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598" r:id="rId2"/>
    <p:sldId id="409" r:id="rId3"/>
    <p:sldId id="597" r:id="rId4"/>
    <p:sldId id="439" r:id="rId5"/>
    <p:sldId id="440" r:id="rId6"/>
    <p:sldId id="441" r:id="rId7"/>
    <p:sldId id="446" r:id="rId8"/>
    <p:sldId id="524" r:id="rId9"/>
    <p:sldId id="596" r:id="rId10"/>
    <p:sldId id="595" r:id="rId11"/>
    <p:sldId id="594" r:id="rId12"/>
    <p:sldId id="468" r:id="rId13"/>
    <p:sldId id="512" r:id="rId14"/>
    <p:sldId id="469" r:id="rId15"/>
    <p:sldId id="593" r:id="rId16"/>
    <p:sldId id="592" r:id="rId17"/>
    <p:sldId id="591" r:id="rId18"/>
    <p:sldId id="513" r:id="rId19"/>
    <p:sldId id="545" r:id="rId20"/>
    <p:sldId id="502" r:id="rId21"/>
    <p:sldId id="419" r:id="rId22"/>
    <p:sldId id="506" r:id="rId23"/>
    <p:sldId id="590" r:id="rId24"/>
    <p:sldId id="507" r:id="rId25"/>
    <p:sldId id="472" r:id="rId26"/>
    <p:sldId id="589" r:id="rId27"/>
    <p:sldId id="425" r:id="rId28"/>
    <p:sldId id="588" r:id="rId29"/>
    <p:sldId id="587" r:id="rId30"/>
    <p:sldId id="586" r:id="rId31"/>
    <p:sldId id="585" r:id="rId32"/>
    <p:sldId id="584" r:id="rId33"/>
    <p:sldId id="583" r:id="rId34"/>
    <p:sldId id="582" r:id="rId35"/>
    <p:sldId id="581" r:id="rId36"/>
    <p:sldId id="580" r:id="rId37"/>
    <p:sldId id="579" r:id="rId38"/>
    <p:sldId id="578" r:id="rId39"/>
    <p:sldId id="577" r:id="rId40"/>
    <p:sldId id="576" r:id="rId41"/>
    <p:sldId id="575" r:id="rId42"/>
    <p:sldId id="574" r:id="rId43"/>
    <p:sldId id="573" r:id="rId44"/>
    <p:sldId id="491" r:id="rId45"/>
    <p:sldId id="493" r:id="rId46"/>
    <p:sldId id="462" r:id="rId47"/>
    <p:sldId id="495" r:id="rId48"/>
    <p:sldId id="496" r:id="rId49"/>
    <p:sldId id="497" r:id="rId50"/>
    <p:sldId id="498" r:id="rId51"/>
    <p:sldId id="500" r:id="rId52"/>
    <p:sldId id="426" r:id="rId53"/>
    <p:sldId id="411" r:id="rId54"/>
    <p:sldId id="414" r:id="rId55"/>
    <p:sldId id="427" r:id="rId56"/>
    <p:sldId id="516" r:id="rId57"/>
    <p:sldId id="515" r:id="rId58"/>
    <p:sldId id="418" r:id="rId59"/>
    <p:sldId id="572" r:id="rId60"/>
    <p:sldId id="428" r:id="rId61"/>
    <p:sldId id="571" r:id="rId62"/>
    <p:sldId id="429" r:id="rId63"/>
    <p:sldId id="508" r:id="rId64"/>
    <p:sldId id="501" r:id="rId65"/>
    <p:sldId id="431" r:id="rId66"/>
    <p:sldId id="489" r:id="rId67"/>
    <p:sldId id="503" r:id="rId68"/>
    <p:sldId id="432" r:id="rId69"/>
    <p:sldId id="480" r:id="rId70"/>
    <p:sldId id="433" r:id="rId71"/>
    <p:sldId id="546" r:id="rId72"/>
    <p:sldId id="547" r:id="rId73"/>
    <p:sldId id="435" r:id="rId74"/>
    <p:sldId id="368" r:id="rId75"/>
    <p:sldId id="438" r:id="rId76"/>
    <p:sldId id="548" r:id="rId77"/>
    <p:sldId id="371" r:id="rId78"/>
    <p:sldId id="549" r:id="rId79"/>
    <p:sldId id="570" r:id="rId80"/>
    <p:sldId id="314" r:id="rId81"/>
    <p:sldId id="352" r:id="rId82"/>
    <p:sldId id="372" r:id="rId83"/>
    <p:sldId id="569" r:id="rId84"/>
    <p:sldId id="354" r:id="rId85"/>
    <p:sldId id="531" r:id="rId86"/>
    <p:sldId id="298" r:id="rId87"/>
    <p:sldId id="568" r:id="rId88"/>
    <p:sldId id="280" r:id="rId89"/>
    <p:sldId id="567" r:id="rId90"/>
    <p:sldId id="566" r:id="rId91"/>
    <p:sldId id="318" r:id="rId92"/>
    <p:sldId id="565" r:id="rId93"/>
    <p:sldId id="317" r:id="rId94"/>
    <p:sldId id="321" r:id="rId95"/>
    <p:sldId id="324" r:id="rId96"/>
    <p:sldId id="329" r:id="rId97"/>
    <p:sldId id="356" r:id="rId98"/>
    <p:sldId id="564" r:id="rId99"/>
    <p:sldId id="310" r:id="rId100"/>
    <p:sldId id="311" r:id="rId101"/>
    <p:sldId id="312" r:id="rId102"/>
    <p:sldId id="563" r:id="rId103"/>
    <p:sldId id="302" r:id="rId104"/>
    <p:sldId id="504" r:id="rId105"/>
    <p:sldId id="550" r:id="rId106"/>
    <p:sldId id="562" r:id="rId107"/>
    <p:sldId id="323" r:id="rId108"/>
    <p:sldId id="359" r:id="rId109"/>
    <p:sldId id="533" r:id="rId110"/>
    <p:sldId id="532" r:id="rId111"/>
    <p:sldId id="561" r:id="rId112"/>
    <p:sldId id="560" r:id="rId113"/>
    <p:sldId id="551" r:id="rId114"/>
    <p:sldId id="552" r:id="rId115"/>
    <p:sldId id="553" r:id="rId116"/>
    <p:sldId id="554" r:id="rId117"/>
    <p:sldId id="555" r:id="rId118"/>
    <p:sldId id="556" r:id="rId119"/>
    <p:sldId id="557" r:id="rId120"/>
    <p:sldId id="558" r:id="rId121"/>
    <p:sldId id="559" r:id="rId122"/>
  </p:sldIdLst>
  <p:sldSz cx="9144000" cy="6858000" type="screen4x3"/>
  <p:notesSz cx="6743700" cy="9906000"/>
  <p:kinsoku lang="ja-JP" invalStChars="、。，．・：；？！゛゜ヽヾゝゞ々ー’”）〕］｝〉》」』】°‰′″℃￠％ぁぃぅぇぉっゃゅょゎァィゥェォッャュョヮヵヶ!%),.:;?]}｡｣､･ｧｨｩｪｫｬｭｮｯｰﾞﾟ" invalEndChars="‘“（〔［｛〈《「『【￥＄$([\{｢￡"/>
  <p:defaultTextStyle>
    <a:defPPr>
      <a:defRPr lang="es-E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804" autoAdjust="0"/>
  </p:normalViewPr>
  <p:slideViewPr>
    <p:cSldViewPr>
      <p:cViewPr>
        <p:scale>
          <a:sx n="50" d="100"/>
          <a:sy n="50" d="100"/>
        </p:scale>
        <p:origin x="1718" y="39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371" y="72"/>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3" Type="http://schemas.openxmlformats.org/officeDocument/2006/relationships/slide" Target="slides/slide72.xml"/><Relationship Id="rId7" Type="http://schemas.openxmlformats.org/officeDocument/2006/relationships/slide" Target="slides/slide110.xml"/><Relationship Id="rId2" Type="http://schemas.openxmlformats.org/officeDocument/2006/relationships/slide" Target="slides/slide71.xml"/><Relationship Id="rId1" Type="http://schemas.openxmlformats.org/officeDocument/2006/relationships/slide" Target="slides/slide19.xml"/><Relationship Id="rId6" Type="http://schemas.openxmlformats.org/officeDocument/2006/relationships/slide" Target="slides/slide105.xml"/><Relationship Id="rId5" Type="http://schemas.openxmlformats.org/officeDocument/2006/relationships/slide" Target="slides/slide78.xml"/><Relationship Id="rId4" Type="http://schemas.openxmlformats.org/officeDocument/2006/relationships/slide" Target="slides/slide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18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9"/>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eaLnBrk="1" hangingPunct="1">
              <a:defRPr sz="1200"/>
            </a:lvl1pPr>
          </a:lstStyle>
          <a:p>
            <a:r>
              <a:rPr lang="es-ES"/>
              <a:t>La Capa Física</a:t>
            </a:r>
          </a:p>
        </p:txBody>
      </p:sp>
      <p:sp>
        <p:nvSpPr>
          <p:cNvPr id="2058" name="Rectangle 10"/>
          <p:cNvSpPr>
            <a:spLocks noGrp="1" noChangeArrowheads="1"/>
          </p:cNvSpPr>
          <p:nvPr>
            <p:ph type="dt" idx="1"/>
          </p:nvPr>
        </p:nvSpPr>
        <p:spPr bwMode="auto">
          <a:xfrm>
            <a:off x="3821113" y="0"/>
            <a:ext cx="2922587" cy="4953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eaLnBrk="1" hangingPunct="1">
              <a:defRPr sz="1200"/>
            </a:lvl1pPr>
          </a:lstStyle>
          <a:p>
            <a:endParaRPr lang="es-ES"/>
          </a:p>
        </p:txBody>
      </p:sp>
      <p:sp>
        <p:nvSpPr>
          <p:cNvPr id="2059" name="Rectangle 11"/>
          <p:cNvSpPr>
            <a:spLocks noGrp="1" noRot="1" noChangeAspect="1" noChangeArrowheads="1" noTextEdit="1"/>
          </p:cNvSpPr>
          <p:nvPr>
            <p:ph type="sldImg" idx="2"/>
          </p:nvPr>
        </p:nvSpPr>
        <p:spPr bwMode="auto">
          <a:xfrm>
            <a:off x="563563" y="488950"/>
            <a:ext cx="5616575" cy="4248150"/>
          </a:xfrm>
          <a:prstGeom prst="rect">
            <a:avLst/>
          </a:prstGeom>
          <a:noFill/>
          <a:ln w="9525">
            <a:solidFill>
              <a:srgbClr val="000000"/>
            </a:solidFill>
            <a:miter lim="800000"/>
            <a:headEnd/>
            <a:tailEnd/>
          </a:ln>
          <a:effectLst/>
        </p:spPr>
      </p:sp>
      <p:sp>
        <p:nvSpPr>
          <p:cNvPr id="2060" name="Rectangle 12"/>
          <p:cNvSpPr>
            <a:spLocks noGrp="1" noChangeArrowheads="1"/>
          </p:cNvSpPr>
          <p:nvPr>
            <p:ph type="body" sz="quarter" idx="3"/>
          </p:nvPr>
        </p:nvSpPr>
        <p:spPr bwMode="auto">
          <a:xfrm>
            <a:off x="503238" y="4965700"/>
            <a:ext cx="5757862" cy="446246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61" name="Rectangle 13"/>
          <p:cNvSpPr>
            <a:spLocks noGrp="1" noChangeArrowheads="1"/>
          </p:cNvSpPr>
          <p:nvPr>
            <p:ph type="ftr" sz="quarter" idx="4"/>
          </p:nvPr>
        </p:nvSpPr>
        <p:spPr bwMode="auto">
          <a:xfrm>
            <a:off x="0" y="9410700"/>
            <a:ext cx="2922588" cy="4953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eaLnBrk="1" hangingPunct="1">
              <a:defRPr sz="1200"/>
            </a:lvl1pPr>
          </a:lstStyle>
          <a:p>
            <a:endParaRPr lang="es-ES"/>
          </a:p>
        </p:txBody>
      </p:sp>
      <p:sp>
        <p:nvSpPr>
          <p:cNvPr id="2062" name="Rectangle 14"/>
          <p:cNvSpPr>
            <a:spLocks noGrp="1" noChangeArrowheads="1"/>
          </p:cNvSpPr>
          <p:nvPr>
            <p:ph type="sldNum" sz="quarter" idx="5"/>
          </p:nvPr>
        </p:nvSpPr>
        <p:spPr bwMode="auto">
          <a:xfrm>
            <a:off x="3821113" y="9410700"/>
            <a:ext cx="2922587" cy="495300"/>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eaLnBrk="1" hangingPunct="1">
              <a:defRPr sz="1200"/>
            </a:lvl1pPr>
          </a:lstStyle>
          <a:p>
            <a:fld id="{733F9B3F-710C-438E-88AA-46F07861A2B7}" type="slidenum">
              <a:rPr lang="es-ES"/>
              <a:pPr/>
              <a:t>‹Nº›</a:t>
            </a:fld>
            <a:endParaRPr lang="es-ES"/>
          </a:p>
        </p:txBody>
      </p:sp>
    </p:spTree>
    <p:extLst>
      <p:ext uri="{BB962C8B-B14F-4D97-AF65-F5344CB8AC3E}">
        <p14:creationId xmlns:p14="http://schemas.microsoft.com/office/powerpoint/2010/main" val="2018691731"/>
      </p:ext>
    </p:extLst>
  </p:cSld>
  <p:clrMap bg1="lt1" tx1="dk1" bg2="lt2" tx2="dk2" accent1="accent1" accent2="accent2" accent3="accent3" accent4="accent4" accent5="accent5" accent6="accent6" hlink="hlink" folHlink="folHlink"/>
  <p:hf ftr="0" dt="0"/>
  <p:notesStyle>
    <a:lvl1pPr algn="just"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BEB2E47-57E3-4529-8A4E-8A4AC576B2F5}" type="slidenum">
              <a:rPr lang="es-ES"/>
              <a:pPr/>
              <a:t>1</a:t>
            </a:fld>
            <a:endParaRPr lang="es-ES"/>
          </a:p>
        </p:txBody>
      </p:sp>
      <p:sp>
        <p:nvSpPr>
          <p:cNvPr id="623618" name="Rectangle 2"/>
          <p:cNvSpPr>
            <a:spLocks noGrp="1" noRot="1" noChangeAspect="1" noChangeArrowheads="1" noTextEdit="1"/>
          </p:cNvSpPr>
          <p:nvPr>
            <p:ph type="sldImg"/>
          </p:nvPr>
        </p:nvSpPr>
        <p:spPr>
          <a:xfrm>
            <a:off x="539750" y="488950"/>
            <a:ext cx="5664200" cy="4248150"/>
          </a:xfrm>
          <a:ln/>
        </p:spPr>
      </p:sp>
      <p:sp>
        <p:nvSpPr>
          <p:cNvPr id="6236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3149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F715686-78B6-4557-8935-926429424F18}" type="slidenum">
              <a:rPr lang="es-ES"/>
              <a:pPr/>
              <a:t>10</a:t>
            </a:fld>
            <a:endParaRPr lang="es-ES"/>
          </a:p>
        </p:txBody>
      </p:sp>
      <p:sp>
        <p:nvSpPr>
          <p:cNvPr id="618498" name="Rectangle 2"/>
          <p:cNvSpPr>
            <a:spLocks noGrp="1" noRot="1" noChangeAspect="1" noChangeArrowheads="1" noTextEdit="1"/>
          </p:cNvSpPr>
          <p:nvPr>
            <p:ph type="sldImg"/>
          </p:nvPr>
        </p:nvSpPr>
        <p:spPr>
          <a:xfrm>
            <a:off x="539750" y="488950"/>
            <a:ext cx="5664200" cy="4248150"/>
          </a:xfrm>
          <a:ln/>
        </p:spPr>
      </p:sp>
      <p:sp>
        <p:nvSpPr>
          <p:cNvPr id="618499" name="Rectangle 3"/>
          <p:cNvSpPr>
            <a:spLocks noGrp="1" noChangeArrowheads="1"/>
          </p:cNvSpPr>
          <p:nvPr>
            <p:ph type="body" idx="1"/>
          </p:nvPr>
        </p:nvSpPr>
        <p:spPr/>
        <p:txBody>
          <a:bodyPr/>
          <a:lstStyle/>
          <a:p>
            <a:r>
              <a:rPr lang="es-ES_tradnl"/>
              <a:t>La codificación 2B1Q (utilizada en RDSI, por ejemplo) contempla cuatro valores diferentes de amplitud, con lo que un símbolo puede transportar dos bits.</a:t>
            </a:r>
          </a:p>
          <a:p>
            <a:r>
              <a:rPr lang="es-ES_tradnl"/>
              <a:t>Las técnicas más sofisticadas utilizan amplitud y fase. Por ejemplo la codificación  4QAM consigue también dos bits por baudio combinando dos valores de amplitud y dos de fase. 4QAM es una modulación más robusta que 2B1Q, aunque su mayor complejidad la hace también más costosa.</a:t>
            </a:r>
          </a:p>
          <a:p>
            <a:r>
              <a:rPr lang="es-ES_tradnl"/>
              <a:t>Los estados de una técnica de modulación se representan en gráficos bidimensionales con la amplitud en el eje de abscisas y la fase en el de ordenadas. Dichas gráficas se denominan ‘constelaciones’. En la figura podemos ver las constelaciones de las modulaciones mencionadas, así como la 32QAM utilizada en los módems V.32 (9,6 Kb/s) . Esta define 32 estados combinando diversos valores de amplitud y fase, lo cual permite representar 5 bits por símbolo. Así  V.32 sólo ha de transmitir a 1,92 Kbaudios para conseguir los 9,6 Kb/s. </a:t>
            </a:r>
            <a:endParaRPr lang="es-ES"/>
          </a:p>
          <a:p>
            <a:endParaRPr lang="es-ES"/>
          </a:p>
        </p:txBody>
      </p:sp>
    </p:spTree>
    <p:extLst>
      <p:ext uri="{BB962C8B-B14F-4D97-AF65-F5344CB8AC3E}">
        <p14:creationId xmlns:p14="http://schemas.microsoft.com/office/powerpoint/2010/main" val="27958025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7E47D34-6101-4D9E-97D9-E76D63D9D936}" type="slidenum">
              <a:rPr lang="es-ES"/>
              <a:pPr/>
              <a:t>100</a:t>
            </a:fld>
            <a:endParaRPr lang="es-ES"/>
          </a:p>
        </p:txBody>
      </p:sp>
      <p:sp>
        <p:nvSpPr>
          <p:cNvPr id="550914" name="Rectangle 2"/>
          <p:cNvSpPr>
            <a:spLocks noGrp="1" noRot="1" noChangeAspect="1" noChangeArrowheads="1" noTextEdit="1"/>
          </p:cNvSpPr>
          <p:nvPr>
            <p:ph type="sldImg"/>
          </p:nvPr>
        </p:nvSpPr>
        <p:spPr>
          <a:xfrm>
            <a:off x="539750" y="488950"/>
            <a:ext cx="5664200" cy="4248150"/>
          </a:xfrm>
          <a:ln/>
        </p:spPr>
      </p:sp>
      <p:sp>
        <p:nvSpPr>
          <p:cNvPr id="5509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8009788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8F79C33-AA5D-47C7-A7AE-D0C94F8D8B3B}" type="slidenum">
              <a:rPr lang="es-ES"/>
              <a:pPr/>
              <a:t>101</a:t>
            </a:fld>
            <a:endParaRPr lang="es-ES"/>
          </a:p>
        </p:txBody>
      </p:sp>
      <p:sp>
        <p:nvSpPr>
          <p:cNvPr id="551938" name="Rectangle 2"/>
          <p:cNvSpPr>
            <a:spLocks noGrp="1" noRot="1" noChangeAspect="1" noChangeArrowheads="1" noTextEdit="1"/>
          </p:cNvSpPr>
          <p:nvPr>
            <p:ph type="sldImg"/>
          </p:nvPr>
        </p:nvSpPr>
        <p:spPr>
          <a:xfrm>
            <a:off x="539750" y="488950"/>
            <a:ext cx="5664200" cy="4248150"/>
          </a:xfrm>
          <a:ln/>
        </p:spPr>
      </p:sp>
      <p:sp>
        <p:nvSpPr>
          <p:cNvPr id="5519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2832360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8630C99-F92D-4B92-818B-1EFA4D3FD40E}" type="slidenum">
              <a:rPr lang="es-ES"/>
              <a:pPr/>
              <a:t>102</a:t>
            </a:fld>
            <a:endParaRPr lang="es-ES"/>
          </a:p>
        </p:txBody>
      </p:sp>
      <p:sp>
        <p:nvSpPr>
          <p:cNvPr id="645122" name="Rectangle 2"/>
          <p:cNvSpPr>
            <a:spLocks noGrp="1" noRot="1" noChangeAspect="1" noChangeArrowheads="1" noTextEdit="1"/>
          </p:cNvSpPr>
          <p:nvPr>
            <p:ph type="sldImg"/>
          </p:nvPr>
        </p:nvSpPr>
        <p:spPr>
          <a:xfrm>
            <a:off x="539750" y="488950"/>
            <a:ext cx="5664200" cy="4248150"/>
          </a:xfrm>
          <a:ln/>
        </p:spPr>
      </p:sp>
      <p:sp>
        <p:nvSpPr>
          <p:cNvPr id="6451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8404751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FC3F531F-535F-4A0E-A4DC-4EA53D9ABD1B}" type="slidenum">
              <a:rPr lang="es-ES"/>
              <a:pPr/>
              <a:t>103</a:t>
            </a:fld>
            <a:endParaRPr lang="es-ES"/>
          </a:p>
        </p:txBody>
      </p:sp>
      <p:sp>
        <p:nvSpPr>
          <p:cNvPr id="552962" name="Rectangle 2"/>
          <p:cNvSpPr>
            <a:spLocks noGrp="1" noRot="1" noChangeAspect="1" noChangeArrowheads="1" noTextEdit="1"/>
          </p:cNvSpPr>
          <p:nvPr>
            <p:ph type="sldImg"/>
          </p:nvPr>
        </p:nvSpPr>
        <p:spPr>
          <a:xfrm>
            <a:off x="539750" y="488950"/>
            <a:ext cx="5664200" cy="4248150"/>
          </a:xfrm>
          <a:ln/>
        </p:spPr>
      </p:sp>
      <p:sp>
        <p:nvSpPr>
          <p:cNvPr id="5529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4657930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F78A1C9D-549E-4D3F-BAB8-27AFD440396C}" type="slidenum">
              <a:rPr lang="es-ES"/>
              <a:pPr/>
              <a:t>104</a:t>
            </a:fld>
            <a:endParaRPr lang="es-ES"/>
          </a:p>
        </p:txBody>
      </p:sp>
      <p:sp>
        <p:nvSpPr>
          <p:cNvPr id="553986" name="Rectangle 2"/>
          <p:cNvSpPr>
            <a:spLocks noGrp="1" noRot="1" noChangeAspect="1" noChangeArrowheads="1" noTextEdit="1"/>
          </p:cNvSpPr>
          <p:nvPr>
            <p:ph type="sldImg"/>
          </p:nvPr>
        </p:nvSpPr>
        <p:spPr>
          <a:xfrm>
            <a:off x="539750" y="488950"/>
            <a:ext cx="5664200" cy="4248150"/>
          </a:xfrm>
          <a:ln/>
        </p:spPr>
      </p:sp>
      <p:sp>
        <p:nvSpPr>
          <p:cNvPr id="5539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5706438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0B60DF8-4CCE-4C1B-A2DB-FE475C30FB93}" type="slidenum">
              <a:rPr lang="es-ES"/>
              <a:pPr/>
              <a:t>105</a:t>
            </a:fld>
            <a:endParaRPr lang="es-ES"/>
          </a:p>
        </p:txBody>
      </p:sp>
      <p:sp>
        <p:nvSpPr>
          <p:cNvPr id="555010" name="Rectangle 2"/>
          <p:cNvSpPr>
            <a:spLocks noGrp="1" noRot="1" noChangeAspect="1" noChangeArrowheads="1" noTextEdit="1"/>
          </p:cNvSpPr>
          <p:nvPr>
            <p:ph type="sldImg"/>
          </p:nvPr>
        </p:nvSpPr>
        <p:spPr>
          <a:xfrm>
            <a:off x="539750" y="488950"/>
            <a:ext cx="5664200" cy="4248150"/>
          </a:xfrm>
          <a:ln/>
        </p:spPr>
      </p:sp>
      <p:sp>
        <p:nvSpPr>
          <p:cNvPr id="5550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9856541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00E8AA38-E501-4E86-8F1D-7E36D9984DF8}" type="slidenum">
              <a:rPr lang="es-ES"/>
              <a:pPr/>
              <a:t>106</a:t>
            </a:fld>
            <a:endParaRPr lang="es-ES"/>
          </a:p>
        </p:txBody>
      </p:sp>
      <p:sp>
        <p:nvSpPr>
          <p:cNvPr id="646146" name="Rectangle 2"/>
          <p:cNvSpPr>
            <a:spLocks noGrp="1" noRot="1" noChangeAspect="1" noChangeArrowheads="1" noTextEdit="1"/>
          </p:cNvSpPr>
          <p:nvPr>
            <p:ph type="sldImg"/>
          </p:nvPr>
        </p:nvSpPr>
        <p:spPr>
          <a:xfrm>
            <a:off x="539750" y="488950"/>
            <a:ext cx="5664200" cy="4248150"/>
          </a:xfrm>
          <a:ln/>
        </p:spPr>
      </p:sp>
      <p:sp>
        <p:nvSpPr>
          <p:cNvPr id="646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6912884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0CB5BCD1-CD44-4845-A132-DD47051E3A36}" type="slidenum">
              <a:rPr lang="es-ES"/>
              <a:pPr/>
              <a:t>107</a:t>
            </a:fld>
            <a:endParaRPr lang="es-ES"/>
          </a:p>
        </p:txBody>
      </p:sp>
      <p:sp>
        <p:nvSpPr>
          <p:cNvPr id="556034" name="Rectangle 2"/>
          <p:cNvSpPr>
            <a:spLocks noGrp="1" noRot="1" noChangeAspect="1" noChangeArrowheads="1" noTextEdit="1"/>
          </p:cNvSpPr>
          <p:nvPr>
            <p:ph type="sldImg"/>
          </p:nvPr>
        </p:nvSpPr>
        <p:spPr>
          <a:xfrm>
            <a:off x="539750" y="488950"/>
            <a:ext cx="5664200" cy="4248150"/>
          </a:xfrm>
          <a:ln/>
        </p:spPr>
      </p:sp>
      <p:sp>
        <p:nvSpPr>
          <p:cNvPr id="5560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777140488"/>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0E15289-7C18-41E0-85F2-29F5DBB281C8}" type="slidenum">
              <a:rPr lang="es-ES"/>
              <a:pPr/>
              <a:t>108</a:t>
            </a:fld>
            <a:endParaRPr lang="es-ES"/>
          </a:p>
        </p:txBody>
      </p:sp>
      <p:sp>
        <p:nvSpPr>
          <p:cNvPr id="557058" name="Rectangle 2"/>
          <p:cNvSpPr>
            <a:spLocks noGrp="1" noRot="1" noChangeAspect="1" noChangeArrowheads="1" noTextEdit="1"/>
          </p:cNvSpPr>
          <p:nvPr>
            <p:ph type="sldImg"/>
          </p:nvPr>
        </p:nvSpPr>
        <p:spPr>
          <a:xfrm>
            <a:off x="539750" y="488950"/>
            <a:ext cx="5664200" cy="4248150"/>
          </a:xfrm>
          <a:ln/>
        </p:spPr>
      </p:sp>
      <p:sp>
        <p:nvSpPr>
          <p:cNvPr id="5570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0837767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3232DFBC-4C84-472D-B49E-11AE925B298E}" type="slidenum">
              <a:rPr lang="es-ES"/>
              <a:pPr/>
              <a:t>109</a:t>
            </a:fld>
            <a:endParaRPr lang="es-ES"/>
          </a:p>
        </p:txBody>
      </p:sp>
      <p:sp>
        <p:nvSpPr>
          <p:cNvPr id="558082" name="Rectangle 2"/>
          <p:cNvSpPr>
            <a:spLocks noGrp="1" noRot="1" noChangeAspect="1" noChangeArrowheads="1" noTextEdit="1"/>
          </p:cNvSpPr>
          <p:nvPr>
            <p:ph type="sldImg"/>
          </p:nvPr>
        </p:nvSpPr>
        <p:spPr>
          <a:xfrm>
            <a:off x="539750" y="488950"/>
            <a:ext cx="5664200" cy="4248150"/>
          </a:xfrm>
          <a:ln/>
        </p:spPr>
      </p:sp>
      <p:sp>
        <p:nvSpPr>
          <p:cNvPr id="5580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2039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578FADC-19B6-4FF3-996E-97ACBA7892B5}" type="slidenum">
              <a:rPr lang="es-ES"/>
              <a:pPr/>
              <a:t>11</a:t>
            </a:fld>
            <a:endParaRPr lang="es-ES"/>
          </a:p>
        </p:txBody>
      </p:sp>
      <p:sp>
        <p:nvSpPr>
          <p:cNvPr id="616450" name="Rectangle 2"/>
          <p:cNvSpPr>
            <a:spLocks noGrp="1" noRot="1" noChangeAspect="1" noChangeArrowheads="1" noTextEdit="1"/>
          </p:cNvSpPr>
          <p:nvPr>
            <p:ph type="sldImg"/>
          </p:nvPr>
        </p:nvSpPr>
        <p:spPr>
          <a:xfrm>
            <a:off x="539750" y="488950"/>
            <a:ext cx="5664200" cy="4248150"/>
          </a:xfrm>
          <a:ln/>
        </p:spPr>
      </p:sp>
      <p:sp>
        <p:nvSpPr>
          <p:cNvPr id="616451" name="Rectangle 3"/>
          <p:cNvSpPr>
            <a:spLocks noGrp="1" noChangeArrowheads="1"/>
          </p:cNvSpPr>
          <p:nvPr>
            <p:ph type="body" idx="1"/>
          </p:nvPr>
        </p:nvSpPr>
        <p:spPr/>
        <p:txBody>
          <a:bodyPr/>
          <a:lstStyle/>
          <a:p>
            <a:r>
              <a:rPr lang="es-ES_tradnl"/>
              <a:t>Ya en 1924 Nyquist demostró por procedimientos puramente teóricos que existía un límite máximo en el número de baudios que podían transmitirse por un canal, y que dicho límite era igual al doble de su ancho de banda. Por ejemplo en el caso de un canal telefónico, con una anchura de 3 KHz, el máximo es de 6 Kbaudios. Para un canal de televisión PAL con una anchura de 8 MHz el máximo sería de 16 Mbaudios.</a:t>
            </a:r>
          </a:p>
          <a:p>
            <a:r>
              <a:rPr lang="es-ES_tradnl"/>
              <a:t>Podemos comprender intuitivamente el Teorema de Nyquist si pensamos que la secuencia de símbolos a transmitir puede fluctuar entre dos situaciones extremas: transmitir siempre el mismo símbolo o transmitir cada vez un símbolo con un valor de amplitud opuesto al anterior. En el primer caso tendríamos una señal constante d frecuencia cero, mientras que en el segundo la frecuencia será la mitad que el número de símbolos transmitido (ya que dos símbolos consecutivos formarían una oscilación completa). Así pues la anchura de banda, que sería igual a la diferencia entre estos dos casos extremos, sería la mitad del número de símbolos transmitidos por segundo.</a:t>
            </a:r>
          </a:p>
          <a:p>
            <a:r>
              <a:rPr lang="es-ES_tradnl"/>
              <a:t>En la práctica, cuando se trata de señales moduladas (que es el tipo de señales que se dan en casi todos los casos en RBB) el número de baudios no puede ser mayor que el ancho de banda del canal. Por tanto en los ejemplos anteriores (canal telefónico y canal de televisión PAL) el máximo sería de 3 Kbaudios y 8 Mbaudios, respectivamente.</a:t>
            </a:r>
            <a:endParaRPr lang="es-ES"/>
          </a:p>
          <a:p>
            <a:endParaRPr lang="es-ES"/>
          </a:p>
        </p:txBody>
      </p:sp>
    </p:spTree>
    <p:extLst>
      <p:ext uri="{BB962C8B-B14F-4D97-AF65-F5344CB8AC3E}">
        <p14:creationId xmlns:p14="http://schemas.microsoft.com/office/powerpoint/2010/main" val="36728973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279803D-6C4F-4066-8DA8-DD0B477049A9}" type="slidenum">
              <a:rPr lang="es-ES"/>
              <a:pPr/>
              <a:t>110</a:t>
            </a:fld>
            <a:endParaRPr lang="es-ES"/>
          </a:p>
        </p:txBody>
      </p:sp>
      <p:sp>
        <p:nvSpPr>
          <p:cNvPr id="559106" name="Rectangle 2"/>
          <p:cNvSpPr>
            <a:spLocks noGrp="1" noRot="1" noChangeAspect="1" noChangeArrowheads="1" noTextEdit="1"/>
          </p:cNvSpPr>
          <p:nvPr>
            <p:ph type="sldImg"/>
          </p:nvPr>
        </p:nvSpPr>
        <p:spPr>
          <a:xfrm>
            <a:off x="539750" y="488950"/>
            <a:ext cx="5664200" cy="4248150"/>
          </a:xfrm>
          <a:ln/>
        </p:spPr>
      </p:sp>
      <p:sp>
        <p:nvSpPr>
          <p:cNvPr id="5591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79866197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41F904F-82E1-4D02-84A7-FBC0CBEF6C08}" type="slidenum">
              <a:rPr lang="es-ES"/>
              <a:pPr/>
              <a:t>111</a:t>
            </a:fld>
            <a:endParaRPr lang="es-ES"/>
          </a:p>
        </p:txBody>
      </p:sp>
      <p:sp>
        <p:nvSpPr>
          <p:cNvPr id="647170" name="Rectangle 2"/>
          <p:cNvSpPr>
            <a:spLocks noGrp="1" noRot="1" noChangeAspect="1" noChangeArrowheads="1" noTextEdit="1"/>
          </p:cNvSpPr>
          <p:nvPr>
            <p:ph type="sldImg"/>
          </p:nvPr>
        </p:nvSpPr>
        <p:spPr>
          <a:xfrm>
            <a:off x="539750" y="488950"/>
            <a:ext cx="5664200" cy="4248150"/>
          </a:xfrm>
          <a:ln/>
        </p:spPr>
      </p:sp>
      <p:sp>
        <p:nvSpPr>
          <p:cNvPr id="6471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8239244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4E981D0-CF21-4B2C-92A4-25CAA9075A14}" type="slidenum">
              <a:rPr lang="es-ES"/>
              <a:pPr/>
              <a:t>112</a:t>
            </a:fld>
            <a:endParaRPr lang="es-ES"/>
          </a:p>
        </p:txBody>
      </p:sp>
      <p:sp>
        <p:nvSpPr>
          <p:cNvPr id="560130" name="Rectangle 2"/>
          <p:cNvSpPr>
            <a:spLocks noGrp="1" noRot="1" noChangeAspect="1" noChangeArrowheads="1" noTextEdit="1"/>
          </p:cNvSpPr>
          <p:nvPr>
            <p:ph type="sldImg"/>
          </p:nvPr>
        </p:nvSpPr>
        <p:spPr>
          <a:xfrm>
            <a:off x="539750" y="488950"/>
            <a:ext cx="5664200" cy="4248150"/>
          </a:xfrm>
          <a:ln/>
        </p:spPr>
      </p:sp>
      <p:sp>
        <p:nvSpPr>
          <p:cNvPr id="5601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9448398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1E107D8-8BD6-4B51-BA05-C3B7C6D18F3C}" type="slidenum">
              <a:rPr lang="es-ES"/>
              <a:pPr/>
              <a:t>113</a:t>
            </a:fld>
            <a:endParaRPr lang="es-ES"/>
          </a:p>
        </p:txBody>
      </p:sp>
      <p:sp>
        <p:nvSpPr>
          <p:cNvPr id="561154" name="Rectangle 2"/>
          <p:cNvSpPr>
            <a:spLocks noGrp="1" noRot="1" noChangeAspect="1" noChangeArrowheads="1" noTextEdit="1"/>
          </p:cNvSpPr>
          <p:nvPr>
            <p:ph type="sldImg"/>
          </p:nvPr>
        </p:nvSpPr>
        <p:spPr>
          <a:xfrm>
            <a:off x="539750" y="488950"/>
            <a:ext cx="5664200" cy="4248150"/>
          </a:xfrm>
          <a:ln/>
        </p:spPr>
      </p:sp>
      <p:sp>
        <p:nvSpPr>
          <p:cNvPr id="5611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5431684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F13AC83B-2189-4015-92C8-F0F80CBD513A}" type="slidenum">
              <a:rPr lang="es-ES"/>
              <a:pPr/>
              <a:t>114</a:t>
            </a:fld>
            <a:endParaRPr lang="es-ES"/>
          </a:p>
        </p:txBody>
      </p:sp>
      <p:sp>
        <p:nvSpPr>
          <p:cNvPr id="562178" name="Rectangle 2"/>
          <p:cNvSpPr>
            <a:spLocks noGrp="1" noRot="1" noChangeAspect="1" noChangeArrowheads="1" noTextEdit="1"/>
          </p:cNvSpPr>
          <p:nvPr>
            <p:ph type="sldImg"/>
          </p:nvPr>
        </p:nvSpPr>
        <p:spPr>
          <a:xfrm>
            <a:off x="539750" y="488950"/>
            <a:ext cx="5664200" cy="4248150"/>
          </a:xfrm>
          <a:ln/>
        </p:spPr>
      </p:sp>
      <p:sp>
        <p:nvSpPr>
          <p:cNvPr id="5621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9677138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0408707-8CB3-453C-985F-70F20A8FA1E9}" type="slidenum">
              <a:rPr lang="es-ES"/>
              <a:pPr/>
              <a:t>115</a:t>
            </a:fld>
            <a:endParaRPr lang="es-ES"/>
          </a:p>
        </p:txBody>
      </p:sp>
      <p:sp>
        <p:nvSpPr>
          <p:cNvPr id="563202" name="Rectangle 2"/>
          <p:cNvSpPr>
            <a:spLocks noGrp="1" noRot="1" noChangeAspect="1" noChangeArrowheads="1" noTextEdit="1"/>
          </p:cNvSpPr>
          <p:nvPr>
            <p:ph type="sldImg"/>
          </p:nvPr>
        </p:nvSpPr>
        <p:spPr>
          <a:xfrm>
            <a:off x="539750" y="488950"/>
            <a:ext cx="5664200" cy="4248150"/>
          </a:xfrm>
          <a:ln/>
        </p:spPr>
      </p:sp>
      <p:sp>
        <p:nvSpPr>
          <p:cNvPr id="5632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05197948"/>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1714BF9-6B3F-4116-8A57-E55F4084B6DF}" type="slidenum">
              <a:rPr lang="es-ES"/>
              <a:pPr/>
              <a:t>116</a:t>
            </a:fld>
            <a:endParaRPr lang="es-ES"/>
          </a:p>
        </p:txBody>
      </p:sp>
      <p:sp>
        <p:nvSpPr>
          <p:cNvPr id="564226" name="Rectangle 2"/>
          <p:cNvSpPr>
            <a:spLocks noGrp="1" noRot="1" noChangeAspect="1" noChangeArrowheads="1" noTextEdit="1"/>
          </p:cNvSpPr>
          <p:nvPr>
            <p:ph type="sldImg"/>
          </p:nvPr>
        </p:nvSpPr>
        <p:spPr>
          <a:xfrm>
            <a:off x="539750" y="488950"/>
            <a:ext cx="5664200" cy="4248150"/>
          </a:xfrm>
          <a:ln/>
        </p:spPr>
      </p:sp>
      <p:sp>
        <p:nvSpPr>
          <p:cNvPr id="5642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6792201"/>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70DBDEE-8F6A-4C92-ABE9-9A2526A5AD1F}" type="slidenum">
              <a:rPr lang="es-ES"/>
              <a:pPr/>
              <a:t>117</a:t>
            </a:fld>
            <a:endParaRPr lang="es-ES"/>
          </a:p>
        </p:txBody>
      </p:sp>
      <p:sp>
        <p:nvSpPr>
          <p:cNvPr id="565250" name="Rectangle 2"/>
          <p:cNvSpPr>
            <a:spLocks noGrp="1" noRot="1" noChangeAspect="1" noChangeArrowheads="1" noTextEdit="1"/>
          </p:cNvSpPr>
          <p:nvPr>
            <p:ph type="sldImg"/>
          </p:nvPr>
        </p:nvSpPr>
        <p:spPr>
          <a:xfrm>
            <a:off x="539750" y="488950"/>
            <a:ext cx="5664200" cy="4248150"/>
          </a:xfrm>
          <a:ln/>
        </p:spPr>
      </p:sp>
      <p:sp>
        <p:nvSpPr>
          <p:cNvPr id="5652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3955239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309A53F-3F7B-41F8-A323-FB32B059D313}" type="slidenum">
              <a:rPr lang="es-ES"/>
              <a:pPr/>
              <a:t>118</a:t>
            </a:fld>
            <a:endParaRPr lang="es-ES"/>
          </a:p>
        </p:txBody>
      </p:sp>
      <p:sp>
        <p:nvSpPr>
          <p:cNvPr id="566274" name="Rectangle 2"/>
          <p:cNvSpPr>
            <a:spLocks noGrp="1" noRot="1" noChangeAspect="1" noChangeArrowheads="1" noTextEdit="1"/>
          </p:cNvSpPr>
          <p:nvPr>
            <p:ph type="sldImg"/>
          </p:nvPr>
        </p:nvSpPr>
        <p:spPr>
          <a:xfrm>
            <a:off x="539750" y="488950"/>
            <a:ext cx="5664200" cy="4248150"/>
          </a:xfrm>
          <a:ln/>
        </p:spPr>
      </p:sp>
      <p:sp>
        <p:nvSpPr>
          <p:cNvPr id="5662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652913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66F11D5-52DA-4EF0-8544-C7FFF512A8E2}" type="slidenum">
              <a:rPr lang="es-ES"/>
              <a:pPr/>
              <a:t>119</a:t>
            </a:fld>
            <a:endParaRPr lang="es-ES"/>
          </a:p>
        </p:txBody>
      </p:sp>
      <p:sp>
        <p:nvSpPr>
          <p:cNvPr id="567298" name="Rectangle 2"/>
          <p:cNvSpPr>
            <a:spLocks noGrp="1" noRot="1" noChangeAspect="1" noChangeArrowheads="1" noTextEdit="1"/>
          </p:cNvSpPr>
          <p:nvPr>
            <p:ph type="sldImg"/>
          </p:nvPr>
        </p:nvSpPr>
        <p:spPr>
          <a:xfrm>
            <a:off x="539750" y="488950"/>
            <a:ext cx="5664200" cy="4248150"/>
          </a:xfrm>
          <a:ln/>
        </p:spPr>
      </p:sp>
      <p:sp>
        <p:nvSpPr>
          <p:cNvPr id="5672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8145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47D7FBF-05B4-4756-8C01-3A1C6E70481E}" type="slidenum">
              <a:rPr lang="es-ES"/>
              <a:pPr/>
              <a:t>12</a:t>
            </a:fld>
            <a:endParaRPr lang="es-ES"/>
          </a:p>
        </p:txBody>
      </p:sp>
      <p:sp>
        <p:nvSpPr>
          <p:cNvPr id="491522" name="Rectangle 2"/>
          <p:cNvSpPr>
            <a:spLocks noGrp="1" noRot="1" noChangeAspect="1" noChangeArrowheads="1" noTextEdit="1"/>
          </p:cNvSpPr>
          <p:nvPr>
            <p:ph type="sldImg"/>
          </p:nvPr>
        </p:nvSpPr>
        <p:spPr>
          <a:xfrm>
            <a:off x="539750" y="488950"/>
            <a:ext cx="5664200" cy="4248150"/>
          </a:xfrm>
          <a:ln/>
        </p:spPr>
      </p:sp>
      <p:sp>
        <p:nvSpPr>
          <p:cNvPr id="4915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99605949"/>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3B0052C-0884-46AB-BE6E-8A2ABCE765C8}" type="slidenum">
              <a:rPr lang="es-ES"/>
              <a:pPr/>
              <a:t>120</a:t>
            </a:fld>
            <a:endParaRPr lang="es-ES"/>
          </a:p>
        </p:txBody>
      </p:sp>
      <p:sp>
        <p:nvSpPr>
          <p:cNvPr id="568322" name="Rectangle 2"/>
          <p:cNvSpPr>
            <a:spLocks noGrp="1" noRot="1" noChangeAspect="1" noChangeArrowheads="1" noTextEdit="1"/>
          </p:cNvSpPr>
          <p:nvPr>
            <p:ph type="sldImg"/>
          </p:nvPr>
        </p:nvSpPr>
        <p:spPr>
          <a:xfrm>
            <a:off x="539750" y="488950"/>
            <a:ext cx="5664200" cy="4248150"/>
          </a:xfrm>
          <a:ln/>
        </p:spPr>
      </p:sp>
      <p:sp>
        <p:nvSpPr>
          <p:cNvPr id="5683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1024317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CB9B273-8E1F-4687-BBFC-3B6DB5E4DE2C}" type="slidenum">
              <a:rPr lang="es-ES"/>
              <a:pPr/>
              <a:t>121</a:t>
            </a:fld>
            <a:endParaRPr lang="es-ES"/>
          </a:p>
        </p:txBody>
      </p:sp>
      <p:sp>
        <p:nvSpPr>
          <p:cNvPr id="569346" name="Rectangle 2"/>
          <p:cNvSpPr>
            <a:spLocks noGrp="1" noRot="1" noChangeAspect="1" noChangeArrowheads="1" noTextEdit="1"/>
          </p:cNvSpPr>
          <p:nvPr>
            <p:ph type="sldImg"/>
          </p:nvPr>
        </p:nvSpPr>
        <p:spPr>
          <a:xfrm>
            <a:off x="539750" y="488950"/>
            <a:ext cx="5664200" cy="4248150"/>
          </a:xfrm>
          <a:ln/>
        </p:spPr>
      </p:sp>
      <p:sp>
        <p:nvSpPr>
          <p:cNvPr id="5693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31887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D12E2E9-A42F-498F-A569-698CAE8D8949}" type="slidenum">
              <a:rPr lang="es-ES"/>
              <a:pPr/>
              <a:t>13</a:t>
            </a:fld>
            <a:endParaRPr lang="es-ES"/>
          </a:p>
        </p:txBody>
      </p:sp>
      <p:sp>
        <p:nvSpPr>
          <p:cNvPr id="492546" name="Rectangle 2"/>
          <p:cNvSpPr>
            <a:spLocks noGrp="1" noRot="1" noChangeAspect="1" noChangeArrowheads="1" noTextEdit="1"/>
          </p:cNvSpPr>
          <p:nvPr>
            <p:ph type="sldImg"/>
          </p:nvPr>
        </p:nvSpPr>
        <p:spPr>
          <a:xfrm>
            <a:off x="539750" y="488950"/>
            <a:ext cx="5664200" cy="4248150"/>
          </a:xfrm>
          <a:ln/>
        </p:spPr>
      </p:sp>
      <p:sp>
        <p:nvSpPr>
          <p:cNvPr id="4925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8432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2BF0951-5D38-43F7-9240-6788B10D796F}" type="slidenum">
              <a:rPr lang="es-ES"/>
              <a:pPr/>
              <a:t>14</a:t>
            </a:fld>
            <a:endParaRPr lang="es-ES"/>
          </a:p>
        </p:txBody>
      </p:sp>
      <p:sp>
        <p:nvSpPr>
          <p:cNvPr id="493570" name="Rectangle 2"/>
          <p:cNvSpPr>
            <a:spLocks noGrp="1" noRot="1" noChangeAspect="1" noChangeArrowheads="1" noTextEdit="1"/>
          </p:cNvSpPr>
          <p:nvPr>
            <p:ph type="sldImg"/>
          </p:nvPr>
        </p:nvSpPr>
        <p:spPr>
          <a:xfrm>
            <a:off x="539750" y="488950"/>
            <a:ext cx="5664200" cy="4248150"/>
          </a:xfrm>
          <a:ln/>
        </p:spPr>
      </p:sp>
      <p:sp>
        <p:nvSpPr>
          <p:cNvPr id="4935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4729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8EDDB79-8811-4D47-B0B7-0720DF17AAF0}" type="slidenum">
              <a:rPr lang="es-ES"/>
              <a:pPr/>
              <a:t>15</a:t>
            </a:fld>
            <a:endParaRPr lang="es-ES"/>
          </a:p>
        </p:txBody>
      </p:sp>
      <p:sp>
        <p:nvSpPr>
          <p:cNvPr id="614402" name="Rectangle 2"/>
          <p:cNvSpPr>
            <a:spLocks noGrp="1" noRot="1" noChangeAspect="1" noChangeArrowheads="1" noTextEdit="1"/>
          </p:cNvSpPr>
          <p:nvPr>
            <p:ph type="sldImg"/>
          </p:nvPr>
        </p:nvSpPr>
        <p:spPr>
          <a:xfrm>
            <a:off x="539750" y="488950"/>
            <a:ext cx="5664200" cy="4248150"/>
          </a:xfrm>
          <a:ln/>
        </p:spPr>
      </p:sp>
      <p:sp>
        <p:nvSpPr>
          <p:cNvPr id="614403" name="Rectangle 3"/>
          <p:cNvSpPr>
            <a:spLocks noGrp="1" noChangeArrowheads="1"/>
          </p:cNvSpPr>
          <p:nvPr>
            <p:ph type="body" idx="1"/>
          </p:nvPr>
        </p:nvSpPr>
        <p:spPr/>
        <p:txBody>
          <a:bodyPr/>
          <a:lstStyle/>
          <a:p>
            <a:r>
              <a:rPr lang="es-ES_tradnl"/>
              <a:t>El Teorema de Nyquist fija un máximo en el número de baudios, pero dado que no dice nada respecto al número de bits por baudio la capacidad del canal en bits por segundo  podría ser arbitrariamente grande utilizando una modulación capaz de transmitir un número lo bastante grande de bits por baudio. </a:t>
            </a:r>
          </a:p>
          <a:p>
            <a:r>
              <a:rPr lang="es-ES_tradnl"/>
              <a:t>Sin embargo, a medida que aumenta el número de bits por baudio se incrementa el número de estados diferentes que el receptor ha de poder discernir, y se reduce la distancia entre éstos en la correspondiente constelación. En canales muy ruidosos puede llegar a ser difícil distinguir dos estados muy próximos. Como cabría esperar, el número máximo de estados que el receptor pueda distinguir depende de la calidad del canal de transmisión, es decir de su relación señal/ruido. Ya en 1948 Shannon dedujo una expresión que cuantificaba la capacidad máxima de un canal analógico en función de dos parámetros: su ancho de banda y su relación señal/ruido.</a:t>
            </a:r>
            <a:endParaRPr lang="es-ES"/>
          </a:p>
          <a:p>
            <a:endParaRPr lang="es-ES"/>
          </a:p>
        </p:txBody>
      </p:sp>
    </p:spTree>
    <p:extLst>
      <p:ext uri="{BB962C8B-B14F-4D97-AF65-F5344CB8AC3E}">
        <p14:creationId xmlns:p14="http://schemas.microsoft.com/office/powerpoint/2010/main" val="2744031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750AC12-466E-45DE-A34A-824D68C3660D}" type="slidenum">
              <a:rPr lang="es-ES"/>
              <a:pPr/>
              <a:t>16</a:t>
            </a:fld>
            <a:endParaRPr lang="es-ES"/>
          </a:p>
        </p:txBody>
      </p:sp>
      <p:sp>
        <p:nvSpPr>
          <p:cNvPr id="612354" name="Rectangle 2"/>
          <p:cNvSpPr>
            <a:spLocks noGrp="1" noRot="1" noChangeAspect="1" noChangeArrowheads="1" noTextEdit="1"/>
          </p:cNvSpPr>
          <p:nvPr>
            <p:ph type="sldImg"/>
          </p:nvPr>
        </p:nvSpPr>
        <p:spPr>
          <a:xfrm>
            <a:off x="539750" y="488950"/>
            <a:ext cx="5664200" cy="4248150"/>
          </a:xfrm>
          <a:ln/>
        </p:spPr>
      </p:sp>
      <p:sp>
        <p:nvSpPr>
          <p:cNvPr id="612355" name="Rectangle 3"/>
          <p:cNvSpPr>
            <a:spLocks noGrp="1" noChangeArrowheads="1"/>
          </p:cNvSpPr>
          <p:nvPr>
            <p:ph type="body" idx="1"/>
          </p:nvPr>
        </p:nvSpPr>
        <p:spPr/>
        <p:txBody>
          <a:bodyPr/>
          <a:lstStyle/>
          <a:p>
            <a:r>
              <a:rPr lang="es-ES_tradnl"/>
              <a:t>Aquí tenemos la aplicación de la ley de Shannon a nuestros dos ejemplos: un canal telefónico con una relación señal/ruido de 36 dB (que corresponde a condiciones ideales) y un canal de televisión por cable PAL, con una relación señal/ruido de 46 dB (valor que se da normalmente en la realidad).</a:t>
            </a:r>
          </a:p>
          <a:p>
            <a:r>
              <a:rPr lang="es-ES_tradnl"/>
              <a:t>Se puede observar que la capacidad de un canal telefónico se encuentra ya cerca del límite de sus posibilidades con la última generación de módems de 33,6 Kb/s.  Por eso en la práctica cualquier imperfección en las características de la línea es razón suficiente para que la comunicación no pueda establecerse a dicha velocidad.</a:t>
            </a:r>
          </a:p>
          <a:p>
            <a:r>
              <a:rPr lang="es-ES_tradnl"/>
              <a:t>El teorema de Shannon no se aplica a los módems V.90 (56 Kb/s) ya que en este caso el canal no es analógico. Los módems V.90 consiguen una velocidad superior aprovechando el hecho de que la comunicación se inicia en la RDSI. Los módems V.90 solo mejoran la comunicación en un sentido, ya que en el sentido opuesto se mantiene la velocidad máxima en 33,6 Kb/s.</a:t>
            </a:r>
          </a:p>
          <a:p>
            <a:r>
              <a:rPr lang="es-ES_tradnl"/>
              <a:t>Una simplificación del Teorema de Shannon fácil de recordar es la siguiente: </a:t>
            </a:r>
            <a:r>
              <a:rPr lang="es-ES_tradnl" i="1"/>
              <a:t>la eficiencia de un canal analógico es de 3,3 bits/Hz por cada 10 dB de relación señal/ruido</a:t>
            </a:r>
            <a:r>
              <a:rPr lang="es-ES_tradnl"/>
              <a:t>. </a:t>
            </a:r>
            <a:endParaRPr lang="es-ES"/>
          </a:p>
          <a:p>
            <a:endParaRPr lang="es-ES"/>
          </a:p>
        </p:txBody>
      </p:sp>
    </p:spTree>
    <p:extLst>
      <p:ext uri="{BB962C8B-B14F-4D97-AF65-F5344CB8AC3E}">
        <p14:creationId xmlns:p14="http://schemas.microsoft.com/office/powerpoint/2010/main" val="126471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40B8F4F-86EA-4120-8CD0-F4BBE8BA723D}" type="slidenum">
              <a:rPr lang="es-ES"/>
              <a:pPr/>
              <a:t>17</a:t>
            </a:fld>
            <a:endParaRPr lang="es-ES"/>
          </a:p>
        </p:txBody>
      </p:sp>
      <p:sp>
        <p:nvSpPr>
          <p:cNvPr id="610306" name="Rectangle 2"/>
          <p:cNvSpPr>
            <a:spLocks noGrp="1" noRot="1" noChangeAspect="1" noChangeArrowheads="1" noTextEdit="1"/>
          </p:cNvSpPr>
          <p:nvPr>
            <p:ph type="sldImg"/>
          </p:nvPr>
        </p:nvSpPr>
        <p:spPr>
          <a:xfrm>
            <a:off x="539750" y="488950"/>
            <a:ext cx="5664200" cy="4248150"/>
          </a:xfrm>
          <a:ln/>
        </p:spPr>
      </p:sp>
      <p:sp>
        <p:nvSpPr>
          <p:cNvPr id="610307" name="Rectangle 3"/>
          <p:cNvSpPr>
            <a:spLocks noGrp="1" noChangeArrowheads="1"/>
          </p:cNvSpPr>
          <p:nvPr>
            <p:ph type="body" idx="1"/>
          </p:nvPr>
        </p:nvSpPr>
        <p:spPr/>
        <p:txBody>
          <a:bodyPr/>
          <a:lstStyle/>
          <a:p>
            <a:r>
              <a:rPr lang="es-ES_tradnl"/>
              <a:t>En esta tabla se muestran las modulaciones mas utilizadas en redes RBB. Las modulaciones más eficientes suelen ir asociadas a canales de comunicación más fiables (con una mayor relación señal/ruido).</a:t>
            </a:r>
            <a:endParaRPr lang="es-ES"/>
          </a:p>
          <a:p>
            <a:endParaRPr lang="es-ES"/>
          </a:p>
        </p:txBody>
      </p:sp>
    </p:spTree>
    <p:extLst>
      <p:ext uri="{BB962C8B-B14F-4D97-AF65-F5344CB8AC3E}">
        <p14:creationId xmlns:p14="http://schemas.microsoft.com/office/powerpoint/2010/main" val="1665035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7913CC9-1B84-44E7-AC73-56F88344476D}" type="slidenum">
              <a:rPr lang="es-ES"/>
              <a:pPr/>
              <a:t>18</a:t>
            </a:fld>
            <a:endParaRPr lang="es-ES"/>
          </a:p>
        </p:txBody>
      </p:sp>
      <p:sp>
        <p:nvSpPr>
          <p:cNvPr id="494594" name="Rectangle 2"/>
          <p:cNvSpPr>
            <a:spLocks noGrp="1" noRot="1" noChangeAspect="1" noChangeArrowheads="1" noTextEdit="1"/>
          </p:cNvSpPr>
          <p:nvPr>
            <p:ph type="sldImg"/>
          </p:nvPr>
        </p:nvSpPr>
        <p:spPr>
          <a:xfrm>
            <a:off x="539750" y="488950"/>
            <a:ext cx="5664200" cy="4248150"/>
          </a:xfrm>
          <a:ln/>
        </p:spPr>
      </p:sp>
      <p:sp>
        <p:nvSpPr>
          <p:cNvPr id="4945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65066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255FE64-5A7A-4E69-AF74-6B3FB44940E3}" type="slidenum">
              <a:rPr lang="es-ES"/>
              <a:pPr/>
              <a:t>19</a:t>
            </a:fld>
            <a:endParaRPr lang="es-ES"/>
          </a:p>
        </p:txBody>
      </p:sp>
      <p:sp>
        <p:nvSpPr>
          <p:cNvPr id="495618" name="Rectangle 2"/>
          <p:cNvSpPr>
            <a:spLocks noGrp="1" noRot="1" noChangeAspect="1" noChangeArrowheads="1" noTextEdit="1"/>
          </p:cNvSpPr>
          <p:nvPr>
            <p:ph type="sldImg"/>
          </p:nvPr>
        </p:nvSpPr>
        <p:spPr>
          <a:xfrm>
            <a:off x="539750" y="488950"/>
            <a:ext cx="5664200" cy="4248150"/>
          </a:xfrm>
          <a:ln/>
        </p:spPr>
      </p:sp>
      <p:sp>
        <p:nvSpPr>
          <p:cNvPr id="4956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4383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F659C575-055C-4CAC-A8CF-124580E4DFC3}" type="slidenum">
              <a:rPr lang="es-ES"/>
              <a:pPr/>
              <a:t>2</a:t>
            </a:fld>
            <a:endParaRPr lang="es-ES"/>
          </a:p>
        </p:txBody>
      </p:sp>
      <p:sp>
        <p:nvSpPr>
          <p:cNvPr id="485378" name="Rectangle 2"/>
          <p:cNvSpPr>
            <a:spLocks noGrp="1" noRot="1" noChangeAspect="1" noChangeArrowheads="1" noTextEdit="1"/>
          </p:cNvSpPr>
          <p:nvPr>
            <p:ph type="sldImg"/>
          </p:nvPr>
        </p:nvSpPr>
        <p:spPr>
          <a:xfrm>
            <a:off x="539750" y="488950"/>
            <a:ext cx="5664200" cy="4248150"/>
          </a:xfrm>
          <a:ln/>
        </p:spPr>
      </p:sp>
      <p:sp>
        <p:nvSpPr>
          <p:cNvPr id="4853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48137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7220DB8-C04B-4A90-B8DC-8740EF481A34}" type="slidenum">
              <a:rPr lang="es-ES"/>
              <a:pPr/>
              <a:t>20</a:t>
            </a:fld>
            <a:endParaRPr lang="es-ES"/>
          </a:p>
        </p:txBody>
      </p:sp>
      <p:sp>
        <p:nvSpPr>
          <p:cNvPr id="496642" name="Rectangle 2"/>
          <p:cNvSpPr>
            <a:spLocks noGrp="1" noRot="1" noChangeAspect="1" noChangeArrowheads="1" noTextEdit="1"/>
          </p:cNvSpPr>
          <p:nvPr>
            <p:ph type="sldImg"/>
          </p:nvPr>
        </p:nvSpPr>
        <p:spPr>
          <a:xfrm>
            <a:off x="539750" y="488950"/>
            <a:ext cx="5664200" cy="4248150"/>
          </a:xfrm>
          <a:ln/>
        </p:spPr>
      </p:sp>
      <p:sp>
        <p:nvSpPr>
          <p:cNvPr id="4966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69905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F0D032A-F2B8-470C-8815-FD120630F81C}" type="slidenum">
              <a:rPr lang="es-ES"/>
              <a:pPr/>
              <a:t>21</a:t>
            </a:fld>
            <a:endParaRPr lang="es-ES"/>
          </a:p>
        </p:txBody>
      </p:sp>
      <p:sp>
        <p:nvSpPr>
          <p:cNvPr id="497666" name="Rectangle 2"/>
          <p:cNvSpPr>
            <a:spLocks noGrp="1" noRot="1" noChangeAspect="1" noChangeArrowheads="1" noTextEdit="1"/>
          </p:cNvSpPr>
          <p:nvPr>
            <p:ph type="sldImg"/>
          </p:nvPr>
        </p:nvSpPr>
        <p:spPr>
          <a:xfrm>
            <a:off x="539750" y="488950"/>
            <a:ext cx="5664200" cy="4248150"/>
          </a:xfrm>
          <a:ln/>
        </p:spPr>
      </p:sp>
      <p:sp>
        <p:nvSpPr>
          <p:cNvPr id="4976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13788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609729A-4E2D-4921-AC92-ED1B30C036E7}" type="slidenum">
              <a:rPr lang="es-ES"/>
              <a:pPr/>
              <a:t>22</a:t>
            </a:fld>
            <a:endParaRPr lang="es-ES"/>
          </a:p>
        </p:txBody>
      </p:sp>
      <p:sp>
        <p:nvSpPr>
          <p:cNvPr id="498690" name="Rectangle 2"/>
          <p:cNvSpPr>
            <a:spLocks noGrp="1" noRot="1" noChangeAspect="1" noChangeArrowheads="1" noTextEdit="1"/>
          </p:cNvSpPr>
          <p:nvPr>
            <p:ph type="sldImg"/>
          </p:nvPr>
        </p:nvSpPr>
        <p:spPr>
          <a:xfrm>
            <a:off x="539750" y="488950"/>
            <a:ext cx="5664200" cy="4248150"/>
          </a:xfrm>
          <a:ln/>
        </p:spPr>
      </p:sp>
      <p:sp>
        <p:nvSpPr>
          <p:cNvPr id="4986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96261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2AFE3D8-CB0E-42F9-BFDF-43F86D481B0F}" type="slidenum">
              <a:rPr lang="es-ES"/>
              <a:pPr/>
              <a:t>23</a:t>
            </a:fld>
            <a:endParaRPr lang="es-ES"/>
          </a:p>
        </p:txBody>
      </p:sp>
      <p:sp>
        <p:nvSpPr>
          <p:cNvPr id="608258" name="Rectangle 2"/>
          <p:cNvSpPr>
            <a:spLocks noGrp="1" noRot="1" noChangeAspect="1" noChangeArrowheads="1" noTextEdit="1"/>
          </p:cNvSpPr>
          <p:nvPr>
            <p:ph type="sldImg"/>
          </p:nvPr>
        </p:nvSpPr>
        <p:spPr>
          <a:xfrm>
            <a:off x="539750" y="488950"/>
            <a:ext cx="5664200" cy="4248150"/>
          </a:xfrm>
          <a:ln/>
        </p:spPr>
      </p:sp>
      <p:sp>
        <p:nvSpPr>
          <p:cNvPr id="608259" name="Rectangle 3"/>
          <p:cNvSpPr>
            <a:spLocks noGrp="1" noChangeArrowheads="1"/>
          </p:cNvSpPr>
          <p:nvPr>
            <p:ph type="body" idx="1"/>
          </p:nvPr>
        </p:nvSpPr>
        <p:spPr/>
        <p:txBody>
          <a:bodyPr/>
          <a:lstStyle/>
          <a:p>
            <a:r>
              <a:rPr lang="es-ES_tradnl"/>
              <a:t>La propagación de ondas electromagnéticas de alta frecuencia a través de conductores metálicos presenta una serie de características que limitan su alcance y/o capacidad. </a:t>
            </a:r>
          </a:p>
          <a:p>
            <a:r>
              <a:rPr lang="es-ES_tradnl"/>
              <a:t>La principal es la atenuación de la señal, que aumenta de forma proporcional a la raíz cuadrada de ésta. También depende del tipo de cable, siendo mayor en cable no apantallado que en coaxial.</a:t>
            </a:r>
          </a:p>
          <a:p>
            <a:endParaRPr lang="es-ES_tradnl"/>
          </a:p>
          <a:p>
            <a:r>
              <a:rPr lang="es-ES_tradnl"/>
              <a:t>	</a:t>
            </a:r>
            <a:endParaRPr lang="es-ES"/>
          </a:p>
          <a:p>
            <a:endParaRPr lang="es-ES"/>
          </a:p>
        </p:txBody>
      </p:sp>
    </p:spTree>
    <p:extLst>
      <p:ext uri="{BB962C8B-B14F-4D97-AF65-F5344CB8AC3E}">
        <p14:creationId xmlns:p14="http://schemas.microsoft.com/office/powerpoint/2010/main" val="28003385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023F53A-0E7C-4F31-A133-DAC40764B4AB}" type="slidenum">
              <a:rPr lang="es-ES"/>
              <a:pPr/>
              <a:t>24</a:t>
            </a:fld>
            <a:endParaRPr lang="es-ES"/>
          </a:p>
        </p:txBody>
      </p:sp>
      <p:sp>
        <p:nvSpPr>
          <p:cNvPr id="499714" name="Rectangle 2"/>
          <p:cNvSpPr>
            <a:spLocks noGrp="1" noRot="1" noChangeAspect="1" noChangeArrowheads="1" noTextEdit="1"/>
          </p:cNvSpPr>
          <p:nvPr>
            <p:ph type="sldImg"/>
          </p:nvPr>
        </p:nvSpPr>
        <p:spPr>
          <a:xfrm>
            <a:off x="539750" y="488950"/>
            <a:ext cx="5664200" cy="4248150"/>
          </a:xfrm>
          <a:ln/>
        </p:spPr>
      </p:sp>
      <p:sp>
        <p:nvSpPr>
          <p:cNvPr id="499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80716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9B6602B-DAC5-4C63-8912-17027F81977B}" type="slidenum">
              <a:rPr lang="es-ES"/>
              <a:pPr/>
              <a:t>25</a:t>
            </a:fld>
            <a:endParaRPr lang="es-ES"/>
          </a:p>
        </p:txBody>
      </p:sp>
      <p:sp>
        <p:nvSpPr>
          <p:cNvPr id="500738" name="Rectangle 2"/>
          <p:cNvSpPr>
            <a:spLocks noGrp="1" noRot="1" noChangeAspect="1" noChangeArrowheads="1" noTextEdit="1"/>
          </p:cNvSpPr>
          <p:nvPr>
            <p:ph type="sldImg"/>
          </p:nvPr>
        </p:nvSpPr>
        <p:spPr>
          <a:xfrm>
            <a:off x="539750" y="488950"/>
            <a:ext cx="5664200" cy="4248150"/>
          </a:xfrm>
          <a:ln/>
        </p:spPr>
      </p:sp>
      <p:sp>
        <p:nvSpPr>
          <p:cNvPr id="500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37270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1609C72-62B8-4E06-84FA-3A5306252C05}" type="slidenum">
              <a:rPr lang="es-ES"/>
              <a:pPr/>
              <a:t>26</a:t>
            </a:fld>
            <a:endParaRPr lang="es-ES"/>
          </a:p>
        </p:txBody>
      </p:sp>
      <p:sp>
        <p:nvSpPr>
          <p:cNvPr id="606210" name="Rectangle 2"/>
          <p:cNvSpPr>
            <a:spLocks noGrp="1" noRot="1" noChangeAspect="1" noChangeArrowheads="1" noTextEdit="1"/>
          </p:cNvSpPr>
          <p:nvPr>
            <p:ph type="sldImg"/>
          </p:nvPr>
        </p:nvSpPr>
        <p:spPr>
          <a:xfrm>
            <a:off x="539750" y="488950"/>
            <a:ext cx="5664200" cy="4248150"/>
          </a:xfrm>
          <a:ln/>
        </p:spPr>
      </p:sp>
      <p:sp>
        <p:nvSpPr>
          <p:cNvPr id="606211" name="Rectangle 3"/>
          <p:cNvSpPr>
            <a:spLocks noGrp="1" noChangeArrowheads="1"/>
          </p:cNvSpPr>
          <p:nvPr>
            <p:ph type="body" idx="1"/>
          </p:nvPr>
        </p:nvSpPr>
        <p:spPr/>
        <p:txBody>
          <a:bodyPr/>
          <a:lstStyle/>
          <a:p>
            <a:r>
              <a:rPr lang="es-ES_tradnl"/>
              <a:t>Esta figura muestra un ejemplo concreto (para el caso de ADSL) de cómo evoluciona la atenuación de la señal en función de la frecuencia para dos longitudes de cable dadas.</a:t>
            </a:r>
          </a:p>
          <a:p>
            <a:r>
              <a:rPr lang="es-ES_tradnl"/>
              <a:t>El grosor del cable también influye en la atenuación. Para una frecuencia dada un cable de mayor grosor tiene menor atenuación.</a:t>
            </a:r>
          </a:p>
          <a:p>
            <a:r>
              <a:rPr lang="es-ES_tradnl"/>
              <a:t>Asimismo en el caso de cables coaxiales la atenuación es menor cuanto mayor es el apantallamiento del cable.  </a:t>
            </a:r>
            <a:endParaRPr lang="es-ES"/>
          </a:p>
          <a:p>
            <a:endParaRPr lang="es-ES"/>
          </a:p>
        </p:txBody>
      </p:sp>
    </p:spTree>
    <p:extLst>
      <p:ext uri="{BB962C8B-B14F-4D97-AF65-F5344CB8AC3E}">
        <p14:creationId xmlns:p14="http://schemas.microsoft.com/office/powerpoint/2010/main" val="3441532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769AB34-4D17-4BD9-8730-7FFA2437618C}" type="slidenum">
              <a:rPr lang="es-ES"/>
              <a:pPr/>
              <a:t>27</a:t>
            </a:fld>
            <a:endParaRPr lang="es-ES"/>
          </a:p>
        </p:txBody>
      </p:sp>
      <p:sp>
        <p:nvSpPr>
          <p:cNvPr id="501762" name="Rectangle 2"/>
          <p:cNvSpPr>
            <a:spLocks noGrp="1" noRot="1" noChangeAspect="1" noChangeArrowheads="1" noTextEdit="1"/>
          </p:cNvSpPr>
          <p:nvPr>
            <p:ph type="sldImg"/>
          </p:nvPr>
        </p:nvSpPr>
        <p:spPr>
          <a:xfrm>
            <a:off x="539750" y="488950"/>
            <a:ext cx="5664200" cy="4248150"/>
          </a:xfrm>
          <a:ln/>
        </p:spPr>
      </p:sp>
      <p:sp>
        <p:nvSpPr>
          <p:cNvPr id="501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41621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D655E23-97AD-41B1-A089-E67972DD6C58}" type="slidenum">
              <a:rPr lang="es-ES"/>
              <a:pPr/>
              <a:t>28</a:t>
            </a:fld>
            <a:endParaRPr lang="es-ES"/>
          </a:p>
        </p:txBody>
      </p:sp>
      <p:sp>
        <p:nvSpPr>
          <p:cNvPr id="604162" name="Rectangle 2"/>
          <p:cNvSpPr>
            <a:spLocks noGrp="1" noRot="1" noChangeAspect="1" noChangeArrowheads="1" noTextEdit="1"/>
          </p:cNvSpPr>
          <p:nvPr>
            <p:ph type="sldImg"/>
          </p:nvPr>
        </p:nvSpPr>
        <p:spPr>
          <a:xfrm>
            <a:off x="539750" y="488950"/>
            <a:ext cx="5664200" cy="4248150"/>
          </a:xfrm>
          <a:ln/>
        </p:spPr>
      </p:sp>
      <p:sp>
        <p:nvSpPr>
          <p:cNvPr id="604163" name="Rectangle 3"/>
          <p:cNvSpPr>
            <a:spLocks noGrp="1" noChangeArrowheads="1"/>
          </p:cNvSpPr>
          <p:nvPr>
            <p:ph type="body" idx="1"/>
          </p:nvPr>
        </p:nvSpPr>
        <p:spPr/>
        <p:txBody>
          <a:bodyPr/>
          <a:lstStyle/>
          <a:p>
            <a:r>
              <a:rPr lang="es-ES_tradnl"/>
              <a:t>Otro problema es el desfase, que consiste en al distorsión de la señal debida a la diferente velocidad de propagación de la onda en función de la frecuencia. Cuanto mayor es la anchura de banda del canal mayor es el desfase. Para un ancho de banda dado el desfase es directamente proporcional a la distancia recorrida; por otro lado cuanto mayor es la capacidad del canal mas sensible es el receptor al desfase. La combinación de estos dos factores lleva a expresar a menudo la capacidad máxima en términos de capacidad*distancia.</a:t>
            </a:r>
          </a:p>
          <a:p>
            <a:r>
              <a:rPr lang="es-ES_tradnl"/>
              <a:t>Por último tenemos la interferencia electromagnética. Aquí podemos distinguir dos tipos. Por un lado la inducida por factores externos, tales como arranque de motores o emisiones comerciales de radio o televisión, y por otro el denominado crosstalk, que es la interferencia debida a señales que inevitablemente acompañan a la que nos interesa, por ejemplo en una comunicación full dúplex cada señal produce una cierta interferencia en el sentido opuesto. Otro ejemplo es la inducción producida por señales que viajan en cables paralelos, que están en un mismo mazo.</a:t>
            </a:r>
            <a:endParaRPr lang="es-ES"/>
          </a:p>
          <a:p>
            <a:endParaRPr lang="es-ES"/>
          </a:p>
        </p:txBody>
      </p:sp>
    </p:spTree>
    <p:extLst>
      <p:ext uri="{BB962C8B-B14F-4D97-AF65-F5344CB8AC3E}">
        <p14:creationId xmlns:p14="http://schemas.microsoft.com/office/powerpoint/2010/main" val="3580530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DD3B84A-9F0B-4850-9D62-2FCE211CC440}" type="slidenum">
              <a:rPr lang="es-ES"/>
              <a:pPr/>
              <a:t>29</a:t>
            </a:fld>
            <a:endParaRPr lang="es-ES"/>
          </a:p>
        </p:txBody>
      </p:sp>
      <p:sp>
        <p:nvSpPr>
          <p:cNvPr id="602114" name="Rectangle 2"/>
          <p:cNvSpPr>
            <a:spLocks noGrp="1" noRot="1" noChangeAspect="1" noChangeArrowheads="1" noTextEdit="1"/>
          </p:cNvSpPr>
          <p:nvPr>
            <p:ph type="sldImg"/>
          </p:nvPr>
        </p:nvSpPr>
        <p:spPr>
          <a:xfrm>
            <a:off x="539750" y="488950"/>
            <a:ext cx="5664200" cy="4248150"/>
          </a:xfrm>
          <a:ln/>
        </p:spPr>
      </p:sp>
      <p:sp>
        <p:nvSpPr>
          <p:cNvPr id="602115" name="Rectangle 3"/>
          <p:cNvSpPr>
            <a:spLocks noGrp="1" noChangeArrowheads="1"/>
          </p:cNvSpPr>
          <p:nvPr>
            <p:ph type="body" idx="1"/>
          </p:nvPr>
        </p:nvSpPr>
        <p:spPr/>
        <p:txBody>
          <a:bodyPr/>
          <a:lstStyle/>
          <a:p>
            <a:r>
              <a:rPr lang="es-ES_tradnl"/>
              <a:t>La señal inducida por un cable en otro</a:t>
            </a:r>
            <a:r>
              <a:rPr lang="es-ES"/>
              <a:t> viaja en ambas direcciones, hacia el emisor y hacia el receptor.</a:t>
            </a:r>
          </a:p>
          <a:p>
            <a:endParaRPr lang="es-ES"/>
          </a:p>
        </p:txBody>
      </p:sp>
    </p:spTree>
    <p:extLst>
      <p:ext uri="{BB962C8B-B14F-4D97-AF65-F5344CB8AC3E}">
        <p14:creationId xmlns:p14="http://schemas.microsoft.com/office/powerpoint/2010/main" val="782838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53D157A-0E24-42E2-978E-720A6986AD1D}" type="slidenum">
              <a:rPr lang="es-ES"/>
              <a:pPr/>
              <a:t>3</a:t>
            </a:fld>
            <a:endParaRPr lang="es-ES"/>
          </a:p>
        </p:txBody>
      </p:sp>
      <p:sp>
        <p:nvSpPr>
          <p:cNvPr id="624642" name="Rectangle 2"/>
          <p:cNvSpPr>
            <a:spLocks noGrp="1" noRot="1" noChangeAspect="1" noChangeArrowheads="1" noTextEdit="1"/>
          </p:cNvSpPr>
          <p:nvPr>
            <p:ph type="sldImg"/>
          </p:nvPr>
        </p:nvSpPr>
        <p:spPr>
          <a:xfrm>
            <a:off x="539750" y="488950"/>
            <a:ext cx="5664200" cy="4248150"/>
          </a:xfrm>
          <a:ln/>
        </p:spPr>
      </p:sp>
      <p:sp>
        <p:nvSpPr>
          <p:cNvPr id="6246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43732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E96C68E-E219-4B52-BD00-CE8296EEAEB3}" type="slidenum">
              <a:rPr lang="es-ES"/>
              <a:pPr/>
              <a:t>30</a:t>
            </a:fld>
            <a:endParaRPr lang="es-ES"/>
          </a:p>
        </p:txBody>
      </p:sp>
      <p:sp>
        <p:nvSpPr>
          <p:cNvPr id="600066" name="Rectangle 2"/>
          <p:cNvSpPr>
            <a:spLocks noGrp="1" noRot="1" noChangeAspect="1" noChangeArrowheads="1" noTextEdit="1"/>
          </p:cNvSpPr>
          <p:nvPr>
            <p:ph type="sldImg"/>
          </p:nvPr>
        </p:nvSpPr>
        <p:spPr>
          <a:xfrm>
            <a:off x="539750" y="488950"/>
            <a:ext cx="5664200" cy="4248150"/>
          </a:xfrm>
          <a:ln/>
        </p:spPr>
      </p:sp>
      <p:sp>
        <p:nvSpPr>
          <p:cNvPr id="600067" name="Rectangle 3"/>
          <p:cNvSpPr>
            <a:spLocks noGrp="1" noChangeArrowheads="1"/>
          </p:cNvSpPr>
          <p:nvPr>
            <p:ph type="body" idx="1"/>
          </p:nvPr>
        </p:nvSpPr>
        <p:spPr/>
        <p:txBody>
          <a:bodyPr/>
          <a:lstStyle/>
          <a:p>
            <a:r>
              <a:rPr lang="es-ES"/>
              <a:t>Aquí se muestra el tipo de crosstalk del extremo cercano o NEXT (Near End Crosstalk). La señal inducida viaja hacia el emisor. Si la fuente de interferencia se produce lejos del emisor el NEXT es pequeño ya que la señal ha de viajar una gran distancia y llega más atenuada</a:t>
            </a:r>
            <a:r>
              <a:rPr lang="es-ES_tradnl"/>
              <a:t>; en cambio si se produce cerca del emisor la señal es fuerte</a:t>
            </a:r>
            <a:r>
              <a:rPr lang="es-ES"/>
              <a:t>.</a:t>
            </a:r>
          </a:p>
          <a:p>
            <a:endParaRPr lang="es-ES"/>
          </a:p>
        </p:txBody>
      </p:sp>
    </p:spTree>
    <p:extLst>
      <p:ext uri="{BB962C8B-B14F-4D97-AF65-F5344CB8AC3E}">
        <p14:creationId xmlns:p14="http://schemas.microsoft.com/office/powerpoint/2010/main" val="659897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3B1FDE2-5556-4067-9C4D-48CC9DABF443}" type="slidenum">
              <a:rPr lang="es-ES"/>
              <a:pPr/>
              <a:t>31</a:t>
            </a:fld>
            <a:endParaRPr lang="es-ES"/>
          </a:p>
        </p:txBody>
      </p:sp>
      <p:sp>
        <p:nvSpPr>
          <p:cNvPr id="598018" name="Rectangle 2"/>
          <p:cNvSpPr>
            <a:spLocks noGrp="1" noRot="1" noChangeAspect="1" noChangeArrowheads="1" noTextEdit="1"/>
          </p:cNvSpPr>
          <p:nvPr>
            <p:ph type="sldImg"/>
          </p:nvPr>
        </p:nvSpPr>
        <p:spPr>
          <a:xfrm>
            <a:off x="539750" y="488950"/>
            <a:ext cx="5664200" cy="4248150"/>
          </a:xfrm>
          <a:ln/>
        </p:spPr>
      </p:sp>
      <p:sp>
        <p:nvSpPr>
          <p:cNvPr id="598019" name="Rectangle 3"/>
          <p:cNvSpPr>
            <a:spLocks noGrp="1" noChangeArrowheads="1"/>
          </p:cNvSpPr>
          <p:nvPr>
            <p:ph type="body" idx="1"/>
          </p:nvPr>
        </p:nvSpPr>
        <p:spPr/>
        <p:txBody>
          <a:bodyPr/>
          <a:lstStyle/>
          <a:p>
            <a:r>
              <a:rPr lang="es-ES"/>
              <a:t>El otro tipo de crosstalk es el del extremo lejano o FEXT (Far End Crosstalk). En este caso la corriente inducida sigue el m</a:t>
            </a:r>
            <a:r>
              <a:rPr lang="es-ES_tradnl"/>
              <a:t>i</a:t>
            </a:r>
            <a:r>
              <a:rPr lang="es-ES"/>
              <a:t>smo sentido que la original, por lo que se manifiesta en el lado del receptor. En este caso la intensidad de la señal</a:t>
            </a:r>
            <a:r>
              <a:rPr lang="es-ES_tradnl"/>
              <a:t> </a:t>
            </a:r>
            <a:r>
              <a:rPr lang="es-ES"/>
              <a:t>recibida es independiente de donde se produce la interferencia, ya que la señal ha de viajar la misma distancia en cualquier caso.</a:t>
            </a:r>
          </a:p>
          <a:p>
            <a:endParaRPr lang="es-ES"/>
          </a:p>
        </p:txBody>
      </p:sp>
    </p:spTree>
    <p:extLst>
      <p:ext uri="{BB962C8B-B14F-4D97-AF65-F5344CB8AC3E}">
        <p14:creationId xmlns:p14="http://schemas.microsoft.com/office/powerpoint/2010/main" val="8049923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58197C10-44EF-43AB-899C-3562F44CADEA}" type="slidenum">
              <a:rPr lang="es-ES"/>
              <a:pPr/>
              <a:t>32</a:t>
            </a:fld>
            <a:endParaRPr lang="es-ES"/>
          </a:p>
        </p:txBody>
      </p:sp>
      <p:sp>
        <p:nvSpPr>
          <p:cNvPr id="625666" name="Rectangle 2"/>
          <p:cNvSpPr>
            <a:spLocks noGrp="1" noRot="1" noChangeAspect="1" noChangeArrowheads="1" noTextEdit="1"/>
          </p:cNvSpPr>
          <p:nvPr>
            <p:ph type="sldImg"/>
          </p:nvPr>
        </p:nvSpPr>
        <p:spPr>
          <a:xfrm>
            <a:off x="539750" y="488950"/>
            <a:ext cx="5664200" cy="4248150"/>
          </a:xfrm>
          <a:ln/>
        </p:spPr>
      </p:sp>
      <p:sp>
        <p:nvSpPr>
          <p:cNvPr id="6256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4997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C6144853-7BA9-494C-BEAE-FFBE3D7143E1}" type="slidenum">
              <a:rPr lang="es-ES"/>
              <a:pPr/>
              <a:t>33</a:t>
            </a:fld>
            <a:endParaRPr lang="es-ES"/>
          </a:p>
        </p:txBody>
      </p:sp>
      <p:sp>
        <p:nvSpPr>
          <p:cNvPr id="626690" name="Rectangle 2"/>
          <p:cNvSpPr>
            <a:spLocks noGrp="1" noRot="1" noChangeAspect="1" noChangeArrowheads="1" noTextEdit="1"/>
          </p:cNvSpPr>
          <p:nvPr>
            <p:ph type="sldImg"/>
          </p:nvPr>
        </p:nvSpPr>
        <p:spPr>
          <a:xfrm>
            <a:off x="539750" y="488950"/>
            <a:ext cx="5664200" cy="4248150"/>
          </a:xfrm>
          <a:ln/>
        </p:spPr>
      </p:sp>
      <p:sp>
        <p:nvSpPr>
          <p:cNvPr id="6266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4683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8FF5724-96C6-4CDB-A0C7-E2C9C5A17266}" type="slidenum">
              <a:rPr lang="es-ES"/>
              <a:pPr/>
              <a:t>34</a:t>
            </a:fld>
            <a:endParaRPr lang="es-ES"/>
          </a:p>
        </p:txBody>
      </p:sp>
      <p:sp>
        <p:nvSpPr>
          <p:cNvPr id="627714" name="Rectangle 2"/>
          <p:cNvSpPr>
            <a:spLocks noGrp="1" noRot="1" noChangeAspect="1" noChangeArrowheads="1" noTextEdit="1"/>
          </p:cNvSpPr>
          <p:nvPr>
            <p:ph type="sldImg"/>
          </p:nvPr>
        </p:nvSpPr>
        <p:spPr>
          <a:xfrm>
            <a:off x="539750" y="488950"/>
            <a:ext cx="5664200" cy="4248150"/>
          </a:xfrm>
          <a:ln/>
        </p:spPr>
      </p:sp>
      <p:sp>
        <p:nvSpPr>
          <p:cNvPr id="627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702058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8EDB4CB-6C87-4DF4-9B3D-F54818D59037}" type="slidenum">
              <a:rPr lang="es-ES"/>
              <a:pPr/>
              <a:t>35</a:t>
            </a:fld>
            <a:endParaRPr lang="es-ES"/>
          </a:p>
        </p:txBody>
      </p:sp>
      <p:sp>
        <p:nvSpPr>
          <p:cNvPr id="628738" name="Rectangle 2"/>
          <p:cNvSpPr>
            <a:spLocks noGrp="1" noRot="1" noChangeAspect="1" noChangeArrowheads="1" noTextEdit="1"/>
          </p:cNvSpPr>
          <p:nvPr>
            <p:ph type="sldImg"/>
          </p:nvPr>
        </p:nvSpPr>
        <p:spPr>
          <a:xfrm>
            <a:off x="539750" y="488950"/>
            <a:ext cx="5664200" cy="4248150"/>
          </a:xfrm>
          <a:ln/>
        </p:spPr>
      </p:sp>
      <p:sp>
        <p:nvSpPr>
          <p:cNvPr id="628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860522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0BBBD08-1184-4AF0-A111-980676E2C9E1}" type="slidenum">
              <a:rPr lang="es-ES"/>
              <a:pPr/>
              <a:t>36</a:t>
            </a:fld>
            <a:endParaRPr lang="es-ES"/>
          </a:p>
        </p:txBody>
      </p:sp>
      <p:sp>
        <p:nvSpPr>
          <p:cNvPr id="629762" name="Rectangle 2"/>
          <p:cNvSpPr>
            <a:spLocks noGrp="1" noRot="1" noChangeAspect="1" noChangeArrowheads="1" noTextEdit="1"/>
          </p:cNvSpPr>
          <p:nvPr>
            <p:ph type="sldImg"/>
          </p:nvPr>
        </p:nvSpPr>
        <p:spPr>
          <a:xfrm>
            <a:off x="539750" y="488950"/>
            <a:ext cx="5664200" cy="4248150"/>
          </a:xfrm>
          <a:ln/>
        </p:spPr>
      </p:sp>
      <p:sp>
        <p:nvSpPr>
          <p:cNvPr id="629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824952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2651FD8-FEBD-4714-A1EE-E92B1D4DF78F}" type="slidenum">
              <a:rPr lang="es-ES"/>
              <a:pPr/>
              <a:t>37</a:t>
            </a:fld>
            <a:endParaRPr lang="es-ES"/>
          </a:p>
        </p:txBody>
      </p:sp>
      <p:sp>
        <p:nvSpPr>
          <p:cNvPr id="630786" name="Rectangle 2"/>
          <p:cNvSpPr>
            <a:spLocks noGrp="1" noRot="1" noChangeAspect="1" noChangeArrowheads="1" noTextEdit="1"/>
          </p:cNvSpPr>
          <p:nvPr>
            <p:ph type="sldImg"/>
          </p:nvPr>
        </p:nvSpPr>
        <p:spPr>
          <a:xfrm>
            <a:off x="539750" y="488950"/>
            <a:ext cx="5664200" cy="4248150"/>
          </a:xfrm>
          <a:ln/>
        </p:spPr>
      </p:sp>
      <p:sp>
        <p:nvSpPr>
          <p:cNvPr id="6307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1907856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3999E20-9BA9-4BFD-B94E-40A08426FA46}" type="slidenum">
              <a:rPr lang="es-ES"/>
              <a:pPr/>
              <a:t>38</a:t>
            </a:fld>
            <a:endParaRPr lang="es-ES"/>
          </a:p>
        </p:txBody>
      </p:sp>
      <p:sp>
        <p:nvSpPr>
          <p:cNvPr id="631810" name="Rectangle 2"/>
          <p:cNvSpPr>
            <a:spLocks noGrp="1" noRot="1" noChangeAspect="1" noChangeArrowheads="1" noTextEdit="1"/>
          </p:cNvSpPr>
          <p:nvPr>
            <p:ph type="sldImg"/>
          </p:nvPr>
        </p:nvSpPr>
        <p:spPr>
          <a:xfrm>
            <a:off x="539750" y="488950"/>
            <a:ext cx="5664200" cy="4248150"/>
          </a:xfrm>
          <a:ln/>
        </p:spPr>
      </p:sp>
      <p:sp>
        <p:nvSpPr>
          <p:cNvPr id="6318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159132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6A23BB7A-32ED-493B-BF3A-C8D1F29F653A}" type="slidenum">
              <a:rPr lang="es-ES"/>
              <a:pPr/>
              <a:t>39</a:t>
            </a:fld>
            <a:endParaRPr lang="es-ES"/>
          </a:p>
        </p:txBody>
      </p:sp>
      <p:sp>
        <p:nvSpPr>
          <p:cNvPr id="632834" name="Rectangle 2"/>
          <p:cNvSpPr>
            <a:spLocks noGrp="1" noRot="1" noChangeAspect="1" noChangeArrowheads="1" noTextEdit="1"/>
          </p:cNvSpPr>
          <p:nvPr>
            <p:ph type="sldImg"/>
          </p:nvPr>
        </p:nvSpPr>
        <p:spPr>
          <a:xfrm>
            <a:off x="539750" y="488950"/>
            <a:ext cx="5664200" cy="4248150"/>
          </a:xfrm>
          <a:ln/>
        </p:spPr>
      </p:sp>
      <p:sp>
        <p:nvSpPr>
          <p:cNvPr id="6328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7220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32174FD-492A-40FC-82DA-F193B7450056}" type="slidenum">
              <a:rPr lang="es-ES"/>
              <a:pPr/>
              <a:t>4</a:t>
            </a:fld>
            <a:endParaRPr lang="es-ES"/>
          </a:p>
        </p:txBody>
      </p:sp>
      <p:sp>
        <p:nvSpPr>
          <p:cNvPr id="486402" name="Rectangle 2"/>
          <p:cNvSpPr>
            <a:spLocks noGrp="1" noRot="1" noChangeAspect="1" noChangeArrowheads="1" noTextEdit="1"/>
          </p:cNvSpPr>
          <p:nvPr>
            <p:ph type="sldImg"/>
          </p:nvPr>
        </p:nvSpPr>
        <p:spPr>
          <a:xfrm>
            <a:off x="539750" y="488950"/>
            <a:ext cx="5664200" cy="4248150"/>
          </a:xfrm>
          <a:ln/>
        </p:spPr>
      </p:sp>
      <p:sp>
        <p:nvSpPr>
          <p:cNvPr id="4864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258359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3067D547-BCC8-47F6-BEE5-1283269AB014}" type="slidenum">
              <a:rPr lang="es-ES"/>
              <a:pPr/>
              <a:t>40</a:t>
            </a:fld>
            <a:endParaRPr lang="es-ES"/>
          </a:p>
        </p:txBody>
      </p:sp>
      <p:sp>
        <p:nvSpPr>
          <p:cNvPr id="633858" name="Rectangle 2"/>
          <p:cNvSpPr>
            <a:spLocks noGrp="1" noRot="1" noChangeAspect="1" noChangeArrowheads="1" noTextEdit="1"/>
          </p:cNvSpPr>
          <p:nvPr>
            <p:ph type="sldImg"/>
          </p:nvPr>
        </p:nvSpPr>
        <p:spPr>
          <a:xfrm>
            <a:off x="539750" y="488950"/>
            <a:ext cx="5664200" cy="4248150"/>
          </a:xfrm>
          <a:ln/>
        </p:spPr>
      </p:sp>
      <p:sp>
        <p:nvSpPr>
          <p:cNvPr id="633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63389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061EF84-55A1-48A9-8AB8-719B46E33896}" type="slidenum">
              <a:rPr lang="es-ES"/>
              <a:pPr/>
              <a:t>41</a:t>
            </a:fld>
            <a:endParaRPr lang="es-ES"/>
          </a:p>
        </p:txBody>
      </p:sp>
      <p:sp>
        <p:nvSpPr>
          <p:cNvPr id="586754" name="Rectangle 2"/>
          <p:cNvSpPr>
            <a:spLocks noGrp="1" noRot="1" noChangeAspect="1" noChangeArrowheads="1" noTextEdit="1"/>
          </p:cNvSpPr>
          <p:nvPr>
            <p:ph type="sldImg"/>
          </p:nvPr>
        </p:nvSpPr>
        <p:spPr>
          <a:xfrm>
            <a:off x="539750" y="488950"/>
            <a:ext cx="5664200" cy="4248150"/>
          </a:xfrm>
          <a:ln/>
        </p:spPr>
      </p:sp>
      <p:sp>
        <p:nvSpPr>
          <p:cNvPr id="586755" name="Rectangle 3"/>
          <p:cNvSpPr>
            <a:spLocks noGrp="1" noChangeArrowheads="1"/>
          </p:cNvSpPr>
          <p:nvPr>
            <p:ph type="body" idx="1"/>
          </p:nvPr>
        </p:nvSpPr>
        <p:spPr/>
        <p:txBody>
          <a:bodyPr/>
          <a:lstStyle/>
          <a:p>
            <a:pPr>
              <a:lnSpc>
                <a:spcPct val="88000"/>
              </a:lnSpc>
            </a:pPr>
            <a:r>
              <a:rPr lang="en-US"/>
              <a:t>This slide shows the traditional ACR as the indicator for signal-to-noise ratio. Consider the Receive Input of the Workstation. The desired signal of the Receive Input is the attenuated signal from the remote end. The undesired signal is the NEXT from its own Transmit Output.On top of the NEXT, there may be externally induced crosstalk. In most situations, this external crosstalk is negligible.</a:t>
            </a:r>
          </a:p>
          <a:p>
            <a:pPr>
              <a:lnSpc>
                <a:spcPct val="88000"/>
              </a:lnSpc>
            </a:pPr>
            <a:r>
              <a:rPr lang="en-US"/>
              <a:t>The Signal-to-Noise Ratio is the linear ratio of attenuated signal voltage and NEXT voltage. If both quantities are measured in dB’s, the linear ratio corresponds to a subtraction when attenuation and NEXT are expressed in dB. Since both quantities are losses, but normally positive numbers are used to express them, ACR is simply the difference of NEXT and attenuation, when both are expressed in positive numbers in dB.</a:t>
            </a:r>
          </a:p>
          <a:p>
            <a:pPr>
              <a:lnSpc>
                <a:spcPct val="88000"/>
              </a:lnSpc>
            </a:pPr>
            <a:r>
              <a:rPr lang="en-US"/>
              <a:t>Like was mentioned before, 1000BASE-T implements NEXT cancellation techniques, and there the importance of the ACR figure of merit is reduced. (The same technique was implemented in 100BASE-T2: 100 Mbps on Category 3 cabling, however this standard is not practically used.)</a:t>
            </a:r>
          </a:p>
          <a:p>
            <a:endParaRPr lang="es-ES"/>
          </a:p>
        </p:txBody>
      </p:sp>
    </p:spTree>
    <p:extLst>
      <p:ext uri="{BB962C8B-B14F-4D97-AF65-F5344CB8AC3E}">
        <p14:creationId xmlns:p14="http://schemas.microsoft.com/office/powerpoint/2010/main" val="23876119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638FCF2-FAD2-4811-BF3E-09AB390B44EF}" type="slidenum">
              <a:rPr lang="es-ES"/>
              <a:pPr/>
              <a:t>42</a:t>
            </a:fld>
            <a:endParaRPr lang="es-ES"/>
          </a:p>
        </p:txBody>
      </p:sp>
      <p:sp>
        <p:nvSpPr>
          <p:cNvPr id="584706" name="Rectangle 2"/>
          <p:cNvSpPr>
            <a:spLocks noGrp="1" noRot="1" noChangeAspect="1" noChangeArrowheads="1" noTextEdit="1"/>
          </p:cNvSpPr>
          <p:nvPr>
            <p:ph type="sldImg"/>
          </p:nvPr>
        </p:nvSpPr>
        <p:spPr>
          <a:xfrm>
            <a:off x="539750" y="488950"/>
            <a:ext cx="5664200" cy="4248150"/>
          </a:xfrm>
          <a:ln/>
        </p:spPr>
      </p:sp>
      <p:sp>
        <p:nvSpPr>
          <p:cNvPr id="584707" name="Rectangle 3"/>
          <p:cNvSpPr>
            <a:spLocks noGrp="1" noChangeArrowheads="1"/>
          </p:cNvSpPr>
          <p:nvPr>
            <p:ph type="body" idx="1"/>
          </p:nvPr>
        </p:nvSpPr>
        <p:spPr/>
        <p:txBody>
          <a:bodyPr/>
          <a:lstStyle/>
          <a:p>
            <a:r>
              <a:rPr lang="en-US"/>
              <a:t>Let us illustrate the concept with the electron model. We start out with blue (good) electrons at the transmit output of the workstation and with pink (also good) electrons at the transmit output of the LAN equipment. The signal travels in the direction of the respective receive inputs.</a:t>
            </a:r>
          </a:p>
          <a:p>
            <a:r>
              <a:rPr lang="en-US"/>
              <a:t>However,l crosstalk occurs and black (bad!) NEXT electrons are created in the path of the other signal.</a:t>
            </a:r>
          </a:p>
          <a:p>
            <a:r>
              <a:rPr lang="en-US"/>
              <a:t>The signal electrons (blue and pink) are now accompanied by NEXT (black is bad) electrons. As the combined signals arrive at the receive inputs, of course what is desired is that there are more signal electrons left than there are NEXT (black) electrons.</a:t>
            </a:r>
          </a:p>
          <a:p>
            <a:endParaRPr lang="es-ES"/>
          </a:p>
        </p:txBody>
      </p:sp>
    </p:spTree>
    <p:extLst>
      <p:ext uri="{BB962C8B-B14F-4D97-AF65-F5344CB8AC3E}">
        <p14:creationId xmlns:p14="http://schemas.microsoft.com/office/powerpoint/2010/main" val="33605229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1547E39-EF2A-435A-BBD2-7422F6B17815}" type="slidenum">
              <a:rPr lang="es-ES"/>
              <a:pPr/>
              <a:t>43</a:t>
            </a:fld>
            <a:endParaRPr lang="es-ES"/>
          </a:p>
        </p:txBody>
      </p:sp>
      <p:sp>
        <p:nvSpPr>
          <p:cNvPr id="634882" name="Rectangle 2"/>
          <p:cNvSpPr>
            <a:spLocks noGrp="1" noRot="1" noChangeAspect="1" noChangeArrowheads="1" noTextEdit="1"/>
          </p:cNvSpPr>
          <p:nvPr>
            <p:ph type="sldImg"/>
          </p:nvPr>
        </p:nvSpPr>
        <p:spPr>
          <a:xfrm>
            <a:off x="539750" y="488950"/>
            <a:ext cx="5664200" cy="4248150"/>
          </a:xfrm>
          <a:ln/>
        </p:spPr>
      </p:sp>
      <p:sp>
        <p:nvSpPr>
          <p:cNvPr id="6348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274306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16E8F64-5CBA-4212-9789-A704F4F8C02D}" type="slidenum">
              <a:rPr lang="es-ES"/>
              <a:pPr/>
              <a:t>44</a:t>
            </a:fld>
            <a:endParaRPr lang="es-ES"/>
          </a:p>
        </p:txBody>
      </p:sp>
      <p:sp>
        <p:nvSpPr>
          <p:cNvPr id="502786" name="Rectangle 2"/>
          <p:cNvSpPr>
            <a:spLocks noGrp="1" noRot="1" noChangeAspect="1" noChangeArrowheads="1" noTextEdit="1"/>
          </p:cNvSpPr>
          <p:nvPr>
            <p:ph type="sldImg"/>
          </p:nvPr>
        </p:nvSpPr>
        <p:spPr>
          <a:xfrm>
            <a:off x="539750" y="488950"/>
            <a:ext cx="5664200" cy="4248150"/>
          </a:xfrm>
          <a:ln/>
        </p:spPr>
      </p:sp>
      <p:sp>
        <p:nvSpPr>
          <p:cNvPr id="5027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6827729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70AA704-042A-433C-B39A-44AA3B335B34}" type="slidenum">
              <a:rPr lang="es-ES"/>
              <a:pPr/>
              <a:t>45</a:t>
            </a:fld>
            <a:endParaRPr lang="es-ES"/>
          </a:p>
        </p:txBody>
      </p:sp>
      <p:sp>
        <p:nvSpPr>
          <p:cNvPr id="503810" name="Rectangle 2"/>
          <p:cNvSpPr>
            <a:spLocks noGrp="1" noRot="1" noChangeAspect="1" noChangeArrowheads="1" noTextEdit="1"/>
          </p:cNvSpPr>
          <p:nvPr>
            <p:ph type="sldImg"/>
          </p:nvPr>
        </p:nvSpPr>
        <p:spPr>
          <a:xfrm>
            <a:off x="539750" y="488950"/>
            <a:ext cx="5664200" cy="4248150"/>
          </a:xfrm>
          <a:ln/>
        </p:spPr>
      </p:sp>
      <p:sp>
        <p:nvSpPr>
          <p:cNvPr id="5038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93534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F829766-128D-45A6-95F2-95F13F2CB592}" type="slidenum">
              <a:rPr lang="es-ES"/>
              <a:pPr/>
              <a:t>46</a:t>
            </a:fld>
            <a:endParaRPr lang="es-ES"/>
          </a:p>
        </p:txBody>
      </p:sp>
      <p:sp>
        <p:nvSpPr>
          <p:cNvPr id="504834" name="Rectangle 2"/>
          <p:cNvSpPr>
            <a:spLocks noGrp="1" noRot="1" noChangeAspect="1" noChangeArrowheads="1" noTextEdit="1"/>
          </p:cNvSpPr>
          <p:nvPr>
            <p:ph type="sldImg"/>
          </p:nvPr>
        </p:nvSpPr>
        <p:spPr>
          <a:xfrm>
            <a:off x="539750" y="488950"/>
            <a:ext cx="5664200" cy="4248150"/>
          </a:xfrm>
          <a:ln/>
        </p:spPr>
      </p:sp>
      <p:sp>
        <p:nvSpPr>
          <p:cNvPr id="5048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841434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7013777-5463-4C89-B147-73FC6408D385}" type="slidenum">
              <a:rPr lang="es-ES"/>
              <a:pPr/>
              <a:t>47</a:t>
            </a:fld>
            <a:endParaRPr lang="es-ES"/>
          </a:p>
        </p:txBody>
      </p:sp>
      <p:sp>
        <p:nvSpPr>
          <p:cNvPr id="505858" name="Rectangle 2"/>
          <p:cNvSpPr>
            <a:spLocks noGrp="1" noRot="1" noChangeAspect="1" noChangeArrowheads="1" noTextEdit="1"/>
          </p:cNvSpPr>
          <p:nvPr>
            <p:ph type="sldImg"/>
          </p:nvPr>
        </p:nvSpPr>
        <p:spPr>
          <a:xfrm>
            <a:off x="539750" y="488950"/>
            <a:ext cx="5664200" cy="4248150"/>
          </a:xfrm>
          <a:ln/>
        </p:spPr>
      </p:sp>
      <p:sp>
        <p:nvSpPr>
          <p:cNvPr id="505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813853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4AE22CF-8E04-407F-9187-07734886219C}" type="slidenum">
              <a:rPr lang="es-ES"/>
              <a:pPr/>
              <a:t>48</a:t>
            </a:fld>
            <a:endParaRPr lang="es-ES"/>
          </a:p>
        </p:txBody>
      </p:sp>
      <p:sp>
        <p:nvSpPr>
          <p:cNvPr id="506882" name="Rectangle 2"/>
          <p:cNvSpPr>
            <a:spLocks noGrp="1" noRot="1" noChangeAspect="1" noChangeArrowheads="1" noTextEdit="1"/>
          </p:cNvSpPr>
          <p:nvPr>
            <p:ph type="sldImg"/>
          </p:nvPr>
        </p:nvSpPr>
        <p:spPr>
          <a:xfrm>
            <a:off x="539750" y="488950"/>
            <a:ext cx="5664200" cy="4248150"/>
          </a:xfrm>
          <a:ln/>
        </p:spPr>
      </p:sp>
      <p:sp>
        <p:nvSpPr>
          <p:cNvPr id="5068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13934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0A109032-799E-4EB9-BC5F-6072B26393C2}" type="slidenum">
              <a:rPr lang="es-ES"/>
              <a:pPr/>
              <a:t>49</a:t>
            </a:fld>
            <a:endParaRPr lang="es-ES"/>
          </a:p>
        </p:txBody>
      </p:sp>
      <p:sp>
        <p:nvSpPr>
          <p:cNvPr id="507906" name="Rectangle 2"/>
          <p:cNvSpPr>
            <a:spLocks noGrp="1" noRot="1" noChangeAspect="1" noChangeArrowheads="1" noTextEdit="1"/>
          </p:cNvSpPr>
          <p:nvPr>
            <p:ph type="sldImg"/>
          </p:nvPr>
        </p:nvSpPr>
        <p:spPr>
          <a:xfrm>
            <a:off x="539750" y="488950"/>
            <a:ext cx="5664200" cy="4248150"/>
          </a:xfrm>
          <a:ln/>
        </p:spPr>
      </p:sp>
      <p:sp>
        <p:nvSpPr>
          <p:cNvPr id="5079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643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EFBBC0B-4833-4486-87D6-093032C357C9}" type="slidenum">
              <a:rPr lang="es-ES"/>
              <a:pPr/>
              <a:t>5</a:t>
            </a:fld>
            <a:endParaRPr lang="es-ES"/>
          </a:p>
        </p:txBody>
      </p:sp>
      <p:sp>
        <p:nvSpPr>
          <p:cNvPr id="487426" name="Rectangle 2"/>
          <p:cNvSpPr>
            <a:spLocks noGrp="1" noRot="1" noChangeAspect="1" noChangeArrowheads="1" noTextEdit="1"/>
          </p:cNvSpPr>
          <p:nvPr>
            <p:ph type="sldImg"/>
          </p:nvPr>
        </p:nvSpPr>
        <p:spPr>
          <a:xfrm>
            <a:off x="539750" y="488950"/>
            <a:ext cx="5664200" cy="4248150"/>
          </a:xfrm>
          <a:ln/>
        </p:spPr>
      </p:sp>
      <p:sp>
        <p:nvSpPr>
          <p:cNvPr id="4874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955500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A1913D7-EB6E-4A43-8CA3-BC02B58B5D3F}" type="slidenum">
              <a:rPr lang="es-ES"/>
              <a:pPr/>
              <a:t>50</a:t>
            </a:fld>
            <a:endParaRPr lang="es-ES"/>
          </a:p>
        </p:txBody>
      </p:sp>
      <p:sp>
        <p:nvSpPr>
          <p:cNvPr id="508930" name="Rectangle 2"/>
          <p:cNvSpPr>
            <a:spLocks noGrp="1" noRot="1" noChangeAspect="1" noChangeArrowheads="1" noTextEdit="1"/>
          </p:cNvSpPr>
          <p:nvPr>
            <p:ph type="sldImg"/>
          </p:nvPr>
        </p:nvSpPr>
        <p:spPr>
          <a:xfrm>
            <a:off x="539750" y="488950"/>
            <a:ext cx="5664200" cy="4248150"/>
          </a:xfrm>
          <a:ln/>
        </p:spPr>
      </p:sp>
      <p:sp>
        <p:nvSpPr>
          <p:cNvPr id="5089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324792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0991494-AFEC-468B-AF8A-2CF4814BF01E}" type="slidenum">
              <a:rPr lang="es-ES"/>
              <a:pPr/>
              <a:t>51</a:t>
            </a:fld>
            <a:endParaRPr lang="es-ES"/>
          </a:p>
        </p:txBody>
      </p:sp>
      <p:sp>
        <p:nvSpPr>
          <p:cNvPr id="509954" name="Rectangle 2"/>
          <p:cNvSpPr>
            <a:spLocks noGrp="1" noRot="1" noChangeAspect="1" noChangeArrowheads="1" noTextEdit="1"/>
          </p:cNvSpPr>
          <p:nvPr>
            <p:ph type="sldImg"/>
          </p:nvPr>
        </p:nvSpPr>
        <p:spPr>
          <a:xfrm>
            <a:off x="539750" y="488950"/>
            <a:ext cx="5664200" cy="4248150"/>
          </a:xfrm>
          <a:ln/>
        </p:spPr>
      </p:sp>
      <p:sp>
        <p:nvSpPr>
          <p:cNvPr id="509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759979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2AC6358-84F0-407B-9126-44CA7C3A9BDD}" type="slidenum">
              <a:rPr lang="es-ES"/>
              <a:pPr/>
              <a:t>52</a:t>
            </a:fld>
            <a:endParaRPr lang="es-ES"/>
          </a:p>
        </p:txBody>
      </p:sp>
      <p:sp>
        <p:nvSpPr>
          <p:cNvPr id="510978" name="Rectangle 2"/>
          <p:cNvSpPr>
            <a:spLocks noGrp="1" noRot="1" noChangeAspect="1" noChangeArrowheads="1" noTextEdit="1"/>
          </p:cNvSpPr>
          <p:nvPr>
            <p:ph type="sldImg"/>
          </p:nvPr>
        </p:nvSpPr>
        <p:spPr>
          <a:xfrm>
            <a:off x="539750" y="488950"/>
            <a:ext cx="5664200" cy="4248150"/>
          </a:xfrm>
          <a:ln/>
        </p:spPr>
      </p:sp>
      <p:sp>
        <p:nvSpPr>
          <p:cNvPr id="5109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04821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D58783C-3419-457F-8BCC-858CA0D26AA1}" type="slidenum">
              <a:rPr lang="es-ES"/>
              <a:pPr/>
              <a:t>53</a:t>
            </a:fld>
            <a:endParaRPr lang="es-ES"/>
          </a:p>
        </p:txBody>
      </p:sp>
      <p:sp>
        <p:nvSpPr>
          <p:cNvPr id="512002" name="Rectangle 2"/>
          <p:cNvSpPr>
            <a:spLocks noGrp="1" noRot="1" noChangeAspect="1" noChangeArrowheads="1" noTextEdit="1"/>
          </p:cNvSpPr>
          <p:nvPr>
            <p:ph type="sldImg"/>
          </p:nvPr>
        </p:nvSpPr>
        <p:spPr>
          <a:xfrm>
            <a:off x="539750" y="488950"/>
            <a:ext cx="5664200" cy="4248150"/>
          </a:xfrm>
          <a:ln/>
        </p:spPr>
      </p:sp>
      <p:sp>
        <p:nvSpPr>
          <p:cNvPr id="5120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787449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11CF6AF-31AC-4FF9-871E-4FDC68968089}" type="slidenum">
              <a:rPr lang="es-ES"/>
              <a:pPr/>
              <a:t>54</a:t>
            </a:fld>
            <a:endParaRPr lang="es-ES"/>
          </a:p>
        </p:txBody>
      </p:sp>
      <p:sp>
        <p:nvSpPr>
          <p:cNvPr id="513026" name="Rectangle 2"/>
          <p:cNvSpPr>
            <a:spLocks noGrp="1" noRot="1" noChangeAspect="1" noChangeArrowheads="1" noTextEdit="1"/>
          </p:cNvSpPr>
          <p:nvPr>
            <p:ph type="sldImg"/>
          </p:nvPr>
        </p:nvSpPr>
        <p:spPr>
          <a:xfrm>
            <a:off x="539750" y="488950"/>
            <a:ext cx="5664200" cy="4248150"/>
          </a:xfrm>
          <a:ln/>
        </p:spPr>
      </p:sp>
      <p:sp>
        <p:nvSpPr>
          <p:cNvPr id="5130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2851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5441881-0EE8-440A-BDEE-2227A6F22237}" type="slidenum">
              <a:rPr lang="es-ES"/>
              <a:pPr/>
              <a:t>55</a:t>
            </a:fld>
            <a:endParaRPr lang="es-ES"/>
          </a:p>
        </p:txBody>
      </p:sp>
      <p:sp>
        <p:nvSpPr>
          <p:cNvPr id="514050" name="Rectangle 2"/>
          <p:cNvSpPr>
            <a:spLocks noGrp="1" noRot="1" noChangeAspect="1" noChangeArrowheads="1" noTextEdit="1"/>
          </p:cNvSpPr>
          <p:nvPr>
            <p:ph type="sldImg"/>
          </p:nvPr>
        </p:nvSpPr>
        <p:spPr>
          <a:xfrm>
            <a:off x="539750" y="488950"/>
            <a:ext cx="5664200" cy="4248150"/>
          </a:xfrm>
          <a:ln/>
        </p:spPr>
      </p:sp>
      <p:sp>
        <p:nvSpPr>
          <p:cNvPr id="5140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697621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379D31F-DDD4-4668-8AA9-D70C4A08183C}" type="slidenum">
              <a:rPr lang="es-ES"/>
              <a:pPr/>
              <a:t>56</a:t>
            </a:fld>
            <a:endParaRPr lang="es-ES"/>
          </a:p>
        </p:txBody>
      </p:sp>
      <p:sp>
        <p:nvSpPr>
          <p:cNvPr id="515074" name="Rectangle 2"/>
          <p:cNvSpPr>
            <a:spLocks noGrp="1" noRot="1" noChangeAspect="1" noChangeArrowheads="1" noTextEdit="1"/>
          </p:cNvSpPr>
          <p:nvPr>
            <p:ph type="sldImg"/>
          </p:nvPr>
        </p:nvSpPr>
        <p:spPr>
          <a:xfrm>
            <a:off x="539750" y="488950"/>
            <a:ext cx="5664200" cy="4248150"/>
          </a:xfrm>
          <a:ln/>
        </p:spPr>
      </p:sp>
      <p:sp>
        <p:nvSpPr>
          <p:cNvPr id="5150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252568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8E9BEDB-3E64-4C34-B293-65C4CB0A9BE8}" type="slidenum">
              <a:rPr lang="es-ES"/>
              <a:pPr/>
              <a:t>57</a:t>
            </a:fld>
            <a:endParaRPr lang="es-ES"/>
          </a:p>
        </p:txBody>
      </p:sp>
      <p:sp>
        <p:nvSpPr>
          <p:cNvPr id="516098" name="Rectangle 2"/>
          <p:cNvSpPr>
            <a:spLocks noGrp="1" noRot="1" noChangeAspect="1" noChangeArrowheads="1" noTextEdit="1"/>
          </p:cNvSpPr>
          <p:nvPr>
            <p:ph type="sldImg"/>
          </p:nvPr>
        </p:nvSpPr>
        <p:spPr>
          <a:xfrm>
            <a:off x="539750" y="488950"/>
            <a:ext cx="5664200" cy="4248150"/>
          </a:xfrm>
          <a:ln/>
        </p:spPr>
      </p:sp>
      <p:sp>
        <p:nvSpPr>
          <p:cNvPr id="5160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613810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5AF783E-4A43-4590-A828-AEBC53DB2595}" type="slidenum">
              <a:rPr lang="es-ES"/>
              <a:pPr/>
              <a:t>58</a:t>
            </a:fld>
            <a:endParaRPr lang="es-ES"/>
          </a:p>
        </p:txBody>
      </p:sp>
      <p:sp>
        <p:nvSpPr>
          <p:cNvPr id="517122" name="Rectangle 2"/>
          <p:cNvSpPr>
            <a:spLocks noGrp="1" noRot="1" noChangeAspect="1" noChangeArrowheads="1" noTextEdit="1"/>
          </p:cNvSpPr>
          <p:nvPr>
            <p:ph type="sldImg"/>
          </p:nvPr>
        </p:nvSpPr>
        <p:spPr>
          <a:xfrm>
            <a:off x="539750" y="488950"/>
            <a:ext cx="5664200" cy="4248150"/>
          </a:xfrm>
          <a:ln/>
        </p:spPr>
      </p:sp>
      <p:sp>
        <p:nvSpPr>
          <p:cNvPr id="5171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487819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D76334C-0C22-443F-A18E-17A4FDDBA935}" type="slidenum">
              <a:rPr lang="es-ES"/>
              <a:pPr/>
              <a:t>59</a:t>
            </a:fld>
            <a:endParaRPr lang="es-ES"/>
          </a:p>
        </p:txBody>
      </p:sp>
      <p:sp>
        <p:nvSpPr>
          <p:cNvPr id="635906" name="Rectangle 2"/>
          <p:cNvSpPr>
            <a:spLocks noGrp="1" noRot="1" noChangeAspect="1" noChangeArrowheads="1" noTextEdit="1"/>
          </p:cNvSpPr>
          <p:nvPr>
            <p:ph type="sldImg"/>
          </p:nvPr>
        </p:nvSpPr>
        <p:spPr>
          <a:xfrm>
            <a:off x="539750" y="488950"/>
            <a:ext cx="5664200" cy="4248150"/>
          </a:xfrm>
          <a:ln/>
        </p:spPr>
      </p:sp>
      <p:sp>
        <p:nvSpPr>
          <p:cNvPr id="6359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1779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178FC5D-34B2-498B-AC85-E9A81639E5C4}" type="slidenum">
              <a:rPr lang="es-ES"/>
              <a:pPr/>
              <a:t>6</a:t>
            </a:fld>
            <a:endParaRPr lang="es-ES"/>
          </a:p>
        </p:txBody>
      </p:sp>
      <p:sp>
        <p:nvSpPr>
          <p:cNvPr id="488450" name="Rectangle 2"/>
          <p:cNvSpPr>
            <a:spLocks noGrp="1" noRot="1" noChangeAspect="1" noChangeArrowheads="1" noTextEdit="1"/>
          </p:cNvSpPr>
          <p:nvPr>
            <p:ph type="sldImg"/>
          </p:nvPr>
        </p:nvSpPr>
        <p:spPr>
          <a:xfrm>
            <a:off x="539750" y="488950"/>
            <a:ext cx="5664200" cy="4248150"/>
          </a:xfrm>
          <a:ln/>
        </p:spPr>
      </p:sp>
      <p:sp>
        <p:nvSpPr>
          <p:cNvPr id="4884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756280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71D8BF0C-97B9-40E7-87D9-74BA6C66F1B2}" type="slidenum">
              <a:rPr lang="es-ES"/>
              <a:pPr/>
              <a:t>60</a:t>
            </a:fld>
            <a:endParaRPr lang="es-ES"/>
          </a:p>
        </p:txBody>
      </p:sp>
      <p:sp>
        <p:nvSpPr>
          <p:cNvPr id="518146" name="Rectangle 2"/>
          <p:cNvSpPr>
            <a:spLocks noGrp="1" noRot="1" noChangeAspect="1" noChangeArrowheads="1" noTextEdit="1"/>
          </p:cNvSpPr>
          <p:nvPr>
            <p:ph type="sldImg"/>
          </p:nvPr>
        </p:nvSpPr>
        <p:spPr>
          <a:xfrm>
            <a:off x="539750" y="488950"/>
            <a:ext cx="5664200" cy="4248150"/>
          </a:xfrm>
          <a:ln/>
        </p:spPr>
      </p:sp>
      <p:sp>
        <p:nvSpPr>
          <p:cNvPr id="518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847635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5B8A829D-ABE9-473F-9CF2-71D157E25506}" type="slidenum">
              <a:rPr lang="es-ES"/>
              <a:pPr/>
              <a:t>61</a:t>
            </a:fld>
            <a:endParaRPr lang="es-ES"/>
          </a:p>
        </p:txBody>
      </p:sp>
      <p:sp>
        <p:nvSpPr>
          <p:cNvPr id="636930" name="Rectangle 2"/>
          <p:cNvSpPr>
            <a:spLocks noGrp="1" noRot="1" noChangeAspect="1" noChangeArrowheads="1" noTextEdit="1"/>
          </p:cNvSpPr>
          <p:nvPr>
            <p:ph type="sldImg"/>
          </p:nvPr>
        </p:nvSpPr>
        <p:spPr>
          <a:xfrm>
            <a:off x="539750" y="488950"/>
            <a:ext cx="5664200" cy="4248150"/>
          </a:xfrm>
          <a:ln/>
        </p:spPr>
      </p:sp>
      <p:sp>
        <p:nvSpPr>
          <p:cNvPr id="6369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0805154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505AFCF1-1269-4A15-AD4C-E56298F1D089}" type="slidenum">
              <a:rPr lang="es-ES"/>
              <a:pPr/>
              <a:t>62</a:t>
            </a:fld>
            <a:endParaRPr lang="es-ES"/>
          </a:p>
        </p:txBody>
      </p:sp>
      <p:sp>
        <p:nvSpPr>
          <p:cNvPr id="519170" name="Rectangle 2"/>
          <p:cNvSpPr>
            <a:spLocks noGrp="1" noRot="1" noChangeAspect="1" noChangeArrowheads="1" noTextEdit="1"/>
          </p:cNvSpPr>
          <p:nvPr>
            <p:ph type="sldImg"/>
          </p:nvPr>
        </p:nvSpPr>
        <p:spPr>
          <a:xfrm>
            <a:off x="539750" y="488950"/>
            <a:ext cx="5664200" cy="4248150"/>
          </a:xfrm>
          <a:ln/>
        </p:spPr>
      </p:sp>
      <p:sp>
        <p:nvSpPr>
          <p:cNvPr id="5191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0663774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0CCB2086-4EF4-4C66-832F-2D837870F906}" type="slidenum">
              <a:rPr lang="es-ES"/>
              <a:pPr/>
              <a:t>63</a:t>
            </a:fld>
            <a:endParaRPr lang="es-ES"/>
          </a:p>
        </p:txBody>
      </p:sp>
      <p:sp>
        <p:nvSpPr>
          <p:cNvPr id="520194" name="Rectangle 2"/>
          <p:cNvSpPr>
            <a:spLocks noGrp="1" noRot="1" noChangeAspect="1" noChangeArrowheads="1" noTextEdit="1"/>
          </p:cNvSpPr>
          <p:nvPr>
            <p:ph type="sldImg"/>
          </p:nvPr>
        </p:nvSpPr>
        <p:spPr>
          <a:xfrm>
            <a:off x="539750" y="488950"/>
            <a:ext cx="5664200" cy="4248150"/>
          </a:xfrm>
          <a:ln/>
        </p:spPr>
      </p:sp>
      <p:sp>
        <p:nvSpPr>
          <p:cNvPr id="5201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734975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31A1B941-C4FC-4999-9EFE-11588BB093F1}" type="slidenum">
              <a:rPr lang="es-ES"/>
              <a:pPr/>
              <a:t>64</a:t>
            </a:fld>
            <a:endParaRPr lang="es-ES"/>
          </a:p>
        </p:txBody>
      </p:sp>
      <p:sp>
        <p:nvSpPr>
          <p:cNvPr id="521218" name="Rectangle 2"/>
          <p:cNvSpPr>
            <a:spLocks noGrp="1" noRot="1" noChangeAspect="1" noChangeArrowheads="1" noTextEdit="1"/>
          </p:cNvSpPr>
          <p:nvPr>
            <p:ph type="sldImg"/>
          </p:nvPr>
        </p:nvSpPr>
        <p:spPr>
          <a:xfrm>
            <a:off x="539750" y="488950"/>
            <a:ext cx="5664200" cy="4248150"/>
          </a:xfrm>
          <a:ln/>
        </p:spPr>
      </p:sp>
      <p:sp>
        <p:nvSpPr>
          <p:cNvPr id="5212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1477015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6FDC6C4-E79C-4552-9BE8-A1B331EBDD2F}" type="slidenum">
              <a:rPr lang="es-ES"/>
              <a:pPr/>
              <a:t>65</a:t>
            </a:fld>
            <a:endParaRPr lang="es-ES"/>
          </a:p>
        </p:txBody>
      </p:sp>
      <p:sp>
        <p:nvSpPr>
          <p:cNvPr id="522242" name="Rectangle 2"/>
          <p:cNvSpPr>
            <a:spLocks noGrp="1" noRot="1" noChangeAspect="1" noChangeArrowheads="1" noTextEdit="1"/>
          </p:cNvSpPr>
          <p:nvPr>
            <p:ph type="sldImg"/>
          </p:nvPr>
        </p:nvSpPr>
        <p:spPr>
          <a:xfrm>
            <a:off x="539750" y="488950"/>
            <a:ext cx="5664200" cy="4248150"/>
          </a:xfrm>
          <a:ln/>
        </p:spPr>
      </p:sp>
      <p:sp>
        <p:nvSpPr>
          <p:cNvPr id="5222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8398705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CD9F31C6-3380-422A-8E0D-9B4B206B0339}" type="slidenum">
              <a:rPr lang="es-ES"/>
              <a:pPr/>
              <a:t>66</a:t>
            </a:fld>
            <a:endParaRPr lang="es-ES"/>
          </a:p>
        </p:txBody>
      </p:sp>
      <p:sp>
        <p:nvSpPr>
          <p:cNvPr id="523266" name="Rectangle 2"/>
          <p:cNvSpPr>
            <a:spLocks noGrp="1" noRot="1" noChangeAspect="1" noChangeArrowheads="1" noTextEdit="1"/>
          </p:cNvSpPr>
          <p:nvPr>
            <p:ph type="sldImg"/>
          </p:nvPr>
        </p:nvSpPr>
        <p:spPr>
          <a:xfrm>
            <a:off x="539750" y="488950"/>
            <a:ext cx="5664200" cy="4248150"/>
          </a:xfrm>
          <a:ln/>
        </p:spPr>
      </p:sp>
      <p:sp>
        <p:nvSpPr>
          <p:cNvPr id="5232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4701899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3FB7DAF5-5D7B-4E75-8E17-CFA538F53E3E}" type="slidenum">
              <a:rPr lang="es-ES"/>
              <a:pPr/>
              <a:t>67</a:t>
            </a:fld>
            <a:endParaRPr lang="es-ES"/>
          </a:p>
        </p:txBody>
      </p:sp>
      <p:sp>
        <p:nvSpPr>
          <p:cNvPr id="524290" name="Rectangle 2"/>
          <p:cNvSpPr>
            <a:spLocks noGrp="1" noRot="1" noChangeAspect="1" noChangeArrowheads="1" noTextEdit="1"/>
          </p:cNvSpPr>
          <p:nvPr>
            <p:ph type="sldImg"/>
          </p:nvPr>
        </p:nvSpPr>
        <p:spPr>
          <a:xfrm>
            <a:off x="539750" y="488950"/>
            <a:ext cx="5664200" cy="4248150"/>
          </a:xfrm>
          <a:ln/>
        </p:spPr>
      </p:sp>
      <p:sp>
        <p:nvSpPr>
          <p:cNvPr id="5242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117206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8678903-D827-441D-A0F6-57428A2F5EB0}" type="slidenum">
              <a:rPr lang="es-ES"/>
              <a:pPr/>
              <a:t>68</a:t>
            </a:fld>
            <a:endParaRPr lang="es-ES"/>
          </a:p>
        </p:txBody>
      </p:sp>
      <p:sp>
        <p:nvSpPr>
          <p:cNvPr id="525314" name="Rectangle 2"/>
          <p:cNvSpPr>
            <a:spLocks noGrp="1" noRot="1" noChangeAspect="1" noChangeArrowheads="1" noTextEdit="1"/>
          </p:cNvSpPr>
          <p:nvPr>
            <p:ph type="sldImg"/>
          </p:nvPr>
        </p:nvSpPr>
        <p:spPr>
          <a:xfrm>
            <a:off x="539750" y="488950"/>
            <a:ext cx="5664200" cy="4248150"/>
          </a:xfrm>
          <a:ln/>
        </p:spPr>
      </p:sp>
      <p:sp>
        <p:nvSpPr>
          <p:cNvPr id="5253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494114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717CE99-A867-4225-9327-39ACFD41DDB1}" type="slidenum">
              <a:rPr lang="es-ES"/>
              <a:pPr/>
              <a:t>69</a:t>
            </a:fld>
            <a:endParaRPr lang="es-ES"/>
          </a:p>
        </p:txBody>
      </p:sp>
      <p:sp>
        <p:nvSpPr>
          <p:cNvPr id="526338" name="Rectangle 2"/>
          <p:cNvSpPr>
            <a:spLocks noGrp="1" noRot="1" noChangeAspect="1" noChangeArrowheads="1" noTextEdit="1"/>
          </p:cNvSpPr>
          <p:nvPr>
            <p:ph type="sldImg"/>
          </p:nvPr>
        </p:nvSpPr>
        <p:spPr>
          <a:xfrm>
            <a:off x="539750" y="488950"/>
            <a:ext cx="5664200" cy="4248150"/>
          </a:xfrm>
          <a:ln/>
        </p:spPr>
      </p:sp>
      <p:sp>
        <p:nvSpPr>
          <p:cNvPr id="5263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75813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02E9953-4F60-493D-A6FE-03FDCDB2B915}" type="slidenum">
              <a:rPr lang="es-ES"/>
              <a:pPr/>
              <a:t>7</a:t>
            </a:fld>
            <a:endParaRPr lang="es-ES"/>
          </a:p>
        </p:txBody>
      </p:sp>
      <p:sp>
        <p:nvSpPr>
          <p:cNvPr id="489474" name="Rectangle 2"/>
          <p:cNvSpPr>
            <a:spLocks noGrp="1" noRot="1" noChangeAspect="1" noChangeArrowheads="1" noTextEdit="1"/>
          </p:cNvSpPr>
          <p:nvPr>
            <p:ph type="sldImg"/>
          </p:nvPr>
        </p:nvSpPr>
        <p:spPr>
          <a:xfrm>
            <a:off x="539750" y="488950"/>
            <a:ext cx="5664200" cy="4248150"/>
          </a:xfrm>
          <a:ln/>
        </p:spPr>
      </p:sp>
      <p:sp>
        <p:nvSpPr>
          <p:cNvPr id="4894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0577889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B1CD78B-2BBE-4001-A9F7-13716043BC3A}" type="slidenum">
              <a:rPr lang="es-ES"/>
              <a:pPr/>
              <a:t>70</a:t>
            </a:fld>
            <a:endParaRPr lang="es-ES"/>
          </a:p>
        </p:txBody>
      </p:sp>
      <p:sp>
        <p:nvSpPr>
          <p:cNvPr id="527362" name="Rectangle 2"/>
          <p:cNvSpPr>
            <a:spLocks noGrp="1" noRot="1" noChangeAspect="1" noChangeArrowheads="1" noTextEdit="1"/>
          </p:cNvSpPr>
          <p:nvPr>
            <p:ph type="sldImg"/>
          </p:nvPr>
        </p:nvSpPr>
        <p:spPr>
          <a:xfrm>
            <a:off x="539750" y="488950"/>
            <a:ext cx="5664200" cy="4248150"/>
          </a:xfrm>
          <a:ln/>
        </p:spPr>
      </p:sp>
      <p:sp>
        <p:nvSpPr>
          <p:cNvPr id="5273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7408707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9C851DE-D7B1-4CB9-A016-A7974FBE397E}" type="slidenum">
              <a:rPr lang="es-ES"/>
              <a:pPr/>
              <a:t>71</a:t>
            </a:fld>
            <a:endParaRPr lang="es-ES"/>
          </a:p>
        </p:txBody>
      </p:sp>
      <p:sp>
        <p:nvSpPr>
          <p:cNvPr id="528386" name="Rectangle 2"/>
          <p:cNvSpPr>
            <a:spLocks noGrp="1" noRot="1" noChangeAspect="1" noChangeArrowheads="1" noTextEdit="1"/>
          </p:cNvSpPr>
          <p:nvPr>
            <p:ph type="sldImg"/>
          </p:nvPr>
        </p:nvSpPr>
        <p:spPr>
          <a:xfrm>
            <a:off x="539750" y="488950"/>
            <a:ext cx="5664200" cy="4248150"/>
          </a:xfrm>
          <a:ln/>
        </p:spPr>
      </p:sp>
      <p:sp>
        <p:nvSpPr>
          <p:cNvPr id="52838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2857646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FDF6B38-8334-4D82-8D15-1F3DF0CDFB25}" type="slidenum">
              <a:rPr lang="es-ES"/>
              <a:pPr/>
              <a:t>72</a:t>
            </a:fld>
            <a:endParaRPr lang="es-ES"/>
          </a:p>
        </p:txBody>
      </p:sp>
      <p:sp>
        <p:nvSpPr>
          <p:cNvPr id="529410" name="Rectangle 2"/>
          <p:cNvSpPr>
            <a:spLocks noGrp="1" noRot="1" noChangeAspect="1" noChangeArrowheads="1" noTextEdit="1"/>
          </p:cNvSpPr>
          <p:nvPr>
            <p:ph type="sldImg"/>
          </p:nvPr>
        </p:nvSpPr>
        <p:spPr>
          <a:xfrm>
            <a:off x="539750" y="488950"/>
            <a:ext cx="5664200" cy="4248150"/>
          </a:xfrm>
          <a:ln/>
        </p:spPr>
      </p:sp>
      <p:sp>
        <p:nvSpPr>
          <p:cNvPr id="5294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417471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FF087AE-7D53-4FD9-AC62-DC16364F0846}" type="slidenum">
              <a:rPr lang="es-ES"/>
              <a:pPr/>
              <a:t>73</a:t>
            </a:fld>
            <a:endParaRPr lang="es-ES"/>
          </a:p>
        </p:txBody>
      </p:sp>
      <p:sp>
        <p:nvSpPr>
          <p:cNvPr id="530434" name="Rectangle 2"/>
          <p:cNvSpPr>
            <a:spLocks noGrp="1" noRot="1" noChangeAspect="1" noChangeArrowheads="1" noTextEdit="1"/>
          </p:cNvSpPr>
          <p:nvPr>
            <p:ph type="sldImg"/>
          </p:nvPr>
        </p:nvSpPr>
        <p:spPr>
          <a:xfrm>
            <a:off x="539750" y="488950"/>
            <a:ext cx="5664200" cy="4248150"/>
          </a:xfrm>
          <a:ln/>
        </p:spPr>
      </p:sp>
      <p:sp>
        <p:nvSpPr>
          <p:cNvPr id="5304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4628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303C95AB-5A88-49AA-825B-4AF3232F92DD}" type="slidenum">
              <a:rPr lang="es-ES"/>
              <a:pPr/>
              <a:t>74</a:t>
            </a:fld>
            <a:endParaRPr lang="es-ES"/>
          </a:p>
        </p:txBody>
      </p:sp>
      <p:sp>
        <p:nvSpPr>
          <p:cNvPr id="531458" name="Rectangle 2"/>
          <p:cNvSpPr>
            <a:spLocks noGrp="1" noRot="1" noChangeAspect="1" noChangeArrowheads="1" noTextEdit="1"/>
          </p:cNvSpPr>
          <p:nvPr>
            <p:ph type="sldImg"/>
          </p:nvPr>
        </p:nvSpPr>
        <p:spPr>
          <a:xfrm>
            <a:off x="539750" y="488950"/>
            <a:ext cx="5664200" cy="4248150"/>
          </a:xfrm>
          <a:ln/>
        </p:spPr>
      </p:sp>
      <p:sp>
        <p:nvSpPr>
          <p:cNvPr id="5314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73561389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5D083B77-4DF8-480D-8989-A08660F532B9}" type="slidenum">
              <a:rPr lang="es-ES"/>
              <a:pPr/>
              <a:t>75</a:t>
            </a:fld>
            <a:endParaRPr lang="es-ES"/>
          </a:p>
        </p:txBody>
      </p:sp>
      <p:sp>
        <p:nvSpPr>
          <p:cNvPr id="532482" name="Rectangle 2"/>
          <p:cNvSpPr>
            <a:spLocks noGrp="1" noRot="1" noChangeAspect="1" noChangeArrowheads="1" noTextEdit="1"/>
          </p:cNvSpPr>
          <p:nvPr>
            <p:ph type="sldImg"/>
          </p:nvPr>
        </p:nvSpPr>
        <p:spPr>
          <a:xfrm>
            <a:off x="539750" y="488950"/>
            <a:ext cx="5664200" cy="4248150"/>
          </a:xfrm>
          <a:ln/>
        </p:spPr>
      </p:sp>
      <p:sp>
        <p:nvSpPr>
          <p:cNvPr id="5324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8724799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55C2F10E-57D7-40C2-8EB6-022D80F06DF5}" type="slidenum">
              <a:rPr lang="es-ES"/>
              <a:pPr/>
              <a:t>76</a:t>
            </a:fld>
            <a:endParaRPr lang="es-ES"/>
          </a:p>
        </p:txBody>
      </p:sp>
      <p:sp>
        <p:nvSpPr>
          <p:cNvPr id="533506" name="Rectangle 2"/>
          <p:cNvSpPr>
            <a:spLocks noGrp="1" noRot="1" noChangeAspect="1" noChangeArrowheads="1" noTextEdit="1"/>
          </p:cNvSpPr>
          <p:nvPr>
            <p:ph type="sldImg"/>
          </p:nvPr>
        </p:nvSpPr>
        <p:spPr>
          <a:xfrm>
            <a:off x="539750" y="488950"/>
            <a:ext cx="5664200" cy="4248150"/>
          </a:xfrm>
          <a:ln/>
        </p:spPr>
      </p:sp>
      <p:sp>
        <p:nvSpPr>
          <p:cNvPr id="5335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1133645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8B4DDB7-C308-40D9-A20B-FB413F90B6CC}" type="slidenum">
              <a:rPr lang="es-ES"/>
              <a:pPr/>
              <a:t>77</a:t>
            </a:fld>
            <a:endParaRPr lang="es-ES"/>
          </a:p>
        </p:txBody>
      </p:sp>
      <p:sp>
        <p:nvSpPr>
          <p:cNvPr id="534530" name="Rectangle 2"/>
          <p:cNvSpPr>
            <a:spLocks noGrp="1" noRot="1" noChangeAspect="1" noChangeArrowheads="1" noTextEdit="1"/>
          </p:cNvSpPr>
          <p:nvPr>
            <p:ph type="sldImg"/>
          </p:nvPr>
        </p:nvSpPr>
        <p:spPr>
          <a:xfrm>
            <a:off x="539750" y="488950"/>
            <a:ext cx="5664200" cy="4248150"/>
          </a:xfrm>
          <a:ln/>
        </p:spPr>
      </p:sp>
      <p:sp>
        <p:nvSpPr>
          <p:cNvPr id="5345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453279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68A29B7-F8EF-4E38-B4C6-D86FC3C7F1C4}" type="slidenum">
              <a:rPr lang="es-ES"/>
              <a:pPr/>
              <a:t>78</a:t>
            </a:fld>
            <a:endParaRPr lang="es-ES"/>
          </a:p>
        </p:txBody>
      </p:sp>
      <p:sp>
        <p:nvSpPr>
          <p:cNvPr id="535554" name="Rectangle 2"/>
          <p:cNvSpPr>
            <a:spLocks noGrp="1" noRot="1" noChangeAspect="1" noChangeArrowheads="1" noTextEdit="1"/>
          </p:cNvSpPr>
          <p:nvPr>
            <p:ph type="sldImg"/>
          </p:nvPr>
        </p:nvSpPr>
        <p:spPr>
          <a:xfrm>
            <a:off x="539750" y="488950"/>
            <a:ext cx="5664200" cy="4248150"/>
          </a:xfrm>
          <a:ln/>
        </p:spPr>
      </p:sp>
      <p:sp>
        <p:nvSpPr>
          <p:cNvPr id="5355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75351456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D8703708-DB95-44E7-8FC5-F64270AFD066}" type="slidenum">
              <a:rPr lang="es-ES"/>
              <a:pPr/>
              <a:t>79</a:t>
            </a:fld>
            <a:endParaRPr lang="es-ES"/>
          </a:p>
        </p:txBody>
      </p:sp>
      <p:sp>
        <p:nvSpPr>
          <p:cNvPr id="637954" name="Rectangle 2"/>
          <p:cNvSpPr>
            <a:spLocks noGrp="1" noRot="1" noChangeAspect="1" noChangeArrowheads="1" noTextEdit="1"/>
          </p:cNvSpPr>
          <p:nvPr>
            <p:ph type="sldImg"/>
          </p:nvPr>
        </p:nvSpPr>
        <p:spPr>
          <a:xfrm>
            <a:off x="539750" y="488950"/>
            <a:ext cx="5664200" cy="4248150"/>
          </a:xfrm>
          <a:ln/>
        </p:spPr>
      </p:sp>
      <p:sp>
        <p:nvSpPr>
          <p:cNvPr id="637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81775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49006E5-F2F1-4B5A-9B59-B8723D8E8DFC}" type="slidenum">
              <a:rPr lang="es-ES"/>
              <a:pPr/>
              <a:t>8</a:t>
            </a:fld>
            <a:endParaRPr lang="es-ES"/>
          </a:p>
        </p:txBody>
      </p:sp>
      <p:sp>
        <p:nvSpPr>
          <p:cNvPr id="490498" name="Rectangle 2"/>
          <p:cNvSpPr>
            <a:spLocks noGrp="1" noRot="1" noChangeAspect="1" noChangeArrowheads="1" noTextEdit="1"/>
          </p:cNvSpPr>
          <p:nvPr>
            <p:ph type="sldImg"/>
          </p:nvPr>
        </p:nvSpPr>
        <p:spPr>
          <a:xfrm>
            <a:off x="539750" y="488950"/>
            <a:ext cx="5664200" cy="4248150"/>
          </a:xfrm>
          <a:ln/>
        </p:spPr>
      </p:sp>
      <p:sp>
        <p:nvSpPr>
          <p:cNvPr id="4904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0616794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609AF50-E83B-4AFC-88A5-47918CBCD7EA}" type="slidenum">
              <a:rPr lang="es-ES"/>
              <a:pPr/>
              <a:t>80</a:t>
            </a:fld>
            <a:endParaRPr lang="es-ES"/>
          </a:p>
        </p:txBody>
      </p:sp>
      <p:sp>
        <p:nvSpPr>
          <p:cNvPr id="536578" name="Rectangle 2"/>
          <p:cNvSpPr>
            <a:spLocks noGrp="1" noRot="1" noChangeAspect="1" noChangeArrowheads="1" noTextEdit="1"/>
          </p:cNvSpPr>
          <p:nvPr>
            <p:ph type="sldImg"/>
          </p:nvPr>
        </p:nvSpPr>
        <p:spPr>
          <a:xfrm>
            <a:off x="539750" y="488950"/>
            <a:ext cx="5664200" cy="4248150"/>
          </a:xfrm>
          <a:ln/>
        </p:spPr>
      </p:sp>
      <p:sp>
        <p:nvSpPr>
          <p:cNvPr id="5365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4366789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10FE5E7-5C98-4DA7-ADC7-1582D20FCC96}" type="slidenum">
              <a:rPr lang="es-ES"/>
              <a:pPr/>
              <a:t>81</a:t>
            </a:fld>
            <a:endParaRPr lang="es-ES"/>
          </a:p>
        </p:txBody>
      </p:sp>
      <p:sp>
        <p:nvSpPr>
          <p:cNvPr id="537602" name="Rectangle 2"/>
          <p:cNvSpPr>
            <a:spLocks noGrp="1" noRot="1" noChangeAspect="1" noChangeArrowheads="1" noTextEdit="1"/>
          </p:cNvSpPr>
          <p:nvPr>
            <p:ph type="sldImg"/>
          </p:nvPr>
        </p:nvSpPr>
        <p:spPr>
          <a:xfrm>
            <a:off x="539750" y="488950"/>
            <a:ext cx="5664200" cy="4248150"/>
          </a:xfrm>
          <a:ln/>
        </p:spPr>
      </p:sp>
      <p:sp>
        <p:nvSpPr>
          <p:cNvPr id="5376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6787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ECB9D5E7-340D-4A5D-B090-E78CE1629FB0}" type="slidenum">
              <a:rPr lang="es-ES"/>
              <a:pPr/>
              <a:t>82</a:t>
            </a:fld>
            <a:endParaRPr lang="es-ES"/>
          </a:p>
        </p:txBody>
      </p:sp>
      <p:sp>
        <p:nvSpPr>
          <p:cNvPr id="538626" name="Rectangle 2"/>
          <p:cNvSpPr>
            <a:spLocks noGrp="1" noRot="1" noChangeAspect="1" noChangeArrowheads="1" noTextEdit="1"/>
          </p:cNvSpPr>
          <p:nvPr>
            <p:ph type="sldImg"/>
          </p:nvPr>
        </p:nvSpPr>
        <p:spPr>
          <a:xfrm>
            <a:off x="539750" y="488950"/>
            <a:ext cx="5664200" cy="4248150"/>
          </a:xfrm>
          <a:ln/>
        </p:spPr>
      </p:sp>
      <p:sp>
        <p:nvSpPr>
          <p:cNvPr id="5386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848789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C55DC519-FEFC-4BA0-9CB8-6B5AA3626FFB}" type="slidenum">
              <a:rPr lang="es-ES"/>
              <a:pPr/>
              <a:t>83</a:t>
            </a:fld>
            <a:endParaRPr lang="es-ES"/>
          </a:p>
        </p:txBody>
      </p:sp>
      <p:sp>
        <p:nvSpPr>
          <p:cNvPr id="638978" name="Rectangle 2"/>
          <p:cNvSpPr>
            <a:spLocks noGrp="1" noRot="1" noChangeAspect="1" noChangeArrowheads="1" noTextEdit="1"/>
          </p:cNvSpPr>
          <p:nvPr>
            <p:ph type="sldImg"/>
          </p:nvPr>
        </p:nvSpPr>
        <p:spPr>
          <a:xfrm>
            <a:off x="539750" y="488950"/>
            <a:ext cx="5664200" cy="4248150"/>
          </a:xfrm>
          <a:ln/>
        </p:spPr>
      </p:sp>
      <p:sp>
        <p:nvSpPr>
          <p:cNvPr id="63897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8650105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B717968-C710-466B-8BA4-AA4D790130F8}" type="slidenum">
              <a:rPr lang="es-ES"/>
              <a:pPr/>
              <a:t>84</a:t>
            </a:fld>
            <a:endParaRPr lang="es-ES"/>
          </a:p>
        </p:txBody>
      </p:sp>
      <p:sp>
        <p:nvSpPr>
          <p:cNvPr id="539650" name="Rectangle 2"/>
          <p:cNvSpPr>
            <a:spLocks noGrp="1" noRot="1" noChangeAspect="1" noChangeArrowheads="1" noTextEdit="1"/>
          </p:cNvSpPr>
          <p:nvPr>
            <p:ph type="sldImg"/>
          </p:nvPr>
        </p:nvSpPr>
        <p:spPr>
          <a:xfrm>
            <a:off x="539750" y="488950"/>
            <a:ext cx="5664200" cy="4248150"/>
          </a:xfrm>
          <a:ln/>
        </p:spPr>
      </p:sp>
      <p:sp>
        <p:nvSpPr>
          <p:cNvPr id="5396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4233760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C76939E6-5003-40C7-A0B6-6C9AC6E3CE71}" type="slidenum">
              <a:rPr lang="es-ES"/>
              <a:pPr/>
              <a:t>85</a:t>
            </a:fld>
            <a:endParaRPr lang="es-ES"/>
          </a:p>
        </p:txBody>
      </p:sp>
      <p:sp>
        <p:nvSpPr>
          <p:cNvPr id="540674" name="Rectangle 2"/>
          <p:cNvSpPr>
            <a:spLocks noGrp="1" noRot="1" noChangeAspect="1" noChangeArrowheads="1" noTextEdit="1"/>
          </p:cNvSpPr>
          <p:nvPr>
            <p:ph type="sldImg"/>
          </p:nvPr>
        </p:nvSpPr>
        <p:spPr>
          <a:xfrm>
            <a:off x="539750" y="488950"/>
            <a:ext cx="5664200" cy="4248150"/>
          </a:xfrm>
          <a:ln/>
        </p:spPr>
      </p:sp>
      <p:sp>
        <p:nvSpPr>
          <p:cNvPr id="5406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1803707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7CBDEA1-CE1E-40DA-9245-804C22D8FD3D}" type="slidenum">
              <a:rPr lang="es-ES"/>
              <a:pPr/>
              <a:t>86</a:t>
            </a:fld>
            <a:endParaRPr lang="es-ES"/>
          </a:p>
        </p:txBody>
      </p:sp>
      <p:sp>
        <p:nvSpPr>
          <p:cNvPr id="541698" name="Rectangle 2"/>
          <p:cNvSpPr>
            <a:spLocks noGrp="1" noRot="1" noChangeAspect="1" noChangeArrowheads="1" noTextEdit="1"/>
          </p:cNvSpPr>
          <p:nvPr>
            <p:ph type="sldImg"/>
          </p:nvPr>
        </p:nvSpPr>
        <p:spPr>
          <a:xfrm>
            <a:off x="539750" y="488950"/>
            <a:ext cx="5664200" cy="4248150"/>
          </a:xfrm>
          <a:ln/>
        </p:spPr>
      </p:sp>
      <p:sp>
        <p:nvSpPr>
          <p:cNvPr id="5416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8879133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DAF3DF8-3CE9-4790-B246-0D7016A02223}" type="slidenum">
              <a:rPr lang="es-ES"/>
              <a:pPr/>
              <a:t>87</a:t>
            </a:fld>
            <a:endParaRPr lang="es-ES"/>
          </a:p>
        </p:txBody>
      </p:sp>
      <p:sp>
        <p:nvSpPr>
          <p:cNvPr id="640002" name="Rectangle 2"/>
          <p:cNvSpPr>
            <a:spLocks noGrp="1" noRot="1" noChangeAspect="1" noChangeArrowheads="1" noTextEdit="1"/>
          </p:cNvSpPr>
          <p:nvPr>
            <p:ph type="sldImg"/>
          </p:nvPr>
        </p:nvSpPr>
        <p:spPr>
          <a:xfrm>
            <a:off x="539750" y="488950"/>
            <a:ext cx="5664200" cy="4248150"/>
          </a:xfrm>
          <a:ln/>
        </p:spPr>
      </p:sp>
      <p:sp>
        <p:nvSpPr>
          <p:cNvPr id="6400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6488278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378377E-9859-4DF3-B489-7C16270AAF54}" type="slidenum">
              <a:rPr lang="es-ES"/>
              <a:pPr/>
              <a:t>88</a:t>
            </a:fld>
            <a:endParaRPr lang="es-ES"/>
          </a:p>
        </p:txBody>
      </p:sp>
      <p:sp>
        <p:nvSpPr>
          <p:cNvPr id="542722" name="Rectangle 2"/>
          <p:cNvSpPr>
            <a:spLocks noGrp="1" noRot="1" noChangeAspect="1" noChangeArrowheads="1" noTextEdit="1"/>
          </p:cNvSpPr>
          <p:nvPr>
            <p:ph type="sldImg"/>
          </p:nvPr>
        </p:nvSpPr>
        <p:spPr>
          <a:xfrm>
            <a:off x="539750" y="488950"/>
            <a:ext cx="5664200" cy="4248150"/>
          </a:xfrm>
          <a:ln/>
        </p:spPr>
      </p:sp>
      <p:sp>
        <p:nvSpPr>
          <p:cNvPr id="5427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2195851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AAD0B59F-5FDC-4E9A-A038-FF7267C876C4}" type="slidenum">
              <a:rPr lang="es-ES"/>
              <a:pPr/>
              <a:t>89</a:t>
            </a:fld>
            <a:endParaRPr lang="es-ES"/>
          </a:p>
        </p:txBody>
      </p:sp>
      <p:sp>
        <p:nvSpPr>
          <p:cNvPr id="641026" name="Rectangle 2"/>
          <p:cNvSpPr>
            <a:spLocks noGrp="1" noRot="1" noChangeAspect="1" noChangeArrowheads="1" noTextEdit="1"/>
          </p:cNvSpPr>
          <p:nvPr>
            <p:ph type="sldImg"/>
          </p:nvPr>
        </p:nvSpPr>
        <p:spPr>
          <a:xfrm>
            <a:off x="539750" y="488950"/>
            <a:ext cx="5664200" cy="4248150"/>
          </a:xfrm>
          <a:ln/>
        </p:spPr>
      </p:sp>
      <p:sp>
        <p:nvSpPr>
          <p:cNvPr id="6410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224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1DB038CF-C7A6-46F1-B79B-82DA8FF71747}" type="slidenum">
              <a:rPr lang="es-ES"/>
              <a:pPr/>
              <a:t>9</a:t>
            </a:fld>
            <a:endParaRPr lang="es-ES"/>
          </a:p>
        </p:txBody>
      </p:sp>
      <p:sp>
        <p:nvSpPr>
          <p:cNvPr id="620546" name="Rectangle 2"/>
          <p:cNvSpPr>
            <a:spLocks noGrp="1" noRot="1" noChangeAspect="1" noChangeArrowheads="1" noTextEdit="1"/>
          </p:cNvSpPr>
          <p:nvPr>
            <p:ph type="sldImg"/>
          </p:nvPr>
        </p:nvSpPr>
        <p:spPr>
          <a:xfrm>
            <a:off x="539750" y="488950"/>
            <a:ext cx="5664200" cy="4248150"/>
          </a:xfrm>
          <a:ln/>
        </p:spPr>
      </p:sp>
      <p:sp>
        <p:nvSpPr>
          <p:cNvPr id="620547" name="Rectangle 3"/>
          <p:cNvSpPr>
            <a:spLocks noGrp="1" noChangeArrowheads="1"/>
          </p:cNvSpPr>
          <p:nvPr>
            <p:ph type="body" idx="1"/>
          </p:nvPr>
        </p:nvSpPr>
        <p:spPr/>
        <p:txBody>
          <a:bodyPr/>
          <a:lstStyle/>
          <a:p>
            <a:r>
              <a:rPr lang="es-ES_tradnl"/>
              <a:t>El bit es la unidad básica de información y solo puede tener dos valores, que generalmente representamos como 0 ó 1. El bit es un concepto abstracto, aunque en la práctica se almacena en un dispositivo físico (por ejemplo un transistor) que puede tener dos estados, que asociamos a 0 y 1.</a:t>
            </a:r>
          </a:p>
          <a:p>
            <a:r>
              <a:rPr lang="es-ES_tradnl"/>
              <a:t>En cambio el baudio, la unidad básica de transmisión de información, no es un concepto abstracto sino que va asociado al medio físico concreto por el que se transmite ésta, que casi siempre es una onda electromagnética. Para transmitir la información dicha onda ha de poder variar alguna de sus características (por ejemplo la amplitud) entre una serie de valores posibles. Los baudios indican el número de veces por segundo con que podrá cambiar esa característica, elegida para transmitir la información. Si la amplitud puede variar entre 2 posibles valores se asocia un bit a cada baudio y el número de baudios coincide con el de bits por segundo. Pero si hay cuatro valores posibles podremos transmitir dos bits por baudio, con lo que el número de bits por segundo será doble que el número de baudios. Por ejemplo en RDSI los datos se transmiten mediante pulsos de cuatro posibles voltajes, +2,64, +0,88, -0,88 y –2,64 Voltios.</a:t>
            </a:r>
          </a:p>
          <a:p>
            <a:r>
              <a:rPr lang="es-ES_tradnl"/>
              <a:t>A menudo se utiliza el término símbolo como sinónimo de baudio. Estrictamente hablando hay una diferencia entre ambos, ya que un baudio es un símbolo por segundo.</a:t>
            </a:r>
            <a:endParaRPr lang="es-ES"/>
          </a:p>
          <a:p>
            <a:endParaRPr lang="es-ES"/>
          </a:p>
        </p:txBody>
      </p:sp>
    </p:spTree>
    <p:extLst>
      <p:ext uri="{BB962C8B-B14F-4D97-AF65-F5344CB8AC3E}">
        <p14:creationId xmlns:p14="http://schemas.microsoft.com/office/powerpoint/2010/main" val="33085289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8D0A70A-0C04-4193-9385-F7E3BB2D2DC4}" type="slidenum">
              <a:rPr lang="es-ES"/>
              <a:pPr/>
              <a:t>90</a:t>
            </a:fld>
            <a:endParaRPr lang="es-ES"/>
          </a:p>
        </p:txBody>
      </p:sp>
      <p:sp>
        <p:nvSpPr>
          <p:cNvPr id="642050" name="Rectangle 2"/>
          <p:cNvSpPr>
            <a:spLocks noGrp="1" noRot="1" noChangeAspect="1" noChangeArrowheads="1" noTextEdit="1"/>
          </p:cNvSpPr>
          <p:nvPr>
            <p:ph type="sldImg"/>
          </p:nvPr>
        </p:nvSpPr>
        <p:spPr>
          <a:xfrm>
            <a:off x="539750" y="488950"/>
            <a:ext cx="5664200" cy="4248150"/>
          </a:xfrm>
          <a:ln/>
        </p:spPr>
      </p:sp>
      <p:sp>
        <p:nvSpPr>
          <p:cNvPr id="6420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72282734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06425B43-0970-480B-A0A7-5BE3D08827E7}" type="slidenum">
              <a:rPr lang="es-ES"/>
              <a:pPr/>
              <a:t>91</a:t>
            </a:fld>
            <a:endParaRPr lang="es-ES"/>
          </a:p>
        </p:txBody>
      </p:sp>
      <p:sp>
        <p:nvSpPr>
          <p:cNvPr id="543746" name="Rectangle 2"/>
          <p:cNvSpPr>
            <a:spLocks noGrp="1" noRot="1" noChangeAspect="1" noChangeArrowheads="1" noTextEdit="1"/>
          </p:cNvSpPr>
          <p:nvPr>
            <p:ph type="sldImg"/>
          </p:nvPr>
        </p:nvSpPr>
        <p:spPr>
          <a:xfrm>
            <a:off x="539750" y="488950"/>
            <a:ext cx="5664200" cy="4248150"/>
          </a:xfrm>
          <a:ln/>
        </p:spPr>
      </p:sp>
      <p:sp>
        <p:nvSpPr>
          <p:cNvPr id="5437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7667477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93967E66-7D49-49D6-B51B-0E3A1D1059A9}" type="slidenum">
              <a:rPr lang="es-ES"/>
              <a:pPr/>
              <a:t>92</a:t>
            </a:fld>
            <a:endParaRPr lang="es-ES"/>
          </a:p>
        </p:txBody>
      </p:sp>
      <p:sp>
        <p:nvSpPr>
          <p:cNvPr id="643074" name="Rectangle 2"/>
          <p:cNvSpPr>
            <a:spLocks noGrp="1" noRot="1" noChangeAspect="1" noChangeArrowheads="1" noTextEdit="1"/>
          </p:cNvSpPr>
          <p:nvPr>
            <p:ph type="sldImg"/>
          </p:nvPr>
        </p:nvSpPr>
        <p:spPr>
          <a:xfrm>
            <a:off x="539750" y="488950"/>
            <a:ext cx="5664200" cy="4248150"/>
          </a:xfrm>
          <a:ln/>
        </p:spPr>
      </p:sp>
      <p:sp>
        <p:nvSpPr>
          <p:cNvPr id="6430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00028385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22546BB2-702C-4850-9F80-A901F0E00E75}" type="slidenum">
              <a:rPr lang="es-ES"/>
              <a:pPr/>
              <a:t>93</a:t>
            </a:fld>
            <a:endParaRPr lang="es-ES"/>
          </a:p>
        </p:txBody>
      </p:sp>
      <p:sp>
        <p:nvSpPr>
          <p:cNvPr id="544770" name="Rectangle 2"/>
          <p:cNvSpPr>
            <a:spLocks noGrp="1" noRot="1" noChangeAspect="1" noChangeArrowheads="1" noTextEdit="1"/>
          </p:cNvSpPr>
          <p:nvPr>
            <p:ph type="sldImg"/>
          </p:nvPr>
        </p:nvSpPr>
        <p:spPr>
          <a:xfrm>
            <a:off x="539750" y="488950"/>
            <a:ext cx="5664200" cy="4248150"/>
          </a:xfrm>
          <a:ln/>
        </p:spPr>
      </p:sp>
      <p:sp>
        <p:nvSpPr>
          <p:cNvPr id="5447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4906569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BA2DFEA4-B705-4B06-A65C-CF62366A15DA}" type="slidenum">
              <a:rPr lang="es-ES"/>
              <a:pPr/>
              <a:t>94</a:t>
            </a:fld>
            <a:endParaRPr lang="es-ES"/>
          </a:p>
        </p:txBody>
      </p:sp>
      <p:sp>
        <p:nvSpPr>
          <p:cNvPr id="545794" name="Rectangle 2"/>
          <p:cNvSpPr>
            <a:spLocks noGrp="1" noRot="1" noChangeAspect="1" noChangeArrowheads="1" noTextEdit="1"/>
          </p:cNvSpPr>
          <p:nvPr>
            <p:ph type="sldImg"/>
          </p:nvPr>
        </p:nvSpPr>
        <p:spPr>
          <a:xfrm>
            <a:off x="539750" y="488950"/>
            <a:ext cx="5664200" cy="4248150"/>
          </a:xfrm>
          <a:ln/>
        </p:spPr>
      </p:sp>
      <p:sp>
        <p:nvSpPr>
          <p:cNvPr id="5457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95171446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46F0C3D-B8BD-4202-8745-1A7F8ADB7793}" type="slidenum">
              <a:rPr lang="es-ES"/>
              <a:pPr/>
              <a:t>95</a:t>
            </a:fld>
            <a:endParaRPr lang="es-ES"/>
          </a:p>
        </p:txBody>
      </p:sp>
      <p:sp>
        <p:nvSpPr>
          <p:cNvPr id="546818" name="Rectangle 2"/>
          <p:cNvSpPr>
            <a:spLocks noGrp="1" noRot="1" noChangeAspect="1" noChangeArrowheads="1" noTextEdit="1"/>
          </p:cNvSpPr>
          <p:nvPr>
            <p:ph type="sldImg"/>
          </p:nvPr>
        </p:nvSpPr>
        <p:spPr>
          <a:xfrm>
            <a:off x="539750" y="488950"/>
            <a:ext cx="5664200" cy="4248150"/>
          </a:xfrm>
          <a:ln/>
        </p:spPr>
      </p:sp>
      <p:sp>
        <p:nvSpPr>
          <p:cNvPr id="54681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9876130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B2A7C66-5F4D-447B-8A80-565B80E73EEF}" type="slidenum">
              <a:rPr lang="es-ES"/>
              <a:pPr/>
              <a:t>96</a:t>
            </a:fld>
            <a:endParaRPr lang="es-ES"/>
          </a:p>
        </p:txBody>
      </p:sp>
      <p:sp>
        <p:nvSpPr>
          <p:cNvPr id="547842" name="Rectangle 2"/>
          <p:cNvSpPr>
            <a:spLocks noGrp="1" noRot="1" noChangeAspect="1" noChangeArrowheads="1" noTextEdit="1"/>
          </p:cNvSpPr>
          <p:nvPr>
            <p:ph type="sldImg"/>
          </p:nvPr>
        </p:nvSpPr>
        <p:spPr>
          <a:xfrm>
            <a:off x="539750" y="488950"/>
            <a:ext cx="5664200" cy="4248150"/>
          </a:xfrm>
          <a:ln/>
        </p:spPr>
      </p:sp>
      <p:sp>
        <p:nvSpPr>
          <p:cNvPr id="5478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381370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4EBE600E-F4F2-4F70-8321-D9359B341437}" type="slidenum">
              <a:rPr lang="es-ES"/>
              <a:pPr/>
              <a:t>97</a:t>
            </a:fld>
            <a:endParaRPr lang="es-ES"/>
          </a:p>
        </p:txBody>
      </p:sp>
      <p:sp>
        <p:nvSpPr>
          <p:cNvPr id="548866" name="Rectangle 2"/>
          <p:cNvSpPr>
            <a:spLocks noGrp="1" noRot="1" noChangeAspect="1" noChangeArrowheads="1" noTextEdit="1"/>
          </p:cNvSpPr>
          <p:nvPr>
            <p:ph type="sldImg"/>
          </p:nvPr>
        </p:nvSpPr>
        <p:spPr>
          <a:xfrm>
            <a:off x="539750" y="488950"/>
            <a:ext cx="5664200" cy="4248150"/>
          </a:xfrm>
          <a:ln/>
        </p:spPr>
      </p:sp>
      <p:sp>
        <p:nvSpPr>
          <p:cNvPr id="54886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0792773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DAC4FB5-D4DC-4594-B1E2-B40775939810}" type="slidenum">
              <a:rPr lang="es-ES"/>
              <a:pPr/>
              <a:t>98</a:t>
            </a:fld>
            <a:endParaRPr lang="es-ES"/>
          </a:p>
        </p:txBody>
      </p:sp>
      <p:sp>
        <p:nvSpPr>
          <p:cNvPr id="644098" name="Rectangle 2"/>
          <p:cNvSpPr>
            <a:spLocks noGrp="1" noRot="1" noChangeAspect="1" noChangeArrowheads="1" noTextEdit="1"/>
          </p:cNvSpPr>
          <p:nvPr>
            <p:ph type="sldImg"/>
          </p:nvPr>
        </p:nvSpPr>
        <p:spPr>
          <a:xfrm>
            <a:off x="539750" y="488950"/>
            <a:ext cx="5664200" cy="4248150"/>
          </a:xfrm>
          <a:ln/>
        </p:spPr>
      </p:sp>
      <p:sp>
        <p:nvSpPr>
          <p:cNvPr id="6440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8736692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hdr" sz="quarter"/>
          </p:nvPr>
        </p:nvSpPr>
        <p:spPr>
          <a:ln/>
        </p:spPr>
        <p:txBody>
          <a:bodyPr/>
          <a:lstStyle/>
          <a:p>
            <a:r>
              <a:rPr lang="es-ES"/>
              <a:t>La Capa Física</a:t>
            </a:r>
          </a:p>
        </p:txBody>
      </p:sp>
      <p:sp>
        <p:nvSpPr>
          <p:cNvPr id="7" name="Rectangle 14"/>
          <p:cNvSpPr>
            <a:spLocks noGrp="1" noChangeArrowheads="1"/>
          </p:cNvSpPr>
          <p:nvPr>
            <p:ph type="sldNum" sz="quarter" idx="5"/>
          </p:nvPr>
        </p:nvSpPr>
        <p:spPr>
          <a:ln/>
        </p:spPr>
        <p:txBody>
          <a:bodyPr/>
          <a:lstStyle/>
          <a:p>
            <a:fld id="{8DE49379-C79F-4ED7-8A24-5200C93398AC}" type="slidenum">
              <a:rPr lang="es-ES"/>
              <a:pPr/>
              <a:t>99</a:t>
            </a:fld>
            <a:endParaRPr lang="es-ES"/>
          </a:p>
        </p:txBody>
      </p:sp>
      <p:sp>
        <p:nvSpPr>
          <p:cNvPr id="549890" name="Rectangle 2"/>
          <p:cNvSpPr>
            <a:spLocks noGrp="1" noRot="1" noChangeAspect="1" noChangeArrowheads="1" noTextEdit="1"/>
          </p:cNvSpPr>
          <p:nvPr>
            <p:ph type="sldImg"/>
          </p:nvPr>
        </p:nvSpPr>
        <p:spPr>
          <a:xfrm>
            <a:off x="539750" y="488950"/>
            <a:ext cx="5664200" cy="4248150"/>
          </a:xfrm>
          <a:ln/>
        </p:spPr>
      </p:sp>
      <p:sp>
        <p:nvSpPr>
          <p:cNvPr id="5498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497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s-E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029" name="Rectangle 5"/>
          <p:cNvSpPr>
            <a:spLocks noChangeArrowheads="1"/>
          </p:cNvSpPr>
          <p:nvPr/>
        </p:nvSpPr>
        <p:spPr bwMode="auto">
          <a:xfrm>
            <a:off x="3779838" y="6510338"/>
            <a:ext cx="968375" cy="287337"/>
          </a:xfrm>
          <a:prstGeom prst="rect">
            <a:avLst/>
          </a:prstGeom>
          <a:noFill/>
          <a:ln w="9525">
            <a:noFill/>
            <a:miter lim="800000"/>
            <a:headEnd/>
            <a:tailEnd/>
          </a:ln>
          <a:effectLst/>
        </p:spPr>
        <p:txBody>
          <a:bodyPr/>
          <a:lstStyle/>
          <a:p>
            <a:pPr algn="r"/>
            <a:fld id="{64E2CCD5-9409-470A-91A5-DCAAB60B4577}" type="slidenum">
              <a:rPr lang="es-ES" sz="1400"/>
              <a:pPr algn="r"/>
              <a:t>‹Nº›</a:t>
            </a:fld>
            <a:endParaRPr lang="es-ES" sz="1400"/>
          </a:p>
        </p:txBody>
      </p:sp>
      <p:sp>
        <p:nvSpPr>
          <p:cNvPr id="1030" name="Text Box 6"/>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r>
              <a:rPr lang="es-ES" sz="1400"/>
              <a:t>Universidad de Valencia</a:t>
            </a:r>
          </a:p>
        </p:txBody>
      </p:sp>
      <p:sp>
        <p:nvSpPr>
          <p:cNvPr id="1031" name="Text Box 7"/>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r>
              <a:rPr lang="es-ES" sz="1400"/>
              <a:t>Rogelio Montañana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05.xml"/><Relationship Id="rId1" Type="http://schemas.openxmlformats.org/officeDocument/2006/relationships/slideLayout" Target="../slideLayouts/slideLayout7.xml"/><Relationship Id="rId4" Type="http://schemas.openxmlformats.org/officeDocument/2006/relationships/image" Target="../media/image19.wmf"/></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8.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10.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image" Target="../media/image19.wmf"/><Relationship Id="rId4" Type="http://schemas.openxmlformats.org/officeDocument/2006/relationships/image" Target="../media/image22.wmf"/></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4.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notesSlide" Target="../notesSlides/notesSlide7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2.wmf"/><Relationship Id="rId4" Type="http://schemas.openxmlformats.org/officeDocument/2006/relationships/image" Target="../media/image3.wmf"/><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6.wmf"/><Relationship Id="rId5" Type="http://schemas.openxmlformats.org/officeDocument/2006/relationships/oleObject" Target="../embeddings/Documento_de_Microsoft_Word_97-20031.doc"/><Relationship Id="rId4" Type="http://schemas.openxmlformats.org/officeDocument/2006/relationships/oleObject" Target="../embeddings/oleObject1.bin"/></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6" name="Rectangle 4"/>
          <p:cNvSpPr>
            <a:spLocks noChangeArrowheads="1"/>
          </p:cNvSpPr>
          <p:nvPr/>
        </p:nvSpPr>
        <p:spPr bwMode="auto">
          <a:xfrm>
            <a:off x="685800" y="2286000"/>
            <a:ext cx="7772400" cy="1143000"/>
          </a:xfrm>
          <a:prstGeom prst="rect">
            <a:avLst/>
          </a:prstGeom>
          <a:noFill/>
          <a:ln w="12700">
            <a:noFill/>
            <a:miter lim="800000"/>
            <a:headEnd/>
            <a:tailEnd/>
          </a:ln>
          <a:effectLst/>
        </p:spPr>
        <p:txBody>
          <a:bodyPr lIns="90488" tIns="44450" rIns="90488" bIns="44450" anchor="ctr"/>
          <a:lstStyle/>
          <a:p>
            <a:pPr algn="ctr"/>
            <a:r>
              <a:rPr lang="es-ES_tradnl" sz="3600" dirty="0" smtClean="0">
                <a:solidFill>
                  <a:schemeClr val="tx2"/>
                </a:solidFill>
              </a:rPr>
              <a:t>Tema </a:t>
            </a:r>
            <a:r>
              <a:rPr lang="es-ES_tradnl" sz="3600" dirty="0">
                <a:solidFill>
                  <a:schemeClr val="tx2"/>
                </a:solidFill>
              </a:rPr>
              <a:t>2</a:t>
            </a:r>
            <a:br>
              <a:rPr lang="es-ES_tradnl" sz="3600" dirty="0">
                <a:solidFill>
                  <a:schemeClr val="tx2"/>
                </a:solidFill>
              </a:rPr>
            </a:br>
            <a:r>
              <a:rPr lang="es-ES_tradnl" sz="3600" dirty="0">
                <a:solidFill>
                  <a:schemeClr val="tx2"/>
                </a:solidFill>
              </a:rPr>
              <a:t/>
            </a:r>
            <a:br>
              <a:rPr lang="es-ES_tradnl" sz="3600" dirty="0">
                <a:solidFill>
                  <a:schemeClr val="tx2"/>
                </a:solidFill>
              </a:rPr>
            </a:br>
            <a:r>
              <a:rPr lang="es-ES_tradnl" sz="4800" dirty="0">
                <a:solidFill>
                  <a:schemeClr val="tx2"/>
                </a:solidFill>
              </a:rPr>
              <a:t>La Capa Física</a:t>
            </a:r>
            <a:endParaRPr lang="es-ES" sz="4800" dirty="0">
              <a:solidFill>
                <a:schemeClr val="tx2"/>
              </a:solidFill>
            </a:endParaRPr>
          </a:p>
        </p:txBody>
      </p:sp>
      <p:sp>
        <p:nvSpPr>
          <p:cNvPr id="3" name="Text Box 5"/>
          <p:cNvSpPr txBox="1">
            <a:spLocks noChangeArrowheads="1"/>
          </p:cNvSpPr>
          <p:nvPr/>
        </p:nvSpPr>
        <p:spPr bwMode="auto">
          <a:xfrm>
            <a:off x="3560363" y="5261718"/>
            <a:ext cx="1811714" cy="338554"/>
          </a:xfrm>
          <a:prstGeom prst="rect">
            <a:avLst/>
          </a:prstGeom>
          <a:noFill/>
          <a:ln w="12700">
            <a:noFill/>
            <a:miter lim="800000"/>
            <a:headEnd/>
            <a:tailEnd/>
          </a:ln>
          <a:effectLst/>
        </p:spPr>
        <p:txBody>
          <a:bodyPr wrap="none">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4" name="CuadroTexto 7"/>
          <p:cNvSpPr txBox="1"/>
          <p:nvPr/>
        </p:nvSpPr>
        <p:spPr>
          <a:xfrm>
            <a:off x="421793" y="6001543"/>
            <a:ext cx="8300414" cy="307777"/>
          </a:xfrm>
          <a:prstGeom prst="rect">
            <a:avLst/>
          </a:prstGeom>
          <a:noFill/>
        </p:spPr>
        <p:txBody>
          <a:bodyPr wrap="none" rtlCol="0">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5"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677920"/>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7476" name="Group 4"/>
          <p:cNvGrpSpPr>
            <a:grpSpLocks/>
          </p:cNvGrpSpPr>
          <p:nvPr/>
        </p:nvGrpSpPr>
        <p:grpSpPr bwMode="auto">
          <a:xfrm>
            <a:off x="685800" y="395288"/>
            <a:ext cx="7772400" cy="1770062"/>
            <a:chOff x="432" y="249"/>
            <a:chExt cx="4896" cy="1115"/>
          </a:xfrm>
        </p:grpSpPr>
        <p:sp>
          <p:nvSpPr>
            <p:cNvPr id="617477" name="Text Box 5"/>
            <p:cNvSpPr txBox="1">
              <a:spLocks noChangeArrowheads="1"/>
            </p:cNvSpPr>
            <p:nvPr/>
          </p:nvSpPr>
          <p:spPr bwMode="auto">
            <a:xfrm>
              <a:off x="432" y="249"/>
              <a:ext cx="4896" cy="327"/>
            </a:xfrm>
            <a:prstGeom prst="rect">
              <a:avLst/>
            </a:prstGeom>
            <a:noFill/>
            <a:ln w="9525">
              <a:noFill/>
              <a:miter lim="800000"/>
              <a:headEnd/>
              <a:tailEnd/>
            </a:ln>
            <a:effectLst/>
          </p:spPr>
          <p:txBody>
            <a:bodyPr>
              <a:spAutoFit/>
            </a:bodyPr>
            <a:lstStyle/>
            <a:p>
              <a:pPr eaLnBrk="1" hangingPunct="1">
                <a:spcBef>
                  <a:spcPct val="50000"/>
                </a:spcBef>
              </a:pPr>
              <a:r>
                <a:rPr lang="es-ES_tradnl" sz="2800"/>
                <a:t>Constelaciones de algunas modulaciones habituales</a:t>
              </a:r>
              <a:endParaRPr lang="es-ES" sz="2800"/>
            </a:p>
          </p:txBody>
        </p:sp>
        <p:sp>
          <p:nvSpPr>
            <p:cNvPr id="617478" name="Line 6"/>
            <p:cNvSpPr>
              <a:spLocks noChangeShapeType="1"/>
            </p:cNvSpPr>
            <p:nvPr/>
          </p:nvSpPr>
          <p:spPr bwMode="auto">
            <a:xfrm flipV="1">
              <a:off x="2736" y="929"/>
              <a:ext cx="0" cy="322"/>
            </a:xfrm>
            <a:prstGeom prst="line">
              <a:avLst/>
            </a:prstGeom>
            <a:noFill/>
            <a:ln w="12700">
              <a:solidFill>
                <a:schemeClr val="tx1"/>
              </a:solidFill>
              <a:round/>
              <a:headEnd/>
              <a:tailEnd type="triangle" w="med" len="med"/>
            </a:ln>
            <a:effectLst/>
          </p:spPr>
          <p:txBody>
            <a:bodyPr/>
            <a:lstStyle/>
            <a:p>
              <a:endParaRPr lang="es-ES"/>
            </a:p>
          </p:txBody>
        </p:sp>
        <p:sp>
          <p:nvSpPr>
            <p:cNvPr id="617479" name="Line 7"/>
            <p:cNvSpPr>
              <a:spLocks noChangeShapeType="1"/>
            </p:cNvSpPr>
            <p:nvPr/>
          </p:nvSpPr>
          <p:spPr bwMode="auto">
            <a:xfrm>
              <a:off x="2736" y="1248"/>
              <a:ext cx="288" cy="0"/>
            </a:xfrm>
            <a:prstGeom prst="line">
              <a:avLst/>
            </a:prstGeom>
            <a:noFill/>
            <a:ln w="12700">
              <a:solidFill>
                <a:schemeClr val="tx1"/>
              </a:solidFill>
              <a:round/>
              <a:headEnd/>
              <a:tailEnd type="triangle" w="med" len="med"/>
            </a:ln>
            <a:effectLst/>
          </p:spPr>
          <p:txBody>
            <a:bodyPr/>
            <a:lstStyle/>
            <a:p>
              <a:endParaRPr lang="es-ES"/>
            </a:p>
          </p:txBody>
        </p:sp>
        <p:sp>
          <p:nvSpPr>
            <p:cNvPr id="617480" name="Text Box 8"/>
            <p:cNvSpPr txBox="1">
              <a:spLocks noChangeArrowheads="1"/>
            </p:cNvSpPr>
            <p:nvPr/>
          </p:nvSpPr>
          <p:spPr bwMode="auto">
            <a:xfrm>
              <a:off x="2400" y="700"/>
              <a:ext cx="768" cy="212"/>
            </a:xfrm>
            <a:prstGeom prst="rect">
              <a:avLst/>
            </a:prstGeom>
            <a:noFill/>
            <a:ln w="9525">
              <a:noFill/>
              <a:miter lim="800000"/>
              <a:headEnd/>
              <a:tailEnd/>
            </a:ln>
            <a:effectLst/>
          </p:spPr>
          <p:txBody>
            <a:bodyPr>
              <a:spAutoFit/>
            </a:bodyPr>
            <a:lstStyle/>
            <a:p>
              <a:pPr eaLnBrk="1" hangingPunct="1">
                <a:spcBef>
                  <a:spcPct val="50000"/>
                </a:spcBef>
              </a:pPr>
              <a:r>
                <a:rPr lang="es-ES_tradnl" sz="1600" b="1">
                  <a:latin typeface="Arial" charset="0"/>
                </a:rPr>
                <a:t>Amplitud</a:t>
              </a:r>
              <a:endParaRPr lang="es-ES" sz="1600" b="1">
                <a:latin typeface="Arial" charset="0"/>
              </a:endParaRPr>
            </a:p>
          </p:txBody>
        </p:sp>
        <p:sp>
          <p:nvSpPr>
            <p:cNvPr id="617481" name="Text Box 9"/>
            <p:cNvSpPr txBox="1">
              <a:spLocks noChangeArrowheads="1"/>
            </p:cNvSpPr>
            <p:nvPr/>
          </p:nvSpPr>
          <p:spPr bwMode="auto">
            <a:xfrm>
              <a:off x="3024" y="1152"/>
              <a:ext cx="432" cy="212"/>
            </a:xfrm>
            <a:prstGeom prst="rect">
              <a:avLst/>
            </a:prstGeom>
            <a:noFill/>
            <a:ln w="9525">
              <a:noFill/>
              <a:miter lim="800000"/>
              <a:headEnd/>
              <a:tailEnd/>
            </a:ln>
            <a:effectLst/>
          </p:spPr>
          <p:txBody>
            <a:bodyPr>
              <a:spAutoFit/>
            </a:bodyPr>
            <a:lstStyle/>
            <a:p>
              <a:pPr eaLnBrk="1" hangingPunct="1">
                <a:spcBef>
                  <a:spcPct val="50000"/>
                </a:spcBef>
              </a:pPr>
              <a:r>
                <a:rPr lang="es-ES_tradnl" sz="1600" b="1">
                  <a:latin typeface="Arial" charset="0"/>
                </a:rPr>
                <a:t>Fase</a:t>
              </a:r>
              <a:endParaRPr lang="es-ES" sz="1600" b="1">
                <a:latin typeface="Arial" charset="0"/>
              </a:endParaRPr>
            </a:p>
          </p:txBody>
        </p:sp>
      </p:grpSp>
      <p:grpSp>
        <p:nvGrpSpPr>
          <p:cNvPr id="617482" name="Group 10"/>
          <p:cNvGrpSpPr>
            <a:grpSpLocks/>
          </p:cNvGrpSpPr>
          <p:nvPr/>
        </p:nvGrpSpPr>
        <p:grpSpPr bwMode="auto">
          <a:xfrm>
            <a:off x="533400" y="2424113"/>
            <a:ext cx="1371600" cy="3290887"/>
            <a:chOff x="336" y="1527"/>
            <a:chExt cx="864" cy="2073"/>
          </a:xfrm>
        </p:grpSpPr>
        <p:sp>
          <p:nvSpPr>
            <p:cNvPr id="617483" name="Text Box 11"/>
            <p:cNvSpPr txBox="1">
              <a:spLocks noChangeArrowheads="1"/>
            </p:cNvSpPr>
            <p:nvPr/>
          </p:nvSpPr>
          <p:spPr bwMode="auto">
            <a:xfrm>
              <a:off x="336" y="2926"/>
              <a:ext cx="864" cy="674"/>
            </a:xfrm>
            <a:prstGeom prst="rect">
              <a:avLst/>
            </a:prstGeom>
            <a:noFill/>
            <a:ln w="9525">
              <a:noFill/>
              <a:miter lim="800000"/>
              <a:headEnd/>
              <a:tailEnd/>
            </a:ln>
            <a:effectLst/>
          </p:spPr>
          <p:txBody>
            <a:bodyPr>
              <a:spAutoFit/>
            </a:bodyPr>
            <a:lstStyle/>
            <a:p>
              <a:pPr algn="ctr" eaLnBrk="1" hangingPunct="1">
                <a:spcBef>
                  <a:spcPct val="50000"/>
                </a:spcBef>
              </a:pPr>
              <a:r>
                <a:rPr lang="es-ES_tradnl" sz="1600" b="1">
                  <a:latin typeface="Arial" charset="0"/>
                </a:rPr>
                <a:t>Binaria</a:t>
              </a:r>
            </a:p>
            <a:p>
              <a:pPr algn="ctr" eaLnBrk="1" hangingPunct="1">
                <a:spcBef>
                  <a:spcPct val="50000"/>
                </a:spcBef>
              </a:pPr>
              <a:r>
                <a:rPr lang="es-ES_tradnl" sz="1600" b="1">
                  <a:latin typeface="Arial" charset="0"/>
                </a:rPr>
                <a:t> simple</a:t>
              </a:r>
            </a:p>
            <a:p>
              <a:pPr algn="ctr" eaLnBrk="1" hangingPunct="1">
                <a:spcBef>
                  <a:spcPct val="50000"/>
                </a:spcBef>
              </a:pPr>
              <a:r>
                <a:rPr lang="es-ES_tradnl" sz="1600" b="1">
                  <a:latin typeface="Arial" charset="0"/>
                </a:rPr>
                <a:t>1 bit/símb.</a:t>
              </a:r>
              <a:endParaRPr lang="es-ES" sz="1600" b="1">
                <a:latin typeface="Arial" charset="0"/>
              </a:endParaRPr>
            </a:p>
          </p:txBody>
        </p:sp>
        <p:grpSp>
          <p:nvGrpSpPr>
            <p:cNvPr id="617484" name="Group 12"/>
            <p:cNvGrpSpPr>
              <a:grpSpLocks/>
            </p:cNvGrpSpPr>
            <p:nvPr/>
          </p:nvGrpSpPr>
          <p:grpSpPr bwMode="auto">
            <a:xfrm>
              <a:off x="432" y="1527"/>
              <a:ext cx="672" cy="1152"/>
              <a:chOff x="432" y="1527"/>
              <a:chExt cx="672" cy="1152"/>
            </a:xfrm>
          </p:grpSpPr>
          <p:sp>
            <p:nvSpPr>
              <p:cNvPr id="617485" name="Line 13"/>
              <p:cNvSpPr>
                <a:spLocks noChangeShapeType="1"/>
              </p:cNvSpPr>
              <p:nvPr/>
            </p:nvSpPr>
            <p:spPr bwMode="auto">
              <a:xfrm>
                <a:off x="791" y="1527"/>
                <a:ext cx="0" cy="1152"/>
              </a:xfrm>
              <a:prstGeom prst="line">
                <a:avLst/>
              </a:prstGeom>
              <a:noFill/>
              <a:ln w="25400">
                <a:solidFill>
                  <a:schemeClr val="tx1"/>
                </a:solidFill>
                <a:round/>
                <a:headEnd/>
                <a:tailEnd/>
              </a:ln>
              <a:effectLst/>
            </p:spPr>
            <p:txBody>
              <a:bodyPr/>
              <a:lstStyle/>
              <a:p>
                <a:endParaRPr lang="es-ES"/>
              </a:p>
            </p:txBody>
          </p:sp>
          <p:sp>
            <p:nvSpPr>
              <p:cNvPr id="617486" name="Line 14"/>
              <p:cNvSpPr>
                <a:spLocks noChangeShapeType="1"/>
              </p:cNvSpPr>
              <p:nvPr/>
            </p:nvSpPr>
            <p:spPr bwMode="auto">
              <a:xfrm>
                <a:off x="432" y="2156"/>
                <a:ext cx="672" cy="0"/>
              </a:xfrm>
              <a:prstGeom prst="line">
                <a:avLst/>
              </a:prstGeom>
              <a:noFill/>
              <a:ln w="25400">
                <a:solidFill>
                  <a:schemeClr val="tx1"/>
                </a:solidFill>
                <a:round/>
                <a:headEnd/>
                <a:tailEnd/>
              </a:ln>
              <a:effectLst/>
            </p:spPr>
            <p:txBody>
              <a:bodyPr/>
              <a:lstStyle/>
              <a:p>
                <a:endParaRPr lang="es-ES"/>
              </a:p>
            </p:txBody>
          </p:sp>
          <p:sp>
            <p:nvSpPr>
              <p:cNvPr id="617487" name="Oval 15"/>
              <p:cNvSpPr>
                <a:spLocks noChangeArrowheads="1"/>
              </p:cNvSpPr>
              <p:nvPr/>
            </p:nvSpPr>
            <p:spPr bwMode="auto">
              <a:xfrm>
                <a:off x="748" y="2121"/>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488" name="Oval 16"/>
              <p:cNvSpPr>
                <a:spLocks noChangeArrowheads="1"/>
              </p:cNvSpPr>
              <p:nvPr/>
            </p:nvSpPr>
            <p:spPr bwMode="auto">
              <a:xfrm>
                <a:off x="743" y="163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489" name="Text Box 17"/>
              <p:cNvSpPr txBox="1">
                <a:spLocks noChangeArrowheads="1"/>
              </p:cNvSpPr>
              <p:nvPr/>
            </p:nvSpPr>
            <p:spPr bwMode="auto">
              <a:xfrm>
                <a:off x="816" y="1580"/>
                <a:ext cx="169" cy="173"/>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617490" name="Text Box 18"/>
              <p:cNvSpPr txBox="1">
                <a:spLocks noChangeArrowheads="1"/>
              </p:cNvSpPr>
              <p:nvPr/>
            </p:nvSpPr>
            <p:spPr bwMode="auto">
              <a:xfrm>
                <a:off x="816" y="2156"/>
                <a:ext cx="169" cy="173"/>
              </a:xfrm>
              <a:prstGeom prst="rect">
                <a:avLst/>
              </a:prstGeom>
              <a:noFill/>
              <a:ln w="12700">
                <a:noFill/>
                <a:miter lim="800000"/>
                <a:headEnd/>
                <a:tailEnd/>
              </a:ln>
              <a:effectLst/>
            </p:spPr>
            <p:txBody>
              <a:bodyPr wrap="none">
                <a:spAutoFit/>
              </a:bodyPr>
              <a:lstStyle/>
              <a:p>
                <a:r>
                  <a:rPr lang="es-ES" sz="1200" b="1">
                    <a:latin typeface="Arial" charset="0"/>
                  </a:rPr>
                  <a:t>0</a:t>
                </a:r>
              </a:p>
            </p:txBody>
          </p:sp>
        </p:grpSp>
      </p:grpSp>
      <p:grpSp>
        <p:nvGrpSpPr>
          <p:cNvPr id="617491" name="Group 19"/>
          <p:cNvGrpSpPr>
            <a:grpSpLocks/>
          </p:cNvGrpSpPr>
          <p:nvPr/>
        </p:nvGrpSpPr>
        <p:grpSpPr bwMode="auto">
          <a:xfrm>
            <a:off x="1905000" y="2438400"/>
            <a:ext cx="1447800" cy="3276600"/>
            <a:chOff x="1200" y="1536"/>
            <a:chExt cx="912" cy="2064"/>
          </a:xfrm>
        </p:grpSpPr>
        <p:sp>
          <p:nvSpPr>
            <p:cNvPr id="617492" name="Text Box 20"/>
            <p:cNvSpPr txBox="1">
              <a:spLocks noChangeArrowheads="1"/>
            </p:cNvSpPr>
            <p:nvPr/>
          </p:nvSpPr>
          <p:spPr bwMode="auto">
            <a:xfrm>
              <a:off x="1248" y="2926"/>
              <a:ext cx="864" cy="674"/>
            </a:xfrm>
            <a:prstGeom prst="rect">
              <a:avLst/>
            </a:prstGeom>
            <a:noFill/>
            <a:ln w="9525">
              <a:noFill/>
              <a:miter lim="800000"/>
              <a:headEnd/>
              <a:tailEnd/>
            </a:ln>
            <a:effectLst/>
          </p:spPr>
          <p:txBody>
            <a:bodyPr>
              <a:spAutoFit/>
            </a:bodyPr>
            <a:lstStyle/>
            <a:p>
              <a:pPr algn="ctr" eaLnBrk="1" hangingPunct="1">
                <a:spcBef>
                  <a:spcPct val="50000"/>
                </a:spcBef>
              </a:pPr>
              <a:r>
                <a:rPr lang="es-ES_tradnl" sz="1600" b="1">
                  <a:latin typeface="Arial" charset="0"/>
                </a:rPr>
                <a:t>2B1Q</a:t>
              </a:r>
            </a:p>
            <a:p>
              <a:pPr algn="ctr" eaLnBrk="1" hangingPunct="1">
                <a:spcBef>
                  <a:spcPct val="50000"/>
                </a:spcBef>
              </a:pPr>
              <a:r>
                <a:rPr lang="es-ES_tradnl" sz="1600" b="1">
                  <a:latin typeface="Arial" charset="0"/>
                </a:rPr>
                <a:t>(RDSI)</a:t>
              </a:r>
            </a:p>
            <a:p>
              <a:pPr algn="ctr" eaLnBrk="1" hangingPunct="1">
                <a:spcBef>
                  <a:spcPct val="50000"/>
                </a:spcBef>
              </a:pPr>
              <a:r>
                <a:rPr lang="es-ES_tradnl" sz="1600" b="1">
                  <a:latin typeface="Arial" charset="0"/>
                </a:rPr>
                <a:t>2 bits/símb.</a:t>
              </a:r>
              <a:endParaRPr lang="es-ES" sz="1600" b="1">
                <a:latin typeface="Arial" charset="0"/>
              </a:endParaRPr>
            </a:p>
          </p:txBody>
        </p:sp>
        <p:grpSp>
          <p:nvGrpSpPr>
            <p:cNvPr id="617493" name="Group 21"/>
            <p:cNvGrpSpPr>
              <a:grpSpLocks/>
            </p:cNvGrpSpPr>
            <p:nvPr/>
          </p:nvGrpSpPr>
          <p:grpSpPr bwMode="auto">
            <a:xfrm>
              <a:off x="1200" y="1536"/>
              <a:ext cx="795" cy="1200"/>
              <a:chOff x="1200" y="1536"/>
              <a:chExt cx="795" cy="1200"/>
            </a:xfrm>
          </p:grpSpPr>
          <p:sp>
            <p:nvSpPr>
              <p:cNvPr id="617494" name="Line 22"/>
              <p:cNvSpPr>
                <a:spLocks noChangeShapeType="1"/>
              </p:cNvSpPr>
              <p:nvPr/>
            </p:nvSpPr>
            <p:spPr bwMode="auto">
              <a:xfrm>
                <a:off x="1682" y="1536"/>
                <a:ext cx="1" cy="1200"/>
              </a:xfrm>
              <a:prstGeom prst="line">
                <a:avLst/>
              </a:prstGeom>
              <a:noFill/>
              <a:ln w="25400">
                <a:solidFill>
                  <a:schemeClr val="tx1"/>
                </a:solidFill>
                <a:round/>
                <a:headEnd/>
                <a:tailEnd/>
              </a:ln>
              <a:effectLst/>
            </p:spPr>
            <p:txBody>
              <a:bodyPr/>
              <a:lstStyle/>
              <a:p>
                <a:endParaRPr lang="es-ES"/>
              </a:p>
            </p:txBody>
          </p:sp>
          <p:sp>
            <p:nvSpPr>
              <p:cNvPr id="617495" name="Text Box 23"/>
              <p:cNvSpPr txBox="1">
                <a:spLocks noChangeArrowheads="1"/>
              </p:cNvSpPr>
              <p:nvPr/>
            </p:nvSpPr>
            <p:spPr bwMode="auto">
              <a:xfrm>
                <a:off x="1248" y="1580"/>
                <a:ext cx="432" cy="173"/>
              </a:xfrm>
              <a:prstGeom prst="rect">
                <a:avLst/>
              </a:prstGeom>
              <a:noFill/>
              <a:ln w="9525">
                <a:noFill/>
                <a:miter lim="800000"/>
                <a:headEnd/>
                <a:tailEnd/>
              </a:ln>
              <a:effectLst/>
            </p:spPr>
            <p:txBody>
              <a:bodyPr>
                <a:spAutoFit/>
              </a:bodyPr>
              <a:lstStyle/>
              <a:p>
                <a:pPr eaLnBrk="1" hangingPunct="1">
                  <a:spcBef>
                    <a:spcPct val="50000"/>
                  </a:spcBef>
                </a:pPr>
                <a:r>
                  <a:rPr lang="es-ES_tradnl" sz="1200" b="1">
                    <a:latin typeface="Arial" charset="0"/>
                  </a:rPr>
                  <a:t>2,64 V</a:t>
                </a:r>
                <a:endParaRPr lang="es-ES" sz="1200" b="1">
                  <a:latin typeface="Arial" charset="0"/>
                </a:endParaRPr>
              </a:p>
            </p:txBody>
          </p:sp>
          <p:sp>
            <p:nvSpPr>
              <p:cNvPr id="617496" name="Text Box 24"/>
              <p:cNvSpPr txBox="1">
                <a:spLocks noChangeArrowheads="1"/>
              </p:cNvSpPr>
              <p:nvPr/>
            </p:nvSpPr>
            <p:spPr bwMode="auto">
              <a:xfrm>
                <a:off x="1248" y="1916"/>
                <a:ext cx="432" cy="173"/>
              </a:xfrm>
              <a:prstGeom prst="rect">
                <a:avLst/>
              </a:prstGeom>
              <a:noFill/>
              <a:ln w="9525">
                <a:noFill/>
                <a:miter lim="800000"/>
                <a:headEnd/>
                <a:tailEnd/>
              </a:ln>
              <a:effectLst/>
            </p:spPr>
            <p:txBody>
              <a:bodyPr>
                <a:spAutoFit/>
              </a:bodyPr>
              <a:lstStyle/>
              <a:p>
                <a:pPr eaLnBrk="1" hangingPunct="1">
                  <a:spcBef>
                    <a:spcPct val="50000"/>
                  </a:spcBef>
                </a:pPr>
                <a:r>
                  <a:rPr lang="es-ES_tradnl" sz="1200" b="1">
                    <a:latin typeface="Arial" charset="0"/>
                  </a:rPr>
                  <a:t>0,88 V</a:t>
                </a:r>
                <a:endParaRPr lang="es-ES" sz="1200" b="1">
                  <a:latin typeface="Arial" charset="0"/>
                </a:endParaRPr>
              </a:p>
            </p:txBody>
          </p:sp>
          <p:sp>
            <p:nvSpPr>
              <p:cNvPr id="617497" name="Text Box 25"/>
              <p:cNvSpPr txBox="1">
                <a:spLocks noChangeArrowheads="1"/>
              </p:cNvSpPr>
              <p:nvPr/>
            </p:nvSpPr>
            <p:spPr bwMode="auto">
              <a:xfrm>
                <a:off x="1200" y="2256"/>
                <a:ext cx="528" cy="173"/>
              </a:xfrm>
              <a:prstGeom prst="rect">
                <a:avLst/>
              </a:prstGeom>
              <a:noFill/>
              <a:ln w="9525">
                <a:noFill/>
                <a:miter lim="800000"/>
                <a:headEnd/>
                <a:tailEnd/>
              </a:ln>
              <a:effectLst/>
            </p:spPr>
            <p:txBody>
              <a:bodyPr>
                <a:spAutoFit/>
              </a:bodyPr>
              <a:lstStyle/>
              <a:p>
                <a:pPr eaLnBrk="1" hangingPunct="1">
                  <a:spcBef>
                    <a:spcPct val="50000"/>
                  </a:spcBef>
                </a:pPr>
                <a:r>
                  <a:rPr lang="es-ES_tradnl" sz="1200" b="1">
                    <a:latin typeface="Arial" charset="0"/>
                  </a:rPr>
                  <a:t>-0,88 V</a:t>
                </a:r>
                <a:endParaRPr lang="es-ES" sz="1200" b="1">
                  <a:latin typeface="Arial" charset="0"/>
                </a:endParaRPr>
              </a:p>
            </p:txBody>
          </p:sp>
          <p:sp>
            <p:nvSpPr>
              <p:cNvPr id="617498" name="Text Box 26"/>
              <p:cNvSpPr txBox="1">
                <a:spLocks noChangeArrowheads="1"/>
              </p:cNvSpPr>
              <p:nvPr/>
            </p:nvSpPr>
            <p:spPr bwMode="auto">
              <a:xfrm>
                <a:off x="1200" y="2544"/>
                <a:ext cx="480" cy="173"/>
              </a:xfrm>
              <a:prstGeom prst="rect">
                <a:avLst/>
              </a:prstGeom>
              <a:noFill/>
              <a:ln w="9525">
                <a:noFill/>
                <a:miter lim="800000"/>
                <a:headEnd/>
                <a:tailEnd/>
              </a:ln>
              <a:effectLst/>
            </p:spPr>
            <p:txBody>
              <a:bodyPr>
                <a:spAutoFit/>
              </a:bodyPr>
              <a:lstStyle/>
              <a:p>
                <a:pPr eaLnBrk="1" hangingPunct="1">
                  <a:spcBef>
                    <a:spcPct val="50000"/>
                  </a:spcBef>
                </a:pPr>
                <a:r>
                  <a:rPr lang="es-ES_tradnl" sz="1200" b="1">
                    <a:latin typeface="Arial" charset="0"/>
                  </a:rPr>
                  <a:t>-2,64 V</a:t>
                </a:r>
                <a:endParaRPr lang="es-ES" sz="1200" b="1">
                  <a:latin typeface="Arial" charset="0"/>
                </a:endParaRPr>
              </a:p>
            </p:txBody>
          </p:sp>
          <p:sp>
            <p:nvSpPr>
              <p:cNvPr id="617499" name="Oval 27"/>
              <p:cNvSpPr>
                <a:spLocks noChangeArrowheads="1"/>
              </p:cNvSpPr>
              <p:nvPr/>
            </p:nvSpPr>
            <p:spPr bwMode="auto">
              <a:xfrm>
                <a:off x="1639" y="2291"/>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00" name="Oval 28"/>
              <p:cNvSpPr>
                <a:spLocks noChangeArrowheads="1"/>
              </p:cNvSpPr>
              <p:nvPr/>
            </p:nvSpPr>
            <p:spPr bwMode="auto">
              <a:xfrm>
                <a:off x="1640" y="259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01" name="Oval 29"/>
              <p:cNvSpPr>
                <a:spLocks noChangeArrowheads="1"/>
              </p:cNvSpPr>
              <p:nvPr/>
            </p:nvSpPr>
            <p:spPr bwMode="auto">
              <a:xfrm>
                <a:off x="1636" y="1958"/>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02" name="Oval 30"/>
              <p:cNvSpPr>
                <a:spLocks noChangeArrowheads="1"/>
              </p:cNvSpPr>
              <p:nvPr/>
            </p:nvSpPr>
            <p:spPr bwMode="auto">
              <a:xfrm>
                <a:off x="1638" y="1629"/>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03" name="Line 31"/>
              <p:cNvSpPr>
                <a:spLocks noChangeShapeType="1"/>
              </p:cNvSpPr>
              <p:nvPr/>
            </p:nvSpPr>
            <p:spPr bwMode="auto">
              <a:xfrm>
                <a:off x="1323" y="2165"/>
                <a:ext cx="672" cy="0"/>
              </a:xfrm>
              <a:prstGeom prst="line">
                <a:avLst/>
              </a:prstGeom>
              <a:noFill/>
              <a:ln w="25400">
                <a:solidFill>
                  <a:schemeClr val="tx1"/>
                </a:solidFill>
                <a:round/>
                <a:headEnd/>
                <a:tailEnd/>
              </a:ln>
              <a:effectLst/>
            </p:spPr>
            <p:txBody>
              <a:bodyPr/>
              <a:lstStyle/>
              <a:p>
                <a:endParaRPr lang="es-ES"/>
              </a:p>
            </p:txBody>
          </p:sp>
          <p:sp>
            <p:nvSpPr>
              <p:cNvPr id="617504" name="Text Box 32"/>
              <p:cNvSpPr txBox="1">
                <a:spLocks noChangeArrowheads="1"/>
              </p:cNvSpPr>
              <p:nvPr/>
            </p:nvSpPr>
            <p:spPr bwMode="auto">
              <a:xfrm>
                <a:off x="1728" y="2563"/>
                <a:ext cx="222" cy="173"/>
              </a:xfrm>
              <a:prstGeom prst="rect">
                <a:avLst/>
              </a:prstGeom>
              <a:noFill/>
              <a:ln w="12700">
                <a:noFill/>
                <a:miter lim="800000"/>
                <a:headEnd/>
                <a:tailEnd/>
              </a:ln>
              <a:effectLst/>
            </p:spPr>
            <p:txBody>
              <a:bodyPr wrap="none">
                <a:spAutoFit/>
              </a:bodyPr>
              <a:lstStyle/>
              <a:p>
                <a:r>
                  <a:rPr lang="es-ES" sz="1200" b="1">
                    <a:latin typeface="Arial" charset="0"/>
                  </a:rPr>
                  <a:t>00</a:t>
                </a:r>
              </a:p>
            </p:txBody>
          </p:sp>
          <p:sp>
            <p:nvSpPr>
              <p:cNvPr id="617505" name="Text Box 33"/>
              <p:cNvSpPr txBox="1">
                <a:spLocks noChangeArrowheads="1"/>
              </p:cNvSpPr>
              <p:nvPr/>
            </p:nvSpPr>
            <p:spPr bwMode="auto">
              <a:xfrm>
                <a:off x="1728" y="2256"/>
                <a:ext cx="222" cy="173"/>
              </a:xfrm>
              <a:prstGeom prst="rect">
                <a:avLst/>
              </a:prstGeom>
              <a:noFill/>
              <a:ln w="12700">
                <a:noFill/>
                <a:miter lim="800000"/>
                <a:headEnd/>
                <a:tailEnd/>
              </a:ln>
              <a:effectLst/>
            </p:spPr>
            <p:txBody>
              <a:bodyPr wrap="none">
                <a:spAutoFit/>
              </a:bodyPr>
              <a:lstStyle/>
              <a:p>
                <a:r>
                  <a:rPr lang="es-ES" sz="1200" b="1">
                    <a:latin typeface="Arial" charset="0"/>
                  </a:rPr>
                  <a:t>01</a:t>
                </a:r>
              </a:p>
            </p:txBody>
          </p:sp>
          <p:sp>
            <p:nvSpPr>
              <p:cNvPr id="617506" name="Text Box 34"/>
              <p:cNvSpPr txBox="1">
                <a:spLocks noChangeArrowheads="1"/>
              </p:cNvSpPr>
              <p:nvPr/>
            </p:nvSpPr>
            <p:spPr bwMode="auto">
              <a:xfrm>
                <a:off x="1728" y="1580"/>
                <a:ext cx="222" cy="173"/>
              </a:xfrm>
              <a:prstGeom prst="rect">
                <a:avLst/>
              </a:prstGeom>
              <a:noFill/>
              <a:ln w="12700">
                <a:noFill/>
                <a:miter lim="800000"/>
                <a:headEnd/>
                <a:tailEnd/>
              </a:ln>
              <a:effectLst/>
            </p:spPr>
            <p:txBody>
              <a:bodyPr wrap="none">
                <a:spAutoFit/>
              </a:bodyPr>
              <a:lstStyle/>
              <a:p>
                <a:r>
                  <a:rPr lang="es-ES" sz="1200" b="1">
                    <a:latin typeface="Arial" charset="0"/>
                  </a:rPr>
                  <a:t>10</a:t>
                </a:r>
              </a:p>
            </p:txBody>
          </p:sp>
          <p:sp>
            <p:nvSpPr>
              <p:cNvPr id="617507" name="Text Box 35"/>
              <p:cNvSpPr txBox="1">
                <a:spLocks noChangeArrowheads="1"/>
              </p:cNvSpPr>
              <p:nvPr/>
            </p:nvSpPr>
            <p:spPr bwMode="auto">
              <a:xfrm>
                <a:off x="1728" y="1916"/>
                <a:ext cx="222" cy="173"/>
              </a:xfrm>
              <a:prstGeom prst="rect">
                <a:avLst/>
              </a:prstGeom>
              <a:noFill/>
              <a:ln w="12700">
                <a:noFill/>
                <a:miter lim="800000"/>
                <a:headEnd/>
                <a:tailEnd/>
              </a:ln>
              <a:effectLst/>
            </p:spPr>
            <p:txBody>
              <a:bodyPr wrap="none">
                <a:spAutoFit/>
              </a:bodyPr>
              <a:lstStyle/>
              <a:p>
                <a:r>
                  <a:rPr lang="es-ES" sz="1200" b="1">
                    <a:latin typeface="Arial" charset="0"/>
                  </a:rPr>
                  <a:t>11</a:t>
                </a:r>
              </a:p>
            </p:txBody>
          </p:sp>
        </p:grpSp>
      </p:grpSp>
      <p:grpSp>
        <p:nvGrpSpPr>
          <p:cNvPr id="617508" name="Group 36"/>
          <p:cNvGrpSpPr>
            <a:grpSpLocks/>
          </p:cNvGrpSpPr>
          <p:nvPr/>
        </p:nvGrpSpPr>
        <p:grpSpPr bwMode="auto">
          <a:xfrm>
            <a:off x="5486400" y="2514600"/>
            <a:ext cx="2971800" cy="3186113"/>
            <a:chOff x="3456" y="1584"/>
            <a:chExt cx="1872" cy="2007"/>
          </a:xfrm>
        </p:grpSpPr>
        <p:sp>
          <p:nvSpPr>
            <p:cNvPr id="617509" name="Text Box 37"/>
            <p:cNvSpPr txBox="1">
              <a:spLocks noChangeArrowheads="1"/>
            </p:cNvSpPr>
            <p:nvPr/>
          </p:nvSpPr>
          <p:spPr bwMode="auto">
            <a:xfrm>
              <a:off x="3456" y="2917"/>
              <a:ext cx="1872" cy="674"/>
            </a:xfrm>
            <a:prstGeom prst="rect">
              <a:avLst/>
            </a:prstGeom>
            <a:noFill/>
            <a:ln w="9525">
              <a:noFill/>
              <a:miter lim="800000"/>
              <a:headEnd/>
              <a:tailEnd/>
            </a:ln>
            <a:effectLst/>
          </p:spPr>
          <p:txBody>
            <a:bodyPr>
              <a:spAutoFit/>
            </a:bodyPr>
            <a:lstStyle/>
            <a:p>
              <a:pPr algn="ctr" eaLnBrk="1" hangingPunct="1">
                <a:spcBef>
                  <a:spcPct val="50000"/>
                </a:spcBef>
              </a:pPr>
              <a:r>
                <a:rPr lang="es-ES" sz="1600" b="1">
                  <a:latin typeface="Arial" charset="0"/>
                </a:rPr>
                <a:t>QAM de 32 niveles</a:t>
              </a:r>
            </a:p>
            <a:p>
              <a:pPr algn="ctr" eaLnBrk="1" hangingPunct="1">
                <a:spcBef>
                  <a:spcPct val="50000"/>
                </a:spcBef>
              </a:pPr>
              <a:r>
                <a:rPr lang="es-ES" sz="1600" b="1">
                  <a:latin typeface="Arial" charset="0"/>
                </a:rPr>
                <a:t>(Módems V.32 de 9,6 Kb/s)</a:t>
              </a:r>
            </a:p>
            <a:p>
              <a:pPr algn="ctr" eaLnBrk="1" hangingPunct="1">
                <a:spcBef>
                  <a:spcPct val="50000"/>
                </a:spcBef>
              </a:pPr>
              <a:r>
                <a:rPr lang="es-ES" sz="1600" b="1">
                  <a:latin typeface="Arial" charset="0"/>
                </a:rPr>
                <a:t>5 bits/símbolo</a:t>
              </a:r>
            </a:p>
          </p:txBody>
        </p:sp>
        <p:sp>
          <p:nvSpPr>
            <p:cNvPr id="617510" name="Line 38"/>
            <p:cNvSpPr>
              <a:spLocks noChangeShapeType="1"/>
            </p:cNvSpPr>
            <p:nvPr/>
          </p:nvSpPr>
          <p:spPr bwMode="auto">
            <a:xfrm>
              <a:off x="4224" y="1584"/>
              <a:ext cx="0" cy="1152"/>
            </a:xfrm>
            <a:prstGeom prst="line">
              <a:avLst/>
            </a:prstGeom>
            <a:noFill/>
            <a:ln w="25400">
              <a:solidFill>
                <a:schemeClr val="tx1"/>
              </a:solidFill>
              <a:round/>
              <a:headEnd/>
              <a:tailEnd/>
            </a:ln>
            <a:effectLst/>
          </p:spPr>
          <p:txBody>
            <a:bodyPr/>
            <a:lstStyle/>
            <a:p>
              <a:endParaRPr lang="es-ES"/>
            </a:p>
          </p:txBody>
        </p:sp>
        <p:sp>
          <p:nvSpPr>
            <p:cNvPr id="617511" name="Line 39"/>
            <p:cNvSpPr>
              <a:spLocks noChangeShapeType="1"/>
            </p:cNvSpPr>
            <p:nvPr/>
          </p:nvSpPr>
          <p:spPr bwMode="auto">
            <a:xfrm>
              <a:off x="3552" y="2179"/>
              <a:ext cx="1344" cy="5"/>
            </a:xfrm>
            <a:prstGeom prst="line">
              <a:avLst/>
            </a:prstGeom>
            <a:noFill/>
            <a:ln w="25400">
              <a:solidFill>
                <a:schemeClr val="tx1"/>
              </a:solidFill>
              <a:round/>
              <a:headEnd/>
              <a:tailEnd/>
            </a:ln>
            <a:effectLst/>
          </p:spPr>
          <p:txBody>
            <a:bodyPr/>
            <a:lstStyle/>
            <a:p>
              <a:endParaRPr lang="es-ES"/>
            </a:p>
          </p:txBody>
        </p:sp>
        <p:sp>
          <p:nvSpPr>
            <p:cNvPr id="617512" name="Oval 40"/>
            <p:cNvSpPr>
              <a:spLocks noChangeArrowheads="1"/>
            </p:cNvSpPr>
            <p:nvPr/>
          </p:nvSpPr>
          <p:spPr bwMode="auto">
            <a:xfrm>
              <a:off x="4656" y="225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3" name="Oval 41"/>
            <p:cNvSpPr>
              <a:spLocks noChangeArrowheads="1"/>
            </p:cNvSpPr>
            <p:nvPr/>
          </p:nvSpPr>
          <p:spPr bwMode="auto">
            <a:xfrm>
              <a:off x="4408" y="225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4" name="Oval 42"/>
            <p:cNvSpPr>
              <a:spLocks noChangeArrowheads="1"/>
            </p:cNvSpPr>
            <p:nvPr/>
          </p:nvSpPr>
          <p:spPr bwMode="auto">
            <a:xfrm>
              <a:off x="4178" y="226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5" name="Oval 43"/>
            <p:cNvSpPr>
              <a:spLocks noChangeArrowheads="1"/>
            </p:cNvSpPr>
            <p:nvPr/>
          </p:nvSpPr>
          <p:spPr bwMode="auto">
            <a:xfrm>
              <a:off x="3932" y="225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6" name="Oval 44"/>
            <p:cNvSpPr>
              <a:spLocks noChangeArrowheads="1"/>
            </p:cNvSpPr>
            <p:nvPr/>
          </p:nvSpPr>
          <p:spPr bwMode="auto">
            <a:xfrm>
              <a:off x="4530" y="2142"/>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7" name="Oval 45"/>
            <p:cNvSpPr>
              <a:spLocks noChangeArrowheads="1"/>
            </p:cNvSpPr>
            <p:nvPr/>
          </p:nvSpPr>
          <p:spPr bwMode="auto">
            <a:xfrm>
              <a:off x="4294" y="2137"/>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8" name="Oval 46"/>
            <p:cNvSpPr>
              <a:spLocks noChangeArrowheads="1"/>
            </p:cNvSpPr>
            <p:nvPr/>
          </p:nvSpPr>
          <p:spPr bwMode="auto">
            <a:xfrm>
              <a:off x="3814" y="213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19" name="Oval 47"/>
            <p:cNvSpPr>
              <a:spLocks noChangeArrowheads="1"/>
            </p:cNvSpPr>
            <p:nvPr/>
          </p:nvSpPr>
          <p:spPr bwMode="auto">
            <a:xfrm>
              <a:off x="4053" y="214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0" name="Oval 48"/>
            <p:cNvSpPr>
              <a:spLocks noChangeArrowheads="1"/>
            </p:cNvSpPr>
            <p:nvPr/>
          </p:nvSpPr>
          <p:spPr bwMode="auto">
            <a:xfrm>
              <a:off x="4052" y="2375"/>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1" name="Oval 49"/>
            <p:cNvSpPr>
              <a:spLocks noChangeArrowheads="1"/>
            </p:cNvSpPr>
            <p:nvPr/>
          </p:nvSpPr>
          <p:spPr bwMode="auto">
            <a:xfrm>
              <a:off x="4176" y="2498"/>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2" name="Oval 50"/>
            <p:cNvSpPr>
              <a:spLocks noChangeArrowheads="1"/>
            </p:cNvSpPr>
            <p:nvPr/>
          </p:nvSpPr>
          <p:spPr bwMode="auto">
            <a:xfrm>
              <a:off x="4055" y="261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3" name="Oval 51"/>
            <p:cNvSpPr>
              <a:spLocks noChangeArrowheads="1"/>
            </p:cNvSpPr>
            <p:nvPr/>
          </p:nvSpPr>
          <p:spPr bwMode="auto">
            <a:xfrm>
              <a:off x="4294" y="2613"/>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4" name="Oval 52"/>
            <p:cNvSpPr>
              <a:spLocks noChangeArrowheads="1"/>
            </p:cNvSpPr>
            <p:nvPr/>
          </p:nvSpPr>
          <p:spPr bwMode="auto">
            <a:xfrm>
              <a:off x="4416" y="249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5" name="Oval 53"/>
            <p:cNvSpPr>
              <a:spLocks noChangeArrowheads="1"/>
            </p:cNvSpPr>
            <p:nvPr/>
          </p:nvSpPr>
          <p:spPr bwMode="auto">
            <a:xfrm>
              <a:off x="4288" y="237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6" name="Oval 54"/>
            <p:cNvSpPr>
              <a:spLocks noChangeArrowheads="1"/>
            </p:cNvSpPr>
            <p:nvPr/>
          </p:nvSpPr>
          <p:spPr bwMode="auto">
            <a:xfrm>
              <a:off x="4536" y="2379"/>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7" name="Oval 55"/>
            <p:cNvSpPr>
              <a:spLocks noChangeArrowheads="1"/>
            </p:cNvSpPr>
            <p:nvPr/>
          </p:nvSpPr>
          <p:spPr bwMode="auto">
            <a:xfrm>
              <a:off x="3937" y="202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8" name="Oval 56"/>
            <p:cNvSpPr>
              <a:spLocks noChangeArrowheads="1"/>
            </p:cNvSpPr>
            <p:nvPr/>
          </p:nvSpPr>
          <p:spPr bwMode="auto">
            <a:xfrm>
              <a:off x="3696" y="225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29" name="Oval 57"/>
            <p:cNvSpPr>
              <a:spLocks noChangeArrowheads="1"/>
            </p:cNvSpPr>
            <p:nvPr/>
          </p:nvSpPr>
          <p:spPr bwMode="auto">
            <a:xfrm>
              <a:off x="3815" y="2378"/>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0" name="Oval 58"/>
            <p:cNvSpPr>
              <a:spLocks noChangeArrowheads="1"/>
            </p:cNvSpPr>
            <p:nvPr/>
          </p:nvSpPr>
          <p:spPr bwMode="auto">
            <a:xfrm>
              <a:off x="3929" y="2497"/>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1" name="Oval 59"/>
            <p:cNvSpPr>
              <a:spLocks noChangeArrowheads="1"/>
            </p:cNvSpPr>
            <p:nvPr/>
          </p:nvSpPr>
          <p:spPr bwMode="auto">
            <a:xfrm>
              <a:off x="3702" y="2021"/>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2" name="Oval 60"/>
            <p:cNvSpPr>
              <a:spLocks noChangeArrowheads="1"/>
            </p:cNvSpPr>
            <p:nvPr/>
          </p:nvSpPr>
          <p:spPr bwMode="auto">
            <a:xfrm>
              <a:off x="4647" y="2025"/>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3" name="Oval 61"/>
            <p:cNvSpPr>
              <a:spLocks noChangeArrowheads="1"/>
            </p:cNvSpPr>
            <p:nvPr/>
          </p:nvSpPr>
          <p:spPr bwMode="auto">
            <a:xfrm>
              <a:off x="3932" y="1781"/>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4" name="Oval 62"/>
            <p:cNvSpPr>
              <a:spLocks noChangeArrowheads="1"/>
            </p:cNvSpPr>
            <p:nvPr/>
          </p:nvSpPr>
          <p:spPr bwMode="auto">
            <a:xfrm>
              <a:off x="4055" y="1905"/>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5" name="Oval 63"/>
            <p:cNvSpPr>
              <a:spLocks noChangeArrowheads="1"/>
            </p:cNvSpPr>
            <p:nvPr/>
          </p:nvSpPr>
          <p:spPr bwMode="auto">
            <a:xfrm>
              <a:off x="3811" y="190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6" name="Oval 64"/>
            <p:cNvSpPr>
              <a:spLocks noChangeArrowheads="1"/>
            </p:cNvSpPr>
            <p:nvPr/>
          </p:nvSpPr>
          <p:spPr bwMode="auto">
            <a:xfrm>
              <a:off x="4295" y="166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7" name="Oval 65"/>
            <p:cNvSpPr>
              <a:spLocks noChangeArrowheads="1"/>
            </p:cNvSpPr>
            <p:nvPr/>
          </p:nvSpPr>
          <p:spPr bwMode="auto">
            <a:xfrm>
              <a:off x="4176" y="178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8" name="Oval 66"/>
            <p:cNvSpPr>
              <a:spLocks noChangeArrowheads="1"/>
            </p:cNvSpPr>
            <p:nvPr/>
          </p:nvSpPr>
          <p:spPr bwMode="auto">
            <a:xfrm>
              <a:off x="4049" y="1659"/>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39" name="Oval 67"/>
            <p:cNvSpPr>
              <a:spLocks noChangeArrowheads="1"/>
            </p:cNvSpPr>
            <p:nvPr/>
          </p:nvSpPr>
          <p:spPr bwMode="auto">
            <a:xfrm>
              <a:off x="4294" y="1899"/>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40" name="Oval 68"/>
            <p:cNvSpPr>
              <a:spLocks noChangeArrowheads="1"/>
            </p:cNvSpPr>
            <p:nvPr/>
          </p:nvSpPr>
          <p:spPr bwMode="auto">
            <a:xfrm>
              <a:off x="4176" y="2018"/>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41" name="Oval 69"/>
            <p:cNvSpPr>
              <a:spLocks noChangeArrowheads="1"/>
            </p:cNvSpPr>
            <p:nvPr/>
          </p:nvSpPr>
          <p:spPr bwMode="auto">
            <a:xfrm>
              <a:off x="4416" y="1776"/>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42" name="Oval 70"/>
            <p:cNvSpPr>
              <a:spLocks noChangeArrowheads="1"/>
            </p:cNvSpPr>
            <p:nvPr/>
          </p:nvSpPr>
          <p:spPr bwMode="auto">
            <a:xfrm>
              <a:off x="4401" y="202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43" name="Oval 71"/>
            <p:cNvSpPr>
              <a:spLocks noChangeArrowheads="1"/>
            </p:cNvSpPr>
            <p:nvPr/>
          </p:nvSpPr>
          <p:spPr bwMode="auto">
            <a:xfrm>
              <a:off x="4524" y="1895"/>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44" name="Text Box 72"/>
            <p:cNvSpPr txBox="1">
              <a:spLocks noChangeArrowheads="1"/>
            </p:cNvSpPr>
            <p:nvPr/>
          </p:nvSpPr>
          <p:spPr bwMode="auto">
            <a:xfrm>
              <a:off x="3651" y="1584"/>
              <a:ext cx="381" cy="173"/>
            </a:xfrm>
            <a:prstGeom prst="rect">
              <a:avLst/>
            </a:prstGeom>
            <a:noFill/>
            <a:ln w="12700">
              <a:noFill/>
              <a:miter lim="800000"/>
              <a:headEnd/>
              <a:tailEnd/>
            </a:ln>
            <a:effectLst/>
          </p:spPr>
          <p:txBody>
            <a:bodyPr wrap="none">
              <a:spAutoFit/>
            </a:bodyPr>
            <a:lstStyle/>
            <a:p>
              <a:r>
                <a:rPr lang="es-ES" sz="1200" b="1">
                  <a:latin typeface="Arial" charset="0"/>
                </a:rPr>
                <a:t>11111</a:t>
              </a:r>
            </a:p>
          </p:txBody>
        </p:sp>
        <p:sp>
          <p:nvSpPr>
            <p:cNvPr id="617545" name="Text Box 73"/>
            <p:cNvSpPr txBox="1">
              <a:spLocks noChangeArrowheads="1"/>
            </p:cNvSpPr>
            <p:nvPr/>
          </p:nvSpPr>
          <p:spPr bwMode="auto">
            <a:xfrm>
              <a:off x="4368" y="1584"/>
              <a:ext cx="381" cy="173"/>
            </a:xfrm>
            <a:prstGeom prst="rect">
              <a:avLst/>
            </a:prstGeom>
            <a:noFill/>
            <a:ln w="12700">
              <a:noFill/>
              <a:miter lim="800000"/>
              <a:headEnd/>
              <a:tailEnd/>
            </a:ln>
            <a:effectLst/>
          </p:spPr>
          <p:txBody>
            <a:bodyPr wrap="none">
              <a:spAutoFit/>
            </a:bodyPr>
            <a:lstStyle/>
            <a:p>
              <a:r>
                <a:rPr lang="es-ES" sz="1200" b="1">
                  <a:latin typeface="Arial" charset="0"/>
                </a:rPr>
                <a:t>11000</a:t>
              </a:r>
            </a:p>
          </p:txBody>
        </p:sp>
        <p:sp>
          <p:nvSpPr>
            <p:cNvPr id="617546" name="Text Box 74"/>
            <p:cNvSpPr txBox="1">
              <a:spLocks noChangeArrowheads="1"/>
            </p:cNvSpPr>
            <p:nvPr/>
          </p:nvSpPr>
          <p:spPr bwMode="auto">
            <a:xfrm>
              <a:off x="4656" y="1843"/>
              <a:ext cx="381" cy="173"/>
            </a:xfrm>
            <a:prstGeom prst="rect">
              <a:avLst/>
            </a:prstGeom>
            <a:noFill/>
            <a:ln w="12700">
              <a:noFill/>
              <a:miter lim="800000"/>
              <a:headEnd/>
              <a:tailEnd/>
            </a:ln>
            <a:effectLst/>
          </p:spPr>
          <p:txBody>
            <a:bodyPr wrap="none">
              <a:spAutoFit/>
            </a:bodyPr>
            <a:lstStyle/>
            <a:p>
              <a:r>
                <a:rPr lang="es-ES" sz="1200" b="1">
                  <a:latin typeface="Arial" charset="0"/>
                </a:rPr>
                <a:t>01101</a:t>
              </a:r>
            </a:p>
          </p:txBody>
        </p:sp>
        <p:sp>
          <p:nvSpPr>
            <p:cNvPr id="617547" name="Text Box 75"/>
            <p:cNvSpPr txBox="1">
              <a:spLocks noChangeArrowheads="1"/>
            </p:cNvSpPr>
            <p:nvPr/>
          </p:nvSpPr>
          <p:spPr bwMode="auto">
            <a:xfrm>
              <a:off x="4707" y="1968"/>
              <a:ext cx="381" cy="173"/>
            </a:xfrm>
            <a:prstGeom prst="rect">
              <a:avLst/>
            </a:prstGeom>
            <a:noFill/>
            <a:ln w="12700">
              <a:noFill/>
              <a:miter lim="800000"/>
              <a:headEnd/>
              <a:tailEnd/>
            </a:ln>
            <a:effectLst/>
          </p:spPr>
          <p:txBody>
            <a:bodyPr wrap="none">
              <a:spAutoFit/>
            </a:bodyPr>
            <a:lstStyle/>
            <a:p>
              <a:r>
                <a:rPr lang="es-ES" sz="1200" b="1">
                  <a:latin typeface="Arial" charset="0"/>
                </a:rPr>
                <a:t>00011</a:t>
              </a:r>
            </a:p>
          </p:txBody>
        </p:sp>
        <p:sp>
          <p:nvSpPr>
            <p:cNvPr id="617548" name="Text Box 76"/>
            <p:cNvSpPr txBox="1">
              <a:spLocks noChangeArrowheads="1"/>
            </p:cNvSpPr>
            <p:nvPr/>
          </p:nvSpPr>
          <p:spPr bwMode="auto">
            <a:xfrm>
              <a:off x="4707" y="2208"/>
              <a:ext cx="381" cy="173"/>
            </a:xfrm>
            <a:prstGeom prst="rect">
              <a:avLst/>
            </a:prstGeom>
            <a:noFill/>
            <a:ln w="12700">
              <a:noFill/>
              <a:miter lim="800000"/>
              <a:headEnd/>
              <a:tailEnd/>
            </a:ln>
            <a:effectLst/>
          </p:spPr>
          <p:txBody>
            <a:bodyPr wrap="none">
              <a:spAutoFit/>
            </a:bodyPr>
            <a:lstStyle/>
            <a:p>
              <a:r>
                <a:rPr lang="es-ES" sz="1200" b="1">
                  <a:latin typeface="Arial" charset="0"/>
                </a:rPr>
                <a:t>00100</a:t>
              </a:r>
            </a:p>
          </p:txBody>
        </p:sp>
        <p:sp>
          <p:nvSpPr>
            <p:cNvPr id="617549" name="Line 77"/>
            <p:cNvSpPr>
              <a:spLocks noChangeShapeType="1"/>
            </p:cNvSpPr>
            <p:nvPr/>
          </p:nvSpPr>
          <p:spPr bwMode="auto">
            <a:xfrm flipV="1">
              <a:off x="4224" y="1751"/>
              <a:ext cx="98" cy="427"/>
            </a:xfrm>
            <a:prstGeom prst="line">
              <a:avLst/>
            </a:prstGeom>
            <a:noFill/>
            <a:ln w="12700">
              <a:solidFill>
                <a:schemeClr val="tx1"/>
              </a:solidFill>
              <a:round/>
              <a:headEnd/>
              <a:tailEnd type="triangle" w="med" len="med"/>
            </a:ln>
            <a:effectLst/>
          </p:spPr>
          <p:txBody>
            <a:bodyPr/>
            <a:lstStyle/>
            <a:p>
              <a:endParaRPr lang="es-ES"/>
            </a:p>
          </p:txBody>
        </p:sp>
        <p:sp>
          <p:nvSpPr>
            <p:cNvPr id="617550" name="Line 78"/>
            <p:cNvSpPr>
              <a:spLocks noChangeShapeType="1"/>
            </p:cNvSpPr>
            <p:nvPr/>
          </p:nvSpPr>
          <p:spPr bwMode="auto">
            <a:xfrm flipV="1">
              <a:off x="4226" y="2078"/>
              <a:ext cx="179" cy="97"/>
            </a:xfrm>
            <a:prstGeom prst="line">
              <a:avLst/>
            </a:prstGeom>
            <a:noFill/>
            <a:ln w="12700">
              <a:solidFill>
                <a:schemeClr val="tx1"/>
              </a:solidFill>
              <a:round/>
              <a:headEnd/>
              <a:tailEnd type="triangle" w="med" len="med"/>
            </a:ln>
            <a:effectLst/>
          </p:spPr>
          <p:txBody>
            <a:bodyPr/>
            <a:lstStyle/>
            <a:p>
              <a:endParaRPr lang="es-ES"/>
            </a:p>
          </p:txBody>
        </p:sp>
        <p:sp>
          <p:nvSpPr>
            <p:cNvPr id="617551" name="Line 79"/>
            <p:cNvSpPr>
              <a:spLocks noChangeShapeType="1"/>
            </p:cNvSpPr>
            <p:nvPr/>
          </p:nvSpPr>
          <p:spPr bwMode="auto">
            <a:xfrm flipH="1">
              <a:off x="4497" y="1949"/>
              <a:ext cx="208" cy="92"/>
            </a:xfrm>
            <a:prstGeom prst="line">
              <a:avLst/>
            </a:prstGeom>
            <a:noFill/>
            <a:ln w="12700">
              <a:solidFill>
                <a:schemeClr val="tx1"/>
              </a:solidFill>
              <a:round/>
              <a:headEnd/>
              <a:tailEnd type="triangle" w="med" len="med"/>
            </a:ln>
            <a:effectLst/>
          </p:spPr>
          <p:txBody>
            <a:bodyPr/>
            <a:lstStyle/>
            <a:p>
              <a:endParaRPr lang="es-ES"/>
            </a:p>
          </p:txBody>
        </p:sp>
      </p:grpSp>
      <p:grpSp>
        <p:nvGrpSpPr>
          <p:cNvPr id="617552" name="Group 80"/>
          <p:cNvGrpSpPr>
            <a:grpSpLocks/>
          </p:cNvGrpSpPr>
          <p:nvPr/>
        </p:nvGrpSpPr>
        <p:grpSpPr bwMode="auto">
          <a:xfrm>
            <a:off x="3609975" y="2514600"/>
            <a:ext cx="2017713" cy="3203575"/>
            <a:chOff x="2274" y="1584"/>
            <a:chExt cx="1271" cy="2018"/>
          </a:xfrm>
        </p:grpSpPr>
        <p:sp>
          <p:nvSpPr>
            <p:cNvPr id="617553" name="Oval 81"/>
            <p:cNvSpPr>
              <a:spLocks noChangeArrowheads="1"/>
            </p:cNvSpPr>
            <p:nvPr/>
          </p:nvSpPr>
          <p:spPr bwMode="auto">
            <a:xfrm>
              <a:off x="2477" y="2352"/>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54" name="Oval 82"/>
            <p:cNvSpPr>
              <a:spLocks noChangeArrowheads="1"/>
            </p:cNvSpPr>
            <p:nvPr/>
          </p:nvSpPr>
          <p:spPr bwMode="auto">
            <a:xfrm>
              <a:off x="2973" y="2347"/>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55" name="Oval 83"/>
            <p:cNvSpPr>
              <a:spLocks noChangeArrowheads="1"/>
            </p:cNvSpPr>
            <p:nvPr/>
          </p:nvSpPr>
          <p:spPr bwMode="auto">
            <a:xfrm>
              <a:off x="2973" y="1890"/>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56" name="Oval 84"/>
            <p:cNvSpPr>
              <a:spLocks noChangeArrowheads="1"/>
            </p:cNvSpPr>
            <p:nvPr/>
          </p:nvSpPr>
          <p:spPr bwMode="auto">
            <a:xfrm>
              <a:off x="2470" y="1884"/>
              <a:ext cx="87" cy="8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617557" name="Text Box 85"/>
            <p:cNvSpPr txBox="1">
              <a:spLocks noChangeArrowheads="1"/>
            </p:cNvSpPr>
            <p:nvPr/>
          </p:nvSpPr>
          <p:spPr bwMode="auto">
            <a:xfrm>
              <a:off x="2352" y="2928"/>
              <a:ext cx="912" cy="674"/>
            </a:xfrm>
            <a:prstGeom prst="rect">
              <a:avLst/>
            </a:prstGeom>
            <a:noFill/>
            <a:ln w="9525">
              <a:noFill/>
              <a:miter lim="800000"/>
              <a:headEnd/>
              <a:tailEnd/>
            </a:ln>
            <a:effectLst/>
          </p:spPr>
          <p:txBody>
            <a:bodyPr>
              <a:spAutoFit/>
            </a:bodyPr>
            <a:lstStyle/>
            <a:p>
              <a:pPr algn="ctr" eaLnBrk="1" hangingPunct="1">
                <a:spcBef>
                  <a:spcPct val="50000"/>
                </a:spcBef>
              </a:pPr>
              <a:r>
                <a:rPr lang="es-ES" sz="1600" b="1">
                  <a:latin typeface="Arial" charset="0"/>
                </a:rPr>
                <a:t>QAM de</a:t>
              </a:r>
            </a:p>
            <a:p>
              <a:pPr algn="ctr" eaLnBrk="1" hangingPunct="1">
                <a:spcBef>
                  <a:spcPct val="50000"/>
                </a:spcBef>
              </a:pPr>
              <a:r>
                <a:rPr lang="es-ES" sz="1600" b="1">
                  <a:latin typeface="Arial" charset="0"/>
                </a:rPr>
                <a:t>4 niveles</a:t>
              </a:r>
            </a:p>
            <a:p>
              <a:pPr algn="ctr" eaLnBrk="1" hangingPunct="1">
                <a:spcBef>
                  <a:spcPct val="50000"/>
                </a:spcBef>
              </a:pPr>
              <a:r>
                <a:rPr lang="es-ES" sz="1600" b="1">
                  <a:latin typeface="Arial" charset="0"/>
                </a:rPr>
                <a:t>2 bits/símb.</a:t>
              </a:r>
            </a:p>
          </p:txBody>
        </p:sp>
        <p:sp>
          <p:nvSpPr>
            <p:cNvPr id="617558" name="Line 86"/>
            <p:cNvSpPr>
              <a:spLocks noChangeShapeType="1"/>
            </p:cNvSpPr>
            <p:nvPr/>
          </p:nvSpPr>
          <p:spPr bwMode="auto">
            <a:xfrm>
              <a:off x="2759" y="1584"/>
              <a:ext cx="0" cy="1152"/>
            </a:xfrm>
            <a:prstGeom prst="line">
              <a:avLst/>
            </a:prstGeom>
            <a:noFill/>
            <a:ln w="25400">
              <a:solidFill>
                <a:schemeClr val="tx1"/>
              </a:solidFill>
              <a:round/>
              <a:headEnd/>
              <a:tailEnd/>
            </a:ln>
            <a:effectLst/>
          </p:spPr>
          <p:txBody>
            <a:bodyPr/>
            <a:lstStyle/>
            <a:p>
              <a:endParaRPr lang="es-ES"/>
            </a:p>
          </p:txBody>
        </p:sp>
        <p:sp>
          <p:nvSpPr>
            <p:cNvPr id="617559" name="Line 87"/>
            <p:cNvSpPr>
              <a:spLocks noChangeShapeType="1"/>
            </p:cNvSpPr>
            <p:nvPr/>
          </p:nvSpPr>
          <p:spPr bwMode="auto">
            <a:xfrm flipV="1">
              <a:off x="2400" y="2165"/>
              <a:ext cx="768" cy="1"/>
            </a:xfrm>
            <a:prstGeom prst="line">
              <a:avLst/>
            </a:prstGeom>
            <a:noFill/>
            <a:ln w="25400">
              <a:solidFill>
                <a:schemeClr val="tx1"/>
              </a:solidFill>
              <a:round/>
              <a:headEnd/>
              <a:tailEnd/>
            </a:ln>
            <a:effectLst/>
          </p:spPr>
          <p:txBody>
            <a:bodyPr/>
            <a:lstStyle/>
            <a:p>
              <a:endParaRPr lang="es-ES"/>
            </a:p>
          </p:txBody>
        </p:sp>
        <p:sp>
          <p:nvSpPr>
            <p:cNvPr id="617560" name="Text Box 88"/>
            <p:cNvSpPr txBox="1">
              <a:spLocks noChangeArrowheads="1"/>
            </p:cNvSpPr>
            <p:nvPr/>
          </p:nvSpPr>
          <p:spPr bwMode="auto">
            <a:xfrm>
              <a:off x="3024" y="2227"/>
              <a:ext cx="222" cy="173"/>
            </a:xfrm>
            <a:prstGeom prst="rect">
              <a:avLst/>
            </a:prstGeom>
            <a:noFill/>
            <a:ln w="12700">
              <a:noFill/>
              <a:miter lim="800000"/>
              <a:headEnd/>
              <a:tailEnd/>
            </a:ln>
            <a:effectLst/>
          </p:spPr>
          <p:txBody>
            <a:bodyPr wrap="none">
              <a:spAutoFit/>
            </a:bodyPr>
            <a:lstStyle/>
            <a:p>
              <a:r>
                <a:rPr lang="es-ES" sz="1200" b="1">
                  <a:latin typeface="Arial" charset="0"/>
                </a:rPr>
                <a:t>01</a:t>
              </a:r>
            </a:p>
          </p:txBody>
        </p:sp>
        <p:sp>
          <p:nvSpPr>
            <p:cNvPr id="617561" name="Text Box 89"/>
            <p:cNvSpPr txBox="1">
              <a:spLocks noChangeArrowheads="1"/>
            </p:cNvSpPr>
            <p:nvPr/>
          </p:nvSpPr>
          <p:spPr bwMode="auto">
            <a:xfrm>
              <a:off x="3024" y="1795"/>
              <a:ext cx="222" cy="173"/>
            </a:xfrm>
            <a:prstGeom prst="rect">
              <a:avLst/>
            </a:prstGeom>
            <a:noFill/>
            <a:ln w="12700">
              <a:noFill/>
              <a:miter lim="800000"/>
              <a:headEnd/>
              <a:tailEnd/>
            </a:ln>
            <a:effectLst/>
          </p:spPr>
          <p:txBody>
            <a:bodyPr wrap="none">
              <a:spAutoFit/>
            </a:bodyPr>
            <a:lstStyle/>
            <a:p>
              <a:r>
                <a:rPr lang="es-ES" sz="1200" b="1">
                  <a:latin typeface="Arial" charset="0"/>
                </a:rPr>
                <a:t>00</a:t>
              </a:r>
            </a:p>
          </p:txBody>
        </p:sp>
        <p:sp>
          <p:nvSpPr>
            <p:cNvPr id="617562" name="Text Box 90"/>
            <p:cNvSpPr txBox="1">
              <a:spLocks noChangeArrowheads="1"/>
            </p:cNvSpPr>
            <p:nvPr/>
          </p:nvSpPr>
          <p:spPr bwMode="auto">
            <a:xfrm>
              <a:off x="2274" y="1776"/>
              <a:ext cx="222" cy="173"/>
            </a:xfrm>
            <a:prstGeom prst="rect">
              <a:avLst/>
            </a:prstGeom>
            <a:noFill/>
            <a:ln w="12700">
              <a:noFill/>
              <a:miter lim="800000"/>
              <a:headEnd/>
              <a:tailEnd/>
            </a:ln>
            <a:effectLst/>
          </p:spPr>
          <p:txBody>
            <a:bodyPr wrap="none">
              <a:spAutoFit/>
            </a:bodyPr>
            <a:lstStyle/>
            <a:p>
              <a:r>
                <a:rPr lang="es-ES" sz="1200" b="1">
                  <a:latin typeface="Arial" charset="0"/>
                </a:rPr>
                <a:t>10</a:t>
              </a:r>
            </a:p>
          </p:txBody>
        </p:sp>
        <p:sp>
          <p:nvSpPr>
            <p:cNvPr id="617563" name="Text Box 91"/>
            <p:cNvSpPr txBox="1">
              <a:spLocks noChangeArrowheads="1"/>
            </p:cNvSpPr>
            <p:nvPr/>
          </p:nvSpPr>
          <p:spPr bwMode="auto">
            <a:xfrm>
              <a:off x="2274" y="2227"/>
              <a:ext cx="222" cy="173"/>
            </a:xfrm>
            <a:prstGeom prst="rect">
              <a:avLst/>
            </a:prstGeom>
            <a:noFill/>
            <a:ln w="12700">
              <a:noFill/>
              <a:miter lim="800000"/>
              <a:headEnd/>
              <a:tailEnd/>
            </a:ln>
            <a:effectLst/>
          </p:spPr>
          <p:txBody>
            <a:bodyPr wrap="none">
              <a:spAutoFit/>
            </a:bodyPr>
            <a:lstStyle/>
            <a:p>
              <a:r>
                <a:rPr lang="es-ES" sz="1200" b="1">
                  <a:latin typeface="Arial" charset="0"/>
                </a:rPr>
                <a:t>11</a:t>
              </a:r>
            </a:p>
          </p:txBody>
        </p:sp>
        <p:sp>
          <p:nvSpPr>
            <p:cNvPr id="617564" name="Line 92"/>
            <p:cNvSpPr>
              <a:spLocks noChangeShapeType="1"/>
            </p:cNvSpPr>
            <p:nvPr/>
          </p:nvSpPr>
          <p:spPr bwMode="auto">
            <a:xfrm flipV="1">
              <a:off x="2765" y="1968"/>
              <a:ext cx="216" cy="193"/>
            </a:xfrm>
            <a:prstGeom prst="line">
              <a:avLst/>
            </a:prstGeom>
            <a:noFill/>
            <a:ln w="12700">
              <a:solidFill>
                <a:schemeClr val="tx1"/>
              </a:solidFill>
              <a:round/>
              <a:headEnd/>
              <a:tailEnd type="triangle" w="med" len="med"/>
            </a:ln>
            <a:effectLst/>
          </p:spPr>
          <p:txBody>
            <a:bodyPr/>
            <a:lstStyle/>
            <a:p>
              <a:endParaRPr lang="es-ES"/>
            </a:p>
          </p:txBody>
        </p:sp>
        <p:sp>
          <p:nvSpPr>
            <p:cNvPr id="617565" name="Text Box 93"/>
            <p:cNvSpPr txBox="1">
              <a:spLocks noChangeArrowheads="1"/>
            </p:cNvSpPr>
            <p:nvPr/>
          </p:nvSpPr>
          <p:spPr bwMode="auto">
            <a:xfrm>
              <a:off x="2976" y="1987"/>
              <a:ext cx="569" cy="173"/>
            </a:xfrm>
            <a:prstGeom prst="rect">
              <a:avLst/>
            </a:prstGeom>
            <a:noFill/>
            <a:ln w="12700">
              <a:noFill/>
              <a:miter lim="800000"/>
              <a:headEnd/>
              <a:tailEnd/>
            </a:ln>
            <a:effectLst/>
          </p:spPr>
          <p:txBody>
            <a:bodyPr wrap="none">
              <a:spAutoFit/>
            </a:bodyPr>
            <a:lstStyle/>
            <a:p>
              <a:r>
                <a:rPr lang="es-ES" sz="1200" b="1">
                  <a:latin typeface="Arial" charset="0"/>
                </a:rPr>
                <a:t>Portadora</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174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175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17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7" name="Group 27"/>
          <p:cNvGraphicFramePr>
            <a:graphicFrameLocks noGrp="1"/>
          </p:cNvGraphicFramePr>
          <p:nvPr/>
        </p:nvGraphicFramePr>
        <p:xfrm>
          <a:off x="914400" y="1371600"/>
          <a:ext cx="2362200" cy="1524000"/>
        </p:xfrm>
        <a:graphic>
          <a:graphicData uri="http://schemas.openxmlformats.org/drawingml/2006/table">
            <a:tbl>
              <a:tblPr/>
              <a:tblGrid>
                <a:gridCol w="261938"/>
                <a:gridCol w="417512"/>
                <a:gridCol w="1682750"/>
              </a:tblGrid>
              <a:tr h="327025">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Carga útil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695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graphicFrame>
        <p:nvGraphicFramePr>
          <p:cNvPr id="102453" name="Group 53"/>
          <p:cNvGraphicFramePr>
            <a:graphicFrameLocks noGrp="1"/>
          </p:cNvGraphicFramePr>
          <p:nvPr/>
        </p:nvGraphicFramePr>
        <p:xfrm>
          <a:off x="3352800" y="1371600"/>
          <a:ext cx="2362200" cy="1524000"/>
        </p:xfrm>
        <a:graphic>
          <a:graphicData uri="http://schemas.openxmlformats.org/drawingml/2006/table">
            <a:tbl>
              <a:tblPr/>
              <a:tblGrid>
                <a:gridCol w="261938"/>
                <a:gridCol w="423862"/>
                <a:gridCol w="1676400"/>
              </a:tblGrid>
              <a:tr h="327025">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Carga útil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695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graphicFrame>
        <p:nvGraphicFramePr>
          <p:cNvPr id="102440" name="Group 40"/>
          <p:cNvGraphicFramePr>
            <a:graphicFrameLocks noGrp="1"/>
          </p:cNvGraphicFramePr>
          <p:nvPr/>
        </p:nvGraphicFramePr>
        <p:xfrm>
          <a:off x="5791200" y="1371600"/>
          <a:ext cx="2362200" cy="1524000"/>
        </p:xfrm>
        <a:graphic>
          <a:graphicData uri="http://schemas.openxmlformats.org/drawingml/2006/table">
            <a:tbl>
              <a:tblPr/>
              <a:tblGrid>
                <a:gridCol w="261938"/>
                <a:gridCol w="417512"/>
                <a:gridCol w="1682750"/>
              </a:tblGrid>
              <a:tr h="327025">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Carga útil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695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
        <p:nvSpPr>
          <p:cNvPr id="102452" name="Text Box 52"/>
          <p:cNvSpPr txBox="1">
            <a:spLocks noChangeArrowheads="1"/>
          </p:cNvSpPr>
          <p:nvPr/>
        </p:nvSpPr>
        <p:spPr bwMode="auto">
          <a:xfrm>
            <a:off x="1524000" y="254000"/>
            <a:ext cx="6319838" cy="519113"/>
          </a:xfrm>
          <a:prstGeom prst="rect">
            <a:avLst/>
          </a:prstGeom>
          <a:noFill/>
          <a:ln w="12700">
            <a:noFill/>
            <a:miter lim="800000"/>
            <a:headEnd/>
            <a:tailEnd/>
          </a:ln>
          <a:effectLst/>
        </p:spPr>
        <p:txBody>
          <a:bodyPr wrap="none">
            <a:spAutoFit/>
          </a:bodyPr>
          <a:lstStyle/>
          <a:p>
            <a:r>
              <a:rPr lang="es-ES_tradnl" sz="2800"/>
              <a:t>Estructura de trama SONET STS-3 (OC-3)</a:t>
            </a:r>
            <a:endParaRPr lang="es-ES" sz="2800"/>
          </a:p>
        </p:txBody>
      </p:sp>
      <p:sp>
        <p:nvSpPr>
          <p:cNvPr id="102454" name="Text Box 54"/>
          <p:cNvSpPr txBox="1">
            <a:spLocks noChangeArrowheads="1"/>
          </p:cNvSpPr>
          <p:nvPr/>
        </p:nvSpPr>
        <p:spPr bwMode="auto">
          <a:xfrm>
            <a:off x="652463" y="3619500"/>
            <a:ext cx="8062912" cy="1698625"/>
          </a:xfrm>
          <a:prstGeom prst="rect">
            <a:avLst/>
          </a:prstGeom>
          <a:noFill/>
          <a:ln w="12700">
            <a:noFill/>
            <a:miter lim="800000"/>
            <a:headEnd/>
            <a:tailEnd/>
          </a:ln>
          <a:effectLst/>
        </p:spPr>
        <p:txBody>
          <a:bodyPr>
            <a:spAutoFit/>
          </a:bodyPr>
          <a:lstStyle/>
          <a:p>
            <a:pPr algn="ctr">
              <a:spcBef>
                <a:spcPct val="20000"/>
              </a:spcBef>
            </a:pPr>
            <a:r>
              <a:rPr lang="es-ES_tradnl"/>
              <a:t>8000 tramas por segundo</a:t>
            </a:r>
            <a:r>
              <a:rPr lang="es-ES_tradnl">
                <a:sym typeface="Symbol" pitchFamily="18" charset="2"/>
              </a:rPr>
              <a:t>:</a:t>
            </a:r>
          </a:p>
          <a:p>
            <a:pPr algn="ctr">
              <a:spcBef>
                <a:spcPct val="20000"/>
              </a:spcBef>
            </a:pPr>
            <a:r>
              <a:rPr lang="es-ES_tradnl">
                <a:sym typeface="Symbol" pitchFamily="18" charset="2"/>
              </a:rPr>
              <a:t>90 x 9 x 3= 2430 bytes = 19440 bits x 8000 = 155,520.000 bits/s</a:t>
            </a:r>
          </a:p>
          <a:p>
            <a:pPr algn="ctr">
              <a:spcBef>
                <a:spcPct val="20000"/>
              </a:spcBef>
            </a:pPr>
            <a:r>
              <a:rPr lang="es-ES_tradnl" b="1">
                <a:sym typeface="Symbol" pitchFamily="18" charset="2"/>
              </a:rPr>
              <a:t>Carga útil</a:t>
            </a:r>
            <a:r>
              <a:rPr lang="es-ES_tradnl">
                <a:sym typeface="Symbol" pitchFamily="18" charset="2"/>
              </a:rPr>
              <a:t>: 86 x 9 x 3 = 2322 bytes = 18576 bits = </a:t>
            </a:r>
            <a:r>
              <a:rPr lang="es-ES_tradnl" b="1">
                <a:sym typeface="Symbol" pitchFamily="18" charset="2"/>
              </a:rPr>
              <a:t>148,608 Mb/s</a:t>
            </a:r>
            <a:endParaRPr lang="es-ES"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4" name="Group 120"/>
          <p:cNvGraphicFramePr>
            <a:graphicFrameLocks noGrp="1"/>
          </p:cNvGraphicFramePr>
          <p:nvPr/>
        </p:nvGraphicFramePr>
        <p:xfrm>
          <a:off x="838200" y="1371600"/>
          <a:ext cx="2438400" cy="1524001"/>
        </p:xfrm>
        <a:graphic>
          <a:graphicData uri="http://schemas.openxmlformats.org/drawingml/2006/table">
            <a:tbl>
              <a:tblPr/>
              <a:tblGrid>
                <a:gridCol w="269875"/>
                <a:gridCol w="431800"/>
                <a:gridCol w="1736725"/>
              </a:tblGrid>
              <a:tr h="547688">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Carga útil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76313">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
        <p:nvSpPr>
          <p:cNvPr id="103462" name="Text Box 38"/>
          <p:cNvSpPr txBox="1">
            <a:spLocks noChangeArrowheads="1"/>
          </p:cNvSpPr>
          <p:nvPr/>
        </p:nvSpPr>
        <p:spPr bwMode="auto">
          <a:xfrm>
            <a:off x="2362200" y="254000"/>
            <a:ext cx="4884738" cy="519113"/>
          </a:xfrm>
          <a:prstGeom prst="rect">
            <a:avLst/>
          </a:prstGeom>
          <a:noFill/>
          <a:ln w="12700">
            <a:noFill/>
            <a:miter lim="800000"/>
            <a:headEnd/>
            <a:tailEnd/>
          </a:ln>
          <a:effectLst/>
        </p:spPr>
        <p:txBody>
          <a:bodyPr wrap="none">
            <a:spAutoFit/>
          </a:bodyPr>
          <a:lstStyle/>
          <a:p>
            <a:r>
              <a:rPr lang="es-ES_tradnl" sz="2800"/>
              <a:t>Estructura de trama SDH STM-1</a:t>
            </a:r>
            <a:endParaRPr lang="es-ES" sz="2800"/>
          </a:p>
        </p:txBody>
      </p:sp>
      <p:sp>
        <p:nvSpPr>
          <p:cNvPr id="103463" name="Text Box 39"/>
          <p:cNvSpPr txBox="1">
            <a:spLocks noChangeArrowheads="1"/>
          </p:cNvSpPr>
          <p:nvPr/>
        </p:nvSpPr>
        <p:spPr bwMode="auto">
          <a:xfrm>
            <a:off x="652463" y="3629025"/>
            <a:ext cx="8062912" cy="1917700"/>
          </a:xfrm>
          <a:prstGeom prst="rect">
            <a:avLst/>
          </a:prstGeom>
          <a:noFill/>
          <a:ln w="12700">
            <a:noFill/>
            <a:miter lim="800000"/>
            <a:headEnd/>
            <a:tailEnd/>
          </a:ln>
          <a:effectLst/>
        </p:spPr>
        <p:txBody>
          <a:bodyPr>
            <a:spAutoFit/>
          </a:bodyPr>
          <a:lstStyle/>
          <a:p>
            <a:pPr algn="ctr"/>
            <a:r>
              <a:rPr lang="es-ES_tradnl" b="1">
                <a:sym typeface="Symbol" pitchFamily="18" charset="2"/>
              </a:rPr>
              <a:t>Carga útil</a:t>
            </a:r>
            <a:r>
              <a:rPr lang="es-ES_tradnl">
                <a:sym typeface="Symbol" pitchFamily="18" charset="2"/>
              </a:rPr>
              <a:t>: 260 x 9 = 2430 bytes = 19440 bits = </a:t>
            </a:r>
            <a:r>
              <a:rPr lang="es-ES_tradnl" b="1">
                <a:sym typeface="Symbol" pitchFamily="18" charset="2"/>
              </a:rPr>
              <a:t>149,76 Mb/s</a:t>
            </a:r>
          </a:p>
          <a:p>
            <a:pPr algn="ctr"/>
            <a:endParaRPr lang="es-ES_tradnl" b="1">
              <a:sym typeface="Symbol" pitchFamily="18" charset="2"/>
            </a:endParaRPr>
          </a:p>
          <a:p>
            <a:r>
              <a:rPr lang="es-ES_tradnl">
                <a:sym typeface="Symbol" pitchFamily="18" charset="2"/>
              </a:rPr>
              <a:t>La trama STM-1 no es igual que la STS-3 (OC-3)</a:t>
            </a:r>
          </a:p>
          <a:p>
            <a:r>
              <a:rPr lang="es-ES_tradnl">
                <a:sym typeface="Symbol" pitchFamily="18" charset="2"/>
              </a:rPr>
              <a:t>En SONET se define la trama STS-3c (OC-3c) que es igual que la STM-1</a:t>
            </a:r>
            <a:endParaRPr lang="es-ES"/>
          </a:p>
        </p:txBody>
      </p:sp>
      <p:graphicFrame>
        <p:nvGraphicFramePr>
          <p:cNvPr id="103519" name="Group 95"/>
          <p:cNvGraphicFramePr>
            <a:graphicFrameLocks noGrp="1"/>
          </p:cNvGraphicFramePr>
          <p:nvPr/>
        </p:nvGraphicFramePr>
        <p:xfrm>
          <a:off x="3352800" y="1371600"/>
          <a:ext cx="2438400" cy="1517650"/>
        </p:xfrm>
        <a:graphic>
          <a:graphicData uri="http://schemas.openxmlformats.org/drawingml/2006/table">
            <a:tbl>
              <a:tblPr/>
              <a:tblGrid>
                <a:gridCol w="533400"/>
                <a:gridCol w="1905000"/>
              </a:tblGrid>
              <a:tr h="530225">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87425">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L</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graphicFrame>
        <p:nvGraphicFramePr>
          <p:cNvPr id="103521" name="Group 97"/>
          <p:cNvGraphicFramePr>
            <a:graphicFrameLocks noGrp="1"/>
          </p:cNvGraphicFramePr>
          <p:nvPr/>
        </p:nvGraphicFramePr>
        <p:xfrm>
          <a:off x="5867400" y="1371600"/>
          <a:ext cx="2514600" cy="1524001"/>
        </p:xfrm>
        <a:graphic>
          <a:graphicData uri="http://schemas.openxmlformats.org/drawingml/2006/table">
            <a:tbl>
              <a:tblPr/>
              <a:tblGrid>
                <a:gridCol w="533400"/>
                <a:gridCol w="1981200"/>
              </a:tblGrid>
              <a:tr h="51593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0806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L</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59" name="Rectangle 43"/>
          <p:cNvSpPr>
            <a:spLocks noChangeArrowheads="1"/>
          </p:cNvSpPr>
          <p:nvPr/>
        </p:nvSpPr>
        <p:spPr bwMode="auto">
          <a:xfrm>
            <a:off x="685800" y="457200"/>
            <a:ext cx="7772400" cy="6858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Carga útil SONET/SDH</a:t>
            </a:r>
          </a:p>
        </p:txBody>
      </p:sp>
      <p:graphicFrame>
        <p:nvGraphicFramePr>
          <p:cNvPr id="572460" name="Group 44"/>
          <p:cNvGraphicFramePr>
            <a:graphicFrameLocks noGrp="1"/>
          </p:cNvGraphicFramePr>
          <p:nvPr/>
        </p:nvGraphicFramePr>
        <p:xfrm>
          <a:off x="2362200" y="1371600"/>
          <a:ext cx="4495800" cy="3547429"/>
        </p:xfrm>
        <a:graphic>
          <a:graphicData uri="http://schemas.openxmlformats.org/drawingml/2006/table">
            <a:tbl>
              <a:tblPr/>
              <a:tblGrid>
                <a:gridCol w="1066800"/>
                <a:gridCol w="1219200"/>
                <a:gridCol w="1066800"/>
                <a:gridCol w="1143000"/>
              </a:tblGrid>
              <a:tr h="685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 SDH</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SONET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Caudal físico (Mb/s)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Caudal usuario (Mb/s)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STM-0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STS-1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51,84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49,536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STM-1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STS-3c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155,52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149,76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STM-4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STS-12c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622,08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600,77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STM-16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STS-48c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2488,32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2404,8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STM-64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STS-192c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9953,28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9620,9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2497" name="Text Box 81"/>
          <p:cNvSpPr txBox="1">
            <a:spLocks noChangeArrowheads="1"/>
          </p:cNvSpPr>
          <p:nvPr/>
        </p:nvSpPr>
        <p:spPr bwMode="auto">
          <a:xfrm>
            <a:off x="609600" y="5257800"/>
            <a:ext cx="7848600" cy="822325"/>
          </a:xfrm>
          <a:prstGeom prst="rect">
            <a:avLst/>
          </a:prstGeom>
          <a:noFill/>
          <a:ln w="12700">
            <a:noFill/>
            <a:miter lim="800000"/>
            <a:headEnd/>
            <a:tailEnd/>
          </a:ln>
          <a:effectLst/>
        </p:spPr>
        <p:txBody>
          <a:bodyPr>
            <a:spAutoFit/>
          </a:bodyPr>
          <a:lstStyle/>
          <a:p>
            <a:pPr>
              <a:spcBef>
                <a:spcPct val="50000"/>
              </a:spcBef>
            </a:pPr>
            <a:r>
              <a:rPr lang="es-ES_tradnl"/>
              <a:t>Los caudales de usuario son los aprovechables por ejemplo por celdas ATM</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3" cstate="print"/>
          <a:srcRect/>
          <a:stretch>
            <a:fillRect/>
          </a:stretch>
        </p:blipFill>
        <p:spPr bwMode="auto">
          <a:xfrm>
            <a:off x="152400" y="692150"/>
            <a:ext cx="8915400" cy="5476875"/>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1026"/>
          <p:cNvSpPr>
            <a:spLocks noGrp="1" noChangeArrowheads="1"/>
          </p:cNvSpPr>
          <p:nvPr>
            <p:ph type="title"/>
          </p:nvPr>
        </p:nvSpPr>
        <p:spPr/>
        <p:txBody>
          <a:bodyPr/>
          <a:lstStyle/>
          <a:p>
            <a:r>
              <a:rPr lang="es-ES_tradnl" sz="3600"/>
              <a:t>Sumario</a:t>
            </a:r>
            <a:endParaRPr lang="es-ES" sz="3600"/>
          </a:p>
        </p:txBody>
      </p:sp>
      <p:sp>
        <p:nvSpPr>
          <p:cNvPr id="369667" name="Rectangle 1027"/>
          <p:cNvSpPr>
            <a:spLocks noGrp="1" noChangeArrowheads="1"/>
          </p:cNvSpPr>
          <p:nvPr>
            <p:ph type="body" idx="1"/>
          </p:nvPr>
        </p:nvSpPr>
        <p:spPr/>
        <p:txBody>
          <a:bodyPr/>
          <a:lstStyle/>
          <a:p>
            <a:r>
              <a:rPr lang="es-ES_tradnl"/>
              <a:t>Principios básicos</a:t>
            </a:r>
          </a:p>
          <a:p>
            <a:r>
              <a:rPr lang="es-ES_tradnl"/>
              <a:t>Medios físicos de transmisión de la información</a:t>
            </a:r>
          </a:p>
          <a:p>
            <a:r>
              <a:rPr lang="es-ES_tradnl"/>
              <a:t>El sistema telefónico. Multiplexación PDH y SONET/SDH</a:t>
            </a:r>
          </a:p>
          <a:p>
            <a:r>
              <a:rPr lang="es-ES_tradnl" b="1">
                <a:solidFill>
                  <a:srgbClr val="FF0000"/>
                </a:solidFill>
              </a:rPr>
              <a:t>RDSI</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ChangeArrowheads="1"/>
          </p:cNvSpPr>
          <p:nvPr/>
        </p:nvSpPr>
        <p:spPr bwMode="auto">
          <a:xfrm>
            <a:off x="685800" y="260350"/>
            <a:ext cx="7772400" cy="684213"/>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RDSI y </a:t>
            </a:r>
            <a:r>
              <a:rPr lang="es-ES" sz="3600">
                <a:solidFill>
                  <a:schemeClr val="tx2"/>
                </a:solidFill>
              </a:rPr>
              <a:t>Tele</a:t>
            </a:r>
            <a:r>
              <a:rPr lang="es-ES_tradnl" sz="3600">
                <a:solidFill>
                  <a:schemeClr val="tx2"/>
                </a:solidFill>
              </a:rPr>
              <a:t>fonía Digital</a:t>
            </a:r>
            <a:endParaRPr lang="es-ES" sz="3600">
              <a:solidFill>
                <a:schemeClr val="tx2"/>
              </a:solidFill>
            </a:endParaRPr>
          </a:p>
        </p:txBody>
      </p:sp>
      <p:sp>
        <p:nvSpPr>
          <p:cNvPr id="461827" name="Line 3"/>
          <p:cNvSpPr>
            <a:spLocks noChangeShapeType="1"/>
          </p:cNvSpPr>
          <p:nvPr/>
        </p:nvSpPr>
        <p:spPr bwMode="auto">
          <a:xfrm>
            <a:off x="2770188" y="2222500"/>
            <a:ext cx="3341687"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28" name="Line 4"/>
          <p:cNvSpPr>
            <a:spLocks noChangeShapeType="1"/>
          </p:cNvSpPr>
          <p:nvPr/>
        </p:nvSpPr>
        <p:spPr bwMode="auto">
          <a:xfrm>
            <a:off x="2855913" y="2393950"/>
            <a:ext cx="3255962"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29" name="Rectangle 5"/>
          <p:cNvSpPr>
            <a:spLocks noChangeArrowheads="1"/>
          </p:cNvSpPr>
          <p:nvPr/>
        </p:nvSpPr>
        <p:spPr bwMode="auto">
          <a:xfrm>
            <a:off x="3095625" y="1368425"/>
            <a:ext cx="2786063"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Enlace troncal </a:t>
            </a:r>
            <a:r>
              <a:rPr lang="es-ES" sz="2000" b="1">
                <a:latin typeface="Arial" charset="0"/>
              </a:rPr>
              <a:t>Digital</a:t>
            </a:r>
          </a:p>
        </p:txBody>
      </p:sp>
      <p:sp>
        <p:nvSpPr>
          <p:cNvPr id="461830" name="Freeform 6"/>
          <p:cNvSpPr>
            <a:spLocks/>
          </p:cNvSpPr>
          <p:nvPr/>
        </p:nvSpPr>
        <p:spPr bwMode="auto">
          <a:xfrm>
            <a:off x="2627313" y="1381125"/>
            <a:ext cx="3957637" cy="301625"/>
          </a:xfrm>
          <a:custGeom>
            <a:avLst/>
            <a:gdLst/>
            <a:ahLst/>
            <a:cxnLst>
              <a:cxn ang="0">
                <a:pos x="0" y="160"/>
              </a:cxn>
              <a:cxn ang="0">
                <a:pos x="0" y="0"/>
              </a:cxn>
              <a:cxn ang="0">
                <a:pos x="2216" y="0"/>
              </a:cxn>
              <a:cxn ang="0">
                <a:pos x="2216" y="168"/>
              </a:cxn>
            </a:cxnLst>
            <a:rect l="0" t="0" r="r" b="b"/>
            <a:pathLst>
              <a:path w="2217" h="169">
                <a:moveTo>
                  <a:pt x="0" y="160"/>
                </a:moveTo>
                <a:lnTo>
                  <a:pt x="0" y="0"/>
                </a:lnTo>
                <a:lnTo>
                  <a:pt x="2216" y="0"/>
                </a:lnTo>
                <a:lnTo>
                  <a:pt x="2216" y="168"/>
                </a:lnTo>
              </a:path>
            </a:pathLst>
          </a:custGeom>
          <a:noFill/>
          <a:ln w="25400" cap="rnd" cmpd="sng">
            <a:solidFill>
              <a:schemeClr val="tx1"/>
            </a:solidFill>
            <a:prstDash val="solid"/>
            <a:round/>
            <a:headEnd type="none" w="sm" len="sm"/>
            <a:tailEnd type="none" w="sm" len="sm"/>
          </a:ln>
          <a:effectLst/>
        </p:spPr>
        <p:txBody>
          <a:bodyPr/>
          <a:lstStyle/>
          <a:p>
            <a:endParaRPr lang="es-ES"/>
          </a:p>
        </p:txBody>
      </p:sp>
      <p:sp>
        <p:nvSpPr>
          <p:cNvPr id="461831" name="Line 7"/>
          <p:cNvSpPr>
            <a:spLocks noChangeShapeType="1"/>
          </p:cNvSpPr>
          <p:nvPr/>
        </p:nvSpPr>
        <p:spPr bwMode="auto">
          <a:xfrm>
            <a:off x="5607050" y="3937000"/>
            <a:ext cx="857250"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32" name="Line 8"/>
          <p:cNvSpPr>
            <a:spLocks noChangeShapeType="1"/>
          </p:cNvSpPr>
          <p:nvPr/>
        </p:nvSpPr>
        <p:spPr bwMode="auto">
          <a:xfrm>
            <a:off x="5521325" y="4108450"/>
            <a:ext cx="857250"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33" name="Line 9"/>
          <p:cNvSpPr>
            <a:spLocks noChangeShapeType="1"/>
          </p:cNvSpPr>
          <p:nvPr/>
        </p:nvSpPr>
        <p:spPr bwMode="auto">
          <a:xfrm>
            <a:off x="2606675" y="4022725"/>
            <a:ext cx="2400300" cy="0"/>
          </a:xfrm>
          <a:prstGeom prst="line">
            <a:avLst/>
          </a:prstGeom>
          <a:noFill/>
          <a:ln w="50800">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34" name="Line 10"/>
          <p:cNvSpPr>
            <a:spLocks noChangeShapeType="1"/>
          </p:cNvSpPr>
          <p:nvPr/>
        </p:nvSpPr>
        <p:spPr bwMode="auto">
          <a:xfrm>
            <a:off x="2692400" y="4194175"/>
            <a:ext cx="2314575" cy="0"/>
          </a:xfrm>
          <a:prstGeom prst="line">
            <a:avLst/>
          </a:prstGeom>
          <a:noFill/>
          <a:ln w="508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35" name="Rectangle 11"/>
          <p:cNvSpPr>
            <a:spLocks noChangeArrowheads="1"/>
          </p:cNvSpPr>
          <p:nvPr/>
        </p:nvSpPr>
        <p:spPr bwMode="auto">
          <a:xfrm>
            <a:off x="2466975" y="3138488"/>
            <a:ext cx="2197100"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Bucle </a:t>
            </a:r>
            <a:r>
              <a:rPr lang="es-ES" sz="2000" b="1">
                <a:latin typeface="Arial" charset="0"/>
              </a:rPr>
              <a:t>Anal</a:t>
            </a:r>
            <a:r>
              <a:rPr lang="es-ES_tradnl" sz="2000" b="1">
                <a:latin typeface="Arial" charset="0"/>
              </a:rPr>
              <a:t>ógico</a:t>
            </a:r>
            <a:endParaRPr lang="es-ES" sz="2000" b="1">
              <a:latin typeface="Arial" charset="0"/>
            </a:endParaRPr>
          </a:p>
        </p:txBody>
      </p:sp>
      <p:sp>
        <p:nvSpPr>
          <p:cNvPr id="461836" name="Rectangle 12"/>
          <p:cNvSpPr>
            <a:spLocks noChangeArrowheads="1"/>
          </p:cNvSpPr>
          <p:nvPr/>
        </p:nvSpPr>
        <p:spPr bwMode="auto">
          <a:xfrm>
            <a:off x="6118225" y="3138488"/>
            <a:ext cx="1531938"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Red </a:t>
            </a:r>
            <a:r>
              <a:rPr lang="es-ES" sz="2000" b="1">
                <a:latin typeface="Arial" charset="0"/>
              </a:rPr>
              <a:t>Digital</a:t>
            </a:r>
          </a:p>
        </p:txBody>
      </p:sp>
      <p:sp>
        <p:nvSpPr>
          <p:cNvPr id="461837" name="Rectangle 13"/>
          <p:cNvSpPr>
            <a:spLocks noChangeArrowheads="1"/>
          </p:cNvSpPr>
          <p:nvPr/>
        </p:nvSpPr>
        <p:spPr bwMode="auto">
          <a:xfrm>
            <a:off x="661988" y="3724275"/>
            <a:ext cx="898525" cy="409575"/>
          </a:xfrm>
          <a:prstGeom prst="rect">
            <a:avLst/>
          </a:prstGeom>
          <a:noFill/>
          <a:ln w="9525">
            <a:noFill/>
            <a:miter lim="800000"/>
            <a:headEnd/>
            <a:tailEnd/>
          </a:ln>
          <a:effectLst/>
        </p:spPr>
        <p:txBody>
          <a:bodyPr wrap="none" lIns="103548" tIns="51774" rIns="103548" bIns="51774">
            <a:spAutoFit/>
          </a:bodyPr>
          <a:lstStyle/>
          <a:p>
            <a:pPr algn="ctr" defTabSz="1028700"/>
            <a:r>
              <a:rPr lang="es-ES" sz="2000" b="1">
                <a:latin typeface="Arial" charset="0"/>
              </a:rPr>
              <a:t>POTS</a:t>
            </a:r>
          </a:p>
        </p:txBody>
      </p:sp>
      <p:grpSp>
        <p:nvGrpSpPr>
          <p:cNvPr id="461838" name="Group 14"/>
          <p:cNvGrpSpPr>
            <a:grpSpLocks/>
          </p:cNvGrpSpPr>
          <p:nvPr/>
        </p:nvGrpSpPr>
        <p:grpSpPr bwMode="auto">
          <a:xfrm>
            <a:off x="4864100" y="3495675"/>
            <a:ext cx="1033463" cy="985838"/>
            <a:chOff x="2724" y="2026"/>
            <a:chExt cx="579" cy="552"/>
          </a:xfrm>
        </p:grpSpPr>
        <p:sp>
          <p:nvSpPr>
            <p:cNvPr id="461839" name="Freeform 15"/>
            <p:cNvSpPr>
              <a:spLocks/>
            </p:cNvSpPr>
            <p:nvPr/>
          </p:nvSpPr>
          <p:spPr bwMode="auto">
            <a:xfrm>
              <a:off x="2724" y="2064"/>
              <a:ext cx="541" cy="508"/>
            </a:xfrm>
            <a:custGeom>
              <a:avLst/>
              <a:gdLst/>
              <a:ahLst/>
              <a:cxnLst>
                <a:cxn ang="0">
                  <a:pos x="0" y="0"/>
                </a:cxn>
                <a:cxn ang="0">
                  <a:pos x="0" y="507"/>
                </a:cxn>
                <a:cxn ang="0">
                  <a:pos x="540" y="250"/>
                </a:cxn>
                <a:cxn ang="0">
                  <a:pos x="0" y="0"/>
                </a:cxn>
              </a:cxnLst>
              <a:rect l="0" t="0" r="r" b="b"/>
              <a:pathLst>
                <a:path w="541" h="508">
                  <a:moveTo>
                    <a:pt x="0" y="0"/>
                  </a:moveTo>
                  <a:lnTo>
                    <a:pt x="0" y="507"/>
                  </a:lnTo>
                  <a:lnTo>
                    <a:pt x="540" y="250"/>
                  </a:lnTo>
                  <a:lnTo>
                    <a:pt x="0" y="0"/>
                  </a:lnTo>
                </a:path>
              </a:pathLst>
            </a:custGeom>
            <a:solidFill>
              <a:srgbClr val="0096D5"/>
            </a:solidFill>
            <a:ln w="9525" cap="rnd">
              <a:noFill/>
              <a:round/>
              <a:headEnd/>
              <a:tailEnd/>
            </a:ln>
            <a:effectLst/>
          </p:spPr>
          <p:txBody>
            <a:bodyPr/>
            <a:lstStyle/>
            <a:p>
              <a:endParaRPr lang="es-ES"/>
            </a:p>
          </p:txBody>
        </p:sp>
        <p:sp>
          <p:nvSpPr>
            <p:cNvPr id="461840" name="Freeform 16"/>
            <p:cNvSpPr>
              <a:spLocks/>
            </p:cNvSpPr>
            <p:nvPr/>
          </p:nvSpPr>
          <p:spPr bwMode="auto">
            <a:xfrm>
              <a:off x="2724" y="2064"/>
              <a:ext cx="548" cy="514"/>
            </a:xfrm>
            <a:custGeom>
              <a:avLst/>
              <a:gdLst/>
              <a:ahLst/>
              <a:cxnLst>
                <a:cxn ang="0">
                  <a:pos x="0" y="0"/>
                </a:cxn>
                <a:cxn ang="0">
                  <a:pos x="0" y="513"/>
                </a:cxn>
                <a:cxn ang="0">
                  <a:pos x="547" y="253"/>
                </a:cxn>
                <a:cxn ang="0">
                  <a:pos x="0" y="0"/>
                </a:cxn>
              </a:cxnLst>
              <a:rect l="0" t="0" r="r" b="b"/>
              <a:pathLst>
                <a:path w="548" h="514">
                  <a:moveTo>
                    <a:pt x="0" y="0"/>
                  </a:moveTo>
                  <a:lnTo>
                    <a:pt x="0" y="513"/>
                  </a:lnTo>
                  <a:lnTo>
                    <a:pt x="547" y="253"/>
                  </a:lnTo>
                  <a:lnTo>
                    <a:pt x="0" y="0"/>
                  </a:lnTo>
                </a:path>
              </a:pathLst>
            </a:custGeom>
            <a:noFill/>
            <a:ln w="12700" cap="rnd" cmpd="sng">
              <a:solidFill>
                <a:srgbClr val="AAE6FF"/>
              </a:solidFill>
              <a:prstDash val="solid"/>
              <a:round/>
              <a:headEnd/>
              <a:tailEnd/>
            </a:ln>
            <a:effectLst/>
          </p:spPr>
          <p:txBody>
            <a:bodyPr/>
            <a:lstStyle/>
            <a:p>
              <a:endParaRPr lang="es-ES"/>
            </a:p>
          </p:txBody>
        </p:sp>
        <p:sp>
          <p:nvSpPr>
            <p:cNvPr id="461841" name="Freeform 17"/>
            <p:cNvSpPr>
              <a:spLocks/>
            </p:cNvSpPr>
            <p:nvPr/>
          </p:nvSpPr>
          <p:spPr bwMode="auto">
            <a:xfrm>
              <a:off x="2724" y="2026"/>
              <a:ext cx="579" cy="293"/>
            </a:xfrm>
            <a:custGeom>
              <a:avLst/>
              <a:gdLst/>
              <a:ahLst/>
              <a:cxnLst>
                <a:cxn ang="0">
                  <a:pos x="0" y="38"/>
                </a:cxn>
                <a:cxn ang="0">
                  <a:pos x="38" y="0"/>
                </a:cxn>
                <a:cxn ang="0">
                  <a:pos x="578" y="254"/>
                </a:cxn>
                <a:cxn ang="0">
                  <a:pos x="546" y="292"/>
                </a:cxn>
                <a:cxn ang="0">
                  <a:pos x="0" y="38"/>
                </a:cxn>
              </a:cxnLst>
              <a:rect l="0" t="0" r="r" b="b"/>
              <a:pathLst>
                <a:path w="579" h="293">
                  <a:moveTo>
                    <a:pt x="0" y="38"/>
                  </a:moveTo>
                  <a:lnTo>
                    <a:pt x="38" y="0"/>
                  </a:lnTo>
                  <a:lnTo>
                    <a:pt x="578" y="254"/>
                  </a:lnTo>
                  <a:lnTo>
                    <a:pt x="546" y="292"/>
                  </a:lnTo>
                  <a:lnTo>
                    <a:pt x="0" y="38"/>
                  </a:lnTo>
                </a:path>
              </a:pathLst>
            </a:custGeom>
            <a:solidFill>
              <a:srgbClr val="55CDFF"/>
            </a:solidFill>
            <a:ln w="12700" cap="rnd" cmpd="sng">
              <a:solidFill>
                <a:srgbClr val="AAE6FF"/>
              </a:solidFill>
              <a:prstDash val="solid"/>
              <a:round/>
              <a:headEnd/>
              <a:tailEnd/>
            </a:ln>
            <a:effectLst/>
          </p:spPr>
          <p:txBody>
            <a:bodyPr/>
            <a:lstStyle/>
            <a:p>
              <a:endParaRPr lang="es-ES"/>
            </a:p>
          </p:txBody>
        </p:sp>
      </p:grpSp>
      <p:sp>
        <p:nvSpPr>
          <p:cNvPr id="461842" name="Rectangle 18"/>
          <p:cNvSpPr>
            <a:spLocks noChangeArrowheads="1"/>
          </p:cNvSpPr>
          <p:nvPr/>
        </p:nvSpPr>
        <p:spPr bwMode="auto">
          <a:xfrm>
            <a:off x="4860925" y="3841750"/>
            <a:ext cx="609600" cy="439738"/>
          </a:xfrm>
          <a:prstGeom prst="rect">
            <a:avLst/>
          </a:prstGeom>
          <a:noFill/>
          <a:ln w="9525">
            <a:noFill/>
            <a:miter lim="800000"/>
            <a:headEnd/>
            <a:tailEnd/>
          </a:ln>
          <a:effectLst>
            <a:outerShdw dist="17961" dir="2700000" algn="ctr" rotWithShape="0">
              <a:schemeClr val="bg2"/>
            </a:outerShdw>
          </a:effectLst>
        </p:spPr>
        <p:txBody>
          <a:bodyPr wrap="none" lIns="103548" tIns="51774" rIns="103548" bIns="51774">
            <a:spAutoFit/>
          </a:bodyPr>
          <a:lstStyle/>
          <a:p>
            <a:pPr defTabSz="1028700"/>
            <a:r>
              <a:rPr lang="es-ES" sz="2200" b="1">
                <a:solidFill>
                  <a:schemeClr val="hlink"/>
                </a:solidFill>
                <a:latin typeface="Arial" charset="0"/>
              </a:rPr>
              <a:t>CB</a:t>
            </a:r>
          </a:p>
        </p:txBody>
      </p:sp>
      <p:sp>
        <p:nvSpPr>
          <p:cNvPr id="461843" name="Freeform 19"/>
          <p:cNvSpPr>
            <a:spLocks/>
          </p:cNvSpPr>
          <p:nvPr/>
        </p:nvSpPr>
        <p:spPr bwMode="auto">
          <a:xfrm>
            <a:off x="1906588" y="3151188"/>
            <a:ext cx="3330575" cy="301625"/>
          </a:xfrm>
          <a:custGeom>
            <a:avLst/>
            <a:gdLst/>
            <a:ahLst/>
            <a:cxnLst>
              <a:cxn ang="0">
                <a:pos x="0" y="160"/>
              </a:cxn>
              <a:cxn ang="0">
                <a:pos x="0" y="0"/>
              </a:cxn>
              <a:cxn ang="0">
                <a:pos x="1864" y="0"/>
              </a:cxn>
              <a:cxn ang="0">
                <a:pos x="1864" y="168"/>
              </a:cxn>
            </a:cxnLst>
            <a:rect l="0" t="0" r="r" b="b"/>
            <a:pathLst>
              <a:path w="1865" h="169">
                <a:moveTo>
                  <a:pt x="0" y="160"/>
                </a:moveTo>
                <a:lnTo>
                  <a:pt x="0" y="0"/>
                </a:lnTo>
                <a:lnTo>
                  <a:pt x="1864" y="0"/>
                </a:lnTo>
                <a:lnTo>
                  <a:pt x="1864" y="168"/>
                </a:lnTo>
              </a:path>
            </a:pathLst>
          </a:custGeom>
          <a:noFill/>
          <a:ln w="25400" cap="rnd" cmpd="sng">
            <a:solidFill>
              <a:schemeClr val="tx1"/>
            </a:solidFill>
            <a:prstDash val="solid"/>
            <a:round/>
            <a:headEnd type="none" w="sm" len="sm"/>
            <a:tailEnd type="none" w="sm" len="sm"/>
          </a:ln>
          <a:effectLst/>
        </p:spPr>
        <p:txBody>
          <a:bodyPr/>
          <a:lstStyle/>
          <a:p>
            <a:endParaRPr lang="es-ES"/>
          </a:p>
        </p:txBody>
      </p:sp>
      <p:sp>
        <p:nvSpPr>
          <p:cNvPr id="461844" name="Freeform 20"/>
          <p:cNvSpPr>
            <a:spLocks/>
          </p:cNvSpPr>
          <p:nvPr/>
        </p:nvSpPr>
        <p:spPr bwMode="auto">
          <a:xfrm>
            <a:off x="5335588" y="3151188"/>
            <a:ext cx="2673350" cy="301625"/>
          </a:xfrm>
          <a:custGeom>
            <a:avLst/>
            <a:gdLst/>
            <a:ahLst/>
            <a:cxnLst>
              <a:cxn ang="0">
                <a:pos x="0" y="168"/>
              </a:cxn>
              <a:cxn ang="0">
                <a:pos x="0" y="0"/>
              </a:cxn>
              <a:cxn ang="0">
                <a:pos x="1496" y="0"/>
              </a:cxn>
            </a:cxnLst>
            <a:rect l="0" t="0" r="r" b="b"/>
            <a:pathLst>
              <a:path w="1497" h="169">
                <a:moveTo>
                  <a:pt x="0" y="168"/>
                </a:moveTo>
                <a:lnTo>
                  <a:pt x="0" y="0"/>
                </a:lnTo>
                <a:lnTo>
                  <a:pt x="1496" y="0"/>
                </a:lnTo>
              </a:path>
            </a:pathLst>
          </a:custGeom>
          <a:noFill/>
          <a:ln w="25400" cap="rnd" cmpd="sng">
            <a:solidFill>
              <a:schemeClr val="tx1"/>
            </a:solidFill>
            <a:prstDash val="solid"/>
            <a:round/>
            <a:headEnd type="none" w="sm" len="sm"/>
            <a:tailEnd type="none" w="sm" len="sm"/>
          </a:ln>
          <a:effectLst/>
        </p:spPr>
        <p:txBody>
          <a:bodyPr/>
          <a:lstStyle/>
          <a:p>
            <a:endParaRPr lang="es-ES"/>
          </a:p>
        </p:txBody>
      </p:sp>
      <p:sp>
        <p:nvSpPr>
          <p:cNvPr id="461845" name="Line 21"/>
          <p:cNvSpPr>
            <a:spLocks noChangeShapeType="1"/>
          </p:cNvSpPr>
          <p:nvPr/>
        </p:nvSpPr>
        <p:spPr bwMode="auto">
          <a:xfrm>
            <a:off x="2606675" y="5649913"/>
            <a:ext cx="3686175"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46" name="Line 22"/>
          <p:cNvSpPr>
            <a:spLocks noChangeShapeType="1"/>
          </p:cNvSpPr>
          <p:nvPr/>
        </p:nvSpPr>
        <p:spPr bwMode="auto">
          <a:xfrm>
            <a:off x="2606675" y="5907088"/>
            <a:ext cx="3686175" cy="0"/>
          </a:xfrm>
          <a:prstGeom prst="line">
            <a:avLst/>
          </a:prstGeom>
          <a:noFill/>
          <a:ln w="508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61847" name="Rectangle 23"/>
          <p:cNvSpPr>
            <a:spLocks noChangeArrowheads="1"/>
          </p:cNvSpPr>
          <p:nvPr/>
        </p:nvSpPr>
        <p:spPr bwMode="auto">
          <a:xfrm>
            <a:off x="3267075" y="4852988"/>
            <a:ext cx="3208338"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Bucle </a:t>
            </a:r>
            <a:r>
              <a:rPr lang="es-ES" sz="2000" b="1">
                <a:latin typeface="Arial" charset="0"/>
              </a:rPr>
              <a:t>Digital</a:t>
            </a:r>
            <a:r>
              <a:rPr lang="es-ES_tradnl" sz="2000" b="1">
                <a:latin typeface="Arial" charset="0"/>
              </a:rPr>
              <a:t>, Red</a:t>
            </a:r>
            <a:r>
              <a:rPr lang="es-ES" sz="2000" b="1">
                <a:latin typeface="Arial" charset="0"/>
              </a:rPr>
              <a:t> Digital</a:t>
            </a:r>
          </a:p>
        </p:txBody>
      </p:sp>
      <p:sp>
        <p:nvSpPr>
          <p:cNvPr id="461848" name="Rectangle 24"/>
          <p:cNvSpPr>
            <a:spLocks noChangeArrowheads="1"/>
          </p:cNvSpPr>
          <p:nvPr/>
        </p:nvSpPr>
        <p:spPr bwMode="auto">
          <a:xfrm>
            <a:off x="533400" y="5522913"/>
            <a:ext cx="814388" cy="790575"/>
          </a:xfrm>
          <a:prstGeom prst="rect">
            <a:avLst/>
          </a:prstGeom>
          <a:noFill/>
          <a:ln w="9525">
            <a:noFill/>
            <a:miter lim="800000"/>
            <a:headEnd/>
            <a:tailEnd/>
          </a:ln>
          <a:effectLst/>
        </p:spPr>
        <p:txBody>
          <a:bodyPr wrap="none" lIns="103548" tIns="51774" rIns="103548" bIns="51774">
            <a:spAutoFit/>
          </a:bodyPr>
          <a:lstStyle/>
          <a:p>
            <a:pPr algn="ctr" defTabSz="1028700">
              <a:lnSpc>
                <a:spcPct val="75000"/>
              </a:lnSpc>
            </a:pPr>
            <a:r>
              <a:rPr lang="es-ES_tradnl" sz="2000" b="1">
                <a:latin typeface="Arial" charset="0"/>
              </a:rPr>
              <a:t>RDSI</a:t>
            </a:r>
          </a:p>
          <a:p>
            <a:pPr algn="ctr" defTabSz="1028700">
              <a:lnSpc>
                <a:spcPct val="75000"/>
              </a:lnSpc>
            </a:pPr>
            <a:r>
              <a:rPr lang="es-ES_tradnl" sz="2000" b="1">
                <a:latin typeface="Arial" charset="0"/>
              </a:rPr>
              <a:t>o</a:t>
            </a:r>
          </a:p>
          <a:p>
            <a:pPr algn="ctr" defTabSz="1028700">
              <a:lnSpc>
                <a:spcPct val="75000"/>
              </a:lnSpc>
            </a:pPr>
            <a:r>
              <a:rPr lang="es-ES" sz="2000" b="1">
                <a:latin typeface="Arial" charset="0"/>
              </a:rPr>
              <a:t>ISDN</a:t>
            </a:r>
          </a:p>
        </p:txBody>
      </p:sp>
      <p:sp>
        <p:nvSpPr>
          <p:cNvPr id="461849" name="Freeform 25"/>
          <p:cNvSpPr>
            <a:spLocks/>
          </p:cNvSpPr>
          <p:nvPr/>
        </p:nvSpPr>
        <p:spPr bwMode="auto">
          <a:xfrm>
            <a:off x="1820863" y="4878388"/>
            <a:ext cx="6102350" cy="303212"/>
          </a:xfrm>
          <a:custGeom>
            <a:avLst/>
            <a:gdLst/>
            <a:ahLst/>
            <a:cxnLst>
              <a:cxn ang="0">
                <a:pos x="0" y="168"/>
              </a:cxn>
              <a:cxn ang="0">
                <a:pos x="0" y="0"/>
              </a:cxn>
              <a:cxn ang="0">
                <a:pos x="3416" y="0"/>
              </a:cxn>
            </a:cxnLst>
            <a:rect l="0" t="0" r="r" b="b"/>
            <a:pathLst>
              <a:path w="3417" h="169">
                <a:moveTo>
                  <a:pt x="0" y="168"/>
                </a:moveTo>
                <a:lnTo>
                  <a:pt x="0" y="0"/>
                </a:lnTo>
                <a:lnTo>
                  <a:pt x="3416" y="0"/>
                </a:lnTo>
              </a:path>
            </a:pathLst>
          </a:custGeom>
          <a:noFill/>
          <a:ln w="25400" cap="rnd" cmpd="sng">
            <a:solidFill>
              <a:schemeClr val="tx1"/>
            </a:solidFill>
            <a:prstDash val="solid"/>
            <a:round/>
            <a:headEnd type="none" w="sm" len="sm"/>
            <a:tailEnd type="none" w="sm" len="sm"/>
          </a:ln>
          <a:effectLst/>
        </p:spPr>
        <p:txBody>
          <a:bodyPr/>
          <a:lstStyle/>
          <a:p>
            <a:endParaRPr lang="es-ES"/>
          </a:p>
        </p:txBody>
      </p:sp>
      <p:grpSp>
        <p:nvGrpSpPr>
          <p:cNvPr id="461850" name="Group 26"/>
          <p:cNvGrpSpPr>
            <a:grpSpLocks/>
          </p:cNvGrpSpPr>
          <p:nvPr/>
        </p:nvGrpSpPr>
        <p:grpSpPr bwMode="auto">
          <a:xfrm>
            <a:off x="6280150" y="3560763"/>
            <a:ext cx="1057275" cy="823912"/>
            <a:chOff x="3517" y="2062"/>
            <a:chExt cx="592" cy="462"/>
          </a:xfrm>
        </p:grpSpPr>
        <p:pic>
          <p:nvPicPr>
            <p:cNvPr id="461851" name="Picture 27"/>
            <p:cNvPicPr>
              <a:picLocks noChangeArrowheads="1"/>
            </p:cNvPicPr>
            <p:nvPr/>
          </p:nvPicPr>
          <p:blipFill>
            <a:blip r:embed="rId3" cstate="print"/>
            <a:srcRect/>
            <a:stretch>
              <a:fillRect/>
            </a:stretch>
          </p:blipFill>
          <p:spPr bwMode="auto">
            <a:xfrm>
              <a:off x="3517" y="2062"/>
              <a:ext cx="592" cy="462"/>
            </a:xfrm>
            <a:prstGeom prst="rect">
              <a:avLst/>
            </a:prstGeom>
            <a:noFill/>
            <a:ln w="9525">
              <a:noFill/>
              <a:miter lim="800000"/>
              <a:headEnd/>
              <a:tailEnd/>
            </a:ln>
            <a:effectLst/>
          </p:spPr>
        </p:pic>
        <p:sp>
          <p:nvSpPr>
            <p:cNvPr id="461852" name="Rectangle 28"/>
            <p:cNvSpPr>
              <a:spLocks noChangeArrowheads="1"/>
            </p:cNvSpPr>
            <p:nvPr/>
          </p:nvSpPr>
          <p:spPr bwMode="auto">
            <a:xfrm>
              <a:off x="3521" y="2118"/>
              <a:ext cx="529" cy="212"/>
            </a:xfrm>
            <a:prstGeom prst="rect">
              <a:avLst/>
            </a:prstGeom>
            <a:noFill/>
            <a:ln w="9525">
              <a:noFill/>
              <a:miter lim="800000"/>
              <a:headEnd/>
              <a:tailEnd/>
            </a:ln>
            <a:effectLst/>
          </p:spPr>
          <p:txBody>
            <a:bodyPr wrap="none" lIns="103548" tIns="51774" rIns="103548" bIns="51774">
              <a:spAutoFit/>
            </a:bodyPr>
            <a:lstStyle/>
            <a:p>
              <a:pPr algn="ctr" defTabSz="1028700"/>
              <a:r>
                <a:rPr lang="es-ES" sz="1800" b="1">
                  <a:solidFill>
                    <a:schemeClr val="bg2"/>
                  </a:solidFill>
                  <a:latin typeface="Arial" charset="0"/>
                </a:rPr>
                <a:t>Switch</a:t>
              </a:r>
            </a:p>
          </p:txBody>
        </p:sp>
      </p:grpSp>
      <p:grpSp>
        <p:nvGrpSpPr>
          <p:cNvPr id="461853" name="Group 29"/>
          <p:cNvGrpSpPr>
            <a:grpSpLocks/>
          </p:cNvGrpSpPr>
          <p:nvPr/>
        </p:nvGrpSpPr>
        <p:grpSpPr bwMode="auto">
          <a:xfrm>
            <a:off x="6038850" y="1922463"/>
            <a:ext cx="1057275" cy="825500"/>
            <a:chOff x="3382" y="1145"/>
            <a:chExt cx="592" cy="462"/>
          </a:xfrm>
        </p:grpSpPr>
        <p:pic>
          <p:nvPicPr>
            <p:cNvPr id="461854" name="Picture 30"/>
            <p:cNvPicPr>
              <a:picLocks noChangeArrowheads="1"/>
            </p:cNvPicPr>
            <p:nvPr/>
          </p:nvPicPr>
          <p:blipFill>
            <a:blip r:embed="rId3" cstate="print"/>
            <a:srcRect/>
            <a:stretch>
              <a:fillRect/>
            </a:stretch>
          </p:blipFill>
          <p:spPr bwMode="auto">
            <a:xfrm>
              <a:off x="3382" y="1145"/>
              <a:ext cx="592" cy="462"/>
            </a:xfrm>
            <a:prstGeom prst="rect">
              <a:avLst/>
            </a:prstGeom>
            <a:noFill/>
            <a:ln w="9525">
              <a:noFill/>
              <a:miter lim="800000"/>
              <a:headEnd/>
              <a:tailEnd/>
            </a:ln>
            <a:effectLst/>
          </p:spPr>
        </p:pic>
        <p:sp>
          <p:nvSpPr>
            <p:cNvPr id="461855" name="Rectangle 31"/>
            <p:cNvSpPr>
              <a:spLocks noChangeArrowheads="1"/>
            </p:cNvSpPr>
            <p:nvPr/>
          </p:nvSpPr>
          <p:spPr bwMode="auto">
            <a:xfrm>
              <a:off x="3386" y="1201"/>
              <a:ext cx="529" cy="212"/>
            </a:xfrm>
            <a:prstGeom prst="rect">
              <a:avLst/>
            </a:prstGeom>
            <a:noFill/>
            <a:ln w="9525">
              <a:noFill/>
              <a:miter lim="800000"/>
              <a:headEnd/>
              <a:tailEnd/>
            </a:ln>
            <a:effectLst/>
          </p:spPr>
          <p:txBody>
            <a:bodyPr wrap="none" lIns="103548" tIns="51774" rIns="103548" bIns="51774">
              <a:spAutoFit/>
            </a:bodyPr>
            <a:lstStyle/>
            <a:p>
              <a:pPr algn="ctr" defTabSz="1028700"/>
              <a:r>
                <a:rPr lang="es-ES" sz="1800" b="1">
                  <a:solidFill>
                    <a:schemeClr val="bg2"/>
                  </a:solidFill>
                  <a:latin typeface="Arial" charset="0"/>
                </a:rPr>
                <a:t>Switch</a:t>
              </a:r>
            </a:p>
          </p:txBody>
        </p:sp>
      </p:grpSp>
      <p:grpSp>
        <p:nvGrpSpPr>
          <p:cNvPr id="461856" name="Group 32"/>
          <p:cNvGrpSpPr>
            <a:grpSpLocks/>
          </p:cNvGrpSpPr>
          <p:nvPr/>
        </p:nvGrpSpPr>
        <p:grpSpPr bwMode="auto">
          <a:xfrm>
            <a:off x="6051550" y="5345113"/>
            <a:ext cx="1057275" cy="823912"/>
            <a:chOff x="3389" y="3062"/>
            <a:chExt cx="592" cy="462"/>
          </a:xfrm>
        </p:grpSpPr>
        <p:pic>
          <p:nvPicPr>
            <p:cNvPr id="461857" name="Picture 33"/>
            <p:cNvPicPr>
              <a:picLocks noChangeArrowheads="1"/>
            </p:cNvPicPr>
            <p:nvPr/>
          </p:nvPicPr>
          <p:blipFill>
            <a:blip r:embed="rId3" cstate="print"/>
            <a:srcRect/>
            <a:stretch>
              <a:fillRect/>
            </a:stretch>
          </p:blipFill>
          <p:spPr bwMode="auto">
            <a:xfrm>
              <a:off x="3389" y="3062"/>
              <a:ext cx="592" cy="462"/>
            </a:xfrm>
            <a:prstGeom prst="rect">
              <a:avLst/>
            </a:prstGeom>
            <a:noFill/>
            <a:ln w="9525">
              <a:noFill/>
              <a:miter lim="800000"/>
              <a:headEnd/>
              <a:tailEnd/>
            </a:ln>
            <a:effectLst/>
          </p:spPr>
        </p:pic>
        <p:sp>
          <p:nvSpPr>
            <p:cNvPr id="461858" name="Rectangle 34"/>
            <p:cNvSpPr>
              <a:spLocks noChangeArrowheads="1"/>
            </p:cNvSpPr>
            <p:nvPr/>
          </p:nvSpPr>
          <p:spPr bwMode="auto">
            <a:xfrm>
              <a:off x="3393" y="3118"/>
              <a:ext cx="529" cy="212"/>
            </a:xfrm>
            <a:prstGeom prst="rect">
              <a:avLst/>
            </a:prstGeom>
            <a:noFill/>
            <a:ln w="9525">
              <a:noFill/>
              <a:miter lim="800000"/>
              <a:headEnd/>
              <a:tailEnd/>
            </a:ln>
            <a:effectLst/>
          </p:spPr>
          <p:txBody>
            <a:bodyPr wrap="none" lIns="103548" tIns="51774" rIns="103548" bIns="51774">
              <a:spAutoFit/>
            </a:bodyPr>
            <a:lstStyle/>
            <a:p>
              <a:pPr algn="ctr" defTabSz="1028700"/>
              <a:r>
                <a:rPr lang="es-ES" sz="1800" b="1">
                  <a:solidFill>
                    <a:schemeClr val="bg2"/>
                  </a:solidFill>
                  <a:latin typeface="Arial" charset="0"/>
                </a:rPr>
                <a:t>Switch</a:t>
              </a:r>
            </a:p>
          </p:txBody>
        </p:sp>
      </p:grpSp>
      <p:grpSp>
        <p:nvGrpSpPr>
          <p:cNvPr id="461859" name="Group 35"/>
          <p:cNvGrpSpPr>
            <a:grpSpLocks/>
          </p:cNvGrpSpPr>
          <p:nvPr/>
        </p:nvGrpSpPr>
        <p:grpSpPr bwMode="auto">
          <a:xfrm>
            <a:off x="2116138" y="1935163"/>
            <a:ext cx="1057275" cy="825500"/>
            <a:chOff x="1185" y="1152"/>
            <a:chExt cx="592" cy="462"/>
          </a:xfrm>
        </p:grpSpPr>
        <p:pic>
          <p:nvPicPr>
            <p:cNvPr id="461860" name="Picture 36"/>
            <p:cNvPicPr>
              <a:picLocks noChangeArrowheads="1"/>
            </p:cNvPicPr>
            <p:nvPr/>
          </p:nvPicPr>
          <p:blipFill>
            <a:blip r:embed="rId3" cstate="print"/>
            <a:srcRect/>
            <a:stretch>
              <a:fillRect/>
            </a:stretch>
          </p:blipFill>
          <p:spPr bwMode="auto">
            <a:xfrm>
              <a:off x="1185" y="1152"/>
              <a:ext cx="592" cy="462"/>
            </a:xfrm>
            <a:prstGeom prst="rect">
              <a:avLst/>
            </a:prstGeom>
            <a:noFill/>
            <a:ln w="9525">
              <a:noFill/>
              <a:miter lim="800000"/>
              <a:headEnd/>
              <a:tailEnd/>
            </a:ln>
            <a:effectLst/>
          </p:spPr>
        </p:pic>
        <p:sp>
          <p:nvSpPr>
            <p:cNvPr id="461861" name="Rectangle 37"/>
            <p:cNvSpPr>
              <a:spLocks noChangeArrowheads="1"/>
            </p:cNvSpPr>
            <p:nvPr/>
          </p:nvSpPr>
          <p:spPr bwMode="auto">
            <a:xfrm>
              <a:off x="1189" y="1208"/>
              <a:ext cx="529" cy="212"/>
            </a:xfrm>
            <a:prstGeom prst="rect">
              <a:avLst/>
            </a:prstGeom>
            <a:noFill/>
            <a:ln w="9525">
              <a:noFill/>
              <a:miter lim="800000"/>
              <a:headEnd/>
              <a:tailEnd/>
            </a:ln>
            <a:effectLst/>
          </p:spPr>
          <p:txBody>
            <a:bodyPr wrap="none" lIns="103548" tIns="51774" rIns="103548" bIns="51774">
              <a:spAutoFit/>
            </a:bodyPr>
            <a:lstStyle/>
            <a:p>
              <a:pPr algn="ctr" defTabSz="1028700"/>
              <a:r>
                <a:rPr lang="es-ES" sz="1800" b="1">
                  <a:solidFill>
                    <a:schemeClr val="bg2"/>
                  </a:solidFill>
                  <a:latin typeface="Arial" charset="0"/>
                </a:rPr>
                <a:t>Switch</a:t>
              </a:r>
            </a:p>
          </p:txBody>
        </p:sp>
      </p:grpSp>
      <p:grpSp>
        <p:nvGrpSpPr>
          <p:cNvPr id="461862" name="Group 38"/>
          <p:cNvGrpSpPr>
            <a:grpSpLocks/>
          </p:cNvGrpSpPr>
          <p:nvPr/>
        </p:nvGrpSpPr>
        <p:grpSpPr bwMode="auto">
          <a:xfrm>
            <a:off x="1614488" y="3624263"/>
            <a:ext cx="1409700" cy="998537"/>
            <a:chOff x="904" y="2098"/>
            <a:chExt cx="790" cy="559"/>
          </a:xfrm>
        </p:grpSpPr>
        <p:grpSp>
          <p:nvGrpSpPr>
            <p:cNvPr id="461863" name="Group 39"/>
            <p:cNvGrpSpPr>
              <a:grpSpLocks/>
            </p:cNvGrpSpPr>
            <p:nvPr/>
          </p:nvGrpSpPr>
          <p:grpSpPr bwMode="auto">
            <a:xfrm>
              <a:off x="964" y="2187"/>
              <a:ext cx="692" cy="470"/>
              <a:chOff x="964" y="2187"/>
              <a:chExt cx="692" cy="470"/>
            </a:xfrm>
          </p:grpSpPr>
          <p:sp>
            <p:nvSpPr>
              <p:cNvPr id="461864" name="Rectangle 40"/>
              <p:cNvSpPr>
                <a:spLocks noChangeArrowheads="1"/>
              </p:cNvSpPr>
              <p:nvPr/>
            </p:nvSpPr>
            <p:spPr bwMode="auto">
              <a:xfrm>
                <a:off x="1501" y="2612"/>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1865" name="Rectangle 41"/>
              <p:cNvSpPr>
                <a:spLocks noChangeArrowheads="1"/>
              </p:cNvSpPr>
              <p:nvPr/>
            </p:nvSpPr>
            <p:spPr bwMode="auto">
              <a:xfrm>
                <a:off x="1034" y="2612"/>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1866" name="Freeform 42"/>
              <p:cNvSpPr>
                <a:spLocks/>
              </p:cNvSpPr>
              <p:nvPr/>
            </p:nvSpPr>
            <p:spPr bwMode="auto">
              <a:xfrm>
                <a:off x="967" y="2210"/>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61867" name="Rectangle 43"/>
              <p:cNvSpPr>
                <a:spLocks noChangeArrowheads="1"/>
              </p:cNvSpPr>
              <p:nvPr/>
            </p:nvSpPr>
            <p:spPr bwMode="auto">
              <a:xfrm>
                <a:off x="1114" y="2188"/>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1868" name="Rectangle 44"/>
              <p:cNvSpPr>
                <a:spLocks noChangeArrowheads="1"/>
              </p:cNvSpPr>
              <p:nvPr/>
            </p:nvSpPr>
            <p:spPr bwMode="auto">
              <a:xfrm>
                <a:off x="964" y="2514"/>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61869" name="Rectangle 45"/>
              <p:cNvSpPr>
                <a:spLocks noChangeArrowheads="1"/>
              </p:cNvSpPr>
              <p:nvPr/>
            </p:nvSpPr>
            <p:spPr bwMode="auto">
              <a:xfrm>
                <a:off x="1424" y="2187"/>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1870" name="Rectangle 46"/>
              <p:cNvSpPr>
                <a:spLocks noChangeArrowheads="1"/>
              </p:cNvSpPr>
              <p:nvPr/>
            </p:nvSpPr>
            <p:spPr bwMode="auto">
              <a:xfrm>
                <a:off x="1177" y="2210"/>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461871" name="Freeform 47"/>
            <p:cNvSpPr>
              <a:spLocks/>
            </p:cNvSpPr>
            <p:nvPr/>
          </p:nvSpPr>
          <p:spPr bwMode="auto">
            <a:xfrm>
              <a:off x="1059" y="2252"/>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461872" name="Group 48"/>
            <p:cNvGrpSpPr>
              <a:grpSpLocks/>
            </p:cNvGrpSpPr>
            <p:nvPr/>
          </p:nvGrpSpPr>
          <p:grpSpPr bwMode="auto">
            <a:xfrm>
              <a:off x="1059" y="2249"/>
              <a:ext cx="506" cy="250"/>
              <a:chOff x="1059" y="2249"/>
              <a:chExt cx="506" cy="250"/>
            </a:xfrm>
          </p:grpSpPr>
          <p:sp>
            <p:nvSpPr>
              <p:cNvPr id="461873" name="Freeform 49"/>
              <p:cNvSpPr>
                <a:spLocks/>
              </p:cNvSpPr>
              <p:nvPr/>
            </p:nvSpPr>
            <p:spPr bwMode="auto">
              <a:xfrm>
                <a:off x="1059" y="2249"/>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461874" name="Group 50"/>
              <p:cNvGrpSpPr>
                <a:grpSpLocks/>
              </p:cNvGrpSpPr>
              <p:nvPr/>
            </p:nvGrpSpPr>
            <p:grpSpPr bwMode="auto">
              <a:xfrm>
                <a:off x="1179" y="2273"/>
                <a:ext cx="251" cy="190"/>
                <a:chOff x="1179" y="2273"/>
                <a:chExt cx="251" cy="190"/>
              </a:xfrm>
            </p:grpSpPr>
            <p:sp>
              <p:nvSpPr>
                <p:cNvPr id="461875" name="Line 51"/>
                <p:cNvSpPr>
                  <a:spLocks noChangeShapeType="1"/>
                </p:cNvSpPr>
                <p:nvPr/>
              </p:nvSpPr>
              <p:spPr bwMode="auto">
                <a:xfrm>
                  <a:off x="1387" y="2282"/>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461876" name="Oval 52"/>
                <p:cNvSpPr>
                  <a:spLocks noChangeArrowheads="1"/>
                </p:cNvSpPr>
                <p:nvPr/>
              </p:nvSpPr>
              <p:spPr bwMode="auto">
                <a:xfrm>
                  <a:off x="1184" y="2276"/>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461877" name="Oval 53"/>
                <p:cNvSpPr>
                  <a:spLocks noChangeArrowheads="1"/>
                </p:cNvSpPr>
                <p:nvPr/>
              </p:nvSpPr>
              <p:spPr bwMode="auto">
                <a:xfrm>
                  <a:off x="1179" y="2273"/>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461878" name="Oval 54"/>
                <p:cNvSpPr>
                  <a:spLocks noChangeArrowheads="1"/>
                </p:cNvSpPr>
                <p:nvPr/>
              </p:nvSpPr>
              <p:spPr bwMode="auto">
                <a:xfrm>
                  <a:off x="1279" y="2279"/>
                  <a:ext cx="36" cy="23"/>
                </a:xfrm>
                <a:prstGeom prst="ellipse">
                  <a:avLst/>
                </a:prstGeom>
                <a:solidFill>
                  <a:srgbClr val="474B3A"/>
                </a:solidFill>
                <a:ln w="9525">
                  <a:noFill/>
                  <a:round/>
                  <a:headEnd/>
                  <a:tailEnd/>
                </a:ln>
                <a:effectLst/>
              </p:spPr>
              <p:txBody>
                <a:bodyPr wrap="none" anchor="ctr"/>
                <a:lstStyle/>
                <a:p>
                  <a:endParaRPr lang="es-ES"/>
                </a:p>
              </p:txBody>
            </p:sp>
            <p:sp>
              <p:nvSpPr>
                <p:cNvPr id="461879" name="Oval 55"/>
                <p:cNvSpPr>
                  <a:spLocks noChangeArrowheads="1"/>
                </p:cNvSpPr>
                <p:nvPr/>
              </p:nvSpPr>
              <p:spPr bwMode="auto">
                <a:xfrm>
                  <a:off x="1343" y="2290"/>
                  <a:ext cx="35" cy="23"/>
                </a:xfrm>
                <a:prstGeom prst="ellipse">
                  <a:avLst/>
                </a:prstGeom>
                <a:solidFill>
                  <a:srgbClr val="474B3A"/>
                </a:solidFill>
                <a:ln w="9525">
                  <a:noFill/>
                  <a:round/>
                  <a:headEnd/>
                  <a:tailEnd/>
                </a:ln>
                <a:effectLst/>
              </p:spPr>
              <p:txBody>
                <a:bodyPr wrap="none" anchor="ctr"/>
                <a:lstStyle/>
                <a:p>
                  <a:endParaRPr lang="es-ES"/>
                </a:p>
              </p:txBody>
            </p:sp>
            <p:sp>
              <p:nvSpPr>
                <p:cNvPr id="461880" name="Oval 56"/>
                <p:cNvSpPr>
                  <a:spLocks noChangeArrowheads="1"/>
                </p:cNvSpPr>
                <p:nvPr/>
              </p:nvSpPr>
              <p:spPr bwMode="auto">
                <a:xfrm>
                  <a:off x="1224" y="2290"/>
                  <a:ext cx="34" cy="23"/>
                </a:xfrm>
                <a:prstGeom prst="ellipse">
                  <a:avLst/>
                </a:prstGeom>
                <a:solidFill>
                  <a:srgbClr val="474B3A"/>
                </a:solidFill>
                <a:ln w="9525">
                  <a:noFill/>
                  <a:round/>
                  <a:headEnd/>
                  <a:tailEnd/>
                </a:ln>
                <a:effectLst/>
              </p:spPr>
              <p:txBody>
                <a:bodyPr wrap="none" anchor="ctr"/>
                <a:lstStyle/>
                <a:p>
                  <a:endParaRPr lang="es-ES"/>
                </a:p>
              </p:txBody>
            </p:sp>
            <p:sp>
              <p:nvSpPr>
                <p:cNvPr id="461881" name="Oval 57"/>
                <p:cNvSpPr>
                  <a:spLocks noChangeArrowheads="1"/>
                </p:cNvSpPr>
                <p:nvPr/>
              </p:nvSpPr>
              <p:spPr bwMode="auto">
                <a:xfrm>
                  <a:off x="1188" y="2329"/>
                  <a:ext cx="32" cy="23"/>
                </a:xfrm>
                <a:prstGeom prst="ellipse">
                  <a:avLst/>
                </a:prstGeom>
                <a:solidFill>
                  <a:srgbClr val="474B3A"/>
                </a:solidFill>
                <a:ln w="9525">
                  <a:noFill/>
                  <a:round/>
                  <a:headEnd/>
                  <a:tailEnd/>
                </a:ln>
                <a:effectLst/>
              </p:spPr>
              <p:txBody>
                <a:bodyPr wrap="none" anchor="ctr"/>
                <a:lstStyle/>
                <a:p>
                  <a:endParaRPr lang="es-ES"/>
                </a:p>
              </p:txBody>
            </p:sp>
            <p:sp>
              <p:nvSpPr>
                <p:cNvPr id="461882" name="Oval 58"/>
                <p:cNvSpPr>
                  <a:spLocks noChangeArrowheads="1"/>
                </p:cNvSpPr>
                <p:nvPr/>
              </p:nvSpPr>
              <p:spPr bwMode="auto">
                <a:xfrm>
                  <a:off x="1377" y="2375"/>
                  <a:ext cx="32" cy="23"/>
                </a:xfrm>
                <a:prstGeom prst="ellipse">
                  <a:avLst/>
                </a:prstGeom>
                <a:solidFill>
                  <a:srgbClr val="474B3A"/>
                </a:solidFill>
                <a:ln w="9525">
                  <a:noFill/>
                  <a:round/>
                  <a:headEnd/>
                  <a:tailEnd/>
                </a:ln>
                <a:effectLst/>
              </p:spPr>
              <p:txBody>
                <a:bodyPr wrap="none" anchor="ctr"/>
                <a:lstStyle/>
                <a:p>
                  <a:endParaRPr lang="es-ES"/>
                </a:p>
              </p:txBody>
            </p:sp>
            <p:sp>
              <p:nvSpPr>
                <p:cNvPr id="461883" name="Oval 59"/>
                <p:cNvSpPr>
                  <a:spLocks noChangeArrowheads="1"/>
                </p:cNvSpPr>
                <p:nvPr/>
              </p:nvSpPr>
              <p:spPr bwMode="auto">
                <a:xfrm>
                  <a:off x="1193" y="2382"/>
                  <a:ext cx="32" cy="21"/>
                </a:xfrm>
                <a:prstGeom prst="ellipse">
                  <a:avLst/>
                </a:prstGeom>
                <a:solidFill>
                  <a:srgbClr val="474B3A"/>
                </a:solidFill>
                <a:ln w="9525">
                  <a:noFill/>
                  <a:round/>
                  <a:headEnd/>
                  <a:tailEnd/>
                </a:ln>
                <a:effectLst/>
              </p:spPr>
              <p:txBody>
                <a:bodyPr wrap="none" anchor="ctr"/>
                <a:lstStyle/>
                <a:p>
                  <a:endParaRPr lang="es-ES"/>
                </a:p>
              </p:txBody>
            </p:sp>
            <p:sp>
              <p:nvSpPr>
                <p:cNvPr id="461884" name="Oval 60"/>
                <p:cNvSpPr>
                  <a:spLocks noChangeArrowheads="1"/>
                </p:cNvSpPr>
                <p:nvPr/>
              </p:nvSpPr>
              <p:spPr bwMode="auto">
                <a:xfrm>
                  <a:off x="1227" y="2409"/>
                  <a:ext cx="33" cy="23"/>
                </a:xfrm>
                <a:prstGeom prst="ellipse">
                  <a:avLst/>
                </a:prstGeom>
                <a:solidFill>
                  <a:srgbClr val="474B3A"/>
                </a:solidFill>
                <a:ln w="9525">
                  <a:noFill/>
                  <a:round/>
                  <a:headEnd/>
                  <a:tailEnd/>
                </a:ln>
                <a:effectLst/>
              </p:spPr>
              <p:txBody>
                <a:bodyPr wrap="none" anchor="ctr"/>
                <a:lstStyle/>
                <a:p>
                  <a:endParaRPr lang="es-ES"/>
                </a:p>
              </p:txBody>
            </p:sp>
            <p:sp>
              <p:nvSpPr>
                <p:cNvPr id="461885" name="Oval 61"/>
                <p:cNvSpPr>
                  <a:spLocks noChangeArrowheads="1"/>
                </p:cNvSpPr>
                <p:nvPr/>
              </p:nvSpPr>
              <p:spPr bwMode="auto">
                <a:xfrm>
                  <a:off x="1285" y="2424"/>
                  <a:ext cx="35" cy="21"/>
                </a:xfrm>
                <a:prstGeom prst="ellipse">
                  <a:avLst/>
                </a:prstGeom>
                <a:solidFill>
                  <a:srgbClr val="474B3A"/>
                </a:solidFill>
                <a:ln w="9525">
                  <a:noFill/>
                  <a:round/>
                  <a:headEnd/>
                  <a:tailEnd/>
                </a:ln>
                <a:effectLst/>
              </p:spPr>
              <p:txBody>
                <a:bodyPr wrap="none" anchor="ctr"/>
                <a:lstStyle/>
                <a:p>
                  <a:endParaRPr lang="es-ES"/>
                </a:p>
              </p:txBody>
            </p:sp>
            <p:sp>
              <p:nvSpPr>
                <p:cNvPr id="461886" name="Oval 62"/>
                <p:cNvSpPr>
                  <a:spLocks noChangeArrowheads="1"/>
                </p:cNvSpPr>
                <p:nvPr/>
              </p:nvSpPr>
              <p:spPr bwMode="auto">
                <a:xfrm>
                  <a:off x="1389" y="2326"/>
                  <a:ext cx="34" cy="23"/>
                </a:xfrm>
                <a:prstGeom prst="ellipse">
                  <a:avLst/>
                </a:prstGeom>
                <a:solidFill>
                  <a:srgbClr val="474B3A"/>
                </a:solidFill>
                <a:ln w="9525">
                  <a:noFill/>
                  <a:round/>
                  <a:headEnd/>
                  <a:tailEnd/>
                </a:ln>
                <a:effectLst/>
              </p:spPr>
              <p:txBody>
                <a:bodyPr wrap="none" anchor="ctr"/>
                <a:lstStyle/>
                <a:p>
                  <a:endParaRPr lang="es-ES"/>
                </a:p>
              </p:txBody>
            </p:sp>
            <p:sp>
              <p:nvSpPr>
                <p:cNvPr id="461887" name="Oval 63"/>
                <p:cNvSpPr>
                  <a:spLocks noChangeArrowheads="1"/>
                </p:cNvSpPr>
                <p:nvPr/>
              </p:nvSpPr>
              <p:spPr bwMode="auto">
                <a:xfrm>
                  <a:off x="1227" y="2306"/>
                  <a:ext cx="148" cy="103"/>
                </a:xfrm>
                <a:prstGeom prst="ellipse">
                  <a:avLst/>
                </a:prstGeom>
                <a:solidFill>
                  <a:srgbClr val="474B3A"/>
                </a:solidFill>
                <a:ln w="9525">
                  <a:noFill/>
                  <a:round/>
                  <a:headEnd/>
                  <a:tailEnd/>
                </a:ln>
                <a:effectLst/>
              </p:spPr>
              <p:txBody>
                <a:bodyPr wrap="none" anchor="ctr"/>
                <a:lstStyle/>
                <a:p>
                  <a:endParaRPr lang="es-ES"/>
                </a:p>
              </p:txBody>
            </p:sp>
            <p:sp>
              <p:nvSpPr>
                <p:cNvPr id="461888" name="Oval 64"/>
                <p:cNvSpPr>
                  <a:spLocks noChangeArrowheads="1"/>
                </p:cNvSpPr>
                <p:nvPr/>
              </p:nvSpPr>
              <p:spPr bwMode="auto">
                <a:xfrm>
                  <a:off x="1235" y="2313"/>
                  <a:ext cx="136" cy="93"/>
                </a:xfrm>
                <a:prstGeom prst="ellipse">
                  <a:avLst/>
                </a:prstGeom>
                <a:solidFill>
                  <a:schemeClr val="hlink"/>
                </a:solidFill>
                <a:ln w="9525">
                  <a:noFill/>
                  <a:round/>
                  <a:headEnd/>
                  <a:tailEnd/>
                </a:ln>
                <a:effectLst/>
              </p:spPr>
              <p:txBody>
                <a:bodyPr wrap="none" anchor="ctr"/>
                <a:lstStyle/>
                <a:p>
                  <a:endParaRPr lang="es-ES"/>
                </a:p>
              </p:txBody>
            </p:sp>
            <p:sp>
              <p:nvSpPr>
                <p:cNvPr id="461889" name="Freeform 65"/>
                <p:cNvSpPr>
                  <a:spLocks/>
                </p:cNvSpPr>
                <p:nvPr/>
              </p:nvSpPr>
              <p:spPr bwMode="auto">
                <a:xfrm>
                  <a:off x="1343" y="2395"/>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461890" name="Group 66"/>
            <p:cNvGrpSpPr>
              <a:grpSpLocks/>
            </p:cNvGrpSpPr>
            <p:nvPr/>
          </p:nvGrpSpPr>
          <p:grpSpPr bwMode="auto">
            <a:xfrm>
              <a:off x="904" y="2098"/>
              <a:ext cx="790" cy="210"/>
              <a:chOff x="904" y="2098"/>
              <a:chExt cx="790" cy="210"/>
            </a:xfrm>
          </p:grpSpPr>
          <p:sp>
            <p:nvSpPr>
              <p:cNvPr id="461891" name="Freeform 67"/>
              <p:cNvSpPr>
                <a:spLocks/>
              </p:cNvSpPr>
              <p:nvPr/>
            </p:nvSpPr>
            <p:spPr bwMode="auto">
              <a:xfrm>
                <a:off x="1513" y="2250"/>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1892" name="Freeform 68"/>
              <p:cNvSpPr>
                <a:spLocks/>
              </p:cNvSpPr>
              <p:nvPr/>
            </p:nvSpPr>
            <p:spPr bwMode="auto">
              <a:xfrm>
                <a:off x="934" y="2246"/>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1893" name="Freeform 69"/>
              <p:cNvSpPr>
                <a:spLocks/>
              </p:cNvSpPr>
              <p:nvPr/>
            </p:nvSpPr>
            <p:spPr bwMode="auto">
              <a:xfrm>
                <a:off x="904" y="2098"/>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61894" name="Freeform 70"/>
              <p:cNvSpPr>
                <a:spLocks/>
              </p:cNvSpPr>
              <p:nvPr/>
            </p:nvSpPr>
            <p:spPr bwMode="auto">
              <a:xfrm>
                <a:off x="924" y="2139"/>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61895" name="Freeform 71"/>
              <p:cNvSpPr>
                <a:spLocks/>
              </p:cNvSpPr>
              <p:nvPr/>
            </p:nvSpPr>
            <p:spPr bwMode="auto">
              <a:xfrm>
                <a:off x="1538" y="2146"/>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61896" name="Freeform 72"/>
              <p:cNvSpPr>
                <a:spLocks/>
              </p:cNvSpPr>
              <p:nvPr/>
            </p:nvSpPr>
            <p:spPr bwMode="auto">
              <a:xfrm>
                <a:off x="1047" y="2108"/>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pic>
        <p:nvPicPr>
          <p:cNvPr id="461897" name="Picture 73"/>
          <p:cNvPicPr>
            <a:picLocks noChangeArrowheads="1"/>
          </p:cNvPicPr>
          <p:nvPr/>
        </p:nvPicPr>
        <p:blipFill>
          <a:blip r:embed="rId4" cstate="print"/>
          <a:srcRect/>
          <a:stretch>
            <a:fillRect/>
          </a:stretch>
        </p:blipFill>
        <p:spPr bwMode="auto">
          <a:xfrm>
            <a:off x="1498600" y="5149850"/>
            <a:ext cx="1544638" cy="1190625"/>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6"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1397" name="Rectangle 5"/>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s-ES"/>
          </a:p>
        </p:txBody>
      </p:sp>
      <p:sp>
        <p:nvSpPr>
          <p:cNvPr id="571398"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RDSI (ISDN) de banda estrecha</a:t>
            </a:r>
          </a:p>
        </p:txBody>
      </p:sp>
      <p:sp>
        <p:nvSpPr>
          <p:cNvPr id="571399" name="Rectangle 7"/>
          <p:cNvSpPr>
            <a:spLocks noChangeArrowheads="1"/>
          </p:cNvSpPr>
          <p:nvPr/>
        </p:nvSpPr>
        <p:spPr bwMode="auto">
          <a:xfrm>
            <a:off x="685800" y="1219200"/>
            <a:ext cx="7772400" cy="53340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
              <a:t>Objetivo: </a:t>
            </a:r>
            <a:r>
              <a:rPr lang="es-ES_tradnl"/>
              <a:t>llegar de forma</a:t>
            </a:r>
            <a:r>
              <a:rPr lang="es-ES"/>
              <a:t> digital a casa del usuario. El teléfono actúa como un códec muestreando la señal a 8 KHz; se genera un byte por muestra</a:t>
            </a:r>
            <a:r>
              <a:rPr lang="es-ES_tradnl"/>
              <a:t> (canales de 64 Kb/s)</a:t>
            </a:r>
            <a:r>
              <a:rPr lang="es-ES"/>
              <a:t>.</a:t>
            </a:r>
          </a:p>
          <a:p>
            <a:pPr marL="342900" indent="-342900">
              <a:lnSpc>
                <a:spcPct val="90000"/>
              </a:lnSpc>
              <a:spcBef>
                <a:spcPct val="20000"/>
              </a:spcBef>
              <a:buSzPct val="100000"/>
              <a:buFontTx/>
              <a:buChar char="•"/>
            </a:pPr>
            <a:r>
              <a:rPr lang="es-ES_tradnl"/>
              <a:t>D</a:t>
            </a:r>
            <a:r>
              <a:rPr lang="es-ES"/>
              <a:t>os tipos de canales:</a:t>
            </a:r>
          </a:p>
          <a:p>
            <a:pPr marL="742950" lvl="1" indent="-285750">
              <a:lnSpc>
                <a:spcPct val="90000"/>
              </a:lnSpc>
              <a:spcBef>
                <a:spcPct val="20000"/>
              </a:spcBef>
              <a:buSzPct val="100000"/>
              <a:buFontTx/>
              <a:buChar char="–"/>
            </a:pPr>
            <a:r>
              <a:rPr lang="es-ES" sz="2000" b="1"/>
              <a:t>Canales B</a:t>
            </a:r>
            <a:r>
              <a:rPr lang="es-ES" sz="2000"/>
              <a:t> (Bearer</a:t>
            </a:r>
            <a:r>
              <a:rPr lang="es-ES_tradnl" sz="2000"/>
              <a:t>, portador</a:t>
            </a:r>
            <a:r>
              <a:rPr lang="es-ES" sz="2000"/>
              <a:t>)</a:t>
            </a:r>
            <a:r>
              <a:rPr lang="es-ES_tradnl" sz="2000"/>
              <a:t>: 64 Kb/s, </a:t>
            </a:r>
            <a:r>
              <a:rPr lang="es-ES" sz="2000"/>
              <a:t>sirven para llevar l</a:t>
            </a:r>
            <a:r>
              <a:rPr lang="es-ES_tradnl" sz="2000"/>
              <a:t>a voz o datos del usuario</a:t>
            </a:r>
            <a:r>
              <a:rPr lang="es-ES" sz="2000"/>
              <a:t>. Puede haber un número variable según el tipo de interfaz</a:t>
            </a:r>
          </a:p>
          <a:p>
            <a:pPr marL="742950" lvl="1" indent="-285750">
              <a:lnSpc>
                <a:spcPct val="90000"/>
              </a:lnSpc>
              <a:spcBef>
                <a:spcPct val="20000"/>
              </a:spcBef>
              <a:buSzPct val="100000"/>
              <a:buFontTx/>
              <a:buChar char="–"/>
            </a:pPr>
            <a:r>
              <a:rPr lang="es-ES" sz="2000" b="1"/>
              <a:t>Canal D</a:t>
            </a:r>
            <a:r>
              <a:rPr lang="es-ES" sz="2000"/>
              <a:t> (Data): se usa para señalización (establecer o terminar la llamada, información de control, etc.). Hay uno por interfaz</a:t>
            </a:r>
          </a:p>
          <a:p>
            <a:pPr marL="342900" indent="-342900">
              <a:lnSpc>
                <a:spcPct val="90000"/>
              </a:lnSpc>
              <a:spcBef>
                <a:spcPct val="20000"/>
              </a:spcBef>
              <a:buSzPct val="100000"/>
              <a:buFontTx/>
              <a:buChar char="•"/>
            </a:pPr>
            <a:r>
              <a:rPr lang="es-ES_tradnl"/>
              <a:t>D</a:t>
            </a:r>
            <a:r>
              <a:rPr lang="es-ES"/>
              <a:t>os tipos de interfa</a:t>
            </a:r>
            <a:r>
              <a:rPr lang="es-ES_tradnl"/>
              <a:t>ces</a:t>
            </a:r>
            <a:r>
              <a:rPr lang="es-ES"/>
              <a:t>:</a:t>
            </a:r>
          </a:p>
          <a:p>
            <a:pPr marL="742950" lvl="1" indent="-285750">
              <a:lnSpc>
                <a:spcPct val="90000"/>
              </a:lnSpc>
              <a:spcBef>
                <a:spcPct val="20000"/>
              </a:spcBef>
              <a:buSzPct val="100000"/>
              <a:buFontTx/>
              <a:buChar char="–"/>
            </a:pPr>
            <a:r>
              <a:rPr lang="es-ES" sz="2000" b="1"/>
              <a:t>Básico</a:t>
            </a:r>
            <a:r>
              <a:rPr lang="es-ES" sz="2000"/>
              <a:t> </a:t>
            </a:r>
            <a:r>
              <a:rPr lang="es-ES_tradnl" sz="2000"/>
              <a:t>o BRI (</a:t>
            </a:r>
            <a:r>
              <a:rPr lang="es-ES" sz="2000"/>
              <a:t>Basic Rate Interface): 2 canales B y uno D</a:t>
            </a:r>
            <a:r>
              <a:rPr lang="es-ES_tradnl" sz="2000"/>
              <a:t> de 16 Kb/s</a:t>
            </a:r>
            <a:r>
              <a:rPr lang="es-ES" sz="2000"/>
              <a:t> (2B + D)</a:t>
            </a:r>
            <a:r>
              <a:rPr lang="es-ES_tradnl" sz="2000"/>
              <a:t> + 16 Kb/s de sincronización y entramado</a:t>
            </a:r>
            <a:r>
              <a:rPr lang="es-ES" sz="2000"/>
              <a:t>; 160 Kbps en total</a:t>
            </a:r>
            <a:r>
              <a:rPr lang="es-ES_tradnl" sz="2000"/>
              <a:t>.</a:t>
            </a:r>
            <a:endParaRPr lang="es-ES" sz="2000"/>
          </a:p>
          <a:p>
            <a:pPr marL="742950" lvl="1" indent="-285750">
              <a:lnSpc>
                <a:spcPct val="90000"/>
              </a:lnSpc>
              <a:spcBef>
                <a:spcPct val="20000"/>
              </a:spcBef>
              <a:buSzPct val="100000"/>
              <a:buFontTx/>
              <a:buChar char="–"/>
            </a:pPr>
            <a:r>
              <a:rPr lang="es-ES" sz="2000"/>
              <a:t>Primario </a:t>
            </a:r>
            <a:r>
              <a:rPr lang="es-ES_tradnl" sz="2000"/>
              <a:t>o </a:t>
            </a:r>
            <a:r>
              <a:rPr lang="es-ES" sz="2000"/>
              <a:t>PRI</a:t>
            </a:r>
            <a:r>
              <a:rPr lang="es-ES_tradnl" sz="2000"/>
              <a:t> (</a:t>
            </a:r>
            <a:r>
              <a:rPr lang="es-ES" sz="2000"/>
              <a:t>Primary Rate Interface): En Europa 30B + D (una línea E1); en América y Japón 23B + D (una línea T1)</a:t>
            </a:r>
            <a:r>
              <a:rPr lang="es-ES_tradnl" sz="2000"/>
              <a:t>. Canal D de 64 Kb/s. </a:t>
            </a:r>
            <a:endParaRPr lang="es-ES" sz="2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1" name="Picture 3"/>
          <p:cNvPicPr>
            <a:picLocks noChangeAspect="1" noChangeArrowheads="1"/>
          </p:cNvPicPr>
          <p:nvPr/>
        </p:nvPicPr>
        <p:blipFill>
          <a:blip r:embed="rId3" cstate="print"/>
          <a:srcRect/>
          <a:stretch>
            <a:fillRect/>
          </a:stretch>
        </p:blipFill>
        <p:spPr bwMode="auto">
          <a:xfrm>
            <a:off x="914400" y="1839913"/>
            <a:ext cx="7724775" cy="2684462"/>
          </a:xfrm>
          <a:prstGeom prst="rect">
            <a:avLst/>
          </a:prstGeom>
          <a:noFill/>
          <a:ln w="12700">
            <a:noFill/>
            <a:miter lim="800000"/>
            <a:headEnd/>
            <a:tailEnd/>
          </a:ln>
          <a:effectLst/>
        </p:spPr>
      </p:pic>
      <p:sp>
        <p:nvSpPr>
          <p:cNvPr id="114696" name="Oval 8"/>
          <p:cNvSpPr>
            <a:spLocks noChangeArrowheads="1"/>
          </p:cNvSpPr>
          <p:nvPr/>
        </p:nvSpPr>
        <p:spPr bwMode="auto">
          <a:xfrm>
            <a:off x="6629400" y="638175"/>
            <a:ext cx="485775" cy="1038225"/>
          </a:xfrm>
          <a:prstGeom prst="ellipse">
            <a:avLst/>
          </a:prstGeom>
          <a:solidFill>
            <a:schemeClr val="bg1"/>
          </a:solidFill>
          <a:ln w="12700">
            <a:noFill/>
            <a:round/>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13" name="Text Box 9"/>
          <p:cNvSpPr txBox="1">
            <a:spLocks noChangeArrowheads="1"/>
          </p:cNvSpPr>
          <p:nvPr/>
        </p:nvSpPr>
        <p:spPr bwMode="auto">
          <a:xfrm>
            <a:off x="762000" y="3365500"/>
            <a:ext cx="1371600" cy="730250"/>
          </a:xfrm>
          <a:prstGeom prst="rect">
            <a:avLst/>
          </a:prstGeom>
          <a:noFill/>
          <a:ln w="12700">
            <a:noFill/>
            <a:miter lim="800000"/>
            <a:headEnd/>
            <a:tailEnd/>
          </a:ln>
          <a:effectLst/>
        </p:spPr>
        <p:txBody>
          <a:bodyPr>
            <a:spAutoFit/>
          </a:bodyPr>
          <a:lstStyle/>
          <a:p>
            <a:pPr algn="ctr"/>
            <a:r>
              <a:rPr lang="es-ES" sz="1400" b="1">
                <a:latin typeface="Arial" charset="0"/>
              </a:rPr>
              <a:t>TE</a:t>
            </a:r>
          </a:p>
          <a:p>
            <a:pPr algn="ctr"/>
            <a:r>
              <a:rPr lang="es-ES" sz="1400" b="1">
                <a:latin typeface="Arial" charset="0"/>
              </a:rPr>
              <a:t>(Terminal</a:t>
            </a:r>
          </a:p>
          <a:p>
            <a:pPr algn="ctr"/>
            <a:r>
              <a:rPr lang="es-ES" sz="1400" b="1">
                <a:latin typeface="Arial" charset="0"/>
              </a:rPr>
              <a:t>Equipment)</a:t>
            </a:r>
          </a:p>
        </p:txBody>
      </p:sp>
      <p:sp>
        <p:nvSpPr>
          <p:cNvPr id="175115" name="Text Box 11"/>
          <p:cNvSpPr txBox="1">
            <a:spLocks noChangeArrowheads="1"/>
          </p:cNvSpPr>
          <p:nvPr/>
        </p:nvSpPr>
        <p:spPr bwMode="auto">
          <a:xfrm>
            <a:off x="3386138" y="3365500"/>
            <a:ext cx="1447800" cy="730250"/>
          </a:xfrm>
          <a:prstGeom prst="rect">
            <a:avLst/>
          </a:prstGeom>
          <a:noFill/>
          <a:ln w="12700">
            <a:noFill/>
            <a:miter lim="800000"/>
            <a:headEnd/>
            <a:tailEnd/>
          </a:ln>
          <a:effectLst/>
        </p:spPr>
        <p:txBody>
          <a:bodyPr>
            <a:spAutoFit/>
          </a:bodyPr>
          <a:lstStyle/>
          <a:p>
            <a:pPr algn="ctr"/>
            <a:r>
              <a:rPr lang="es-ES" sz="1400" b="1">
                <a:latin typeface="Arial" charset="0"/>
              </a:rPr>
              <a:t>NT</a:t>
            </a:r>
          </a:p>
          <a:p>
            <a:pPr algn="ctr"/>
            <a:r>
              <a:rPr lang="es-ES" sz="1400" b="1">
                <a:latin typeface="Arial" charset="0"/>
              </a:rPr>
              <a:t>(Network Termination)</a:t>
            </a:r>
          </a:p>
        </p:txBody>
      </p:sp>
      <p:sp>
        <p:nvSpPr>
          <p:cNvPr id="175116" name="Line 12"/>
          <p:cNvSpPr>
            <a:spLocks noChangeShapeType="1"/>
          </p:cNvSpPr>
          <p:nvPr/>
        </p:nvSpPr>
        <p:spPr bwMode="auto">
          <a:xfrm>
            <a:off x="1871663" y="2571750"/>
            <a:ext cx="1905000" cy="0"/>
          </a:xfrm>
          <a:prstGeom prst="line">
            <a:avLst/>
          </a:prstGeom>
          <a:noFill/>
          <a:ln w="25400">
            <a:solidFill>
              <a:schemeClr val="tx1"/>
            </a:solidFill>
            <a:round/>
            <a:headEnd/>
            <a:tailEnd/>
          </a:ln>
          <a:effectLst/>
        </p:spPr>
        <p:txBody>
          <a:bodyPr/>
          <a:lstStyle/>
          <a:p>
            <a:endParaRPr lang="es-ES"/>
          </a:p>
        </p:txBody>
      </p:sp>
      <p:sp>
        <p:nvSpPr>
          <p:cNvPr id="175117" name="Line 13"/>
          <p:cNvSpPr>
            <a:spLocks noChangeShapeType="1"/>
          </p:cNvSpPr>
          <p:nvPr/>
        </p:nvSpPr>
        <p:spPr bwMode="auto">
          <a:xfrm>
            <a:off x="1862138" y="2686050"/>
            <a:ext cx="1905000" cy="0"/>
          </a:xfrm>
          <a:prstGeom prst="line">
            <a:avLst/>
          </a:prstGeom>
          <a:noFill/>
          <a:ln w="25400">
            <a:solidFill>
              <a:schemeClr val="tx1"/>
            </a:solidFill>
            <a:round/>
            <a:headEnd/>
            <a:tailEnd/>
          </a:ln>
          <a:effectLst/>
        </p:spPr>
        <p:txBody>
          <a:bodyPr/>
          <a:lstStyle/>
          <a:p>
            <a:endParaRPr lang="es-ES"/>
          </a:p>
        </p:txBody>
      </p:sp>
      <p:sp>
        <p:nvSpPr>
          <p:cNvPr id="175118" name="Line 14"/>
          <p:cNvSpPr>
            <a:spLocks noChangeShapeType="1"/>
          </p:cNvSpPr>
          <p:nvPr/>
        </p:nvSpPr>
        <p:spPr bwMode="auto">
          <a:xfrm>
            <a:off x="1862138" y="2800350"/>
            <a:ext cx="1905000" cy="0"/>
          </a:xfrm>
          <a:prstGeom prst="line">
            <a:avLst/>
          </a:prstGeom>
          <a:noFill/>
          <a:ln w="25400">
            <a:solidFill>
              <a:schemeClr val="tx1"/>
            </a:solidFill>
            <a:round/>
            <a:headEnd/>
            <a:tailEnd/>
          </a:ln>
          <a:effectLst/>
        </p:spPr>
        <p:txBody>
          <a:bodyPr/>
          <a:lstStyle/>
          <a:p>
            <a:endParaRPr lang="es-ES"/>
          </a:p>
        </p:txBody>
      </p:sp>
      <p:sp>
        <p:nvSpPr>
          <p:cNvPr id="175119" name="Line 15"/>
          <p:cNvSpPr>
            <a:spLocks noChangeShapeType="1"/>
          </p:cNvSpPr>
          <p:nvPr/>
        </p:nvSpPr>
        <p:spPr bwMode="auto">
          <a:xfrm>
            <a:off x="1862138" y="2905125"/>
            <a:ext cx="1905000" cy="0"/>
          </a:xfrm>
          <a:prstGeom prst="line">
            <a:avLst/>
          </a:prstGeom>
          <a:noFill/>
          <a:ln w="25400">
            <a:solidFill>
              <a:schemeClr val="tx1"/>
            </a:solidFill>
            <a:round/>
            <a:headEnd/>
            <a:tailEnd/>
          </a:ln>
          <a:effectLst/>
        </p:spPr>
        <p:txBody>
          <a:bodyPr/>
          <a:lstStyle/>
          <a:p>
            <a:endParaRPr lang="es-ES"/>
          </a:p>
        </p:txBody>
      </p:sp>
      <p:pic>
        <p:nvPicPr>
          <p:cNvPr id="175112" name="Picture 8"/>
          <p:cNvPicPr>
            <a:picLocks noChangeArrowheads="1"/>
          </p:cNvPicPr>
          <p:nvPr/>
        </p:nvPicPr>
        <p:blipFill>
          <a:blip r:embed="rId3" cstate="print"/>
          <a:srcRect/>
          <a:stretch>
            <a:fillRect/>
          </a:stretch>
        </p:blipFill>
        <p:spPr bwMode="auto">
          <a:xfrm>
            <a:off x="838200" y="1765300"/>
            <a:ext cx="1193800" cy="1435100"/>
          </a:xfrm>
          <a:prstGeom prst="rect">
            <a:avLst/>
          </a:prstGeom>
          <a:noFill/>
          <a:ln w="12700">
            <a:noFill/>
            <a:miter lim="800000"/>
            <a:headEnd/>
            <a:tailEnd/>
          </a:ln>
          <a:effectLst/>
        </p:spPr>
      </p:pic>
      <p:sp>
        <p:nvSpPr>
          <p:cNvPr id="175120" name="Line 16"/>
          <p:cNvSpPr>
            <a:spLocks noChangeShapeType="1"/>
          </p:cNvSpPr>
          <p:nvPr/>
        </p:nvSpPr>
        <p:spPr bwMode="auto">
          <a:xfrm>
            <a:off x="2700338" y="2505075"/>
            <a:ext cx="0" cy="457200"/>
          </a:xfrm>
          <a:prstGeom prst="line">
            <a:avLst/>
          </a:prstGeom>
          <a:noFill/>
          <a:ln w="25400">
            <a:solidFill>
              <a:srgbClr val="FF0000"/>
            </a:solidFill>
            <a:round/>
            <a:headEnd/>
            <a:tailEnd/>
          </a:ln>
          <a:effectLst/>
        </p:spPr>
        <p:txBody>
          <a:bodyPr/>
          <a:lstStyle/>
          <a:p>
            <a:endParaRPr lang="es-ES"/>
          </a:p>
        </p:txBody>
      </p:sp>
      <p:sp>
        <p:nvSpPr>
          <p:cNvPr id="175121" name="Text Box 17"/>
          <p:cNvSpPr txBox="1">
            <a:spLocks noChangeArrowheads="1"/>
          </p:cNvSpPr>
          <p:nvPr/>
        </p:nvSpPr>
        <p:spPr bwMode="auto">
          <a:xfrm>
            <a:off x="2233613" y="3521075"/>
            <a:ext cx="923925" cy="822325"/>
          </a:xfrm>
          <a:prstGeom prst="rect">
            <a:avLst/>
          </a:prstGeom>
          <a:noFill/>
          <a:ln w="12700">
            <a:noFill/>
            <a:miter lim="800000"/>
            <a:headEnd/>
            <a:tailEnd/>
          </a:ln>
          <a:effectLst/>
        </p:spPr>
        <p:txBody>
          <a:bodyPr>
            <a:spAutoFit/>
          </a:bodyPr>
          <a:lstStyle/>
          <a:p>
            <a:pPr algn="ctr"/>
            <a:r>
              <a:rPr lang="es-ES" sz="1200" b="1">
                <a:latin typeface="Arial" charset="0"/>
              </a:rPr>
              <a:t>Interfaz S</a:t>
            </a:r>
          </a:p>
          <a:p>
            <a:pPr algn="ctr"/>
            <a:r>
              <a:rPr lang="es-ES" sz="1200" b="1">
                <a:latin typeface="Arial" charset="0"/>
              </a:rPr>
              <a:t>4 hilos</a:t>
            </a:r>
          </a:p>
          <a:p>
            <a:pPr algn="ctr"/>
            <a:r>
              <a:rPr lang="es-ES" sz="1200" b="1">
                <a:latin typeface="Arial" charset="0"/>
              </a:rPr>
              <a:t>(conector RJ45)</a:t>
            </a:r>
          </a:p>
        </p:txBody>
      </p:sp>
      <p:sp>
        <p:nvSpPr>
          <p:cNvPr id="175122" name="Line 18"/>
          <p:cNvSpPr>
            <a:spLocks noChangeShapeType="1"/>
          </p:cNvSpPr>
          <p:nvPr/>
        </p:nvSpPr>
        <p:spPr bwMode="auto">
          <a:xfrm flipV="1">
            <a:off x="2695575" y="3048000"/>
            <a:ext cx="4763" cy="381000"/>
          </a:xfrm>
          <a:prstGeom prst="line">
            <a:avLst/>
          </a:prstGeom>
          <a:noFill/>
          <a:ln w="12700">
            <a:solidFill>
              <a:schemeClr val="tx1"/>
            </a:solidFill>
            <a:round/>
            <a:headEnd/>
            <a:tailEnd type="triangle" w="med" len="med"/>
          </a:ln>
          <a:effectLst/>
        </p:spPr>
        <p:txBody>
          <a:bodyPr/>
          <a:lstStyle/>
          <a:p>
            <a:endParaRPr lang="es-ES"/>
          </a:p>
        </p:txBody>
      </p:sp>
      <p:sp>
        <p:nvSpPr>
          <p:cNvPr id="175123" name="Line 19"/>
          <p:cNvSpPr>
            <a:spLocks noChangeShapeType="1"/>
          </p:cNvSpPr>
          <p:nvPr/>
        </p:nvSpPr>
        <p:spPr bwMode="auto">
          <a:xfrm>
            <a:off x="4452938" y="2667000"/>
            <a:ext cx="2743200" cy="0"/>
          </a:xfrm>
          <a:prstGeom prst="line">
            <a:avLst/>
          </a:prstGeom>
          <a:noFill/>
          <a:ln w="25400">
            <a:solidFill>
              <a:schemeClr val="tx1"/>
            </a:solidFill>
            <a:round/>
            <a:headEnd/>
            <a:tailEnd/>
          </a:ln>
          <a:effectLst/>
        </p:spPr>
        <p:txBody>
          <a:bodyPr/>
          <a:lstStyle/>
          <a:p>
            <a:endParaRPr lang="es-ES"/>
          </a:p>
        </p:txBody>
      </p:sp>
      <p:sp>
        <p:nvSpPr>
          <p:cNvPr id="175124" name="Line 20"/>
          <p:cNvSpPr>
            <a:spLocks noChangeShapeType="1"/>
          </p:cNvSpPr>
          <p:nvPr/>
        </p:nvSpPr>
        <p:spPr bwMode="auto">
          <a:xfrm>
            <a:off x="4419600" y="2819400"/>
            <a:ext cx="2743200" cy="0"/>
          </a:xfrm>
          <a:prstGeom prst="line">
            <a:avLst/>
          </a:prstGeom>
          <a:noFill/>
          <a:ln w="25400">
            <a:solidFill>
              <a:schemeClr val="tx1"/>
            </a:solidFill>
            <a:round/>
            <a:headEnd/>
            <a:tailEnd/>
          </a:ln>
          <a:effectLst/>
        </p:spPr>
        <p:txBody>
          <a:bodyPr/>
          <a:lstStyle/>
          <a:p>
            <a:endParaRPr lang="es-ES"/>
          </a:p>
        </p:txBody>
      </p:sp>
      <p:sp>
        <p:nvSpPr>
          <p:cNvPr id="175114" name="Rectangle 10"/>
          <p:cNvSpPr>
            <a:spLocks noChangeArrowheads="1"/>
          </p:cNvSpPr>
          <p:nvPr/>
        </p:nvSpPr>
        <p:spPr bwMode="auto">
          <a:xfrm>
            <a:off x="3690938" y="2222500"/>
            <a:ext cx="914400" cy="9017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75125" name="Line 21"/>
          <p:cNvSpPr>
            <a:spLocks noChangeShapeType="1"/>
          </p:cNvSpPr>
          <p:nvPr/>
        </p:nvSpPr>
        <p:spPr bwMode="auto">
          <a:xfrm>
            <a:off x="2981325" y="2686050"/>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26" name="Line 22"/>
          <p:cNvSpPr>
            <a:spLocks noChangeShapeType="1"/>
          </p:cNvSpPr>
          <p:nvPr/>
        </p:nvSpPr>
        <p:spPr bwMode="auto">
          <a:xfrm>
            <a:off x="2990850" y="2562225"/>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27" name="Line 23"/>
          <p:cNvSpPr>
            <a:spLocks noChangeShapeType="1"/>
          </p:cNvSpPr>
          <p:nvPr/>
        </p:nvSpPr>
        <p:spPr bwMode="auto">
          <a:xfrm rot="10800000">
            <a:off x="3028950" y="2800350"/>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28" name="Line 24"/>
          <p:cNvSpPr>
            <a:spLocks noChangeShapeType="1"/>
          </p:cNvSpPr>
          <p:nvPr/>
        </p:nvSpPr>
        <p:spPr bwMode="auto">
          <a:xfrm rot="10800000">
            <a:off x="3028950" y="2905125"/>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29" name="Line 25"/>
          <p:cNvSpPr>
            <a:spLocks noChangeShapeType="1"/>
          </p:cNvSpPr>
          <p:nvPr/>
        </p:nvSpPr>
        <p:spPr bwMode="auto">
          <a:xfrm rot="10800000">
            <a:off x="4981575" y="2809875"/>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30" name="Line 26"/>
          <p:cNvSpPr>
            <a:spLocks noChangeShapeType="1"/>
          </p:cNvSpPr>
          <p:nvPr/>
        </p:nvSpPr>
        <p:spPr bwMode="auto">
          <a:xfrm rot="10800000">
            <a:off x="4962525" y="2657475"/>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31" name="Line 27"/>
          <p:cNvSpPr>
            <a:spLocks noChangeShapeType="1"/>
          </p:cNvSpPr>
          <p:nvPr/>
        </p:nvSpPr>
        <p:spPr bwMode="auto">
          <a:xfrm>
            <a:off x="5219700" y="2819400"/>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32" name="Line 28"/>
          <p:cNvSpPr>
            <a:spLocks noChangeShapeType="1"/>
          </p:cNvSpPr>
          <p:nvPr/>
        </p:nvSpPr>
        <p:spPr bwMode="auto">
          <a:xfrm>
            <a:off x="5229225" y="2667000"/>
            <a:ext cx="304800" cy="0"/>
          </a:xfrm>
          <a:prstGeom prst="line">
            <a:avLst/>
          </a:prstGeom>
          <a:noFill/>
          <a:ln w="12700">
            <a:solidFill>
              <a:schemeClr val="tx1"/>
            </a:solidFill>
            <a:round/>
            <a:headEnd/>
            <a:tailEnd type="triangle" w="med" len="med"/>
          </a:ln>
          <a:effectLst/>
        </p:spPr>
        <p:txBody>
          <a:bodyPr/>
          <a:lstStyle/>
          <a:p>
            <a:endParaRPr lang="es-ES"/>
          </a:p>
        </p:txBody>
      </p:sp>
      <p:sp>
        <p:nvSpPr>
          <p:cNvPr id="175133" name="Rectangle 29"/>
          <p:cNvSpPr>
            <a:spLocks noChangeArrowheads="1"/>
          </p:cNvSpPr>
          <p:nvPr/>
        </p:nvSpPr>
        <p:spPr bwMode="auto">
          <a:xfrm>
            <a:off x="609600" y="1282700"/>
            <a:ext cx="4267200" cy="3289300"/>
          </a:xfrm>
          <a:prstGeom prst="rect">
            <a:avLst/>
          </a:prstGeom>
          <a:noFill/>
          <a:ln w="12700">
            <a:solidFill>
              <a:schemeClr val="tx2"/>
            </a:solidFill>
            <a:miter lim="800000"/>
            <a:headEnd/>
            <a:tailEnd/>
          </a:ln>
          <a:effectLst/>
        </p:spPr>
        <p:txBody>
          <a:bodyPr wrap="none" anchor="ctr"/>
          <a:lstStyle/>
          <a:p>
            <a:endParaRPr lang="es-ES"/>
          </a:p>
        </p:txBody>
      </p:sp>
      <p:sp>
        <p:nvSpPr>
          <p:cNvPr id="175134" name="Text Box 30"/>
          <p:cNvSpPr txBox="1">
            <a:spLocks noChangeArrowheads="1"/>
          </p:cNvSpPr>
          <p:nvPr/>
        </p:nvSpPr>
        <p:spPr bwMode="auto">
          <a:xfrm>
            <a:off x="1533525" y="4648200"/>
            <a:ext cx="2352675" cy="336550"/>
          </a:xfrm>
          <a:prstGeom prst="rect">
            <a:avLst/>
          </a:prstGeom>
          <a:noFill/>
          <a:ln w="12700">
            <a:noFill/>
            <a:miter lim="800000"/>
            <a:headEnd/>
            <a:tailEnd/>
          </a:ln>
          <a:effectLst/>
        </p:spPr>
        <p:txBody>
          <a:bodyPr wrap="none">
            <a:spAutoFit/>
          </a:bodyPr>
          <a:lstStyle/>
          <a:p>
            <a:r>
              <a:rPr lang="es-ES_tradnl" sz="1600" b="1">
                <a:latin typeface="Arial" charset="0"/>
              </a:rPr>
              <a:t>Domicilio del abonado</a:t>
            </a:r>
            <a:endParaRPr lang="es-ES" sz="1600" b="1">
              <a:latin typeface="Arial" charset="0"/>
            </a:endParaRPr>
          </a:p>
        </p:txBody>
      </p:sp>
      <p:pic>
        <p:nvPicPr>
          <p:cNvPr id="175135" name="Picture 31"/>
          <p:cNvPicPr>
            <a:picLocks noChangeArrowheads="1"/>
          </p:cNvPicPr>
          <p:nvPr/>
        </p:nvPicPr>
        <p:blipFill>
          <a:blip r:embed="rId4" cstate="print"/>
          <a:srcRect/>
          <a:stretch>
            <a:fillRect/>
          </a:stretch>
        </p:blipFill>
        <p:spPr bwMode="auto">
          <a:xfrm>
            <a:off x="7010400" y="2438400"/>
            <a:ext cx="1047750" cy="817563"/>
          </a:xfrm>
          <a:prstGeom prst="rect">
            <a:avLst/>
          </a:prstGeom>
          <a:noFill/>
          <a:ln w="9525">
            <a:noFill/>
            <a:miter lim="800000"/>
            <a:headEnd/>
            <a:tailEnd/>
          </a:ln>
          <a:effectLst/>
        </p:spPr>
      </p:pic>
      <p:sp>
        <p:nvSpPr>
          <p:cNvPr id="175136" name="Rectangle 32"/>
          <p:cNvSpPr>
            <a:spLocks noChangeArrowheads="1"/>
          </p:cNvSpPr>
          <p:nvPr/>
        </p:nvSpPr>
        <p:spPr bwMode="auto">
          <a:xfrm>
            <a:off x="7115175" y="2563813"/>
            <a:ext cx="862013" cy="349250"/>
          </a:xfrm>
          <a:prstGeom prst="rect">
            <a:avLst/>
          </a:prstGeom>
          <a:noFill/>
          <a:ln w="9525">
            <a:noFill/>
            <a:miter lim="800000"/>
            <a:headEnd/>
            <a:tailEnd/>
          </a:ln>
          <a:effectLst/>
        </p:spPr>
        <p:txBody>
          <a:bodyPr wrap="none" lIns="103548" tIns="51774" rIns="103548" bIns="51774">
            <a:spAutoFit/>
          </a:bodyPr>
          <a:lstStyle/>
          <a:p>
            <a:pPr defTabSz="1028700"/>
            <a:r>
              <a:rPr lang="es-ES" sz="1600" b="1">
                <a:latin typeface="Arial" charset="0"/>
              </a:rPr>
              <a:t>Switch</a:t>
            </a:r>
          </a:p>
        </p:txBody>
      </p:sp>
      <p:sp>
        <p:nvSpPr>
          <p:cNvPr id="175137" name="Rectangle 33"/>
          <p:cNvSpPr>
            <a:spLocks noChangeArrowheads="1"/>
          </p:cNvSpPr>
          <p:nvPr/>
        </p:nvSpPr>
        <p:spPr bwMode="auto">
          <a:xfrm>
            <a:off x="6781800" y="1295400"/>
            <a:ext cx="1600200" cy="3276600"/>
          </a:xfrm>
          <a:prstGeom prst="rect">
            <a:avLst/>
          </a:prstGeom>
          <a:noFill/>
          <a:ln w="12700">
            <a:solidFill>
              <a:schemeClr val="tx2"/>
            </a:solidFill>
            <a:miter lim="800000"/>
            <a:headEnd/>
            <a:tailEnd/>
          </a:ln>
          <a:effectLst/>
        </p:spPr>
        <p:txBody>
          <a:bodyPr wrap="none" anchor="ctr"/>
          <a:lstStyle/>
          <a:p>
            <a:endParaRPr lang="es-ES"/>
          </a:p>
        </p:txBody>
      </p:sp>
      <p:sp>
        <p:nvSpPr>
          <p:cNvPr id="175138" name="Text Box 34"/>
          <p:cNvSpPr txBox="1">
            <a:spLocks noChangeArrowheads="1"/>
          </p:cNvSpPr>
          <p:nvPr/>
        </p:nvSpPr>
        <p:spPr bwMode="auto">
          <a:xfrm>
            <a:off x="6705600" y="4921250"/>
            <a:ext cx="1890713" cy="336550"/>
          </a:xfrm>
          <a:prstGeom prst="rect">
            <a:avLst/>
          </a:prstGeom>
          <a:noFill/>
          <a:ln w="12700">
            <a:noFill/>
            <a:miter lim="800000"/>
            <a:headEnd/>
            <a:tailEnd/>
          </a:ln>
          <a:effectLst/>
        </p:spPr>
        <p:txBody>
          <a:bodyPr wrap="none">
            <a:spAutoFit/>
          </a:bodyPr>
          <a:lstStyle/>
          <a:p>
            <a:r>
              <a:rPr lang="es-ES_tradnl" sz="1600" b="1">
                <a:latin typeface="Arial" charset="0"/>
              </a:rPr>
              <a:t>Central telefónica</a:t>
            </a:r>
            <a:endParaRPr lang="es-ES" sz="1600" b="1">
              <a:latin typeface="Arial" charset="0"/>
            </a:endParaRPr>
          </a:p>
        </p:txBody>
      </p:sp>
      <p:sp>
        <p:nvSpPr>
          <p:cNvPr id="175139" name="Text Box 35"/>
          <p:cNvSpPr txBox="1">
            <a:spLocks noChangeArrowheads="1"/>
          </p:cNvSpPr>
          <p:nvPr/>
        </p:nvSpPr>
        <p:spPr bwMode="auto">
          <a:xfrm>
            <a:off x="5435600" y="3956050"/>
            <a:ext cx="1173163" cy="1004888"/>
          </a:xfrm>
          <a:prstGeom prst="rect">
            <a:avLst/>
          </a:prstGeom>
          <a:noFill/>
          <a:ln w="12700">
            <a:noFill/>
            <a:miter lim="800000"/>
            <a:headEnd/>
            <a:tailEnd/>
          </a:ln>
          <a:effectLst/>
        </p:spPr>
        <p:txBody>
          <a:bodyPr wrap="none">
            <a:spAutoFit/>
          </a:bodyPr>
          <a:lstStyle/>
          <a:p>
            <a:pPr algn="ctr"/>
            <a:r>
              <a:rPr lang="es-ES_tradnl" sz="1200" b="1">
                <a:latin typeface="Arial" charset="0"/>
              </a:rPr>
              <a:t>Interfaz U</a:t>
            </a:r>
          </a:p>
          <a:p>
            <a:pPr algn="ctr"/>
            <a:r>
              <a:rPr lang="es-ES_tradnl" sz="1200" b="1">
                <a:latin typeface="Arial" charset="0"/>
              </a:rPr>
              <a:t>Bucle de </a:t>
            </a:r>
          </a:p>
          <a:p>
            <a:pPr algn="ctr"/>
            <a:r>
              <a:rPr lang="es-ES_tradnl" sz="1200" b="1">
                <a:latin typeface="Arial" charset="0"/>
              </a:rPr>
              <a:t>abonado </a:t>
            </a:r>
          </a:p>
          <a:p>
            <a:pPr algn="ctr"/>
            <a:r>
              <a:rPr lang="es-ES_tradnl" sz="1200" b="1">
                <a:latin typeface="Arial" charset="0"/>
              </a:rPr>
              <a:t>2 hilos</a:t>
            </a:r>
          </a:p>
          <a:p>
            <a:pPr algn="ctr"/>
            <a:r>
              <a:rPr lang="es-ES_tradnl" sz="1200" b="1">
                <a:latin typeface="Arial" charset="0"/>
              </a:rPr>
              <a:t>(5,5 Km max.)</a:t>
            </a:r>
            <a:endParaRPr lang="es-ES" sz="1200" b="1">
              <a:latin typeface="Arial" charset="0"/>
            </a:endParaRPr>
          </a:p>
        </p:txBody>
      </p:sp>
      <p:sp>
        <p:nvSpPr>
          <p:cNvPr id="175140" name="Line 36"/>
          <p:cNvSpPr>
            <a:spLocks noChangeShapeType="1"/>
          </p:cNvSpPr>
          <p:nvPr/>
        </p:nvSpPr>
        <p:spPr bwMode="auto">
          <a:xfrm flipV="1">
            <a:off x="5972175" y="3124200"/>
            <a:ext cx="0" cy="733425"/>
          </a:xfrm>
          <a:prstGeom prst="line">
            <a:avLst/>
          </a:prstGeom>
          <a:noFill/>
          <a:ln w="12700">
            <a:solidFill>
              <a:schemeClr val="tx1"/>
            </a:solidFill>
            <a:round/>
            <a:headEnd/>
            <a:tailEnd type="triangle" w="med" len="med"/>
          </a:ln>
          <a:effectLst/>
        </p:spPr>
        <p:txBody>
          <a:bodyPr/>
          <a:lstStyle/>
          <a:p>
            <a:endParaRPr lang="es-ES"/>
          </a:p>
        </p:txBody>
      </p:sp>
      <p:sp>
        <p:nvSpPr>
          <p:cNvPr id="175141" name="Line 37"/>
          <p:cNvSpPr>
            <a:spLocks noChangeShapeType="1"/>
          </p:cNvSpPr>
          <p:nvPr/>
        </p:nvSpPr>
        <p:spPr bwMode="auto">
          <a:xfrm>
            <a:off x="5943600" y="2514600"/>
            <a:ext cx="0" cy="457200"/>
          </a:xfrm>
          <a:prstGeom prst="line">
            <a:avLst/>
          </a:prstGeom>
          <a:noFill/>
          <a:ln w="25400">
            <a:solidFill>
              <a:srgbClr val="FF0000"/>
            </a:solidFill>
            <a:round/>
            <a:headEnd/>
            <a:tailEnd/>
          </a:ln>
          <a:effectLst/>
        </p:spPr>
        <p:txBody>
          <a:bodyPr/>
          <a:lstStyle/>
          <a:p>
            <a:endParaRPr lang="es-ES"/>
          </a:p>
        </p:txBody>
      </p:sp>
      <p:sp>
        <p:nvSpPr>
          <p:cNvPr id="175142" name="Text Box 38"/>
          <p:cNvSpPr txBox="1">
            <a:spLocks noChangeArrowheads="1"/>
          </p:cNvSpPr>
          <p:nvPr/>
        </p:nvSpPr>
        <p:spPr bwMode="auto">
          <a:xfrm>
            <a:off x="1219200" y="5380038"/>
            <a:ext cx="3429000" cy="639762"/>
          </a:xfrm>
          <a:prstGeom prst="rect">
            <a:avLst/>
          </a:prstGeom>
          <a:noFill/>
          <a:ln w="12700">
            <a:noFill/>
            <a:miter lim="800000"/>
            <a:headEnd/>
            <a:tailEnd/>
          </a:ln>
          <a:effectLst/>
        </p:spPr>
        <p:txBody>
          <a:bodyPr>
            <a:spAutoFit/>
          </a:bodyPr>
          <a:lstStyle/>
          <a:p>
            <a:pPr algn="ctr"/>
            <a:r>
              <a:rPr lang="es-ES" sz="1200" b="1">
                <a:latin typeface="Arial" charset="0"/>
              </a:rPr>
              <a:t>El NT contiene un circuito híbrido que multiplexa en el mismo par de hilos las señales de transmisión recepción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6073" name="Group 89"/>
          <p:cNvGrpSpPr>
            <a:grpSpLocks/>
          </p:cNvGrpSpPr>
          <p:nvPr/>
        </p:nvGrpSpPr>
        <p:grpSpPr bwMode="auto">
          <a:xfrm>
            <a:off x="4927600" y="1371600"/>
            <a:ext cx="1473200" cy="1155700"/>
            <a:chOff x="3124" y="1512"/>
            <a:chExt cx="928" cy="728"/>
          </a:xfrm>
        </p:grpSpPr>
        <p:sp>
          <p:nvSpPr>
            <p:cNvPr id="425988" name="Rectangle 4"/>
            <p:cNvSpPr>
              <a:spLocks noChangeArrowheads="1"/>
            </p:cNvSpPr>
            <p:nvPr/>
          </p:nvSpPr>
          <p:spPr bwMode="auto">
            <a:xfrm>
              <a:off x="3124" y="1512"/>
              <a:ext cx="928" cy="728"/>
            </a:xfrm>
            <a:prstGeom prst="rect">
              <a:avLst/>
            </a:prstGeom>
            <a:noFill/>
            <a:ln w="25400">
              <a:solidFill>
                <a:schemeClr val="tx1"/>
              </a:solidFill>
              <a:miter lim="800000"/>
              <a:headEnd/>
              <a:tailEnd/>
            </a:ln>
            <a:effectLst/>
          </p:spPr>
          <p:txBody>
            <a:bodyPr wrap="none" anchor="ctr"/>
            <a:lstStyle/>
            <a:p>
              <a:endParaRPr lang="es-ES"/>
            </a:p>
          </p:txBody>
        </p:sp>
        <p:grpSp>
          <p:nvGrpSpPr>
            <p:cNvPr id="426072" name="Group 88"/>
            <p:cNvGrpSpPr>
              <a:grpSpLocks/>
            </p:cNvGrpSpPr>
            <p:nvPr/>
          </p:nvGrpSpPr>
          <p:grpSpPr bwMode="auto">
            <a:xfrm>
              <a:off x="3188" y="1590"/>
              <a:ext cx="796" cy="562"/>
              <a:chOff x="3190" y="1590"/>
              <a:chExt cx="796" cy="562"/>
            </a:xfrm>
          </p:grpSpPr>
          <p:grpSp>
            <p:nvGrpSpPr>
              <p:cNvPr id="426025" name="Group 41"/>
              <p:cNvGrpSpPr>
                <a:grpSpLocks/>
              </p:cNvGrpSpPr>
              <p:nvPr/>
            </p:nvGrpSpPr>
            <p:grpSpPr bwMode="auto">
              <a:xfrm>
                <a:off x="3190" y="1590"/>
                <a:ext cx="796" cy="562"/>
                <a:chOff x="3190" y="1590"/>
                <a:chExt cx="796" cy="562"/>
              </a:xfrm>
            </p:grpSpPr>
            <p:sp>
              <p:nvSpPr>
                <p:cNvPr id="425989" name="Line 5"/>
                <p:cNvSpPr>
                  <a:spLocks noChangeShapeType="1"/>
                </p:cNvSpPr>
                <p:nvPr/>
              </p:nvSpPr>
              <p:spPr bwMode="auto">
                <a:xfrm flipV="1">
                  <a:off x="3192" y="1592"/>
                  <a:ext cx="790" cy="4"/>
                </a:xfrm>
                <a:prstGeom prst="line">
                  <a:avLst/>
                </a:prstGeom>
                <a:noFill/>
                <a:ln w="12700">
                  <a:solidFill>
                    <a:schemeClr val="tx1"/>
                  </a:solidFill>
                  <a:round/>
                  <a:headEnd/>
                  <a:tailEnd/>
                </a:ln>
                <a:effectLst/>
              </p:spPr>
              <p:txBody>
                <a:bodyPr/>
                <a:lstStyle/>
                <a:p>
                  <a:endParaRPr lang="es-ES"/>
                </a:p>
              </p:txBody>
            </p:sp>
            <p:sp>
              <p:nvSpPr>
                <p:cNvPr id="425990" name="Line 6"/>
                <p:cNvSpPr>
                  <a:spLocks noChangeShapeType="1"/>
                </p:cNvSpPr>
                <p:nvPr/>
              </p:nvSpPr>
              <p:spPr bwMode="auto">
                <a:xfrm>
                  <a:off x="3984" y="1590"/>
                  <a:ext cx="0" cy="384"/>
                </a:xfrm>
                <a:prstGeom prst="line">
                  <a:avLst/>
                </a:prstGeom>
                <a:noFill/>
                <a:ln w="12700">
                  <a:solidFill>
                    <a:schemeClr val="tx1"/>
                  </a:solidFill>
                  <a:round/>
                  <a:headEnd/>
                  <a:tailEnd/>
                </a:ln>
                <a:effectLst/>
              </p:spPr>
              <p:txBody>
                <a:bodyPr/>
                <a:lstStyle/>
                <a:p>
                  <a:endParaRPr lang="es-ES"/>
                </a:p>
              </p:txBody>
            </p:sp>
            <p:sp>
              <p:nvSpPr>
                <p:cNvPr id="425991" name="Line 7"/>
                <p:cNvSpPr>
                  <a:spLocks noChangeShapeType="1"/>
                </p:cNvSpPr>
                <p:nvPr/>
              </p:nvSpPr>
              <p:spPr bwMode="auto">
                <a:xfrm>
                  <a:off x="3190" y="1598"/>
                  <a:ext cx="0" cy="380"/>
                </a:xfrm>
                <a:prstGeom prst="line">
                  <a:avLst/>
                </a:prstGeom>
                <a:noFill/>
                <a:ln w="12700">
                  <a:solidFill>
                    <a:schemeClr val="tx1"/>
                  </a:solidFill>
                  <a:round/>
                  <a:headEnd/>
                  <a:tailEnd/>
                </a:ln>
                <a:effectLst/>
              </p:spPr>
              <p:txBody>
                <a:bodyPr/>
                <a:lstStyle/>
                <a:p>
                  <a:endParaRPr lang="es-ES"/>
                </a:p>
              </p:txBody>
            </p:sp>
            <p:sp>
              <p:nvSpPr>
                <p:cNvPr id="425992" name="Line 8"/>
                <p:cNvSpPr>
                  <a:spLocks noChangeShapeType="1"/>
                </p:cNvSpPr>
                <p:nvPr/>
              </p:nvSpPr>
              <p:spPr bwMode="auto">
                <a:xfrm>
                  <a:off x="3190" y="1978"/>
                  <a:ext cx="108" cy="0"/>
                </a:xfrm>
                <a:prstGeom prst="line">
                  <a:avLst/>
                </a:prstGeom>
                <a:noFill/>
                <a:ln w="12700">
                  <a:solidFill>
                    <a:schemeClr val="tx1"/>
                  </a:solidFill>
                  <a:round/>
                  <a:headEnd/>
                  <a:tailEnd/>
                </a:ln>
                <a:effectLst/>
              </p:spPr>
              <p:txBody>
                <a:bodyPr/>
                <a:lstStyle/>
                <a:p>
                  <a:endParaRPr lang="es-ES"/>
                </a:p>
              </p:txBody>
            </p:sp>
            <p:sp>
              <p:nvSpPr>
                <p:cNvPr id="425993" name="Line 9"/>
                <p:cNvSpPr>
                  <a:spLocks noChangeShapeType="1"/>
                </p:cNvSpPr>
                <p:nvPr/>
              </p:nvSpPr>
              <p:spPr bwMode="auto">
                <a:xfrm>
                  <a:off x="3300" y="1976"/>
                  <a:ext cx="0" cy="106"/>
                </a:xfrm>
                <a:prstGeom prst="line">
                  <a:avLst/>
                </a:prstGeom>
                <a:noFill/>
                <a:ln w="12700">
                  <a:solidFill>
                    <a:schemeClr val="tx1"/>
                  </a:solidFill>
                  <a:round/>
                  <a:headEnd/>
                  <a:tailEnd/>
                </a:ln>
                <a:effectLst/>
              </p:spPr>
              <p:txBody>
                <a:bodyPr/>
                <a:lstStyle/>
                <a:p>
                  <a:endParaRPr lang="es-ES"/>
                </a:p>
              </p:txBody>
            </p:sp>
            <p:sp>
              <p:nvSpPr>
                <p:cNvPr id="425994" name="Line 10"/>
                <p:cNvSpPr>
                  <a:spLocks noChangeShapeType="1"/>
                </p:cNvSpPr>
                <p:nvPr/>
              </p:nvSpPr>
              <p:spPr bwMode="auto">
                <a:xfrm>
                  <a:off x="3300" y="2080"/>
                  <a:ext cx="168" cy="0"/>
                </a:xfrm>
                <a:prstGeom prst="line">
                  <a:avLst/>
                </a:prstGeom>
                <a:noFill/>
                <a:ln w="12700">
                  <a:solidFill>
                    <a:schemeClr val="tx1"/>
                  </a:solidFill>
                  <a:round/>
                  <a:headEnd/>
                  <a:tailEnd/>
                </a:ln>
                <a:effectLst/>
              </p:spPr>
              <p:txBody>
                <a:bodyPr/>
                <a:lstStyle/>
                <a:p>
                  <a:endParaRPr lang="es-ES"/>
                </a:p>
              </p:txBody>
            </p:sp>
            <p:sp>
              <p:nvSpPr>
                <p:cNvPr id="425995" name="Line 11"/>
                <p:cNvSpPr>
                  <a:spLocks noChangeShapeType="1"/>
                </p:cNvSpPr>
                <p:nvPr/>
              </p:nvSpPr>
              <p:spPr bwMode="auto">
                <a:xfrm>
                  <a:off x="3470" y="2078"/>
                  <a:ext cx="0" cy="74"/>
                </a:xfrm>
                <a:prstGeom prst="line">
                  <a:avLst/>
                </a:prstGeom>
                <a:noFill/>
                <a:ln w="12700">
                  <a:solidFill>
                    <a:schemeClr val="tx1"/>
                  </a:solidFill>
                  <a:round/>
                  <a:headEnd/>
                  <a:tailEnd/>
                </a:ln>
                <a:effectLst/>
              </p:spPr>
              <p:txBody>
                <a:bodyPr/>
                <a:lstStyle/>
                <a:p>
                  <a:endParaRPr lang="es-ES"/>
                </a:p>
              </p:txBody>
            </p:sp>
            <p:sp>
              <p:nvSpPr>
                <p:cNvPr id="425996" name="Line 12"/>
                <p:cNvSpPr>
                  <a:spLocks noChangeShapeType="1"/>
                </p:cNvSpPr>
                <p:nvPr/>
              </p:nvSpPr>
              <p:spPr bwMode="auto">
                <a:xfrm>
                  <a:off x="3468" y="2152"/>
                  <a:ext cx="240" cy="0"/>
                </a:xfrm>
                <a:prstGeom prst="line">
                  <a:avLst/>
                </a:prstGeom>
                <a:noFill/>
                <a:ln w="12700">
                  <a:solidFill>
                    <a:schemeClr val="tx1"/>
                  </a:solidFill>
                  <a:round/>
                  <a:headEnd/>
                  <a:tailEnd/>
                </a:ln>
                <a:effectLst/>
              </p:spPr>
              <p:txBody>
                <a:bodyPr/>
                <a:lstStyle/>
                <a:p>
                  <a:endParaRPr lang="es-ES"/>
                </a:p>
              </p:txBody>
            </p:sp>
            <p:sp>
              <p:nvSpPr>
                <p:cNvPr id="425997" name="Line 13"/>
                <p:cNvSpPr>
                  <a:spLocks noChangeShapeType="1"/>
                </p:cNvSpPr>
                <p:nvPr/>
              </p:nvSpPr>
              <p:spPr bwMode="auto">
                <a:xfrm flipV="1">
                  <a:off x="3708" y="2082"/>
                  <a:ext cx="0" cy="70"/>
                </a:xfrm>
                <a:prstGeom prst="line">
                  <a:avLst/>
                </a:prstGeom>
                <a:noFill/>
                <a:ln w="12700">
                  <a:solidFill>
                    <a:schemeClr val="tx1"/>
                  </a:solidFill>
                  <a:round/>
                  <a:headEnd/>
                  <a:tailEnd/>
                </a:ln>
                <a:effectLst/>
              </p:spPr>
              <p:txBody>
                <a:bodyPr/>
                <a:lstStyle/>
                <a:p>
                  <a:endParaRPr lang="es-ES"/>
                </a:p>
              </p:txBody>
            </p:sp>
            <p:sp>
              <p:nvSpPr>
                <p:cNvPr id="425998" name="Line 14"/>
                <p:cNvSpPr>
                  <a:spLocks noChangeShapeType="1"/>
                </p:cNvSpPr>
                <p:nvPr/>
              </p:nvSpPr>
              <p:spPr bwMode="auto">
                <a:xfrm>
                  <a:off x="3708" y="2082"/>
                  <a:ext cx="176" cy="0"/>
                </a:xfrm>
                <a:prstGeom prst="line">
                  <a:avLst/>
                </a:prstGeom>
                <a:noFill/>
                <a:ln w="12700">
                  <a:solidFill>
                    <a:schemeClr val="tx1"/>
                  </a:solidFill>
                  <a:round/>
                  <a:headEnd/>
                  <a:tailEnd/>
                </a:ln>
                <a:effectLst/>
              </p:spPr>
              <p:txBody>
                <a:bodyPr/>
                <a:lstStyle/>
                <a:p>
                  <a:endParaRPr lang="es-ES"/>
                </a:p>
              </p:txBody>
            </p:sp>
            <p:sp>
              <p:nvSpPr>
                <p:cNvPr id="425999" name="Line 15"/>
                <p:cNvSpPr>
                  <a:spLocks noChangeShapeType="1"/>
                </p:cNvSpPr>
                <p:nvPr/>
              </p:nvSpPr>
              <p:spPr bwMode="auto">
                <a:xfrm flipV="1">
                  <a:off x="3884" y="1974"/>
                  <a:ext cx="0" cy="108"/>
                </a:xfrm>
                <a:prstGeom prst="line">
                  <a:avLst/>
                </a:prstGeom>
                <a:noFill/>
                <a:ln w="12700">
                  <a:solidFill>
                    <a:schemeClr val="tx1"/>
                  </a:solidFill>
                  <a:round/>
                  <a:headEnd/>
                  <a:tailEnd/>
                </a:ln>
                <a:effectLst/>
              </p:spPr>
              <p:txBody>
                <a:bodyPr/>
                <a:lstStyle/>
                <a:p>
                  <a:endParaRPr lang="es-ES"/>
                </a:p>
              </p:txBody>
            </p:sp>
            <p:sp>
              <p:nvSpPr>
                <p:cNvPr id="426000" name="Line 16"/>
                <p:cNvSpPr>
                  <a:spLocks noChangeShapeType="1"/>
                </p:cNvSpPr>
                <p:nvPr/>
              </p:nvSpPr>
              <p:spPr bwMode="auto">
                <a:xfrm>
                  <a:off x="3886" y="1972"/>
                  <a:ext cx="100" cy="0"/>
                </a:xfrm>
                <a:prstGeom prst="line">
                  <a:avLst/>
                </a:prstGeom>
                <a:noFill/>
                <a:ln w="12700">
                  <a:solidFill>
                    <a:schemeClr val="tx1"/>
                  </a:solidFill>
                  <a:round/>
                  <a:headEnd/>
                  <a:tailEnd/>
                </a:ln>
                <a:effectLst/>
              </p:spPr>
              <p:txBody>
                <a:bodyPr/>
                <a:lstStyle/>
                <a:p>
                  <a:endParaRPr lang="es-ES"/>
                </a:p>
              </p:txBody>
            </p:sp>
            <p:sp>
              <p:nvSpPr>
                <p:cNvPr id="426001" name="Line 17"/>
                <p:cNvSpPr>
                  <a:spLocks noChangeShapeType="1"/>
                </p:cNvSpPr>
                <p:nvPr/>
              </p:nvSpPr>
              <p:spPr bwMode="auto">
                <a:xfrm>
                  <a:off x="3268" y="1596"/>
                  <a:ext cx="0" cy="160"/>
                </a:xfrm>
                <a:prstGeom prst="line">
                  <a:avLst/>
                </a:prstGeom>
                <a:noFill/>
                <a:ln w="12700">
                  <a:solidFill>
                    <a:schemeClr val="tx1"/>
                  </a:solidFill>
                  <a:round/>
                  <a:headEnd/>
                  <a:tailEnd/>
                </a:ln>
                <a:effectLst/>
              </p:spPr>
              <p:txBody>
                <a:bodyPr/>
                <a:lstStyle/>
                <a:p>
                  <a:endParaRPr lang="es-ES"/>
                </a:p>
              </p:txBody>
            </p:sp>
            <p:sp>
              <p:nvSpPr>
                <p:cNvPr id="426002" name="Line 18"/>
                <p:cNvSpPr>
                  <a:spLocks noChangeShapeType="1"/>
                </p:cNvSpPr>
                <p:nvPr/>
              </p:nvSpPr>
              <p:spPr bwMode="auto">
                <a:xfrm>
                  <a:off x="3270" y="1756"/>
                  <a:ext cx="34" cy="0"/>
                </a:xfrm>
                <a:prstGeom prst="line">
                  <a:avLst/>
                </a:prstGeom>
                <a:noFill/>
                <a:ln w="12700">
                  <a:solidFill>
                    <a:schemeClr val="tx1"/>
                  </a:solidFill>
                  <a:round/>
                  <a:headEnd/>
                  <a:tailEnd/>
                </a:ln>
                <a:effectLst/>
              </p:spPr>
              <p:txBody>
                <a:bodyPr/>
                <a:lstStyle/>
                <a:p>
                  <a:endParaRPr lang="es-ES"/>
                </a:p>
              </p:txBody>
            </p:sp>
            <p:sp>
              <p:nvSpPr>
                <p:cNvPr id="426003" name="Line 19"/>
                <p:cNvSpPr>
                  <a:spLocks noChangeShapeType="1"/>
                </p:cNvSpPr>
                <p:nvPr/>
              </p:nvSpPr>
              <p:spPr bwMode="auto">
                <a:xfrm>
                  <a:off x="3304" y="1598"/>
                  <a:ext cx="0" cy="158"/>
                </a:xfrm>
                <a:prstGeom prst="line">
                  <a:avLst/>
                </a:prstGeom>
                <a:noFill/>
                <a:ln w="12700">
                  <a:solidFill>
                    <a:schemeClr val="tx1"/>
                  </a:solidFill>
                  <a:round/>
                  <a:headEnd/>
                  <a:tailEnd/>
                </a:ln>
                <a:effectLst/>
              </p:spPr>
              <p:txBody>
                <a:bodyPr/>
                <a:lstStyle/>
                <a:p>
                  <a:endParaRPr lang="es-ES"/>
                </a:p>
              </p:txBody>
            </p:sp>
            <p:sp>
              <p:nvSpPr>
                <p:cNvPr id="426004" name="Line 20"/>
                <p:cNvSpPr>
                  <a:spLocks noChangeShapeType="1"/>
                </p:cNvSpPr>
                <p:nvPr/>
              </p:nvSpPr>
              <p:spPr bwMode="auto">
                <a:xfrm>
                  <a:off x="3354" y="1596"/>
                  <a:ext cx="0" cy="160"/>
                </a:xfrm>
                <a:prstGeom prst="line">
                  <a:avLst/>
                </a:prstGeom>
                <a:noFill/>
                <a:ln w="12700">
                  <a:solidFill>
                    <a:schemeClr val="tx1"/>
                  </a:solidFill>
                  <a:round/>
                  <a:headEnd/>
                  <a:tailEnd/>
                </a:ln>
                <a:effectLst/>
              </p:spPr>
              <p:txBody>
                <a:bodyPr/>
                <a:lstStyle/>
                <a:p>
                  <a:endParaRPr lang="es-ES"/>
                </a:p>
              </p:txBody>
            </p:sp>
            <p:sp>
              <p:nvSpPr>
                <p:cNvPr id="426005" name="Line 21"/>
                <p:cNvSpPr>
                  <a:spLocks noChangeShapeType="1"/>
                </p:cNvSpPr>
                <p:nvPr/>
              </p:nvSpPr>
              <p:spPr bwMode="auto">
                <a:xfrm>
                  <a:off x="3356" y="1756"/>
                  <a:ext cx="34" cy="0"/>
                </a:xfrm>
                <a:prstGeom prst="line">
                  <a:avLst/>
                </a:prstGeom>
                <a:noFill/>
                <a:ln w="12700">
                  <a:solidFill>
                    <a:schemeClr val="tx1"/>
                  </a:solidFill>
                  <a:round/>
                  <a:headEnd/>
                  <a:tailEnd/>
                </a:ln>
                <a:effectLst/>
              </p:spPr>
              <p:txBody>
                <a:bodyPr/>
                <a:lstStyle/>
                <a:p>
                  <a:endParaRPr lang="es-ES"/>
                </a:p>
              </p:txBody>
            </p:sp>
            <p:sp>
              <p:nvSpPr>
                <p:cNvPr id="426006" name="Line 22"/>
                <p:cNvSpPr>
                  <a:spLocks noChangeShapeType="1"/>
                </p:cNvSpPr>
                <p:nvPr/>
              </p:nvSpPr>
              <p:spPr bwMode="auto">
                <a:xfrm>
                  <a:off x="3390" y="1598"/>
                  <a:ext cx="0" cy="158"/>
                </a:xfrm>
                <a:prstGeom prst="line">
                  <a:avLst/>
                </a:prstGeom>
                <a:noFill/>
                <a:ln w="12700">
                  <a:solidFill>
                    <a:schemeClr val="tx1"/>
                  </a:solidFill>
                  <a:round/>
                  <a:headEnd/>
                  <a:tailEnd/>
                </a:ln>
                <a:effectLst/>
              </p:spPr>
              <p:txBody>
                <a:bodyPr/>
                <a:lstStyle/>
                <a:p>
                  <a:endParaRPr lang="es-ES"/>
                </a:p>
              </p:txBody>
            </p:sp>
            <p:sp>
              <p:nvSpPr>
                <p:cNvPr id="426007" name="Line 23"/>
                <p:cNvSpPr>
                  <a:spLocks noChangeShapeType="1"/>
                </p:cNvSpPr>
                <p:nvPr/>
              </p:nvSpPr>
              <p:spPr bwMode="auto">
                <a:xfrm>
                  <a:off x="3442" y="1598"/>
                  <a:ext cx="0" cy="160"/>
                </a:xfrm>
                <a:prstGeom prst="line">
                  <a:avLst/>
                </a:prstGeom>
                <a:noFill/>
                <a:ln w="12700">
                  <a:solidFill>
                    <a:schemeClr val="tx1"/>
                  </a:solidFill>
                  <a:round/>
                  <a:headEnd/>
                  <a:tailEnd/>
                </a:ln>
                <a:effectLst/>
              </p:spPr>
              <p:txBody>
                <a:bodyPr/>
                <a:lstStyle/>
                <a:p>
                  <a:endParaRPr lang="es-ES"/>
                </a:p>
              </p:txBody>
            </p:sp>
            <p:sp>
              <p:nvSpPr>
                <p:cNvPr id="426008" name="Line 24"/>
                <p:cNvSpPr>
                  <a:spLocks noChangeShapeType="1"/>
                </p:cNvSpPr>
                <p:nvPr/>
              </p:nvSpPr>
              <p:spPr bwMode="auto">
                <a:xfrm>
                  <a:off x="3444" y="1758"/>
                  <a:ext cx="34" cy="0"/>
                </a:xfrm>
                <a:prstGeom prst="line">
                  <a:avLst/>
                </a:prstGeom>
                <a:noFill/>
                <a:ln w="12700">
                  <a:solidFill>
                    <a:schemeClr val="tx1"/>
                  </a:solidFill>
                  <a:round/>
                  <a:headEnd/>
                  <a:tailEnd/>
                </a:ln>
                <a:effectLst/>
              </p:spPr>
              <p:txBody>
                <a:bodyPr/>
                <a:lstStyle/>
                <a:p>
                  <a:endParaRPr lang="es-ES"/>
                </a:p>
              </p:txBody>
            </p:sp>
            <p:sp>
              <p:nvSpPr>
                <p:cNvPr id="426009" name="Line 25"/>
                <p:cNvSpPr>
                  <a:spLocks noChangeShapeType="1"/>
                </p:cNvSpPr>
                <p:nvPr/>
              </p:nvSpPr>
              <p:spPr bwMode="auto">
                <a:xfrm>
                  <a:off x="3478" y="1600"/>
                  <a:ext cx="0" cy="158"/>
                </a:xfrm>
                <a:prstGeom prst="line">
                  <a:avLst/>
                </a:prstGeom>
                <a:noFill/>
                <a:ln w="12700">
                  <a:solidFill>
                    <a:schemeClr val="tx1"/>
                  </a:solidFill>
                  <a:round/>
                  <a:headEnd/>
                  <a:tailEnd/>
                </a:ln>
                <a:effectLst/>
              </p:spPr>
              <p:txBody>
                <a:bodyPr/>
                <a:lstStyle/>
                <a:p>
                  <a:endParaRPr lang="es-ES"/>
                </a:p>
              </p:txBody>
            </p:sp>
            <p:sp>
              <p:nvSpPr>
                <p:cNvPr id="426010" name="Line 26"/>
                <p:cNvSpPr>
                  <a:spLocks noChangeShapeType="1"/>
                </p:cNvSpPr>
                <p:nvPr/>
              </p:nvSpPr>
              <p:spPr bwMode="auto">
                <a:xfrm>
                  <a:off x="3528" y="1600"/>
                  <a:ext cx="0" cy="160"/>
                </a:xfrm>
                <a:prstGeom prst="line">
                  <a:avLst/>
                </a:prstGeom>
                <a:noFill/>
                <a:ln w="12700">
                  <a:solidFill>
                    <a:schemeClr val="tx1"/>
                  </a:solidFill>
                  <a:round/>
                  <a:headEnd/>
                  <a:tailEnd/>
                </a:ln>
                <a:effectLst/>
              </p:spPr>
              <p:txBody>
                <a:bodyPr/>
                <a:lstStyle/>
                <a:p>
                  <a:endParaRPr lang="es-ES"/>
                </a:p>
              </p:txBody>
            </p:sp>
            <p:sp>
              <p:nvSpPr>
                <p:cNvPr id="426011" name="Line 27"/>
                <p:cNvSpPr>
                  <a:spLocks noChangeShapeType="1"/>
                </p:cNvSpPr>
                <p:nvPr/>
              </p:nvSpPr>
              <p:spPr bwMode="auto">
                <a:xfrm>
                  <a:off x="3530" y="1760"/>
                  <a:ext cx="34" cy="0"/>
                </a:xfrm>
                <a:prstGeom prst="line">
                  <a:avLst/>
                </a:prstGeom>
                <a:noFill/>
                <a:ln w="12700">
                  <a:solidFill>
                    <a:schemeClr val="tx1"/>
                  </a:solidFill>
                  <a:round/>
                  <a:headEnd/>
                  <a:tailEnd/>
                </a:ln>
                <a:effectLst/>
              </p:spPr>
              <p:txBody>
                <a:bodyPr/>
                <a:lstStyle/>
                <a:p>
                  <a:endParaRPr lang="es-ES"/>
                </a:p>
              </p:txBody>
            </p:sp>
            <p:sp>
              <p:nvSpPr>
                <p:cNvPr id="426012" name="Line 28"/>
                <p:cNvSpPr>
                  <a:spLocks noChangeShapeType="1"/>
                </p:cNvSpPr>
                <p:nvPr/>
              </p:nvSpPr>
              <p:spPr bwMode="auto">
                <a:xfrm>
                  <a:off x="3564" y="1602"/>
                  <a:ext cx="0" cy="158"/>
                </a:xfrm>
                <a:prstGeom prst="line">
                  <a:avLst/>
                </a:prstGeom>
                <a:noFill/>
                <a:ln w="12700">
                  <a:solidFill>
                    <a:schemeClr val="tx1"/>
                  </a:solidFill>
                  <a:round/>
                  <a:headEnd/>
                  <a:tailEnd/>
                </a:ln>
                <a:effectLst/>
              </p:spPr>
              <p:txBody>
                <a:bodyPr/>
                <a:lstStyle/>
                <a:p>
                  <a:endParaRPr lang="es-ES"/>
                </a:p>
              </p:txBody>
            </p:sp>
            <p:sp>
              <p:nvSpPr>
                <p:cNvPr id="426013" name="Line 29"/>
                <p:cNvSpPr>
                  <a:spLocks noChangeShapeType="1"/>
                </p:cNvSpPr>
                <p:nvPr/>
              </p:nvSpPr>
              <p:spPr bwMode="auto">
                <a:xfrm>
                  <a:off x="3612" y="1596"/>
                  <a:ext cx="0" cy="160"/>
                </a:xfrm>
                <a:prstGeom prst="line">
                  <a:avLst/>
                </a:prstGeom>
                <a:noFill/>
                <a:ln w="12700">
                  <a:solidFill>
                    <a:schemeClr val="tx1"/>
                  </a:solidFill>
                  <a:round/>
                  <a:headEnd/>
                  <a:tailEnd/>
                </a:ln>
                <a:effectLst/>
              </p:spPr>
              <p:txBody>
                <a:bodyPr/>
                <a:lstStyle/>
                <a:p>
                  <a:endParaRPr lang="es-ES"/>
                </a:p>
              </p:txBody>
            </p:sp>
            <p:sp>
              <p:nvSpPr>
                <p:cNvPr id="426014" name="Line 30"/>
                <p:cNvSpPr>
                  <a:spLocks noChangeShapeType="1"/>
                </p:cNvSpPr>
                <p:nvPr/>
              </p:nvSpPr>
              <p:spPr bwMode="auto">
                <a:xfrm>
                  <a:off x="3614" y="1756"/>
                  <a:ext cx="34" cy="0"/>
                </a:xfrm>
                <a:prstGeom prst="line">
                  <a:avLst/>
                </a:prstGeom>
                <a:noFill/>
                <a:ln w="12700">
                  <a:solidFill>
                    <a:schemeClr val="tx1"/>
                  </a:solidFill>
                  <a:round/>
                  <a:headEnd/>
                  <a:tailEnd/>
                </a:ln>
                <a:effectLst/>
              </p:spPr>
              <p:txBody>
                <a:bodyPr/>
                <a:lstStyle/>
                <a:p>
                  <a:endParaRPr lang="es-ES"/>
                </a:p>
              </p:txBody>
            </p:sp>
            <p:sp>
              <p:nvSpPr>
                <p:cNvPr id="426015" name="Line 31"/>
                <p:cNvSpPr>
                  <a:spLocks noChangeShapeType="1"/>
                </p:cNvSpPr>
                <p:nvPr/>
              </p:nvSpPr>
              <p:spPr bwMode="auto">
                <a:xfrm>
                  <a:off x="3648" y="1598"/>
                  <a:ext cx="0" cy="158"/>
                </a:xfrm>
                <a:prstGeom prst="line">
                  <a:avLst/>
                </a:prstGeom>
                <a:noFill/>
                <a:ln w="12700">
                  <a:solidFill>
                    <a:schemeClr val="tx1"/>
                  </a:solidFill>
                  <a:round/>
                  <a:headEnd/>
                  <a:tailEnd/>
                </a:ln>
                <a:effectLst/>
              </p:spPr>
              <p:txBody>
                <a:bodyPr/>
                <a:lstStyle/>
                <a:p>
                  <a:endParaRPr lang="es-ES"/>
                </a:p>
              </p:txBody>
            </p:sp>
            <p:sp>
              <p:nvSpPr>
                <p:cNvPr id="426016" name="Line 32"/>
                <p:cNvSpPr>
                  <a:spLocks noChangeShapeType="1"/>
                </p:cNvSpPr>
                <p:nvPr/>
              </p:nvSpPr>
              <p:spPr bwMode="auto">
                <a:xfrm>
                  <a:off x="3698" y="1598"/>
                  <a:ext cx="0" cy="160"/>
                </a:xfrm>
                <a:prstGeom prst="line">
                  <a:avLst/>
                </a:prstGeom>
                <a:noFill/>
                <a:ln w="12700">
                  <a:solidFill>
                    <a:schemeClr val="tx1"/>
                  </a:solidFill>
                  <a:round/>
                  <a:headEnd/>
                  <a:tailEnd/>
                </a:ln>
                <a:effectLst/>
              </p:spPr>
              <p:txBody>
                <a:bodyPr/>
                <a:lstStyle/>
                <a:p>
                  <a:endParaRPr lang="es-ES"/>
                </a:p>
              </p:txBody>
            </p:sp>
            <p:sp>
              <p:nvSpPr>
                <p:cNvPr id="426017" name="Line 33"/>
                <p:cNvSpPr>
                  <a:spLocks noChangeShapeType="1"/>
                </p:cNvSpPr>
                <p:nvPr/>
              </p:nvSpPr>
              <p:spPr bwMode="auto">
                <a:xfrm>
                  <a:off x="3700" y="1758"/>
                  <a:ext cx="34" cy="0"/>
                </a:xfrm>
                <a:prstGeom prst="line">
                  <a:avLst/>
                </a:prstGeom>
                <a:noFill/>
                <a:ln w="12700">
                  <a:solidFill>
                    <a:schemeClr val="tx1"/>
                  </a:solidFill>
                  <a:round/>
                  <a:headEnd/>
                  <a:tailEnd/>
                </a:ln>
                <a:effectLst/>
              </p:spPr>
              <p:txBody>
                <a:bodyPr/>
                <a:lstStyle/>
                <a:p>
                  <a:endParaRPr lang="es-ES"/>
                </a:p>
              </p:txBody>
            </p:sp>
            <p:sp>
              <p:nvSpPr>
                <p:cNvPr id="426018" name="Line 34"/>
                <p:cNvSpPr>
                  <a:spLocks noChangeShapeType="1"/>
                </p:cNvSpPr>
                <p:nvPr/>
              </p:nvSpPr>
              <p:spPr bwMode="auto">
                <a:xfrm>
                  <a:off x="3734" y="1600"/>
                  <a:ext cx="0" cy="158"/>
                </a:xfrm>
                <a:prstGeom prst="line">
                  <a:avLst/>
                </a:prstGeom>
                <a:noFill/>
                <a:ln w="12700">
                  <a:solidFill>
                    <a:schemeClr val="tx1"/>
                  </a:solidFill>
                  <a:round/>
                  <a:headEnd/>
                  <a:tailEnd/>
                </a:ln>
                <a:effectLst/>
              </p:spPr>
              <p:txBody>
                <a:bodyPr/>
                <a:lstStyle/>
                <a:p>
                  <a:endParaRPr lang="es-ES"/>
                </a:p>
              </p:txBody>
            </p:sp>
            <p:sp>
              <p:nvSpPr>
                <p:cNvPr id="426019" name="Line 35"/>
                <p:cNvSpPr>
                  <a:spLocks noChangeShapeType="1"/>
                </p:cNvSpPr>
                <p:nvPr/>
              </p:nvSpPr>
              <p:spPr bwMode="auto">
                <a:xfrm>
                  <a:off x="3782" y="1598"/>
                  <a:ext cx="0" cy="160"/>
                </a:xfrm>
                <a:prstGeom prst="line">
                  <a:avLst/>
                </a:prstGeom>
                <a:noFill/>
                <a:ln w="12700">
                  <a:solidFill>
                    <a:schemeClr val="tx1"/>
                  </a:solidFill>
                  <a:round/>
                  <a:headEnd/>
                  <a:tailEnd/>
                </a:ln>
                <a:effectLst/>
              </p:spPr>
              <p:txBody>
                <a:bodyPr/>
                <a:lstStyle/>
                <a:p>
                  <a:endParaRPr lang="es-ES"/>
                </a:p>
              </p:txBody>
            </p:sp>
            <p:sp>
              <p:nvSpPr>
                <p:cNvPr id="426020" name="Line 36"/>
                <p:cNvSpPr>
                  <a:spLocks noChangeShapeType="1"/>
                </p:cNvSpPr>
                <p:nvPr/>
              </p:nvSpPr>
              <p:spPr bwMode="auto">
                <a:xfrm>
                  <a:off x="3784" y="1758"/>
                  <a:ext cx="34" cy="0"/>
                </a:xfrm>
                <a:prstGeom prst="line">
                  <a:avLst/>
                </a:prstGeom>
                <a:noFill/>
                <a:ln w="12700">
                  <a:solidFill>
                    <a:schemeClr val="tx1"/>
                  </a:solidFill>
                  <a:round/>
                  <a:headEnd/>
                  <a:tailEnd/>
                </a:ln>
                <a:effectLst/>
              </p:spPr>
              <p:txBody>
                <a:bodyPr/>
                <a:lstStyle/>
                <a:p>
                  <a:endParaRPr lang="es-ES"/>
                </a:p>
              </p:txBody>
            </p:sp>
            <p:sp>
              <p:nvSpPr>
                <p:cNvPr id="426021" name="Line 37"/>
                <p:cNvSpPr>
                  <a:spLocks noChangeShapeType="1"/>
                </p:cNvSpPr>
                <p:nvPr/>
              </p:nvSpPr>
              <p:spPr bwMode="auto">
                <a:xfrm>
                  <a:off x="3818" y="1600"/>
                  <a:ext cx="0" cy="158"/>
                </a:xfrm>
                <a:prstGeom prst="line">
                  <a:avLst/>
                </a:prstGeom>
                <a:noFill/>
                <a:ln w="12700">
                  <a:solidFill>
                    <a:schemeClr val="tx1"/>
                  </a:solidFill>
                  <a:round/>
                  <a:headEnd/>
                  <a:tailEnd/>
                </a:ln>
                <a:effectLst/>
              </p:spPr>
              <p:txBody>
                <a:bodyPr/>
                <a:lstStyle/>
                <a:p>
                  <a:endParaRPr lang="es-ES"/>
                </a:p>
              </p:txBody>
            </p:sp>
            <p:sp>
              <p:nvSpPr>
                <p:cNvPr id="426022" name="Line 38"/>
                <p:cNvSpPr>
                  <a:spLocks noChangeShapeType="1"/>
                </p:cNvSpPr>
                <p:nvPr/>
              </p:nvSpPr>
              <p:spPr bwMode="auto">
                <a:xfrm>
                  <a:off x="3870" y="1594"/>
                  <a:ext cx="0" cy="160"/>
                </a:xfrm>
                <a:prstGeom prst="line">
                  <a:avLst/>
                </a:prstGeom>
                <a:noFill/>
                <a:ln w="12700">
                  <a:solidFill>
                    <a:schemeClr val="tx1"/>
                  </a:solidFill>
                  <a:round/>
                  <a:headEnd/>
                  <a:tailEnd/>
                </a:ln>
                <a:effectLst/>
              </p:spPr>
              <p:txBody>
                <a:bodyPr/>
                <a:lstStyle/>
                <a:p>
                  <a:endParaRPr lang="es-ES"/>
                </a:p>
              </p:txBody>
            </p:sp>
            <p:sp>
              <p:nvSpPr>
                <p:cNvPr id="426023" name="Line 39"/>
                <p:cNvSpPr>
                  <a:spLocks noChangeShapeType="1"/>
                </p:cNvSpPr>
                <p:nvPr/>
              </p:nvSpPr>
              <p:spPr bwMode="auto">
                <a:xfrm>
                  <a:off x="3872" y="1754"/>
                  <a:ext cx="34" cy="0"/>
                </a:xfrm>
                <a:prstGeom prst="line">
                  <a:avLst/>
                </a:prstGeom>
                <a:noFill/>
                <a:ln w="12700">
                  <a:solidFill>
                    <a:schemeClr val="tx1"/>
                  </a:solidFill>
                  <a:round/>
                  <a:headEnd/>
                  <a:tailEnd/>
                </a:ln>
                <a:effectLst/>
              </p:spPr>
              <p:txBody>
                <a:bodyPr/>
                <a:lstStyle/>
                <a:p>
                  <a:endParaRPr lang="es-ES"/>
                </a:p>
              </p:txBody>
            </p:sp>
            <p:sp>
              <p:nvSpPr>
                <p:cNvPr id="426024" name="Line 40"/>
                <p:cNvSpPr>
                  <a:spLocks noChangeShapeType="1"/>
                </p:cNvSpPr>
                <p:nvPr/>
              </p:nvSpPr>
              <p:spPr bwMode="auto">
                <a:xfrm>
                  <a:off x="3906" y="1596"/>
                  <a:ext cx="0" cy="158"/>
                </a:xfrm>
                <a:prstGeom prst="line">
                  <a:avLst/>
                </a:prstGeom>
                <a:noFill/>
                <a:ln w="12700">
                  <a:solidFill>
                    <a:schemeClr val="tx1"/>
                  </a:solidFill>
                  <a:round/>
                  <a:headEnd/>
                  <a:tailEnd/>
                </a:ln>
                <a:effectLst/>
              </p:spPr>
              <p:txBody>
                <a:bodyPr/>
                <a:lstStyle/>
                <a:p>
                  <a:endParaRPr lang="es-ES"/>
                </a:p>
              </p:txBody>
            </p:sp>
          </p:grpSp>
          <p:sp>
            <p:nvSpPr>
              <p:cNvPr id="426063" name="Text Box 79"/>
              <p:cNvSpPr txBox="1">
                <a:spLocks noChangeArrowheads="1"/>
              </p:cNvSpPr>
              <p:nvPr/>
            </p:nvSpPr>
            <p:spPr bwMode="auto">
              <a:xfrm>
                <a:off x="3204" y="1729"/>
                <a:ext cx="160" cy="154"/>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426064" name="Text Box 80"/>
              <p:cNvSpPr txBox="1">
                <a:spLocks noChangeArrowheads="1"/>
              </p:cNvSpPr>
              <p:nvPr/>
            </p:nvSpPr>
            <p:spPr bwMode="auto">
              <a:xfrm>
                <a:off x="3378" y="1735"/>
                <a:ext cx="160" cy="154"/>
              </a:xfrm>
              <a:prstGeom prst="rect">
                <a:avLst/>
              </a:prstGeom>
              <a:noFill/>
              <a:ln w="12700">
                <a:noFill/>
                <a:miter lim="800000"/>
                <a:headEnd/>
                <a:tailEnd/>
              </a:ln>
              <a:effectLst/>
            </p:spPr>
            <p:txBody>
              <a:bodyPr wrap="none">
                <a:spAutoFit/>
              </a:bodyPr>
              <a:lstStyle/>
              <a:p>
                <a:r>
                  <a:rPr lang="es-ES" sz="1000" b="1">
                    <a:latin typeface="Arial" charset="0"/>
                  </a:rPr>
                  <a:t>3</a:t>
                </a:r>
              </a:p>
            </p:txBody>
          </p:sp>
          <p:sp>
            <p:nvSpPr>
              <p:cNvPr id="426065" name="Text Box 81"/>
              <p:cNvSpPr txBox="1">
                <a:spLocks noChangeArrowheads="1"/>
              </p:cNvSpPr>
              <p:nvPr/>
            </p:nvSpPr>
            <p:spPr bwMode="auto">
              <a:xfrm>
                <a:off x="3468" y="1729"/>
                <a:ext cx="160" cy="154"/>
              </a:xfrm>
              <a:prstGeom prst="rect">
                <a:avLst/>
              </a:prstGeom>
              <a:noFill/>
              <a:ln w="12700">
                <a:noFill/>
                <a:miter lim="800000"/>
                <a:headEnd/>
                <a:tailEnd/>
              </a:ln>
              <a:effectLst/>
            </p:spPr>
            <p:txBody>
              <a:bodyPr wrap="none">
                <a:spAutoFit/>
              </a:bodyPr>
              <a:lstStyle/>
              <a:p>
                <a:r>
                  <a:rPr lang="es-ES" sz="1000" b="1">
                    <a:latin typeface="Arial" charset="0"/>
                  </a:rPr>
                  <a:t>4</a:t>
                </a:r>
              </a:p>
            </p:txBody>
          </p:sp>
          <p:sp>
            <p:nvSpPr>
              <p:cNvPr id="426066" name="Text Box 82"/>
              <p:cNvSpPr txBox="1">
                <a:spLocks noChangeArrowheads="1"/>
              </p:cNvSpPr>
              <p:nvPr/>
            </p:nvSpPr>
            <p:spPr bwMode="auto">
              <a:xfrm>
                <a:off x="3290" y="1731"/>
                <a:ext cx="160" cy="154"/>
              </a:xfrm>
              <a:prstGeom prst="rect">
                <a:avLst/>
              </a:prstGeom>
              <a:noFill/>
              <a:ln w="12700">
                <a:noFill/>
                <a:miter lim="800000"/>
                <a:headEnd/>
                <a:tailEnd/>
              </a:ln>
              <a:effectLst/>
            </p:spPr>
            <p:txBody>
              <a:bodyPr wrap="none">
                <a:spAutoFit/>
              </a:bodyPr>
              <a:lstStyle/>
              <a:p>
                <a:r>
                  <a:rPr lang="es-ES" sz="1000" b="1">
                    <a:latin typeface="Arial" charset="0"/>
                  </a:rPr>
                  <a:t>2</a:t>
                </a:r>
              </a:p>
            </p:txBody>
          </p:sp>
          <p:sp>
            <p:nvSpPr>
              <p:cNvPr id="426067" name="Text Box 83"/>
              <p:cNvSpPr txBox="1">
                <a:spLocks noChangeArrowheads="1"/>
              </p:cNvSpPr>
              <p:nvPr/>
            </p:nvSpPr>
            <p:spPr bwMode="auto">
              <a:xfrm>
                <a:off x="3638" y="1737"/>
                <a:ext cx="160" cy="154"/>
              </a:xfrm>
              <a:prstGeom prst="rect">
                <a:avLst/>
              </a:prstGeom>
              <a:noFill/>
              <a:ln w="12700">
                <a:noFill/>
                <a:miter lim="800000"/>
                <a:headEnd/>
                <a:tailEnd/>
              </a:ln>
              <a:effectLst/>
            </p:spPr>
            <p:txBody>
              <a:bodyPr wrap="none">
                <a:spAutoFit/>
              </a:bodyPr>
              <a:lstStyle/>
              <a:p>
                <a:r>
                  <a:rPr lang="es-ES" sz="1000" b="1">
                    <a:latin typeface="Arial" charset="0"/>
                  </a:rPr>
                  <a:t>6</a:t>
                </a:r>
              </a:p>
            </p:txBody>
          </p:sp>
          <p:sp>
            <p:nvSpPr>
              <p:cNvPr id="426068" name="Text Box 84"/>
              <p:cNvSpPr txBox="1">
                <a:spLocks noChangeArrowheads="1"/>
              </p:cNvSpPr>
              <p:nvPr/>
            </p:nvSpPr>
            <p:spPr bwMode="auto">
              <a:xfrm>
                <a:off x="3722" y="1729"/>
                <a:ext cx="160" cy="154"/>
              </a:xfrm>
              <a:prstGeom prst="rect">
                <a:avLst/>
              </a:prstGeom>
              <a:noFill/>
              <a:ln w="12700">
                <a:noFill/>
                <a:miter lim="800000"/>
                <a:headEnd/>
                <a:tailEnd/>
              </a:ln>
              <a:effectLst/>
            </p:spPr>
            <p:txBody>
              <a:bodyPr wrap="none">
                <a:spAutoFit/>
              </a:bodyPr>
              <a:lstStyle/>
              <a:p>
                <a:r>
                  <a:rPr lang="es-ES" sz="1000" b="1">
                    <a:latin typeface="Arial" charset="0"/>
                  </a:rPr>
                  <a:t>7</a:t>
                </a:r>
              </a:p>
            </p:txBody>
          </p:sp>
          <p:sp>
            <p:nvSpPr>
              <p:cNvPr id="426069" name="Text Box 85"/>
              <p:cNvSpPr txBox="1">
                <a:spLocks noChangeArrowheads="1"/>
              </p:cNvSpPr>
              <p:nvPr/>
            </p:nvSpPr>
            <p:spPr bwMode="auto">
              <a:xfrm>
                <a:off x="3812" y="1735"/>
                <a:ext cx="160" cy="154"/>
              </a:xfrm>
              <a:prstGeom prst="rect">
                <a:avLst/>
              </a:prstGeom>
              <a:noFill/>
              <a:ln w="12700">
                <a:noFill/>
                <a:miter lim="800000"/>
                <a:headEnd/>
                <a:tailEnd/>
              </a:ln>
              <a:effectLst/>
            </p:spPr>
            <p:txBody>
              <a:bodyPr wrap="none">
                <a:spAutoFit/>
              </a:bodyPr>
              <a:lstStyle/>
              <a:p>
                <a:r>
                  <a:rPr lang="es-ES" sz="1000" b="1">
                    <a:latin typeface="Arial" charset="0"/>
                  </a:rPr>
                  <a:t>8</a:t>
                </a:r>
              </a:p>
            </p:txBody>
          </p:sp>
          <p:sp>
            <p:nvSpPr>
              <p:cNvPr id="426070" name="Text Box 86"/>
              <p:cNvSpPr txBox="1">
                <a:spLocks noChangeArrowheads="1"/>
              </p:cNvSpPr>
              <p:nvPr/>
            </p:nvSpPr>
            <p:spPr bwMode="auto">
              <a:xfrm>
                <a:off x="3550" y="1733"/>
                <a:ext cx="160" cy="154"/>
              </a:xfrm>
              <a:prstGeom prst="rect">
                <a:avLst/>
              </a:prstGeom>
              <a:noFill/>
              <a:ln w="12700">
                <a:noFill/>
                <a:miter lim="800000"/>
                <a:headEnd/>
                <a:tailEnd/>
              </a:ln>
              <a:effectLst/>
            </p:spPr>
            <p:txBody>
              <a:bodyPr wrap="none">
                <a:spAutoFit/>
              </a:bodyPr>
              <a:lstStyle/>
              <a:p>
                <a:r>
                  <a:rPr lang="es-ES" sz="1000" b="1">
                    <a:latin typeface="Arial" charset="0"/>
                  </a:rPr>
                  <a:t>5</a:t>
                </a:r>
              </a:p>
            </p:txBody>
          </p:sp>
        </p:grpSp>
      </p:grpSp>
      <p:grpSp>
        <p:nvGrpSpPr>
          <p:cNvPr id="426081" name="Group 97"/>
          <p:cNvGrpSpPr>
            <a:grpSpLocks/>
          </p:cNvGrpSpPr>
          <p:nvPr/>
        </p:nvGrpSpPr>
        <p:grpSpPr bwMode="auto">
          <a:xfrm>
            <a:off x="1787525" y="3505200"/>
            <a:ext cx="2387600" cy="2174875"/>
            <a:chOff x="1696" y="2472"/>
            <a:chExt cx="1504" cy="1370"/>
          </a:xfrm>
        </p:grpSpPr>
        <p:sp>
          <p:nvSpPr>
            <p:cNvPr id="426074" name="Line 90"/>
            <p:cNvSpPr>
              <a:spLocks noChangeShapeType="1"/>
            </p:cNvSpPr>
            <p:nvPr/>
          </p:nvSpPr>
          <p:spPr bwMode="auto">
            <a:xfrm>
              <a:off x="1696" y="2472"/>
              <a:ext cx="1224" cy="2"/>
            </a:xfrm>
            <a:prstGeom prst="line">
              <a:avLst/>
            </a:prstGeom>
            <a:noFill/>
            <a:ln w="25400">
              <a:solidFill>
                <a:schemeClr val="tx1"/>
              </a:solidFill>
              <a:round/>
              <a:headEnd/>
              <a:tailEnd/>
            </a:ln>
            <a:effectLst/>
          </p:spPr>
          <p:txBody>
            <a:bodyPr/>
            <a:lstStyle/>
            <a:p>
              <a:endParaRPr lang="es-ES"/>
            </a:p>
          </p:txBody>
        </p:sp>
        <p:sp>
          <p:nvSpPr>
            <p:cNvPr id="426075" name="Line 91"/>
            <p:cNvSpPr>
              <a:spLocks noChangeShapeType="1"/>
            </p:cNvSpPr>
            <p:nvPr/>
          </p:nvSpPr>
          <p:spPr bwMode="auto">
            <a:xfrm>
              <a:off x="2920" y="2476"/>
              <a:ext cx="2" cy="1366"/>
            </a:xfrm>
            <a:prstGeom prst="line">
              <a:avLst/>
            </a:prstGeom>
            <a:noFill/>
            <a:ln w="25400">
              <a:solidFill>
                <a:schemeClr val="tx1"/>
              </a:solidFill>
              <a:round/>
              <a:headEnd/>
              <a:tailEnd/>
            </a:ln>
            <a:effectLst/>
          </p:spPr>
          <p:txBody>
            <a:bodyPr/>
            <a:lstStyle/>
            <a:p>
              <a:endParaRPr lang="es-ES"/>
            </a:p>
          </p:txBody>
        </p:sp>
        <p:sp>
          <p:nvSpPr>
            <p:cNvPr id="426076" name="Line 92"/>
            <p:cNvSpPr>
              <a:spLocks noChangeShapeType="1"/>
            </p:cNvSpPr>
            <p:nvPr/>
          </p:nvSpPr>
          <p:spPr bwMode="auto">
            <a:xfrm flipH="1">
              <a:off x="1700" y="3842"/>
              <a:ext cx="1224" cy="0"/>
            </a:xfrm>
            <a:prstGeom prst="line">
              <a:avLst/>
            </a:prstGeom>
            <a:noFill/>
            <a:ln w="25400">
              <a:solidFill>
                <a:schemeClr val="tx1"/>
              </a:solidFill>
              <a:round/>
              <a:headEnd/>
              <a:tailEnd/>
            </a:ln>
            <a:effectLst/>
          </p:spPr>
          <p:txBody>
            <a:bodyPr/>
            <a:lstStyle/>
            <a:p>
              <a:endParaRPr lang="es-ES"/>
            </a:p>
          </p:txBody>
        </p:sp>
        <p:sp>
          <p:nvSpPr>
            <p:cNvPr id="426078" name="Line 94"/>
            <p:cNvSpPr>
              <a:spLocks noChangeShapeType="1"/>
            </p:cNvSpPr>
            <p:nvPr/>
          </p:nvSpPr>
          <p:spPr bwMode="auto">
            <a:xfrm>
              <a:off x="2928" y="2554"/>
              <a:ext cx="268" cy="0"/>
            </a:xfrm>
            <a:prstGeom prst="line">
              <a:avLst/>
            </a:prstGeom>
            <a:noFill/>
            <a:ln w="25400">
              <a:solidFill>
                <a:schemeClr val="tx1"/>
              </a:solidFill>
              <a:round/>
              <a:headEnd/>
              <a:tailEnd/>
            </a:ln>
            <a:effectLst/>
          </p:spPr>
          <p:txBody>
            <a:bodyPr/>
            <a:lstStyle/>
            <a:p>
              <a:endParaRPr lang="es-ES"/>
            </a:p>
          </p:txBody>
        </p:sp>
        <p:sp>
          <p:nvSpPr>
            <p:cNvPr id="426079" name="Line 95"/>
            <p:cNvSpPr>
              <a:spLocks noChangeShapeType="1"/>
            </p:cNvSpPr>
            <p:nvPr/>
          </p:nvSpPr>
          <p:spPr bwMode="auto">
            <a:xfrm>
              <a:off x="3198" y="2556"/>
              <a:ext cx="0" cy="1178"/>
            </a:xfrm>
            <a:prstGeom prst="line">
              <a:avLst/>
            </a:prstGeom>
            <a:noFill/>
            <a:ln w="25400">
              <a:solidFill>
                <a:schemeClr val="tx1"/>
              </a:solidFill>
              <a:round/>
              <a:headEnd/>
              <a:tailEnd/>
            </a:ln>
            <a:effectLst/>
          </p:spPr>
          <p:txBody>
            <a:bodyPr/>
            <a:lstStyle/>
            <a:p>
              <a:endParaRPr lang="es-ES"/>
            </a:p>
          </p:txBody>
        </p:sp>
        <p:sp>
          <p:nvSpPr>
            <p:cNvPr id="426080" name="Line 96"/>
            <p:cNvSpPr>
              <a:spLocks noChangeShapeType="1"/>
            </p:cNvSpPr>
            <p:nvPr/>
          </p:nvSpPr>
          <p:spPr bwMode="auto">
            <a:xfrm flipH="1">
              <a:off x="2922" y="3734"/>
              <a:ext cx="278" cy="0"/>
            </a:xfrm>
            <a:prstGeom prst="line">
              <a:avLst/>
            </a:prstGeom>
            <a:noFill/>
            <a:ln w="25400">
              <a:solidFill>
                <a:schemeClr val="tx1"/>
              </a:solidFill>
              <a:round/>
              <a:headEnd/>
              <a:tailEnd/>
            </a:ln>
            <a:effectLst/>
          </p:spPr>
          <p:txBody>
            <a:bodyPr/>
            <a:lstStyle/>
            <a:p>
              <a:endParaRPr lang="es-ES"/>
            </a:p>
          </p:txBody>
        </p:sp>
      </p:grpSp>
      <p:grpSp>
        <p:nvGrpSpPr>
          <p:cNvPr id="426082" name="Group 98"/>
          <p:cNvGrpSpPr>
            <a:grpSpLocks/>
          </p:cNvGrpSpPr>
          <p:nvPr/>
        </p:nvGrpSpPr>
        <p:grpSpPr bwMode="auto">
          <a:xfrm rot="10800000">
            <a:off x="5378450" y="3467100"/>
            <a:ext cx="2387600" cy="2174875"/>
            <a:chOff x="1696" y="2472"/>
            <a:chExt cx="1504" cy="1370"/>
          </a:xfrm>
        </p:grpSpPr>
        <p:sp>
          <p:nvSpPr>
            <p:cNvPr id="426083" name="Line 99"/>
            <p:cNvSpPr>
              <a:spLocks noChangeShapeType="1"/>
            </p:cNvSpPr>
            <p:nvPr/>
          </p:nvSpPr>
          <p:spPr bwMode="auto">
            <a:xfrm>
              <a:off x="1696" y="2472"/>
              <a:ext cx="1224" cy="2"/>
            </a:xfrm>
            <a:prstGeom prst="line">
              <a:avLst/>
            </a:prstGeom>
            <a:noFill/>
            <a:ln w="25400">
              <a:solidFill>
                <a:schemeClr val="tx1"/>
              </a:solidFill>
              <a:round/>
              <a:headEnd/>
              <a:tailEnd/>
            </a:ln>
            <a:effectLst/>
          </p:spPr>
          <p:txBody>
            <a:bodyPr/>
            <a:lstStyle/>
            <a:p>
              <a:endParaRPr lang="es-ES"/>
            </a:p>
          </p:txBody>
        </p:sp>
        <p:sp>
          <p:nvSpPr>
            <p:cNvPr id="426084" name="Line 100"/>
            <p:cNvSpPr>
              <a:spLocks noChangeShapeType="1"/>
            </p:cNvSpPr>
            <p:nvPr/>
          </p:nvSpPr>
          <p:spPr bwMode="auto">
            <a:xfrm>
              <a:off x="2920" y="2476"/>
              <a:ext cx="2" cy="1366"/>
            </a:xfrm>
            <a:prstGeom prst="line">
              <a:avLst/>
            </a:prstGeom>
            <a:noFill/>
            <a:ln w="25400">
              <a:solidFill>
                <a:schemeClr val="tx1"/>
              </a:solidFill>
              <a:round/>
              <a:headEnd/>
              <a:tailEnd/>
            </a:ln>
            <a:effectLst/>
          </p:spPr>
          <p:txBody>
            <a:bodyPr/>
            <a:lstStyle/>
            <a:p>
              <a:endParaRPr lang="es-ES"/>
            </a:p>
          </p:txBody>
        </p:sp>
        <p:sp>
          <p:nvSpPr>
            <p:cNvPr id="426085" name="Line 101"/>
            <p:cNvSpPr>
              <a:spLocks noChangeShapeType="1"/>
            </p:cNvSpPr>
            <p:nvPr/>
          </p:nvSpPr>
          <p:spPr bwMode="auto">
            <a:xfrm flipH="1">
              <a:off x="1700" y="3842"/>
              <a:ext cx="1224" cy="0"/>
            </a:xfrm>
            <a:prstGeom prst="line">
              <a:avLst/>
            </a:prstGeom>
            <a:noFill/>
            <a:ln w="25400">
              <a:solidFill>
                <a:schemeClr val="tx1"/>
              </a:solidFill>
              <a:round/>
              <a:headEnd/>
              <a:tailEnd/>
            </a:ln>
            <a:effectLst/>
          </p:spPr>
          <p:txBody>
            <a:bodyPr/>
            <a:lstStyle/>
            <a:p>
              <a:endParaRPr lang="es-ES"/>
            </a:p>
          </p:txBody>
        </p:sp>
        <p:sp>
          <p:nvSpPr>
            <p:cNvPr id="426086" name="Line 102"/>
            <p:cNvSpPr>
              <a:spLocks noChangeShapeType="1"/>
            </p:cNvSpPr>
            <p:nvPr/>
          </p:nvSpPr>
          <p:spPr bwMode="auto">
            <a:xfrm>
              <a:off x="2928" y="2554"/>
              <a:ext cx="268" cy="0"/>
            </a:xfrm>
            <a:prstGeom prst="line">
              <a:avLst/>
            </a:prstGeom>
            <a:noFill/>
            <a:ln w="25400">
              <a:solidFill>
                <a:schemeClr val="tx1"/>
              </a:solidFill>
              <a:round/>
              <a:headEnd/>
              <a:tailEnd/>
            </a:ln>
            <a:effectLst/>
          </p:spPr>
          <p:txBody>
            <a:bodyPr/>
            <a:lstStyle/>
            <a:p>
              <a:endParaRPr lang="es-ES"/>
            </a:p>
          </p:txBody>
        </p:sp>
        <p:sp>
          <p:nvSpPr>
            <p:cNvPr id="426087" name="Line 103"/>
            <p:cNvSpPr>
              <a:spLocks noChangeShapeType="1"/>
            </p:cNvSpPr>
            <p:nvPr/>
          </p:nvSpPr>
          <p:spPr bwMode="auto">
            <a:xfrm>
              <a:off x="3198" y="2556"/>
              <a:ext cx="0" cy="1178"/>
            </a:xfrm>
            <a:prstGeom prst="line">
              <a:avLst/>
            </a:prstGeom>
            <a:noFill/>
            <a:ln w="25400">
              <a:solidFill>
                <a:schemeClr val="tx1"/>
              </a:solidFill>
              <a:round/>
              <a:headEnd/>
              <a:tailEnd/>
            </a:ln>
            <a:effectLst/>
          </p:spPr>
          <p:txBody>
            <a:bodyPr/>
            <a:lstStyle/>
            <a:p>
              <a:endParaRPr lang="es-ES"/>
            </a:p>
          </p:txBody>
        </p:sp>
        <p:sp>
          <p:nvSpPr>
            <p:cNvPr id="426088" name="Line 104"/>
            <p:cNvSpPr>
              <a:spLocks noChangeShapeType="1"/>
            </p:cNvSpPr>
            <p:nvPr/>
          </p:nvSpPr>
          <p:spPr bwMode="auto">
            <a:xfrm flipH="1">
              <a:off x="2922" y="3734"/>
              <a:ext cx="278" cy="0"/>
            </a:xfrm>
            <a:prstGeom prst="line">
              <a:avLst/>
            </a:prstGeom>
            <a:noFill/>
            <a:ln w="25400">
              <a:solidFill>
                <a:schemeClr val="tx1"/>
              </a:solidFill>
              <a:round/>
              <a:headEnd/>
              <a:tailEnd/>
            </a:ln>
            <a:effectLst/>
          </p:spPr>
          <p:txBody>
            <a:bodyPr/>
            <a:lstStyle/>
            <a:p>
              <a:endParaRPr lang="es-ES"/>
            </a:p>
          </p:txBody>
        </p:sp>
      </p:grpSp>
      <p:sp>
        <p:nvSpPr>
          <p:cNvPr id="426089" name="Oval 105"/>
          <p:cNvSpPr>
            <a:spLocks noChangeArrowheads="1"/>
          </p:cNvSpPr>
          <p:nvPr/>
        </p:nvSpPr>
        <p:spPr bwMode="auto">
          <a:xfrm>
            <a:off x="3530600" y="3763963"/>
            <a:ext cx="74613"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0" name="Oval 106"/>
          <p:cNvSpPr>
            <a:spLocks noChangeArrowheads="1"/>
          </p:cNvSpPr>
          <p:nvPr/>
        </p:nvSpPr>
        <p:spPr bwMode="auto">
          <a:xfrm>
            <a:off x="3532188" y="4206875"/>
            <a:ext cx="74612"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1" name="Oval 107"/>
          <p:cNvSpPr>
            <a:spLocks noChangeArrowheads="1"/>
          </p:cNvSpPr>
          <p:nvPr/>
        </p:nvSpPr>
        <p:spPr bwMode="auto">
          <a:xfrm>
            <a:off x="3530600" y="4425950"/>
            <a:ext cx="74613"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2" name="Oval 108"/>
          <p:cNvSpPr>
            <a:spLocks noChangeArrowheads="1"/>
          </p:cNvSpPr>
          <p:nvPr/>
        </p:nvSpPr>
        <p:spPr bwMode="auto">
          <a:xfrm>
            <a:off x="3532188" y="4645025"/>
            <a:ext cx="74612"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3" name="Oval 109"/>
          <p:cNvSpPr>
            <a:spLocks noChangeArrowheads="1"/>
          </p:cNvSpPr>
          <p:nvPr/>
        </p:nvSpPr>
        <p:spPr bwMode="auto">
          <a:xfrm>
            <a:off x="3533775" y="4868863"/>
            <a:ext cx="74613"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4" name="Oval 110"/>
          <p:cNvSpPr>
            <a:spLocks noChangeArrowheads="1"/>
          </p:cNvSpPr>
          <p:nvPr/>
        </p:nvSpPr>
        <p:spPr bwMode="auto">
          <a:xfrm>
            <a:off x="3536950" y="5087938"/>
            <a:ext cx="74613"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5" name="Oval 111"/>
          <p:cNvSpPr>
            <a:spLocks noChangeArrowheads="1"/>
          </p:cNvSpPr>
          <p:nvPr/>
        </p:nvSpPr>
        <p:spPr bwMode="auto">
          <a:xfrm>
            <a:off x="3535363" y="5311775"/>
            <a:ext cx="74612"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6" name="Oval 112"/>
          <p:cNvSpPr>
            <a:spLocks noChangeArrowheads="1"/>
          </p:cNvSpPr>
          <p:nvPr/>
        </p:nvSpPr>
        <p:spPr bwMode="auto">
          <a:xfrm>
            <a:off x="3529013" y="3983038"/>
            <a:ext cx="74612"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8" name="Oval 114"/>
          <p:cNvSpPr>
            <a:spLocks noChangeArrowheads="1"/>
          </p:cNvSpPr>
          <p:nvPr/>
        </p:nvSpPr>
        <p:spPr bwMode="auto">
          <a:xfrm>
            <a:off x="5935663" y="3754438"/>
            <a:ext cx="74612"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099" name="Oval 115"/>
          <p:cNvSpPr>
            <a:spLocks noChangeArrowheads="1"/>
          </p:cNvSpPr>
          <p:nvPr/>
        </p:nvSpPr>
        <p:spPr bwMode="auto">
          <a:xfrm>
            <a:off x="5937250" y="4197350"/>
            <a:ext cx="74613"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0" name="Oval 116"/>
          <p:cNvSpPr>
            <a:spLocks noChangeArrowheads="1"/>
          </p:cNvSpPr>
          <p:nvPr/>
        </p:nvSpPr>
        <p:spPr bwMode="auto">
          <a:xfrm>
            <a:off x="5935663" y="4416425"/>
            <a:ext cx="74612"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1" name="Oval 117"/>
          <p:cNvSpPr>
            <a:spLocks noChangeArrowheads="1"/>
          </p:cNvSpPr>
          <p:nvPr/>
        </p:nvSpPr>
        <p:spPr bwMode="auto">
          <a:xfrm>
            <a:off x="5937250" y="4635500"/>
            <a:ext cx="74613"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2" name="Oval 118"/>
          <p:cNvSpPr>
            <a:spLocks noChangeArrowheads="1"/>
          </p:cNvSpPr>
          <p:nvPr/>
        </p:nvSpPr>
        <p:spPr bwMode="auto">
          <a:xfrm>
            <a:off x="5938838" y="4859338"/>
            <a:ext cx="74612"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3" name="Oval 119"/>
          <p:cNvSpPr>
            <a:spLocks noChangeArrowheads="1"/>
          </p:cNvSpPr>
          <p:nvPr/>
        </p:nvSpPr>
        <p:spPr bwMode="auto">
          <a:xfrm>
            <a:off x="5942013" y="5078413"/>
            <a:ext cx="74612"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4" name="Oval 120"/>
          <p:cNvSpPr>
            <a:spLocks noChangeArrowheads="1"/>
          </p:cNvSpPr>
          <p:nvPr/>
        </p:nvSpPr>
        <p:spPr bwMode="auto">
          <a:xfrm>
            <a:off x="5940425" y="5302250"/>
            <a:ext cx="74613" cy="74613"/>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5" name="Oval 121"/>
          <p:cNvSpPr>
            <a:spLocks noChangeArrowheads="1"/>
          </p:cNvSpPr>
          <p:nvPr/>
        </p:nvSpPr>
        <p:spPr bwMode="auto">
          <a:xfrm>
            <a:off x="5934075" y="3973513"/>
            <a:ext cx="74613" cy="74612"/>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426106" name="Line 122"/>
          <p:cNvSpPr>
            <a:spLocks noChangeShapeType="1"/>
          </p:cNvSpPr>
          <p:nvPr/>
        </p:nvSpPr>
        <p:spPr bwMode="auto">
          <a:xfrm flipV="1">
            <a:off x="3581400" y="3810000"/>
            <a:ext cx="2419350" cy="9525"/>
          </a:xfrm>
          <a:prstGeom prst="line">
            <a:avLst/>
          </a:prstGeom>
          <a:noFill/>
          <a:ln w="19050">
            <a:solidFill>
              <a:schemeClr val="tx1"/>
            </a:solidFill>
            <a:round/>
            <a:headEnd/>
            <a:tailEnd/>
          </a:ln>
          <a:effectLst/>
        </p:spPr>
        <p:txBody>
          <a:bodyPr/>
          <a:lstStyle/>
          <a:p>
            <a:endParaRPr lang="es-ES"/>
          </a:p>
        </p:txBody>
      </p:sp>
      <p:sp>
        <p:nvSpPr>
          <p:cNvPr id="426107" name="Line 123"/>
          <p:cNvSpPr>
            <a:spLocks noChangeShapeType="1"/>
          </p:cNvSpPr>
          <p:nvPr/>
        </p:nvSpPr>
        <p:spPr bwMode="auto">
          <a:xfrm flipV="1">
            <a:off x="3565525" y="4013200"/>
            <a:ext cx="2419350" cy="1588"/>
          </a:xfrm>
          <a:prstGeom prst="line">
            <a:avLst/>
          </a:prstGeom>
          <a:noFill/>
          <a:ln w="19050">
            <a:solidFill>
              <a:schemeClr val="tx1"/>
            </a:solidFill>
            <a:round/>
            <a:headEnd/>
            <a:tailEnd/>
          </a:ln>
          <a:effectLst/>
        </p:spPr>
        <p:txBody>
          <a:bodyPr/>
          <a:lstStyle/>
          <a:p>
            <a:endParaRPr lang="es-ES"/>
          </a:p>
        </p:txBody>
      </p:sp>
      <p:sp>
        <p:nvSpPr>
          <p:cNvPr id="426108" name="Line 124"/>
          <p:cNvSpPr>
            <a:spLocks noChangeShapeType="1"/>
          </p:cNvSpPr>
          <p:nvPr/>
        </p:nvSpPr>
        <p:spPr bwMode="auto">
          <a:xfrm flipV="1">
            <a:off x="3559175" y="4232275"/>
            <a:ext cx="2419350" cy="1588"/>
          </a:xfrm>
          <a:prstGeom prst="line">
            <a:avLst/>
          </a:prstGeom>
          <a:noFill/>
          <a:ln w="19050">
            <a:solidFill>
              <a:schemeClr val="tx1"/>
            </a:solidFill>
            <a:round/>
            <a:headEnd/>
            <a:tailEnd/>
          </a:ln>
          <a:effectLst/>
        </p:spPr>
        <p:txBody>
          <a:bodyPr/>
          <a:lstStyle/>
          <a:p>
            <a:endParaRPr lang="es-ES"/>
          </a:p>
        </p:txBody>
      </p:sp>
      <p:sp>
        <p:nvSpPr>
          <p:cNvPr id="426109" name="Line 125"/>
          <p:cNvSpPr>
            <a:spLocks noChangeShapeType="1"/>
          </p:cNvSpPr>
          <p:nvPr/>
        </p:nvSpPr>
        <p:spPr bwMode="auto">
          <a:xfrm flipV="1">
            <a:off x="3573463" y="5340350"/>
            <a:ext cx="2419350" cy="1588"/>
          </a:xfrm>
          <a:prstGeom prst="line">
            <a:avLst/>
          </a:prstGeom>
          <a:noFill/>
          <a:ln w="19050">
            <a:solidFill>
              <a:schemeClr val="tx1"/>
            </a:solidFill>
            <a:round/>
            <a:headEnd/>
            <a:tailEnd/>
          </a:ln>
          <a:effectLst/>
        </p:spPr>
        <p:txBody>
          <a:bodyPr/>
          <a:lstStyle/>
          <a:p>
            <a:endParaRPr lang="es-ES"/>
          </a:p>
        </p:txBody>
      </p:sp>
      <p:sp>
        <p:nvSpPr>
          <p:cNvPr id="426110" name="Line 126"/>
          <p:cNvSpPr>
            <a:spLocks noChangeShapeType="1"/>
          </p:cNvSpPr>
          <p:nvPr/>
        </p:nvSpPr>
        <p:spPr bwMode="auto">
          <a:xfrm flipV="1">
            <a:off x="3565525" y="4673600"/>
            <a:ext cx="2419350" cy="1588"/>
          </a:xfrm>
          <a:prstGeom prst="line">
            <a:avLst/>
          </a:prstGeom>
          <a:noFill/>
          <a:ln w="19050">
            <a:solidFill>
              <a:schemeClr val="tx1"/>
            </a:solidFill>
            <a:round/>
            <a:headEnd/>
            <a:tailEnd/>
          </a:ln>
          <a:effectLst/>
        </p:spPr>
        <p:txBody>
          <a:bodyPr/>
          <a:lstStyle/>
          <a:p>
            <a:endParaRPr lang="es-ES"/>
          </a:p>
        </p:txBody>
      </p:sp>
      <p:sp>
        <p:nvSpPr>
          <p:cNvPr id="426111" name="Line 127"/>
          <p:cNvSpPr>
            <a:spLocks noChangeShapeType="1"/>
          </p:cNvSpPr>
          <p:nvPr/>
        </p:nvSpPr>
        <p:spPr bwMode="auto">
          <a:xfrm flipV="1">
            <a:off x="3567113" y="4899025"/>
            <a:ext cx="2419350" cy="1588"/>
          </a:xfrm>
          <a:prstGeom prst="line">
            <a:avLst/>
          </a:prstGeom>
          <a:noFill/>
          <a:ln w="19050">
            <a:solidFill>
              <a:schemeClr val="tx1"/>
            </a:solidFill>
            <a:round/>
            <a:headEnd/>
            <a:tailEnd/>
          </a:ln>
          <a:effectLst/>
        </p:spPr>
        <p:txBody>
          <a:bodyPr/>
          <a:lstStyle/>
          <a:p>
            <a:endParaRPr lang="es-ES"/>
          </a:p>
        </p:txBody>
      </p:sp>
      <p:sp>
        <p:nvSpPr>
          <p:cNvPr id="426112" name="Line 128"/>
          <p:cNvSpPr>
            <a:spLocks noChangeShapeType="1"/>
          </p:cNvSpPr>
          <p:nvPr/>
        </p:nvSpPr>
        <p:spPr bwMode="auto">
          <a:xfrm flipV="1">
            <a:off x="3573463" y="5118100"/>
            <a:ext cx="2419350" cy="1588"/>
          </a:xfrm>
          <a:prstGeom prst="line">
            <a:avLst/>
          </a:prstGeom>
          <a:noFill/>
          <a:ln w="19050">
            <a:solidFill>
              <a:schemeClr val="tx1"/>
            </a:solidFill>
            <a:round/>
            <a:headEnd/>
            <a:tailEnd/>
          </a:ln>
          <a:effectLst/>
        </p:spPr>
        <p:txBody>
          <a:bodyPr/>
          <a:lstStyle/>
          <a:p>
            <a:endParaRPr lang="es-ES"/>
          </a:p>
        </p:txBody>
      </p:sp>
      <p:sp>
        <p:nvSpPr>
          <p:cNvPr id="426113" name="Line 129"/>
          <p:cNvSpPr>
            <a:spLocks noChangeShapeType="1"/>
          </p:cNvSpPr>
          <p:nvPr/>
        </p:nvSpPr>
        <p:spPr bwMode="auto">
          <a:xfrm flipV="1">
            <a:off x="3568700" y="4454525"/>
            <a:ext cx="2419350" cy="1588"/>
          </a:xfrm>
          <a:prstGeom prst="line">
            <a:avLst/>
          </a:prstGeom>
          <a:noFill/>
          <a:ln w="19050">
            <a:solidFill>
              <a:schemeClr val="tx1"/>
            </a:solidFill>
            <a:round/>
            <a:headEnd/>
            <a:tailEnd/>
          </a:ln>
          <a:effectLst/>
        </p:spPr>
        <p:txBody>
          <a:bodyPr/>
          <a:lstStyle/>
          <a:p>
            <a:endParaRPr lang="es-ES"/>
          </a:p>
        </p:txBody>
      </p:sp>
      <p:sp>
        <p:nvSpPr>
          <p:cNvPr id="426114" name="Line 130"/>
          <p:cNvSpPr>
            <a:spLocks noChangeShapeType="1"/>
          </p:cNvSpPr>
          <p:nvPr/>
        </p:nvSpPr>
        <p:spPr bwMode="auto">
          <a:xfrm>
            <a:off x="4664075" y="4233863"/>
            <a:ext cx="228600" cy="0"/>
          </a:xfrm>
          <a:prstGeom prst="line">
            <a:avLst/>
          </a:prstGeom>
          <a:noFill/>
          <a:ln w="12700">
            <a:solidFill>
              <a:schemeClr val="tx1"/>
            </a:solidFill>
            <a:round/>
            <a:headEnd/>
            <a:tailEnd type="triangle" w="med" len="med"/>
          </a:ln>
          <a:effectLst/>
        </p:spPr>
        <p:txBody>
          <a:bodyPr/>
          <a:lstStyle/>
          <a:p>
            <a:endParaRPr lang="es-ES"/>
          </a:p>
        </p:txBody>
      </p:sp>
      <p:sp>
        <p:nvSpPr>
          <p:cNvPr id="426115" name="Line 131"/>
          <p:cNvSpPr>
            <a:spLocks noChangeShapeType="1"/>
          </p:cNvSpPr>
          <p:nvPr/>
        </p:nvSpPr>
        <p:spPr bwMode="auto">
          <a:xfrm>
            <a:off x="4657725" y="4457700"/>
            <a:ext cx="228600" cy="0"/>
          </a:xfrm>
          <a:prstGeom prst="line">
            <a:avLst/>
          </a:prstGeom>
          <a:noFill/>
          <a:ln w="12700">
            <a:solidFill>
              <a:schemeClr val="tx1"/>
            </a:solidFill>
            <a:round/>
            <a:headEnd/>
            <a:tailEnd type="triangle" w="med" len="med"/>
          </a:ln>
          <a:effectLst/>
        </p:spPr>
        <p:txBody>
          <a:bodyPr/>
          <a:lstStyle/>
          <a:p>
            <a:endParaRPr lang="es-ES"/>
          </a:p>
        </p:txBody>
      </p:sp>
      <p:sp>
        <p:nvSpPr>
          <p:cNvPr id="426116" name="Line 132"/>
          <p:cNvSpPr>
            <a:spLocks noChangeShapeType="1"/>
          </p:cNvSpPr>
          <p:nvPr/>
        </p:nvSpPr>
        <p:spPr bwMode="auto">
          <a:xfrm rot="10800000">
            <a:off x="4667250" y="4672013"/>
            <a:ext cx="228600" cy="0"/>
          </a:xfrm>
          <a:prstGeom prst="line">
            <a:avLst/>
          </a:prstGeom>
          <a:noFill/>
          <a:ln w="12700">
            <a:solidFill>
              <a:schemeClr val="tx1"/>
            </a:solidFill>
            <a:round/>
            <a:headEnd/>
            <a:tailEnd type="triangle" w="med" len="med"/>
          </a:ln>
          <a:effectLst/>
        </p:spPr>
        <p:txBody>
          <a:bodyPr/>
          <a:lstStyle/>
          <a:p>
            <a:endParaRPr lang="es-ES"/>
          </a:p>
        </p:txBody>
      </p:sp>
      <p:sp>
        <p:nvSpPr>
          <p:cNvPr id="426117" name="Line 133"/>
          <p:cNvSpPr>
            <a:spLocks noChangeShapeType="1"/>
          </p:cNvSpPr>
          <p:nvPr/>
        </p:nvSpPr>
        <p:spPr bwMode="auto">
          <a:xfrm rot="10800000">
            <a:off x="4681538" y="4900613"/>
            <a:ext cx="228600" cy="0"/>
          </a:xfrm>
          <a:prstGeom prst="line">
            <a:avLst/>
          </a:prstGeom>
          <a:noFill/>
          <a:ln w="12700">
            <a:solidFill>
              <a:schemeClr val="tx1"/>
            </a:solidFill>
            <a:round/>
            <a:headEnd/>
            <a:tailEnd type="triangle" w="med" len="med"/>
          </a:ln>
          <a:effectLst/>
        </p:spPr>
        <p:txBody>
          <a:bodyPr/>
          <a:lstStyle/>
          <a:p>
            <a:endParaRPr lang="es-ES"/>
          </a:p>
        </p:txBody>
      </p:sp>
      <p:sp>
        <p:nvSpPr>
          <p:cNvPr id="426118" name="Text Box 134"/>
          <p:cNvSpPr txBox="1">
            <a:spLocks noChangeArrowheads="1"/>
          </p:cNvSpPr>
          <p:nvPr/>
        </p:nvSpPr>
        <p:spPr bwMode="auto">
          <a:xfrm>
            <a:off x="2524125" y="3130550"/>
            <a:ext cx="442913" cy="336550"/>
          </a:xfrm>
          <a:prstGeom prst="rect">
            <a:avLst/>
          </a:prstGeom>
          <a:noFill/>
          <a:ln w="12700">
            <a:noFill/>
            <a:miter lim="800000"/>
            <a:headEnd/>
            <a:tailEnd/>
          </a:ln>
          <a:effectLst/>
        </p:spPr>
        <p:txBody>
          <a:bodyPr wrap="none">
            <a:spAutoFit/>
          </a:bodyPr>
          <a:lstStyle/>
          <a:p>
            <a:r>
              <a:rPr lang="es-ES" sz="1600" b="1">
                <a:latin typeface="Arial" charset="0"/>
              </a:rPr>
              <a:t>TE</a:t>
            </a:r>
          </a:p>
        </p:txBody>
      </p:sp>
      <p:sp>
        <p:nvSpPr>
          <p:cNvPr id="426119" name="Text Box 135"/>
          <p:cNvSpPr txBox="1">
            <a:spLocks noChangeArrowheads="1"/>
          </p:cNvSpPr>
          <p:nvPr/>
        </p:nvSpPr>
        <p:spPr bwMode="auto">
          <a:xfrm>
            <a:off x="6638925" y="3086100"/>
            <a:ext cx="454025" cy="336550"/>
          </a:xfrm>
          <a:prstGeom prst="rect">
            <a:avLst/>
          </a:prstGeom>
          <a:noFill/>
          <a:ln w="12700">
            <a:noFill/>
            <a:miter lim="800000"/>
            <a:headEnd/>
            <a:tailEnd/>
          </a:ln>
          <a:effectLst/>
        </p:spPr>
        <p:txBody>
          <a:bodyPr wrap="none">
            <a:spAutoFit/>
          </a:bodyPr>
          <a:lstStyle/>
          <a:p>
            <a:r>
              <a:rPr lang="es-ES" sz="1600" b="1">
                <a:latin typeface="Arial" charset="0"/>
              </a:rPr>
              <a:t>NT</a:t>
            </a:r>
          </a:p>
        </p:txBody>
      </p:sp>
      <p:sp>
        <p:nvSpPr>
          <p:cNvPr id="426120" name="AutoShape 136"/>
          <p:cNvSpPr>
            <a:spLocks/>
          </p:cNvSpPr>
          <p:nvPr/>
        </p:nvSpPr>
        <p:spPr bwMode="auto">
          <a:xfrm>
            <a:off x="3382963" y="4175125"/>
            <a:ext cx="100012" cy="357188"/>
          </a:xfrm>
          <a:prstGeom prst="leftBrace">
            <a:avLst>
              <a:gd name="adj1" fmla="val 29762"/>
              <a:gd name="adj2" fmla="val 50000"/>
            </a:avLst>
          </a:prstGeom>
          <a:noFill/>
          <a:ln w="19050">
            <a:solidFill>
              <a:schemeClr val="tx1"/>
            </a:solidFill>
            <a:round/>
            <a:headEnd/>
            <a:tailEnd/>
          </a:ln>
          <a:effectLst/>
        </p:spPr>
        <p:txBody>
          <a:bodyPr wrap="none" anchor="ctr"/>
          <a:lstStyle/>
          <a:p>
            <a:endParaRPr lang="es-ES"/>
          </a:p>
        </p:txBody>
      </p:sp>
      <p:sp>
        <p:nvSpPr>
          <p:cNvPr id="426121" name="AutoShape 137"/>
          <p:cNvSpPr>
            <a:spLocks/>
          </p:cNvSpPr>
          <p:nvPr/>
        </p:nvSpPr>
        <p:spPr bwMode="auto">
          <a:xfrm>
            <a:off x="3384550" y="4627563"/>
            <a:ext cx="100013" cy="357187"/>
          </a:xfrm>
          <a:prstGeom prst="leftBrace">
            <a:avLst>
              <a:gd name="adj1" fmla="val 29762"/>
              <a:gd name="adj2" fmla="val 50000"/>
            </a:avLst>
          </a:prstGeom>
          <a:noFill/>
          <a:ln w="19050">
            <a:solidFill>
              <a:schemeClr val="tx1"/>
            </a:solidFill>
            <a:round/>
            <a:headEnd/>
            <a:tailEnd/>
          </a:ln>
          <a:effectLst/>
        </p:spPr>
        <p:txBody>
          <a:bodyPr wrap="none" anchor="ctr"/>
          <a:lstStyle/>
          <a:p>
            <a:endParaRPr lang="es-ES"/>
          </a:p>
        </p:txBody>
      </p:sp>
      <p:sp>
        <p:nvSpPr>
          <p:cNvPr id="426125" name="Text Box 141"/>
          <p:cNvSpPr txBox="1">
            <a:spLocks noChangeArrowheads="1"/>
          </p:cNvSpPr>
          <p:nvPr/>
        </p:nvSpPr>
        <p:spPr bwMode="auto">
          <a:xfrm>
            <a:off x="2552700" y="4233863"/>
            <a:ext cx="827088" cy="274637"/>
          </a:xfrm>
          <a:prstGeom prst="rect">
            <a:avLst/>
          </a:prstGeom>
          <a:noFill/>
          <a:ln w="12700">
            <a:noFill/>
            <a:miter lim="800000"/>
            <a:headEnd/>
            <a:tailEnd/>
          </a:ln>
          <a:effectLst/>
        </p:spPr>
        <p:txBody>
          <a:bodyPr wrap="none">
            <a:spAutoFit/>
          </a:bodyPr>
          <a:lstStyle/>
          <a:p>
            <a:r>
              <a:rPr lang="es-ES" sz="1200" b="1">
                <a:latin typeface="Arial" charset="0"/>
              </a:rPr>
              <a:t>Transmit</a:t>
            </a:r>
          </a:p>
        </p:txBody>
      </p:sp>
      <p:sp>
        <p:nvSpPr>
          <p:cNvPr id="426126" name="Text Box 142"/>
          <p:cNvSpPr txBox="1">
            <a:spLocks noChangeArrowheads="1"/>
          </p:cNvSpPr>
          <p:nvPr/>
        </p:nvSpPr>
        <p:spPr bwMode="auto">
          <a:xfrm>
            <a:off x="2595563" y="4667250"/>
            <a:ext cx="757237" cy="274638"/>
          </a:xfrm>
          <a:prstGeom prst="rect">
            <a:avLst/>
          </a:prstGeom>
          <a:noFill/>
          <a:ln w="12700">
            <a:noFill/>
            <a:miter lim="800000"/>
            <a:headEnd/>
            <a:tailEnd/>
          </a:ln>
          <a:effectLst/>
        </p:spPr>
        <p:txBody>
          <a:bodyPr wrap="none">
            <a:spAutoFit/>
          </a:bodyPr>
          <a:lstStyle/>
          <a:p>
            <a:r>
              <a:rPr lang="es-ES" sz="1200" b="1">
                <a:latin typeface="Arial" charset="0"/>
              </a:rPr>
              <a:t>Receive</a:t>
            </a:r>
          </a:p>
        </p:txBody>
      </p:sp>
      <p:sp>
        <p:nvSpPr>
          <p:cNvPr id="426127" name="Text Box 143"/>
          <p:cNvSpPr txBox="1">
            <a:spLocks noChangeArrowheads="1"/>
          </p:cNvSpPr>
          <p:nvPr/>
        </p:nvSpPr>
        <p:spPr bwMode="auto">
          <a:xfrm>
            <a:off x="881063" y="5135563"/>
            <a:ext cx="2471737" cy="274637"/>
          </a:xfrm>
          <a:prstGeom prst="rect">
            <a:avLst/>
          </a:prstGeom>
          <a:noFill/>
          <a:ln w="12700">
            <a:noFill/>
            <a:miter lim="800000"/>
            <a:headEnd/>
            <a:tailEnd/>
          </a:ln>
          <a:effectLst/>
        </p:spPr>
        <p:txBody>
          <a:bodyPr wrap="none">
            <a:spAutoFit/>
          </a:bodyPr>
          <a:lstStyle/>
          <a:p>
            <a:r>
              <a:rPr lang="es-ES" sz="1200" b="1">
                <a:latin typeface="Arial" charset="0"/>
              </a:rPr>
              <a:t>Alimentación eléctrica opcional</a:t>
            </a:r>
          </a:p>
        </p:txBody>
      </p:sp>
      <p:sp>
        <p:nvSpPr>
          <p:cNvPr id="426128" name="Text Box 144"/>
          <p:cNvSpPr txBox="1">
            <a:spLocks noChangeArrowheads="1"/>
          </p:cNvSpPr>
          <p:nvPr/>
        </p:nvSpPr>
        <p:spPr bwMode="auto">
          <a:xfrm>
            <a:off x="1414463" y="334963"/>
            <a:ext cx="6967537" cy="579437"/>
          </a:xfrm>
          <a:prstGeom prst="rect">
            <a:avLst/>
          </a:prstGeom>
          <a:noFill/>
          <a:ln w="12700">
            <a:noFill/>
            <a:miter lim="800000"/>
            <a:headEnd/>
            <a:tailEnd/>
          </a:ln>
          <a:effectLst/>
        </p:spPr>
        <p:txBody>
          <a:bodyPr wrap="none">
            <a:spAutoFit/>
          </a:bodyPr>
          <a:lstStyle/>
          <a:p>
            <a:r>
              <a:rPr lang="es-ES" sz="3200"/>
              <a:t>Estructura de la interfaz S de RDSI (BRI)</a:t>
            </a:r>
          </a:p>
        </p:txBody>
      </p:sp>
      <p:sp>
        <p:nvSpPr>
          <p:cNvPr id="426129" name="Text Box 145"/>
          <p:cNvSpPr txBox="1">
            <a:spLocks noChangeArrowheads="1"/>
          </p:cNvSpPr>
          <p:nvPr/>
        </p:nvSpPr>
        <p:spPr bwMode="auto">
          <a:xfrm>
            <a:off x="2057400" y="1752600"/>
            <a:ext cx="2668588" cy="336550"/>
          </a:xfrm>
          <a:prstGeom prst="rect">
            <a:avLst/>
          </a:prstGeom>
          <a:noFill/>
          <a:ln w="12700">
            <a:noFill/>
            <a:miter lim="800000"/>
            <a:headEnd/>
            <a:tailEnd/>
          </a:ln>
          <a:effectLst/>
        </p:spPr>
        <p:txBody>
          <a:bodyPr wrap="none">
            <a:spAutoFit/>
          </a:bodyPr>
          <a:lstStyle/>
          <a:p>
            <a:r>
              <a:rPr lang="es-ES" sz="1600" b="1">
                <a:latin typeface="Arial" charset="0"/>
              </a:rPr>
              <a:t>Conector RJ45 (ISO 8877)</a:t>
            </a:r>
          </a:p>
        </p:txBody>
      </p:sp>
      <p:sp>
        <p:nvSpPr>
          <p:cNvPr id="426130" name="Text Box 146"/>
          <p:cNvSpPr txBox="1">
            <a:spLocks noChangeArrowheads="1"/>
          </p:cNvSpPr>
          <p:nvPr/>
        </p:nvSpPr>
        <p:spPr bwMode="auto">
          <a:xfrm>
            <a:off x="1066800" y="3778250"/>
            <a:ext cx="1019175" cy="336550"/>
          </a:xfrm>
          <a:prstGeom prst="rect">
            <a:avLst/>
          </a:prstGeom>
          <a:noFill/>
          <a:ln w="12700">
            <a:noFill/>
            <a:miter lim="800000"/>
            <a:headEnd/>
            <a:tailEnd/>
          </a:ln>
          <a:effectLst/>
        </p:spPr>
        <p:txBody>
          <a:bodyPr wrap="none">
            <a:spAutoFit/>
          </a:bodyPr>
          <a:lstStyle/>
          <a:p>
            <a:r>
              <a:rPr lang="es-ES" sz="1600" b="1">
                <a:latin typeface="Arial" charset="0"/>
              </a:rPr>
              <a:t>Señales:</a:t>
            </a:r>
          </a:p>
        </p:txBody>
      </p:sp>
      <p:sp>
        <p:nvSpPr>
          <p:cNvPr id="426131" name="AutoShape 147"/>
          <p:cNvSpPr>
            <a:spLocks/>
          </p:cNvSpPr>
          <p:nvPr/>
        </p:nvSpPr>
        <p:spPr bwMode="auto">
          <a:xfrm>
            <a:off x="3375025" y="5075238"/>
            <a:ext cx="100013" cy="357187"/>
          </a:xfrm>
          <a:prstGeom prst="leftBrace">
            <a:avLst>
              <a:gd name="adj1" fmla="val 29762"/>
              <a:gd name="adj2" fmla="val 50000"/>
            </a:avLst>
          </a:prstGeom>
          <a:noFill/>
          <a:ln w="19050">
            <a:solidFill>
              <a:schemeClr val="tx1"/>
            </a:solidFill>
            <a:round/>
            <a:headEnd/>
            <a:tailEnd/>
          </a:ln>
          <a:effectLst/>
        </p:spPr>
        <p:txBody>
          <a:bodyPr wrap="none" anchor="ctr"/>
          <a:lstStyle/>
          <a:p>
            <a:endParaRPr lang="es-ES"/>
          </a:p>
        </p:txBody>
      </p:sp>
      <p:sp>
        <p:nvSpPr>
          <p:cNvPr id="426132" name="Text Box 148"/>
          <p:cNvSpPr txBox="1">
            <a:spLocks noChangeArrowheads="1"/>
          </p:cNvSpPr>
          <p:nvPr/>
        </p:nvSpPr>
        <p:spPr bwMode="auto">
          <a:xfrm>
            <a:off x="4175125" y="3581400"/>
            <a:ext cx="268288" cy="274638"/>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426133" name="Text Box 149"/>
          <p:cNvSpPr txBox="1">
            <a:spLocks noChangeArrowheads="1"/>
          </p:cNvSpPr>
          <p:nvPr/>
        </p:nvSpPr>
        <p:spPr bwMode="auto">
          <a:xfrm>
            <a:off x="4168775" y="3775075"/>
            <a:ext cx="268288" cy="274638"/>
          </a:xfrm>
          <a:prstGeom prst="rect">
            <a:avLst/>
          </a:prstGeom>
          <a:noFill/>
          <a:ln w="12700">
            <a:noFill/>
            <a:miter lim="800000"/>
            <a:headEnd/>
            <a:tailEnd/>
          </a:ln>
          <a:effectLst/>
        </p:spPr>
        <p:txBody>
          <a:bodyPr wrap="none">
            <a:spAutoFit/>
          </a:bodyPr>
          <a:lstStyle/>
          <a:p>
            <a:r>
              <a:rPr lang="es-ES" sz="1200" b="1">
                <a:latin typeface="Arial" charset="0"/>
              </a:rPr>
              <a:t>2</a:t>
            </a:r>
          </a:p>
        </p:txBody>
      </p:sp>
      <p:sp>
        <p:nvSpPr>
          <p:cNvPr id="426134" name="Text Box 150"/>
          <p:cNvSpPr txBox="1">
            <a:spLocks noChangeArrowheads="1"/>
          </p:cNvSpPr>
          <p:nvPr/>
        </p:nvSpPr>
        <p:spPr bwMode="auto">
          <a:xfrm>
            <a:off x="4175125" y="3981450"/>
            <a:ext cx="268288" cy="274638"/>
          </a:xfrm>
          <a:prstGeom prst="rect">
            <a:avLst/>
          </a:prstGeom>
          <a:noFill/>
          <a:ln w="12700">
            <a:noFill/>
            <a:miter lim="800000"/>
            <a:headEnd/>
            <a:tailEnd/>
          </a:ln>
          <a:effectLst/>
        </p:spPr>
        <p:txBody>
          <a:bodyPr wrap="none">
            <a:spAutoFit/>
          </a:bodyPr>
          <a:lstStyle/>
          <a:p>
            <a:r>
              <a:rPr lang="es-ES" sz="1200" b="1">
                <a:latin typeface="Arial" charset="0"/>
              </a:rPr>
              <a:t>3</a:t>
            </a:r>
          </a:p>
        </p:txBody>
      </p:sp>
      <p:sp>
        <p:nvSpPr>
          <p:cNvPr id="426135" name="Text Box 151"/>
          <p:cNvSpPr txBox="1">
            <a:spLocks noChangeArrowheads="1"/>
          </p:cNvSpPr>
          <p:nvPr/>
        </p:nvSpPr>
        <p:spPr bwMode="auto">
          <a:xfrm>
            <a:off x="4179888" y="4200525"/>
            <a:ext cx="268287" cy="274638"/>
          </a:xfrm>
          <a:prstGeom prst="rect">
            <a:avLst/>
          </a:prstGeom>
          <a:noFill/>
          <a:ln w="12700">
            <a:noFill/>
            <a:miter lim="800000"/>
            <a:headEnd/>
            <a:tailEnd/>
          </a:ln>
          <a:effectLst/>
        </p:spPr>
        <p:txBody>
          <a:bodyPr wrap="none">
            <a:spAutoFit/>
          </a:bodyPr>
          <a:lstStyle/>
          <a:p>
            <a:r>
              <a:rPr lang="es-ES" sz="1200" b="1">
                <a:latin typeface="Arial" charset="0"/>
              </a:rPr>
              <a:t>4</a:t>
            </a:r>
          </a:p>
        </p:txBody>
      </p:sp>
      <p:sp>
        <p:nvSpPr>
          <p:cNvPr id="426136" name="Text Box 152"/>
          <p:cNvSpPr txBox="1">
            <a:spLocks noChangeArrowheads="1"/>
          </p:cNvSpPr>
          <p:nvPr/>
        </p:nvSpPr>
        <p:spPr bwMode="auto">
          <a:xfrm>
            <a:off x="4175125" y="4422775"/>
            <a:ext cx="268288" cy="274638"/>
          </a:xfrm>
          <a:prstGeom prst="rect">
            <a:avLst/>
          </a:prstGeom>
          <a:noFill/>
          <a:ln w="12700">
            <a:noFill/>
            <a:miter lim="800000"/>
            <a:headEnd/>
            <a:tailEnd/>
          </a:ln>
          <a:effectLst/>
        </p:spPr>
        <p:txBody>
          <a:bodyPr wrap="none">
            <a:spAutoFit/>
          </a:bodyPr>
          <a:lstStyle/>
          <a:p>
            <a:r>
              <a:rPr lang="es-ES" sz="1200" b="1">
                <a:latin typeface="Arial" charset="0"/>
              </a:rPr>
              <a:t>5</a:t>
            </a:r>
          </a:p>
        </p:txBody>
      </p:sp>
      <p:sp>
        <p:nvSpPr>
          <p:cNvPr id="426137" name="Text Box 153"/>
          <p:cNvSpPr txBox="1">
            <a:spLocks noChangeArrowheads="1"/>
          </p:cNvSpPr>
          <p:nvPr/>
        </p:nvSpPr>
        <p:spPr bwMode="auto">
          <a:xfrm>
            <a:off x="4179888" y="4652963"/>
            <a:ext cx="268287" cy="274637"/>
          </a:xfrm>
          <a:prstGeom prst="rect">
            <a:avLst/>
          </a:prstGeom>
          <a:noFill/>
          <a:ln w="12700">
            <a:noFill/>
            <a:miter lim="800000"/>
            <a:headEnd/>
            <a:tailEnd/>
          </a:ln>
          <a:effectLst/>
        </p:spPr>
        <p:txBody>
          <a:bodyPr wrap="none">
            <a:spAutoFit/>
          </a:bodyPr>
          <a:lstStyle/>
          <a:p>
            <a:r>
              <a:rPr lang="es-ES" sz="1200" b="1">
                <a:latin typeface="Arial" charset="0"/>
              </a:rPr>
              <a:t>6</a:t>
            </a:r>
          </a:p>
        </p:txBody>
      </p:sp>
      <p:sp>
        <p:nvSpPr>
          <p:cNvPr id="426138" name="Text Box 154"/>
          <p:cNvSpPr txBox="1">
            <a:spLocks noChangeArrowheads="1"/>
          </p:cNvSpPr>
          <p:nvPr/>
        </p:nvSpPr>
        <p:spPr bwMode="auto">
          <a:xfrm>
            <a:off x="4179888" y="4872038"/>
            <a:ext cx="268287" cy="274637"/>
          </a:xfrm>
          <a:prstGeom prst="rect">
            <a:avLst/>
          </a:prstGeom>
          <a:noFill/>
          <a:ln w="12700">
            <a:noFill/>
            <a:miter lim="800000"/>
            <a:headEnd/>
            <a:tailEnd/>
          </a:ln>
          <a:effectLst/>
        </p:spPr>
        <p:txBody>
          <a:bodyPr wrap="none">
            <a:spAutoFit/>
          </a:bodyPr>
          <a:lstStyle/>
          <a:p>
            <a:r>
              <a:rPr lang="es-ES" sz="1200" b="1">
                <a:latin typeface="Arial" charset="0"/>
              </a:rPr>
              <a:t>7</a:t>
            </a:r>
          </a:p>
        </p:txBody>
      </p:sp>
      <p:sp>
        <p:nvSpPr>
          <p:cNvPr id="426139" name="Text Box 155"/>
          <p:cNvSpPr txBox="1">
            <a:spLocks noChangeArrowheads="1"/>
          </p:cNvSpPr>
          <p:nvPr/>
        </p:nvSpPr>
        <p:spPr bwMode="auto">
          <a:xfrm>
            <a:off x="4175125" y="5092700"/>
            <a:ext cx="268288" cy="274638"/>
          </a:xfrm>
          <a:prstGeom prst="rect">
            <a:avLst/>
          </a:prstGeom>
          <a:noFill/>
          <a:ln w="12700">
            <a:noFill/>
            <a:miter lim="800000"/>
            <a:headEnd/>
            <a:tailEnd/>
          </a:ln>
          <a:effectLst/>
        </p:spPr>
        <p:txBody>
          <a:bodyPr wrap="none">
            <a:spAutoFit/>
          </a:bodyPr>
          <a:lstStyle/>
          <a:p>
            <a:r>
              <a:rPr lang="es-ES" sz="1200" b="1">
                <a:latin typeface="Arial" charset="0"/>
              </a:rPr>
              <a:t>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8"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Teorema de Nyquist (1924)</a:t>
            </a:r>
          </a:p>
        </p:txBody>
      </p:sp>
      <p:sp>
        <p:nvSpPr>
          <p:cNvPr id="615429"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sz="2800"/>
              <a:t>El número de </a:t>
            </a:r>
            <a:r>
              <a:rPr lang="es-ES_tradnl" sz="2800" b="1"/>
              <a:t>baudios</a:t>
            </a:r>
            <a:r>
              <a:rPr lang="es-ES_tradnl" sz="2800"/>
              <a:t> transmitidos por un canal nunca puede ser mayor que el doble de su ancho de banda (dos baudios por hertzio). Ej:</a:t>
            </a:r>
          </a:p>
          <a:p>
            <a:pPr marL="742950" lvl="1" indent="-285750">
              <a:spcBef>
                <a:spcPct val="20000"/>
              </a:spcBef>
              <a:buSzPct val="100000"/>
              <a:buFontTx/>
              <a:buChar char="–"/>
            </a:pPr>
            <a:r>
              <a:rPr lang="es-ES_tradnl"/>
              <a:t>Canal telefónico: 3 KHz  </a:t>
            </a:r>
            <a:r>
              <a:rPr lang="es-ES_tradnl">
                <a:sym typeface="Symbol" pitchFamily="18" charset="2"/>
              </a:rPr>
              <a:t></a:t>
            </a:r>
            <a:r>
              <a:rPr lang="es-ES_tradnl"/>
              <a:t> 6 Kbaudios</a:t>
            </a:r>
          </a:p>
          <a:p>
            <a:pPr marL="742950" lvl="1" indent="-285750">
              <a:spcBef>
                <a:spcPct val="20000"/>
              </a:spcBef>
              <a:buSzPct val="100000"/>
              <a:buFontTx/>
              <a:buChar char="–"/>
            </a:pPr>
            <a:r>
              <a:rPr lang="es-ES_tradnl"/>
              <a:t>Canal TV PAL: 8 MHz  </a:t>
            </a:r>
            <a:r>
              <a:rPr lang="es-ES_tradnl">
                <a:sym typeface="Symbol" pitchFamily="18" charset="2"/>
              </a:rPr>
              <a:t></a:t>
            </a:r>
            <a:r>
              <a:rPr lang="es-ES_tradnl"/>
              <a:t> 16 Mbaudios</a:t>
            </a:r>
          </a:p>
          <a:p>
            <a:pPr marL="342900" indent="-342900">
              <a:spcBef>
                <a:spcPct val="20000"/>
              </a:spcBef>
              <a:buSzPct val="100000"/>
              <a:buFontTx/>
              <a:buChar char="•"/>
            </a:pPr>
            <a:r>
              <a:rPr lang="es-ES_tradnl" sz="2800"/>
              <a:t>En señales moduladas el número de baudios ha de ser menor que la anchura del canal (máximo 1 baudio por hertzio).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3" name="Rectangle 3"/>
          <p:cNvSpPr>
            <a:spLocks noChangeArrowheads="1"/>
          </p:cNvSpPr>
          <p:nvPr/>
        </p:nvSpPr>
        <p:spPr bwMode="auto">
          <a:xfrm>
            <a:off x="163513" y="1282700"/>
            <a:ext cx="5191125" cy="4192588"/>
          </a:xfrm>
          <a:prstGeom prst="rect">
            <a:avLst/>
          </a:prstGeom>
          <a:noFill/>
          <a:ln w="12700">
            <a:solidFill>
              <a:schemeClr val="tx2"/>
            </a:solidFill>
            <a:miter lim="800000"/>
            <a:headEnd/>
            <a:tailEnd/>
          </a:ln>
          <a:effectLst/>
        </p:spPr>
        <p:txBody>
          <a:bodyPr wrap="none" anchor="ctr"/>
          <a:lstStyle/>
          <a:p>
            <a:endParaRPr lang="es-ES"/>
          </a:p>
        </p:txBody>
      </p:sp>
      <p:sp>
        <p:nvSpPr>
          <p:cNvPr id="424964" name="Rectangle 4"/>
          <p:cNvSpPr>
            <a:spLocks noChangeArrowheads="1"/>
          </p:cNvSpPr>
          <p:nvPr/>
        </p:nvSpPr>
        <p:spPr bwMode="auto">
          <a:xfrm>
            <a:off x="1828800" y="304800"/>
            <a:ext cx="5354638" cy="766763"/>
          </a:xfrm>
          <a:prstGeom prst="rect">
            <a:avLst/>
          </a:prstGeom>
          <a:noFill/>
          <a:ln w="12700">
            <a:noFill/>
            <a:miter lim="800000"/>
            <a:headEnd/>
            <a:tailEnd/>
          </a:ln>
          <a:effectLst/>
        </p:spPr>
        <p:txBody>
          <a:bodyPr lIns="82124" tIns="41063" rIns="82124" bIns="41063" anchor="ctr"/>
          <a:lstStyle/>
          <a:p>
            <a:pPr algn="ctr"/>
            <a:r>
              <a:rPr lang="es-ES_tradnl" sz="3200">
                <a:effectLst>
                  <a:outerShdw blurRad="38100" dist="38100" dir="2700000" algn="tl">
                    <a:srgbClr val="C0C0C0"/>
                  </a:outerShdw>
                </a:effectLst>
              </a:rPr>
              <a:t>RDSI</a:t>
            </a:r>
            <a:r>
              <a:rPr lang="es-ES_tradnl" sz="3200"/>
              <a:t>, </a:t>
            </a:r>
            <a:r>
              <a:rPr lang="es-ES" sz="3200"/>
              <a:t>Interfaz BRI (2B + D)</a:t>
            </a:r>
          </a:p>
        </p:txBody>
      </p:sp>
      <p:sp>
        <p:nvSpPr>
          <p:cNvPr id="424965" name="Rectangle 5"/>
          <p:cNvSpPr>
            <a:spLocks noChangeArrowheads="1"/>
          </p:cNvSpPr>
          <p:nvPr/>
        </p:nvSpPr>
        <p:spPr bwMode="auto">
          <a:xfrm>
            <a:off x="3557588" y="2905125"/>
            <a:ext cx="1701800" cy="884238"/>
          </a:xfrm>
          <a:prstGeom prst="rect">
            <a:avLst/>
          </a:prstGeom>
          <a:solidFill>
            <a:srgbClr val="FAFD00"/>
          </a:solidFill>
          <a:ln w="12700">
            <a:solidFill>
              <a:srgbClr val="B3B900"/>
            </a:solidFill>
            <a:miter lim="800000"/>
            <a:headEnd/>
            <a:tailEnd/>
          </a:ln>
          <a:effectLst/>
        </p:spPr>
        <p:txBody>
          <a:bodyPr wrap="none" anchor="ctr"/>
          <a:lstStyle/>
          <a:p>
            <a:endParaRPr lang="es-ES"/>
          </a:p>
        </p:txBody>
      </p:sp>
      <p:sp>
        <p:nvSpPr>
          <p:cNvPr id="424966" name="Line 6"/>
          <p:cNvSpPr>
            <a:spLocks noChangeShapeType="1"/>
          </p:cNvSpPr>
          <p:nvPr/>
        </p:nvSpPr>
        <p:spPr bwMode="auto">
          <a:xfrm>
            <a:off x="4776788" y="3265488"/>
            <a:ext cx="2941637" cy="0"/>
          </a:xfrm>
          <a:prstGeom prst="line">
            <a:avLst/>
          </a:prstGeom>
          <a:noFill/>
          <a:ln w="508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24967" name="Line 7"/>
          <p:cNvSpPr>
            <a:spLocks noChangeShapeType="1"/>
          </p:cNvSpPr>
          <p:nvPr/>
        </p:nvSpPr>
        <p:spPr bwMode="auto">
          <a:xfrm>
            <a:off x="4695825" y="3509963"/>
            <a:ext cx="3022600" cy="0"/>
          </a:xfrm>
          <a:prstGeom prst="line">
            <a:avLst/>
          </a:prstGeom>
          <a:noFill/>
          <a:ln w="508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24968" name="Rectangle 8"/>
          <p:cNvSpPr>
            <a:spLocks noChangeArrowheads="1"/>
          </p:cNvSpPr>
          <p:nvPr/>
        </p:nvSpPr>
        <p:spPr bwMode="auto">
          <a:xfrm>
            <a:off x="6988175" y="3108325"/>
            <a:ext cx="641350" cy="558800"/>
          </a:xfrm>
          <a:prstGeom prst="rect">
            <a:avLst/>
          </a:prstGeom>
          <a:gradFill rotWithShape="0">
            <a:gsLst>
              <a:gs pos="0">
                <a:srgbClr val="006C88">
                  <a:gamma/>
                  <a:shade val="29804"/>
                  <a:invGamma/>
                </a:srgbClr>
              </a:gs>
              <a:gs pos="50000">
                <a:srgbClr val="006C88"/>
              </a:gs>
              <a:gs pos="100000">
                <a:srgbClr val="006C88">
                  <a:gamma/>
                  <a:shade val="29804"/>
                  <a:invGamma/>
                </a:srgbClr>
              </a:gs>
            </a:gsLst>
            <a:lin ang="2700000" scaled="1"/>
          </a:gradFill>
          <a:ln w="12700">
            <a:solidFill>
              <a:schemeClr val="tx1"/>
            </a:solidFill>
            <a:miter lim="800000"/>
            <a:headEnd/>
            <a:tailEnd/>
          </a:ln>
          <a:effectLst>
            <a:outerShdw dist="35921" dir="2700000" algn="ctr" rotWithShape="0">
              <a:schemeClr val="bg2"/>
            </a:outerShdw>
          </a:effectLst>
        </p:spPr>
        <p:txBody>
          <a:bodyPr wrap="none" anchor="ctr"/>
          <a:lstStyle/>
          <a:p>
            <a:endParaRPr lang="es-ES"/>
          </a:p>
        </p:txBody>
      </p:sp>
      <p:sp>
        <p:nvSpPr>
          <p:cNvPr id="424969" name="Rectangle 9"/>
          <p:cNvSpPr>
            <a:spLocks noChangeArrowheads="1"/>
          </p:cNvSpPr>
          <p:nvPr/>
        </p:nvSpPr>
        <p:spPr bwMode="auto">
          <a:xfrm>
            <a:off x="6967538" y="3214688"/>
            <a:ext cx="563562"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solidFill>
                  <a:schemeClr val="hlink"/>
                </a:solidFill>
                <a:effectLst>
                  <a:outerShdw blurRad="38100" dist="38100" dir="2700000" algn="tl">
                    <a:srgbClr val="C0C0C0"/>
                  </a:outerShdw>
                </a:effectLst>
                <a:latin typeface="Arial" charset="0"/>
              </a:rPr>
              <a:t>LE</a:t>
            </a:r>
          </a:p>
        </p:txBody>
      </p:sp>
      <p:pic>
        <p:nvPicPr>
          <p:cNvPr id="424970" name="Picture 10"/>
          <p:cNvPicPr>
            <a:picLocks noChangeArrowheads="1"/>
          </p:cNvPicPr>
          <p:nvPr/>
        </p:nvPicPr>
        <p:blipFill>
          <a:blip r:embed="rId3" cstate="print"/>
          <a:srcRect/>
          <a:stretch>
            <a:fillRect/>
          </a:stretch>
        </p:blipFill>
        <p:spPr bwMode="auto">
          <a:xfrm>
            <a:off x="7491413" y="2924175"/>
            <a:ext cx="1047750" cy="817563"/>
          </a:xfrm>
          <a:prstGeom prst="rect">
            <a:avLst/>
          </a:prstGeom>
          <a:noFill/>
          <a:ln w="9525">
            <a:noFill/>
            <a:miter lim="800000"/>
            <a:headEnd/>
            <a:tailEnd/>
          </a:ln>
          <a:effectLst/>
        </p:spPr>
      </p:pic>
      <p:sp>
        <p:nvSpPr>
          <p:cNvPr id="424971" name="Rectangle 11"/>
          <p:cNvSpPr>
            <a:spLocks noChangeArrowheads="1"/>
          </p:cNvSpPr>
          <p:nvPr/>
        </p:nvSpPr>
        <p:spPr bwMode="auto">
          <a:xfrm>
            <a:off x="7596188" y="3049588"/>
            <a:ext cx="862012" cy="349250"/>
          </a:xfrm>
          <a:prstGeom prst="rect">
            <a:avLst/>
          </a:prstGeom>
          <a:noFill/>
          <a:ln w="9525">
            <a:noFill/>
            <a:miter lim="800000"/>
            <a:headEnd/>
            <a:tailEnd/>
          </a:ln>
          <a:effectLst/>
        </p:spPr>
        <p:txBody>
          <a:bodyPr wrap="none" lIns="103548" tIns="51774" rIns="103548" bIns="51774">
            <a:spAutoFit/>
          </a:bodyPr>
          <a:lstStyle/>
          <a:p>
            <a:pPr defTabSz="1028700"/>
            <a:r>
              <a:rPr lang="es-ES" sz="1600" b="1">
                <a:latin typeface="Arial" charset="0"/>
              </a:rPr>
              <a:t>Switch</a:t>
            </a:r>
          </a:p>
        </p:txBody>
      </p:sp>
      <p:sp>
        <p:nvSpPr>
          <p:cNvPr id="424972" name="Line 12"/>
          <p:cNvSpPr>
            <a:spLocks noChangeShapeType="1"/>
          </p:cNvSpPr>
          <p:nvPr/>
        </p:nvSpPr>
        <p:spPr bwMode="auto">
          <a:xfrm>
            <a:off x="4286250" y="3265488"/>
            <a:ext cx="2444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73" name="Line 13"/>
          <p:cNvSpPr>
            <a:spLocks noChangeShapeType="1"/>
          </p:cNvSpPr>
          <p:nvPr/>
        </p:nvSpPr>
        <p:spPr bwMode="auto">
          <a:xfrm>
            <a:off x="4286250" y="3348038"/>
            <a:ext cx="2444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74" name="Line 14"/>
          <p:cNvSpPr>
            <a:spLocks noChangeShapeType="1"/>
          </p:cNvSpPr>
          <p:nvPr/>
        </p:nvSpPr>
        <p:spPr bwMode="auto">
          <a:xfrm>
            <a:off x="4286250" y="3509963"/>
            <a:ext cx="2444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75" name="Line 15"/>
          <p:cNvSpPr>
            <a:spLocks noChangeShapeType="1"/>
          </p:cNvSpPr>
          <p:nvPr/>
        </p:nvSpPr>
        <p:spPr bwMode="auto">
          <a:xfrm>
            <a:off x="4286250" y="3592513"/>
            <a:ext cx="2444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76" name="Rectangle 16"/>
          <p:cNvSpPr>
            <a:spLocks noChangeArrowheads="1"/>
          </p:cNvSpPr>
          <p:nvPr/>
        </p:nvSpPr>
        <p:spPr bwMode="auto">
          <a:xfrm>
            <a:off x="4233863" y="2478088"/>
            <a:ext cx="377825"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T</a:t>
            </a:r>
          </a:p>
        </p:txBody>
      </p:sp>
      <p:sp>
        <p:nvSpPr>
          <p:cNvPr id="424977" name="Rectangle 17"/>
          <p:cNvSpPr>
            <a:spLocks noChangeArrowheads="1"/>
          </p:cNvSpPr>
          <p:nvPr/>
        </p:nvSpPr>
        <p:spPr bwMode="auto">
          <a:xfrm>
            <a:off x="1928813" y="2478088"/>
            <a:ext cx="719137"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TE1</a:t>
            </a:r>
          </a:p>
        </p:txBody>
      </p:sp>
      <p:sp>
        <p:nvSpPr>
          <p:cNvPr id="424978" name="Rectangle 18"/>
          <p:cNvSpPr>
            <a:spLocks noChangeArrowheads="1"/>
          </p:cNvSpPr>
          <p:nvPr/>
        </p:nvSpPr>
        <p:spPr bwMode="auto">
          <a:xfrm>
            <a:off x="1928813" y="3376613"/>
            <a:ext cx="719137"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TE1</a:t>
            </a:r>
          </a:p>
        </p:txBody>
      </p:sp>
      <p:sp>
        <p:nvSpPr>
          <p:cNvPr id="424979" name="Line 19"/>
          <p:cNvSpPr>
            <a:spLocks noChangeShapeType="1"/>
          </p:cNvSpPr>
          <p:nvPr/>
        </p:nvSpPr>
        <p:spPr bwMode="auto">
          <a:xfrm>
            <a:off x="2895600" y="1712913"/>
            <a:ext cx="0" cy="3351212"/>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0" name="Line 20"/>
          <p:cNvSpPr>
            <a:spLocks noChangeShapeType="1"/>
          </p:cNvSpPr>
          <p:nvPr/>
        </p:nvSpPr>
        <p:spPr bwMode="auto">
          <a:xfrm>
            <a:off x="2979738" y="1712913"/>
            <a:ext cx="0" cy="3351212"/>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1" name="Line 21"/>
          <p:cNvSpPr>
            <a:spLocks noChangeShapeType="1"/>
          </p:cNvSpPr>
          <p:nvPr/>
        </p:nvSpPr>
        <p:spPr bwMode="auto">
          <a:xfrm>
            <a:off x="3059113" y="1712913"/>
            <a:ext cx="0" cy="3351212"/>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2" name="Line 22"/>
          <p:cNvSpPr>
            <a:spLocks noChangeShapeType="1"/>
          </p:cNvSpPr>
          <p:nvPr/>
        </p:nvSpPr>
        <p:spPr bwMode="auto">
          <a:xfrm>
            <a:off x="3141663" y="1712913"/>
            <a:ext cx="0" cy="3351212"/>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3" name="Line 23"/>
          <p:cNvSpPr>
            <a:spLocks noChangeShapeType="1"/>
          </p:cNvSpPr>
          <p:nvPr/>
        </p:nvSpPr>
        <p:spPr bwMode="auto">
          <a:xfrm>
            <a:off x="3141663" y="3265488"/>
            <a:ext cx="48895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4" name="Line 24"/>
          <p:cNvSpPr>
            <a:spLocks noChangeShapeType="1"/>
          </p:cNvSpPr>
          <p:nvPr/>
        </p:nvSpPr>
        <p:spPr bwMode="auto">
          <a:xfrm>
            <a:off x="3059113" y="3348038"/>
            <a:ext cx="57150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5" name="Line 25"/>
          <p:cNvSpPr>
            <a:spLocks noChangeShapeType="1"/>
          </p:cNvSpPr>
          <p:nvPr/>
        </p:nvSpPr>
        <p:spPr bwMode="auto">
          <a:xfrm>
            <a:off x="2979738" y="3429000"/>
            <a:ext cx="65087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6" name="Line 26"/>
          <p:cNvSpPr>
            <a:spLocks noChangeShapeType="1"/>
          </p:cNvSpPr>
          <p:nvPr/>
        </p:nvSpPr>
        <p:spPr bwMode="auto">
          <a:xfrm>
            <a:off x="2895600" y="3509963"/>
            <a:ext cx="735013"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87" name="AutoShape 27"/>
          <p:cNvSpPr>
            <a:spLocks noChangeArrowheads="1"/>
          </p:cNvSpPr>
          <p:nvPr/>
        </p:nvSpPr>
        <p:spPr bwMode="auto">
          <a:xfrm rot="10800000" flipH="1">
            <a:off x="2822575" y="5070475"/>
            <a:ext cx="393700" cy="312738"/>
          </a:xfrm>
          <a:prstGeom prst="triangle">
            <a:avLst>
              <a:gd name="adj" fmla="val 49995"/>
            </a:avLst>
          </a:prstGeom>
          <a:solidFill>
            <a:schemeClr val="accent2"/>
          </a:solidFill>
          <a:ln w="12700">
            <a:solidFill>
              <a:schemeClr val="tx1"/>
            </a:solidFill>
            <a:miter lim="800000"/>
            <a:headEnd/>
            <a:tailEnd/>
          </a:ln>
          <a:effectLst/>
        </p:spPr>
        <p:txBody>
          <a:bodyPr wrap="none" anchor="ctr"/>
          <a:lstStyle/>
          <a:p>
            <a:endParaRPr lang="es-ES"/>
          </a:p>
        </p:txBody>
      </p:sp>
      <p:sp>
        <p:nvSpPr>
          <p:cNvPr id="424988" name="AutoShape 28"/>
          <p:cNvSpPr>
            <a:spLocks noChangeArrowheads="1"/>
          </p:cNvSpPr>
          <p:nvPr/>
        </p:nvSpPr>
        <p:spPr bwMode="auto">
          <a:xfrm>
            <a:off x="2822575" y="1393825"/>
            <a:ext cx="393700" cy="312738"/>
          </a:xfrm>
          <a:prstGeom prst="triangle">
            <a:avLst>
              <a:gd name="adj" fmla="val 49995"/>
            </a:avLst>
          </a:prstGeom>
          <a:solidFill>
            <a:schemeClr val="accent2"/>
          </a:solidFill>
          <a:ln w="12700">
            <a:solidFill>
              <a:schemeClr val="tx1"/>
            </a:solidFill>
            <a:miter lim="800000"/>
            <a:headEnd/>
            <a:tailEnd/>
          </a:ln>
          <a:effectLst/>
        </p:spPr>
        <p:txBody>
          <a:bodyPr wrap="none" anchor="ctr"/>
          <a:lstStyle/>
          <a:p>
            <a:endParaRPr lang="es-ES"/>
          </a:p>
        </p:txBody>
      </p:sp>
      <p:sp>
        <p:nvSpPr>
          <p:cNvPr id="424989" name="Line 29"/>
          <p:cNvSpPr>
            <a:spLocks noChangeShapeType="1"/>
          </p:cNvSpPr>
          <p:nvPr/>
        </p:nvSpPr>
        <p:spPr bwMode="auto">
          <a:xfrm flipH="1">
            <a:off x="2568575" y="1957388"/>
            <a:ext cx="32702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0" name="Line 30"/>
          <p:cNvSpPr>
            <a:spLocks noChangeShapeType="1"/>
          </p:cNvSpPr>
          <p:nvPr/>
        </p:nvSpPr>
        <p:spPr bwMode="auto">
          <a:xfrm flipH="1">
            <a:off x="2568575" y="2041525"/>
            <a:ext cx="411163"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1" name="Line 31"/>
          <p:cNvSpPr>
            <a:spLocks noChangeShapeType="1"/>
          </p:cNvSpPr>
          <p:nvPr/>
        </p:nvSpPr>
        <p:spPr bwMode="auto">
          <a:xfrm flipH="1">
            <a:off x="2568575" y="2122488"/>
            <a:ext cx="490538"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2" name="Line 32"/>
          <p:cNvSpPr>
            <a:spLocks noChangeShapeType="1"/>
          </p:cNvSpPr>
          <p:nvPr/>
        </p:nvSpPr>
        <p:spPr bwMode="auto">
          <a:xfrm flipH="1">
            <a:off x="2500313" y="2201863"/>
            <a:ext cx="64135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3" name="Line 33"/>
          <p:cNvSpPr>
            <a:spLocks noChangeShapeType="1"/>
          </p:cNvSpPr>
          <p:nvPr/>
        </p:nvSpPr>
        <p:spPr bwMode="auto">
          <a:xfrm flipH="1">
            <a:off x="2568575" y="2938463"/>
            <a:ext cx="32702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4" name="Line 34"/>
          <p:cNvSpPr>
            <a:spLocks noChangeShapeType="1"/>
          </p:cNvSpPr>
          <p:nvPr/>
        </p:nvSpPr>
        <p:spPr bwMode="auto">
          <a:xfrm flipH="1">
            <a:off x="2652713" y="3021013"/>
            <a:ext cx="32702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5" name="Line 35"/>
          <p:cNvSpPr>
            <a:spLocks noChangeShapeType="1"/>
          </p:cNvSpPr>
          <p:nvPr/>
        </p:nvSpPr>
        <p:spPr bwMode="auto">
          <a:xfrm flipH="1">
            <a:off x="2652713" y="3101975"/>
            <a:ext cx="40640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6" name="Line 36"/>
          <p:cNvSpPr>
            <a:spLocks noChangeShapeType="1"/>
          </p:cNvSpPr>
          <p:nvPr/>
        </p:nvSpPr>
        <p:spPr bwMode="auto">
          <a:xfrm flipH="1">
            <a:off x="2652713" y="3184525"/>
            <a:ext cx="488950"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7" name="Line 37"/>
          <p:cNvSpPr>
            <a:spLocks noChangeShapeType="1"/>
          </p:cNvSpPr>
          <p:nvPr/>
        </p:nvSpPr>
        <p:spPr bwMode="auto">
          <a:xfrm flipH="1">
            <a:off x="2568575" y="4083050"/>
            <a:ext cx="327025"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8" name="Line 38"/>
          <p:cNvSpPr>
            <a:spLocks noChangeShapeType="1"/>
          </p:cNvSpPr>
          <p:nvPr/>
        </p:nvSpPr>
        <p:spPr bwMode="auto">
          <a:xfrm flipH="1">
            <a:off x="2568575" y="4164013"/>
            <a:ext cx="411163"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4999" name="Line 39"/>
          <p:cNvSpPr>
            <a:spLocks noChangeShapeType="1"/>
          </p:cNvSpPr>
          <p:nvPr/>
        </p:nvSpPr>
        <p:spPr bwMode="auto">
          <a:xfrm flipH="1">
            <a:off x="2568575" y="4246563"/>
            <a:ext cx="490538"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00" name="Line 40"/>
          <p:cNvSpPr>
            <a:spLocks noChangeShapeType="1"/>
          </p:cNvSpPr>
          <p:nvPr/>
        </p:nvSpPr>
        <p:spPr bwMode="auto">
          <a:xfrm flipH="1">
            <a:off x="2568575" y="4327525"/>
            <a:ext cx="573088"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01" name="Line 41"/>
          <p:cNvSpPr>
            <a:spLocks noChangeShapeType="1"/>
          </p:cNvSpPr>
          <p:nvPr/>
        </p:nvSpPr>
        <p:spPr bwMode="auto">
          <a:xfrm>
            <a:off x="1235075" y="4192588"/>
            <a:ext cx="817563" cy="0"/>
          </a:xfrm>
          <a:prstGeom prst="line">
            <a:avLst/>
          </a:prstGeom>
          <a:noFill/>
          <a:ln w="50800">
            <a:solidFill>
              <a:srgbClr val="00B17A"/>
            </a:solidFill>
            <a:round/>
            <a:headEnd type="none" w="sm" len="sm"/>
            <a:tailEnd type="none" w="sm" len="sm"/>
          </a:ln>
          <a:effectLst>
            <a:outerShdw dist="17961" dir="2700000" algn="ctr" rotWithShape="0">
              <a:schemeClr val="tx2"/>
            </a:outerShdw>
          </a:effectLst>
        </p:spPr>
        <p:txBody>
          <a:bodyPr/>
          <a:lstStyle/>
          <a:p>
            <a:endParaRPr lang="es-ES"/>
          </a:p>
        </p:txBody>
      </p:sp>
      <p:sp>
        <p:nvSpPr>
          <p:cNvPr id="425002" name="Line 42"/>
          <p:cNvSpPr>
            <a:spLocks noChangeShapeType="1"/>
          </p:cNvSpPr>
          <p:nvPr/>
        </p:nvSpPr>
        <p:spPr bwMode="auto">
          <a:xfrm>
            <a:off x="1096963" y="4327525"/>
            <a:ext cx="819150" cy="0"/>
          </a:xfrm>
          <a:prstGeom prst="line">
            <a:avLst/>
          </a:prstGeom>
          <a:noFill/>
          <a:ln w="508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25003" name="Rectangle 43"/>
          <p:cNvSpPr>
            <a:spLocks noChangeArrowheads="1"/>
          </p:cNvSpPr>
          <p:nvPr/>
        </p:nvSpPr>
        <p:spPr bwMode="auto">
          <a:xfrm>
            <a:off x="1924050" y="4006850"/>
            <a:ext cx="638175" cy="560388"/>
          </a:xfrm>
          <a:prstGeom prst="rect">
            <a:avLst/>
          </a:prstGeom>
          <a:gradFill rotWithShape="0">
            <a:gsLst>
              <a:gs pos="0">
                <a:srgbClr val="006C88">
                  <a:gamma/>
                  <a:shade val="29804"/>
                  <a:invGamma/>
                </a:srgbClr>
              </a:gs>
              <a:gs pos="50000">
                <a:srgbClr val="006C88"/>
              </a:gs>
              <a:gs pos="100000">
                <a:srgbClr val="006C88">
                  <a:gamma/>
                  <a:shade val="29804"/>
                  <a:invGamma/>
                </a:srgbClr>
              </a:gs>
            </a:gsLst>
            <a:lin ang="2700000" scaled="1"/>
          </a:gradFill>
          <a:ln w="12700">
            <a:solidFill>
              <a:schemeClr val="tx1"/>
            </a:solidFill>
            <a:miter lim="800000"/>
            <a:headEnd/>
            <a:tailEnd/>
          </a:ln>
          <a:effectLst>
            <a:outerShdw dist="35921" dir="2700000" algn="ctr" rotWithShape="0">
              <a:schemeClr val="bg2"/>
            </a:outerShdw>
          </a:effectLst>
        </p:spPr>
        <p:txBody>
          <a:bodyPr wrap="none" anchor="ctr"/>
          <a:lstStyle/>
          <a:p>
            <a:endParaRPr lang="es-ES"/>
          </a:p>
        </p:txBody>
      </p:sp>
      <p:sp>
        <p:nvSpPr>
          <p:cNvPr id="425004" name="Rectangle 44"/>
          <p:cNvSpPr>
            <a:spLocks noChangeArrowheads="1"/>
          </p:cNvSpPr>
          <p:nvPr/>
        </p:nvSpPr>
        <p:spPr bwMode="auto">
          <a:xfrm>
            <a:off x="1966913" y="4081463"/>
            <a:ext cx="563562" cy="439737"/>
          </a:xfrm>
          <a:prstGeom prst="rect">
            <a:avLst/>
          </a:prstGeom>
          <a:noFill/>
          <a:ln w="9525">
            <a:noFill/>
            <a:miter lim="800000"/>
            <a:headEnd/>
            <a:tailEnd/>
          </a:ln>
          <a:effectLst>
            <a:outerShdw dist="35921" dir="2700000" algn="ctr" rotWithShape="0">
              <a:schemeClr val="tx1"/>
            </a:outerShdw>
          </a:effectLst>
        </p:spPr>
        <p:txBody>
          <a:bodyPr wrap="none" lIns="103548" tIns="51774" rIns="103548" bIns="51774">
            <a:spAutoFit/>
          </a:bodyPr>
          <a:lstStyle/>
          <a:p>
            <a:pPr algn="ctr" defTabSz="1028700"/>
            <a:r>
              <a:rPr lang="es-ES" sz="2200">
                <a:solidFill>
                  <a:schemeClr val="hlink"/>
                </a:solidFill>
                <a:latin typeface="Arial" charset="0"/>
              </a:rPr>
              <a:t>TA</a:t>
            </a:r>
          </a:p>
        </p:txBody>
      </p:sp>
      <p:sp>
        <p:nvSpPr>
          <p:cNvPr id="425006" name="Line 46"/>
          <p:cNvSpPr>
            <a:spLocks noChangeShapeType="1"/>
          </p:cNvSpPr>
          <p:nvPr/>
        </p:nvSpPr>
        <p:spPr bwMode="auto">
          <a:xfrm>
            <a:off x="1017588" y="3265488"/>
            <a:ext cx="815975" cy="0"/>
          </a:xfrm>
          <a:prstGeom prst="line">
            <a:avLst/>
          </a:prstGeom>
          <a:noFill/>
          <a:ln w="508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pic>
        <p:nvPicPr>
          <p:cNvPr id="425007" name="Picture 47"/>
          <p:cNvPicPr>
            <a:picLocks noChangeArrowheads="1"/>
          </p:cNvPicPr>
          <p:nvPr/>
        </p:nvPicPr>
        <p:blipFill>
          <a:blip r:embed="rId4" cstate="print"/>
          <a:srcRect/>
          <a:stretch>
            <a:fillRect/>
          </a:stretch>
        </p:blipFill>
        <p:spPr bwMode="auto">
          <a:xfrm>
            <a:off x="1819275" y="2900363"/>
            <a:ext cx="885825" cy="514350"/>
          </a:xfrm>
          <a:prstGeom prst="rect">
            <a:avLst/>
          </a:prstGeom>
          <a:noFill/>
          <a:ln w="9525">
            <a:noFill/>
            <a:miter lim="800000"/>
            <a:headEnd/>
            <a:tailEnd/>
          </a:ln>
          <a:effectLst/>
        </p:spPr>
      </p:pic>
      <p:sp>
        <p:nvSpPr>
          <p:cNvPr id="425008" name="Rectangle 48"/>
          <p:cNvSpPr>
            <a:spLocks noChangeArrowheads="1"/>
          </p:cNvSpPr>
          <p:nvPr/>
        </p:nvSpPr>
        <p:spPr bwMode="auto">
          <a:xfrm>
            <a:off x="3117850" y="2478088"/>
            <a:ext cx="392113"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S</a:t>
            </a:r>
          </a:p>
        </p:txBody>
      </p:sp>
      <p:sp>
        <p:nvSpPr>
          <p:cNvPr id="425009" name="Line 49"/>
          <p:cNvSpPr>
            <a:spLocks noChangeShapeType="1"/>
          </p:cNvSpPr>
          <p:nvPr/>
        </p:nvSpPr>
        <p:spPr bwMode="auto">
          <a:xfrm flipV="1">
            <a:off x="3306763" y="2938463"/>
            <a:ext cx="0" cy="815975"/>
          </a:xfrm>
          <a:prstGeom prst="line">
            <a:avLst/>
          </a:prstGeom>
          <a:noFill/>
          <a:ln w="25400">
            <a:solidFill>
              <a:srgbClr val="FF0000"/>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10" name="Rectangle 50"/>
          <p:cNvSpPr>
            <a:spLocks noChangeArrowheads="1"/>
          </p:cNvSpPr>
          <p:nvPr/>
        </p:nvSpPr>
        <p:spPr bwMode="auto">
          <a:xfrm>
            <a:off x="579438" y="4602163"/>
            <a:ext cx="719137"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TE2</a:t>
            </a:r>
          </a:p>
        </p:txBody>
      </p:sp>
      <p:sp>
        <p:nvSpPr>
          <p:cNvPr id="425011" name="Line 51"/>
          <p:cNvSpPr>
            <a:spLocks noChangeShapeType="1"/>
          </p:cNvSpPr>
          <p:nvPr/>
        </p:nvSpPr>
        <p:spPr bwMode="auto">
          <a:xfrm flipV="1">
            <a:off x="1643063" y="3836988"/>
            <a:ext cx="0" cy="817562"/>
          </a:xfrm>
          <a:prstGeom prst="line">
            <a:avLst/>
          </a:prstGeom>
          <a:noFill/>
          <a:ln w="25400">
            <a:solidFill>
              <a:srgbClr val="FF0000"/>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12" name="Rectangle 52"/>
          <p:cNvSpPr>
            <a:spLocks noChangeArrowheads="1"/>
          </p:cNvSpPr>
          <p:nvPr/>
        </p:nvSpPr>
        <p:spPr bwMode="auto">
          <a:xfrm>
            <a:off x="1447800" y="4729163"/>
            <a:ext cx="407988"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R</a:t>
            </a:r>
          </a:p>
        </p:txBody>
      </p:sp>
      <p:sp>
        <p:nvSpPr>
          <p:cNvPr id="425014" name="Rectangle 54"/>
          <p:cNvSpPr>
            <a:spLocks noChangeArrowheads="1"/>
          </p:cNvSpPr>
          <p:nvPr/>
        </p:nvSpPr>
        <p:spPr bwMode="auto">
          <a:xfrm>
            <a:off x="3638550" y="3108325"/>
            <a:ext cx="641350" cy="558800"/>
          </a:xfrm>
          <a:prstGeom prst="rect">
            <a:avLst/>
          </a:prstGeom>
          <a:gradFill rotWithShape="0">
            <a:gsLst>
              <a:gs pos="0">
                <a:srgbClr val="006C88">
                  <a:gamma/>
                  <a:shade val="29804"/>
                  <a:invGamma/>
                </a:srgbClr>
              </a:gs>
              <a:gs pos="50000">
                <a:srgbClr val="006C88"/>
              </a:gs>
              <a:gs pos="100000">
                <a:srgbClr val="006C88">
                  <a:gamma/>
                  <a:shade val="29804"/>
                  <a:invGamma/>
                </a:srgbClr>
              </a:gs>
            </a:gsLst>
            <a:lin ang="2700000" scaled="1"/>
          </a:gradFill>
          <a:ln w="12700">
            <a:solidFill>
              <a:schemeClr val="tx1"/>
            </a:solidFill>
            <a:miter lim="800000"/>
            <a:headEnd/>
            <a:tailEnd/>
          </a:ln>
          <a:effectLst>
            <a:outerShdw dist="35921" dir="2700000" algn="ctr" rotWithShape="0">
              <a:schemeClr val="bg2"/>
            </a:outerShdw>
          </a:effectLst>
        </p:spPr>
        <p:txBody>
          <a:bodyPr wrap="none" anchor="ctr"/>
          <a:lstStyle/>
          <a:p>
            <a:endParaRPr lang="es-ES"/>
          </a:p>
        </p:txBody>
      </p:sp>
      <p:sp>
        <p:nvSpPr>
          <p:cNvPr id="425015" name="Rectangle 55"/>
          <p:cNvSpPr>
            <a:spLocks noChangeArrowheads="1"/>
          </p:cNvSpPr>
          <p:nvPr/>
        </p:nvSpPr>
        <p:spPr bwMode="auto">
          <a:xfrm>
            <a:off x="3603625" y="3214688"/>
            <a:ext cx="735013"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solidFill>
                  <a:schemeClr val="hlink"/>
                </a:solidFill>
                <a:effectLst>
                  <a:outerShdw blurRad="38100" dist="38100" dir="2700000" algn="tl">
                    <a:srgbClr val="C0C0C0"/>
                  </a:outerShdw>
                </a:effectLst>
                <a:latin typeface="Arial" charset="0"/>
              </a:rPr>
              <a:t>NT2</a:t>
            </a:r>
          </a:p>
        </p:txBody>
      </p:sp>
      <p:sp>
        <p:nvSpPr>
          <p:cNvPr id="425016" name="Rectangle 56"/>
          <p:cNvSpPr>
            <a:spLocks noChangeArrowheads="1"/>
          </p:cNvSpPr>
          <p:nvPr/>
        </p:nvSpPr>
        <p:spPr bwMode="auto">
          <a:xfrm>
            <a:off x="4538663" y="3108325"/>
            <a:ext cx="638175" cy="558800"/>
          </a:xfrm>
          <a:prstGeom prst="rect">
            <a:avLst/>
          </a:prstGeom>
          <a:gradFill rotWithShape="0">
            <a:gsLst>
              <a:gs pos="0">
                <a:srgbClr val="006C88">
                  <a:gamma/>
                  <a:shade val="29804"/>
                  <a:invGamma/>
                </a:srgbClr>
              </a:gs>
              <a:gs pos="50000">
                <a:srgbClr val="006C88"/>
              </a:gs>
              <a:gs pos="100000">
                <a:srgbClr val="006C88">
                  <a:gamma/>
                  <a:shade val="29804"/>
                  <a:invGamma/>
                </a:srgbClr>
              </a:gs>
            </a:gsLst>
            <a:lin ang="2700000" scaled="1"/>
          </a:gradFill>
          <a:ln w="12700">
            <a:solidFill>
              <a:schemeClr val="tx1"/>
            </a:solidFill>
            <a:miter lim="800000"/>
            <a:headEnd/>
            <a:tailEnd/>
          </a:ln>
          <a:effectLst>
            <a:outerShdw dist="35921" dir="2700000" algn="ctr" rotWithShape="0">
              <a:schemeClr val="bg2"/>
            </a:outerShdw>
          </a:effectLst>
        </p:spPr>
        <p:txBody>
          <a:bodyPr wrap="none" anchor="ctr"/>
          <a:lstStyle/>
          <a:p>
            <a:endParaRPr lang="es-ES"/>
          </a:p>
        </p:txBody>
      </p:sp>
      <p:sp>
        <p:nvSpPr>
          <p:cNvPr id="425017" name="Rectangle 57"/>
          <p:cNvSpPr>
            <a:spLocks noChangeArrowheads="1"/>
          </p:cNvSpPr>
          <p:nvPr/>
        </p:nvSpPr>
        <p:spPr bwMode="auto">
          <a:xfrm>
            <a:off x="4502150" y="3214688"/>
            <a:ext cx="735013" cy="439737"/>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solidFill>
                  <a:schemeClr val="hlink"/>
                </a:solidFill>
                <a:effectLst>
                  <a:outerShdw blurRad="38100" dist="38100" dir="2700000" algn="tl">
                    <a:srgbClr val="C0C0C0"/>
                  </a:outerShdw>
                </a:effectLst>
                <a:latin typeface="Arial" charset="0"/>
              </a:rPr>
              <a:t>NT1</a:t>
            </a:r>
          </a:p>
        </p:txBody>
      </p:sp>
      <p:sp>
        <p:nvSpPr>
          <p:cNvPr id="425018" name="Line 58"/>
          <p:cNvSpPr>
            <a:spLocks noChangeShapeType="1"/>
          </p:cNvSpPr>
          <p:nvPr/>
        </p:nvSpPr>
        <p:spPr bwMode="auto">
          <a:xfrm flipV="1">
            <a:off x="4422775" y="2938463"/>
            <a:ext cx="0" cy="815975"/>
          </a:xfrm>
          <a:prstGeom prst="line">
            <a:avLst/>
          </a:prstGeom>
          <a:noFill/>
          <a:ln w="25400">
            <a:solidFill>
              <a:srgbClr val="FF0000"/>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19" name="Line 59"/>
          <p:cNvSpPr>
            <a:spLocks noChangeShapeType="1"/>
          </p:cNvSpPr>
          <p:nvPr/>
        </p:nvSpPr>
        <p:spPr bwMode="auto">
          <a:xfrm flipV="1">
            <a:off x="6437313" y="2979738"/>
            <a:ext cx="0" cy="815975"/>
          </a:xfrm>
          <a:prstGeom prst="line">
            <a:avLst/>
          </a:prstGeom>
          <a:noFill/>
          <a:ln w="25400">
            <a:solidFill>
              <a:srgbClr val="FF0000"/>
            </a:solidFill>
            <a:round/>
            <a:headEnd type="none" w="sm" len="sm"/>
            <a:tailEnd type="none" w="sm" len="sm"/>
          </a:ln>
          <a:effectLst>
            <a:outerShdw dist="17961" dir="2700000" algn="ctr" rotWithShape="0">
              <a:schemeClr val="tx1"/>
            </a:outerShdw>
          </a:effectLst>
        </p:spPr>
        <p:txBody>
          <a:bodyPr/>
          <a:lstStyle/>
          <a:p>
            <a:endParaRPr lang="es-ES"/>
          </a:p>
        </p:txBody>
      </p:sp>
      <p:sp>
        <p:nvSpPr>
          <p:cNvPr id="425020" name="Rectangle 60"/>
          <p:cNvSpPr>
            <a:spLocks noChangeArrowheads="1"/>
          </p:cNvSpPr>
          <p:nvPr/>
        </p:nvSpPr>
        <p:spPr bwMode="auto">
          <a:xfrm>
            <a:off x="6248400" y="2428875"/>
            <a:ext cx="407988" cy="439738"/>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U</a:t>
            </a:r>
          </a:p>
        </p:txBody>
      </p:sp>
      <p:pic>
        <p:nvPicPr>
          <p:cNvPr id="425064" name="Picture 104"/>
          <p:cNvPicPr>
            <a:picLocks noChangeArrowheads="1"/>
          </p:cNvPicPr>
          <p:nvPr/>
        </p:nvPicPr>
        <p:blipFill>
          <a:blip r:embed="rId5" cstate="print"/>
          <a:srcRect/>
          <a:stretch>
            <a:fillRect/>
          </a:stretch>
        </p:blipFill>
        <p:spPr bwMode="auto">
          <a:xfrm>
            <a:off x="1752600" y="1641475"/>
            <a:ext cx="852488" cy="801688"/>
          </a:xfrm>
          <a:prstGeom prst="rect">
            <a:avLst/>
          </a:prstGeom>
          <a:noFill/>
          <a:ln w="9525">
            <a:noFill/>
            <a:miter lim="800000"/>
            <a:headEnd/>
            <a:tailEnd/>
          </a:ln>
          <a:effectLst/>
        </p:spPr>
      </p:pic>
      <p:grpSp>
        <p:nvGrpSpPr>
          <p:cNvPr id="425065" name="Group 105"/>
          <p:cNvGrpSpPr>
            <a:grpSpLocks/>
          </p:cNvGrpSpPr>
          <p:nvPr/>
        </p:nvGrpSpPr>
        <p:grpSpPr bwMode="auto">
          <a:xfrm>
            <a:off x="609600" y="3902075"/>
            <a:ext cx="819150" cy="598488"/>
            <a:chOff x="308" y="2186"/>
            <a:chExt cx="609" cy="431"/>
          </a:xfrm>
        </p:grpSpPr>
        <p:grpSp>
          <p:nvGrpSpPr>
            <p:cNvPr id="425066" name="Group 106"/>
            <p:cNvGrpSpPr>
              <a:grpSpLocks/>
            </p:cNvGrpSpPr>
            <p:nvPr/>
          </p:nvGrpSpPr>
          <p:grpSpPr bwMode="auto">
            <a:xfrm>
              <a:off x="354" y="2254"/>
              <a:ext cx="534" cy="363"/>
              <a:chOff x="354" y="2254"/>
              <a:chExt cx="534" cy="363"/>
            </a:xfrm>
          </p:grpSpPr>
          <p:sp>
            <p:nvSpPr>
              <p:cNvPr id="425067" name="Rectangle 107"/>
              <p:cNvSpPr>
                <a:spLocks noChangeArrowheads="1"/>
              </p:cNvSpPr>
              <p:nvPr/>
            </p:nvSpPr>
            <p:spPr bwMode="auto">
              <a:xfrm>
                <a:off x="768" y="2582"/>
                <a:ext cx="69" cy="3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25068" name="Rectangle 108"/>
              <p:cNvSpPr>
                <a:spLocks noChangeArrowheads="1"/>
              </p:cNvSpPr>
              <p:nvPr/>
            </p:nvSpPr>
            <p:spPr bwMode="auto">
              <a:xfrm>
                <a:off x="408" y="2582"/>
                <a:ext cx="69" cy="3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25069" name="Freeform 109"/>
              <p:cNvSpPr>
                <a:spLocks/>
              </p:cNvSpPr>
              <p:nvPr/>
            </p:nvSpPr>
            <p:spPr bwMode="auto">
              <a:xfrm>
                <a:off x="356" y="2272"/>
                <a:ext cx="532" cy="316"/>
              </a:xfrm>
              <a:custGeom>
                <a:avLst/>
                <a:gdLst/>
                <a:ahLst/>
                <a:cxnLst>
                  <a:cxn ang="0">
                    <a:pos x="104" y="9"/>
                  </a:cxn>
                  <a:cxn ang="0">
                    <a:pos x="0" y="234"/>
                  </a:cxn>
                  <a:cxn ang="0">
                    <a:pos x="0" y="315"/>
                  </a:cxn>
                  <a:cxn ang="0">
                    <a:pos x="531" y="315"/>
                  </a:cxn>
                  <a:cxn ang="0">
                    <a:pos x="531" y="236"/>
                  </a:cxn>
                  <a:cxn ang="0">
                    <a:pos x="408" y="9"/>
                  </a:cxn>
                  <a:cxn ang="0">
                    <a:pos x="399" y="9"/>
                  </a:cxn>
                  <a:cxn ang="0">
                    <a:pos x="394" y="1"/>
                  </a:cxn>
                  <a:cxn ang="0">
                    <a:pos x="353" y="0"/>
                  </a:cxn>
                  <a:cxn ang="0">
                    <a:pos x="348" y="9"/>
                  </a:cxn>
                  <a:cxn ang="0">
                    <a:pos x="168" y="9"/>
                  </a:cxn>
                  <a:cxn ang="0">
                    <a:pos x="158" y="0"/>
                  </a:cxn>
                  <a:cxn ang="0">
                    <a:pos x="122" y="0"/>
                  </a:cxn>
                  <a:cxn ang="0">
                    <a:pos x="119" y="9"/>
                  </a:cxn>
                  <a:cxn ang="0">
                    <a:pos x="104" y="9"/>
                  </a:cxn>
                </a:cxnLst>
                <a:rect l="0" t="0" r="r" b="b"/>
                <a:pathLst>
                  <a:path w="532" h="316">
                    <a:moveTo>
                      <a:pt x="104" y="9"/>
                    </a:moveTo>
                    <a:lnTo>
                      <a:pt x="0" y="234"/>
                    </a:lnTo>
                    <a:lnTo>
                      <a:pt x="0" y="315"/>
                    </a:lnTo>
                    <a:lnTo>
                      <a:pt x="531" y="315"/>
                    </a:lnTo>
                    <a:lnTo>
                      <a:pt x="531" y="236"/>
                    </a:lnTo>
                    <a:lnTo>
                      <a:pt x="408" y="9"/>
                    </a:lnTo>
                    <a:lnTo>
                      <a:pt x="399" y="9"/>
                    </a:lnTo>
                    <a:lnTo>
                      <a:pt x="394" y="1"/>
                    </a:lnTo>
                    <a:lnTo>
                      <a:pt x="353" y="0"/>
                    </a:lnTo>
                    <a:lnTo>
                      <a:pt x="348" y="9"/>
                    </a:lnTo>
                    <a:lnTo>
                      <a:pt x="168" y="9"/>
                    </a:lnTo>
                    <a:lnTo>
                      <a:pt x="158" y="0"/>
                    </a:lnTo>
                    <a:lnTo>
                      <a:pt x="122" y="0"/>
                    </a:lnTo>
                    <a:lnTo>
                      <a:pt x="119" y="9"/>
                    </a:lnTo>
                    <a:lnTo>
                      <a:pt x="104" y="9"/>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25070" name="Rectangle 110"/>
              <p:cNvSpPr>
                <a:spLocks noChangeArrowheads="1"/>
              </p:cNvSpPr>
              <p:nvPr/>
            </p:nvSpPr>
            <p:spPr bwMode="auto">
              <a:xfrm>
                <a:off x="470" y="2256"/>
                <a:ext cx="46" cy="25"/>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25071" name="Rectangle 111"/>
              <p:cNvSpPr>
                <a:spLocks noChangeArrowheads="1"/>
              </p:cNvSpPr>
              <p:nvPr/>
            </p:nvSpPr>
            <p:spPr bwMode="auto">
              <a:xfrm>
                <a:off x="354" y="2506"/>
                <a:ext cx="534" cy="85"/>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25072" name="Rectangle 112"/>
              <p:cNvSpPr>
                <a:spLocks noChangeArrowheads="1"/>
              </p:cNvSpPr>
              <p:nvPr/>
            </p:nvSpPr>
            <p:spPr bwMode="auto">
              <a:xfrm>
                <a:off x="709" y="2254"/>
                <a:ext cx="46" cy="26"/>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25073" name="Rectangle 113"/>
              <p:cNvSpPr>
                <a:spLocks noChangeArrowheads="1"/>
              </p:cNvSpPr>
              <p:nvPr/>
            </p:nvSpPr>
            <p:spPr bwMode="auto">
              <a:xfrm>
                <a:off x="519" y="2272"/>
                <a:ext cx="188" cy="15"/>
              </a:xfrm>
              <a:prstGeom prst="rect">
                <a:avLst/>
              </a:prstGeom>
              <a:solidFill>
                <a:srgbClr val="474B3A"/>
              </a:solidFill>
              <a:ln w="9525">
                <a:noFill/>
                <a:miter lim="800000"/>
                <a:headEnd/>
                <a:tailEnd/>
              </a:ln>
              <a:effectLst/>
            </p:spPr>
            <p:txBody>
              <a:bodyPr wrap="none" anchor="ctr"/>
              <a:lstStyle/>
              <a:p>
                <a:endParaRPr lang="es-ES"/>
              </a:p>
            </p:txBody>
          </p:sp>
        </p:grpSp>
        <p:grpSp>
          <p:nvGrpSpPr>
            <p:cNvPr id="425074" name="Group 114"/>
            <p:cNvGrpSpPr>
              <a:grpSpLocks/>
            </p:cNvGrpSpPr>
            <p:nvPr/>
          </p:nvGrpSpPr>
          <p:grpSpPr bwMode="auto">
            <a:xfrm>
              <a:off x="308" y="2186"/>
              <a:ext cx="609" cy="162"/>
              <a:chOff x="308" y="2186"/>
              <a:chExt cx="609" cy="162"/>
            </a:xfrm>
          </p:grpSpPr>
          <p:sp>
            <p:nvSpPr>
              <p:cNvPr id="425075" name="Freeform 115"/>
              <p:cNvSpPr>
                <a:spLocks/>
              </p:cNvSpPr>
              <p:nvPr/>
            </p:nvSpPr>
            <p:spPr bwMode="auto">
              <a:xfrm>
                <a:off x="777" y="2303"/>
                <a:ext cx="112" cy="45"/>
              </a:xfrm>
              <a:custGeom>
                <a:avLst/>
                <a:gdLst/>
                <a:ahLst/>
                <a:cxnLst>
                  <a:cxn ang="0">
                    <a:pos x="111" y="28"/>
                  </a:cxn>
                  <a:cxn ang="0">
                    <a:pos x="111" y="44"/>
                  </a:cxn>
                  <a:cxn ang="0">
                    <a:pos x="0" y="14"/>
                  </a:cxn>
                  <a:cxn ang="0">
                    <a:pos x="6" y="0"/>
                  </a:cxn>
                  <a:cxn ang="0">
                    <a:pos x="111" y="28"/>
                  </a:cxn>
                </a:cxnLst>
                <a:rect l="0" t="0" r="r" b="b"/>
                <a:pathLst>
                  <a:path w="112" h="45">
                    <a:moveTo>
                      <a:pt x="111" y="28"/>
                    </a:moveTo>
                    <a:lnTo>
                      <a:pt x="111" y="44"/>
                    </a:lnTo>
                    <a:lnTo>
                      <a:pt x="0" y="14"/>
                    </a:lnTo>
                    <a:lnTo>
                      <a:pt x="6" y="0"/>
                    </a:lnTo>
                    <a:lnTo>
                      <a:pt x="111" y="28"/>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25076" name="Freeform 116"/>
              <p:cNvSpPr>
                <a:spLocks/>
              </p:cNvSpPr>
              <p:nvPr/>
            </p:nvSpPr>
            <p:spPr bwMode="auto">
              <a:xfrm>
                <a:off x="332" y="2300"/>
                <a:ext cx="115" cy="42"/>
              </a:xfrm>
              <a:custGeom>
                <a:avLst/>
                <a:gdLst/>
                <a:ahLst/>
                <a:cxnLst>
                  <a:cxn ang="0">
                    <a:pos x="0" y="26"/>
                  </a:cxn>
                  <a:cxn ang="0">
                    <a:pos x="0" y="41"/>
                  </a:cxn>
                  <a:cxn ang="0">
                    <a:pos x="114" y="13"/>
                  </a:cxn>
                  <a:cxn ang="0">
                    <a:pos x="108" y="0"/>
                  </a:cxn>
                  <a:cxn ang="0">
                    <a:pos x="0" y="26"/>
                  </a:cxn>
                </a:cxnLst>
                <a:rect l="0" t="0" r="r" b="b"/>
                <a:pathLst>
                  <a:path w="115" h="42">
                    <a:moveTo>
                      <a:pt x="0" y="26"/>
                    </a:moveTo>
                    <a:lnTo>
                      <a:pt x="0" y="41"/>
                    </a:lnTo>
                    <a:lnTo>
                      <a:pt x="114" y="13"/>
                    </a:lnTo>
                    <a:lnTo>
                      <a:pt x="108" y="0"/>
                    </a:lnTo>
                    <a:lnTo>
                      <a:pt x="0" y="2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25077" name="Freeform 117"/>
              <p:cNvSpPr>
                <a:spLocks/>
              </p:cNvSpPr>
              <p:nvPr/>
            </p:nvSpPr>
            <p:spPr bwMode="auto">
              <a:xfrm>
                <a:off x="308" y="2186"/>
                <a:ext cx="609" cy="155"/>
              </a:xfrm>
              <a:custGeom>
                <a:avLst/>
                <a:gdLst/>
                <a:ahLst/>
                <a:cxnLst>
                  <a:cxn ang="0">
                    <a:pos x="52" y="27"/>
                  </a:cxn>
                  <a:cxn ang="0">
                    <a:pos x="6" y="91"/>
                  </a:cxn>
                  <a:cxn ang="0">
                    <a:pos x="0" y="114"/>
                  </a:cxn>
                  <a:cxn ang="0">
                    <a:pos x="16" y="146"/>
                  </a:cxn>
                  <a:cxn ang="0">
                    <a:pos x="145" y="118"/>
                  </a:cxn>
                  <a:cxn ang="0">
                    <a:pos x="152" y="70"/>
                  </a:cxn>
                  <a:cxn ang="0">
                    <a:pos x="327" y="70"/>
                  </a:cxn>
                  <a:cxn ang="0">
                    <a:pos x="463" y="70"/>
                  </a:cxn>
                  <a:cxn ang="0">
                    <a:pos x="465" y="118"/>
                  </a:cxn>
                  <a:cxn ang="0">
                    <a:pos x="588" y="154"/>
                  </a:cxn>
                  <a:cxn ang="0">
                    <a:pos x="608" y="137"/>
                  </a:cxn>
                  <a:cxn ang="0">
                    <a:pos x="607" y="103"/>
                  </a:cxn>
                  <a:cxn ang="0">
                    <a:pos x="558" y="35"/>
                  </a:cxn>
                  <a:cxn ang="0">
                    <a:pos x="496" y="12"/>
                  </a:cxn>
                  <a:cxn ang="0">
                    <a:pos x="395" y="0"/>
                  </a:cxn>
                  <a:cxn ang="0">
                    <a:pos x="210" y="0"/>
                  </a:cxn>
                  <a:cxn ang="0">
                    <a:pos x="121" y="6"/>
                  </a:cxn>
                  <a:cxn ang="0">
                    <a:pos x="58" y="23"/>
                  </a:cxn>
                  <a:cxn ang="0">
                    <a:pos x="52" y="27"/>
                  </a:cxn>
                </a:cxnLst>
                <a:rect l="0" t="0" r="r" b="b"/>
                <a:pathLst>
                  <a:path w="609" h="155">
                    <a:moveTo>
                      <a:pt x="52" y="27"/>
                    </a:moveTo>
                    <a:lnTo>
                      <a:pt x="6" y="91"/>
                    </a:lnTo>
                    <a:lnTo>
                      <a:pt x="0" y="114"/>
                    </a:lnTo>
                    <a:lnTo>
                      <a:pt x="16" y="146"/>
                    </a:lnTo>
                    <a:lnTo>
                      <a:pt x="145" y="118"/>
                    </a:lnTo>
                    <a:lnTo>
                      <a:pt x="152" y="70"/>
                    </a:lnTo>
                    <a:lnTo>
                      <a:pt x="327" y="70"/>
                    </a:lnTo>
                    <a:lnTo>
                      <a:pt x="463" y="70"/>
                    </a:lnTo>
                    <a:lnTo>
                      <a:pt x="465" y="118"/>
                    </a:lnTo>
                    <a:lnTo>
                      <a:pt x="588" y="154"/>
                    </a:lnTo>
                    <a:lnTo>
                      <a:pt x="608" y="137"/>
                    </a:lnTo>
                    <a:lnTo>
                      <a:pt x="607" y="103"/>
                    </a:lnTo>
                    <a:lnTo>
                      <a:pt x="558" y="35"/>
                    </a:lnTo>
                    <a:lnTo>
                      <a:pt x="496" y="12"/>
                    </a:lnTo>
                    <a:lnTo>
                      <a:pt x="395" y="0"/>
                    </a:lnTo>
                    <a:lnTo>
                      <a:pt x="210" y="0"/>
                    </a:lnTo>
                    <a:lnTo>
                      <a:pt x="121" y="6"/>
                    </a:lnTo>
                    <a:lnTo>
                      <a:pt x="58" y="23"/>
                    </a:lnTo>
                    <a:lnTo>
                      <a:pt x="52" y="27"/>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25078" name="Freeform 118"/>
              <p:cNvSpPr>
                <a:spLocks/>
              </p:cNvSpPr>
              <p:nvPr/>
            </p:nvSpPr>
            <p:spPr bwMode="auto">
              <a:xfrm>
                <a:off x="323" y="2218"/>
                <a:ext cx="98" cy="93"/>
              </a:xfrm>
              <a:custGeom>
                <a:avLst/>
                <a:gdLst/>
                <a:ahLst/>
                <a:cxnLst>
                  <a:cxn ang="0">
                    <a:pos x="44" y="0"/>
                  </a:cxn>
                  <a:cxn ang="0">
                    <a:pos x="96" y="41"/>
                  </a:cxn>
                  <a:cxn ang="0">
                    <a:pos x="97" y="54"/>
                  </a:cxn>
                  <a:cxn ang="0">
                    <a:pos x="91" y="68"/>
                  </a:cxn>
                  <a:cxn ang="0">
                    <a:pos x="86" y="74"/>
                  </a:cxn>
                  <a:cxn ang="0">
                    <a:pos x="40" y="88"/>
                  </a:cxn>
                  <a:cxn ang="0">
                    <a:pos x="18" y="92"/>
                  </a:cxn>
                  <a:cxn ang="0">
                    <a:pos x="4" y="79"/>
                  </a:cxn>
                  <a:cxn ang="0">
                    <a:pos x="0" y="71"/>
                  </a:cxn>
                  <a:cxn ang="0">
                    <a:pos x="44" y="0"/>
                  </a:cxn>
                </a:cxnLst>
                <a:rect l="0" t="0" r="r" b="b"/>
                <a:pathLst>
                  <a:path w="98" h="93">
                    <a:moveTo>
                      <a:pt x="44" y="0"/>
                    </a:moveTo>
                    <a:lnTo>
                      <a:pt x="96" y="41"/>
                    </a:lnTo>
                    <a:lnTo>
                      <a:pt x="97" y="54"/>
                    </a:lnTo>
                    <a:lnTo>
                      <a:pt x="91" y="68"/>
                    </a:lnTo>
                    <a:lnTo>
                      <a:pt x="86" y="74"/>
                    </a:lnTo>
                    <a:lnTo>
                      <a:pt x="40" y="88"/>
                    </a:lnTo>
                    <a:lnTo>
                      <a:pt x="18" y="92"/>
                    </a:lnTo>
                    <a:lnTo>
                      <a:pt x="4" y="79"/>
                    </a:lnTo>
                    <a:lnTo>
                      <a:pt x="0" y="71"/>
                    </a:lnTo>
                    <a:lnTo>
                      <a:pt x="44"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25079" name="Freeform 119"/>
              <p:cNvSpPr>
                <a:spLocks/>
              </p:cNvSpPr>
              <p:nvPr/>
            </p:nvSpPr>
            <p:spPr bwMode="auto">
              <a:xfrm>
                <a:off x="797" y="2223"/>
                <a:ext cx="102" cy="93"/>
              </a:xfrm>
              <a:custGeom>
                <a:avLst/>
                <a:gdLst/>
                <a:ahLst/>
                <a:cxnLst>
                  <a:cxn ang="0">
                    <a:pos x="58" y="0"/>
                  </a:cxn>
                  <a:cxn ang="0">
                    <a:pos x="1" y="41"/>
                  </a:cxn>
                  <a:cxn ang="0">
                    <a:pos x="0" y="52"/>
                  </a:cxn>
                  <a:cxn ang="0">
                    <a:pos x="4" y="65"/>
                  </a:cxn>
                  <a:cxn ang="0">
                    <a:pos x="16" y="74"/>
                  </a:cxn>
                  <a:cxn ang="0">
                    <a:pos x="62" y="88"/>
                  </a:cxn>
                  <a:cxn ang="0">
                    <a:pos x="83" y="92"/>
                  </a:cxn>
                  <a:cxn ang="0">
                    <a:pos x="97" y="79"/>
                  </a:cxn>
                  <a:cxn ang="0">
                    <a:pos x="101" y="71"/>
                  </a:cxn>
                  <a:cxn ang="0">
                    <a:pos x="58" y="0"/>
                  </a:cxn>
                </a:cxnLst>
                <a:rect l="0" t="0" r="r" b="b"/>
                <a:pathLst>
                  <a:path w="102" h="93">
                    <a:moveTo>
                      <a:pt x="58" y="0"/>
                    </a:moveTo>
                    <a:lnTo>
                      <a:pt x="1" y="41"/>
                    </a:lnTo>
                    <a:lnTo>
                      <a:pt x="0" y="52"/>
                    </a:lnTo>
                    <a:lnTo>
                      <a:pt x="4" y="65"/>
                    </a:lnTo>
                    <a:lnTo>
                      <a:pt x="16" y="74"/>
                    </a:lnTo>
                    <a:lnTo>
                      <a:pt x="62" y="88"/>
                    </a:lnTo>
                    <a:lnTo>
                      <a:pt x="83" y="92"/>
                    </a:lnTo>
                    <a:lnTo>
                      <a:pt x="97" y="79"/>
                    </a:lnTo>
                    <a:lnTo>
                      <a:pt x="101" y="71"/>
                    </a:lnTo>
                    <a:lnTo>
                      <a:pt x="58"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25080" name="Freeform 120"/>
              <p:cNvSpPr>
                <a:spLocks/>
              </p:cNvSpPr>
              <p:nvPr/>
            </p:nvSpPr>
            <p:spPr bwMode="auto">
              <a:xfrm>
                <a:off x="419" y="2194"/>
                <a:ext cx="404" cy="20"/>
              </a:xfrm>
              <a:custGeom>
                <a:avLst/>
                <a:gdLst/>
                <a:ahLst/>
                <a:cxnLst>
                  <a:cxn ang="0">
                    <a:pos x="10" y="7"/>
                  </a:cxn>
                  <a:cxn ang="0">
                    <a:pos x="73" y="0"/>
                  </a:cxn>
                  <a:cxn ang="0">
                    <a:pos x="317" y="0"/>
                  </a:cxn>
                  <a:cxn ang="0">
                    <a:pos x="361" y="7"/>
                  </a:cxn>
                  <a:cxn ang="0">
                    <a:pos x="397" y="14"/>
                  </a:cxn>
                  <a:cxn ang="0">
                    <a:pos x="403" y="19"/>
                  </a:cxn>
                  <a:cxn ang="0">
                    <a:pos x="353" y="12"/>
                  </a:cxn>
                  <a:cxn ang="0">
                    <a:pos x="317" y="5"/>
                  </a:cxn>
                  <a:cxn ang="0">
                    <a:pos x="72" y="5"/>
                  </a:cxn>
                  <a:cxn ang="0">
                    <a:pos x="19" y="12"/>
                  </a:cxn>
                  <a:cxn ang="0">
                    <a:pos x="0" y="10"/>
                  </a:cxn>
                  <a:cxn ang="0">
                    <a:pos x="10" y="7"/>
                  </a:cxn>
                </a:cxnLst>
                <a:rect l="0" t="0" r="r" b="b"/>
                <a:pathLst>
                  <a:path w="404" h="20">
                    <a:moveTo>
                      <a:pt x="10" y="7"/>
                    </a:moveTo>
                    <a:lnTo>
                      <a:pt x="73" y="0"/>
                    </a:lnTo>
                    <a:lnTo>
                      <a:pt x="317" y="0"/>
                    </a:lnTo>
                    <a:lnTo>
                      <a:pt x="361" y="7"/>
                    </a:lnTo>
                    <a:lnTo>
                      <a:pt x="397" y="14"/>
                    </a:lnTo>
                    <a:lnTo>
                      <a:pt x="403" y="19"/>
                    </a:lnTo>
                    <a:lnTo>
                      <a:pt x="353" y="12"/>
                    </a:lnTo>
                    <a:lnTo>
                      <a:pt x="317" y="5"/>
                    </a:lnTo>
                    <a:lnTo>
                      <a:pt x="72" y="5"/>
                    </a:lnTo>
                    <a:lnTo>
                      <a:pt x="19" y="12"/>
                    </a:lnTo>
                    <a:lnTo>
                      <a:pt x="0" y="10"/>
                    </a:lnTo>
                    <a:lnTo>
                      <a:pt x="10" y="7"/>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nvGrpSpPr>
            <p:cNvPr id="425081" name="Group 121"/>
            <p:cNvGrpSpPr>
              <a:grpSpLocks/>
            </p:cNvGrpSpPr>
            <p:nvPr/>
          </p:nvGrpSpPr>
          <p:grpSpPr bwMode="auto">
            <a:xfrm>
              <a:off x="423" y="2303"/>
              <a:ext cx="391" cy="194"/>
              <a:chOff x="423" y="2303"/>
              <a:chExt cx="391" cy="194"/>
            </a:xfrm>
          </p:grpSpPr>
          <p:sp>
            <p:nvSpPr>
              <p:cNvPr id="425082" name="Freeform 122"/>
              <p:cNvSpPr>
                <a:spLocks/>
              </p:cNvSpPr>
              <p:nvPr/>
            </p:nvSpPr>
            <p:spPr bwMode="auto">
              <a:xfrm>
                <a:off x="423" y="2303"/>
                <a:ext cx="391" cy="194"/>
              </a:xfrm>
              <a:custGeom>
                <a:avLst/>
                <a:gdLst/>
                <a:ahLst/>
                <a:cxnLst>
                  <a:cxn ang="0">
                    <a:pos x="60" y="0"/>
                  </a:cxn>
                  <a:cxn ang="0">
                    <a:pos x="315" y="0"/>
                  </a:cxn>
                  <a:cxn ang="0">
                    <a:pos x="390" y="193"/>
                  </a:cxn>
                  <a:cxn ang="0">
                    <a:pos x="0" y="193"/>
                  </a:cxn>
                  <a:cxn ang="0">
                    <a:pos x="60" y="0"/>
                  </a:cxn>
                </a:cxnLst>
                <a:rect l="0" t="0" r="r" b="b"/>
                <a:pathLst>
                  <a:path w="391" h="194">
                    <a:moveTo>
                      <a:pt x="60" y="0"/>
                    </a:moveTo>
                    <a:lnTo>
                      <a:pt x="315" y="0"/>
                    </a:lnTo>
                    <a:lnTo>
                      <a:pt x="390" y="193"/>
                    </a:lnTo>
                    <a:lnTo>
                      <a:pt x="0" y="193"/>
                    </a:lnTo>
                    <a:lnTo>
                      <a:pt x="60" y="0"/>
                    </a:lnTo>
                  </a:path>
                </a:pathLst>
              </a:custGeom>
              <a:gradFill rotWithShape="0">
                <a:gsLst>
                  <a:gs pos="0">
                    <a:srgbClr val="7B8164"/>
                  </a:gs>
                  <a:gs pos="50000">
                    <a:srgbClr val="7B8164">
                      <a:gamma/>
                      <a:tint val="60000"/>
                      <a:invGamma/>
                    </a:srgbClr>
                  </a:gs>
                  <a:gs pos="100000">
                    <a:srgbClr val="7B8164"/>
                  </a:gs>
                </a:gsLst>
                <a:lin ang="0" scaled="1"/>
              </a:gradFill>
              <a:ln w="12700" cap="rnd" cmpd="sng">
                <a:solidFill>
                  <a:srgbClr val="7B8164"/>
                </a:solidFill>
                <a:prstDash val="solid"/>
                <a:round/>
                <a:headEnd/>
                <a:tailEnd/>
              </a:ln>
              <a:effectLst/>
            </p:spPr>
            <p:txBody>
              <a:bodyPr/>
              <a:lstStyle/>
              <a:p>
                <a:endParaRPr lang="es-ES"/>
              </a:p>
            </p:txBody>
          </p:sp>
          <p:sp>
            <p:nvSpPr>
              <p:cNvPr id="425083" name="Freeform 123"/>
              <p:cNvSpPr>
                <a:spLocks/>
              </p:cNvSpPr>
              <p:nvPr/>
            </p:nvSpPr>
            <p:spPr bwMode="auto">
              <a:xfrm>
                <a:off x="423" y="2306"/>
                <a:ext cx="389" cy="191"/>
              </a:xfrm>
              <a:custGeom>
                <a:avLst/>
                <a:gdLst/>
                <a:ahLst/>
                <a:cxnLst>
                  <a:cxn ang="0">
                    <a:pos x="0" y="190"/>
                  </a:cxn>
                  <a:cxn ang="0">
                    <a:pos x="388" y="190"/>
                  </a:cxn>
                  <a:cxn ang="0">
                    <a:pos x="317" y="0"/>
                  </a:cxn>
                </a:cxnLst>
                <a:rect l="0" t="0" r="r" b="b"/>
                <a:pathLst>
                  <a:path w="389" h="191">
                    <a:moveTo>
                      <a:pt x="0" y="190"/>
                    </a:moveTo>
                    <a:lnTo>
                      <a:pt x="388" y="190"/>
                    </a:lnTo>
                    <a:lnTo>
                      <a:pt x="317" y="0"/>
                    </a:lnTo>
                  </a:path>
                </a:pathLst>
              </a:custGeom>
              <a:noFill/>
              <a:ln w="12700" cap="rnd" cmpd="sng">
                <a:solidFill>
                  <a:srgbClr val="474B3A"/>
                </a:solidFill>
                <a:prstDash val="solid"/>
                <a:round/>
                <a:headEnd type="none" w="sm" len="sm"/>
                <a:tailEnd type="none" w="sm" len="sm"/>
              </a:ln>
              <a:effectLst/>
            </p:spPr>
            <p:txBody>
              <a:bodyPr/>
              <a:lstStyle/>
              <a:p>
                <a:endParaRPr lang="es-ES"/>
              </a:p>
            </p:txBody>
          </p:sp>
          <p:sp>
            <p:nvSpPr>
              <p:cNvPr id="425084" name="Freeform 124"/>
              <p:cNvSpPr>
                <a:spLocks/>
              </p:cNvSpPr>
              <p:nvPr/>
            </p:nvSpPr>
            <p:spPr bwMode="auto">
              <a:xfrm>
                <a:off x="458" y="2442"/>
                <a:ext cx="95" cy="37"/>
              </a:xfrm>
              <a:custGeom>
                <a:avLst/>
                <a:gdLst/>
                <a:ahLst/>
                <a:cxnLst>
                  <a:cxn ang="0">
                    <a:pos x="14" y="0"/>
                  </a:cxn>
                  <a:cxn ang="0">
                    <a:pos x="76" y="0"/>
                  </a:cxn>
                  <a:cxn ang="0">
                    <a:pos x="94" y="36"/>
                  </a:cxn>
                  <a:cxn ang="0">
                    <a:pos x="0" y="36"/>
                  </a:cxn>
                  <a:cxn ang="0">
                    <a:pos x="14" y="0"/>
                  </a:cxn>
                </a:cxnLst>
                <a:rect l="0" t="0" r="r" b="b"/>
                <a:pathLst>
                  <a:path w="95" h="37">
                    <a:moveTo>
                      <a:pt x="14" y="0"/>
                    </a:moveTo>
                    <a:lnTo>
                      <a:pt x="76" y="0"/>
                    </a:lnTo>
                    <a:lnTo>
                      <a:pt x="94" y="36"/>
                    </a:lnTo>
                    <a:lnTo>
                      <a:pt x="0" y="36"/>
                    </a:lnTo>
                    <a:lnTo>
                      <a:pt x="14" y="0"/>
                    </a:lnTo>
                  </a:path>
                </a:pathLst>
              </a:custGeom>
              <a:solidFill>
                <a:srgbClr val="333629"/>
              </a:solidFill>
              <a:ln w="9525" cap="rnd">
                <a:noFill/>
                <a:round/>
                <a:headEnd/>
                <a:tailEnd/>
              </a:ln>
              <a:effectLst/>
            </p:spPr>
            <p:txBody>
              <a:bodyPr/>
              <a:lstStyle/>
              <a:p>
                <a:endParaRPr lang="es-ES"/>
              </a:p>
            </p:txBody>
          </p:sp>
          <p:sp>
            <p:nvSpPr>
              <p:cNvPr id="425085" name="Freeform 125"/>
              <p:cNvSpPr>
                <a:spLocks/>
              </p:cNvSpPr>
              <p:nvPr/>
            </p:nvSpPr>
            <p:spPr bwMode="auto">
              <a:xfrm>
                <a:off x="510" y="2446"/>
                <a:ext cx="35" cy="32"/>
              </a:xfrm>
              <a:custGeom>
                <a:avLst/>
                <a:gdLst/>
                <a:ahLst/>
                <a:cxnLst>
                  <a:cxn ang="0">
                    <a:pos x="0" y="0"/>
                  </a:cxn>
                  <a:cxn ang="0">
                    <a:pos x="19" y="0"/>
                  </a:cxn>
                  <a:cxn ang="0">
                    <a:pos x="34" y="31"/>
                  </a:cxn>
                  <a:cxn ang="0">
                    <a:pos x="16" y="5"/>
                  </a:cxn>
                  <a:cxn ang="0">
                    <a:pos x="0" y="0"/>
                  </a:cxn>
                </a:cxnLst>
                <a:rect l="0" t="0" r="r" b="b"/>
                <a:pathLst>
                  <a:path w="35" h="32">
                    <a:moveTo>
                      <a:pt x="0" y="0"/>
                    </a:moveTo>
                    <a:lnTo>
                      <a:pt x="19" y="0"/>
                    </a:lnTo>
                    <a:lnTo>
                      <a:pt x="34" y="31"/>
                    </a:lnTo>
                    <a:lnTo>
                      <a:pt x="16" y="5"/>
                    </a:lnTo>
                    <a:lnTo>
                      <a:pt x="0" y="0"/>
                    </a:lnTo>
                  </a:path>
                </a:pathLst>
              </a:custGeom>
              <a:solidFill>
                <a:srgbClr val="919191"/>
              </a:solidFill>
              <a:ln w="9525" cap="rnd">
                <a:noFill/>
                <a:round/>
                <a:headEnd/>
                <a:tailEnd/>
              </a:ln>
              <a:effectLst/>
            </p:spPr>
            <p:txBody>
              <a:bodyPr/>
              <a:lstStyle/>
              <a:p>
                <a:endParaRPr lang="es-ES"/>
              </a:p>
            </p:txBody>
          </p:sp>
          <p:sp>
            <p:nvSpPr>
              <p:cNvPr id="425086" name="Freeform 126"/>
              <p:cNvSpPr>
                <a:spLocks/>
              </p:cNvSpPr>
              <p:nvPr/>
            </p:nvSpPr>
            <p:spPr bwMode="auto">
              <a:xfrm>
                <a:off x="570" y="2441"/>
                <a:ext cx="95" cy="37"/>
              </a:xfrm>
              <a:custGeom>
                <a:avLst/>
                <a:gdLst/>
                <a:ahLst/>
                <a:cxnLst>
                  <a:cxn ang="0">
                    <a:pos x="14" y="0"/>
                  </a:cxn>
                  <a:cxn ang="0">
                    <a:pos x="76" y="0"/>
                  </a:cxn>
                  <a:cxn ang="0">
                    <a:pos x="94" y="36"/>
                  </a:cxn>
                  <a:cxn ang="0">
                    <a:pos x="0" y="36"/>
                  </a:cxn>
                  <a:cxn ang="0">
                    <a:pos x="14" y="0"/>
                  </a:cxn>
                </a:cxnLst>
                <a:rect l="0" t="0" r="r" b="b"/>
                <a:pathLst>
                  <a:path w="95" h="37">
                    <a:moveTo>
                      <a:pt x="14" y="0"/>
                    </a:moveTo>
                    <a:lnTo>
                      <a:pt x="76" y="0"/>
                    </a:lnTo>
                    <a:lnTo>
                      <a:pt x="94" y="36"/>
                    </a:lnTo>
                    <a:lnTo>
                      <a:pt x="0" y="36"/>
                    </a:lnTo>
                    <a:lnTo>
                      <a:pt x="14" y="0"/>
                    </a:lnTo>
                  </a:path>
                </a:pathLst>
              </a:custGeom>
              <a:solidFill>
                <a:srgbClr val="333629"/>
              </a:solidFill>
              <a:ln w="9525" cap="rnd">
                <a:noFill/>
                <a:round/>
                <a:headEnd/>
                <a:tailEnd/>
              </a:ln>
              <a:effectLst/>
            </p:spPr>
            <p:txBody>
              <a:bodyPr/>
              <a:lstStyle/>
              <a:p>
                <a:endParaRPr lang="es-ES"/>
              </a:p>
            </p:txBody>
          </p:sp>
          <p:sp>
            <p:nvSpPr>
              <p:cNvPr id="425087" name="Freeform 127"/>
              <p:cNvSpPr>
                <a:spLocks/>
              </p:cNvSpPr>
              <p:nvPr/>
            </p:nvSpPr>
            <p:spPr bwMode="auto">
              <a:xfrm>
                <a:off x="623" y="2445"/>
                <a:ext cx="34" cy="32"/>
              </a:xfrm>
              <a:custGeom>
                <a:avLst/>
                <a:gdLst/>
                <a:ahLst/>
                <a:cxnLst>
                  <a:cxn ang="0">
                    <a:pos x="0" y="0"/>
                  </a:cxn>
                  <a:cxn ang="0">
                    <a:pos x="19" y="0"/>
                  </a:cxn>
                  <a:cxn ang="0">
                    <a:pos x="33" y="31"/>
                  </a:cxn>
                  <a:cxn ang="0">
                    <a:pos x="15" y="5"/>
                  </a:cxn>
                  <a:cxn ang="0">
                    <a:pos x="0" y="0"/>
                  </a:cxn>
                </a:cxnLst>
                <a:rect l="0" t="0" r="r" b="b"/>
                <a:pathLst>
                  <a:path w="34" h="32">
                    <a:moveTo>
                      <a:pt x="0" y="0"/>
                    </a:moveTo>
                    <a:lnTo>
                      <a:pt x="19" y="0"/>
                    </a:lnTo>
                    <a:lnTo>
                      <a:pt x="33" y="31"/>
                    </a:lnTo>
                    <a:lnTo>
                      <a:pt x="15" y="5"/>
                    </a:lnTo>
                    <a:lnTo>
                      <a:pt x="0" y="0"/>
                    </a:lnTo>
                  </a:path>
                </a:pathLst>
              </a:custGeom>
              <a:solidFill>
                <a:srgbClr val="7B8164"/>
              </a:solidFill>
              <a:ln w="9525" cap="rnd">
                <a:noFill/>
                <a:round/>
                <a:headEnd/>
                <a:tailEnd/>
              </a:ln>
              <a:effectLst/>
            </p:spPr>
            <p:txBody>
              <a:bodyPr/>
              <a:lstStyle/>
              <a:p>
                <a:endParaRPr lang="es-ES"/>
              </a:p>
            </p:txBody>
          </p:sp>
          <p:sp>
            <p:nvSpPr>
              <p:cNvPr id="425088" name="Freeform 128"/>
              <p:cNvSpPr>
                <a:spLocks/>
              </p:cNvSpPr>
              <p:nvPr/>
            </p:nvSpPr>
            <p:spPr bwMode="auto">
              <a:xfrm>
                <a:off x="682" y="2440"/>
                <a:ext cx="95" cy="37"/>
              </a:xfrm>
              <a:custGeom>
                <a:avLst/>
                <a:gdLst/>
                <a:ahLst/>
                <a:cxnLst>
                  <a:cxn ang="0">
                    <a:pos x="14" y="0"/>
                  </a:cxn>
                  <a:cxn ang="0">
                    <a:pos x="76" y="0"/>
                  </a:cxn>
                  <a:cxn ang="0">
                    <a:pos x="94" y="36"/>
                  </a:cxn>
                  <a:cxn ang="0">
                    <a:pos x="0" y="36"/>
                  </a:cxn>
                  <a:cxn ang="0">
                    <a:pos x="14" y="0"/>
                  </a:cxn>
                </a:cxnLst>
                <a:rect l="0" t="0" r="r" b="b"/>
                <a:pathLst>
                  <a:path w="95" h="37">
                    <a:moveTo>
                      <a:pt x="14" y="0"/>
                    </a:moveTo>
                    <a:lnTo>
                      <a:pt x="76" y="0"/>
                    </a:lnTo>
                    <a:lnTo>
                      <a:pt x="94" y="36"/>
                    </a:lnTo>
                    <a:lnTo>
                      <a:pt x="0" y="36"/>
                    </a:lnTo>
                    <a:lnTo>
                      <a:pt x="14" y="0"/>
                    </a:lnTo>
                  </a:path>
                </a:pathLst>
              </a:custGeom>
              <a:solidFill>
                <a:srgbClr val="333629"/>
              </a:solidFill>
              <a:ln w="9525" cap="rnd">
                <a:noFill/>
                <a:round/>
                <a:headEnd/>
                <a:tailEnd/>
              </a:ln>
              <a:effectLst/>
            </p:spPr>
            <p:txBody>
              <a:bodyPr/>
              <a:lstStyle/>
              <a:p>
                <a:endParaRPr lang="es-ES"/>
              </a:p>
            </p:txBody>
          </p:sp>
          <p:sp>
            <p:nvSpPr>
              <p:cNvPr id="425089" name="Freeform 129"/>
              <p:cNvSpPr>
                <a:spLocks/>
              </p:cNvSpPr>
              <p:nvPr/>
            </p:nvSpPr>
            <p:spPr bwMode="auto">
              <a:xfrm>
                <a:off x="735" y="2444"/>
                <a:ext cx="34" cy="32"/>
              </a:xfrm>
              <a:custGeom>
                <a:avLst/>
                <a:gdLst/>
                <a:ahLst/>
                <a:cxnLst>
                  <a:cxn ang="0">
                    <a:pos x="0" y="0"/>
                  </a:cxn>
                  <a:cxn ang="0">
                    <a:pos x="19" y="0"/>
                  </a:cxn>
                  <a:cxn ang="0">
                    <a:pos x="33" y="31"/>
                  </a:cxn>
                  <a:cxn ang="0">
                    <a:pos x="15" y="5"/>
                  </a:cxn>
                  <a:cxn ang="0">
                    <a:pos x="0" y="0"/>
                  </a:cxn>
                </a:cxnLst>
                <a:rect l="0" t="0" r="r" b="b"/>
                <a:pathLst>
                  <a:path w="34" h="32">
                    <a:moveTo>
                      <a:pt x="0" y="0"/>
                    </a:moveTo>
                    <a:lnTo>
                      <a:pt x="19" y="0"/>
                    </a:lnTo>
                    <a:lnTo>
                      <a:pt x="33" y="31"/>
                    </a:lnTo>
                    <a:lnTo>
                      <a:pt x="15" y="5"/>
                    </a:lnTo>
                    <a:lnTo>
                      <a:pt x="0" y="0"/>
                    </a:lnTo>
                  </a:path>
                </a:pathLst>
              </a:custGeom>
              <a:solidFill>
                <a:srgbClr val="7B8164"/>
              </a:solidFill>
              <a:ln w="9525" cap="rnd">
                <a:noFill/>
                <a:round/>
                <a:headEnd/>
                <a:tailEnd/>
              </a:ln>
              <a:effectLst/>
            </p:spPr>
            <p:txBody>
              <a:bodyPr/>
              <a:lstStyle/>
              <a:p>
                <a:endParaRPr lang="es-ES"/>
              </a:p>
            </p:txBody>
          </p:sp>
          <p:sp>
            <p:nvSpPr>
              <p:cNvPr id="425090" name="Freeform 130"/>
              <p:cNvSpPr>
                <a:spLocks/>
              </p:cNvSpPr>
              <p:nvPr/>
            </p:nvSpPr>
            <p:spPr bwMode="auto">
              <a:xfrm>
                <a:off x="475" y="2394"/>
                <a:ext cx="78" cy="34"/>
              </a:xfrm>
              <a:custGeom>
                <a:avLst/>
                <a:gdLst/>
                <a:ahLst/>
                <a:cxnLst>
                  <a:cxn ang="0">
                    <a:pos x="12" y="0"/>
                  </a:cxn>
                  <a:cxn ang="0">
                    <a:pos x="62" y="0"/>
                  </a:cxn>
                  <a:cxn ang="0">
                    <a:pos x="77" y="33"/>
                  </a:cxn>
                  <a:cxn ang="0">
                    <a:pos x="0" y="33"/>
                  </a:cxn>
                  <a:cxn ang="0">
                    <a:pos x="12" y="0"/>
                  </a:cxn>
                </a:cxnLst>
                <a:rect l="0" t="0" r="r" b="b"/>
                <a:pathLst>
                  <a:path w="78" h="34">
                    <a:moveTo>
                      <a:pt x="12" y="0"/>
                    </a:moveTo>
                    <a:lnTo>
                      <a:pt x="62" y="0"/>
                    </a:lnTo>
                    <a:lnTo>
                      <a:pt x="77" y="33"/>
                    </a:lnTo>
                    <a:lnTo>
                      <a:pt x="0" y="33"/>
                    </a:lnTo>
                    <a:lnTo>
                      <a:pt x="12" y="0"/>
                    </a:lnTo>
                  </a:path>
                </a:pathLst>
              </a:custGeom>
              <a:solidFill>
                <a:srgbClr val="333629"/>
              </a:solidFill>
              <a:ln w="9525" cap="rnd">
                <a:noFill/>
                <a:round/>
                <a:headEnd/>
                <a:tailEnd/>
              </a:ln>
              <a:effectLst/>
            </p:spPr>
            <p:txBody>
              <a:bodyPr/>
              <a:lstStyle/>
              <a:p>
                <a:endParaRPr lang="es-ES"/>
              </a:p>
            </p:txBody>
          </p:sp>
          <p:sp>
            <p:nvSpPr>
              <p:cNvPr id="425091" name="Freeform 131"/>
              <p:cNvSpPr>
                <a:spLocks/>
              </p:cNvSpPr>
              <p:nvPr/>
            </p:nvSpPr>
            <p:spPr bwMode="auto">
              <a:xfrm>
                <a:off x="519" y="2398"/>
                <a:ext cx="27" cy="28"/>
              </a:xfrm>
              <a:custGeom>
                <a:avLst/>
                <a:gdLst/>
                <a:ahLst/>
                <a:cxnLst>
                  <a:cxn ang="0">
                    <a:pos x="0" y="0"/>
                  </a:cxn>
                  <a:cxn ang="0">
                    <a:pos x="15" y="0"/>
                  </a:cxn>
                  <a:cxn ang="0">
                    <a:pos x="26" y="27"/>
                  </a:cxn>
                  <a:cxn ang="0">
                    <a:pos x="12" y="4"/>
                  </a:cxn>
                  <a:cxn ang="0">
                    <a:pos x="0" y="0"/>
                  </a:cxn>
                </a:cxnLst>
                <a:rect l="0" t="0" r="r" b="b"/>
                <a:pathLst>
                  <a:path w="27" h="28">
                    <a:moveTo>
                      <a:pt x="0" y="0"/>
                    </a:moveTo>
                    <a:lnTo>
                      <a:pt x="15" y="0"/>
                    </a:lnTo>
                    <a:lnTo>
                      <a:pt x="26" y="27"/>
                    </a:lnTo>
                    <a:lnTo>
                      <a:pt x="12" y="4"/>
                    </a:lnTo>
                    <a:lnTo>
                      <a:pt x="0" y="0"/>
                    </a:lnTo>
                  </a:path>
                </a:pathLst>
              </a:custGeom>
              <a:solidFill>
                <a:srgbClr val="7B8164"/>
              </a:solidFill>
              <a:ln w="9525" cap="rnd">
                <a:noFill/>
                <a:round/>
                <a:headEnd/>
                <a:tailEnd/>
              </a:ln>
              <a:effectLst/>
            </p:spPr>
            <p:txBody>
              <a:bodyPr/>
              <a:lstStyle/>
              <a:p>
                <a:endParaRPr lang="es-ES"/>
              </a:p>
            </p:txBody>
          </p:sp>
          <p:sp>
            <p:nvSpPr>
              <p:cNvPr id="425092" name="Freeform 132"/>
              <p:cNvSpPr>
                <a:spLocks/>
              </p:cNvSpPr>
              <p:nvPr/>
            </p:nvSpPr>
            <p:spPr bwMode="auto">
              <a:xfrm>
                <a:off x="578" y="2394"/>
                <a:ext cx="79" cy="34"/>
              </a:xfrm>
              <a:custGeom>
                <a:avLst/>
                <a:gdLst/>
                <a:ahLst/>
                <a:cxnLst>
                  <a:cxn ang="0">
                    <a:pos x="12" y="0"/>
                  </a:cxn>
                  <a:cxn ang="0">
                    <a:pos x="63" y="0"/>
                  </a:cxn>
                  <a:cxn ang="0">
                    <a:pos x="78" y="33"/>
                  </a:cxn>
                  <a:cxn ang="0">
                    <a:pos x="0" y="33"/>
                  </a:cxn>
                  <a:cxn ang="0">
                    <a:pos x="12" y="0"/>
                  </a:cxn>
                </a:cxnLst>
                <a:rect l="0" t="0" r="r" b="b"/>
                <a:pathLst>
                  <a:path w="79" h="34">
                    <a:moveTo>
                      <a:pt x="12" y="0"/>
                    </a:moveTo>
                    <a:lnTo>
                      <a:pt x="63" y="0"/>
                    </a:lnTo>
                    <a:lnTo>
                      <a:pt x="78" y="33"/>
                    </a:lnTo>
                    <a:lnTo>
                      <a:pt x="0" y="33"/>
                    </a:lnTo>
                    <a:lnTo>
                      <a:pt x="12" y="0"/>
                    </a:lnTo>
                  </a:path>
                </a:pathLst>
              </a:custGeom>
              <a:solidFill>
                <a:srgbClr val="333629"/>
              </a:solidFill>
              <a:ln w="9525" cap="rnd">
                <a:noFill/>
                <a:round/>
                <a:headEnd/>
                <a:tailEnd/>
              </a:ln>
              <a:effectLst/>
            </p:spPr>
            <p:txBody>
              <a:bodyPr/>
              <a:lstStyle/>
              <a:p>
                <a:endParaRPr lang="es-ES"/>
              </a:p>
            </p:txBody>
          </p:sp>
          <p:sp>
            <p:nvSpPr>
              <p:cNvPr id="425093" name="Freeform 133"/>
              <p:cNvSpPr>
                <a:spLocks/>
              </p:cNvSpPr>
              <p:nvPr/>
            </p:nvSpPr>
            <p:spPr bwMode="auto">
              <a:xfrm>
                <a:off x="622" y="2398"/>
                <a:ext cx="28" cy="28"/>
              </a:xfrm>
              <a:custGeom>
                <a:avLst/>
                <a:gdLst/>
                <a:ahLst/>
                <a:cxnLst>
                  <a:cxn ang="0">
                    <a:pos x="0" y="0"/>
                  </a:cxn>
                  <a:cxn ang="0">
                    <a:pos x="15" y="0"/>
                  </a:cxn>
                  <a:cxn ang="0">
                    <a:pos x="27" y="27"/>
                  </a:cxn>
                  <a:cxn ang="0">
                    <a:pos x="12" y="4"/>
                  </a:cxn>
                  <a:cxn ang="0">
                    <a:pos x="0" y="0"/>
                  </a:cxn>
                </a:cxnLst>
                <a:rect l="0" t="0" r="r" b="b"/>
                <a:pathLst>
                  <a:path w="28" h="28">
                    <a:moveTo>
                      <a:pt x="0" y="0"/>
                    </a:moveTo>
                    <a:lnTo>
                      <a:pt x="15" y="0"/>
                    </a:lnTo>
                    <a:lnTo>
                      <a:pt x="27" y="27"/>
                    </a:lnTo>
                    <a:lnTo>
                      <a:pt x="12" y="4"/>
                    </a:lnTo>
                    <a:lnTo>
                      <a:pt x="0" y="0"/>
                    </a:lnTo>
                  </a:path>
                </a:pathLst>
              </a:custGeom>
              <a:solidFill>
                <a:srgbClr val="7B8164"/>
              </a:solidFill>
              <a:ln w="9525" cap="rnd">
                <a:noFill/>
                <a:round/>
                <a:headEnd/>
                <a:tailEnd/>
              </a:ln>
              <a:effectLst/>
            </p:spPr>
            <p:txBody>
              <a:bodyPr/>
              <a:lstStyle/>
              <a:p>
                <a:endParaRPr lang="es-ES"/>
              </a:p>
            </p:txBody>
          </p:sp>
          <p:sp>
            <p:nvSpPr>
              <p:cNvPr id="425094" name="Freeform 134"/>
              <p:cNvSpPr>
                <a:spLocks/>
              </p:cNvSpPr>
              <p:nvPr/>
            </p:nvSpPr>
            <p:spPr bwMode="auto">
              <a:xfrm>
                <a:off x="682" y="2394"/>
                <a:ext cx="78" cy="34"/>
              </a:xfrm>
              <a:custGeom>
                <a:avLst/>
                <a:gdLst/>
                <a:ahLst/>
                <a:cxnLst>
                  <a:cxn ang="0">
                    <a:pos x="12" y="0"/>
                  </a:cxn>
                  <a:cxn ang="0">
                    <a:pos x="62" y="0"/>
                  </a:cxn>
                  <a:cxn ang="0">
                    <a:pos x="77" y="33"/>
                  </a:cxn>
                  <a:cxn ang="0">
                    <a:pos x="0" y="33"/>
                  </a:cxn>
                  <a:cxn ang="0">
                    <a:pos x="12" y="0"/>
                  </a:cxn>
                </a:cxnLst>
                <a:rect l="0" t="0" r="r" b="b"/>
                <a:pathLst>
                  <a:path w="78" h="34">
                    <a:moveTo>
                      <a:pt x="12" y="0"/>
                    </a:moveTo>
                    <a:lnTo>
                      <a:pt x="62" y="0"/>
                    </a:lnTo>
                    <a:lnTo>
                      <a:pt x="77" y="33"/>
                    </a:lnTo>
                    <a:lnTo>
                      <a:pt x="0" y="33"/>
                    </a:lnTo>
                    <a:lnTo>
                      <a:pt x="12" y="0"/>
                    </a:lnTo>
                  </a:path>
                </a:pathLst>
              </a:custGeom>
              <a:solidFill>
                <a:srgbClr val="333629"/>
              </a:solidFill>
              <a:ln w="9525" cap="rnd">
                <a:noFill/>
                <a:round/>
                <a:headEnd/>
                <a:tailEnd/>
              </a:ln>
              <a:effectLst/>
            </p:spPr>
            <p:txBody>
              <a:bodyPr/>
              <a:lstStyle/>
              <a:p>
                <a:endParaRPr lang="es-ES"/>
              </a:p>
            </p:txBody>
          </p:sp>
          <p:sp>
            <p:nvSpPr>
              <p:cNvPr id="425095" name="Freeform 135"/>
              <p:cNvSpPr>
                <a:spLocks/>
              </p:cNvSpPr>
              <p:nvPr/>
            </p:nvSpPr>
            <p:spPr bwMode="auto">
              <a:xfrm>
                <a:off x="726" y="2398"/>
                <a:ext cx="28" cy="28"/>
              </a:xfrm>
              <a:custGeom>
                <a:avLst/>
                <a:gdLst/>
                <a:ahLst/>
                <a:cxnLst>
                  <a:cxn ang="0">
                    <a:pos x="0" y="0"/>
                  </a:cxn>
                  <a:cxn ang="0">
                    <a:pos x="15" y="0"/>
                  </a:cxn>
                  <a:cxn ang="0">
                    <a:pos x="27" y="27"/>
                  </a:cxn>
                  <a:cxn ang="0">
                    <a:pos x="12" y="4"/>
                  </a:cxn>
                  <a:cxn ang="0">
                    <a:pos x="0" y="0"/>
                  </a:cxn>
                </a:cxnLst>
                <a:rect l="0" t="0" r="r" b="b"/>
                <a:pathLst>
                  <a:path w="28" h="28">
                    <a:moveTo>
                      <a:pt x="0" y="0"/>
                    </a:moveTo>
                    <a:lnTo>
                      <a:pt x="15" y="0"/>
                    </a:lnTo>
                    <a:lnTo>
                      <a:pt x="27" y="27"/>
                    </a:lnTo>
                    <a:lnTo>
                      <a:pt x="12" y="4"/>
                    </a:lnTo>
                    <a:lnTo>
                      <a:pt x="0" y="0"/>
                    </a:lnTo>
                  </a:path>
                </a:pathLst>
              </a:custGeom>
              <a:solidFill>
                <a:srgbClr val="7B8164"/>
              </a:solidFill>
              <a:ln w="9525" cap="rnd">
                <a:noFill/>
                <a:round/>
                <a:headEnd/>
                <a:tailEnd/>
              </a:ln>
              <a:effectLst/>
            </p:spPr>
            <p:txBody>
              <a:bodyPr/>
              <a:lstStyle/>
              <a:p>
                <a:endParaRPr lang="es-ES"/>
              </a:p>
            </p:txBody>
          </p:sp>
          <p:sp>
            <p:nvSpPr>
              <p:cNvPr id="425096" name="Freeform 136"/>
              <p:cNvSpPr>
                <a:spLocks/>
              </p:cNvSpPr>
              <p:nvPr/>
            </p:nvSpPr>
            <p:spPr bwMode="auto">
              <a:xfrm>
                <a:off x="490" y="2350"/>
                <a:ext cx="68" cy="31"/>
              </a:xfrm>
              <a:custGeom>
                <a:avLst/>
                <a:gdLst/>
                <a:ahLst/>
                <a:cxnLst>
                  <a:cxn ang="0">
                    <a:pos x="10" y="0"/>
                  </a:cxn>
                  <a:cxn ang="0">
                    <a:pos x="54" y="0"/>
                  </a:cxn>
                  <a:cxn ang="0">
                    <a:pos x="67" y="30"/>
                  </a:cxn>
                  <a:cxn ang="0">
                    <a:pos x="0" y="30"/>
                  </a:cxn>
                  <a:cxn ang="0">
                    <a:pos x="10" y="0"/>
                  </a:cxn>
                </a:cxnLst>
                <a:rect l="0" t="0" r="r" b="b"/>
                <a:pathLst>
                  <a:path w="68" h="31">
                    <a:moveTo>
                      <a:pt x="10" y="0"/>
                    </a:moveTo>
                    <a:lnTo>
                      <a:pt x="54" y="0"/>
                    </a:lnTo>
                    <a:lnTo>
                      <a:pt x="67" y="30"/>
                    </a:lnTo>
                    <a:lnTo>
                      <a:pt x="0" y="30"/>
                    </a:lnTo>
                    <a:lnTo>
                      <a:pt x="10" y="0"/>
                    </a:lnTo>
                  </a:path>
                </a:pathLst>
              </a:custGeom>
              <a:solidFill>
                <a:srgbClr val="333629"/>
              </a:solidFill>
              <a:ln w="9525" cap="rnd">
                <a:noFill/>
                <a:round/>
                <a:headEnd/>
                <a:tailEnd/>
              </a:ln>
              <a:effectLst/>
            </p:spPr>
            <p:txBody>
              <a:bodyPr/>
              <a:lstStyle/>
              <a:p>
                <a:endParaRPr lang="es-ES"/>
              </a:p>
            </p:txBody>
          </p:sp>
          <p:sp>
            <p:nvSpPr>
              <p:cNvPr id="425097" name="Freeform 137"/>
              <p:cNvSpPr>
                <a:spLocks/>
              </p:cNvSpPr>
              <p:nvPr/>
            </p:nvSpPr>
            <p:spPr bwMode="auto">
              <a:xfrm>
                <a:off x="528" y="2354"/>
                <a:ext cx="24" cy="26"/>
              </a:xfrm>
              <a:custGeom>
                <a:avLst/>
                <a:gdLst/>
                <a:ahLst/>
                <a:cxnLst>
                  <a:cxn ang="0">
                    <a:pos x="0" y="0"/>
                  </a:cxn>
                  <a:cxn ang="0">
                    <a:pos x="13" y="0"/>
                  </a:cxn>
                  <a:cxn ang="0">
                    <a:pos x="23" y="25"/>
                  </a:cxn>
                  <a:cxn ang="0">
                    <a:pos x="11" y="4"/>
                  </a:cxn>
                  <a:cxn ang="0">
                    <a:pos x="0" y="0"/>
                  </a:cxn>
                </a:cxnLst>
                <a:rect l="0" t="0" r="r" b="b"/>
                <a:pathLst>
                  <a:path w="24" h="26">
                    <a:moveTo>
                      <a:pt x="0" y="0"/>
                    </a:moveTo>
                    <a:lnTo>
                      <a:pt x="13" y="0"/>
                    </a:lnTo>
                    <a:lnTo>
                      <a:pt x="23" y="25"/>
                    </a:lnTo>
                    <a:lnTo>
                      <a:pt x="11" y="4"/>
                    </a:lnTo>
                    <a:lnTo>
                      <a:pt x="0" y="0"/>
                    </a:lnTo>
                  </a:path>
                </a:pathLst>
              </a:custGeom>
              <a:solidFill>
                <a:srgbClr val="7B8164"/>
              </a:solidFill>
              <a:ln w="9525" cap="rnd">
                <a:noFill/>
                <a:round/>
                <a:headEnd/>
                <a:tailEnd/>
              </a:ln>
              <a:effectLst/>
            </p:spPr>
            <p:txBody>
              <a:bodyPr/>
              <a:lstStyle/>
              <a:p>
                <a:endParaRPr lang="es-ES"/>
              </a:p>
            </p:txBody>
          </p:sp>
          <p:sp>
            <p:nvSpPr>
              <p:cNvPr id="425098" name="Freeform 138"/>
              <p:cNvSpPr>
                <a:spLocks/>
              </p:cNvSpPr>
              <p:nvPr/>
            </p:nvSpPr>
            <p:spPr bwMode="auto">
              <a:xfrm>
                <a:off x="583" y="2350"/>
                <a:ext cx="67" cy="30"/>
              </a:xfrm>
              <a:custGeom>
                <a:avLst/>
                <a:gdLst/>
                <a:ahLst/>
                <a:cxnLst>
                  <a:cxn ang="0">
                    <a:pos x="10" y="0"/>
                  </a:cxn>
                  <a:cxn ang="0">
                    <a:pos x="53" y="0"/>
                  </a:cxn>
                  <a:cxn ang="0">
                    <a:pos x="66" y="29"/>
                  </a:cxn>
                  <a:cxn ang="0">
                    <a:pos x="0" y="29"/>
                  </a:cxn>
                  <a:cxn ang="0">
                    <a:pos x="10" y="0"/>
                  </a:cxn>
                </a:cxnLst>
                <a:rect l="0" t="0" r="r" b="b"/>
                <a:pathLst>
                  <a:path w="67" h="30">
                    <a:moveTo>
                      <a:pt x="10" y="0"/>
                    </a:moveTo>
                    <a:lnTo>
                      <a:pt x="53" y="0"/>
                    </a:lnTo>
                    <a:lnTo>
                      <a:pt x="66" y="29"/>
                    </a:lnTo>
                    <a:lnTo>
                      <a:pt x="0" y="29"/>
                    </a:lnTo>
                    <a:lnTo>
                      <a:pt x="10" y="0"/>
                    </a:lnTo>
                  </a:path>
                </a:pathLst>
              </a:custGeom>
              <a:solidFill>
                <a:srgbClr val="333629"/>
              </a:solidFill>
              <a:ln w="9525" cap="rnd">
                <a:noFill/>
                <a:round/>
                <a:headEnd/>
                <a:tailEnd/>
              </a:ln>
              <a:effectLst/>
            </p:spPr>
            <p:txBody>
              <a:bodyPr/>
              <a:lstStyle/>
              <a:p>
                <a:endParaRPr lang="es-ES"/>
              </a:p>
            </p:txBody>
          </p:sp>
          <p:sp>
            <p:nvSpPr>
              <p:cNvPr id="425099" name="Freeform 139"/>
              <p:cNvSpPr>
                <a:spLocks/>
              </p:cNvSpPr>
              <p:nvPr/>
            </p:nvSpPr>
            <p:spPr bwMode="auto">
              <a:xfrm>
                <a:off x="620" y="2354"/>
                <a:ext cx="24" cy="25"/>
              </a:xfrm>
              <a:custGeom>
                <a:avLst/>
                <a:gdLst/>
                <a:ahLst/>
                <a:cxnLst>
                  <a:cxn ang="0">
                    <a:pos x="0" y="0"/>
                  </a:cxn>
                  <a:cxn ang="0">
                    <a:pos x="13" y="0"/>
                  </a:cxn>
                  <a:cxn ang="0">
                    <a:pos x="23" y="24"/>
                  </a:cxn>
                  <a:cxn ang="0">
                    <a:pos x="11" y="4"/>
                  </a:cxn>
                  <a:cxn ang="0">
                    <a:pos x="0" y="0"/>
                  </a:cxn>
                </a:cxnLst>
                <a:rect l="0" t="0" r="r" b="b"/>
                <a:pathLst>
                  <a:path w="24" h="25">
                    <a:moveTo>
                      <a:pt x="0" y="0"/>
                    </a:moveTo>
                    <a:lnTo>
                      <a:pt x="13" y="0"/>
                    </a:lnTo>
                    <a:lnTo>
                      <a:pt x="23" y="24"/>
                    </a:lnTo>
                    <a:lnTo>
                      <a:pt x="11" y="4"/>
                    </a:lnTo>
                    <a:lnTo>
                      <a:pt x="0" y="0"/>
                    </a:lnTo>
                  </a:path>
                </a:pathLst>
              </a:custGeom>
              <a:solidFill>
                <a:srgbClr val="7B8164"/>
              </a:solidFill>
              <a:ln w="9525" cap="rnd">
                <a:noFill/>
                <a:round/>
                <a:headEnd/>
                <a:tailEnd/>
              </a:ln>
              <a:effectLst/>
            </p:spPr>
            <p:txBody>
              <a:bodyPr/>
              <a:lstStyle/>
              <a:p>
                <a:endParaRPr lang="es-ES"/>
              </a:p>
            </p:txBody>
          </p:sp>
          <p:sp>
            <p:nvSpPr>
              <p:cNvPr id="425100" name="Freeform 140"/>
              <p:cNvSpPr>
                <a:spLocks/>
              </p:cNvSpPr>
              <p:nvPr/>
            </p:nvSpPr>
            <p:spPr bwMode="auto">
              <a:xfrm>
                <a:off x="677" y="2350"/>
                <a:ext cx="67" cy="31"/>
              </a:xfrm>
              <a:custGeom>
                <a:avLst/>
                <a:gdLst/>
                <a:ahLst/>
                <a:cxnLst>
                  <a:cxn ang="0">
                    <a:pos x="10" y="0"/>
                  </a:cxn>
                  <a:cxn ang="0">
                    <a:pos x="53" y="0"/>
                  </a:cxn>
                  <a:cxn ang="0">
                    <a:pos x="66" y="30"/>
                  </a:cxn>
                  <a:cxn ang="0">
                    <a:pos x="0" y="30"/>
                  </a:cxn>
                  <a:cxn ang="0">
                    <a:pos x="10" y="0"/>
                  </a:cxn>
                </a:cxnLst>
                <a:rect l="0" t="0" r="r" b="b"/>
                <a:pathLst>
                  <a:path w="67" h="31">
                    <a:moveTo>
                      <a:pt x="10" y="0"/>
                    </a:moveTo>
                    <a:lnTo>
                      <a:pt x="53" y="0"/>
                    </a:lnTo>
                    <a:lnTo>
                      <a:pt x="66" y="30"/>
                    </a:lnTo>
                    <a:lnTo>
                      <a:pt x="0" y="30"/>
                    </a:lnTo>
                    <a:lnTo>
                      <a:pt x="10" y="0"/>
                    </a:lnTo>
                  </a:path>
                </a:pathLst>
              </a:custGeom>
              <a:solidFill>
                <a:srgbClr val="333629"/>
              </a:solidFill>
              <a:ln w="9525" cap="rnd">
                <a:noFill/>
                <a:round/>
                <a:headEnd/>
                <a:tailEnd/>
              </a:ln>
              <a:effectLst/>
            </p:spPr>
            <p:txBody>
              <a:bodyPr/>
              <a:lstStyle/>
              <a:p>
                <a:endParaRPr lang="es-ES"/>
              </a:p>
            </p:txBody>
          </p:sp>
          <p:sp>
            <p:nvSpPr>
              <p:cNvPr id="425101" name="Freeform 141"/>
              <p:cNvSpPr>
                <a:spLocks/>
              </p:cNvSpPr>
              <p:nvPr/>
            </p:nvSpPr>
            <p:spPr bwMode="auto">
              <a:xfrm>
                <a:off x="715" y="2354"/>
                <a:ext cx="24" cy="26"/>
              </a:xfrm>
              <a:custGeom>
                <a:avLst/>
                <a:gdLst/>
                <a:ahLst/>
                <a:cxnLst>
                  <a:cxn ang="0">
                    <a:pos x="0" y="0"/>
                  </a:cxn>
                  <a:cxn ang="0">
                    <a:pos x="13" y="0"/>
                  </a:cxn>
                  <a:cxn ang="0">
                    <a:pos x="23" y="25"/>
                  </a:cxn>
                  <a:cxn ang="0">
                    <a:pos x="11" y="4"/>
                  </a:cxn>
                  <a:cxn ang="0">
                    <a:pos x="0" y="0"/>
                  </a:cxn>
                </a:cxnLst>
                <a:rect l="0" t="0" r="r" b="b"/>
                <a:pathLst>
                  <a:path w="24" h="26">
                    <a:moveTo>
                      <a:pt x="0" y="0"/>
                    </a:moveTo>
                    <a:lnTo>
                      <a:pt x="13" y="0"/>
                    </a:lnTo>
                    <a:lnTo>
                      <a:pt x="23" y="25"/>
                    </a:lnTo>
                    <a:lnTo>
                      <a:pt x="11" y="4"/>
                    </a:lnTo>
                    <a:lnTo>
                      <a:pt x="0" y="0"/>
                    </a:lnTo>
                  </a:path>
                </a:pathLst>
              </a:custGeom>
              <a:solidFill>
                <a:srgbClr val="7B8164"/>
              </a:solidFill>
              <a:ln w="9525" cap="rnd">
                <a:noFill/>
                <a:round/>
                <a:headEnd/>
                <a:tailEnd/>
              </a:ln>
              <a:effectLst/>
            </p:spPr>
            <p:txBody>
              <a:bodyPr/>
              <a:lstStyle/>
              <a:p>
                <a:endParaRPr lang="es-ES"/>
              </a:p>
            </p:txBody>
          </p:sp>
          <p:sp>
            <p:nvSpPr>
              <p:cNvPr id="425102" name="Freeform 142"/>
              <p:cNvSpPr>
                <a:spLocks/>
              </p:cNvSpPr>
              <p:nvPr/>
            </p:nvSpPr>
            <p:spPr bwMode="auto">
              <a:xfrm>
                <a:off x="508" y="2314"/>
                <a:ext cx="55" cy="23"/>
              </a:xfrm>
              <a:custGeom>
                <a:avLst/>
                <a:gdLst/>
                <a:ahLst/>
                <a:cxnLst>
                  <a:cxn ang="0">
                    <a:pos x="8" y="0"/>
                  </a:cxn>
                  <a:cxn ang="0">
                    <a:pos x="44" y="0"/>
                  </a:cxn>
                  <a:cxn ang="0">
                    <a:pos x="54" y="22"/>
                  </a:cxn>
                  <a:cxn ang="0">
                    <a:pos x="0" y="22"/>
                  </a:cxn>
                  <a:cxn ang="0">
                    <a:pos x="8" y="0"/>
                  </a:cxn>
                </a:cxnLst>
                <a:rect l="0" t="0" r="r" b="b"/>
                <a:pathLst>
                  <a:path w="55" h="23">
                    <a:moveTo>
                      <a:pt x="8" y="0"/>
                    </a:moveTo>
                    <a:lnTo>
                      <a:pt x="44" y="0"/>
                    </a:lnTo>
                    <a:lnTo>
                      <a:pt x="54" y="22"/>
                    </a:lnTo>
                    <a:lnTo>
                      <a:pt x="0" y="22"/>
                    </a:lnTo>
                    <a:lnTo>
                      <a:pt x="8" y="0"/>
                    </a:lnTo>
                  </a:path>
                </a:pathLst>
              </a:custGeom>
              <a:solidFill>
                <a:srgbClr val="333629"/>
              </a:solidFill>
              <a:ln w="9525" cap="rnd">
                <a:noFill/>
                <a:round/>
                <a:headEnd/>
                <a:tailEnd/>
              </a:ln>
              <a:effectLst/>
            </p:spPr>
            <p:txBody>
              <a:bodyPr/>
              <a:lstStyle/>
              <a:p>
                <a:endParaRPr lang="es-ES"/>
              </a:p>
            </p:txBody>
          </p:sp>
          <p:sp>
            <p:nvSpPr>
              <p:cNvPr id="425103" name="Freeform 143"/>
              <p:cNvSpPr>
                <a:spLocks/>
              </p:cNvSpPr>
              <p:nvPr/>
            </p:nvSpPr>
            <p:spPr bwMode="auto">
              <a:xfrm>
                <a:off x="539" y="2316"/>
                <a:ext cx="20" cy="20"/>
              </a:xfrm>
              <a:custGeom>
                <a:avLst/>
                <a:gdLst/>
                <a:ahLst/>
                <a:cxnLst>
                  <a:cxn ang="0">
                    <a:pos x="0" y="0"/>
                  </a:cxn>
                  <a:cxn ang="0">
                    <a:pos x="11" y="0"/>
                  </a:cxn>
                  <a:cxn ang="0">
                    <a:pos x="19" y="19"/>
                  </a:cxn>
                  <a:cxn ang="0">
                    <a:pos x="9" y="3"/>
                  </a:cxn>
                  <a:cxn ang="0">
                    <a:pos x="0" y="0"/>
                  </a:cxn>
                </a:cxnLst>
                <a:rect l="0" t="0" r="r" b="b"/>
                <a:pathLst>
                  <a:path w="20" h="20">
                    <a:moveTo>
                      <a:pt x="0" y="0"/>
                    </a:moveTo>
                    <a:lnTo>
                      <a:pt x="11" y="0"/>
                    </a:lnTo>
                    <a:lnTo>
                      <a:pt x="19" y="19"/>
                    </a:lnTo>
                    <a:lnTo>
                      <a:pt x="9" y="3"/>
                    </a:lnTo>
                    <a:lnTo>
                      <a:pt x="0" y="0"/>
                    </a:lnTo>
                  </a:path>
                </a:pathLst>
              </a:custGeom>
              <a:solidFill>
                <a:srgbClr val="7B8164"/>
              </a:solidFill>
              <a:ln w="9525" cap="rnd">
                <a:noFill/>
                <a:round/>
                <a:headEnd/>
                <a:tailEnd/>
              </a:ln>
              <a:effectLst/>
            </p:spPr>
            <p:txBody>
              <a:bodyPr/>
              <a:lstStyle/>
              <a:p>
                <a:endParaRPr lang="es-ES"/>
              </a:p>
            </p:txBody>
          </p:sp>
          <p:sp>
            <p:nvSpPr>
              <p:cNvPr id="425104" name="Freeform 144"/>
              <p:cNvSpPr>
                <a:spLocks/>
              </p:cNvSpPr>
              <p:nvPr/>
            </p:nvSpPr>
            <p:spPr bwMode="auto">
              <a:xfrm>
                <a:off x="592" y="2314"/>
                <a:ext cx="52" cy="23"/>
              </a:xfrm>
              <a:custGeom>
                <a:avLst/>
                <a:gdLst/>
                <a:ahLst/>
                <a:cxnLst>
                  <a:cxn ang="0">
                    <a:pos x="8" y="0"/>
                  </a:cxn>
                  <a:cxn ang="0">
                    <a:pos x="41" y="0"/>
                  </a:cxn>
                  <a:cxn ang="0">
                    <a:pos x="51" y="22"/>
                  </a:cxn>
                  <a:cxn ang="0">
                    <a:pos x="0" y="22"/>
                  </a:cxn>
                  <a:cxn ang="0">
                    <a:pos x="8" y="0"/>
                  </a:cxn>
                </a:cxnLst>
                <a:rect l="0" t="0" r="r" b="b"/>
                <a:pathLst>
                  <a:path w="52" h="23">
                    <a:moveTo>
                      <a:pt x="8" y="0"/>
                    </a:moveTo>
                    <a:lnTo>
                      <a:pt x="41" y="0"/>
                    </a:lnTo>
                    <a:lnTo>
                      <a:pt x="51" y="22"/>
                    </a:lnTo>
                    <a:lnTo>
                      <a:pt x="0" y="22"/>
                    </a:lnTo>
                    <a:lnTo>
                      <a:pt x="8" y="0"/>
                    </a:lnTo>
                  </a:path>
                </a:pathLst>
              </a:custGeom>
              <a:solidFill>
                <a:srgbClr val="333629"/>
              </a:solidFill>
              <a:ln w="9525" cap="rnd">
                <a:noFill/>
                <a:round/>
                <a:headEnd/>
                <a:tailEnd/>
              </a:ln>
              <a:effectLst/>
            </p:spPr>
            <p:txBody>
              <a:bodyPr/>
              <a:lstStyle/>
              <a:p>
                <a:endParaRPr lang="es-ES"/>
              </a:p>
            </p:txBody>
          </p:sp>
          <p:sp>
            <p:nvSpPr>
              <p:cNvPr id="425105" name="Freeform 145"/>
              <p:cNvSpPr>
                <a:spLocks/>
              </p:cNvSpPr>
              <p:nvPr/>
            </p:nvSpPr>
            <p:spPr bwMode="auto">
              <a:xfrm>
                <a:off x="621" y="2316"/>
                <a:ext cx="18" cy="20"/>
              </a:xfrm>
              <a:custGeom>
                <a:avLst/>
                <a:gdLst/>
                <a:ahLst/>
                <a:cxnLst>
                  <a:cxn ang="0">
                    <a:pos x="0" y="0"/>
                  </a:cxn>
                  <a:cxn ang="0">
                    <a:pos x="10" y="0"/>
                  </a:cxn>
                  <a:cxn ang="0">
                    <a:pos x="17" y="19"/>
                  </a:cxn>
                  <a:cxn ang="0">
                    <a:pos x="8" y="3"/>
                  </a:cxn>
                  <a:cxn ang="0">
                    <a:pos x="0" y="0"/>
                  </a:cxn>
                </a:cxnLst>
                <a:rect l="0" t="0" r="r" b="b"/>
                <a:pathLst>
                  <a:path w="18" h="20">
                    <a:moveTo>
                      <a:pt x="0" y="0"/>
                    </a:moveTo>
                    <a:lnTo>
                      <a:pt x="10" y="0"/>
                    </a:lnTo>
                    <a:lnTo>
                      <a:pt x="17" y="19"/>
                    </a:lnTo>
                    <a:lnTo>
                      <a:pt x="8" y="3"/>
                    </a:lnTo>
                    <a:lnTo>
                      <a:pt x="0" y="0"/>
                    </a:lnTo>
                  </a:path>
                </a:pathLst>
              </a:custGeom>
              <a:solidFill>
                <a:srgbClr val="7B8164"/>
              </a:solidFill>
              <a:ln w="9525" cap="rnd">
                <a:noFill/>
                <a:round/>
                <a:headEnd/>
                <a:tailEnd/>
              </a:ln>
              <a:effectLst/>
            </p:spPr>
            <p:txBody>
              <a:bodyPr/>
              <a:lstStyle/>
              <a:p>
                <a:endParaRPr lang="es-ES"/>
              </a:p>
            </p:txBody>
          </p:sp>
          <p:sp>
            <p:nvSpPr>
              <p:cNvPr id="425106" name="Freeform 146"/>
              <p:cNvSpPr>
                <a:spLocks/>
              </p:cNvSpPr>
              <p:nvPr/>
            </p:nvSpPr>
            <p:spPr bwMode="auto">
              <a:xfrm>
                <a:off x="676" y="2314"/>
                <a:ext cx="54" cy="23"/>
              </a:xfrm>
              <a:custGeom>
                <a:avLst/>
                <a:gdLst/>
                <a:ahLst/>
                <a:cxnLst>
                  <a:cxn ang="0">
                    <a:pos x="8" y="0"/>
                  </a:cxn>
                  <a:cxn ang="0">
                    <a:pos x="43" y="0"/>
                  </a:cxn>
                  <a:cxn ang="0">
                    <a:pos x="53" y="22"/>
                  </a:cxn>
                  <a:cxn ang="0">
                    <a:pos x="0" y="22"/>
                  </a:cxn>
                  <a:cxn ang="0">
                    <a:pos x="8" y="0"/>
                  </a:cxn>
                </a:cxnLst>
                <a:rect l="0" t="0" r="r" b="b"/>
                <a:pathLst>
                  <a:path w="54" h="23">
                    <a:moveTo>
                      <a:pt x="8" y="0"/>
                    </a:moveTo>
                    <a:lnTo>
                      <a:pt x="43" y="0"/>
                    </a:lnTo>
                    <a:lnTo>
                      <a:pt x="53" y="22"/>
                    </a:lnTo>
                    <a:lnTo>
                      <a:pt x="0" y="22"/>
                    </a:lnTo>
                    <a:lnTo>
                      <a:pt x="8" y="0"/>
                    </a:lnTo>
                  </a:path>
                </a:pathLst>
              </a:custGeom>
              <a:solidFill>
                <a:srgbClr val="333629"/>
              </a:solidFill>
              <a:ln w="9525" cap="rnd">
                <a:noFill/>
                <a:round/>
                <a:headEnd/>
                <a:tailEnd/>
              </a:ln>
              <a:effectLst/>
            </p:spPr>
            <p:txBody>
              <a:bodyPr/>
              <a:lstStyle/>
              <a:p>
                <a:endParaRPr lang="es-ES"/>
              </a:p>
            </p:txBody>
          </p:sp>
          <p:sp>
            <p:nvSpPr>
              <p:cNvPr id="425107" name="Freeform 147"/>
              <p:cNvSpPr>
                <a:spLocks/>
              </p:cNvSpPr>
              <p:nvPr/>
            </p:nvSpPr>
            <p:spPr bwMode="auto">
              <a:xfrm>
                <a:off x="706" y="2316"/>
                <a:ext cx="19" cy="20"/>
              </a:xfrm>
              <a:custGeom>
                <a:avLst/>
                <a:gdLst/>
                <a:ahLst/>
                <a:cxnLst>
                  <a:cxn ang="0">
                    <a:pos x="0" y="0"/>
                  </a:cxn>
                  <a:cxn ang="0">
                    <a:pos x="10" y="0"/>
                  </a:cxn>
                  <a:cxn ang="0">
                    <a:pos x="18" y="19"/>
                  </a:cxn>
                  <a:cxn ang="0">
                    <a:pos x="8" y="3"/>
                  </a:cxn>
                  <a:cxn ang="0">
                    <a:pos x="0" y="0"/>
                  </a:cxn>
                </a:cxnLst>
                <a:rect l="0" t="0" r="r" b="b"/>
                <a:pathLst>
                  <a:path w="19" h="20">
                    <a:moveTo>
                      <a:pt x="0" y="0"/>
                    </a:moveTo>
                    <a:lnTo>
                      <a:pt x="10" y="0"/>
                    </a:lnTo>
                    <a:lnTo>
                      <a:pt x="18" y="19"/>
                    </a:lnTo>
                    <a:lnTo>
                      <a:pt x="8" y="3"/>
                    </a:lnTo>
                    <a:lnTo>
                      <a:pt x="0" y="0"/>
                    </a:lnTo>
                  </a:path>
                </a:pathLst>
              </a:custGeom>
              <a:solidFill>
                <a:srgbClr val="7B8164"/>
              </a:solidFill>
              <a:ln w="9525" cap="rnd">
                <a:noFill/>
                <a:round/>
                <a:headEnd/>
                <a:tailEnd/>
              </a:ln>
              <a:effectLst/>
            </p:spPr>
            <p:txBody>
              <a:bodyPr/>
              <a:lstStyle/>
              <a:p>
                <a:endParaRPr lang="es-ES"/>
              </a:p>
            </p:txBody>
          </p:sp>
        </p:grpSp>
      </p:grpSp>
      <p:sp>
        <p:nvSpPr>
          <p:cNvPr id="425112" name="Text Box 152"/>
          <p:cNvSpPr txBox="1">
            <a:spLocks noChangeArrowheads="1"/>
          </p:cNvSpPr>
          <p:nvPr/>
        </p:nvSpPr>
        <p:spPr bwMode="auto">
          <a:xfrm>
            <a:off x="1376363" y="5622925"/>
            <a:ext cx="2352675" cy="336550"/>
          </a:xfrm>
          <a:prstGeom prst="rect">
            <a:avLst/>
          </a:prstGeom>
          <a:noFill/>
          <a:ln w="12700">
            <a:noFill/>
            <a:miter lim="800000"/>
            <a:headEnd/>
            <a:tailEnd/>
          </a:ln>
          <a:effectLst/>
        </p:spPr>
        <p:txBody>
          <a:bodyPr wrap="none">
            <a:spAutoFit/>
          </a:bodyPr>
          <a:lstStyle/>
          <a:p>
            <a:r>
              <a:rPr lang="es-ES_tradnl" sz="1600" b="1">
                <a:latin typeface="Arial" charset="0"/>
              </a:rPr>
              <a:t>Domicilio del abonado</a:t>
            </a:r>
            <a:endParaRPr lang="es-ES" sz="1600" b="1">
              <a:latin typeface="Arial" charset="0"/>
            </a:endParaRPr>
          </a:p>
        </p:txBody>
      </p:sp>
      <p:sp>
        <p:nvSpPr>
          <p:cNvPr id="425113" name="Text Box 153"/>
          <p:cNvSpPr txBox="1">
            <a:spLocks noChangeArrowheads="1"/>
          </p:cNvSpPr>
          <p:nvPr/>
        </p:nvSpPr>
        <p:spPr bwMode="auto">
          <a:xfrm>
            <a:off x="6948488" y="5657850"/>
            <a:ext cx="1890712" cy="336550"/>
          </a:xfrm>
          <a:prstGeom prst="rect">
            <a:avLst/>
          </a:prstGeom>
          <a:noFill/>
          <a:ln w="12700">
            <a:noFill/>
            <a:miter lim="800000"/>
            <a:headEnd/>
            <a:tailEnd/>
          </a:ln>
          <a:effectLst/>
        </p:spPr>
        <p:txBody>
          <a:bodyPr wrap="none">
            <a:spAutoFit/>
          </a:bodyPr>
          <a:lstStyle/>
          <a:p>
            <a:r>
              <a:rPr lang="es-ES_tradnl" sz="1600" b="1">
                <a:latin typeface="Arial" charset="0"/>
              </a:rPr>
              <a:t>Central telefónica</a:t>
            </a:r>
            <a:endParaRPr lang="es-ES" sz="1600" b="1">
              <a:latin typeface="Arial" charset="0"/>
            </a:endParaRPr>
          </a:p>
        </p:txBody>
      </p:sp>
      <p:sp>
        <p:nvSpPr>
          <p:cNvPr id="425116" name="Rectangle 156"/>
          <p:cNvSpPr>
            <a:spLocks noChangeArrowheads="1"/>
          </p:cNvSpPr>
          <p:nvPr/>
        </p:nvSpPr>
        <p:spPr bwMode="auto">
          <a:xfrm>
            <a:off x="6848475" y="1298575"/>
            <a:ext cx="1914525" cy="4192588"/>
          </a:xfrm>
          <a:prstGeom prst="rect">
            <a:avLst/>
          </a:prstGeom>
          <a:noFill/>
          <a:ln w="12700">
            <a:solidFill>
              <a:schemeClr val="tx2"/>
            </a:solidFill>
            <a:miter lim="800000"/>
            <a:headEnd/>
            <a:tailEnd/>
          </a:ln>
          <a:effectLst/>
        </p:spPr>
        <p:txBody>
          <a:bodyPr wrap="none" anchor="ctr"/>
          <a:lstStyle/>
          <a:p>
            <a:endParaRPr lang="es-ES"/>
          </a:p>
        </p:txBody>
      </p:sp>
      <p:sp>
        <p:nvSpPr>
          <p:cNvPr id="425117" name="Text Box 157"/>
          <p:cNvSpPr txBox="1">
            <a:spLocks noChangeArrowheads="1"/>
          </p:cNvSpPr>
          <p:nvPr/>
        </p:nvSpPr>
        <p:spPr bwMode="auto">
          <a:xfrm>
            <a:off x="5484813" y="4471988"/>
            <a:ext cx="1220787" cy="942975"/>
          </a:xfrm>
          <a:prstGeom prst="rect">
            <a:avLst/>
          </a:prstGeom>
          <a:noFill/>
          <a:ln w="12700">
            <a:noFill/>
            <a:miter lim="800000"/>
            <a:headEnd/>
            <a:tailEnd/>
          </a:ln>
          <a:effectLst/>
        </p:spPr>
        <p:txBody>
          <a:bodyPr wrap="none">
            <a:spAutoFit/>
          </a:bodyPr>
          <a:lstStyle/>
          <a:p>
            <a:pPr algn="ctr"/>
            <a:r>
              <a:rPr lang="es-ES_tradnl" sz="1400" b="1">
                <a:latin typeface="Arial" charset="0"/>
              </a:rPr>
              <a:t>Bucle de </a:t>
            </a:r>
          </a:p>
          <a:p>
            <a:pPr algn="ctr"/>
            <a:r>
              <a:rPr lang="es-ES_tradnl" sz="1400" b="1">
                <a:latin typeface="Arial" charset="0"/>
              </a:rPr>
              <a:t>abonado </a:t>
            </a:r>
          </a:p>
          <a:p>
            <a:pPr algn="ctr"/>
            <a:r>
              <a:rPr lang="es-ES_tradnl" sz="1400" b="1">
                <a:latin typeface="Arial" charset="0"/>
              </a:rPr>
              <a:t>(2 hilos)</a:t>
            </a:r>
          </a:p>
          <a:p>
            <a:pPr algn="ctr"/>
            <a:r>
              <a:rPr lang="es-ES_tradnl" sz="1400" b="1">
                <a:latin typeface="Arial" charset="0"/>
              </a:rPr>
              <a:t>5,5 Km max.</a:t>
            </a:r>
            <a:endParaRPr lang="es-ES" sz="1400" b="1">
              <a:latin typeface="Arial" charset="0"/>
            </a:endParaRPr>
          </a:p>
        </p:txBody>
      </p:sp>
      <p:pic>
        <p:nvPicPr>
          <p:cNvPr id="425118" name="Picture 158"/>
          <p:cNvPicPr>
            <a:picLocks noChangeArrowheads="1"/>
          </p:cNvPicPr>
          <p:nvPr/>
        </p:nvPicPr>
        <p:blipFill>
          <a:blip r:embed="rId6" cstate="print"/>
          <a:srcRect/>
          <a:stretch>
            <a:fillRect/>
          </a:stretch>
        </p:blipFill>
        <p:spPr bwMode="auto">
          <a:xfrm>
            <a:off x="325438" y="2471738"/>
            <a:ext cx="958850" cy="1114425"/>
          </a:xfrm>
          <a:prstGeom prst="rect">
            <a:avLst/>
          </a:prstGeom>
          <a:noFill/>
          <a:ln w="12700">
            <a:noFill/>
            <a:miter lim="800000"/>
            <a:headEnd/>
            <a:tailEnd/>
          </a:ln>
          <a:effectLst/>
        </p:spPr>
      </p:pic>
      <p:sp>
        <p:nvSpPr>
          <p:cNvPr id="425119" name="Text Box 159"/>
          <p:cNvSpPr txBox="1">
            <a:spLocks noChangeArrowheads="1"/>
          </p:cNvSpPr>
          <p:nvPr/>
        </p:nvSpPr>
        <p:spPr bwMode="auto">
          <a:xfrm>
            <a:off x="3559175" y="4189413"/>
            <a:ext cx="1435100" cy="730250"/>
          </a:xfrm>
          <a:prstGeom prst="rect">
            <a:avLst/>
          </a:prstGeom>
          <a:noFill/>
          <a:ln w="12700">
            <a:noFill/>
            <a:miter lim="800000"/>
            <a:headEnd/>
            <a:tailEnd/>
          </a:ln>
          <a:effectLst/>
        </p:spPr>
        <p:txBody>
          <a:bodyPr wrap="none">
            <a:spAutoFit/>
          </a:bodyPr>
          <a:lstStyle/>
          <a:p>
            <a:pPr algn="ctr"/>
            <a:r>
              <a:rPr lang="es-ES_tradnl" sz="1400" b="1">
                <a:latin typeface="Arial" charset="0"/>
              </a:rPr>
              <a:t>Bus RDSI</a:t>
            </a:r>
          </a:p>
          <a:p>
            <a:pPr algn="ctr"/>
            <a:r>
              <a:rPr lang="es-ES_tradnl" sz="1400" b="1">
                <a:latin typeface="Arial" charset="0"/>
              </a:rPr>
              <a:t>(4 hilos)</a:t>
            </a:r>
          </a:p>
          <a:p>
            <a:pPr algn="ctr"/>
            <a:r>
              <a:rPr lang="es-ES_tradnl" sz="1400" b="1">
                <a:latin typeface="Arial" charset="0"/>
              </a:rPr>
              <a:t>Conector RJ45</a:t>
            </a:r>
            <a:endParaRPr lang="es-ES" sz="1400" b="1">
              <a:latin typeface="Arial" charset="0"/>
            </a:endParaRPr>
          </a:p>
        </p:txBody>
      </p:sp>
      <p:sp>
        <p:nvSpPr>
          <p:cNvPr id="425120" name="Line 160"/>
          <p:cNvSpPr>
            <a:spLocks noChangeShapeType="1"/>
          </p:cNvSpPr>
          <p:nvPr/>
        </p:nvSpPr>
        <p:spPr bwMode="auto">
          <a:xfrm flipH="1">
            <a:off x="3219450" y="4348163"/>
            <a:ext cx="590550" cy="0"/>
          </a:xfrm>
          <a:prstGeom prst="line">
            <a:avLst/>
          </a:prstGeom>
          <a:noFill/>
          <a:ln w="12700">
            <a:solidFill>
              <a:schemeClr val="tx1"/>
            </a:solidFill>
            <a:round/>
            <a:headEnd/>
            <a:tailEnd type="triangle" w="med" len="med"/>
          </a:ln>
          <a:effectLst/>
        </p:spPr>
        <p:txBody>
          <a:bodyPr/>
          <a:lstStyle/>
          <a:p>
            <a:endParaRPr lang="es-ES"/>
          </a:p>
        </p:txBody>
      </p:sp>
      <p:sp>
        <p:nvSpPr>
          <p:cNvPr id="425121" name="Line 161"/>
          <p:cNvSpPr>
            <a:spLocks noChangeShapeType="1"/>
          </p:cNvSpPr>
          <p:nvPr/>
        </p:nvSpPr>
        <p:spPr bwMode="auto">
          <a:xfrm flipV="1">
            <a:off x="5972175" y="3662363"/>
            <a:ext cx="0" cy="733425"/>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2"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0374"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3200">
                <a:solidFill>
                  <a:schemeClr val="tx2"/>
                </a:solidFill>
              </a:rPr>
              <a:t>RDSI de banda estrecha</a:t>
            </a:r>
          </a:p>
        </p:txBody>
      </p:sp>
      <p:sp>
        <p:nvSpPr>
          <p:cNvPr id="570375" name="Rectangle 7"/>
          <p:cNvSpPr>
            <a:spLocks noChangeArrowheads="1"/>
          </p:cNvSpPr>
          <p:nvPr/>
        </p:nvSpPr>
        <p:spPr bwMode="auto">
          <a:xfrm>
            <a:off x="685800" y="1752600"/>
            <a:ext cx="7772400" cy="43434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a:t>Una ventaja de RDSI es l</a:t>
            </a:r>
            <a:r>
              <a:rPr lang="es-ES"/>
              <a:t>a posibilidad de </a:t>
            </a:r>
            <a:r>
              <a:rPr lang="es-ES_tradnl"/>
              <a:t>activar</a:t>
            </a:r>
            <a:r>
              <a:rPr lang="es-ES"/>
              <a:t> canales</a:t>
            </a:r>
            <a:r>
              <a:rPr lang="es-ES_tradnl"/>
              <a:t> B bajo demanda</a:t>
            </a:r>
            <a:endParaRPr lang="es-ES"/>
          </a:p>
          <a:p>
            <a:pPr marL="342900" indent="-342900">
              <a:spcBef>
                <a:spcPct val="20000"/>
              </a:spcBef>
              <a:buSzPct val="100000"/>
              <a:buFontTx/>
              <a:buChar char="•"/>
            </a:pPr>
            <a:r>
              <a:rPr lang="es-ES"/>
              <a:t>RDSI es muy adecuado para datos cuando la conexión es de pocas horas al día. También para configuraciones de emergencia (backup)</a:t>
            </a:r>
          </a:p>
          <a:p>
            <a:pPr marL="342900" indent="-342900">
              <a:spcBef>
                <a:spcPct val="20000"/>
              </a:spcBef>
              <a:buSzPct val="100000"/>
              <a:buFontTx/>
              <a:buChar char="•"/>
            </a:pPr>
            <a:r>
              <a:rPr lang="es-ES"/>
              <a:t>Sobre un RDSI básico es posible hacer videoconferencia de una calidad razonable, usando los dos canales B</a:t>
            </a:r>
            <a:endParaRPr lang="es-ES_tradnl"/>
          </a:p>
          <a:p>
            <a:pPr marL="342900" indent="-342900">
              <a:spcBef>
                <a:spcPct val="20000"/>
              </a:spcBef>
              <a:buSzPct val="100000"/>
              <a:buFontTx/>
              <a:buChar char="•"/>
            </a:pPr>
            <a:r>
              <a:rPr lang="es-ES_tradnl"/>
              <a:t>Actualmente Telefónica ofrece tarifa plana a precios muy interesantes en RDSI.</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ctrTitle"/>
          </p:nvPr>
        </p:nvSpPr>
        <p:spPr>
          <a:xfrm>
            <a:off x="685800" y="2286000"/>
            <a:ext cx="7772400" cy="1143000"/>
          </a:xfrm>
        </p:spPr>
        <p:txBody>
          <a:bodyPr/>
          <a:lstStyle/>
          <a:p>
            <a:r>
              <a:rPr lang="es-ES"/>
              <a:t>Ejercicios</a:t>
            </a:r>
          </a:p>
        </p:txBody>
      </p:sp>
      <p:sp>
        <p:nvSpPr>
          <p:cNvPr id="473091" name="Rectangle 3"/>
          <p:cNvSpPr>
            <a:spLocks noGrp="1" noChangeArrowheads="1"/>
          </p:cNvSpPr>
          <p:nvPr>
            <p:ph type="subTitle" idx="1"/>
          </p:nvPr>
        </p:nvSpPr>
        <p:spPr/>
        <p:txBody>
          <a:bodyPr/>
          <a:lstStyle/>
          <a:p>
            <a:endParaRPr lang="es-ES"/>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685800" y="609600"/>
            <a:ext cx="7772400" cy="762000"/>
          </a:xfrm>
        </p:spPr>
        <p:txBody>
          <a:bodyPr/>
          <a:lstStyle/>
          <a:p>
            <a:r>
              <a:rPr lang="es-ES_tradnl" sz="4000"/>
              <a:t>Ejercicio 2-6</a:t>
            </a:r>
            <a:endParaRPr lang="es-ES" sz="4000"/>
          </a:p>
        </p:txBody>
      </p:sp>
      <p:sp>
        <p:nvSpPr>
          <p:cNvPr id="463875" name="Rectangle 3"/>
          <p:cNvSpPr>
            <a:spLocks noGrp="1" noChangeArrowheads="1"/>
          </p:cNvSpPr>
          <p:nvPr>
            <p:ph type="body" idx="1"/>
          </p:nvPr>
        </p:nvSpPr>
        <p:spPr>
          <a:xfrm>
            <a:off x="685800" y="1600200"/>
            <a:ext cx="7772400" cy="4495800"/>
          </a:xfrm>
        </p:spPr>
        <p:txBody>
          <a:bodyPr/>
          <a:lstStyle/>
          <a:p>
            <a:pPr>
              <a:lnSpc>
                <a:spcPct val="90000"/>
              </a:lnSpc>
            </a:pPr>
            <a:r>
              <a:rPr lang="es-ES_tradnl" sz="2800"/>
              <a:t>Enlace ATM con F.O. Multimodo 2ª Vent. </a:t>
            </a:r>
          </a:p>
          <a:p>
            <a:pPr lvl="1">
              <a:lnSpc>
                <a:spcPct val="90000"/>
              </a:lnSpc>
            </a:pPr>
            <a:r>
              <a:rPr lang="es-ES_tradnl" sz="2400"/>
              <a:t>Potencia emisor: -15 dBm </a:t>
            </a:r>
          </a:p>
          <a:p>
            <a:pPr lvl="1">
              <a:lnSpc>
                <a:spcPct val="90000"/>
              </a:lnSpc>
            </a:pPr>
            <a:r>
              <a:rPr lang="es-ES_tradnl" sz="2400"/>
              <a:t>Sensibilidad receptor: -28 dBm</a:t>
            </a:r>
          </a:p>
          <a:p>
            <a:pPr lvl="1">
              <a:lnSpc>
                <a:spcPct val="90000"/>
              </a:lnSpc>
            </a:pPr>
            <a:r>
              <a:rPr lang="es-ES_tradnl" sz="2400"/>
              <a:t>3 empalmes y 6 pares de conectores</a:t>
            </a:r>
          </a:p>
          <a:p>
            <a:pPr>
              <a:lnSpc>
                <a:spcPct val="90000"/>
              </a:lnSpc>
            </a:pPr>
            <a:r>
              <a:rPr lang="es-ES_tradnl" sz="2800"/>
              <a:t>Calcular alcance para 155 y 622 Mb/s (enlaces SONET/SDH OC-3 y OC-12)</a:t>
            </a:r>
          </a:p>
          <a:p>
            <a:pPr>
              <a:lnSpc>
                <a:spcPct val="90000"/>
              </a:lnSpc>
            </a:pPr>
            <a:r>
              <a:rPr lang="es-ES_tradnl" sz="2800"/>
              <a:t>Datos:</a:t>
            </a:r>
          </a:p>
          <a:p>
            <a:pPr lvl="1">
              <a:lnSpc>
                <a:spcPct val="90000"/>
              </a:lnSpc>
            </a:pPr>
            <a:r>
              <a:rPr lang="es-ES_tradnl" sz="2400"/>
              <a:t>Atenuación F. O.: 1,5 dB/Km</a:t>
            </a:r>
          </a:p>
          <a:p>
            <a:pPr lvl="1">
              <a:lnSpc>
                <a:spcPct val="90000"/>
              </a:lnSpc>
            </a:pPr>
            <a:r>
              <a:rPr lang="es-ES_tradnl" sz="2400"/>
              <a:t>Atenuación empalme: 0,2 dB</a:t>
            </a:r>
          </a:p>
          <a:p>
            <a:pPr lvl="1">
              <a:lnSpc>
                <a:spcPct val="90000"/>
              </a:lnSpc>
            </a:pPr>
            <a:r>
              <a:rPr lang="es-ES_tradnl" sz="2400"/>
              <a:t>Atenuación pareja conectores: 0,5 dB</a:t>
            </a:r>
          </a:p>
          <a:p>
            <a:pPr lvl="1">
              <a:lnSpc>
                <a:spcPct val="90000"/>
              </a:lnSpc>
            </a:pPr>
            <a:r>
              <a:rPr lang="es-ES_tradnl" sz="2400"/>
              <a:t>Ancho de banda de la fibra: 500 MHz*Km</a:t>
            </a:r>
            <a:endParaRPr lang="es-ES" sz="2400"/>
          </a:p>
          <a:p>
            <a:pPr>
              <a:lnSpc>
                <a:spcPct val="90000"/>
              </a:lnSpc>
            </a:pPr>
            <a:r>
              <a:rPr lang="es-ES_tradnl" sz="2800"/>
              <a:t> </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85800" y="404813"/>
            <a:ext cx="7772400" cy="1143000"/>
          </a:xfrm>
        </p:spPr>
        <p:txBody>
          <a:bodyPr/>
          <a:lstStyle/>
          <a:p>
            <a:r>
              <a:rPr lang="es-ES_tradnl"/>
              <a:t>Ejercicio 2-6</a:t>
            </a:r>
            <a:endParaRPr lang="es-ES"/>
          </a:p>
        </p:txBody>
      </p:sp>
      <p:sp>
        <p:nvSpPr>
          <p:cNvPr id="464899" name="Rectangle 3"/>
          <p:cNvSpPr>
            <a:spLocks noGrp="1" noChangeArrowheads="1"/>
          </p:cNvSpPr>
          <p:nvPr>
            <p:ph type="body" idx="1"/>
          </p:nvPr>
        </p:nvSpPr>
        <p:spPr>
          <a:xfrm>
            <a:off x="685800" y="1776413"/>
            <a:ext cx="8077200" cy="4114800"/>
          </a:xfrm>
        </p:spPr>
        <p:txBody>
          <a:bodyPr/>
          <a:lstStyle/>
          <a:p>
            <a:pPr>
              <a:lnSpc>
                <a:spcPct val="90000"/>
              </a:lnSpc>
            </a:pPr>
            <a:r>
              <a:rPr lang="es-ES_tradnl" sz="2800"/>
              <a:t>Las potencias de emisión y sensibilidades de recepción se expresan en dBm:</a:t>
            </a:r>
          </a:p>
          <a:p>
            <a:pPr>
              <a:lnSpc>
                <a:spcPct val="90000"/>
              </a:lnSpc>
              <a:buFontTx/>
              <a:buNone/>
            </a:pPr>
            <a:r>
              <a:rPr lang="es-ES_tradnl" sz="2800"/>
              <a:t>		P</a:t>
            </a:r>
            <a:r>
              <a:rPr lang="es-ES_tradnl" sz="2800" baseline="-25000"/>
              <a:t>dBm</a:t>
            </a:r>
            <a:r>
              <a:rPr lang="es-ES_tradnl" sz="2800"/>
              <a:t> = 10 log (P</a:t>
            </a:r>
            <a:r>
              <a:rPr lang="es-ES_tradnl" sz="2800" baseline="-25000"/>
              <a:t>mW</a:t>
            </a:r>
            <a:r>
              <a:rPr lang="es-ES_tradnl" sz="2800"/>
              <a:t>)</a:t>
            </a:r>
          </a:p>
          <a:p>
            <a:pPr>
              <a:lnSpc>
                <a:spcPct val="90000"/>
              </a:lnSpc>
              <a:buFontTx/>
              <a:buNone/>
            </a:pPr>
            <a:r>
              <a:rPr lang="es-ES_tradnl" sz="2800"/>
              <a:t>Ejemplo:</a:t>
            </a:r>
          </a:p>
          <a:p>
            <a:pPr>
              <a:lnSpc>
                <a:spcPct val="90000"/>
              </a:lnSpc>
              <a:buFontTx/>
              <a:buNone/>
            </a:pPr>
            <a:r>
              <a:rPr lang="es-ES_tradnl" sz="2800"/>
              <a:t>			P (mW)		P(dBm)</a:t>
            </a:r>
          </a:p>
          <a:p>
            <a:pPr>
              <a:lnSpc>
                <a:spcPct val="90000"/>
              </a:lnSpc>
              <a:buFontTx/>
              <a:buNone/>
            </a:pPr>
            <a:r>
              <a:rPr lang="es-ES_tradnl" sz="2800"/>
              <a:t>			0,01			-20</a:t>
            </a:r>
          </a:p>
          <a:p>
            <a:pPr>
              <a:lnSpc>
                <a:spcPct val="90000"/>
              </a:lnSpc>
              <a:buFontTx/>
              <a:buNone/>
            </a:pPr>
            <a:r>
              <a:rPr lang="es-ES_tradnl" sz="2800"/>
              <a:t>			0,1			-10</a:t>
            </a:r>
          </a:p>
          <a:p>
            <a:pPr>
              <a:lnSpc>
                <a:spcPct val="90000"/>
              </a:lnSpc>
              <a:buFontTx/>
              <a:buNone/>
            </a:pPr>
            <a:r>
              <a:rPr lang="es-ES_tradnl" sz="2800"/>
              <a:t>			1			0 </a:t>
            </a:r>
          </a:p>
          <a:p>
            <a:pPr>
              <a:lnSpc>
                <a:spcPct val="90000"/>
              </a:lnSpc>
              <a:buFontTx/>
              <a:buNone/>
            </a:pPr>
            <a:r>
              <a:rPr lang="es-ES_tradnl" sz="2800"/>
              <a:t>Si restamos la atenuación de un trayecto a la potencia de emisión obtendremos la potencia recibida</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s-ES_tradnl"/>
              <a:t>Ejercicio 2-6</a:t>
            </a:r>
            <a:endParaRPr lang="es-ES"/>
          </a:p>
        </p:txBody>
      </p:sp>
      <p:sp>
        <p:nvSpPr>
          <p:cNvPr id="465923" name="Rectangle 3"/>
          <p:cNvSpPr>
            <a:spLocks noGrp="1" noChangeArrowheads="1"/>
          </p:cNvSpPr>
          <p:nvPr>
            <p:ph type="body" idx="1"/>
          </p:nvPr>
        </p:nvSpPr>
        <p:spPr/>
        <p:txBody>
          <a:bodyPr/>
          <a:lstStyle/>
          <a:p>
            <a:pPr>
              <a:buFontTx/>
              <a:buNone/>
            </a:pPr>
            <a:r>
              <a:rPr lang="es-ES_tradnl"/>
              <a:t>Cálculo atenuación:</a:t>
            </a:r>
          </a:p>
          <a:p>
            <a:pPr lvl="1">
              <a:buFontTx/>
              <a:buNone/>
            </a:pPr>
            <a:r>
              <a:rPr lang="es-ES_tradnl"/>
              <a:t>Potencia emisor:	P</a:t>
            </a:r>
            <a:r>
              <a:rPr lang="es-ES_tradnl" baseline="-25000"/>
              <a:t>em</a:t>
            </a:r>
            <a:r>
              <a:rPr lang="es-ES_tradnl"/>
              <a:t> = - 15 dBm (30 </a:t>
            </a:r>
            <a:r>
              <a:rPr lang="es-ES_tradnl">
                <a:sym typeface="Symbol" pitchFamily="18" charset="2"/>
              </a:rPr>
              <a:t>W)</a:t>
            </a:r>
          </a:p>
          <a:p>
            <a:pPr lvl="1">
              <a:buFontTx/>
              <a:buNone/>
            </a:pPr>
            <a:r>
              <a:rPr lang="es-ES_tradnl">
                <a:sym typeface="Symbol" pitchFamily="18" charset="2"/>
              </a:rPr>
              <a:t>Sensibilidad receptor:	P</a:t>
            </a:r>
            <a:r>
              <a:rPr lang="es-ES_tradnl" baseline="-25000">
                <a:sym typeface="Symbol" pitchFamily="18" charset="2"/>
              </a:rPr>
              <a:t>rec</a:t>
            </a:r>
            <a:r>
              <a:rPr lang="es-ES_tradnl">
                <a:sym typeface="Symbol" pitchFamily="18" charset="2"/>
              </a:rPr>
              <a:t> = - 28 dBm (1,6 W)</a:t>
            </a:r>
          </a:p>
          <a:p>
            <a:pPr lvl="1">
              <a:buFontTx/>
              <a:buNone/>
            </a:pPr>
            <a:r>
              <a:rPr lang="es-ES_tradnl">
                <a:sym typeface="Symbol" pitchFamily="18" charset="2"/>
              </a:rPr>
              <a:t>Aten. Máx. trayecto: 28-15-1,5 = 11,5 dB</a:t>
            </a:r>
          </a:p>
          <a:p>
            <a:pPr lvl="1">
              <a:buFontTx/>
              <a:buNone/>
            </a:pPr>
            <a:r>
              <a:rPr lang="es-ES_tradnl">
                <a:sym typeface="Symbol" pitchFamily="18" charset="2"/>
              </a:rPr>
              <a:t>11,5 =  1,5 * dist. + 0,2 * 3 + 0,5 * 6</a:t>
            </a:r>
          </a:p>
          <a:p>
            <a:pPr lvl="1">
              <a:buFontTx/>
              <a:buNone/>
            </a:pPr>
            <a:r>
              <a:rPr lang="es-ES_tradnl">
                <a:sym typeface="Symbol" pitchFamily="18" charset="2"/>
              </a:rPr>
              <a:t>11,5 = 1,5 * dist. + 0,6 + 3</a:t>
            </a:r>
          </a:p>
          <a:p>
            <a:pPr lvl="1">
              <a:buFontTx/>
              <a:buNone/>
            </a:pPr>
            <a:r>
              <a:rPr lang="es-ES_tradnl" b="1">
                <a:sym typeface="Symbol" pitchFamily="18" charset="2"/>
              </a:rPr>
              <a:t>Dist. = 5,27 Km</a:t>
            </a:r>
            <a:endParaRPr lang="es-ES" b="1">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s-ES_tradnl"/>
              <a:t>Ejercicio 2-6</a:t>
            </a:r>
            <a:endParaRPr lang="es-ES"/>
          </a:p>
        </p:txBody>
      </p:sp>
      <p:sp>
        <p:nvSpPr>
          <p:cNvPr id="466947" name="Rectangle 3"/>
          <p:cNvSpPr>
            <a:spLocks noGrp="1" noChangeArrowheads="1"/>
          </p:cNvSpPr>
          <p:nvPr>
            <p:ph type="body" idx="1"/>
          </p:nvPr>
        </p:nvSpPr>
        <p:spPr>
          <a:xfrm>
            <a:off x="685800" y="1981200"/>
            <a:ext cx="8153400" cy="4114800"/>
          </a:xfrm>
        </p:spPr>
        <p:txBody>
          <a:bodyPr/>
          <a:lstStyle/>
          <a:p>
            <a:pPr>
              <a:buFontTx/>
              <a:buNone/>
            </a:pPr>
            <a:r>
              <a:rPr lang="es-ES_tradnl"/>
              <a:t>Cálculo dispersión:</a:t>
            </a:r>
          </a:p>
          <a:p>
            <a:pPr>
              <a:buFontTx/>
              <a:buNone/>
            </a:pPr>
            <a:r>
              <a:rPr lang="es-ES_tradnl"/>
              <a:t>	Ancho de banda fibra: 500 MHz*Km</a:t>
            </a:r>
          </a:p>
          <a:p>
            <a:pPr>
              <a:buFontTx/>
              <a:buNone/>
            </a:pPr>
            <a:r>
              <a:rPr lang="es-ES_tradnl"/>
              <a:t>	Ancho de banda = Caudal (Mb/s) * Dist. (Km)</a:t>
            </a:r>
          </a:p>
          <a:p>
            <a:pPr>
              <a:buFontTx/>
              <a:buNone/>
            </a:pPr>
            <a:r>
              <a:rPr lang="es-ES_tradnl"/>
              <a:t>	Distancia para OC-3:</a:t>
            </a:r>
          </a:p>
          <a:p>
            <a:pPr>
              <a:buFontTx/>
              <a:buNone/>
            </a:pPr>
            <a:r>
              <a:rPr lang="es-ES_tradnl"/>
              <a:t>		 500 MHz*Km / 155,52 Mb/s = </a:t>
            </a:r>
            <a:r>
              <a:rPr lang="es-ES_tradnl" b="1"/>
              <a:t>3,2 Km</a:t>
            </a:r>
          </a:p>
          <a:p>
            <a:pPr>
              <a:buFontTx/>
              <a:buNone/>
            </a:pPr>
            <a:r>
              <a:rPr lang="es-ES_tradnl"/>
              <a:t>	Distancia para OC-12:</a:t>
            </a:r>
          </a:p>
          <a:p>
            <a:pPr>
              <a:buFontTx/>
              <a:buNone/>
            </a:pPr>
            <a:r>
              <a:rPr lang="es-ES_tradnl"/>
              <a:t>		500 MHz*Km / 622,08 Mb/s = </a:t>
            </a:r>
            <a:r>
              <a:rPr lang="es-ES_tradnl" b="1"/>
              <a:t>0,8 Km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s-ES_tradnl"/>
              <a:t>Ejercicio 2-6</a:t>
            </a:r>
            <a:endParaRPr lang="es-ES"/>
          </a:p>
        </p:txBody>
      </p:sp>
      <p:sp>
        <p:nvSpPr>
          <p:cNvPr id="467971" name="Rectangle 3"/>
          <p:cNvSpPr>
            <a:spLocks noGrp="1" noChangeArrowheads="1"/>
          </p:cNvSpPr>
          <p:nvPr>
            <p:ph type="body" idx="1"/>
          </p:nvPr>
        </p:nvSpPr>
        <p:spPr/>
        <p:txBody>
          <a:bodyPr/>
          <a:lstStyle/>
          <a:p>
            <a:r>
              <a:rPr lang="es-ES_tradnl"/>
              <a:t>Potencia emisor de 1000BASE-LX:</a:t>
            </a:r>
          </a:p>
          <a:p>
            <a:pPr lvl="1"/>
            <a:r>
              <a:rPr lang="es-ES_tradnl"/>
              <a:t>Max. –3 dBm</a:t>
            </a:r>
          </a:p>
          <a:p>
            <a:pPr lvl="1"/>
            <a:r>
              <a:rPr lang="es-ES_tradnl"/>
              <a:t>Min. –11,5 dBm</a:t>
            </a:r>
            <a:endParaRPr lang="es-ES"/>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a:xfrm>
            <a:off x="533400" y="609600"/>
            <a:ext cx="8153400" cy="1143000"/>
          </a:xfrm>
        </p:spPr>
        <p:txBody>
          <a:bodyPr/>
          <a:lstStyle/>
          <a:p>
            <a:r>
              <a:rPr lang="es-ES_tradnl"/>
              <a:t>Ejercicio 2-7</a:t>
            </a:r>
            <a:br>
              <a:rPr lang="es-ES_tradnl"/>
            </a:br>
            <a:r>
              <a:rPr lang="es-ES_tradnl" sz="3200"/>
              <a:t>Fibra FLAG (Fiberoptic Link Around the Globe)</a:t>
            </a:r>
            <a:r>
              <a:rPr lang="es-ES" sz="3200"/>
              <a:t/>
            </a:r>
            <a:br>
              <a:rPr lang="es-ES" sz="3200"/>
            </a:br>
            <a:endParaRPr lang="es-ES" sz="3200"/>
          </a:p>
        </p:txBody>
      </p:sp>
      <p:sp>
        <p:nvSpPr>
          <p:cNvPr id="468995" name="Rectangle 3"/>
          <p:cNvSpPr>
            <a:spLocks noGrp="1" noChangeArrowheads="1"/>
          </p:cNvSpPr>
          <p:nvPr>
            <p:ph type="body" idx="1"/>
          </p:nvPr>
        </p:nvSpPr>
        <p:spPr/>
        <p:txBody>
          <a:bodyPr/>
          <a:lstStyle/>
          <a:p>
            <a:r>
              <a:rPr lang="es-ES_tradnl"/>
              <a:t>Enlace Tokio-Londres. Distancia 28.000 Km</a:t>
            </a:r>
          </a:p>
          <a:p>
            <a:r>
              <a:rPr lang="es-ES_tradnl"/>
              <a:t>Costo 210.000.000.000</a:t>
            </a:r>
          </a:p>
          <a:p>
            <a:r>
              <a:rPr lang="es-ES_tradnl"/>
              <a:t>Velocidad STM-32 (4.976,64 Mb/s)</a:t>
            </a:r>
            <a:endParaRPr lang="es-ES"/>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s-ES_tradnl"/>
              <a:t>Ejercicio 2-8</a:t>
            </a:r>
            <a:br>
              <a:rPr lang="es-ES_tradnl"/>
            </a:br>
            <a:r>
              <a:rPr lang="es-ES_tradnl" sz="4000"/>
              <a:t>Auriculares estereofónicos</a:t>
            </a:r>
            <a:r>
              <a:rPr lang="es-ES_tradnl"/>
              <a:t> </a:t>
            </a:r>
            <a:endParaRPr lang="es-ES"/>
          </a:p>
        </p:txBody>
      </p:sp>
      <p:sp>
        <p:nvSpPr>
          <p:cNvPr id="470019" name="Rectangle 3"/>
          <p:cNvSpPr>
            <a:spLocks noGrp="1" noChangeArrowheads="1"/>
          </p:cNvSpPr>
          <p:nvPr>
            <p:ph type="body" idx="1"/>
          </p:nvPr>
        </p:nvSpPr>
        <p:spPr>
          <a:xfrm>
            <a:off x="685800" y="1981200"/>
            <a:ext cx="7772400" cy="3200400"/>
          </a:xfrm>
        </p:spPr>
        <p:txBody>
          <a:bodyPr/>
          <a:lstStyle/>
          <a:p>
            <a:r>
              <a:rPr lang="es-ES_tradnl"/>
              <a:t>Calcular la velocidad de transmisión de un CD de audio y su relación señal/ruido</a:t>
            </a:r>
          </a:p>
          <a:p>
            <a:r>
              <a:rPr lang="es-ES_tradnl"/>
              <a:t>Formato CD audio:</a:t>
            </a:r>
          </a:p>
          <a:p>
            <a:pPr lvl="1"/>
            <a:r>
              <a:rPr lang="es-ES_tradnl"/>
              <a:t>44.100 muestras por segundo</a:t>
            </a:r>
          </a:p>
          <a:p>
            <a:pPr lvl="1"/>
            <a:r>
              <a:rPr lang="es-ES_tradnl"/>
              <a:t>Cada muestra 16 bits </a:t>
            </a:r>
          </a:p>
          <a:p>
            <a:pPr lvl="1"/>
            <a:r>
              <a:rPr lang="es-ES_tradnl"/>
              <a:t>Dos canales (estéreo)</a:t>
            </a:r>
          </a:p>
        </p:txBody>
      </p:sp>
      <p:sp>
        <p:nvSpPr>
          <p:cNvPr id="470020" name="Text Box 4"/>
          <p:cNvSpPr txBox="1">
            <a:spLocks noChangeArrowheads="1"/>
          </p:cNvSpPr>
          <p:nvPr/>
        </p:nvSpPr>
        <p:spPr bwMode="auto">
          <a:xfrm>
            <a:off x="1804988" y="5364163"/>
            <a:ext cx="5053012" cy="579437"/>
          </a:xfrm>
          <a:prstGeom prst="rect">
            <a:avLst/>
          </a:prstGeom>
          <a:noFill/>
          <a:ln w="9525">
            <a:noFill/>
            <a:miter lim="800000"/>
            <a:headEnd/>
            <a:tailEnd/>
          </a:ln>
          <a:effectLst/>
        </p:spPr>
        <p:txBody>
          <a:bodyPr wrap="none">
            <a:spAutoFit/>
          </a:bodyPr>
          <a:lstStyle/>
          <a:p>
            <a:pPr eaLnBrk="1" hangingPunct="1">
              <a:spcBef>
                <a:spcPct val="20000"/>
              </a:spcBef>
            </a:pPr>
            <a:r>
              <a:rPr lang="es-ES_tradnl" sz="3200"/>
              <a:t>44.100 * 16 * 2 = </a:t>
            </a:r>
            <a:r>
              <a:rPr lang="es-ES_tradnl" sz="3200" b="1"/>
              <a:t>1,411 Mb/s</a:t>
            </a:r>
            <a:endParaRPr lang="es-ES"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0020"/>
                                        </p:tgtEl>
                                        <p:attrNameLst>
                                          <p:attrName>style.visibility</p:attrName>
                                        </p:attrNameLst>
                                      </p:cBhvr>
                                      <p:to>
                                        <p:strVal val="visible"/>
                                      </p:to>
                                    </p:set>
                                    <p:anim calcmode="lin" valueType="num">
                                      <p:cBhvr additive="base">
                                        <p:cTn id="7" dur="500" fill="hold"/>
                                        <p:tgtEl>
                                          <p:spTgt spid="470020"/>
                                        </p:tgtEl>
                                        <p:attrNameLst>
                                          <p:attrName>ppt_x</p:attrName>
                                        </p:attrNameLst>
                                      </p:cBhvr>
                                      <p:tavLst>
                                        <p:tav tm="0">
                                          <p:val>
                                            <p:strVal val="0-#ppt_w/2"/>
                                          </p:val>
                                        </p:tav>
                                        <p:tav tm="100000">
                                          <p:val>
                                            <p:strVal val="#ppt_x"/>
                                          </p:val>
                                        </p:tav>
                                      </p:tavLst>
                                    </p:anim>
                                    <p:anim calcmode="lin" valueType="num">
                                      <p:cBhvr additive="base">
                                        <p:cTn id="8" dur="500" fill="hold"/>
                                        <p:tgtEl>
                                          <p:spTgt spid="470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685800" y="609600"/>
            <a:ext cx="7772400" cy="838200"/>
          </a:xfrm>
        </p:spPr>
        <p:txBody>
          <a:bodyPr/>
          <a:lstStyle/>
          <a:p>
            <a:r>
              <a:rPr lang="es-ES_tradnl" sz="3600"/>
              <a:t>Limitaciones en el número de bits por símbolo</a:t>
            </a:r>
            <a:endParaRPr lang="es-ES" sz="3600"/>
          </a:p>
        </p:txBody>
      </p:sp>
      <p:sp>
        <p:nvSpPr>
          <p:cNvPr id="326659" name="Rectangle 3"/>
          <p:cNvSpPr>
            <a:spLocks noGrp="1" noChangeArrowheads="1"/>
          </p:cNvSpPr>
          <p:nvPr>
            <p:ph type="body" idx="1"/>
          </p:nvPr>
        </p:nvSpPr>
        <p:spPr>
          <a:xfrm>
            <a:off x="685800" y="1752600"/>
            <a:ext cx="7772400" cy="4343400"/>
          </a:xfrm>
        </p:spPr>
        <p:txBody>
          <a:bodyPr/>
          <a:lstStyle/>
          <a:p>
            <a:pPr>
              <a:lnSpc>
                <a:spcPct val="90000"/>
              </a:lnSpc>
            </a:pPr>
            <a:r>
              <a:rPr lang="es-ES_tradnl"/>
              <a:t>Para enviar varios bits por símbolo hay que poder distinguir mas de dos símbolos diferentes:</a:t>
            </a:r>
          </a:p>
          <a:p>
            <a:pPr lvl="1">
              <a:lnSpc>
                <a:spcPct val="90000"/>
              </a:lnSpc>
            </a:pPr>
            <a:r>
              <a:rPr lang="es-ES_tradnl"/>
              <a:t>2 bits, 4 símbolos</a:t>
            </a:r>
          </a:p>
          <a:p>
            <a:pPr lvl="1">
              <a:lnSpc>
                <a:spcPct val="90000"/>
              </a:lnSpc>
            </a:pPr>
            <a:r>
              <a:rPr lang="es-ES_tradnl"/>
              <a:t>3 bits, 8 símbolos,</a:t>
            </a:r>
          </a:p>
          <a:p>
            <a:pPr lvl="1">
              <a:lnSpc>
                <a:spcPct val="90000"/>
              </a:lnSpc>
            </a:pPr>
            <a:r>
              <a:rPr lang="es-ES_tradnl"/>
              <a:t>n bits, 2</a:t>
            </a:r>
            <a:r>
              <a:rPr lang="es-ES_tradnl" baseline="30000"/>
              <a:t>n</a:t>
            </a:r>
            <a:r>
              <a:rPr lang="es-ES_tradnl"/>
              <a:t> símbolos</a:t>
            </a:r>
          </a:p>
          <a:p>
            <a:pPr>
              <a:lnSpc>
                <a:spcPct val="90000"/>
              </a:lnSpc>
            </a:pPr>
            <a:r>
              <a:rPr lang="es-ES_tradnl"/>
              <a:t>El uso de valores de n elevados requiere canales analógicos de gran calidad, o sea elevada relación señal/ruido </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s-ES_tradnl" sz="4000"/>
              <a:t>Ejercicio 2-8</a:t>
            </a:r>
            <a:br>
              <a:rPr lang="es-ES_tradnl" sz="4000"/>
            </a:br>
            <a:r>
              <a:rPr lang="es-ES_tradnl" sz="4000"/>
              <a:t>Relación señal/ruido CD de audio</a:t>
            </a:r>
            <a:endParaRPr lang="es-ES" sz="4000"/>
          </a:p>
        </p:txBody>
      </p:sp>
      <p:sp>
        <p:nvSpPr>
          <p:cNvPr id="471043" name="Rectangle 3"/>
          <p:cNvSpPr>
            <a:spLocks noGrp="1" noChangeArrowheads="1"/>
          </p:cNvSpPr>
          <p:nvPr>
            <p:ph type="body" idx="1"/>
          </p:nvPr>
        </p:nvSpPr>
        <p:spPr/>
        <p:txBody>
          <a:bodyPr/>
          <a:lstStyle/>
          <a:p>
            <a:r>
              <a:rPr lang="es-ES_tradnl" sz="2800"/>
              <a:t>Se representa en escala lineal la amplitud de la onda sonora</a:t>
            </a:r>
          </a:p>
          <a:p>
            <a:r>
              <a:rPr lang="es-ES_tradnl" sz="2800"/>
              <a:t>Amplitud máxima representable: 2</a:t>
            </a:r>
            <a:r>
              <a:rPr lang="es-ES_tradnl" sz="2800" baseline="30000"/>
              <a:t>16</a:t>
            </a:r>
            <a:r>
              <a:rPr lang="es-ES_tradnl" sz="2800"/>
              <a:t> = 65536</a:t>
            </a:r>
          </a:p>
          <a:p>
            <a:r>
              <a:rPr lang="es-ES_tradnl" sz="2800"/>
              <a:t>Amplitud mínima representable: 2</a:t>
            </a:r>
            <a:r>
              <a:rPr lang="es-ES_tradnl" sz="2800" baseline="30000"/>
              <a:t>0</a:t>
            </a:r>
            <a:r>
              <a:rPr lang="es-ES_tradnl" sz="2800"/>
              <a:t> = 1</a:t>
            </a:r>
          </a:p>
          <a:p>
            <a:r>
              <a:rPr lang="es-ES_tradnl" sz="2800"/>
              <a:t>La relación S/R es relación de potencias, la potencia es el cuadrado de la amplitud:</a:t>
            </a:r>
          </a:p>
          <a:p>
            <a:pPr>
              <a:buFontTx/>
              <a:buNone/>
            </a:pPr>
            <a:r>
              <a:rPr lang="es-ES_tradnl" sz="2800"/>
              <a:t>	S/R = (2</a:t>
            </a:r>
            <a:r>
              <a:rPr lang="es-ES_tradnl" sz="2800" baseline="30000"/>
              <a:t>16</a:t>
            </a:r>
            <a:r>
              <a:rPr lang="es-ES_tradnl" sz="2800"/>
              <a:t>)</a:t>
            </a:r>
            <a:r>
              <a:rPr lang="es-ES_tradnl" sz="2800" baseline="30000"/>
              <a:t>2</a:t>
            </a:r>
            <a:r>
              <a:rPr lang="es-ES_tradnl" sz="2800"/>
              <a:t> / (2</a:t>
            </a:r>
            <a:r>
              <a:rPr lang="es-ES_tradnl" sz="2800" baseline="30000"/>
              <a:t>0</a:t>
            </a:r>
            <a:r>
              <a:rPr lang="es-ES_tradnl" sz="2800"/>
              <a:t>)</a:t>
            </a:r>
            <a:r>
              <a:rPr lang="es-ES_tradnl" sz="2800" baseline="30000"/>
              <a:t>2</a:t>
            </a:r>
            <a:r>
              <a:rPr lang="es-ES_tradnl" sz="2800"/>
              <a:t> = 2</a:t>
            </a:r>
            <a:r>
              <a:rPr lang="es-ES_tradnl" sz="2800" baseline="30000"/>
              <a:t>32</a:t>
            </a:r>
            <a:r>
              <a:rPr lang="es-ES_tradnl" sz="2800"/>
              <a:t> = 4,295 * 10</a:t>
            </a:r>
            <a:r>
              <a:rPr lang="es-ES_tradnl" sz="2800" baseline="30000"/>
              <a:t>9</a:t>
            </a:r>
          </a:p>
          <a:p>
            <a:pPr>
              <a:buFontTx/>
              <a:buNone/>
            </a:pPr>
            <a:r>
              <a:rPr lang="es-ES_tradnl" sz="2800" baseline="30000"/>
              <a:t>	</a:t>
            </a:r>
            <a:r>
              <a:rPr lang="es-ES_tradnl" sz="2800"/>
              <a:t>En dB: S/R = 10  * log</a:t>
            </a:r>
            <a:r>
              <a:rPr lang="es-ES_tradnl" sz="2800" baseline="-25000"/>
              <a:t>10</a:t>
            </a:r>
            <a:r>
              <a:rPr lang="es-ES_tradnl" sz="2800"/>
              <a:t> (4,295 * 10</a:t>
            </a:r>
            <a:r>
              <a:rPr lang="es-ES_tradnl" sz="2800" baseline="30000"/>
              <a:t>9</a:t>
            </a:r>
            <a:r>
              <a:rPr lang="es-ES_tradnl" sz="2800"/>
              <a:t>) = </a:t>
            </a:r>
            <a:r>
              <a:rPr lang="es-ES_tradnl" sz="2800" b="1"/>
              <a:t>96,3 dB</a:t>
            </a:r>
            <a:endParaRPr lang="es-ES" sz="2800" b="1" baseline="30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s-ES_tradnl" sz="4000"/>
              <a:t>Ejercicio 2-8</a:t>
            </a:r>
            <a:br>
              <a:rPr lang="es-ES_tradnl" sz="4000"/>
            </a:br>
            <a:r>
              <a:rPr lang="es-ES_tradnl" sz="4000"/>
              <a:t>Relación S/R (ley de Shannon)</a:t>
            </a:r>
            <a:endParaRPr lang="es-ES" sz="4000"/>
          </a:p>
        </p:txBody>
      </p:sp>
      <p:sp>
        <p:nvSpPr>
          <p:cNvPr id="472067" name="Rectangle 3"/>
          <p:cNvSpPr>
            <a:spLocks noGrp="1" noChangeArrowheads="1"/>
          </p:cNvSpPr>
          <p:nvPr>
            <p:ph type="body" idx="1"/>
          </p:nvPr>
        </p:nvSpPr>
        <p:spPr>
          <a:xfrm>
            <a:off x="457200" y="2209800"/>
            <a:ext cx="8382000" cy="3429000"/>
          </a:xfrm>
        </p:spPr>
        <p:txBody>
          <a:bodyPr/>
          <a:lstStyle/>
          <a:p>
            <a:pPr>
              <a:lnSpc>
                <a:spcPct val="90000"/>
              </a:lnSpc>
              <a:buFontTx/>
              <a:buNone/>
            </a:pPr>
            <a:r>
              <a:rPr lang="es-ES_tradnl" sz="2800"/>
              <a:t>C = BW * log</a:t>
            </a:r>
            <a:r>
              <a:rPr lang="es-ES_tradnl" sz="2800" baseline="-25000"/>
              <a:t>2</a:t>
            </a:r>
            <a:r>
              <a:rPr lang="es-ES_tradnl" sz="2800"/>
              <a:t> (1 + SR)</a:t>
            </a:r>
          </a:p>
          <a:p>
            <a:pPr>
              <a:lnSpc>
                <a:spcPct val="90000"/>
              </a:lnSpc>
              <a:buFontTx/>
              <a:buNone/>
            </a:pPr>
            <a:r>
              <a:rPr lang="es-ES_tradnl" sz="2800"/>
              <a:t>	C: caudal (Kb/s)</a:t>
            </a:r>
          </a:p>
          <a:p>
            <a:pPr>
              <a:lnSpc>
                <a:spcPct val="90000"/>
              </a:lnSpc>
              <a:buFontTx/>
              <a:buNone/>
            </a:pPr>
            <a:r>
              <a:rPr lang="es-ES_tradnl" sz="2800"/>
              <a:t>	BW: Ancho de banda (KHz)</a:t>
            </a:r>
          </a:p>
          <a:p>
            <a:pPr>
              <a:lnSpc>
                <a:spcPct val="90000"/>
              </a:lnSpc>
              <a:buFontTx/>
              <a:buNone/>
            </a:pPr>
            <a:r>
              <a:rPr lang="es-ES_tradnl" sz="2800"/>
              <a:t>Despejando:</a:t>
            </a:r>
          </a:p>
          <a:p>
            <a:pPr>
              <a:lnSpc>
                <a:spcPct val="90000"/>
              </a:lnSpc>
              <a:buFontTx/>
              <a:buNone/>
            </a:pPr>
            <a:r>
              <a:rPr lang="es-ES_tradnl" sz="2800"/>
              <a:t>	SR = 2 ** (C / BW) –1</a:t>
            </a:r>
          </a:p>
          <a:p>
            <a:pPr>
              <a:lnSpc>
                <a:spcPct val="90000"/>
              </a:lnSpc>
              <a:buFontTx/>
              <a:buNone/>
            </a:pPr>
            <a:r>
              <a:rPr lang="es-ES_tradnl" sz="2800"/>
              <a:t>Sustituyendo para C = 705,6 Kb/s y BW = 22,05 KHz:</a:t>
            </a:r>
          </a:p>
          <a:p>
            <a:pPr>
              <a:lnSpc>
                <a:spcPct val="90000"/>
              </a:lnSpc>
              <a:buFontTx/>
              <a:buNone/>
            </a:pPr>
            <a:r>
              <a:rPr lang="es-ES_tradnl" sz="2800"/>
              <a:t>	SR = 2</a:t>
            </a:r>
            <a:r>
              <a:rPr lang="es-ES_tradnl" sz="2800" baseline="30000"/>
              <a:t>(705,6/22,05)</a:t>
            </a:r>
            <a:r>
              <a:rPr lang="es-ES_tradnl" sz="2800"/>
              <a:t> – 1 = 2</a:t>
            </a:r>
            <a:r>
              <a:rPr lang="es-ES_tradnl" sz="2800" baseline="30000"/>
              <a:t>32</a:t>
            </a:r>
            <a:r>
              <a:rPr lang="es-ES_tradnl" sz="2800"/>
              <a:t> – 1 = 4,295*10</a:t>
            </a:r>
            <a:r>
              <a:rPr lang="es-ES_tradnl" sz="2800" baseline="30000"/>
              <a:t>9</a:t>
            </a:r>
            <a:r>
              <a:rPr lang="es-ES_tradnl" sz="2800"/>
              <a:t> = </a:t>
            </a:r>
            <a:r>
              <a:rPr lang="es-ES_tradnl" sz="2800" b="1"/>
              <a:t>96,3 dB</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050"/>
          <p:cNvSpPr>
            <a:spLocks noGrp="1" noChangeArrowheads="1"/>
          </p:cNvSpPr>
          <p:nvPr>
            <p:ph type="title"/>
          </p:nvPr>
        </p:nvSpPr>
        <p:spPr>
          <a:xfrm>
            <a:off x="685800" y="609600"/>
            <a:ext cx="7772400" cy="685800"/>
          </a:xfrm>
        </p:spPr>
        <p:txBody>
          <a:bodyPr/>
          <a:lstStyle/>
          <a:p>
            <a:r>
              <a:rPr lang="es-ES_tradnl" sz="3600"/>
              <a:t>Estándares de módems para RTC</a:t>
            </a:r>
            <a:endParaRPr lang="es-ES" sz="3600"/>
          </a:p>
        </p:txBody>
      </p:sp>
      <p:graphicFrame>
        <p:nvGraphicFramePr>
          <p:cNvPr id="381079" name="Group 2199"/>
          <p:cNvGraphicFramePr>
            <a:graphicFrameLocks noGrp="1"/>
          </p:cNvGraphicFramePr>
          <p:nvPr/>
        </p:nvGraphicFramePr>
        <p:xfrm>
          <a:off x="628650" y="1590675"/>
          <a:ext cx="8083550" cy="4063937"/>
        </p:xfrm>
        <a:graphic>
          <a:graphicData uri="http://schemas.openxmlformats.org/drawingml/2006/table">
            <a:tbl>
              <a:tblPr/>
              <a:tblGrid>
                <a:gridCol w="1149350"/>
                <a:gridCol w="1828800"/>
                <a:gridCol w="1219200"/>
                <a:gridCol w="2921000"/>
                <a:gridCol w="965200"/>
              </a:tblGrid>
              <a:tr h="3556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Estándar</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ITU-T</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Velocidad máx. desc./asc. en Kb/s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Baudios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Bps/baudio</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Fecha</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aprobac.</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V.21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0,3 / 0,3</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300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V.22</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1,2 / 1,2</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1200/600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V.22 bis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2,4 / 2,4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2400/1200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1984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V.32</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9,6 / 9,6</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2400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4/2</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1984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V.32 bis</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14,4 / 14,4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2400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6/5/4/3/2</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1991</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V.34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28,8 / 28,8</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3429</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Hasta 9,9   (8,4 efectivos) </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1994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V.34+</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33,6 / 33,6</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3429</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Hasta 10,7 (9,8 efectivos) </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1995</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V.90</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 sz="1800" b="0" i="0" u="none" strike="noStrike" cap="none" normalizeH="0" baseline="0" smtClean="0">
                          <a:ln>
                            <a:noFill/>
                          </a:ln>
                          <a:solidFill>
                            <a:schemeClr val="tx1"/>
                          </a:solidFill>
                          <a:effectLst/>
                          <a:latin typeface="Times New Roman" pitchFamily="18" charset="0"/>
                        </a:rPr>
                        <a:t>56 / 33,6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1800" b="0" i="0" u="none" strike="noStrike" cap="none" normalizeH="0" baseline="0" smtClean="0">
                          <a:ln>
                            <a:noFill/>
                          </a:ln>
                          <a:solidFill>
                            <a:schemeClr val="tx1"/>
                          </a:solidFill>
                          <a:effectLst/>
                          <a:latin typeface="Times New Roman" pitchFamily="18" charset="0"/>
                        </a:rPr>
                        <a:t>1998</a:t>
                      </a: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 sz="1800" b="0" i="0" u="none" strike="noStrike" cap="none" normalizeH="0" baseline="0" smtClean="0">
                          <a:ln>
                            <a:noFill/>
                          </a:ln>
                          <a:solidFill>
                            <a:schemeClr val="tx1"/>
                          </a:solidFill>
                          <a:effectLst/>
                          <a:latin typeface="Times New Roman" pitchFamily="18" charset="0"/>
                        </a:rPr>
                        <a:t>V.92/V.44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 sz="1800" b="0" i="0" u="none" strike="noStrike" cap="none" normalizeH="0" baseline="0" smtClean="0">
                          <a:ln>
                            <a:noFill/>
                          </a:ln>
                          <a:solidFill>
                            <a:schemeClr val="tx1"/>
                          </a:solidFill>
                          <a:effectLst/>
                          <a:latin typeface="Times New Roman" pitchFamily="18" charset="0"/>
                        </a:rPr>
                        <a:t>56 / 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 sz="1800" b="0" i="0" u="none" strike="noStrike" cap="none" normalizeH="0" baseline="0" smtClean="0">
                          <a:ln>
                            <a:noFill/>
                          </a:ln>
                          <a:solidFill>
                            <a:schemeClr val="tx1"/>
                          </a:solidFill>
                          <a:effectLst/>
                          <a:latin typeface="Times New Roman" pitchFamily="18" charset="0"/>
                        </a:rPr>
                        <a:t>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s-ES_tradnl" sz="3600"/>
              <a:t>Relación señal/ruido</a:t>
            </a:r>
            <a:endParaRPr lang="es-ES" sz="3600"/>
          </a:p>
        </p:txBody>
      </p:sp>
      <p:sp>
        <p:nvSpPr>
          <p:cNvPr id="327683" name="Rectangle 3"/>
          <p:cNvSpPr>
            <a:spLocks noGrp="1" noChangeArrowheads="1"/>
          </p:cNvSpPr>
          <p:nvPr>
            <p:ph type="body" idx="1"/>
          </p:nvPr>
        </p:nvSpPr>
        <p:spPr/>
        <p:txBody>
          <a:bodyPr/>
          <a:lstStyle/>
          <a:p>
            <a:r>
              <a:rPr lang="es-ES_tradnl"/>
              <a:t>La relación señal/ruido se mide normalmente en decibelios (dB), ejemplos:</a:t>
            </a:r>
          </a:p>
          <a:p>
            <a:pPr lvl="1"/>
            <a:r>
              <a:rPr lang="es-ES_tradnl"/>
              <a:t>SR = 30 dB: la potencia de la señal es 10</a:t>
            </a:r>
            <a:r>
              <a:rPr lang="es-ES_tradnl" baseline="30000"/>
              <a:t>3</a:t>
            </a:r>
            <a:r>
              <a:rPr lang="es-ES_tradnl"/>
              <a:t>=1000 veces mayor que el ruido</a:t>
            </a:r>
          </a:p>
          <a:p>
            <a:pPr lvl="1"/>
            <a:r>
              <a:rPr lang="es-ES_tradnl"/>
              <a:t>SR = 36 dB: la señal es 10</a:t>
            </a:r>
            <a:r>
              <a:rPr lang="es-ES_tradnl" baseline="30000"/>
              <a:t>3,6</a:t>
            </a:r>
            <a:r>
              <a:rPr lang="es-ES_tradnl"/>
              <a:t> = 3981 veces mayor que el ruido </a:t>
            </a:r>
          </a:p>
          <a:p>
            <a:r>
              <a:rPr lang="es-ES_tradnl"/>
              <a:t>SR (en dB) = 10* log</a:t>
            </a:r>
            <a:r>
              <a:rPr lang="es-ES_tradnl" baseline="-25000"/>
              <a:t>10</a:t>
            </a:r>
            <a:r>
              <a:rPr lang="es-ES_tradnl"/>
              <a:t> (SR)</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8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Ley de Shannon (1948)</a:t>
            </a:r>
          </a:p>
        </p:txBody>
      </p:sp>
      <p:sp>
        <p:nvSpPr>
          <p:cNvPr id="613381" name="Rectangle 5"/>
          <p:cNvSpPr>
            <a:spLocks noChangeArrowheads="1"/>
          </p:cNvSpPr>
          <p:nvPr/>
        </p:nvSpPr>
        <p:spPr bwMode="auto">
          <a:xfrm>
            <a:off x="685800" y="1752600"/>
            <a:ext cx="8077200" cy="22860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a:t>La cantidad de información digital que puede transferirse por un canal analógico está limitada por su </a:t>
            </a:r>
            <a:r>
              <a:rPr lang="es-ES_tradnl" b="1"/>
              <a:t>ancho de banda</a:t>
            </a:r>
            <a:r>
              <a:rPr lang="es-ES_tradnl"/>
              <a:t> (BW) y su </a:t>
            </a:r>
            <a:r>
              <a:rPr lang="es-ES_tradnl" b="1"/>
              <a:t>relación señal/ruido (SR)</a:t>
            </a:r>
            <a:r>
              <a:rPr lang="es-ES_tradnl"/>
              <a:t>, según la expresión:</a:t>
            </a:r>
          </a:p>
          <a:p>
            <a:pPr marL="742950" lvl="1" indent="-285750">
              <a:lnSpc>
                <a:spcPct val="90000"/>
              </a:lnSpc>
              <a:spcBef>
                <a:spcPct val="20000"/>
              </a:spcBef>
              <a:buSzPct val="100000"/>
            </a:pPr>
            <a:r>
              <a:rPr lang="es-ES_tradnl" b="1"/>
              <a:t>Capacidad = BW * log</a:t>
            </a:r>
            <a:r>
              <a:rPr lang="es-ES_tradnl" b="1" baseline="-25000"/>
              <a:t>2</a:t>
            </a:r>
            <a:r>
              <a:rPr lang="es-ES_tradnl" b="1"/>
              <a:t> (1 + SR)                                               		  = BW * log</a:t>
            </a:r>
            <a:r>
              <a:rPr lang="es-ES_tradnl" b="1" baseline="-25000"/>
              <a:t>10</a:t>
            </a:r>
            <a:r>
              <a:rPr lang="es-ES_tradnl" b="1"/>
              <a:t>(1+SR)/log</a:t>
            </a:r>
            <a:r>
              <a:rPr lang="es-ES_tradnl" b="1" baseline="-25000"/>
              <a:t>10</a:t>
            </a:r>
            <a:r>
              <a:rPr lang="es-ES_tradnl" b="1"/>
              <a:t>(2)              		    	  = BW * log</a:t>
            </a:r>
            <a:r>
              <a:rPr lang="es-ES_tradnl" b="1" baseline="-25000"/>
              <a:t>10</a:t>
            </a:r>
            <a:r>
              <a:rPr lang="es-ES_tradnl" b="1"/>
              <a:t>(1+SR)/0,301</a:t>
            </a:r>
          </a:p>
          <a:p>
            <a:pPr marL="342900" indent="-342900">
              <a:lnSpc>
                <a:spcPct val="90000"/>
              </a:lnSpc>
              <a:spcBef>
                <a:spcPct val="20000"/>
              </a:spcBef>
              <a:buSzPct val="100000"/>
            </a:pPr>
            <a:r>
              <a:rPr lang="es-ES_tradnl"/>
              <a:t>    </a:t>
            </a:r>
            <a:endParaRPr lang="es-ES_tradnl" b="1"/>
          </a:p>
        </p:txBody>
      </p:sp>
      <p:sp>
        <p:nvSpPr>
          <p:cNvPr id="613382" name="Rectangle 6"/>
          <p:cNvSpPr>
            <a:spLocks noChangeArrowheads="1"/>
          </p:cNvSpPr>
          <p:nvPr/>
        </p:nvSpPr>
        <p:spPr bwMode="auto">
          <a:xfrm>
            <a:off x="838200" y="4114800"/>
            <a:ext cx="8077200" cy="21336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a:t>Si expresamos SR en dB podemos hacer la aproximación:</a:t>
            </a:r>
          </a:p>
          <a:p>
            <a:pPr marL="742950" lvl="1" indent="-285750">
              <a:lnSpc>
                <a:spcPct val="90000"/>
              </a:lnSpc>
              <a:spcBef>
                <a:spcPct val="20000"/>
              </a:spcBef>
              <a:buSzPct val="100000"/>
            </a:pPr>
            <a:r>
              <a:rPr lang="es-ES_tradnl"/>
              <a:t>	</a:t>
            </a:r>
            <a:r>
              <a:rPr lang="es-ES_tradnl" b="1"/>
              <a:t>Capacidad = BW * SR(dB) / 3 </a:t>
            </a:r>
          </a:p>
          <a:p>
            <a:pPr marL="742950" lvl="1" indent="-285750">
              <a:lnSpc>
                <a:spcPct val="90000"/>
              </a:lnSpc>
              <a:spcBef>
                <a:spcPct val="20000"/>
              </a:spcBef>
              <a:buSzPct val="100000"/>
            </a:pPr>
            <a:r>
              <a:rPr lang="es-ES_tradnl" b="1"/>
              <a:t>	Eficiencia = Capacidad / BW = SR (dB) / 3</a:t>
            </a:r>
          </a:p>
          <a:p>
            <a:pPr marL="342900" indent="-342900">
              <a:lnSpc>
                <a:spcPct val="90000"/>
              </a:lnSpc>
              <a:spcBef>
                <a:spcPct val="20000"/>
              </a:spcBef>
              <a:buSzPct val="100000"/>
            </a:pPr>
            <a:r>
              <a:rPr lang="es-ES_tradnl"/>
              <a:t>    </a:t>
            </a:r>
            <a:r>
              <a:rPr lang="es-ES_tradnl" b="1" i="1"/>
              <a:t>Regla aproximada: la eficiencia (en bits/Hz) de un canal analógico es un tercio de su relación señal/ruido en dB</a:t>
            </a:r>
            <a:endParaRPr lang="es-ES_tradnl"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3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2"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Ley de Shannon: Ejemplos</a:t>
            </a:r>
          </a:p>
        </p:txBody>
      </p:sp>
      <p:sp>
        <p:nvSpPr>
          <p:cNvPr id="611333"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sz="2800"/>
              <a:t>Canal telefónico: BW = 3,3 KHz y S/R = 36 dB </a:t>
            </a:r>
          </a:p>
          <a:p>
            <a:pPr marL="742950" lvl="1" indent="-285750">
              <a:spcBef>
                <a:spcPct val="20000"/>
              </a:spcBef>
              <a:buSzPct val="100000"/>
              <a:buFontTx/>
              <a:buChar char="–"/>
            </a:pPr>
            <a:r>
              <a:rPr lang="es-ES_tradnl"/>
              <a:t>Capacidad = 3,3 KHz * log</a:t>
            </a:r>
            <a:r>
              <a:rPr lang="es-ES_tradnl" baseline="-25000"/>
              <a:t>2</a:t>
            </a:r>
            <a:r>
              <a:rPr lang="es-ES_tradnl"/>
              <a:t> (3981) = 39,5 Kb/s</a:t>
            </a:r>
          </a:p>
          <a:p>
            <a:pPr marL="742950" lvl="1" indent="-285750">
              <a:spcBef>
                <a:spcPct val="20000"/>
              </a:spcBef>
              <a:buSzPct val="100000"/>
              <a:buFontTx/>
              <a:buChar char="–"/>
            </a:pPr>
            <a:r>
              <a:rPr lang="es-ES_tradnl"/>
              <a:t>Eficiencia: 12 bits/Hz</a:t>
            </a:r>
          </a:p>
          <a:p>
            <a:pPr marL="342900" indent="-342900">
              <a:spcBef>
                <a:spcPct val="20000"/>
              </a:spcBef>
              <a:buSzPct val="100000"/>
              <a:buFontTx/>
              <a:buChar char="•"/>
            </a:pPr>
            <a:r>
              <a:rPr lang="es-ES_tradnl" sz="2800"/>
              <a:t>Canal TV PAL: BW = 8 MHz y S/R = 46 dB</a:t>
            </a:r>
          </a:p>
          <a:p>
            <a:pPr marL="742950" lvl="1" indent="-285750">
              <a:spcBef>
                <a:spcPct val="20000"/>
              </a:spcBef>
              <a:buSzPct val="100000"/>
              <a:buFontTx/>
              <a:buChar char="–"/>
            </a:pPr>
            <a:r>
              <a:rPr lang="es-ES_tradnl"/>
              <a:t>Capacidad = 8 MHz * log</a:t>
            </a:r>
            <a:r>
              <a:rPr lang="es-ES_tradnl" baseline="-25000"/>
              <a:t>2</a:t>
            </a:r>
            <a:r>
              <a:rPr lang="es-ES_tradnl"/>
              <a:t> (39812) = 122,2 Mb/s</a:t>
            </a:r>
          </a:p>
          <a:p>
            <a:pPr marL="742950" lvl="1" indent="-285750">
              <a:spcBef>
                <a:spcPct val="20000"/>
              </a:spcBef>
              <a:buSzPct val="100000"/>
              <a:buFontTx/>
              <a:buChar char="–"/>
            </a:pPr>
            <a:r>
              <a:rPr lang="es-ES_tradnl"/>
              <a:t>Eficiencia: 15,3 bits/Hz</a:t>
            </a:r>
          </a:p>
          <a:p>
            <a:pPr marL="342900" indent="-342900">
              <a:spcBef>
                <a:spcPct val="20000"/>
              </a:spcBef>
              <a:buSzPct val="100000"/>
            </a:pPr>
            <a:r>
              <a:rPr lang="es-ES_tradnl" sz="2800" i="1"/>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4" name="Rectangle 4"/>
          <p:cNvSpPr>
            <a:spLocks noChangeArrowheads="1"/>
          </p:cNvSpPr>
          <p:nvPr/>
        </p:nvSpPr>
        <p:spPr bwMode="auto">
          <a:xfrm>
            <a:off x="685800" y="609600"/>
            <a:ext cx="7772400" cy="838200"/>
          </a:xfrm>
          <a:prstGeom prst="rect">
            <a:avLst/>
          </a:prstGeom>
          <a:noFill/>
          <a:ln w="12700">
            <a:noFill/>
            <a:miter lim="800000"/>
            <a:headEnd/>
            <a:tailEnd/>
          </a:ln>
          <a:effectLst/>
        </p:spPr>
        <p:txBody>
          <a:bodyPr lIns="90488" tIns="44450" rIns="90488" bIns="44450" anchor="ctr"/>
          <a:lstStyle/>
          <a:p>
            <a:pPr algn="ctr"/>
            <a:r>
              <a:rPr lang="es-ES_tradnl" sz="3200">
                <a:solidFill>
                  <a:schemeClr val="tx2"/>
                </a:solidFill>
              </a:rPr>
              <a:t>Modulaciones utilizadas en redes de televisión por cable</a:t>
            </a:r>
            <a:endParaRPr lang="es-ES" sz="3200">
              <a:solidFill>
                <a:schemeClr val="tx2"/>
              </a:solidFill>
            </a:endParaRPr>
          </a:p>
        </p:txBody>
      </p:sp>
      <p:graphicFrame>
        <p:nvGraphicFramePr>
          <p:cNvPr id="609285" name="Group 5"/>
          <p:cNvGraphicFramePr>
            <a:graphicFrameLocks noGrp="1"/>
          </p:cNvGraphicFramePr>
          <p:nvPr/>
        </p:nvGraphicFramePr>
        <p:xfrm>
          <a:off x="1219200" y="1905000"/>
          <a:ext cx="6765925" cy="2994978"/>
        </p:xfrm>
        <a:graphic>
          <a:graphicData uri="http://schemas.openxmlformats.org/drawingml/2006/table">
            <a:tbl>
              <a:tblPr/>
              <a:tblGrid>
                <a:gridCol w="1481138"/>
                <a:gridCol w="1030287"/>
                <a:gridCol w="1520825"/>
                <a:gridCol w="1473200"/>
                <a:gridCol w="1260475"/>
              </a:tblGrid>
              <a:tr h="5111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Modulación</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Estados</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Bits/símbolo</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S/R mínima</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Bits/símb.Shannon</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QPSK</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(4QAM)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&gt; 21 dB</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16QAM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&gt; 24 dB</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64QAM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&gt; 25 dB</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256QAM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&gt; 33 dB</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09323" name="Rectangle 43"/>
          <p:cNvSpPr>
            <a:spLocks noChangeArrowheads="1"/>
          </p:cNvSpPr>
          <p:nvPr/>
        </p:nvSpPr>
        <p:spPr bwMode="auto">
          <a:xfrm>
            <a:off x="1524000" y="5516563"/>
            <a:ext cx="6934200" cy="762000"/>
          </a:xfrm>
          <a:prstGeom prst="rect">
            <a:avLst/>
          </a:prstGeom>
          <a:noFill/>
          <a:ln w="9525">
            <a:noFill/>
            <a:miter lim="800000"/>
            <a:headEnd/>
            <a:tailEnd/>
          </a:ln>
          <a:effectLst/>
        </p:spPr>
        <p:txBody>
          <a:bodyPr/>
          <a:lstStyle/>
          <a:p>
            <a:pPr marL="342900" indent="-342900" eaLnBrk="1" hangingPunct="1">
              <a:spcBef>
                <a:spcPct val="20000"/>
              </a:spcBef>
              <a:buFontTx/>
              <a:buChar char="•"/>
            </a:pPr>
            <a:r>
              <a:rPr lang="es-ES_tradnl" sz="2000"/>
              <a:t>QPSK: Quadrature Phase-Shift Keying</a:t>
            </a:r>
          </a:p>
          <a:p>
            <a:pPr marL="342900" indent="-342900" eaLnBrk="1" hangingPunct="1">
              <a:spcBef>
                <a:spcPct val="20000"/>
              </a:spcBef>
              <a:buFontTx/>
              <a:buChar char="•"/>
            </a:pPr>
            <a:r>
              <a:rPr lang="es-ES_tradnl" sz="2000"/>
              <a:t>QAM: Quadrature Amplitude Modulation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s-ES_tradnl"/>
              <a:t>Teorema de muestreo de Nyquist</a:t>
            </a:r>
            <a:endParaRPr lang="es-ES"/>
          </a:p>
        </p:txBody>
      </p:sp>
      <p:sp>
        <p:nvSpPr>
          <p:cNvPr id="384003" name="Rectangle 3"/>
          <p:cNvSpPr>
            <a:spLocks noGrp="1" noChangeArrowheads="1"/>
          </p:cNvSpPr>
          <p:nvPr>
            <p:ph type="body" idx="1"/>
          </p:nvPr>
        </p:nvSpPr>
        <p:spPr/>
        <p:txBody>
          <a:bodyPr/>
          <a:lstStyle/>
          <a:p>
            <a:r>
              <a:rPr lang="es-ES_tradnl" sz="2800"/>
              <a:t>El teorema de Nyquist también se aplica a una señal analógica que se codifica</a:t>
            </a:r>
          </a:p>
          <a:p>
            <a:r>
              <a:rPr lang="es-ES_tradnl" sz="2800"/>
              <a:t>En este caso dice que la frecuencia de muestreo ha de ser al menos el doble que el ancho de banda de la señal que se quiere codificar</a:t>
            </a:r>
          </a:p>
          <a:p>
            <a:r>
              <a:rPr lang="es-ES_tradnl" sz="2800"/>
              <a:t>Ejemplo: los CD de audio muestrean la señal 44.100 veces por segundo, por tanto pueden captar frecuencias de hasta 22,05 KHz  </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ChangeArrowheads="1"/>
          </p:cNvSpPr>
          <p:nvPr/>
        </p:nvSpPr>
        <p:spPr bwMode="auto">
          <a:xfrm>
            <a:off x="685800" y="457200"/>
            <a:ext cx="7772400" cy="1141413"/>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Ejemplo del teorema de muestreo de Nyquist: digitalización de una conversación telefónica</a:t>
            </a:r>
            <a:endParaRPr lang="es-ES" sz="3600">
              <a:solidFill>
                <a:schemeClr val="tx2"/>
              </a:solidFill>
            </a:endParaRPr>
          </a:p>
        </p:txBody>
      </p:sp>
      <p:sp>
        <p:nvSpPr>
          <p:cNvPr id="456707" name="Rectangle 3"/>
          <p:cNvSpPr>
            <a:spLocks noChangeArrowheads="1"/>
          </p:cNvSpPr>
          <p:nvPr/>
        </p:nvSpPr>
        <p:spPr bwMode="auto">
          <a:xfrm>
            <a:off x="5943600" y="4711700"/>
            <a:ext cx="2503488" cy="396875"/>
          </a:xfrm>
          <a:prstGeom prst="rect">
            <a:avLst/>
          </a:prstGeom>
          <a:noFill/>
          <a:ln w="9525">
            <a:noFill/>
            <a:miter lim="800000"/>
            <a:headEnd/>
            <a:tailEnd/>
          </a:ln>
          <a:effectLst/>
        </p:spPr>
        <p:txBody>
          <a:bodyPr lIns="92836" tIns="46418" rIns="92836" bIns="46418">
            <a:spAutoFit/>
          </a:bodyPr>
          <a:lstStyle/>
          <a:p>
            <a:pPr algn="ctr" defTabSz="925513"/>
            <a:r>
              <a:rPr lang="es-ES_tradnl" sz="2000" b="1">
                <a:latin typeface="Arial" charset="0"/>
              </a:rPr>
              <a:t>Muestreo</a:t>
            </a:r>
            <a:endParaRPr lang="es-ES" sz="2000" b="1">
              <a:latin typeface="Arial" charset="0"/>
            </a:endParaRPr>
          </a:p>
        </p:txBody>
      </p:sp>
      <p:sp>
        <p:nvSpPr>
          <p:cNvPr id="456708" name="Rectangle 4"/>
          <p:cNvSpPr>
            <a:spLocks noChangeArrowheads="1"/>
          </p:cNvSpPr>
          <p:nvPr/>
        </p:nvSpPr>
        <p:spPr bwMode="auto">
          <a:xfrm>
            <a:off x="2943225" y="3219450"/>
            <a:ext cx="2184400" cy="1468438"/>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grpSp>
        <p:nvGrpSpPr>
          <p:cNvPr id="456709" name="Group 5"/>
          <p:cNvGrpSpPr>
            <a:grpSpLocks/>
          </p:cNvGrpSpPr>
          <p:nvPr/>
        </p:nvGrpSpPr>
        <p:grpSpPr bwMode="auto">
          <a:xfrm>
            <a:off x="3116263" y="3355975"/>
            <a:ext cx="744537" cy="1146175"/>
            <a:chOff x="1745" y="1597"/>
            <a:chExt cx="417" cy="642"/>
          </a:xfrm>
        </p:grpSpPr>
        <p:grpSp>
          <p:nvGrpSpPr>
            <p:cNvPr id="456710" name="Group 6"/>
            <p:cNvGrpSpPr>
              <a:grpSpLocks/>
            </p:cNvGrpSpPr>
            <p:nvPr/>
          </p:nvGrpSpPr>
          <p:grpSpPr bwMode="auto">
            <a:xfrm>
              <a:off x="1745" y="1597"/>
              <a:ext cx="216" cy="341"/>
              <a:chOff x="1745" y="1597"/>
              <a:chExt cx="216" cy="341"/>
            </a:xfrm>
          </p:grpSpPr>
          <p:sp>
            <p:nvSpPr>
              <p:cNvPr id="456711" name="Arc 7"/>
              <p:cNvSpPr>
                <a:spLocks/>
              </p:cNvSpPr>
              <p:nvPr/>
            </p:nvSpPr>
            <p:spPr bwMode="auto">
              <a:xfrm>
                <a:off x="1847" y="1597"/>
                <a:ext cx="114" cy="341"/>
              </a:xfrm>
              <a:custGeom>
                <a:avLst/>
                <a:gdLst>
                  <a:gd name="G0" fmla="+- 190 0 0"/>
                  <a:gd name="G1" fmla="+- 21600 0 0"/>
                  <a:gd name="G2" fmla="+- 21600 0 0"/>
                  <a:gd name="T0" fmla="*/ 0 w 21790"/>
                  <a:gd name="T1" fmla="*/ 1 h 21600"/>
                  <a:gd name="T2" fmla="*/ 21790 w 21790"/>
                  <a:gd name="T3" fmla="*/ 21600 h 21600"/>
                  <a:gd name="T4" fmla="*/ 190 w 21790"/>
                  <a:gd name="T5" fmla="*/ 21600 h 21600"/>
                </a:gdLst>
                <a:ahLst/>
                <a:cxnLst>
                  <a:cxn ang="0">
                    <a:pos x="T0" y="T1"/>
                  </a:cxn>
                  <a:cxn ang="0">
                    <a:pos x="T2" y="T3"/>
                  </a:cxn>
                  <a:cxn ang="0">
                    <a:pos x="T4" y="T5"/>
                  </a:cxn>
                </a:cxnLst>
                <a:rect l="0" t="0" r="r" b="b"/>
                <a:pathLst>
                  <a:path w="21790" h="21600" fill="none" extrusionOk="0">
                    <a:moveTo>
                      <a:pt x="-1" y="0"/>
                    </a:moveTo>
                    <a:cubicBezTo>
                      <a:pt x="63" y="0"/>
                      <a:pt x="126" y="-1"/>
                      <a:pt x="190" y="0"/>
                    </a:cubicBezTo>
                    <a:cubicBezTo>
                      <a:pt x="12119" y="0"/>
                      <a:pt x="21790" y="9670"/>
                      <a:pt x="21790" y="21600"/>
                    </a:cubicBezTo>
                  </a:path>
                  <a:path w="21790" h="21600" stroke="0" extrusionOk="0">
                    <a:moveTo>
                      <a:pt x="-1" y="0"/>
                    </a:moveTo>
                    <a:cubicBezTo>
                      <a:pt x="63" y="0"/>
                      <a:pt x="126" y="-1"/>
                      <a:pt x="190" y="0"/>
                    </a:cubicBezTo>
                    <a:cubicBezTo>
                      <a:pt x="12119" y="0"/>
                      <a:pt x="21790" y="9670"/>
                      <a:pt x="21790" y="21600"/>
                    </a:cubicBezTo>
                    <a:lnTo>
                      <a:pt x="190" y="21600"/>
                    </a:lnTo>
                    <a:close/>
                  </a:path>
                </a:pathLst>
              </a:custGeom>
              <a:noFill/>
              <a:ln w="50800" cap="rnd">
                <a:solidFill>
                  <a:schemeClr val="tx1"/>
                </a:solidFill>
                <a:round/>
                <a:headEnd type="none" w="sm" len="sm"/>
                <a:tailEnd type="none" w="sm" len="sm"/>
              </a:ln>
              <a:effectLst/>
            </p:spPr>
            <p:txBody>
              <a:bodyPr/>
              <a:lstStyle/>
              <a:p>
                <a:endParaRPr lang="es-ES"/>
              </a:p>
            </p:txBody>
          </p:sp>
          <p:sp>
            <p:nvSpPr>
              <p:cNvPr id="456712" name="Arc 8"/>
              <p:cNvSpPr>
                <a:spLocks/>
              </p:cNvSpPr>
              <p:nvPr/>
            </p:nvSpPr>
            <p:spPr bwMode="auto">
              <a:xfrm>
                <a:off x="1745" y="1598"/>
                <a:ext cx="116" cy="339"/>
              </a:xfrm>
              <a:custGeom>
                <a:avLst/>
                <a:gdLst>
                  <a:gd name="G0" fmla="+- 21600 0 0"/>
                  <a:gd name="G1" fmla="+- 21599 0 0"/>
                  <a:gd name="G2" fmla="+- 21600 0 0"/>
                  <a:gd name="T0" fmla="*/ 0 w 21600"/>
                  <a:gd name="T1" fmla="*/ 21535 h 21599"/>
                  <a:gd name="T2" fmla="*/ 21414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2" y="101"/>
                      <a:pt x="21413" y="-1"/>
                    </a:cubicBezTo>
                  </a:path>
                  <a:path w="21600" h="21599" stroke="0" extrusionOk="0">
                    <a:moveTo>
                      <a:pt x="0" y="21535"/>
                    </a:moveTo>
                    <a:cubicBezTo>
                      <a:pt x="35" y="9703"/>
                      <a:pt x="9582" y="101"/>
                      <a:pt x="21413" y="-1"/>
                    </a:cubicBezTo>
                    <a:lnTo>
                      <a:pt x="21600" y="21599"/>
                    </a:lnTo>
                    <a:close/>
                  </a:path>
                </a:pathLst>
              </a:custGeom>
              <a:noFill/>
              <a:ln w="50800" cap="rnd">
                <a:solidFill>
                  <a:schemeClr val="tx1"/>
                </a:solidFill>
                <a:round/>
                <a:headEnd type="none" w="sm" len="sm"/>
                <a:tailEnd type="none" w="sm" len="sm"/>
              </a:ln>
              <a:effectLst/>
            </p:spPr>
            <p:txBody>
              <a:bodyPr/>
              <a:lstStyle/>
              <a:p>
                <a:endParaRPr lang="es-ES"/>
              </a:p>
            </p:txBody>
          </p:sp>
        </p:grpSp>
        <p:grpSp>
          <p:nvGrpSpPr>
            <p:cNvPr id="456713" name="Group 9"/>
            <p:cNvGrpSpPr>
              <a:grpSpLocks/>
            </p:cNvGrpSpPr>
            <p:nvPr/>
          </p:nvGrpSpPr>
          <p:grpSpPr bwMode="auto">
            <a:xfrm>
              <a:off x="1948" y="1898"/>
              <a:ext cx="214" cy="341"/>
              <a:chOff x="1948" y="1898"/>
              <a:chExt cx="214" cy="341"/>
            </a:xfrm>
          </p:grpSpPr>
          <p:sp>
            <p:nvSpPr>
              <p:cNvPr id="456714" name="Arc 10"/>
              <p:cNvSpPr>
                <a:spLocks/>
              </p:cNvSpPr>
              <p:nvPr/>
            </p:nvSpPr>
            <p:spPr bwMode="auto">
              <a:xfrm>
                <a:off x="1948" y="1898"/>
                <a:ext cx="114" cy="341"/>
              </a:xfrm>
              <a:custGeom>
                <a:avLst/>
                <a:gdLst>
                  <a:gd name="G0" fmla="+- 21600 0 0"/>
                  <a:gd name="G1" fmla="+- 63 0 0"/>
                  <a:gd name="G2" fmla="+- 21600 0 0"/>
                  <a:gd name="T0" fmla="*/ 21600 w 21600"/>
                  <a:gd name="T1" fmla="*/ 21663 h 21663"/>
                  <a:gd name="T2" fmla="*/ 0 w 21600"/>
                  <a:gd name="T3" fmla="*/ 0 h 21663"/>
                  <a:gd name="T4" fmla="*/ 21600 w 21600"/>
                  <a:gd name="T5" fmla="*/ 63 h 21663"/>
                </a:gdLst>
                <a:ahLst/>
                <a:cxnLst>
                  <a:cxn ang="0">
                    <a:pos x="T0" y="T1"/>
                  </a:cxn>
                  <a:cxn ang="0">
                    <a:pos x="T2" y="T3"/>
                  </a:cxn>
                  <a:cxn ang="0">
                    <a:pos x="T4" y="T5"/>
                  </a:cxn>
                </a:cxnLst>
                <a:rect l="0" t="0" r="r" b="b"/>
                <a:pathLst>
                  <a:path w="21600" h="21663" fill="none" extrusionOk="0">
                    <a:moveTo>
                      <a:pt x="21600" y="21663"/>
                    </a:moveTo>
                    <a:cubicBezTo>
                      <a:pt x="9670" y="21663"/>
                      <a:pt x="0" y="11992"/>
                      <a:pt x="0" y="63"/>
                    </a:cubicBezTo>
                    <a:cubicBezTo>
                      <a:pt x="-1" y="42"/>
                      <a:pt x="0" y="21"/>
                      <a:pt x="0" y="0"/>
                    </a:cubicBezTo>
                  </a:path>
                  <a:path w="21600" h="21663" stroke="0" extrusionOk="0">
                    <a:moveTo>
                      <a:pt x="21600" y="21663"/>
                    </a:moveTo>
                    <a:cubicBezTo>
                      <a:pt x="9670" y="21663"/>
                      <a:pt x="0" y="11992"/>
                      <a:pt x="0" y="63"/>
                    </a:cubicBezTo>
                    <a:cubicBezTo>
                      <a:pt x="-1" y="42"/>
                      <a:pt x="0" y="21"/>
                      <a:pt x="0" y="0"/>
                    </a:cubicBezTo>
                    <a:lnTo>
                      <a:pt x="21600" y="63"/>
                    </a:lnTo>
                    <a:close/>
                  </a:path>
                </a:pathLst>
              </a:custGeom>
              <a:noFill/>
              <a:ln w="50800" cap="rnd">
                <a:solidFill>
                  <a:schemeClr val="tx1"/>
                </a:solidFill>
                <a:round/>
                <a:headEnd type="none" w="sm" len="sm"/>
                <a:tailEnd type="none" w="sm" len="sm"/>
              </a:ln>
              <a:effectLst/>
            </p:spPr>
            <p:txBody>
              <a:bodyPr/>
              <a:lstStyle/>
              <a:p>
                <a:endParaRPr lang="es-ES"/>
              </a:p>
            </p:txBody>
          </p:sp>
          <p:sp>
            <p:nvSpPr>
              <p:cNvPr id="456715" name="Arc 11"/>
              <p:cNvSpPr>
                <a:spLocks/>
              </p:cNvSpPr>
              <p:nvPr/>
            </p:nvSpPr>
            <p:spPr bwMode="auto">
              <a:xfrm>
                <a:off x="2046" y="1898"/>
                <a:ext cx="116" cy="339"/>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solidFill>
                <a:round/>
                <a:headEnd type="none" w="sm" len="sm"/>
                <a:tailEnd type="none" w="sm" len="sm"/>
              </a:ln>
              <a:effectLst/>
            </p:spPr>
            <p:txBody>
              <a:bodyPr/>
              <a:lstStyle/>
              <a:p>
                <a:endParaRPr lang="es-ES"/>
              </a:p>
            </p:txBody>
          </p:sp>
        </p:grpSp>
      </p:grpSp>
      <p:grpSp>
        <p:nvGrpSpPr>
          <p:cNvPr id="456716" name="Group 12"/>
          <p:cNvGrpSpPr>
            <a:grpSpLocks/>
          </p:cNvGrpSpPr>
          <p:nvPr/>
        </p:nvGrpSpPr>
        <p:grpSpPr bwMode="auto">
          <a:xfrm>
            <a:off x="3838575" y="3355975"/>
            <a:ext cx="384175" cy="608013"/>
            <a:chOff x="2150" y="1597"/>
            <a:chExt cx="215" cy="341"/>
          </a:xfrm>
        </p:grpSpPr>
        <p:sp>
          <p:nvSpPr>
            <p:cNvPr id="456717" name="Arc 13"/>
            <p:cNvSpPr>
              <a:spLocks/>
            </p:cNvSpPr>
            <p:nvPr/>
          </p:nvSpPr>
          <p:spPr bwMode="auto">
            <a:xfrm>
              <a:off x="2251" y="1597"/>
              <a:ext cx="114" cy="3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1"/>
              </a:solidFill>
              <a:round/>
              <a:headEnd type="none" w="sm" len="sm"/>
              <a:tailEnd type="none" w="sm" len="sm"/>
            </a:ln>
            <a:effectLst/>
          </p:spPr>
          <p:txBody>
            <a:bodyPr/>
            <a:lstStyle/>
            <a:p>
              <a:endParaRPr lang="es-ES"/>
            </a:p>
          </p:txBody>
        </p:sp>
        <p:sp>
          <p:nvSpPr>
            <p:cNvPr id="456718" name="Arc 14"/>
            <p:cNvSpPr>
              <a:spLocks/>
            </p:cNvSpPr>
            <p:nvPr/>
          </p:nvSpPr>
          <p:spPr bwMode="auto">
            <a:xfrm>
              <a:off x="2150" y="1598"/>
              <a:ext cx="115" cy="339"/>
            </a:xfrm>
            <a:custGeom>
              <a:avLst/>
              <a:gdLst>
                <a:gd name="G0" fmla="+- 21600 0 0"/>
                <a:gd name="G1" fmla="+- 21599 0 0"/>
                <a:gd name="G2" fmla="+- 21600 0 0"/>
                <a:gd name="T0" fmla="*/ 0 w 21600"/>
                <a:gd name="T1" fmla="*/ 21535 h 21599"/>
                <a:gd name="T2" fmla="*/ 2141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1" y="102"/>
                    <a:pt x="21411" y="-1"/>
                  </a:cubicBezTo>
                </a:path>
                <a:path w="21600" h="21599" stroke="0" extrusionOk="0">
                  <a:moveTo>
                    <a:pt x="0" y="21535"/>
                  </a:moveTo>
                  <a:cubicBezTo>
                    <a:pt x="35" y="9703"/>
                    <a:pt x="9581" y="102"/>
                    <a:pt x="21411" y="-1"/>
                  </a:cubicBezTo>
                  <a:lnTo>
                    <a:pt x="21600" y="21599"/>
                  </a:lnTo>
                  <a:close/>
                </a:path>
              </a:pathLst>
            </a:custGeom>
            <a:noFill/>
            <a:ln w="50800" cap="rnd">
              <a:solidFill>
                <a:schemeClr val="tx1"/>
              </a:solidFill>
              <a:round/>
              <a:headEnd type="none" w="sm" len="sm"/>
              <a:tailEnd type="none" w="sm" len="sm"/>
            </a:ln>
            <a:effectLst/>
          </p:spPr>
          <p:txBody>
            <a:bodyPr/>
            <a:lstStyle/>
            <a:p>
              <a:endParaRPr lang="es-ES"/>
            </a:p>
          </p:txBody>
        </p:sp>
      </p:grpSp>
      <p:sp>
        <p:nvSpPr>
          <p:cNvPr id="456719" name="Arc 15"/>
          <p:cNvSpPr>
            <a:spLocks/>
          </p:cNvSpPr>
          <p:nvPr/>
        </p:nvSpPr>
        <p:spPr bwMode="auto">
          <a:xfrm>
            <a:off x="4197350" y="3892550"/>
            <a:ext cx="206375" cy="609600"/>
          </a:xfrm>
          <a:custGeom>
            <a:avLst/>
            <a:gdLst>
              <a:gd name="G0" fmla="+- 21600 0 0"/>
              <a:gd name="G1" fmla="+- 63 0 0"/>
              <a:gd name="G2" fmla="+- 21600 0 0"/>
              <a:gd name="T0" fmla="*/ 21411 w 21600"/>
              <a:gd name="T1" fmla="*/ 21662 h 21662"/>
              <a:gd name="T2" fmla="*/ 0 w 21600"/>
              <a:gd name="T3" fmla="*/ 0 h 21662"/>
              <a:gd name="T4" fmla="*/ 21600 w 21600"/>
              <a:gd name="T5" fmla="*/ 63 h 21662"/>
            </a:gdLst>
            <a:ahLst/>
            <a:cxnLst>
              <a:cxn ang="0">
                <a:pos x="T0" y="T1"/>
              </a:cxn>
              <a:cxn ang="0">
                <a:pos x="T2" y="T3"/>
              </a:cxn>
              <a:cxn ang="0">
                <a:pos x="T4" y="T5"/>
              </a:cxn>
            </a:cxnLst>
            <a:rect l="0" t="0" r="r" b="b"/>
            <a:pathLst>
              <a:path w="21600" h="21662" fill="none" extrusionOk="0">
                <a:moveTo>
                  <a:pt x="21410" y="21662"/>
                </a:moveTo>
                <a:cubicBezTo>
                  <a:pt x="9555" y="21558"/>
                  <a:pt x="0" y="11918"/>
                  <a:pt x="0" y="63"/>
                </a:cubicBezTo>
                <a:cubicBezTo>
                  <a:pt x="-1" y="42"/>
                  <a:pt x="0" y="21"/>
                  <a:pt x="0" y="0"/>
                </a:cubicBezTo>
              </a:path>
              <a:path w="21600" h="21662" stroke="0" extrusionOk="0">
                <a:moveTo>
                  <a:pt x="21410" y="21662"/>
                </a:moveTo>
                <a:cubicBezTo>
                  <a:pt x="9555" y="21558"/>
                  <a:pt x="0" y="11918"/>
                  <a:pt x="0" y="63"/>
                </a:cubicBezTo>
                <a:cubicBezTo>
                  <a:pt x="-1" y="42"/>
                  <a:pt x="0" y="21"/>
                  <a:pt x="0" y="0"/>
                </a:cubicBezTo>
                <a:lnTo>
                  <a:pt x="21600" y="63"/>
                </a:lnTo>
                <a:close/>
              </a:path>
            </a:pathLst>
          </a:custGeom>
          <a:noFill/>
          <a:ln w="50800" cap="rnd">
            <a:solidFill>
              <a:schemeClr val="tx1"/>
            </a:solidFill>
            <a:round/>
            <a:headEnd type="none" w="sm" len="sm"/>
            <a:tailEnd type="none" w="sm" len="sm"/>
          </a:ln>
          <a:effectLst/>
        </p:spPr>
        <p:txBody>
          <a:bodyPr/>
          <a:lstStyle/>
          <a:p>
            <a:endParaRPr lang="es-ES"/>
          </a:p>
        </p:txBody>
      </p:sp>
      <p:sp>
        <p:nvSpPr>
          <p:cNvPr id="456720" name="Arc 16"/>
          <p:cNvSpPr>
            <a:spLocks/>
          </p:cNvSpPr>
          <p:nvPr/>
        </p:nvSpPr>
        <p:spPr bwMode="auto">
          <a:xfrm>
            <a:off x="4376738" y="3930650"/>
            <a:ext cx="201612" cy="56673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solidFill>
            <a:round/>
            <a:headEnd type="none" w="sm" len="sm"/>
            <a:tailEnd type="none" w="sm" len="sm"/>
          </a:ln>
          <a:effectLst/>
        </p:spPr>
        <p:txBody>
          <a:bodyPr/>
          <a:lstStyle/>
          <a:p>
            <a:endParaRPr lang="es-ES"/>
          </a:p>
        </p:txBody>
      </p:sp>
      <p:sp>
        <p:nvSpPr>
          <p:cNvPr id="456721" name="Rectangle 17"/>
          <p:cNvSpPr>
            <a:spLocks noChangeArrowheads="1"/>
          </p:cNvSpPr>
          <p:nvPr/>
        </p:nvSpPr>
        <p:spPr bwMode="auto">
          <a:xfrm>
            <a:off x="3001963" y="4711700"/>
            <a:ext cx="2103437" cy="396875"/>
          </a:xfrm>
          <a:prstGeom prst="rect">
            <a:avLst/>
          </a:prstGeom>
          <a:noFill/>
          <a:ln w="9525">
            <a:noFill/>
            <a:miter lim="800000"/>
            <a:headEnd/>
            <a:tailEnd/>
          </a:ln>
          <a:effectLst/>
        </p:spPr>
        <p:txBody>
          <a:bodyPr wrap="none" lIns="92836" tIns="46418" rIns="92836" bIns="46418">
            <a:spAutoFit/>
          </a:bodyPr>
          <a:lstStyle/>
          <a:p>
            <a:pPr algn="ctr" defTabSz="925513"/>
            <a:r>
              <a:rPr lang="es-ES_tradnl" sz="2000" b="1">
                <a:latin typeface="Arial" charset="0"/>
              </a:rPr>
              <a:t>Señal analógica</a:t>
            </a:r>
            <a:endParaRPr lang="es-ES" sz="2000" b="1">
              <a:latin typeface="Arial" charset="0"/>
            </a:endParaRPr>
          </a:p>
        </p:txBody>
      </p:sp>
      <p:grpSp>
        <p:nvGrpSpPr>
          <p:cNvPr id="456722" name="Group 18"/>
          <p:cNvGrpSpPr>
            <a:grpSpLocks/>
          </p:cNvGrpSpPr>
          <p:nvPr/>
        </p:nvGrpSpPr>
        <p:grpSpPr bwMode="auto">
          <a:xfrm>
            <a:off x="3103563" y="3276600"/>
            <a:ext cx="1835150" cy="1365250"/>
            <a:chOff x="1738" y="1553"/>
            <a:chExt cx="1028" cy="765"/>
          </a:xfrm>
        </p:grpSpPr>
        <p:sp>
          <p:nvSpPr>
            <p:cNvPr id="456723" name="Line 19"/>
            <p:cNvSpPr>
              <a:spLocks noChangeShapeType="1"/>
            </p:cNvSpPr>
            <p:nvPr/>
          </p:nvSpPr>
          <p:spPr bwMode="auto">
            <a:xfrm>
              <a:off x="1738" y="1553"/>
              <a:ext cx="0" cy="765"/>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sp>
          <p:nvSpPr>
            <p:cNvPr id="456724" name="Line 20"/>
            <p:cNvSpPr>
              <a:spLocks noChangeShapeType="1"/>
            </p:cNvSpPr>
            <p:nvPr/>
          </p:nvSpPr>
          <p:spPr bwMode="auto">
            <a:xfrm>
              <a:off x="1740" y="1927"/>
              <a:ext cx="1026" cy="0"/>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grpSp>
      <p:sp>
        <p:nvSpPr>
          <p:cNvPr id="456725" name="Rectangle 21"/>
          <p:cNvSpPr>
            <a:spLocks noChangeArrowheads="1"/>
          </p:cNvSpPr>
          <p:nvPr/>
        </p:nvSpPr>
        <p:spPr bwMode="auto">
          <a:xfrm>
            <a:off x="4953000" y="2076450"/>
            <a:ext cx="3903663" cy="7143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Frecuencia de muestreo 8 KHz</a:t>
            </a:r>
          </a:p>
          <a:p>
            <a:pPr algn="ctr" defTabSz="1028700"/>
            <a:r>
              <a:rPr lang="es-ES_tradnl" sz="2000" b="1">
                <a:latin typeface="Arial" charset="0"/>
              </a:rPr>
              <a:t>(8.000 muestras/s)</a:t>
            </a:r>
            <a:endParaRPr lang="es-ES" sz="2000" b="1">
              <a:latin typeface="Arial" charset="0"/>
            </a:endParaRPr>
          </a:p>
        </p:txBody>
      </p:sp>
      <p:sp>
        <p:nvSpPr>
          <p:cNvPr id="456726" name="Rectangle 22"/>
          <p:cNvSpPr>
            <a:spLocks noChangeArrowheads="1"/>
          </p:cNvSpPr>
          <p:nvPr/>
        </p:nvSpPr>
        <p:spPr bwMode="auto">
          <a:xfrm>
            <a:off x="927100" y="2168525"/>
            <a:ext cx="2338388" cy="7143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effectLst>
                  <a:outerShdw blurRad="38100" dist="38100" dir="2700000" algn="tl">
                    <a:srgbClr val="C0C0C0"/>
                  </a:outerShdw>
                </a:effectLst>
                <a:latin typeface="Arial" charset="0"/>
              </a:rPr>
              <a:t>Ancho de banda:</a:t>
            </a:r>
            <a:r>
              <a:rPr lang="es-ES" sz="2000" b="1">
                <a:effectLst>
                  <a:outerShdw blurRad="38100" dist="38100" dir="2700000" algn="tl">
                    <a:srgbClr val="C0C0C0"/>
                  </a:outerShdw>
                </a:effectLst>
                <a:latin typeface="Arial" charset="0"/>
              </a:rPr>
              <a:t> </a:t>
            </a:r>
          </a:p>
          <a:p>
            <a:pPr algn="ctr" defTabSz="1028700"/>
            <a:r>
              <a:rPr lang="es-ES" sz="2000" b="1">
                <a:effectLst>
                  <a:outerShdw blurRad="38100" dist="38100" dir="2700000" algn="tl">
                    <a:srgbClr val="C0C0C0"/>
                  </a:outerShdw>
                </a:effectLst>
                <a:latin typeface="Arial" charset="0"/>
              </a:rPr>
              <a:t>300 Hz </a:t>
            </a:r>
            <a:r>
              <a:rPr lang="es-ES_tradnl" sz="2000" b="1">
                <a:effectLst>
                  <a:outerShdw blurRad="38100" dist="38100" dir="2700000" algn="tl">
                    <a:srgbClr val="C0C0C0"/>
                  </a:outerShdw>
                </a:effectLst>
                <a:latin typeface="Arial" charset="0"/>
              </a:rPr>
              <a:t>a</a:t>
            </a:r>
            <a:r>
              <a:rPr lang="es-ES" sz="2000" b="1">
                <a:effectLst>
                  <a:outerShdw blurRad="38100" dist="38100" dir="2700000" algn="tl">
                    <a:srgbClr val="C0C0C0"/>
                  </a:outerShdw>
                </a:effectLst>
                <a:latin typeface="Arial" charset="0"/>
              </a:rPr>
              <a:t> 3400 Hz</a:t>
            </a:r>
          </a:p>
        </p:txBody>
      </p:sp>
      <p:sp>
        <p:nvSpPr>
          <p:cNvPr id="456727" name="Line 23"/>
          <p:cNvSpPr>
            <a:spLocks noChangeShapeType="1"/>
          </p:cNvSpPr>
          <p:nvPr/>
        </p:nvSpPr>
        <p:spPr bwMode="auto">
          <a:xfrm>
            <a:off x="1555750" y="3933825"/>
            <a:ext cx="1371600" cy="0"/>
          </a:xfrm>
          <a:prstGeom prst="line">
            <a:avLst/>
          </a:prstGeom>
          <a:noFill/>
          <a:ln w="50800">
            <a:solidFill>
              <a:srgbClr val="33CC33"/>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28" name="Line 24"/>
          <p:cNvSpPr>
            <a:spLocks noChangeShapeType="1"/>
          </p:cNvSpPr>
          <p:nvPr/>
        </p:nvSpPr>
        <p:spPr bwMode="auto">
          <a:xfrm>
            <a:off x="1555750" y="4105275"/>
            <a:ext cx="1371600" cy="0"/>
          </a:xfrm>
          <a:prstGeom prst="line">
            <a:avLst/>
          </a:prstGeom>
          <a:noFill/>
          <a:ln w="508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grpSp>
        <p:nvGrpSpPr>
          <p:cNvPr id="456729" name="Group 25"/>
          <p:cNvGrpSpPr>
            <a:grpSpLocks/>
          </p:cNvGrpSpPr>
          <p:nvPr/>
        </p:nvGrpSpPr>
        <p:grpSpPr bwMode="auto">
          <a:xfrm>
            <a:off x="6183313" y="3200400"/>
            <a:ext cx="2120900" cy="1466850"/>
            <a:chOff x="3463" y="1510"/>
            <a:chExt cx="1188" cy="822"/>
          </a:xfrm>
        </p:grpSpPr>
        <p:sp>
          <p:nvSpPr>
            <p:cNvPr id="456730" name="Rectangle 26"/>
            <p:cNvSpPr>
              <a:spLocks noChangeArrowheads="1"/>
            </p:cNvSpPr>
            <p:nvPr/>
          </p:nvSpPr>
          <p:spPr bwMode="auto">
            <a:xfrm>
              <a:off x="3463" y="1510"/>
              <a:ext cx="1188" cy="822"/>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grpSp>
          <p:nvGrpSpPr>
            <p:cNvPr id="456731" name="Group 27"/>
            <p:cNvGrpSpPr>
              <a:grpSpLocks/>
            </p:cNvGrpSpPr>
            <p:nvPr/>
          </p:nvGrpSpPr>
          <p:grpSpPr bwMode="auto">
            <a:xfrm>
              <a:off x="3534" y="1578"/>
              <a:ext cx="216" cy="341"/>
              <a:chOff x="3534" y="1578"/>
              <a:chExt cx="216" cy="341"/>
            </a:xfrm>
          </p:grpSpPr>
          <p:sp>
            <p:nvSpPr>
              <p:cNvPr id="456732" name="Arc 28"/>
              <p:cNvSpPr>
                <a:spLocks/>
              </p:cNvSpPr>
              <p:nvPr/>
            </p:nvSpPr>
            <p:spPr bwMode="auto">
              <a:xfrm>
                <a:off x="3636" y="1578"/>
                <a:ext cx="114" cy="341"/>
              </a:xfrm>
              <a:custGeom>
                <a:avLst/>
                <a:gdLst>
                  <a:gd name="G0" fmla="+- 190 0 0"/>
                  <a:gd name="G1" fmla="+- 21600 0 0"/>
                  <a:gd name="G2" fmla="+- 21600 0 0"/>
                  <a:gd name="T0" fmla="*/ 0 w 21790"/>
                  <a:gd name="T1" fmla="*/ 1 h 21600"/>
                  <a:gd name="T2" fmla="*/ 21790 w 21790"/>
                  <a:gd name="T3" fmla="*/ 21600 h 21600"/>
                  <a:gd name="T4" fmla="*/ 190 w 21790"/>
                  <a:gd name="T5" fmla="*/ 21600 h 21600"/>
                </a:gdLst>
                <a:ahLst/>
                <a:cxnLst>
                  <a:cxn ang="0">
                    <a:pos x="T0" y="T1"/>
                  </a:cxn>
                  <a:cxn ang="0">
                    <a:pos x="T2" y="T3"/>
                  </a:cxn>
                  <a:cxn ang="0">
                    <a:pos x="T4" y="T5"/>
                  </a:cxn>
                </a:cxnLst>
                <a:rect l="0" t="0" r="r" b="b"/>
                <a:pathLst>
                  <a:path w="21790" h="21600" fill="none" extrusionOk="0">
                    <a:moveTo>
                      <a:pt x="-1" y="0"/>
                    </a:moveTo>
                    <a:cubicBezTo>
                      <a:pt x="63" y="0"/>
                      <a:pt x="126" y="-1"/>
                      <a:pt x="190" y="0"/>
                    </a:cubicBezTo>
                    <a:cubicBezTo>
                      <a:pt x="12119" y="0"/>
                      <a:pt x="21790" y="9670"/>
                      <a:pt x="21790" y="21600"/>
                    </a:cubicBezTo>
                  </a:path>
                  <a:path w="21790" h="21600" stroke="0" extrusionOk="0">
                    <a:moveTo>
                      <a:pt x="-1" y="0"/>
                    </a:moveTo>
                    <a:cubicBezTo>
                      <a:pt x="63" y="0"/>
                      <a:pt x="126" y="-1"/>
                      <a:pt x="190" y="0"/>
                    </a:cubicBezTo>
                    <a:cubicBezTo>
                      <a:pt x="12119" y="0"/>
                      <a:pt x="21790" y="9670"/>
                      <a:pt x="21790" y="21600"/>
                    </a:cubicBezTo>
                    <a:lnTo>
                      <a:pt x="190"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6733" name="Arc 29"/>
              <p:cNvSpPr>
                <a:spLocks/>
              </p:cNvSpPr>
              <p:nvPr/>
            </p:nvSpPr>
            <p:spPr bwMode="auto">
              <a:xfrm>
                <a:off x="3534" y="1579"/>
                <a:ext cx="116" cy="339"/>
              </a:xfrm>
              <a:custGeom>
                <a:avLst/>
                <a:gdLst>
                  <a:gd name="G0" fmla="+- 21600 0 0"/>
                  <a:gd name="G1" fmla="+- 21599 0 0"/>
                  <a:gd name="G2" fmla="+- 21600 0 0"/>
                  <a:gd name="T0" fmla="*/ 0 w 21600"/>
                  <a:gd name="T1" fmla="*/ 21535 h 21599"/>
                  <a:gd name="T2" fmla="*/ 21414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2" y="101"/>
                      <a:pt x="21413" y="-1"/>
                    </a:cubicBezTo>
                  </a:path>
                  <a:path w="21600" h="21599" stroke="0" extrusionOk="0">
                    <a:moveTo>
                      <a:pt x="0" y="21535"/>
                    </a:moveTo>
                    <a:cubicBezTo>
                      <a:pt x="35" y="9703"/>
                      <a:pt x="9582" y="101"/>
                      <a:pt x="21413" y="-1"/>
                    </a:cubicBezTo>
                    <a:lnTo>
                      <a:pt x="21600" y="21599"/>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6734" name="Group 30"/>
            <p:cNvGrpSpPr>
              <a:grpSpLocks/>
            </p:cNvGrpSpPr>
            <p:nvPr/>
          </p:nvGrpSpPr>
          <p:grpSpPr bwMode="auto">
            <a:xfrm>
              <a:off x="3729" y="1901"/>
              <a:ext cx="214" cy="341"/>
              <a:chOff x="3729" y="1901"/>
              <a:chExt cx="214" cy="341"/>
            </a:xfrm>
          </p:grpSpPr>
          <p:sp>
            <p:nvSpPr>
              <p:cNvPr id="456735" name="Arc 31"/>
              <p:cNvSpPr>
                <a:spLocks/>
              </p:cNvSpPr>
              <p:nvPr/>
            </p:nvSpPr>
            <p:spPr bwMode="auto">
              <a:xfrm>
                <a:off x="3729" y="1901"/>
                <a:ext cx="114" cy="34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6736" name="Arc 32"/>
              <p:cNvSpPr>
                <a:spLocks/>
              </p:cNvSpPr>
              <p:nvPr/>
            </p:nvSpPr>
            <p:spPr bwMode="auto">
              <a:xfrm>
                <a:off x="3827" y="1901"/>
                <a:ext cx="116" cy="340"/>
              </a:xfrm>
              <a:custGeom>
                <a:avLst/>
                <a:gdLst>
                  <a:gd name="G0" fmla="+- 0 0 0"/>
                  <a:gd name="G1" fmla="+- 64 0 0"/>
                  <a:gd name="G2" fmla="+- 21600 0 0"/>
                  <a:gd name="T0" fmla="*/ 21600 w 21600"/>
                  <a:gd name="T1" fmla="*/ 0 h 21664"/>
                  <a:gd name="T2" fmla="*/ 0 w 21600"/>
                  <a:gd name="T3" fmla="*/ 21664 h 21664"/>
                  <a:gd name="T4" fmla="*/ 0 w 21600"/>
                  <a:gd name="T5" fmla="*/ 64 h 21664"/>
                </a:gdLst>
                <a:ahLst/>
                <a:cxnLst>
                  <a:cxn ang="0">
                    <a:pos x="T0" y="T1"/>
                  </a:cxn>
                  <a:cxn ang="0">
                    <a:pos x="T2" y="T3"/>
                  </a:cxn>
                  <a:cxn ang="0">
                    <a:pos x="T4" y="T5"/>
                  </a:cxn>
                </a:cxnLst>
                <a:rect l="0" t="0" r="r" b="b"/>
                <a:pathLst>
                  <a:path w="21600" h="21664" fill="none" extrusionOk="0">
                    <a:moveTo>
                      <a:pt x="21599" y="0"/>
                    </a:moveTo>
                    <a:cubicBezTo>
                      <a:pt x="21599" y="21"/>
                      <a:pt x="21600" y="42"/>
                      <a:pt x="21600" y="64"/>
                    </a:cubicBezTo>
                    <a:cubicBezTo>
                      <a:pt x="21600" y="11993"/>
                      <a:pt x="11929" y="21663"/>
                      <a:pt x="0" y="21664"/>
                    </a:cubicBezTo>
                  </a:path>
                  <a:path w="21600" h="21664" stroke="0" extrusionOk="0">
                    <a:moveTo>
                      <a:pt x="21599" y="0"/>
                    </a:moveTo>
                    <a:cubicBezTo>
                      <a:pt x="21599" y="21"/>
                      <a:pt x="21600" y="42"/>
                      <a:pt x="21600" y="64"/>
                    </a:cubicBezTo>
                    <a:cubicBezTo>
                      <a:pt x="21600" y="11993"/>
                      <a:pt x="11929" y="21663"/>
                      <a:pt x="0" y="21664"/>
                    </a:cubicBezTo>
                    <a:lnTo>
                      <a:pt x="0" y="64"/>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6737" name="Group 33"/>
            <p:cNvGrpSpPr>
              <a:grpSpLocks/>
            </p:cNvGrpSpPr>
            <p:nvPr/>
          </p:nvGrpSpPr>
          <p:grpSpPr bwMode="auto">
            <a:xfrm>
              <a:off x="3923" y="1578"/>
              <a:ext cx="215" cy="341"/>
              <a:chOff x="3923" y="1578"/>
              <a:chExt cx="215" cy="341"/>
            </a:xfrm>
          </p:grpSpPr>
          <p:sp>
            <p:nvSpPr>
              <p:cNvPr id="456738" name="Arc 34"/>
              <p:cNvSpPr>
                <a:spLocks/>
              </p:cNvSpPr>
              <p:nvPr/>
            </p:nvSpPr>
            <p:spPr bwMode="auto">
              <a:xfrm>
                <a:off x="4024" y="1578"/>
                <a:ext cx="114" cy="3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6739" name="Arc 35"/>
              <p:cNvSpPr>
                <a:spLocks/>
              </p:cNvSpPr>
              <p:nvPr/>
            </p:nvSpPr>
            <p:spPr bwMode="auto">
              <a:xfrm>
                <a:off x="3923" y="1579"/>
                <a:ext cx="115" cy="339"/>
              </a:xfrm>
              <a:custGeom>
                <a:avLst/>
                <a:gdLst>
                  <a:gd name="G0" fmla="+- 21600 0 0"/>
                  <a:gd name="G1" fmla="+- 21599 0 0"/>
                  <a:gd name="G2" fmla="+- 21600 0 0"/>
                  <a:gd name="T0" fmla="*/ 0 w 21600"/>
                  <a:gd name="T1" fmla="*/ 21535 h 21599"/>
                  <a:gd name="T2" fmla="*/ 2141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1" y="102"/>
                      <a:pt x="21411" y="-1"/>
                    </a:cubicBezTo>
                  </a:path>
                  <a:path w="21600" h="21599" stroke="0" extrusionOk="0">
                    <a:moveTo>
                      <a:pt x="0" y="21535"/>
                    </a:moveTo>
                    <a:cubicBezTo>
                      <a:pt x="35" y="9703"/>
                      <a:pt x="9581" y="102"/>
                      <a:pt x="21411" y="-1"/>
                    </a:cubicBezTo>
                    <a:lnTo>
                      <a:pt x="21600" y="21599"/>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6740" name="Group 36"/>
            <p:cNvGrpSpPr>
              <a:grpSpLocks/>
            </p:cNvGrpSpPr>
            <p:nvPr/>
          </p:nvGrpSpPr>
          <p:grpSpPr bwMode="auto">
            <a:xfrm>
              <a:off x="4121" y="1901"/>
              <a:ext cx="216" cy="341"/>
              <a:chOff x="4121" y="1901"/>
              <a:chExt cx="216" cy="341"/>
            </a:xfrm>
          </p:grpSpPr>
          <p:sp>
            <p:nvSpPr>
              <p:cNvPr id="456741" name="Arc 37"/>
              <p:cNvSpPr>
                <a:spLocks/>
              </p:cNvSpPr>
              <p:nvPr/>
            </p:nvSpPr>
            <p:spPr bwMode="auto">
              <a:xfrm>
                <a:off x="4121" y="1901"/>
                <a:ext cx="114" cy="34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6742" name="Arc 38"/>
              <p:cNvSpPr>
                <a:spLocks/>
              </p:cNvSpPr>
              <p:nvPr/>
            </p:nvSpPr>
            <p:spPr bwMode="auto">
              <a:xfrm>
                <a:off x="4221" y="1901"/>
                <a:ext cx="116" cy="340"/>
              </a:xfrm>
              <a:custGeom>
                <a:avLst/>
                <a:gdLst>
                  <a:gd name="G0" fmla="+- 187 0 0"/>
                  <a:gd name="G1" fmla="+- 64 0 0"/>
                  <a:gd name="G2" fmla="+- 21600 0 0"/>
                  <a:gd name="T0" fmla="*/ 21787 w 21787"/>
                  <a:gd name="T1" fmla="*/ 0 h 21664"/>
                  <a:gd name="T2" fmla="*/ 0 w 21787"/>
                  <a:gd name="T3" fmla="*/ 21663 h 21664"/>
                  <a:gd name="T4" fmla="*/ 187 w 21787"/>
                  <a:gd name="T5" fmla="*/ 64 h 21664"/>
                </a:gdLst>
                <a:ahLst/>
                <a:cxnLst>
                  <a:cxn ang="0">
                    <a:pos x="T0" y="T1"/>
                  </a:cxn>
                  <a:cxn ang="0">
                    <a:pos x="T2" y="T3"/>
                  </a:cxn>
                  <a:cxn ang="0">
                    <a:pos x="T4" y="T5"/>
                  </a:cxn>
                </a:cxnLst>
                <a:rect l="0" t="0" r="r" b="b"/>
                <a:pathLst>
                  <a:path w="21787" h="21664" fill="none" extrusionOk="0">
                    <a:moveTo>
                      <a:pt x="21786" y="0"/>
                    </a:moveTo>
                    <a:cubicBezTo>
                      <a:pt x="21786" y="21"/>
                      <a:pt x="21787" y="42"/>
                      <a:pt x="21787" y="64"/>
                    </a:cubicBezTo>
                    <a:cubicBezTo>
                      <a:pt x="21787" y="11993"/>
                      <a:pt x="12116" y="21664"/>
                      <a:pt x="187" y="21664"/>
                    </a:cubicBezTo>
                    <a:cubicBezTo>
                      <a:pt x="124" y="21664"/>
                      <a:pt x="62" y="21663"/>
                      <a:pt x="-1" y="21663"/>
                    </a:cubicBezTo>
                  </a:path>
                  <a:path w="21787" h="21664" stroke="0" extrusionOk="0">
                    <a:moveTo>
                      <a:pt x="21786" y="0"/>
                    </a:moveTo>
                    <a:cubicBezTo>
                      <a:pt x="21786" y="21"/>
                      <a:pt x="21787" y="42"/>
                      <a:pt x="21787" y="64"/>
                    </a:cubicBezTo>
                    <a:cubicBezTo>
                      <a:pt x="21787" y="11993"/>
                      <a:pt x="12116" y="21664"/>
                      <a:pt x="187" y="21664"/>
                    </a:cubicBezTo>
                    <a:cubicBezTo>
                      <a:pt x="124" y="21664"/>
                      <a:pt x="62" y="21663"/>
                      <a:pt x="-1" y="21663"/>
                    </a:cubicBezTo>
                    <a:lnTo>
                      <a:pt x="187" y="64"/>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sp>
          <p:nvSpPr>
            <p:cNvPr id="456743" name="Line 39"/>
            <p:cNvSpPr>
              <a:spLocks noChangeShapeType="1"/>
            </p:cNvSpPr>
            <p:nvPr/>
          </p:nvSpPr>
          <p:spPr bwMode="auto">
            <a:xfrm>
              <a:off x="3976" y="1689"/>
              <a:ext cx="0" cy="233"/>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4" name="Line 40"/>
            <p:cNvSpPr>
              <a:spLocks noChangeShapeType="1"/>
            </p:cNvSpPr>
            <p:nvPr/>
          </p:nvSpPr>
          <p:spPr bwMode="auto">
            <a:xfrm flipH="1">
              <a:off x="4031" y="1601"/>
              <a:ext cx="1" cy="300"/>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5" name="Line 41"/>
            <p:cNvSpPr>
              <a:spLocks noChangeShapeType="1"/>
            </p:cNvSpPr>
            <p:nvPr/>
          </p:nvSpPr>
          <p:spPr bwMode="auto">
            <a:xfrm>
              <a:off x="4081" y="1682"/>
              <a:ext cx="1" cy="214"/>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6" name="Line 42"/>
            <p:cNvSpPr>
              <a:spLocks noChangeShapeType="1"/>
            </p:cNvSpPr>
            <p:nvPr/>
          </p:nvSpPr>
          <p:spPr bwMode="auto">
            <a:xfrm>
              <a:off x="4228" y="1917"/>
              <a:ext cx="0" cy="311"/>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7" name="Line 43"/>
            <p:cNvSpPr>
              <a:spLocks noChangeShapeType="1"/>
            </p:cNvSpPr>
            <p:nvPr/>
          </p:nvSpPr>
          <p:spPr bwMode="auto">
            <a:xfrm flipH="1">
              <a:off x="4283" y="1906"/>
              <a:ext cx="4" cy="2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8" name="Line 44"/>
            <p:cNvSpPr>
              <a:spLocks noChangeShapeType="1"/>
            </p:cNvSpPr>
            <p:nvPr/>
          </p:nvSpPr>
          <p:spPr bwMode="auto">
            <a:xfrm>
              <a:off x="4174" y="1903"/>
              <a:ext cx="0" cy="2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49" name="Line 45"/>
            <p:cNvSpPr>
              <a:spLocks noChangeShapeType="1"/>
            </p:cNvSpPr>
            <p:nvPr/>
          </p:nvSpPr>
          <p:spPr bwMode="auto">
            <a:xfrm>
              <a:off x="3787" y="1921"/>
              <a:ext cx="0" cy="239"/>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50" name="Line 46"/>
            <p:cNvSpPr>
              <a:spLocks noChangeShapeType="1"/>
            </p:cNvSpPr>
            <p:nvPr/>
          </p:nvSpPr>
          <p:spPr bwMode="auto">
            <a:xfrm flipH="1">
              <a:off x="3831" y="1908"/>
              <a:ext cx="3" cy="3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51" name="Line 47"/>
            <p:cNvSpPr>
              <a:spLocks noChangeShapeType="1"/>
            </p:cNvSpPr>
            <p:nvPr/>
          </p:nvSpPr>
          <p:spPr bwMode="auto">
            <a:xfrm>
              <a:off x="3881" y="1912"/>
              <a:ext cx="0" cy="257"/>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52" name="Line 48"/>
            <p:cNvSpPr>
              <a:spLocks noChangeShapeType="1"/>
            </p:cNvSpPr>
            <p:nvPr/>
          </p:nvSpPr>
          <p:spPr bwMode="auto">
            <a:xfrm>
              <a:off x="3590" y="1677"/>
              <a:ext cx="0" cy="227"/>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53" name="Line 49"/>
            <p:cNvSpPr>
              <a:spLocks noChangeShapeType="1"/>
            </p:cNvSpPr>
            <p:nvPr/>
          </p:nvSpPr>
          <p:spPr bwMode="auto">
            <a:xfrm flipH="1">
              <a:off x="3639" y="1601"/>
              <a:ext cx="3" cy="329"/>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6754" name="Line 50"/>
            <p:cNvSpPr>
              <a:spLocks noChangeShapeType="1"/>
            </p:cNvSpPr>
            <p:nvPr/>
          </p:nvSpPr>
          <p:spPr bwMode="auto">
            <a:xfrm>
              <a:off x="3697" y="1698"/>
              <a:ext cx="1" cy="210"/>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grpSp>
          <p:nvGrpSpPr>
            <p:cNvPr id="456755" name="Group 51"/>
            <p:cNvGrpSpPr>
              <a:grpSpLocks/>
            </p:cNvGrpSpPr>
            <p:nvPr/>
          </p:nvGrpSpPr>
          <p:grpSpPr bwMode="auto">
            <a:xfrm>
              <a:off x="3520" y="1540"/>
              <a:ext cx="1028" cy="766"/>
              <a:chOff x="3520" y="1540"/>
              <a:chExt cx="1028" cy="766"/>
            </a:xfrm>
          </p:grpSpPr>
          <p:sp>
            <p:nvSpPr>
              <p:cNvPr id="456756" name="Line 52"/>
              <p:cNvSpPr>
                <a:spLocks noChangeShapeType="1"/>
              </p:cNvSpPr>
              <p:nvPr/>
            </p:nvSpPr>
            <p:spPr bwMode="auto">
              <a:xfrm>
                <a:off x="3520" y="1540"/>
                <a:ext cx="0" cy="766"/>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sp>
            <p:nvSpPr>
              <p:cNvPr id="456757" name="Line 53"/>
              <p:cNvSpPr>
                <a:spLocks noChangeShapeType="1"/>
              </p:cNvSpPr>
              <p:nvPr/>
            </p:nvSpPr>
            <p:spPr bwMode="auto">
              <a:xfrm>
                <a:off x="3522" y="1914"/>
                <a:ext cx="1026" cy="0"/>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grpSp>
      </p:grpSp>
      <p:grpSp>
        <p:nvGrpSpPr>
          <p:cNvPr id="456758" name="Group 54"/>
          <p:cNvGrpSpPr>
            <a:grpSpLocks/>
          </p:cNvGrpSpPr>
          <p:nvPr/>
        </p:nvGrpSpPr>
        <p:grpSpPr bwMode="auto">
          <a:xfrm>
            <a:off x="555625" y="3511550"/>
            <a:ext cx="1685925" cy="1192213"/>
            <a:chOff x="311" y="1684"/>
            <a:chExt cx="944" cy="668"/>
          </a:xfrm>
        </p:grpSpPr>
        <p:grpSp>
          <p:nvGrpSpPr>
            <p:cNvPr id="456759" name="Group 55"/>
            <p:cNvGrpSpPr>
              <a:grpSpLocks/>
            </p:cNvGrpSpPr>
            <p:nvPr/>
          </p:nvGrpSpPr>
          <p:grpSpPr bwMode="auto">
            <a:xfrm>
              <a:off x="383" y="1790"/>
              <a:ext cx="827" cy="562"/>
              <a:chOff x="383" y="1790"/>
              <a:chExt cx="827" cy="562"/>
            </a:xfrm>
          </p:grpSpPr>
          <p:sp>
            <p:nvSpPr>
              <p:cNvPr id="456760" name="Rectangle 56"/>
              <p:cNvSpPr>
                <a:spLocks noChangeArrowheads="1"/>
              </p:cNvSpPr>
              <p:nvPr/>
            </p:nvSpPr>
            <p:spPr bwMode="auto">
              <a:xfrm>
                <a:off x="1025" y="2298"/>
                <a:ext cx="107" cy="54"/>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6761" name="Rectangle 57"/>
              <p:cNvSpPr>
                <a:spLocks noChangeArrowheads="1"/>
              </p:cNvSpPr>
              <p:nvPr/>
            </p:nvSpPr>
            <p:spPr bwMode="auto">
              <a:xfrm>
                <a:off x="466" y="2298"/>
                <a:ext cx="107" cy="54"/>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6762" name="Freeform 58"/>
              <p:cNvSpPr>
                <a:spLocks/>
              </p:cNvSpPr>
              <p:nvPr/>
            </p:nvSpPr>
            <p:spPr bwMode="auto">
              <a:xfrm>
                <a:off x="386" y="1818"/>
                <a:ext cx="824" cy="488"/>
              </a:xfrm>
              <a:custGeom>
                <a:avLst/>
                <a:gdLst/>
                <a:ahLst/>
                <a:cxnLst>
                  <a:cxn ang="0">
                    <a:pos x="161" y="14"/>
                  </a:cxn>
                  <a:cxn ang="0">
                    <a:pos x="0" y="361"/>
                  </a:cxn>
                  <a:cxn ang="0">
                    <a:pos x="0" y="487"/>
                  </a:cxn>
                  <a:cxn ang="0">
                    <a:pos x="823" y="487"/>
                  </a:cxn>
                  <a:cxn ang="0">
                    <a:pos x="823" y="366"/>
                  </a:cxn>
                  <a:cxn ang="0">
                    <a:pos x="633" y="14"/>
                  </a:cxn>
                  <a:cxn ang="0">
                    <a:pos x="618" y="14"/>
                  </a:cxn>
                  <a:cxn ang="0">
                    <a:pos x="611" y="1"/>
                  </a:cxn>
                  <a:cxn ang="0">
                    <a:pos x="547" y="0"/>
                  </a:cxn>
                  <a:cxn ang="0">
                    <a:pos x="540" y="14"/>
                  </a:cxn>
                  <a:cxn ang="0">
                    <a:pos x="261" y="14"/>
                  </a:cxn>
                  <a:cxn ang="0">
                    <a:pos x="245" y="0"/>
                  </a:cxn>
                  <a:cxn ang="0">
                    <a:pos x="189" y="0"/>
                  </a:cxn>
                  <a:cxn ang="0">
                    <a:pos x="184" y="14"/>
                  </a:cxn>
                  <a:cxn ang="0">
                    <a:pos x="161" y="14"/>
                  </a:cxn>
                </a:cxnLst>
                <a:rect l="0" t="0" r="r" b="b"/>
                <a:pathLst>
                  <a:path w="824" h="488">
                    <a:moveTo>
                      <a:pt x="161" y="14"/>
                    </a:moveTo>
                    <a:lnTo>
                      <a:pt x="0" y="361"/>
                    </a:lnTo>
                    <a:lnTo>
                      <a:pt x="0" y="487"/>
                    </a:lnTo>
                    <a:lnTo>
                      <a:pt x="823" y="487"/>
                    </a:lnTo>
                    <a:lnTo>
                      <a:pt x="823" y="366"/>
                    </a:lnTo>
                    <a:lnTo>
                      <a:pt x="633" y="14"/>
                    </a:lnTo>
                    <a:lnTo>
                      <a:pt x="618" y="14"/>
                    </a:lnTo>
                    <a:lnTo>
                      <a:pt x="611" y="1"/>
                    </a:lnTo>
                    <a:lnTo>
                      <a:pt x="547" y="0"/>
                    </a:lnTo>
                    <a:lnTo>
                      <a:pt x="540" y="14"/>
                    </a:lnTo>
                    <a:lnTo>
                      <a:pt x="261" y="14"/>
                    </a:lnTo>
                    <a:lnTo>
                      <a:pt x="245" y="0"/>
                    </a:lnTo>
                    <a:lnTo>
                      <a:pt x="189" y="0"/>
                    </a:lnTo>
                    <a:lnTo>
                      <a:pt x="184" y="14"/>
                    </a:lnTo>
                    <a:lnTo>
                      <a:pt x="161" y="14"/>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56763" name="Rectangle 59"/>
              <p:cNvSpPr>
                <a:spLocks noChangeArrowheads="1"/>
              </p:cNvSpPr>
              <p:nvPr/>
            </p:nvSpPr>
            <p:spPr bwMode="auto">
              <a:xfrm>
                <a:off x="562" y="1792"/>
                <a:ext cx="72" cy="40"/>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6764" name="Rectangle 60"/>
              <p:cNvSpPr>
                <a:spLocks noChangeArrowheads="1"/>
              </p:cNvSpPr>
              <p:nvPr/>
            </p:nvSpPr>
            <p:spPr bwMode="auto">
              <a:xfrm>
                <a:off x="383" y="2181"/>
                <a:ext cx="827" cy="131"/>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56765" name="Rectangle 61"/>
              <p:cNvSpPr>
                <a:spLocks noChangeArrowheads="1"/>
              </p:cNvSpPr>
              <p:nvPr/>
            </p:nvSpPr>
            <p:spPr bwMode="auto">
              <a:xfrm>
                <a:off x="932" y="1790"/>
                <a:ext cx="72" cy="40"/>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6766" name="Rectangle 62"/>
              <p:cNvSpPr>
                <a:spLocks noChangeArrowheads="1"/>
              </p:cNvSpPr>
              <p:nvPr/>
            </p:nvSpPr>
            <p:spPr bwMode="auto">
              <a:xfrm>
                <a:off x="637" y="1818"/>
                <a:ext cx="293" cy="22"/>
              </a:xfrm>
              <a:prstGeom prst="rect">
                <a:avLst/>
              </a:prstGeom>
              <a:solidFill>
                <a:srgbClr val="474B3A"/>
              </a:solidFill>
              <a:ln w="9525">
                <a:noFill/>
                <a:miter lim="800000"/>
                <a:headEnd/>
                <a:tailEnd/>
              </a:ln>
              <a:effectLst/>
            </p:spPr>
            <p:txBody>
              <a:bodyPr wrap="none" anchor="ctr"/>
              <a:lstStyle/>
              <a:p>
                <a:endParaRPr lang="es-ES"/>
              </a:p>
            </p:txBody>
          </p:sp>
        </p:grpSp>
        <p:grpSp>
          <p:nvGrpSpPr>
            <p:cNvPr id="456767" name="Group 63"/>
            <p:cNvGrpSpPr>
              <a:grpSpLocks/>
            </p:cNvGrpSpPr>
            <p:nvPr/>
          </p:nvGrpSpPr>
          <p:grpSpPr bwMode="auto">
            <a:xfrm>
              <a:off x="311" y="1684"/>
              <a:ext cx="944" cy="251"/>
              <a:chOff x="311" y="1684"/>
              <a:chExt cx="944" cy="251"/>
            </a:xfrm>
          </p:grpSpPr>
          <p:sp>
            <p:nvSpPr>
              <p:cNvPr id="456768" name="Freeform 64"/>
              <p:cNvSpPr>
                <a:spLocks/>
              </p:cNvSpPr>
              <p:nvPr/>
            </p:nvSpPr>
            <p:spPr bwMode="auto">
              <a:xfrm>
                <a:off x="1039" y="1866"/>
                <a:ext cx="173" cy="69"/>
              </a:xfrm>
              <a:custGeom>
                <a:avLst/>
                <a:gdLst/>
                <a:ahLst/>
                <a:cxnLst>
                  <a:cxn ang="0">
                    <a:pos x="172" y="44"/>
                  </a:cxn>
                  <a:cxn ang="0">
                    <a:pos x="172" y="68"/>
                  </a:cxn>
                  <a:cxn ang="0">
                    <a:pos x="0" y="22"/>
                  </a:cxn>
                  <a:cxn ang="0">
                    <a:pos x="9" y="0"/>
                  </a:cxn>
                  <a:cxn ang="0">
                    <a:pos x="172" y="44"/>
                  </a:cxn>
                </a:cxnLst>
                <a:rect l="0" t="0" r="r" b="b"/>
                <a:pathLst>
                  <a:path w="173" h="69">
                    <a:moveTo>
                      <a:pt x="172" y="44"/>
                    </a:moveTo>
                    <a:lnTo>
                      <a:pt x="172" y="68"/>
                    </a:lnTo>
                    <a:lnTo>
                      <a:pt x="0" y="22"/>
                    </a:lnTo>
                    <a:lnTo>
                      <a:pt x="9" y="0"/>
                    </a:lnTo>
                    <a:lnTo>
                      <a:pt x="172" y="44"/>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6769" name="Freeform 65"/>
              <p:cNvSpPr>
                <a:spLocks/>
              </p:cNvSpPr>
              <p:nvPr/>
            </p:nvSpPr>
            <p:spPr bwMode="auto">
              <a:xfrm>
                <a:off x="347" y="1861"/>
                <a:ext cx="179" cy="65"/>
              </a:xfrm>
              <a:custGeom>
                <a:avLst/>
                <a:gdLst/>
                <a:ahLst/>
                <a:cxnLst>
                  <a:cxn ang="0">
                    <a:pos x="0" y="41"/>
                  </a:cxn>
                  <a:cxn ang="0">
                    <a:pos x="0" y="64"/>
                  </a:cxn>
                  <a:cxn ang="0">
                    <a:pos x="178" y="20"/>
                  </a:cxn>
                  <a:cxn ang="0">
                    <a:pos x="169" y="0"/>
                  </a:cxn>
                  <a:cxn ang="0">
                    <a:pos x="0" y="41"/>
                  </a:cxn>
                </a:cxnLst>
                <a:rect l="0" t="0" r="r" b="b"/>
                <a:pathLst>
                  <a:path w="179" h="65">
                    <a:moveTo>
                      <a:pt x="0" y="41"/>
                    </a:moveTo>
                    <a:lnTo>
                      <a:pt x="0" y="64"/>
                    </a:lnTo>
                    <a:lnTo>
                      <a:pt x="178" y="20"/>
                    </a:lnTo>
                    <a:lnTo>
                      <a:pt x="169" y="0"/>
                    </a:lnTo>
                    <a:lnTo>
                      <a:pt x="0" y="41"/>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6770" name="Freeform 66"/>
              <p:cNvSpPr>
                <a:spLocks/>
              </p:cNvSpPr>
              <p:nvPr/>
            </p:nvSpPr>
            <p:spPr bwMode="auto">
              <a:xfrm>
                <a:off x="311" y="1684"/>
                <a:ext cx="944" cy="239"/>
              </a:xfrm>
              <a:custGeom>
                <a:avLst/>
                <a:gdLst/>
                <a:ahLst/>
                <a:cxnLst>
                  <a:cxn ang="0">
                    <a:pos x="81" y="42"/>
                  </a:cxn>
                  <a:cxn ang="0">
                    <a:pos x="10" y="141"/>
                  </a:cxn>
                  <a:cxn ang="0">
                    <a:pos x="0" y="177"/>
                  </a:cxn>
                  <a:cxn ang="0">
                    <a:pos x="24" y="225"/>
                  </a:cxn>
                  <a:cxn ang="0">
                    <a:pos x="225" y="183"/>
                  </a:cxn>
                  <a:cxn ang="0">
                    <a:pos x="236" y="108"/>
                  </a:cxn>
                  <a:cxn ang="0">
                    <a:pos x="506" y="108"/>
                  </a:cxn>
                  <a:cxn ang="0">
                    <a:pos x="718" y="108"/>
                  </a:cxn>
                  <a:cxn ang="0">
                    <a:pos x="722" y="182"/>
                  </a:cxn>
                  <a:cxn ang="0">
                    <a:pos x="912" y="238"/>
                  </a:cxn>
                  <a:cxn ang="0">
                    <a:pos x="943" y="211"/>
                  </a:cxn>
                  <a:cxn ang="0">
                    <a:pos x="941" y="160"/>
                  </a:cxn>
                  <a:cxn ang="0">
                    <a:pos x="865" y="53"/>
                  </a:cxn>
                  <a:cxn ang="0">
                    <a:pos x="769" y="18"/>
                  </a:cxn>
                  <a:cxn ang="0">
                    <a:pos x="613" y="0"/>
                  </a:cxn>
                  <a:cxn ang="0">
                    <a:pos x="326" y="0"/>
                  </a:cxn>
                  <a:cxn ang="0">
                    <a:pos x="187" y="9"/>
                  </a:cxn>
                  <a:cxn ang="0">
                    <a:pos x="90" y="35"/>
                  </a:cxn>
                  <a:cxn ang="0">
                    <a:pos x="81" y="42"/>
                  </a:cxn>
                </a:cxnLst>
                <a:rect l="0" t="0" r="r" b="b"/>
                <a:pathLst>
                  <a:path w="944" h="239">
                    <a:moveTo>
                      <a:pt x="81" y="42"/>
                    </a:moveTo>
                    <a:lnTo>
                      <a:pt x="10" y="141"/>
                    </a:lnTo>
                    <a:lnTo>
                      <a:pt x="0" y="177"/>
                    </a:lnTo>
                    <a:lnTo>
                      <a:pt x="24" y="225"/>
                    </a:lnTo>
                    <a:lnTo>
                      <a:pt x="225" y="183"/>
                    </a:lnTo>
                    <a:lnTo>
                      <a:pt x="236" y="108"/>
                    </a:lnTo>
                    <a:lnTo>
                      <a:pt x="506" y="108"/>
                    </a:lnTo>
                    <a:lnTo>
                      <a:pt x="718" y="108"/>
                    </a:lnTo>
                    <a:lnTo>
                      <a:pt x="722" y="182"/>
                    </a:lnTo>
                    <a:lnTo>
                      <a:pt x="912" y="238"/>
                    </a:lnTo>
                    <a:lnTo>
                      <a:pt x="943" y="211"/>
                    </a:lnTo>
                    <a:lnTo>
                      <a:pt x="941" y="160"/>
                    </a:lnTo>
                    <a:lnTo>
                      <a:pt x="865" y="53"/>
                    </a:lnTo>
                    <a:lnTo>
                      <a:pt x="769" y="18"/>
                    </a:lnTo>
                    <a:lnTo>
                      <a:pt x="613" y="0"/>
                    </a:lnTo>
                    <a:lnTo>
                      <a:pt x="326" y="0"/>
                    </a:lnTo>
                    <a:lnTo>
                      <a:pt x="187" y="9"/>
                    </a:lnTo>
                    <a:lnTo>
                      <a:pt x="90" y="35"/>
                    </a:lnTo>
                    <a:lnTo>
                      <a:pt x="81" y="42"/>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56771" name="Freeform 67"/>
              <p:cNvSpPr>
                <a:spLocks/>
              </p:cNvSpPr>
              <p:nvPr/>
            </p:nvSpPr>
            <p:spPr bwMode="auto">
              <a:xfrm>
                <a:off x="335" y="1733"/>
                <a:ext cx="151" cy="145"/>
              </a:xfrm>
              <a:custGeom>
                <a:avLst/>
                <a:gdLst/>
                <a:ahLst/>
                <a:cxnLst>
                  <a:cxn ang="0">
                    <a:pos x="68" y="0"/>
                  </a:cxn>
                  <a:cxn ang="0">
                    <a:pos x="148" y="64"/>
                  </a:cxn>
                  <a:cxn ang="0">
                    <a:pos x="150" y="85"/>
                  </a:cxn>
                  <a:cxn ang="0">
                    <a:pos x="141" y="107"/>
                  </a:cxn>
                  <a:cxn ang="0">
                    <a:pos x="133" y="116"/>
                  </a:cxn>
                  <a:cxn ang="0">
                    <a:pos x="62" y="138"/>
                  </a:cxn>
                  <a:cxn ang="0">
                    <a:pos x="27" y="144"/>
                  </a:cxn>
                  <a:cxn ang="0">
                    <a:pos x="6" y="124"/>
                  </a:cxn>
                  <a:cxn ang="0">
                    <a:pos x="0" y="111"/>
                  </a:cxn>
                  <a:cxn ang="0">
                    <a:pos x="68" y="0"/>
                  </a:cxn>
                </a:cxnLst>
                <a:rect l="0" t="0" r="r" b="b"/>
                <a:pathLst>
                  <a:path w="151" h="145">
                    <a:moveTo>
                      <a:pt x="68" y="0"/>
                    </a:moveTo>
                    <a:lnTo>
                      <a:pt x="148" y="64"/>
                    </a:lnTo>
                    <a:lnTo>
                      <a:pt x="150" y="85"/>
                    </a:lnTo>
                    <a:lnTo>
                      <a:pt x="141" y="107"/>
                    </a:lnTo>
                    <a:lnTo>
                      <a:pt x="133" y="116"/>
                    </a:lnTo>
                    <a:lnTo>
                      <a:pt x="62" y="138"/>
                    </a:lnTo>
                    <a:lnTo>
                      <a:pt x="27" y="144"/>
                    </a:lnTo>
                    <a:lnTo>
                      <a:pt x="6" y="124"/>
                    </a:lnTo>
                    <a:lnTo>
                      <a:pt x="0" y="111"/>
                    </a:lnTo>
                    <a:lnTo>
                      <a:pt x="68"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56772" name="Freeform 68"/>
              <p:cNvSpPr>
                <a:spLocks/>
              </p:cNvSpPr>
              <p:nvPr/>
            </p:nvSpPr>
            <p:spPr bwMode="auto">
              <a:xfrm>
                <a:off x="1069" y="1741"/>
                <a:ext cx="158" cy="145"/>
              </a:xfrm>
              <a:custGeom>
                <a:avLst/>
                <a:gdLst/>
                <a:ahLst/>
                <a:cxnLst>
                  <a:cxn ang="0">
                    <a:pos x="90" y="0"/>
                  </a:cxn>
                  <a:cxn ang="0">
                    <a:pos x="1" y="64"/>
                  </a:cxn>
                  <a:cxn ang="0">
                    <a:pos x="0" y="82"/>
                  </a:cxn>
                  <a:cxn ang="0">
                    <a:pos x="6" y="101"/>
                  </a:cxn>
                  <a:cxn ang="0">
                    <a:pos x="25" y="116"/>
                  </a:cxn>
                  <a:cxn ang="0">
                    <a:pos x="96" y="138"/>
                  </a:cxn>
                  <a:cxn ang="0">
                    <a:pos x="130" y="144"/>
                  </a:cxn>
                  <a:cxn ang="0">
                    <a:pos x="151" y="124"/>
                  </a:cxn>
                  <a:cxn ang="0">
                    <a:pos x="157" y="111"/>
                  </a:cxn>
                  <a:cxn ang="0">
                    <a:pos x="90" y="0"/>
                  </a:cxn>
                </a:cxnLst>
                <a:rect l="0" t="0" r="r" b="b"/>
                <a:pathLst>
                  <a:path w="158" h="145">
                    <a:moveTo>
                      <a:pt x="90" y="0"/>
                    </a:moveTo>
                    <a:lnTo>
                      <a:pt x="1" y="64"/>
                    </a:lnTo>
                    <a:lnTo>
                      <a:pt x="0" y="82"/>
                    </a:lnTo>
                    <a:lnTo>
                      <a:pt x="6" y="101"/>
                    </a:lnTo>
                    <a:lnTo>
                      <a:pt x="25" y="116"/>
                    </a:lnTo>
                    <a:lnTo>
                      <a:pt x="96" y="138"/>
                    </a:lnTo>
                    <a:lnTo>
                      <a:pt x="130" y="144"/>
                    </a:lnTo>
                    <a:lnTo>
                      <a:pt x="151" y="124"/>
                    </a:lnTo>
                    <a:lnTo>
                      <a:pt x="157" y="111"/>
                    </a:lnTo>
                    <a:lnTo>
                      <a:pt x="90"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56773" name="Freeform 69"/>
              <p:cNvSpPr>
                <a:spLocks/>
              </p:cNvSpPr>
              <p:nvPr/>
            </p:nvSpPr>
            <p:spPr bwMode="auto">
              <a:xfrm>
                <a:off x="482" y="1696"/>
                <a:ext cx="627" cy="30"/>
              </a:xfrm>
              <a:custGeom>
                <a:avLst/>
                <a:gdLst/>
                <a:ahLst/>
                <a:cxnLst>
                  <a:cxn ang="0">
                    <a:pos x="16" y="10"/>
                  </a:cxn>
                  <a:cxn ang="0">
                    <a:pos x="114" y="0"/>
                  </a:cxn>
                  <a:cxn ang="0">
                    <a:pos x="493" y="0"/>
                  </a:cxn>
                  <a:cxn ang="0">
                    <a:pos x="560" y="10"/>
                  </a:cxn>
                  <a:cxn ang="0">
                    <a:pos x="616" y="21"/>
                  </a:cxn>
                  <a:cxn ang="0">
                    <a:pos x="626" y="29"/>
                  </a:cxn>
                  <a:cxn ang="0">
                    <a:pos x="549" y="18"/>
                  </a:cxn>
                  <a:cxn ang="0">
                    <a:pos x="493" y="8"/>
                  </a:cxn>
                  <a:cxn ang="0">
                    <a:pos x="112" y="8"/>
                  </a:cxn>
                  <a:cxn ang="0">
                    <a:pos x="29" y="18"/>
                  </a:cxn>
                  <a:cxn ang="0">
                    <a:pos x="0" y="16"/>
                  </a:cxn>
                  <a:cxn ang="0">
                    <a:pos x="16" y="10"/>
                  </a:cxn>
                </a:cxnLst>
                <a:rect l="0" t="0" r="r" b="b"/>
                <a:pathLst>
                  <a:path w="627" h="30">
                    <a:moveTo>
                      <a:pt x="16" y="10"/>
                    </a:moveTo>
                    <a:lnTo>
                      <a:pt x="114" y="0"/>
                    </a:lnTo>
                    <a:lnTo>
                      <a:pt x="493" y="0"/>
                    </a:lnTo>
                    <a:lnTo>
                      <a:pt x="560" y="10"/>
                    </a:lnTo>
                    <a:lnTo>
                      <a:pt x="616" y="21"/>
                    </a:lnTo>
                    <a:lnTo>
                      <a:pt x="626" y="29"/>
                    </a:lnTo>
                    <a:lnTo>
                      <a:pt x="549" y="18"/>
                    </a:lnTo>
                    <a:lnTo>
                      <a:pt x="493" y="8"/>
                    </a:lnTo>
                    <a:lnTo>
                      <a:pt x="112" y="8"/>
                    </a:lnTo>
                    <a:lnTo>
                      <a:pt x="29" y="18"/>
                    </a:lnTo>
                    <a:lnTo>
                      <a:pt x="0" y="16"/>
                    </a:lnTo>
                    <a:lnTo>
                      <a:pt x="16" y="10"/>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nvGrpSpPr>
            <p:cNvPr id="456774" name="Group 70"/>
            <p:cNvGrpSpPr>
              <a:grpSpLocks/>
            </p:cNvGrpSpPr>
            <p:nvPr/>
          </p:nvGrpSpPr>
          <p:grpSpPr bwMode="auto">
            <a:xfrm>
              <a:off x="490" y="1866"/>
              <a:ext cx="605" cy="299"/>
              <a:chOff x="490" y="1866"/>
              <a:chExt cx="605" cy="299"/>
            </a:xfrm>
          </p:grpSpPr>
          <p:sp>
            <p:nvSpPr>
              <p:cNvPr id="456775" name="Freeform 71"/>
              <p:cNvSpPr>
                <a:spLocks/>
              </p:cNvSpPr>
              <p:nvPr/>
            </p:nvSpPr>
            <p:spPr bwMode="auto">
              <a:xfrm>
                <a:off x="490" y="1866"/>
                <a:ext cx="605" cy="299"/>
              </a:xfrm>
              <a:custGeom>
                <a:avLst/>
                <a:gdLst/>
                <a:ahLst/>
                <a:cxnLst>
                  <a:cxn ang="0">
                    <a:pos x="93" y="0"/>
                  </a:cxn>
                  <a:cxn ang="0">
                    <a:pos x="487" y="0"/>
                  </a:cxn>
                  <a:cxn ang="0">
                    <a:pos x="604" y="298"/>
                  </a:cxn>
                  <a:cxn ang="0">
                    <a:pos x="0" y="298"/>
                  </a:cxn>
                  <a:cxn ang="0">
                    <a:pos x="93" y="0"/>
                  </a:cxn>
                </a:cxnLst>
                <a:rect l="0" t="0" r="r" b="b"/>
                <a:pathLst>
                  <a:path w="605" h="299">
                    <a:moveTo>
                      <a:pt x="93" y="0"/>
                    </a:moveTo>
                    <a:lnTo>
                      <a:pt x="487" y="0"/>
                    </a:lnTo>
                    <a:lnTo>
                      <a:pt x="604" y="298"/>
                    </a:lnTo>
                    <a:lnTo>
                      <a:pt x="0" y="298"/>
                    </a:lnTo>
                    <a:lnTo>
                      <a:pt x="93" y="0"/>
                    </a:lnTo>
                  </a:path>
                </a:pathLst>
              </a:custGeom>
              <a:gradFill rotWithShape="0">
                <a:gsLst>
                  <a:gs pos="0">
                    <a:srgbClr val="7B8164"/>
                  </a:gs>
                  <a:gs pos="50000">
                    <a:srgbClr val="7B8164">
                      <a:gamma/>
                      <a:tint val="60000"/>
                      <a:invGamma/>
                    </a:srgbClr>
                  </a:gs>
                  <a:gs pos="100000">
                    <a:srgbClr val="7B8164"/>
                  </a:gs>
                </a:gsLst>
                <a:lin ang="0" scaled="1"/>
              </a:gradFill>
              <a:ln w="12700" cap="rnd" cmpd="sng">
                <a:solidFill>
                  <a:srgbClr val="7B8164"/>
                </a:solidFill>
                <a:prstDash val="solid"/>
                <a:round/>
                <a:headEnd/>
                <a:tailEnd/>
              </a:ln>
              <a:effectLst/>
            </p:spPr>
            <p:txBody>
              <a:bodyPr/>
              <a:lstStyle/>
              <a:p>
                <a:endParaRPr lang="es-ES"/>
              </a:p>
            </p:txBody>
          </p:sp>
          <p:sp>
            <p:nvSpPr>
              <p:cNvPr id="456776" name="Freeform 72"/>
              <p:cNvSpPr>
                <a:spLocks/>
              </p:cNvSpPr>
              <p:nvPr/>
            </p:nvSpPr>
            <p:spPr bwMode="auto">
              <a:xfrm>
                <a:off x="490" y="1870"/>
                <a:ext cx="603" cy="295"/>
              </a:xfrm>
              <a:custGeom>
                <a:avLst/>
                <a:gdLst/>
                <a:ahLst/>
                <a:cxnLst>
                  <a:cxn ang="0">
                    <a:pos x="0" y="294"/>
                  </a:cxn>
                  <a:cxn ang="0">
                    <a:pos x="602" y="294"/>
                  </a:cxn>
                  <a:cxn ang="0">
                    <a:pos x="491" y="0"/>
                  </a:cxn>
                </a:cxnLst>
                <a:rect l="0" t="0" r="r" b="b"/>
                <a:pathLst>
                  <a:path w="603" h="295">
                    <a:moveTo>
                      <a:pt x="0" y="294"/>
                    </a:moveTo>
                    <a:lnTo>
                      <a:pt x="602" y="294"/>
                    </a:lnTo>
                    <a:lnTo>
                      <a:pt x="49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sp>
            <p:nvSpPr>
              <p:cNvPr id="456777" name="Freeform 73"/>
              <p:cNvSpPr>
                <a:spLocks/>
              </p:cNvSpPr>
              <p:nvPr/>
            </p:nvSpPr>
            <p:spPr bwMode="auto">
              <a:xfrm>
                <a:off x="543" y="2081"/>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6778" name="Freeform 74"/>
              <p:cNvSpPr>
                <a:spLocks/>
              </p:cNvSpPr>
              <p:nvPr/>
            </p:nvSpPr>
            <p:spPr bwMode="auto">
              <a:xfrm>
                <a:off x="625" y="2087"/>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919191"/>
              </a:solidFill>
              <a:ln w="9525" cap="rnd">
                <a:noFill/>
                <a:round/>
                <a:headEnd/>
                <a:tailEnd/>
              </a:ln>
              <a:effectLst/>
            </p:spPr>
            <p:txBody>
              <a:bodyPr/>
              <a:lstStyle/>
              <a:p>
                <a:endParaRPr lang="es-ES"/>
              </a:p>
            </p:txBody>
          </p:sp>
          <p:sp>
            <p:nvSpPr>
              <p:cNvPr id="456779" name="Freeform 75"/>
              <p:cNvSpPr>
                <a:spLocks/>
              </p:cNvSpPr>
              <p:nvPr/>
            </p:nvSpPr>
            <p:spPr bwMode="auto">
              <a:xfrm>
                <a:off x="717" y="2079"/>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6780" name="Freeform 76"/>
              <p:cNvSpPr>
                <a:spLocks/>
              </p:cNvSpPr>
              <p:nvPr/>
            </p:nvSpPr>
            <p:spPr bwMode="auto">
              <a:xfrm>
                <a:off x="799" y="2085"/>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7B8164"/>
              </a:solidFill>
              <a:ln w="9525" cap="rnd">
                <a:noFill/>
                <a:round/>
                <a:headEnd/>
                <a:tailEnd/>
              </a:ln>
              <a:effectLst/>
            </p:spPr>
            <p:txBody>
              <a:bodyPr/>
              <a:lstStyle/>
              <a:p>
                <a:endParaRPr lang="es-ES"/>
              </a:p>
            </p:txBody>
          </p:sp>
          <p:sp>
            <p:nvSpPr>
              <p:cNvPr id="456781" name="Freeform 77"/>
              <p:cNvSpPr>
                <a:spLocks/>
              </p:cNvSpPr>
              <p:nvPr/>
            </p:nvSpPr>
            <p:spPr bwMode="auto">
              <a:xfrm>
                <a:off x="891" y="2077"/>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6782" name="Freeform 78"/>
              <p:cNvSpPr>
                <a:spLocks/>
              </p:cNvSpPr>
              <p:nvPr/>
            </p:nvSpPr>
            <p:spPr bwMode="auto">
              <a:xfrm>
                <a:off x="973" y="2083"/>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7B8164"/>
              </a:solidFill>
              <a:ln w="9525" cap="rnd">
                <a:noFill/>
                <a:round/>
                <a:headEnd/>
                <a:tailEnd/>
              </a:ln>
              <a:effectLst/>
            </p:spPr>
            <p:txBody>
              <a:bodyPr/>
              <a:lstStyle/>
              <a:p>
                <a:endParaRPr lang="es-ES"/>
              </a:p>
            </p:txBody>
          </p:sp>
          <p:sp>
            <p:nvSpPr>
              <p:cNvPr id="456783" name="Freeform 79"/>
              <p:cNvSpPr>
                <a:spLocks/>
              </p:cNvSpPr>
              <p:nvPr/>
            </p:nvSpPr>
            <p:spPr bwMode="auto">
              <a:xfrm>
                <a:off x="569"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6784" name="Freeform 80"/>
              <p:cNvSpPr>
                <a:spLocks/>
              </p:cNvSpPr>
              <p:nvPr/>
            </p:nvSpPr>
            <p:spPr bwMode="auto">
              <a:xfrm>
                <a:off x="637"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6785" name="Freeform 81"/>
              <p:cNvSpPr>
                <a:spLocks/>
              </p:cNvSpPr>
              <p:nvPr/>
            </p:nvSpPr>
            <p:spPr bwMode="auto">
              <a:xfrm>
                <a:off x="730"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6786" name="Freeform 82"/>
              <p:cNvSpPr>
                <a:spLocks/>
              </p:cNvSpPr>
              <p:nvPr/>
            </p:nvSpPr>
            <p:spPr bwMode="auto">
              <a:xfrm>
                <a:off x="798"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6787" name="Freeform 83"/>
              <p:cNvSpPr>
                <a:spLocks/>
              </p:cNvSpPr>
              <p:nvPr/>
            </p:nvSpPr>
            <p:spPr bwMode="auto">
              <a:xfrm>
                <a:off x="891"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6788" name="Freeform 84"/>
              <p:cNvSpPr>
                <a:spLocks/>
              </p:cNvSpPr>
              <p:nvPr/>
            </p:nvSpPr>
            <p:spPr bwMode="auto">
              <a:xfrm>
                <a:off x="959"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6789" name="Freeform 85"/>
              <p:cNvSpPr>
                <a:spLocks/>
              </p:cNvSpPr>
              <p:nvPr/>
            </p:nvSpPr>
            <p:spPr bwMode="auto">
              <a:xfrm>
                <a:off x="593" y="1939"/>
                <a:ext cx="105" cy="47"/>
              </a:xfrm>
              <a:custGeom>
                <a:avLst/>
                <a:gdLst/>
                <a:ahLst/>
                <a:cxnLst>
                  <a:cxn ang="0">
                    <a:pos x="16" y="0"/>
                  </a:cxn>
                  <a:cxn ang="0">
                    <a:pos x="84" y="0"/>
                  </a:cxn>
                  <a:cxn ang="0">
                    <a:pos x="104" y="46"/>
                  </a:cxn>
                  <a:cxn ang="0">
                    <a:pos x="0" y="46"/>
                  </a:cxn>
                  <a:cxn ang="0">
                    <a:pos x="16" y="0"/>
                  </a:cxn>
                </a:cxnLst>
                <a:rect l="0" t="0" r="r" b="b"/>
                <a:pathLst>
                  <a:path w="105" h="47">
                    <a:moveTo>
                      <a:pt x="16" y="0"/>
                    </a:moveTo>
                    <a:lnTo>
                      <a:pt x="84" y="0"/>
                    </a:lnTo>
                    <a:lnTo>
                      <a:pt x="104" y="46"/>
                    </a:lnTo>
                    <a:lnTo>
                      <a:pt x="0" y="46"/>
                    </a:lnTo>
                    <a:lnTo>
                      <a:pt x="16" y="0"/>
                    </a:lnTo>
                  </a:path>
                </a:pathLst>
              </a:custGeom>
              <a:solidFill>
                <a:srgbClr val="333629"/>
              </a:solidFill>
              <a:ln w="9525" cap="rnd">
                <a:noFill/>
                <a:round/>
                <a:headEnd/>
                <a:tailEnd/>
              </a:ln>
              <a:effectLst/>
            </p:spPr>
            <p:txBody>
              <a:bodyPr/>
              <a:lstStyle/>
              <a:p>
                <a:endParaRPr lang="es-ES"/>
              </a:p>
            </p:txBody>
          </p:sp>
          <p:sp>
            <p:nvSpPr>
              <p:cNvPr id="456790" name="Freeform 86"/>
              <p:cNvSpPr>
                <a:spLocks/>
              </p:cNvSpPr>
              <p:nvPr/>
            </p:nvSpPr>
            <p:spPr bwMode="auto">
              <a:xfrm>
                <a:off x="653" y="1944"/>
                <a:ext cx="36" cy="40"/>
              </a:xfrm>
              <a:custGeom>
                <a:avLst/>
                <a:gdLst/>
                <a:ahLst/>
                <a:cxnLst>
                  <a:cxn ang="0">
                    <a:pos x="0" y="0"/>
                  </a:cxn>
                  <a:cxn ang="0">
                    <a:pos x="20" y="0"/>
                  </a:cxn>
                  <a:cxn ang="0">
                    <a:pos x="35" y="39"/>
                  </a:cxn>
                  <a:cxn ang="0">
                    <a:pos x="16" y="6"/>
                  </a:cxn>
                  <a:cxn ang="0">
                    <a:pos x="0" y="0"/>
                  </a:cxn>
                </a:cxnLst>
                <a:rect l="0" t="0" r="r" b="b"/>
                <a:pathLst>
                  <a:path w="36" h="40">
                    <a:moveTo>
                      <a:pt x="0" y="0"/>
                    </a:moveTo>
                    <a:lnTo>
                      <a:pt x="20" y="0"/>
                    </a:lnTo>
                    <a:lnTo>
                      <a:pt x="35" y="39"/>
                    </a:lnTo>
                    <a:lnTo>
                      <a:pt x="16" y="6"/>
                    </a:lnTo>
                    <a:lnTo>
                      <a:pt x="0" y="0"/>
                    </a:lnTo>
                  </a:path>
                </a:pathLst>
              </a:custGeom>
              <a:solidFill>
                <a:srgbClr val="7B8164"/>
              </a:solidFill>
              <a:ln w="9525" cap="rnd">
                <a:noFill/>
                <a:round/>
                <a:headEnd/>
                <a:tailEnd/>
              </a:ln>
              <a:effectLst/>
            </p:spPr>
            <p:txBody>
              <a:bodyPr/>
              <a:lstStyle/>
              <a:p>
                <a:endParaRPr lang="es-ES"/>
              </a:p>
            </p:txBody>
          </p:sp>
          <p:sp>
            <p:nvSpPr>
              <p:cNvPr id="456791" name="Freeform 87"/>
              <p:cNvSpPr>
                <a:spLocks/>
              </p:cNvSpPr>
              <p:nvPr/>
            </p:nvSpPr>
            <p:spPr bwMode="auto">
              <a:xfrm>
                <a:off x="737" y="1939"/>
                <a:ext cx="104" cy="45"/>
              </a:xfrm>
              <a:custGeom>
                <a:avLst/>
                <a:gdLst/>
                <a:ahLst/>
                <a:cxnLst>
                  <a:cxn ang="0">
                    <a:pos x="16" y="0"/>
                  </a:cxn>
                  <a:cxn ang="0">
                    <a:pos x="83" y="0"/>
                  </a:cxn>
                  <a:cxn ang="0">
                    <a:pos x="103" y="44"/>
                  </a:cxn>
                  <a:cxn ang="0">
                    <a:pos x="0" y="44"/>
                  </a:cxn>
                  <a:cxn ang="0">
                    <a:pos x="16" y="0"/>
                  </a:cxn>
                </a:cxnLst>
                <a:rect l="0" t="0" r="r" b="b"/>
                <a:pathLst>
                  <a:path w="104" h="45">
                    <a:moveTo>
                      <a:pt x="16" y="0"/>
                    </a:moveTo>
                    <a:lnTo>
                      <a:pt x="83" y="0"/>
                    </a:lnTo>
                    <a:lnTo>
                      <a:pt x="103" y="44"/>
                    </a:lnTo>
                    <a:lnTo>
                      <a:pt x="0" y="44"/>
                    </a:lnTo>
                    <a:lnTo>
                      <a:pt x="16" y="0"/>
                    </a:lnTo>
                  </a:path>
                </a:pathLst>
              </a:custGeom>
              <a:solidFill>
                <a:srgbClr val="333629"/>
              </a:solidFill>
              <a:ln w="9525" cap="rnd">
                <a:noFill/>
                <a:round/>
                <a:headEnd/>
                <a:tailEnd/>
              </a:ln>
              <a:effectLst/>
            </p:spPr>
            <p:txBody>
              <a:bodyPr/>
              <a:lstStyle/>
              <a:p>
                <a:endParaRPr lang="es-ES"/>
              </a:p>
            </p:txBody>
          </p:sp>
          <p:sp>
            <p:nvSpPr>
              <p:cNvPr id="456792" name="Freeform 88"/>
              <p:cNvSpPr>
                <a:spLocks/>
              </p:cNvSpPr>
              <p:nvPr/>
            </p:nvSpPr>
            <p:spPr bwMode="auto">
              <a:xfrm>
                <a:off x="795" y="1944"/>
                <a:ext cx="37" cy="38"/>
              </a:xfrm>
              <a:custGeom>
                <a:avLst/>
                <a:gdLst/>
                <a:ahLst/>
                <a:cxnLst>
                  <a:cxn ang="0">
                    <a:pos x="0" y="0"/>
                  </a:cxn>
                  <a:cxn ang="0">
                    <a:pos x="20" y="0"/>
                  </a:cxn>
                  <a:cxn ang="0">
                    <a:pos x="36" y="37"/>
                  </a:cxn>
                  <a:cxn ang="0">
                    <a:pos x="16" y="6"/>
                  </a:cxn>
                  <a:cxn ang="0">
                    <a:pos x="0" y="0"/>
                  </a:cxn>
                </a:cxnLst>
                <a:rect l="0" t="0" r="r" b="b"/>
                <a:pathLst>
                  <a:path w="37" h="38">
                    <a:moveTo>
                      <a:pt x="0" y="0"/>
                    </a:moveTo>
                    <a:lnTo>
                      <a:pt x="20" y="0"/>
                    </a:lnTo>
                    <a:lnTo>
                      <a:pt x="36" y="37"/>
                    </a:lnTo>
                    <a:lnTo>
                      <a:pt x="16" y="6"/>
                    </a:lnTo>
                    <a:lnTo>
                      <a:pt x="0" y="0"/>
                    </a:lnTo>
                  </a:path>
                </a:pathLst>
              </a:custGeom>
              <a:solidFill>
                <a:srgbClr val="7B8164"/>
              </a:solidFill>
              <a:ln w="9525" cap="rnd">
                <a:noFill/>
                <a:round/>
                <a:headEnd/>
                <a:tailEnd/>
              </a:ln>
              <a:effectLst/>
            </p:spPr>
            <p:txBody>
              <a:bodyPr/>
              <a:lstStyle/>
              <a:p>
                <a:endParaRPr lang="es-ES"/>
              </a:p>
            </p:txBody>
          </p:sp>
          <p:sp>
            <p:nvSpPr>
              <p:cNvPr id="456793" name="Freeform 89"/>
              <p:cNvSpPr>
                <a:spLocks/>
              </p:cNvSpPr>
              <p:nvPr/>
            </p:nvSpPr>
            <p:spPr bwMode="auto">
              <a:xfrm>
                <a:off x="883" y="1939"/>
                <a:ext cx="104" cy="47"/>
              </a:xfrm>
              <a:custGeom>
                <a:avLst/>
                <a:gdLst/>
                <a:ahLst/>
                <a:cxnLst>
                  <a:cxn ang="0">
                    <a:pos x="16" y="0"/>
                  </a:cxn>
                  <a:cxn ang="0">
                    <a:pos x="83" y="0"/>
                  </a:cxn>
                  <a:cxn ang="0">
                    <a:pos x="103" y="46"/>
                  </a:cxn>
                  <a:cxn ang="0">
                    <a:pos x="0" y="46"/>
                  </a:cxn>
                  <a:cxn ang="0">
                    <a:pos x="16" y="0"/>
                  </a:cxn>
                </a:cxnLst>
                <a:rect l="0" t="0" r="r" b="b"/>
                <a:pathLst>
                  <a:path w="104" h="47">
                    <a:moveTo>
                      <a:pt x="16" y="0"/>
                    </a:moveTo>
                    <a:lnTo>
                      <a:pt x="83" y="0"/>
                    </a:lnTo>
                    <a:lnTo>
                      <a:pt x="103" y="46"/>
                    </a:lnTo>
                    <a:lnTo>
                      <a:pt x="0" y="46"/>
                    </a:lnTo>
                    <a:lnTo>
                      <a:pt x="16" y="0"/>
                    </a:lnTo>
                  </a:path>
                </a:pathLst>
              </a:custGeom>
              <a:solidFill>
                <a:srgbClr val="333629"/>
              </a:solidFill>
              <a:ln w="9525" cap="rnd">
                <a:noFill/>
                <a:round/>
                <a:headEnd/>
                <a:tailEnd/>
              </a:ln>
              <a:effectLst/>
            </p:spPr>
            <p:txBody>
              <a:bodyPr/>
              <a:lstStyle/>
              <a:p>
                <a:endParaRPr lang="es-ES"/>
              </a:p>
            </p:txBody>
          </p:sp>
          <p:sp>
            <p:nvSpPr>
              <p:cNvPr id="456794" name="Freeform 90"/>
              <p:cNvSpPr>
                <a:spLocks/>
              </p:cNvSpPr>
              <p:nvPr/>
            </p:nvSpPr>
            <p:spPr bwMode="auto">
              <a:xfrm>
                <a:off x="942" y="1944"/>
                <a:ext cx="37" cy="40"/>
              </a:xfrm>
              <a:custGeom>
                <a:avLst/>
                <a:gdLst/>
                <a:ahLst/>
                <a:cxnLst>
                  <a:cxn ang="0">
                    <a:pos x="0" y="0"/>
                  </a:cxn>
                  <a:cxn ang="0">
                    <a:pos x="20" y="0"/>
                  </a:cxn>
                  <a:cxn ang="0">
                    <a:pos x="36" y="39"/>
                  </a:cxn>
                  <a:cxn ang="0">
                    <a:pos x="16" y="6"/>
                  </a:cxn>
                  <a:cxn ang="0">
                    <a:pos x="0" y="0"/>
                  </a:cxn>
                </a:cxnLst>
                <a:rect l="0" t="0" r="r" b="b"/>
                <a:pathLst>
                  <a:path w="37" h="40">
                    <a:moveTo>
                      <a:pt x="0" y="0"/>
                    </a:moveTo>
                    <a:lnTo>
                      <a:pt x="20" y="0"/>
                    </a:lnTo>
                    <a:lnTo>
                      <a:pt x="36" y="39"/>
                    </a:lnTo>
                    <a:lnTo>
                      <a:pt x="16" y="6"/>
                    </a:lnTo>
                    <a:lnTo>
                      <a:pt x="0" y="0"/>
                    </a:lnTo>
                  </a:path>
                </a:pathLst>
              </a:custGeom>
              <a:solidFill>
                <a:srgbClr val="7B8164"/>
              </a:solidFill>
              <a:ln w="9525" cap="rnd">
                <a:noFill/>
                <a:round/>
                <a:headEnd/>
                <a:tailEnd/>
              </a:ln>
              <a:effectLst/>
            </p:spPr>
            <p:txBody>
              <a:bodyPr/>
              <a:lstStyle/>
              <a:p>
                <a:endParaRPr lang="es-ES"/>
              </a:p>
            </p:txBody>
          </p:sp>
          <p:sp>
            <p:nvSpPr>
              <p:cNvPr id="456795" name="Freeform 91"/>
              <p:cNvSpPr>
                <a:spLocks/>
              </p:cNvSpPr>
              <p:nvPr/>
            </p:nvSpPr>
            <p:spPr bwMode="auto">
              <a:xfrm>
                <a:off x="621" y="1882"/>
                <a:ext cx="85" cy="36"/>
              </a:xfrm>
              <a:custGeom>
                <a:avLst/>
                <a:gdLst/>
                <a:ahLst/>
                <a:cxnLst>
                  <a:cxn ang="0">
                    <a:pos x="13" y="0"/>
                  </a:cxn>
                  <a:cxn ang="0">
                    <a:pos x="68" y="0"/>
                  </a:cxn>
                  <a:cxn ang="0">
                    <a:pos x="84" y="35"/>
                  </a:cxn>
                  <a:cxn ang="0">
                    <a:pos x="0" y="35"/>
                  </a:cxn>
                  <a:cxn ang="0">
                    <a:pos x="13" y="0"/>
                  </a:cxn>
                </a:cxnLst>
                <a:rect l="0" t="0" r="r" b="b"/>
                <a:pathLst>
                  <a:path w="85" h="36">
                    <a:moveTo>
                      <a:pt x="13" y="0"/>
                    </a:moveTo>
                    <a:lnTo>
                      <a:pt x="68" y="0"/>
                    </a:lnTo>
                    <a:lnTo>
                      <a:pt x="84" y="35"/>
                    </a:lnTo>
                    <a:lnTo>
                      <a:pt x="0" y="35"/>
                    </a:lnTo>
                    <a:lnTo>
                      <a:pt x="13" y="0"/>
                    </a:lnTo>
                  </a:path>
                </a:pathLst>
              </a:custGeom>
              <a:solidFill>
                <a:srgbClr val="333629"/>
              </a:solidFill>
              <a:ln w="9525" cap="rnd">
                <a:noFill/>
                <a:round/>
                <a:headEnd/>
                <a:tailEnd/>
              </a:ln>
              <a:effectLst/>
            </p:spPr>
            <p:txBody>
              <a:bodyPr/>
              <a:lstStyle/>
              <a:p>
                <a:endParaRPr lang="es-ES"/>
              </a:p>
            </p:txBody>
          </p:sp>
          <p:sp>
            <p:nvSpPr>
              <p:cNvPr id="456796" name="Freeform 92"/>
              <p:cNvSpPr>
                <a:spLocks/>
              </p:cNvSpPr>
              <p:nvPr/>
            </p:nvSpPr>
            <p:spPr bwMode="auto">
              <a:xfrm>
                <a:off x="669" y="1886"/>
                <a:ext cx="31" cy="30"/>
              </a:xfrm>
              <a:custGeom>
                <a:avLst/>
                <a:gdLst/>
                <a:ahLst/>
                <a:cxnLst>
                  <a:cxn ang="0">
                    <a:pos x="0" y="0"/>
                  </a:cxn>
                  <a:cxn ang="0">
                    <a:pos x="17" y="0"/>
                  </a:cxn>
                  <a:cxn ang="0">
                    <a:pos x="30" y="29"/>
                  </a:cxn>
                  <a:cxn ang="0">
                    <a:pos x="14" y="4"/>
                  </a:cxn>
                  <a:cxn ang="0">
                    <a:pos x="0" y="0"/>
                  </a:cxn>
                </a:cxnLst>
                <a:rect l="0" t="0" r="r" b="b"/>
                <a:pathLst>
                  <a:path w="31" h="30">
                    <a:moveTo>
                      <a:pt x="0" y="0"/>
                    </a:moveTo>
                    <a:lnTo>
                      <a:pt x="17" y="0"/>
                    </a:lnTo>
                    <a:lnTo>
                      <a:pt x="30" y="29"/>
                    </a:lnTo>
                    <a:lnTo>
                      <a:pt x="14" y="4"/>
                    </a:lnTo>
                    <a:lnTo>
                      <a:pt x="0" y="0"/>
                    </a:lnTo>
                  </a:path>
                </a:pathLst>
              </a:custGeom>
              <a:solidFill>
                <a:srgbClr val="7B8164"/>
              </a:solidFill>
              <a:ln w="9525" cap="rnd">
                <a:noFill/>
                <a:round/>
                <a:headEnd/>
                <a:tailEnd/>
              </a:ln>
              <a:effectLst/>
            </p:spPr>
            <p:txBody>
              <a:bodyPr/>
              <a:lstStyle/>
              <a:p>
                <a:endParaRPr lang="es-ES"/>
              </a:p>
            </p:txBody>
          </p:sp>
          <p:sp>
            <p:nvSpPr>
              <p:cNvPr id="456797" name="Freeform 93"/>
              <p:cNvSpPr>
                <a:spLocks/>
              </p:cNvSpPr>
              <p:nvPr/>
            </p:nvSpPr>
            <p:spPr bwMode="auto">
              <a:xfrm>
                <a:off x="751" y="1882"/>
                <a:ext cx="80" cy="36"/>
              </a:xfrm>
              <a:custGeom>
                <a:avLst/>
                <a:gdLst/>
                <a:ahLst/>
                <a:cxnLst>
                  <a:cxn ang="0">
                    <a:pos x="12" y="0"/>
                  </a:cxn>
                  <a:cxn ang="0">
                    <a:pos x="64" y="0"/>
                  </a:cxn>
                  <a:cxn ang="0">
                    <a:pos x="79" y="35"/>
                  </a:cxn>
                  <a:cxn ang="0">
                    <a:pos x="0" y="35"/>
                  </a:cxn>
                  <a:cxn ang="0">
                    <a:pos x="12" y="0"/>
                  </a:cxn>
                </a:cxnLst>
                <a:rect l="0" t="0" r="r" b="b"/>
                <a:pathLst>
                  <a:path w="80" h="36">
                    <a:moveTo>
                      <a:pt x="12" y="0"/>
                    </a:moveTo>
                    <a:lnTo>
                      <a:pt x="64" y="0"/>
                    </a:lnTo>
                    <a:lnTo>
                      <a:pt x="79" y="35"/>
                    </a:lnTo>
                    <a:lnTo>
                      <a:pt x="0" y="35"/>
                    </a:lnTo>
                    <a:lnTo>
                      <a:pt x="12" y="0"/>
                    </a:lnTo>
                  </a:path>
                </a:pathLst>
              </a:custGeom>
              <a:solidFill>
                <a:srgbClr val="333629"/>
              </a:solidFill>
              <a:ln w="9525" cap="rnd">
                <a:noFill/>
                <a:round/>
                <a:headEnd/>
                <a:tailEnd/>
              </a:ln>
              <a:effectLst/>
            </p:spPr>
            <p:txBody>
              <a:bodyPr/>
              <a:lstStyle/>
              <a:p>
                <a:endParaRPr lang="es-ES"/>
              </a:p>
            </p:txBody>
          </p:sp>
          <p:sp>
            <p:nvSpPr>
              <p:cNvPr id="456798" name="Freeform 94"/>
              <p:cNvSpPr>
                <a:spLocks/>
              </p:cNvSpPr>
              <p:nvPr/>
            </p:nvSpPr>
            <p:spPr bwMode="auto">
              <a:xfrm>
                <a:off x="796" y="1886"/>
                <a:ext cx="28" cy="30"/>
              </a:xfrm>
              <a:custGeom>
                <a:avLst/>
                <a:gdLst/>
                <a:ahLst/>
                <a:cxnLst>
                  <a:cxn ang="0">
                    <a:pos x="0" y="0"/>
                  </a:cxn>
                  <a:cxn ang="0">
                    <a:pos x="15" y="0"/>
                  </a:cxn>
                  <a:cxn ang="0">
                    <a:pos x="27" y="29"/>
                  </a:cxn>
                  <a:cxn ang="0">
                    <a:pos x="12" y="4"/>
                  </a:cxn>
                  <a:cxn ang="0">
                    <a:pos x="0" y="0"/>
                  </a:cxn>
                </a:cxnLst>
                <a:rect l="0" t="0" r="r" b="b"/>
                <a:pathLst>
                  <a:path w="28" h="30">
                    <a:moveTo>
                      <a:pt x="0" y="0"/>
                    </a:moveTo>
                    <a:lnTo>
                      <a:pt x="15" y="0"/>
                    </a:lnTo>
                    <a:lnTo>
                      <a:pt x="27" y="29"/>
                    </a:lnTo>
                    <a:lnTo>
                      <a:pt x="12" y="4"/>
                    </a:lnTo>
                    <a:lnTo>
                      <a:pt x="0" y="0"/>
                    </a:lnTo>
                  </a:path>
                </a:pathLst>
              </a:custGeom>
              <a:solidFill>
                <a:srgbClr val="7B8164"/>
              </a:solidFill>
              <a:ln w="9525" cap="rnd">
                <a:noFill/>
                <a:round/>
                <a:headEnd/>
                <a:tailEnd/>
              </a:ln>
              <a:effectLst/>
            </p:spPr>
            <p:txBody>
              <a:bodyPr/>
              <a:lstStyle/>
              <a:p>
                <a:endParaRPr lang="es-ES"/>
              </a:p>
            </p:txBody>
          </p:sp>
          <p:sp>
            <p:nvSpPr>
              <p:cNvPr id="456799" name="Freeform 95"/>
              <p:cNvSpPr>
                <a:spLocks/>
              </p:cNvSpPr>
              <p:nvPr/>
            </p:nvSpPr>
            <p:spPr bwMode="auto">
              <a:xfrm>
                <a:off x="882" y="1882"/>
                <a:ext cx="83" cy="36"/>
              </a:xfrm>
              <a:custGeom>
                <a:avLst/>
                <a:gdLst/>
                <a:ahLst/>
                <a:cxnLst>
                  <a:cxn ang="0">
                    <a:pos x="13" y="0"/>
                  </a:cxn>
                  <a:cxn ang="0">
                    <a:pos x="66" y="0"/>
                  </a:cxn>
                  <a:cxn ang="0">
                    <a:pos x="82" y="35"/>
                  </a:cxn>
                  <a:cxn ang="0">
                    <a:pos x="0" y="35"/>
                  </a:cxn>
                  <a:cxn ang="0">
                    <a:pos x="13" y="0"/>
                  </a:cxn>
                </a:cxnLst>
                <a:rect l="0" t="0" r="r" b="b"/>
                <a:pathLst>
                  <a:path w="83" h="36">
                    <a:moveTo>
                      <a:pt x="13" y="0"/>
                    </a:moveTo>
                    <a:lnTo>
                      <a:pt x="66" y="0"/>
                    </a:lnTo>
                    <a:lnTo>
                      <a:pt x="82" y="35"/>
                    </a:lnTo>
                    <a:lnTo>
                      <a:pt x="0" y="35"/>
                    </a:lnTo>
                    <a:lnTo>
                      <a:pt x="13" y="0"/>
                    </a:lnTo>
                  </a:path>
                </a:pathLst>
              </a:custGeom>
              <a:solidFill>
                <a:srgbClr val="333629"/>
              </a:solidFill>
              <a:ln w="9525" cap="rnd">
                <a:noFill/>
                <a:round/>
                <a:headEnd/>
                <a:tailEnd/>
              </a:ln>
              <a:effectLst/>
            </p:spPr>
            <p:txBody>
              <a:bodyPr/>
              <a:lstStyle/>
              <a:p>
                <a:endParaRPr lang="es-ES"/>
              </a:p>
            </p:txBody>
          </p:sp>
          <p:sp>
            <p:nvSpPr>
              <p:cNvPr id="456800" name="Freeform 96"/>
              <p:cNvSpPr>
                <a:spLocks/>
              </p:cNvSpPr>
              <p:nvPr/>
            </p:nvSpPr>
            <p:spPr bwMode="auto">
              <a:xfrm>
                <a:off x="929" y="1886"/>
                <a:ext cx="29" cy="30"/>
              </a:xfrm>
              <a:custGeom>
                <a:avLst/>
                <a:gdLst/>
                <a:ahLst/>
                <a:cxnLst>
                  <a:cxn ang="0">
                    <a:pos x="0" y="0"/>
                  </a:cxn>
                  <a:cxn ang="0">
                    <a:pos x="16" y="0"/>
                  </a:cxn>
                  <a:cxn ang="0">
                    <a:pos x="28" y="29"/>
                  </a:cxn>
                  <a:cxn ang="0">
                    <a:pos x="13" y="4"/>
                  </a:cxn>
                  <a:cxn ang="0">
                    <a:pos x="0" y="0"/>
                  </a:cxn>
                </a:cxnLst>
                <a:rect l="0" t="0" r="r" b="b"/>
                <a:pathLst>
                  <a:path w="29" h="30">
                    <a:moveTo>
                      <a:pt x="0" y="0"/>
                    </a:moveTo>
                    <a:lnTo>
                      <a:pt x="16" y="0"/>
                    </a:lnTo>
                    <a:lnTo>
                      <a:pt x="28" y="29"/>
                    </a:lnTo>
                    <a:lnTo>
                      <a:pt x="13" y="4"/>
                    </a:lnTo>
                    <a:lnTo>
                      <a:pt x="0" y="0"/>
                    </a:lnTo>
                  </a:path>
                </a:pathLst>
              </a:custGeom>
              <a:solidFill>
                <a:srgbClr val="7B8164"/>
              </a:solidFill>
              <a:ln w="9525" cap="rnd">
                <a:noFill/>
                <a:round/>
                <a:headEnd/>
                <a:tailEnd/>
              </a:ln>
              <a:effectLst/>
            </p:spPr>
            <p:txBody>
              <a:bodyPr/>
              <a:lstStyle/>
              <a:p>
                <a:endParaRPr lang="es-ES"/>
              </a:p>
            </p:txBody>
          </p:sp>
        </p:grpSp>
      </p:grpSp>
      <p:sp>
        <p:nvSpPr>
          <p:cNvPr id="456801" name="Freeform 97"/>
          <p:cNvSpPr>
            <a:spLocks/>
          </p:cNvSpPr>
          <p:nvPr/>
        </p:nvSpPr>
        <p:spPr bwMode="auto">
          <a:xfrm>
            <a:off x="5375275" y="3781425"/>
            <a:ext cx="747713" cy="312738"/>
          </a:xfrm>
          <a:custGeom>
            <a:avLst/>
            <a:gdLst/>
            <a:ahLst/>
            <a:cxnLst>
              <a:cxn ang="0">
                <a:pos x="0" y="41"/>
              </a:cxn>
              <a:cxn ang="0">
                <a:pos x="0" y="41"/>
              </a:cxn>
              <a:cxn ang="0">
                <a:pos x="331" y="41"/>
              </a:cxn>
              <a:cxn ang="0">
                <a:pos x="331" y="0"/>
              </a:cxn>
              <a:cxn ang="0">
                <a:pos x="418" y="87"/>
              </a:cxn>
              <a:cxn ang="0">
                <a:pos x="331" y="174"/>
              </a:cxn>
              <a:cxn ang="0">
                <a:pos x="331" y="128"/>
              </a:cxn>
              <a:cxn ang="0">
                <a:pos x="331" y="128"/>
              </a:cxn>
              <a:cxn ang="0">
                <a:pos x="331" y="128"/>
              </a:cxn>
              <a:cxn ang="0">
                <a:pos x="325" y="128"/>
              </a:cxn>
              <a:cxn ang="0">
                <a:pos x="311" y="128"/>
              </a:cxn>
              <a:cxn ang="0">
                <a:pos x="298" y="128"/>
              </a:cxn>
              <a:cxn ang="0">
                <a:pos x="283" y="128"/>
              </a:cxn>
              <a:cxn ang="0">
                <a:pos x="0" y="128"/>
              </a:cxn>
              <a:cxn ang="0">
                <a:pos x="0" y="41"/>
              </a:cxn>
            </a:cxnLst>
            <a:rect l="0" t="0" r="r" b="b"/>
            <a:pathLst>
              <a:path w="419" h="175">
                <a:moveTo>
                  <a:pt x="0" y="41"/>
                </a:moveTo>
                <a:lnTo>
                  <a:pt x="0" y="41"/>
                </a:lnTo>
                <a:lnTo>
                  <a:pt x="331" y="41"/>
                </a:lnTo>
                <a:lnTo>
                  <a:pt x="331" y="0"/>
                </a:lnTo>
                <a:lnTo>
                  <a:pt x="418" y="87"/>
                </a:lnTo>
                <a:lnTo>
                  <a:pt x="331" y="174"/>
                </a:lnTo>
                <a:lnTo>
                  <a:pt x="331" y="128"/>
                </a:lnTo>
                <a:lnTo>
                  <a:pt x="331" y="128"/>
                </a:lnTo>
                <a:lnTo>
                  <a:pt x="331" y="128"/>
                </a:lnTo>
                <a:lnTo>
                  <a:pt x="325" y="128"/>
                </a:lnTo>
                <a:lnTo>
                  <a:pt x="311" y="128"/>
                </a:lnTo>
                <a:lnTo>
                  <a:pt x="298" y="128"/>
                </a:lnTo>
                <a:lnTo>
                  <a:pt x="283" y="128"/>
                </a:lnTo>
                <a:lnTo>
                  <a:pt x="0" y="128"/>
                </a:lnTo>
                <a:lnTo>
                  <a:pt x="0" y="41"/>
                </a:lnTo>
              </a:path>
            </a:pathLst>
          </a:custGeom>
          <a:gradFill rotWithShape="0">
            <a:gsLst>
              <a:gs pos="0">
                <a:srgbClr val="CF0E30"/>
              </a:gs>
              <a:gs pos="100000">
                <a:srgbClr val="CF0E30">
                  <a:gamma/>
                  <a:tint val="60000"/>
                  <a:invGamma/>
                </a:srgbClr>
              </a:gs>
            </a:gsLst>
            <a:lin ang="0" scaled="1"/>
          </a:gradFill>
          <a:ln w="12700" cap="rnd" cmpd="sng">
            <a:solidFill>
              <a:schemeClr val="tx1"/>
            </a:solidFill>
            <a:prstDash val="solid"/>
            <a:round/>
            <a:headEnd/>
            <a:tailEnd/>
          </a:ln>
          <a:effectLst>
            <a:outerShdw dist="35921" dir="2700000" algn="ctr" rotWithShape="0">
              <a:schemeClr val="tx1"/>
            </a:outerShdw>
          </a:effectLst>
        </p:spPr>
        <p:txBody>
          <a:bodyPr/>
          <a:lstStyle/>
          <a:p>
            <a:endParaRPr lang="es-ES"/>
          </a:p>
        </p:txBody>
      </p:sp>
      <p:sp>
        <p:nvSpPr>
          <p:cNvPr id="456802" name="Rectangle 98"/>
          <p:cNvSpPr>
            <a:spLocks noChangeArrowheads="1"/>
          </p:cNvSpPr>
          <p:nvPr/>
        </p:nvSpPr>
        <p:spPr bwMode="auto">
          <a:xfrm>
            <a:off x="4997450" y="5276850"/>
            <a:ext cx="3446463"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Rango capturado= 0-4 KHz</a:t>
            </a:r>
            <a:endParaRPr lang="es-ES" sz="2000" b="1">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026"/>
          <p:cNvSpPr>
            <a:spLocks noGrp="1" noChangeArrowheads="1"/>
          </p:cNvSpPr>
          <p:nvPr>
            <p:ph type="title"/>
          </p:nvPr>
        </p:nvSpPr>
        <p:spPr/>
        <p:txBody>
          <a:bodyPr/>
          <a:lstStyle/>
          <a:p>
            <a:r>
              <a:rPr lang="es-ES_tradnl" sz="3600"/>
              <a:t>Sumario</a:t>
            </a:r>
            <a:endParaRPr lang="es-ES" sz="3600"/>
          </a:p>
        </p:txBody>
      </p:sp>
      <p:sp>
        <p:nvSpPr>
          <p:cNvPr id="247811" name="Rectangle 1027"/>
          <p:cNvSpPr>
            <a:spLocks noGrp="1" noChangeArrowheads="1"/>
          </p:cNvSpPr>
          <p:nvPr>
            <p:ph type="body" idx="1"/>
          </p:nvPr>
        </p:nvSpPr>
        <p:spPr/>
        <p:txBody>
          <a:bodyPr/>
          <a:lstStyle/>
          <a:p>
            <a:r>
              <a:rPr lang="es-ES_tradnl" b="1">
                <a:solidFill>
                  <a:srgbClr val="FF0000"/>
                </a:solidFill>
              </a:rPr>
              <a:t>Principios básicos</a:t>
            </a:r>
          </a:p>
          <a:p>
            <a:r>
              <a:rPr lang="es-ES_tradnl"/>
              <a:t>Medios físicos de transmisión de la información</a:t>
            </a:r>
          </a:p>
          <a:p>
            <a:r>
              <a:rPr lang="es-ES_tradnl"/>
              <a:t>El sistema telefónico. Multiplexación PDH y SONET/SDH</a:t>
            </a:r>
          </a:p>
          <a:p>
            <a:r>
              <a:rPr lang="es-ES_tradnl"/>
              <a:t>RDSI</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050"/>
          <p:cNvSpPr>
            <a:spLocks noGrp="1" noChangeArrowheads="1"/>
          </p:cNvSpPr>
          <p:nvPr>
            <p:ph type="title"/>
          </p:nvPr>
        </p:nvSpPr>
        <p:spPr/>
        <p:txBody>
          <a:bodyPr/>
          <a:lstStyle/>
          <a:p>
            <a:r>
              <a:rPr lang="es-ES_tradnl" sz="3600"/>
              <a:t>Sumario</a:t>
            </a:r>
            <a:endParaRPr lang="es-ES" sz="3600"/>
          </a:p>
        </p:txBody>
      </p:sp>
      <p:sp>
        <p:nvSpPr>
          <p:cNvPr id="367619" name="Rectangle 2051"/>
          <p:cNvSpPr>
            <a:spLocks noGrp="1" noChangeArrowheads="1"/>
          </p:cNvSpPr>
          <p:nvPr>
            <p:ph type="body" idx="1"/>
          </p:nvPr>
        </p:nvSpPr>
        <p:spPr/>
        <p:txBody>
          <a:bodyPr/>
          <a:lstStyle/>
          <a:p>
            <a:r>
              <a:rPr lang="es-ES_tradnl"/>
              <a:t>Principios básicos</a:t>
            </a:r>
          </a:p>
          <a:p>
            <a:r>
              <a:rPr lang="es-ES_tradnl" b="1">
                <a:solidFill>
                  <a:srgbClr val="FF0000"/>
                </a:solidFill>
              </a:rPr>
              <a:t>Medios físicos de transmisión de la información</a:t>
            </a:r>
          </a:p>
          <a:p>
            <a:r>
              <a:rPr lang="es-ES_tradnl"/>
              <a:t>El sistema telefónico. Multiplexación PDH y SONET/SDH</a:t>
            </a:r>
          </a:p>
          <a:p>
            <a:r>
              <a:rPr lang="es-ES_tradnl"/>
              <a:t>RDSI</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s-ES_tradnl" sz="3600"/>
              <a:t>Medios físicos de transmisión de la información</a:t>
            </a:r>
            <a:endParaRPr lang="es-ES" sz="3600"/>
          </a:p>
        </p:txBody>
      </p:sp>
      <p:sp>
        <p:nvSpPr>
          <p:cNvPr id="260099" name="Rectangle 3"/>
          <p:cNvSpPr>
            <a:spLocks noGrp="1" noChangeArrowheads="1"/>
          </p:cNvSpPr>
          <p:nvPr>
            <p:ph type="body" idx="1"/>
          </p:nvPr>
        </p:nvSpPr>
        <p:spPr/>
        <p:txBody>
          <a:bodyPr/>
          <a:lstStyle/>
          <a:p>
            <a:pPr>
              <a:lnSpc>
                <a:spcPct val="90000"/>
              </a:lnSpc>
            </a:pPr>
            <a:r>
              <a:rPr lang="es-ES_tradnl" sz="2800"/>
              <a:t>Medios guiados (Ondas electromagnéticas)</a:t>
            </a:r>
          </a:p>
          <a:p>
            <a:pPr lvl="1">
              <a:lnSpc>
                <a:spcPct val="90000"/>
              </a:lnSpc>
            </a:pPr>
            <a:r>
              <a:rPr lang="es-ES_tradnl" sz="2400"/>
              <a:t>Cables metálicos (normalmente de cobre)</a:t>
            </a:r>
          </a:p>
          <a:p>
            <a:pPr lvl="2">
              <a:lnSpc>
                <a:spcPct val="90000"/>
              </a:lnSpc>
            </a:pPr>
            <a:r>
              <a:rPr lang="es-ES_tradnl" sz="2000"/>
              <a:t>Coaxiales</a:t>
            </a:r>
          </a:p>
          <a:p>
            <a:pPr lvl="2">
              <a:lnSpc>
                <a:spcPct val="90000"/>
              </a:lnSpc>
            </a:pPr>
            <a:r>
              <a:rPr lang="es-ES_tradnl" sz="2000"/>
              <a:t>De pares trenzados (apantallados o sin apantallar)</a:t>
            </a:r>
          </a:p>
          <a:p>
            <a:pPr lvl="1">
              <a:lnSpc>
                <a:spcPct val="90000"/>
              </a:lnSpc>
            </a:pPr>
            <a:r>
              <a:rPr lang="es-ES_tradnl" sz="2400"/>
              <a:t>Cables de fibra óptica</a:t>
            </a:r>
          </a:p>
          <a:p>
            <a:pPr lvl="2">
              <a:lnSpc>
                <a:spcPct val="90000"/>
              </a:lnSpc>
            </a:pPr>
            <a:r>
              <a:rPr lang="es-ES_tradnl" sz="2000"/>
              <a:t>Multimodo</a:t>
            </a:r>
          </a:p>
          <a:p>
            <a:pPr lvl="2">
              <a:lnSpc>
                <a:spcPct val="90000"/>
              </a:lnSpc>
            </a:pPr>
            <a:r>
              <a:rPr lang="es-ES_tradnl" sz="2000"/>
              <a:t>Monomodo</a:t>
            </a:r>
          </a:p>
          <a:p>
            <a:pPr>
              <a:lnSpc>
                <a:spcPct val="90000"/>
              </a:lnSpc>
            </a:pPr>
            <a:r>
              <a:rPr lang="es-ES_tradnl" sz="2800"/>
              <a:t>Medios no guiados (también Ondas electromagnéticas)</a:t>
            </a:r>
          </a:p>
          <a:p>
            <a:pPr lvl="1">
              <a:lnSpc>
                <a:spcPct val="90000"/>
              </a:lnSpc>
            </a:pPr>
            <a:r>
              <a:rPr lang="es-ES_tradnl" sz="2400"/>
              <a:t>Enlaces vía radio</a:t>
            </a:r>
          </a:p>
          <a:p>
            <a:pPr lvl="1">
              <a:lnSpc>
                <a:spcPct val="90000"/>
              </a:lnSpc>
            </a:pPr>
            <a:r>
              <a:rPr lang="es-ES_tradnl" sz="2400"/>
              <a:t>Enlaces vía satélite</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s-ES_tradnl" sz="3600"/>
              <a:t>Velocidad de propagación de las ondas electromagnéticas</a:t>
            </a:r>
            <a:endParaRPr lang="es-ES" sz="3600"/>
          </a:p>
        </p:txBody>
      </p:sp>
      <p:graphicFrame>
        <p:nvGraphicFramePr>
          <p:cNvPr id="371739" name="Group 27"/>
          <p:cNvGraphicFramePr>
            <a:graphicFrameLocks noGrp="1"/>
          </p:cNvGraphicFramePr>
          <p:nvPr/>
        </p:nvGraphicFramePr>
        <p:xfrm>
          <a:off x="2514600" y="2082800"/>
          <a:ext cx="4175125" cy="2336800"/>
        </p:xfrm>
        <a:graphic>
          <a:graphicData uri="http://schemas.openxmlformats.org/drawingml/2006/table">
            <a:tbl>
              <a:tblPr/>
              <a:tblGrid>
                <a:gridCol w="1714500"/>
                <a:gridCol w="2460625"/>
              </a:tblGrid>
              <a:tr h="5842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1" i="0" u="none" strike="noStrike" cap="none" normalizeH="0" baseline="0" smtClean="0">
                          <a:ln>
                            <a:noFill/>
                          </a:ln>
                          <a:solidFill>
                            <a:schemeClr val="tx1"/>
                          </a:solidFill>
                          <a:effectLst/>
                          <a:latin typeface="Times New Roman" pitchFamily="18" charset="0"/>
                        </a:rPr>
                        <a:t>Medio</a:t>
                      </a:r>
                      <a:endParaRPr kumimoji="0" lang="es-ES" sz="24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1" i="0" u="none" strike="noStrike" cap="none" normalizeH="0" baseline="0" smtClean="0">
                          <a:ln>
                            <a:noFill/>
                          </a:ln>
                          <a:solidFill>
                            <a:schemeClr val="tx1"/>
                          </a:solidFill>
                          <a:effectLst/>
                          <a:latin typeface="Times New Roman" pitchFamily="18" charset="0"/>
                        </a:rPr>
                        <a:t>Velocidad (Km/s)</a:t>
                      </a:r>
                      <a:endParaRPr kumimoji="0" lang="es-ES" sz="2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Vacío o aire</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300.000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Cobre</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200.000 (aprox.)</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Fibra Óptica</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180.000 (aprox.)</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34" name="Rectangle 22"/>
          <p:cNvSpPr>
            <a:spLocks noGrp="1" noChangeArrowheads="1"/>
          </p:cNvSpPr>
          <p:nvPr>
            <p:ph type="body" idx="1"/>
          </p:nvPr>
        </p:nvSpPr>
        <p:spPr>
          <a:xfrm>
            <a:off x="685800" y="4876800"/>
            <a:ext cx="7772400" cy="1143000"/>
          </a:xfrm>
        </p:spPr>
        <p:txBody>
          <a:bodyPr/>
          <a:lstStyle/>
          <a:p>
            <a:pPr>
              <a:lnSpc>
                <a:spcPct val="90000"/>
              </a:lnSpc>
            </a:pPr>
            <a:r>
              <a:rPr lang="es-ES_tradnl" sz="2400"/>
              <a:t>La velocidad de propagación impone un retardo mínimo en la transmisión de información; además hay que contar el que introducen los equipos</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6"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Problemas de la transmisión de señales en cables metálicos</a:t>
            </a:r>
          </a:p>
        </p:txBody>
      </p:sp>
      <p:sp>
        <p:nvSpPr>
          <p:cNvPr id="607237"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sz="2800"/>
              <a:t>Atenuación</a:t>
            </a:r>
          </a:p>
          <a:p>
            <a:pPr marL="742950" lvl="1" indent="-285750">
              <a:lnSpc>
                <a:spcPct val="90000"/>
              </a:lnSpc>
              <a:spcBef>
                <a:spcPct val="20000"/>
              </a:spcBef>
              <a:buSzPct val="100000"/>
              <a:buFontTx/>
              <a:buChar char="–"/>
            </a:pPr>
            <a:r>
              <a:rPr lang="es-ES_tradnl"/>
              <a:t>La señal se reduce con la distancia debido a:</a:t>
            </a:r>
          </a:p>
          <a:p>
            <a:pPr marL="1143000" lvl="2" indent="-228600">
              <a:lnSpc>
                <a:spcPct val="90000"/>
              </a:lnSpc>
              <a:spcBef>
                <a:spcPct val="20000"/>
              </a:spcBef>
              <a:buSzPct val="100000"/>
              <a:buFontTx/>
              <a:buChar char="•"/>
            </a:pPr>
            <a:r>
              <a:rPr lang="es-ES_tradnl" sz="2000"/>
              <a:t>Calor (resistencia)</a:t>
            </a:r>
          </a:p>
          <a:p>
            <a:pPr marL="1143000" lvl="2" indent="-228600">
              <a:lnSpc>
                <a:spcPct val="90000"/>
              </a:lnSpc>
              <a:spcBef>
                <a:spcPct val="20000"/>
              </a:spcBef>
              <a:buSzPct val="100000"/>
              <a:buFontTx/>
              <a:buChar char="•"/>
            </a:pPr>
            <a:r>
              <a:rPr lang="es-ES_tradnl" sz="2000"/>
              <a:t>Emisión electromagnética al ambiente</a:t>
            </a:r>
          </a:p>
          <a:p>
            <a:pPr marL="742950" lvl="1" indent="-285750">
              <a:lnSpc>
                <a:spcPct val="90000"/>
              </a:lnSpc>
              <a:spcBef>
                <a:spcPct val="20000"/>
              </a:spcBef>
              <a:buSzPct val="100000"/>
              <a:buFontTx/>
              <a:buChar char="–"/>
            </a:pPr>
            <a:r>
              <a:rPr lang="es-ES_tradnl"/>
              <a:t>La pérdida por calor es menor cuanto más grueso es el cable</a:t>
            </a:r>
          </a:p>
          <a:p>
            <a:pPr marL="742950" lvl="1" indent="-285750">
              <a:lnSpc>
                <a:spcPct val="90000"/>
              </a:lnSpc>
              <a:spcBef>
                <a:spcPct val="20000"/>
              </a:spcBef>
              <a:buSzPct val="100000"/>
              <a:buFontTx/>
              <a:buChar char="–"/>
            </a:pPr>
            <a:r>
              <a:rPr lang="es-ES_tradnl"/>
              <a:t>La pérdida por emisión electromagnética es menor cuanto más apantallado está el cable (menos emisión electromagnética)</a:t>
            </a:r>
          </a:p>
          <a:p>
            <a:pPr marL="742950" lvl="1" indent="-285750">
              <a:lnSpc>
                <a:spcPct val="90000"/>
              </a:lnSpc>
              <a:spcBef>
                <a:spcPct val="20000"/>
              </a:spcBef>
              <a:buSzPct val="100000"/>
              <a:buFontTx/>
              <a:buChar char="–"/>
            </a:pPr>
            <a:r>
              <a:rPr lang="es-ES_tradnl"/>
              <a:t>La atenuación aumenta con la frecuencia (aproximadamente proporcional a la raíz cuadrada de ésta)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r>
              <a:rPr lang="es-ES_tradnl" sz="3600"/>
              <a:t>Atenuación</a:t>
            </a:r>
            <a:endParaRPr lang="es-ES" sz="3600"/>
          </a:p>
        </p:txBody>
      </p:sp>
      <p:sp>
        <p:nvSpPr>
          <p:cNvPr id="372739" name="Rectangle 3"/>
          <p:cNvSpPr>
            <a:spLocks noGrp="1" noChangeArrowheads="1"/>
          </p:cNvSpPr>
          <p:nvPr>
            <p:ph type="body" idx="1"/>
          </p:nvPr>
        </p:nvSpPr>
        <p:spPr>
          <a:xfrm>
            <a:off x="685800" y="1981200"/>
            <a:ext cx="7772400" cy="2743200"/>
          </a:xfrm>
        </p:spPr>
        <p:txBody>
          <a:bodyPr/>
          <a:lstStyle/>
          <a:p>
            <a:r>
              <a:rPr lang="es-ES_tradnl"/>
              <a:t>A 10 MHz la potencia de la señal en un cable RG-58 (coaxial fino) se reduce a:</a:t>
            </a:r>
          </a:p>
          <a:p>
            <a:pPr lvl="1"/>
            <a:r>
              <a:rPr lang="es-ES_tradnl"/>
              <a:t>la mitad en 75m</a:t>
            </a:r>
          </a:p>
          <a:p>
            <a:pPr lvl="1"/>
            <a:r>
              <a:rPr lang="es-ES_tradnl"/>
              <a:t>la cuarta parte en 150m </a:t>
            </a:r>
          </a:p>
          <a:p>
            <a:pPr lvl="1"/>
            <a:r>
              <a:rPr lang="es-ES_tradnl"/>
              <a:t>la octava parte en 225m </a:t>
            </a:r>
            <a:endParaRPr lang="es-ES"/>
          </a:p>
        </p:txBody>
      </p:sp>
      <p:grpSp>
        <p:nvGrpSpPr>
          <p:cNvPr id="372743" name="Group 7"/>
          <p:cNvGrpSpPr>
            <a:grpSpLocks/>
          </p:cNvGrpSpPr>
          <p:nvPr/>
        </p:nvGrpSpPr>
        <p:grpSpPr bwMode="auto">
          <a:xfrm>
            <a:off x="5332413" y="3062288"/>
            <a:ext cx="2813050" cy="1509712"/>
            <a:chOff x="3359" y="1929"/>
            <a:chExt cx="1772" cy="951"/>
          </a:xfrm>
        </p:grpSpPr>
        <p:sp>
          <p:nvSpPr>
            <p:cNvPr id="372740" name="Text Box 4"/>
            <p:cNvSpPr txBox="1">
              <a:spLocks noChangeArrowheads="1"/>
            </p:cNvSpPr>
            <p:nvPr/>
          </p:nvSpPr>
          <p:spPr bwMode="auto">
            <a:xfrm>
              <a:off x="3359" y="1929"/>
              <a:ext cx="1772" cy="327"/>
            </a:xfrm>
            <a:prstGeom prst="rect">
              <a:avLst/>
            </a:prstGeom>
            <a:noFill/>
            <a:ln w="12700">
              <a:noFill/>
              <a:miter lim="800000"/>
              <a:headEnd/>
              <a:tailEnd/>
            </a:ln>
            <a:effectLst/>
          </p:spPr>
          <p:txBody>
            <a:bodyPr wrap="none">
              <a:spAutoFit/>
            </a:bodyPr>
            <a:lstStyle/>
            <a:p>
              <a:r>
                <a:rPr lang="es-ES_tradnl" sz="2800"/>
                <a:t>1/2 = 10</a:t>
              </a:r>
              <a:r>
                <a:rPr lang="es-ES_tradnl" sz="2800" baseline="30000"/>
                <a:t>-0,3</a:t>
              </a:r>
              <a:r>
                <a:rPr lang="es-ES_tradnl" sz="2800"/>
                <a:t> = 3 dB</a:t>
              </a:r>
              <a:endParaRPr lang="es-ES" sz="2800"/>
            </a:p>
          </p:txBody>
        </p:sp>
        <p:sp>
          <p:nvSpPr>
            <p:cNvPr id="372741" name="Text Box 5"/>
            <p:cNvSpPr txBox="1">
              <a:spLocks noChangeArrowheads="1"/>
            </p:cNvSpPr>
            <p:nvPr/>
          </p:nvSpPr>
          <p:spPr bwMode="auto">
            <a:xfrm>
              <a:off x="3359" y="2256"/>
              <a:ext cx="1772" cy="327"/>
            </a:xfrm>
            <a:prstGeom prst="rect">
              <a:avLst/>
            </a:prstGeom>
            <a:noFill/>
            <a:ln w="12700">
              <a:noFill/>
              <a:miter lim="800000"/>
              <a:headEnd/>
              <a:tailEnd/>
            </a:ln>
            <a:effectLst/>
          </p:spPr>
          <p:txBody>
            <a:bodyPr wrap="none">
              <a:spAutoFit/>
            </a:bodyPr>
            <a:lstStyle/>
            <a:p>
              <a:r>
                <a:rPr lang="es-ES_tradnl" sz="2800"/>
                <a:t>1/4 = 10</a:t>
              </a:r>
              <a:r>
                <a:rPr lang="es-ES_tradnl" sz="2800" baseline="30000"/>
                <a:t>-0,6</a:t>
              </a:r>
              <a:r>
                <a:rPr lang="es-ES_tradnl" sz="2800"/>
                <a:t> = 6 dB</a:t>
              </a:r>
              <a:endParaRPr lang="es-ES" sz="2800"/>
            </a:p>
          </p:txBody>
        </p:sp>
        <p:sp>
          <p:nvSpPr>
            <p:cNvPr id="372742" name="Text Box 6"/>
            <p:cNvSpPr txBox="1">
              <a:spLocks noChangeArrowheads="1"/>
            </p:cNvSpPr>
            <p:nvPr/>
          </p:nvSpPr>
          <p:spPr bwMode="auto">
            <a:xfrm>
              <a:off x="3359" y="2553"/>
              <a:ext cx="1772" cy="327"/>
            </a:xfrm>
            <a:prstGeom prst="rect">
              <a:avLst/>
            </a:prstGeom>
            <a:noFill/>
            <a:ln w="12700">
              <a:noFill/>
              <a:miter lim="800000"/>
              <a:headEnd/>
              <a:tailEnd/>
            </a:ln>
            <a:effectLst/>
          </p:spPr>
          <p:txBody>
            <a:bodyPr wrap="none">
              <a:spAutoFit/>
            </a:bodyPr>
            <a:lstStyle/>
            <a:p>
              <a:r>
                <a:rPr lang="es-ES_tradnl" sz="2800"/>
                <a:t>1/8 = 10</a:t>
              </a:r>
              <a:r>
                <a:rPr lang="es-ES_tradnl" sz="2800" baseline="30000"/>
                <a:t>-0,9</a:t>
              </a:r>
              <a:r>
                <a:rPr lang="es-ES_tradnl" sz="2800"/>
                <a:t> = 9 dB</a:t>
              </a:r>
              <a:endParaRPr lang="es-ES" sz="2800"/>
            </a:p>
          </p:txBody>
        </p:sp>
      </p:grpSp>
      <p:sp>
        <p:nvSpPr>
          <p:cNvPr id="372744" name="Rectangle 8"/>
          <p:cNvSpPr>
            <a:spLocks noChangeArrowheads="1"/>
          </p:cNvSpPr>
          <p:nvPr/>
        </p:nvSpPr>
        <p:spPr bwMode="auto">
          <a:xfrm>
            <a:off x="685800" y="4876800"/>
            <a:ext cx="8001000" cy="12954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sz="3200"/>
              <a:t>Decimos que la atenuación del cable RG-58 a 10 MHz es de 4 dB/100m  (75 * 4/3 = 100)</a:t>
            </a:r>
            <a:endParaRPr lang="es-ES"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72743"/>
                                        </p:tgtEl>
                                        <p:attrNameLst>
                                          <p:attrName>style.visibility</p:attrName>
                                        </p:attrNameLst>
                                      </p:cBhvr>
                                      <p:to>
                                        <p:strVal val="visible"/>
                                      </p:to>
                                    </p:set>
                                    <p:anim calcmode="lin" valueType="num">
                                      <p:cBhvr additive="base">
                                        <p:cTn id="7" dur="500" fill="hold"/>
                                        <p:tgtEl>
                                          <p:spTgt spid="372743"/>
                                        </p:tgtEl>
                                        <p:attrNameLst>
                                          <p:attrName>ppt_x</p:attrName>
                                        </p:attrNameLst>
                                      </p:cBhvr>
                                      <p:tavLst>
                                        <p:tav tm="0">
                                          <p:val>
                                            <p:strVal val="1+#ppt_w/2"/>
                                          </p:val>
                                        </p:tav>
                                        <p:tav tm="100000">
                                          <p:val>
                                            <p:strVal val="#ppt_x"/>
                                          </p:val>
                                        </p:tav>
                                      </p:tavLst>
                                    </p:anim>
                                    <p:anim calcmode="lin" valueType="num">
                                      <p:cBhvr additive="base">
                                        <p:cTn id="8" dur="500" fill="hold"/>
                                        <p:tgtEl>
                                          <p:spTgt spid="3727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2744"/>
                                        </p:tgtEl>
                                        <p:attrNameLst>
                                          <p:attrName>style.visibility</p:attrName>
                                        </p:attrNameLst>
                                      </p:cBhvr>
                                      <p:to>
                                        <p:strVal val="visible"/>
                                      </p:to>
                                    </p:set>
                                    <p:anim calcmode="lin" valueType="num">
                                      <p:cBhvr additive="base">
                                        <p:cTn id="13" dur="500" fill="hold"/>
                                        <p:tgtEl>
                                          <p:spTgt spid="372744"/>
                                        </p:tgtEl>
                                        <p:attrNameLst>
                                          <p:attrName>ppt_x</p:attrName>
                                        </p:attrNameLst>
                                      </p:cBhvr>
                                      <p:tavLst>
                                        <p:tav tm="0">
                                          <p:val>
                                            <p:strVal val="0-#ppt_w/2"/>
                                          </p:val>
                                        </p:tav>
                                        <p:tav tm="100000">
                                          <p:val>
                                            <p:strVal val="#ppt_x"/>
                                          </p:val>
                                        </p:tav>
                                      </p:tavLst>
                                    </p:anim>
                                    <p:anim calcmode="lin" valueType="num">
                                      <p:cBhvr additive="base">
                                        <p:cTn id="14" dur="500" fill="hold"/>
                                        <p:tgtEl>
                                          <p:spTgt spid="3727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Freeform 1028"/>
          <p:cNvSpPr>
            <a:spLocks/>
          </p:cNvSpPr>
          <p:nvPr/>
        </p:nvSpPr>
        <p:spPr bwMode="auto">
          <a:xfrm>
            <a:off x="6648450" y="3086100"/>
            <a:ext cx="1038225" cy="2206625"/>
          </a:xfrm>
          <a:custGeom>
            <a:avLst/>
            <a:gdLst/>
            <a:ahLst/>
            <a:cxnLst>
              <a:cxn ang="0">
                <a:pos x="12" y="54"/>
              </a:cxn>
              <a:cxn ang="0">
                <a:pos x="18" y="222"/>
              </a:cxn>
              <a:cxn ang="0">
                <a:pos x="26" y="336"/>
              </a:cxn>
              <a:cxn ang="0">
                <a:pos x="38" y="532"/>
              </a:cxn>
              <a:cxn ang="0">
                <a:pos x="50" y="774"/>
              </a:cxn>
              <a:cxn ang="0">
                <a:pos x="58" y="856"/>
              </a:cxn>
              <a:cxn ang="0">
                <a:pos x="100" y="1080"/>
              </a:cxn>
              <a:cxn ang="0">
                <a:pos x="130" y="1224"/>
              </a:cxn>
              <a:cxn ang="0">
                <a:pos x="172" y="1304"/>
              </a:cxn>
              <a:cxn ang="0">
                <a:pos x="186" y="1336"/>
              </a:cxn>
              <a:cxn ang="0">
                <a:pos x="204" y="1366"/>
              </a:cxn>
              <a:cxn ang="0">
                <a:pos x="228" y="1380"/>
              </a:cxn>
              <a:cxn ang="0">
                <a:pos x="244" y="1390"/>
              </a:cxn>
              <a:cxn ang="0">
                <a:pos x="290" y="1376"/>
              </a:cxn>
              <a:cxn ang="0">
                <a:pos x="314" y="1352"/>
              </a:cxn>
              <a:cxn ang="0">
                <a:pos x="318" y="1346"/>
              </a:cxn>
              <a:cxn ang="0">
                <a:pos x="324" y="1344"/>
              </a:cxn>
              <a:cxn ang="0">
                <a:pos x="356" y="1286"/>
              </a:cxn>
              <a:cxn ang="0">
                <a:pos x="370" y="1272"/>
              </a:cxn>
              <a:cxn ang="0">
                <a:pos x="396" y="1206"/>
              </a:cxn>
              <a:cxn ang="0">
                <a:pos x="408" y="1182"/>
              </a:cxn>
              <a:cxn ang="0">
                <a:pos x="442" y="1094"/>
              </a:cxn>
              <a:cxn ang="0">
                <a:pos x="462" y="1032"/>
              </a:cxn>
              <a:cxn ang="0">
                <a:pos x="484" y="978"/>
              </a:cxn>
              <a:cxn ang="0">
                <a:pos x="494" y="918"/>
              </a:cxn>
              <a:cxn ang="0">
                <a:pos x="514" y="862"/>
              </a:cxn>
              <a:cxn ang="0">
                <a:pos x="532" y="774"/>
              </a:cxn>
              <a:cxn ang="0">
                <a:pos x="548" y="688"/>
              </a:cxn>
              <a:cxn ang="0">
                <a:pos x="552" y="610"/>
              </a:cxn>
              <a:cxn ang="0">
                <a:pos x="580" y="516"/>
              </a:cxn>
              <a:cxn ang="0">
                <a:pos x="602" y="382"/>
              </a:cxn>
              <a:cxn ang="0">
                <a:pos x="610" y="356"/>
              </a:cxn>
              <a:cxn ang="0">
                <a:pos x="622" y="290"/>
              </a:cxn>
              <a:cxn ang="0">
                <a:pos x="636" y="108"/>
              </a:cxn>
              <a:cxn ang="0">
                <a:pos x="644" y="60"/>
              </a:cxn>
              <a:cxn ang="0">
                <a:pos x="652" y="26"/>
              </a:cxn>
              <a:cxn ang="0">
                <a:pos x="654" y="0"/>
              </a:cxn>
            </a:cxnLst>
            <a:rect l="0" t="0" r="r" b="b"/>
            <a:pathLst>
              <a:path w="654" h="1390">
                <a:moveTo>
                  <a:pt x="12" y="54"/>
                </a:moveTo>
                <a:cubicBezTo>
                  <a:pt x="13" y="110"/>
                  <a:pt x="0" y="169"/>
                  <a:pt x="18" y="222"/>
                </a:cubicBezTo>
                <a:cubicBezTo>
                  <a:pt x="18" y="222"/>
                  <a:pt x="8" y="308"/>
                  <a:pt x="26" y="336"/>
                </a:cubicBezTo>
                <a:cubicBezTo>
                  <a:pt x="27" y="394"/>
                  <a:pt x="18" y="472"/>
                  <a:pt x="38" y="532"/>
                </a:cubicBezTo>
                <a:cubicBezTo>
                  <a:pt x="41" y="610"/>
                  <a:pt x="35" y="698"/>
                  <a:pt x="50" y="774"/>
                </a:cubicBezTo>
                <a:cubicBezTo>
                  <a:pt x="51" y="801"/>
                  <a:pt x="49" y="830"/>
                  <a:pt x="58" y="856"/>
                </a:cubicBezTo>
                <a:cubicBezTo>
                  <a:pt x="62" y="931"/>
                  <a:pt x="76" y="1009"/>
                  <a:pt x="100" y="1080"/>
                </a:cubicBezTo>
                <a:cubicBezTo>
                  <a:pt x="104" y="1120"/>
                  <a:pt x="105" y="1191"/>
                  <a:pt x="130" y="1224"/>
                </a:cubicBezTo>
                <a:cubicBezTo>
                  <a:pt x="136" y="1254"/>
                  <a:pt x="150" y="1282"/>
                  <a:pt x="172" y="1304"/>
                </a:cubicBezTo>
                <a:cubicBezTo>
                  <a:pt x="175" y="1316"/>
                  <a:pt x="179" y="1326"/>
                  <a:pt x="186" y="1336"/>
                </a:cubicBezTo>
                <a:cubicBezTo>
                  <a:pt x="188" y="1346"/>
                  <a:pt x="195" y="1360"/>
                  <a:pt x="204" y="1366"/>
                </a:cubicBezTo>
                <a:cubicBezTo>
                  <a:pt x="211" y="1376"/>
                  <a:pt x="217" y="1376"/>
                  <a:pt x="228" y="1380"/>
                </a:cubicBezTo>
                <a:cubicBezTo>
                  <a:pt x="231" y="1385"/>
                  <a:pt x="244" y="1390"/>
                  <a:pt x="244" y="1390"/>
                </a:cubicBezTo>
                <a:cubicBezTo>
                  <a:pt x="268" y="1388"/>
                  <a:pt x="269" y="1381"/>
                  <a:pt x="290" y="1376"/>
                </a:cubicBezTo>
                <a:cubicBezTo>
                  <a:pt x="298" y="1364"/>
                  <a:pt x="303" y="1359"/>
                  <a:pt x="314" y="1352"/>
                </a:cubicBezTo>
                <a:cubicBezTo>
                  <a:pt x="315" y="1350"/>
                  <a:pt x="316" y="1348"/>
                  <a:pt x="318" y="1346"/>
                </a:cubicBezTo>
                <a:cubicBezTo>
                  <a:pt x="320" y="1345"/>
                  <a:pt x="323" y="1345"/>
                  <a:pt x="324" y="1344"/>
                </a:cubicBezTo>
                <a:cubicBezTo>
                  <a:pt x="338" y="1330"/>
                  <a:pt x="337" y="1298"/>
                  <a:pt x="356" y="1286"/>
                </a:cubicBezTo>
                <a:cubicBezTo>
                  <a:pt x="365" y="1272"/>
                  <a:pt x="359" y="1276"/>
                  <a:pt x="370" y="1272"/>
                </a:cubicBezTo>
                <a:cubicBezTo>
                  <a:pt x="377" y="1250"/>
                  <a:pt x="388" y="1229"/>
                  <a:pt x="396" y="1206"/>
                </a:cubicBezTo>
                <a:cubicBezTo>
                  <a:pt x="400" y="1195"/>
                  <a:pt x="396" y="1186"/>
                  <a:pt x="408" y="1182"/>
                </a:cubicBezTo>
                <a:cubicBezTo>
                  <a:pt x="432" y="1158"/>
                  <a:pt x="428" y="1122"/>
                  <a:pt x="442" y="1094"/>
                </a:cubicBezTo>
                <a:cubicBezTo>
                  <a:pt x="453" y="1073"/>
                  <a:pt x="455" y="1054"/>
                  <a:pt x="462" y="1032"/>
                </a:cubicBezTo>
                <a:cubicBezTo>
                  <a:pt x="468" y="1014"/>
                  <a:pt x="480" y="996"/>
                  <a:pt x="484" y="978"/>
                </a:cubicBezTo>
                <a:cubicBezTo>
                  <a:pt x="489" y="958"/>
                  <a:pt x="489" y="938"/>
                  <a:pt x="494" y="918"/>
                </a:cubicBezTo>
                <a:cubicBezTo>
                  <a:pt x="498" y="899"/>
                  <a:pt x="509" y="882"/>
                  <a:pt x="514" y="862"/>
                </a:cubicBezTo>
                <a:cubicBezTo>
                  <a:pt x="521" y="834"/>
                  <a:pt x="519" y="800"/>
                  <a:pt x="532" y="774"/>
                </a:cubicBezTo>
                <a:cubicBezTo>
                  <a:pt x="537" y="745"/>
                  <a:pt x="544" y="717"/>
                  <a:pt x="548" y="688"/>
                </a:cubicBezTo>
                <a:cubicBezTo>
                  <a:pt x="548" y="674"/>
                  <a:pt x="548" y="632"/>
                  <a:pt x="552" y="610"/>
                </a:cubicBezTo>
                <a:cubicBezTo>
                  <a:pt x="557" y="578"/>
                  <a:pt x="575" y="549"/>
                  <a:pt x="580" y="516"/>
                </a:cubicBezTo>
                <a:cubicBezTo>
                  <a:pt x="587" y="472"/>
                  <a:pt x="585" y="424"/>
                  <a:pt x="602" y="382"/>
                </a:cubicBezTo>
                <a:cubicBezTo>
                  <a:pt x="604" y="372"/>
                  <a:pt x="604" y="365"/>
                  <a:pt x="610" y="356"/>
                </a:cubicBezTo>
                <a:cubicBezTo>
                  <a:pt x="614" y="334"/>
                  <a:pt x="618" y="312"/>
                  <a:pt x="622" y="290"/>
                </a:cubicBezTo>
                <a:cubicBezTo>
                  <a:pt x="625" y="230"/>
                  <a:pt x="627" y="168"/>
                  <a:pt x="636" y="108"/>
                </a:cubicBezTo>
                <a:cubicBezTo>
                  <a:pt x="638" y="82"/>
                  <a:pt x="635" y="78"/>
                  <a:pt x="644" y="60"/>
                </a:cubicBezTo>
                <a:cubicBezTo>
                  <a:pt x="646" y="46"/>
                  <a:pt x="649" y="39"/>
                  <a:pt x="652" y="26"/>
                </a:cubicBezTo>
                <a:cubicBezTo>
                  <a:pt x="654" y="3"/>
                  <a:pt x="654" y="11"/>
                  <a:pt x="654" y="0"/>
                </a:cubicBezTo>
              </a:path>
            </a:pathLst>
          </a:custGeom>
          <a:noFill/>
          <a:ln w="12700" cap="flat" cmpd="sng">
            <a:solidFill>
              <a:schemeClr val="tx1"/>
            </a:solidFill>
            <a:prstDash val="solid"/>
            <a:round/>
            <a:headEnd type="none" w="med" len="med"/>
            <a:tailEnd type="none" w="med" len="med"/>
          </a:ln>
          <a:effectLst/>
        </p:spPr>
        <p:txBody>
          <a:bodyPr/>
          <a:lstStyle/>
          <a:p>
            <a:endParaRPr lang="es-ES"/>
          </a:p>
        </p:txBody>
      </p:sp>
      <p:sp>
        <p:nvSpPr>
          <p:cNvPr id="330759" name="Freeform 1031"/>
          <p:cNvSpPr>
            <a:spLocks/>
          </p:cNvSpPr>
          <p:nvPr/>
        </p:nvSpPr>
        <p:spPr bwMode="auto">
          <a:xfrm>
            <a:off x="6670675" y="2720975"/>
            <a:ext cx="1025525" cy="2581275"/>
          </a:xfrm>
          <a:custGeom>
            <a:avLst/>
            <a:gdLst/>
            <a:ahLst/>
            <a:cxnLst>
              <a:cxn ang="0">
                <a:pos x="22" y="288"/>
              </a:cxn>
              <a:cxn ang="0">
                <a:pos x="0" y="284"/>
              </a:cxn>
              <a:cxn ang="0">
                <a:pos x="28" y="862"/>
              </a:cxn>
              <a:cxn ang="0">
                <a:pos x="76" y="1266"/>
              </a:cxn>
              <a:cxn ang="0">
                <a:pos x="112" y="1426"/>
              </a:cxn>
              <a:cxn ang="0">
                <a:pos x="160" y="1558"/>
              </a:cxn>
              <a:cxn ang="0">
                <a:pos x="212" y="1616"/>
              </a:cxn>
              <a:cxn ang="0">
                <a:pos x="256" y="1616"/>
              </a:cxn>
              <a:cxn ang="0">
                <a:pos x="308" y="1568"/>
              </a:cxn>
              <a:cxn ang="0">
                <a:pos x="380" y="1446"/>
              </a:cxn>
              <a:cxn ang="0">
                <a:pos x="456" y="1220"/>
              </a:cxn>
              <a:cxn ang="0">
                <a:pos x="536" y="902"/>
              </a:cxn>
              <a:cxn ang="0">
                <a:pos x="596" y="560"/>
              </a:cxn>
              <a:cxn ang="0">
                <a:pos x="628" y="276"/>
              </a:cxn>
              <a:cxn ang="0">
                <a:pos x="640" y="14"/>
              </a:cxn>
              <a:cxn ang="0">
                <a:pos x="646" y="0"/>
              </a:cxn>
            </a:cxnLst>
            <a:rect l="0" t="0" r="r" b="b"/>
            <a:pathLst>
              <a:path w="646" h="1626">
                <a:moveTo>
                  <a:pt x="22" y="288"/>
                </a:moveTo>
                <a:lnTo>
                  <a:pt x="0" y="284"/>
                </a:lnTo>
                <a:cubicBezTo>
                  <a:pt x="1" y="380"/>
                  <a:pt x="15" y="698"/>
                  <a:pt x="28" y="862"/>
                </a:cubicBezTo>
                <a:cubicBezTo>
                  <a:pt x="41" y="1026"/>
                  <a:pt x="62" y="1172"/>
                  <a:pt x="76" y="1266"/>
                </a:cubicBezTo>
                <a:cubicBezTo>
                  <a:pt x="90" y="1360"/>
                  <a:pt x="98" y="1377"/>
                  <a:pt x="112" y="1426"/>
                </a:cubicBezTo>
                <a:cubicBezTo>
                  <a:pt x="126" y="1475"/>
                  <a:pt x="143" y="1526"/>
                  <a:pt x="160" y="1558"/>
                </a:cubicBezTo>
                <a:cubicBezTo>
                  <a:pt x="177" y="1590"/>
                  <a:pt x="196" y="1606"/>
                  <a:pt x="212" y="1616"/>
                </a:cubicBezTo>
                <a:cubicBezTo>
                  <a:pt x="228" y="1626"/>
                  <a:pt x="240" y="1624"/>
                  <a:pt x="256" y="1616"/>
                </a:cubicBezTo>
                <a:cubicBezTo>
                  <a:pt x="272" y="1608"/>
                  <a:pt x="287" y="1596"/>
                  <a:pt x="308" y="1568"/>
                </a:cubicBezTo>
                <a:cubicBezTo>
                  <a:pt x="329" y="1540"/>
                  <a:pt x="355" y="1504"/>
                  <a:pt x="380" y="1446"/>
                </a:cubicBezTo>
                <a:cubicBezTo>
                  <a:pt x="405" y="1388"/>
                  <a:pt x="430" y="1311"/>
                  <a:pt x="456" y="1220"/>
                </a:cubicBezTo>
                <a:cubicBezTo>
                  <a:pt x="482" y="1129"/>
                  <a:pt x="513" y="1012"/>
                  <a:pt x="536" y="902"/>
                </a:cubicBezTo>
                <a:cubicBezTo>
                  <a:pt x="559" y="792"/>
                  <a:pt x="581" y="664"/>
                  <a:pt x="596" y="560"/>
                </a:cubicBezTo>
                <a:cubicBezTo>
                  <a:pt x="611" y="456"/>
                  <a:pt x="621" y="367"/>
                  <a:pt x="628" y="276"/>
                </a:cubicBezTo>
                <a:cubicBezTo>
                  <a:pt x="635" y="185"/>
                  <a:pt x="637" y="60"/>
                  <a:pt x="640" y="14"/>
                </a:cubicBezTo>
                <a:lnTo>
                  <a:pt x="646" y="0"/>
                </a:lnTo>
              </a:path>
            </a:pathLst>
          </a:custGeom>
          <a:noFill/>
          <a:ln w="38100" cap="flat" cmpd="sng">
            <a:solidFill>
              <a:schemeClr val="tx1"/>
            </a:solidFill>
            <a:prstDash val="solid"/>
            <a:round/>
            <a:headEnd type="none" w="med" len="med"/>
            <a:tailEnd type="none" w="med" len="med"/>
          </a:ln>
          <a:effectLst/>
        </p:spPr>
        <p:txBody>
          <a:bodyPr/>
          <a:lstStyle/>
          <a:p>
            <a:endParaRPr lang="es-ES"/>
          </a:p>
        </p:txBody>
      </p:sp>
      <p:sp>
        <p:nvSpPr>
          <p:cNvPr id="330761" name="Line 1033"/>
          <p:cNvSpPr>
            <a:spLocks noChangeShapeType="1"/>
          </p:cNvSpPr>
          <p:nvPr/>
        </p:nvSpPr>
        <p:spPr bwMode="auto">
          <a:xfrm flipH="1">
            <a:off x="3009900" y="1444625"/>
            <a:ext cx="781050" cy="1835150"/>
          </a:xfrm>
          <a:prstGeom prst="line">
            <a:avLst/>
          </a:prstGeom>
          <a:noFill/>
          <a:ln w="38100">
            <a:solidFill>
              <a:schemeClr val="tx1"/>
            </a:solidFill>
            <a:round/>
            <a:headEnd/>
            <a:tailEnd/>
          </a:ln>
          <a:effectLst/>
        </p:spPr>
        <p:txBody>
          <a:bodyPr/>
          <a:lstStyle/>
          <a:p>
            <a:endParaRPr lang="es-ES"/>
          </a:p>
        </p:txBody>
      </p:sp>
      <p:sp>
        <p:nvSpPr>
          <p:cNvPr id="330762" name="Line 1034"/>
          <p:cNvSpPr>
            <a:spLocks noChangeShapeType="1"/>
          </p:cNvSpPr>
          <p:nvPr/>
        </p:nvSpPr>
        <p:spPr bwMode="auto">
          <a:xfrm>
            <a:off x="1289050" y="1444625"/>
            <a:ext cx="0" cy="4324350"/>
          </a:xfrm>
          <a:prstGeom prst="line">
            <a:avLst/>
          </a:prstGeom>
          <a:noFill/>
          <a:ln w="19050">
            <a:solidFill>
              <a:schemeClr val="tx1"/>
            </a:solidFill>
            <a:round/>
            <a:headEnd/>
            <a:tailEnd/>
          </a:ln>
          <a:effectLst/>
        </p:spPr>
        <p:txBody>
          <a:bodyPr/>
          <a:lstStyle/>
          <a:p>
            <a:endParaRPr lang="es-ES"/>
          </a:p>
        </p:txBody>
      </p:sp>
      <p:sp>
        <p:nvSpPr>
          <p:cNvPr id="330763" name="Line 1035"/>
          <p:cNvSpPr>
            <a:spLocks noChangeShapeType="1"/>
          </p:cNvSpPr>
          <p:nvPr/>
        </p:nvSpPr>
        <p:spPr bwMode="auto">
          <a:xfrm>
            <a:off x="1289050" y="5768975"/>
            <a:ext cx="6908800" cy="0"/>
          </a:xfrm>
          <a:prstGeom prst="line">
            <a:avLst/>
          </a:prstGeom>
          <a:noFill/>
          <a:ln w="19050">
            <a:solidFill>
              <a:schemeClr val="tx1"/>
            </a:solidFill>
            <a:round/>
            <a:headEnd/>
            <a:tailEnd/>
          </a:ln>
          <a:effectLst/>
        </p:spPr>
        <p:txBody>
          <a:bodyPr/>
          <a:lstStyle/>
          <a:p>
            <a:endParaRPr lang="es-ES"/>
          </a:p>
        </p:txBody>
      </p:sp>
      <p:sp>
        <p:nvSpPr>
          <p:cNvPr id="330764" name="Line 1036"/>
          <p:cNvSpPr>
            <a:spLocks noChangeShapeType="1"/>
          </p:cNvSpPr>
          <p:nvPr/>
        </p:nvSpPr>
        <p:spPr bwMode="auto">
          <a:xfrm>
            <a:off x="3009900" y="5540375"/>
            <a:ext cx="0" cy="228600"/>
          </a:xfrm>
          <a:prstGeom prst="line">
            <a:avLst/>
          </a:prstGeom>
          <a:noFill/>
          <a:ln w="19050">
            <a:solidFill>
              <a:schemeClr val="tx1"/>
            </a:solidFill>
            <a:round/>
            <a:headEnd/>
            <a:tailEnd/>
          </a:ln>
          <a:effectLst/>
        </p:spPr>
        <p:txBody>
          <a:bodyPr/>
          <a:lstStyle/>
          <a:p>
            <a:endParaRPr lang="es-ES"/>
          </a:p>
        </p:txBody>
      </p:sp>
      <p:sp>
        <p:nvSpPr>
          <p:cNvPr id="330765" name="Line 1037"/>
          <p:cNvSpPr>
            <a:spLocks noChangeShapeType="1"/>
          </p:cNvSpPr>
          <p:nvPr/>
        </p:nvSpPr>
        <p:spPr bwMode="auto">
          <a:xfrm>
            <a:off x="8197850" y="5553075"/>
            <a:ext cx="0" cy="228600"/>
          </a:xfrm>
          <a:prstGeom prst="line">
            <a:avLst/>
          </a:prstGeom>
          <a:noFill/>
          <a:ln w="19050">
            <a:solidFill>
              <a:schemeClr val="tx1"/>
            </a:solidFill>
            <a:round/>
            <a:headEnd/>
            <a:tailEnd/>
          </a:ln>
          <a:effectLst/>
        </p:spPr>
        <p:txBody>
          <a:bodyPr/>
          <a:lstStyle/>
          <a:p>
            <a:endParaRPr lang="es-ES"/>
          </a:p>
        </p:txBody>
      </p:sp>
      <p:sp>
        <p:nvSpPr>
          <p:cNvPr id="330766" name="Line 1038"/>
          <p:cNvSpPr>
            <a:spLocks noChangeShapeType="1"/>
          </p:cNvSpPr>
          <p:nvPr/>
        </p:nvSpPr>
        <p:spPr bwMode="auto">
          <a:xfrm>
            <a:off x="6464300" y="5559425"/>
            <a:ext cx="0" cy="228600"/>
          </a:xfrm>
          <a:prstGeom prst="line">
            <a:avLst/>
          </a:prstGeom>
          <a:noFill/>
          <a:ln w="19050">
            <a:solidFill>
              <a:schemeClr val="tx1"/>
            </a:solidFill>
            <a:round/>
            <a:headEnd/>
            <a:tailEnd/>
          </a:ln>
          <a:effectLst/>
        </p:spPr>
        <p:txBody>
          <a:bodyPr/>
          <a:lstStyle/>
          <a:p>
            <a:endParaRPr lang="es-ES"/>
          </a:p>
        </p:txBody>
      </p:sp>
      <p:sp>
        <p:nvSpPr>
          <p:cNvPr id="330767" name="Line 1039"/>
          <p:cNvSpPr>
            <a:spLocks noChangeShapeType="1"/>
          </p:cNvSpPr>
          <p:nvPr/>
        </p:nvSpPr>
        <p:spPr bwMode="auto">
          <a:xfrm>
            <a:off x="4737100" y="5553075"/>
            <a:ext cx="0" cy="228600"/>
          </a:xfrm>
          <a:prstGeom prst="line">
            <a:avLst/>
          </a:prstGeom>
          <a:noFill/>
          <a:ln w="19050">
            <a:solidFill>
              <a:schemeClr val="tx1"/>
            </a:solidFill>
            <a:round/>
            <a:headEnd/>
            <a:tailEnd/>
          </a:ln>
          <a:effectLst/>
        </p:spPr>
        <p:txBody>
          <a:bodyPr/>
          <a:lstStyle/>
          <a:p>
            <a:endParaRPr lang="es-ES"/>
          </a:p>
        </p:txBody>
      </p:sp>
      <p:sp>
        <p:nvSpPr>
          <p:cNvPr id="330768" name="Line 1040"/>
          <p:cNvSpPr>
            <a:spLocks noChangeShapeType="1"/>
          </p:cNvSpPr>
          <p:nvPr/>
        </p:nvSpPr>
        <p:spPr bwMode="auto">
          <a:xfrm rot="5400000">
            <a:off x="1384300" y="4778375"/>
            <a:ext cx="0" cy="228600"/>
          </a:xfrm>
          <a:prstGeom prst="line">
            <a:avLst/>
          </a:prstGeom>
          <a:noFill/>
          <a:ln w="19050">
            <a:solidFill>
              <a:schemeClr val="tx1"/>
            </a:solidFill>
            <a:round/>
            <a:headEnd/>
            <a:tailEnd/>
          </a:ln>
          <a:effectLst/>
        </p:spPr>
        <p:txBody>
          <a:bodyPr/>
          <a:lstStyle/>
          <a:p>
            <a:endParaRPr lang="es-ES"/>
          </a:p>
        </p:txBody>
      </p:sp>
      <p:sp>
        <p:nvSpPr>
          <p:cNvPr id="330769" name="Line 1041"/>
          <p:cNvSpPr>
            <a:spLocks noChangeShapeType="1"/>
          </p:cNvSpPr>
          <p:nvPr/>
        </p:nvSpPr>
        <p:spPr bwMode="auto">
          <a:xfrm rot="5400000">
            <a:off x="1390650" y="2187575"/>
            <a:ext cx="0" cy="228600"/>
          </a:xfrm>
          <a:prstGeom prst="line">
            <a:avLst/>
          </a:prstGeom>
          <a:noFill/>
          <a:ln w="19050">
            <a:solidFill>
              <a:schemeClr val="tx1"/>
            </a:solidFill>
            <a:round/>
            <a:headEnd/>
            <a:tailEnd/>
          </a:ln>
          <a:effectLst/>
        </p:spPr>
        <p:txBody>
          <a:bodyPr/>
          <a:lstStyle/>
          <a:p>
            <a:endParaRPr lang="es-ES"/>
          </a:p>
        </p:txBody>
      </p:sp>
      <p:sp>
        <p:nvSpPr>
          <p:cNvPr id="330770" name="Line 1042"/>
          <p:cNvSpPr>
            <a:spLocks noChangeShapeType="1"/>
          </p:cNvSpPr>
          <p:nvPr/>
        </p:nvSpPr>
        <p:spPr bwMode="auto">
          <a:xfrm rot="5400000">
            <a:off x="1352550" y="3038475"/>
            <a:ext cx="0" cy="228600"/>
          </a:xfrm>
          <a:prstGeom prst="line">
            <a:avLst/>
          </a:prstGeom>
          <a:noFill/>
          <a:ln w="19050">
            <a:solidFill>
              <a:schemeClr val="tx1"/>
            </a:solidFill>
            <a:round/>
            <a:headEnd/>
            <a:tailEnd/>
          </a:ln>
          <a:effectLst/>
        </p:spPr>
        <p:txBody>
          <a:bodyPr/>
          <a:lstStyle/>
          <a:p>
            <a:endParaRPr lang="es-ES"/>
          </a:p>
        </p:txBody>
      </p:sp>
      <p:sp>
        <p:nvSpPr>
          <p:cNvPr id="330771" name="Line 1043"/>
          <p:cNvSpPr>
            <a:spLocks noChangeShapeType="1"/>
          </p:cNvSpPr>
          <p:nvPr/>
        </p:nvSpPr>
        <p:spPr bwMode="auto">
          <a:xfrm rot="5400000">
            <a:off x="1384300" y="3921125"/>
            <a:ext cx="0" cy="228600"/>
          </a:xfrm>
          <a:prstGeom prst="line">
            <a:avLst/>
          </a:prstGeom>
          <a:noFill/>
          <a:ln w="19050">
            <a:solidFill>
              <a:schemeClr val="tx1"/>
            </a:solidFill>
            <a:round/>
            <a:headEnd/>
            <a:tailEnd/>
          </a:ln>
          <a:effectLst/>
        </p:spPr>
        <p:txBody>
          <a:bodyPr/>
          <a:lstStyle/>
          <a:p>
            <a:endParaRPr lang="es-ES"/>
          </a:p>
        </p:txBody>
      </p:sp>
      <p:sp>
        <p:nvSpPr>
          <p:cNvPr id="330772" name="Line 1044"/>
          <p:cNvSpPr>
            <a:spLocks noChangeShapeType="1"/>
          </p:cNvSpPr>
          <p:nvPr/>
        </p:nvSpPr>
        <p:spPr bwMode="auto">
          <a:xfrm rot="5400000">
            <a:off x="1397000" y="1330325"/>
            <a:ext cx="0" cy="228600"/>
          </a:xfrm>
          <a:prstGeom prst="line">
            <a:avLst/>
          </a:prstGeom>
          <a:noFill/>
          <a:ln w="19050">
            <a:solidFill>
              <a:schemeClr val="tx1"/>
            </a:solidFill>
            <a:round/>
            <a:headEnd/>
            <a:tailEnd/>
          </a:ln>
          <a:effectLst/>
        </p:spPr>
        <p:txBody>
          <a:bodyPr/>
          <a:lstStyle/>
          <a:p>
            <a:endParaRPr lang="es-ES"/>
          </a:p>
        </p:txBody>
      </p:sp>
      <p:sp>
        <p:nvSpPr>
          <p:cNvPr id="330773" name="Text Box 1045"/>
          <p:cNvSpPr txBox="1">
            <a:spLocks noChangeArrowheads="1"/>
          </p:cNvSpPr>
          <p:nvPr/>
        </p:nvSpPr>
        <p:spPr bwMode="auto">
          <a:xfrm>
            <a:off x="873125" y="1270000"/>
            <a:ext cx="409575" cy="336550"/>
          </a:xfrm>
          <a:prstGeom prst="rect">
            <a:avLst/>
          </a:prstGeom>
          <a:noFill/>
          <a:ln w="12700">
            <a:noFill/>
            <a:miter lim="800000"/>
            <a:headEnd/>
            <a:tailEnd/>
          </a:ln>
          <a:effectLst/>
        </p:spPr>
        <p:txBody>
          <a:bodyPr wrap="none">
            <a:spAutoFit/>
          </a:bodyPr>
          <a:lstStyle/>
          <a:p>
            <a:r>
              <a:rPr lang="es-ES" sz="1600" b="1">
                <a:latin typeface="Arial" charset="0"/>
              </a:rPr>
              <a:t>30</a:t>
            </a:r>
          </a:p>
        </p:txBody>
      </p:sp>
      <p:sp>
        <p:nvSpPr>
          <p:cNvPr id="330774" name="Text Box 1046"/>
          <p:cNvSpPr txBox="1">
            <a:spLocks noChangeArrowheads="1"/>
          </p:cNvSpPr>
          <p:nvPr/>
        </p:nvSpPr>
        <p:spPr bwMode="auto">
          <a:xfrm>
            <a:off x="981075" y="3854450"/>
            <a:ext cx="296863" cy="336550"/>
          </a:xfrm>
          <a:prstGeom prst="rect">
            <a:avLst/>
          </a:prstGeom>
          <a:noFill/>
          <a:ln w="12700">
            <a:noFill/>
            <a:miter lim="800000"/>
            <a:headEnd/>
            <a:tailEnd/>
          </a:ln>
          <a:effectLst/>
        </p:spPr>
        <p:txBody>
          <a:bodyPr wrap="none">
            <a:spAutoFit/>
          </a:bodyPr>
          <a:lstStyle/>
          <a:p>
            <a:r>
              <a:rPr lang="es-ES" sz="1600" b="1">
                <a:latin typeface="Arial" charset="0"/>
              </a:rPr>
              <a:t>1</a:t>
            </a:r>
          </a:p>
        </p:txBody>
      </p:sp>
      <p:sp>
        <p:nvSpPr>
          <p:cNvPr id="330775" name="Text Box 1047"/>
          <p:cNvSpPr txBox="1">
            <a:spLocks noChangeArrowheads="1"/>
          </p:cNvSpPr>
          <p:nvPr/>
        </p:nvSpPr>
        <p:spPr bwMode="auto">
          <a:xfrm>
            <a:off x="981075" y="2997200"/>
            <a:ext cx="296863" cy="336550"/>
          </a:xfrm>
          <a:prstGeom prst="rect">
            <a:avLst/>
          </a:prstGeom>
          <a:noFill/>
          <a:ln w="12700">
            <a:noFill/>
            <a:miter lim="800000"/>
            <a:headEnd/>
            <a:tailEnd/>
          </a:ln>
          <a:effectLst/>
        </p:spPr>
        <p:txBody>
          <a:bodyPr wrap="none">
            <a:spAutoFit/>
          </a:bodyPr>
          <a:lstStyle/>
          <a:p>
            <a:r>
              <a:rPr lang="es-ES" sz="1600" b="1">
                <a:latin typeface="Arial" charset="0"/>
              </a:rPr>
              <a:t>3</a:t>
            </a:r>
          </a:p>
        </p:txBody>
      </p:sp>
      <p:sp>
        <p:nvSpPr>
          <p:cNvPr id="330776" name="Text Box 1048"/>
          <p:cNvSpPr txBox="1">
            <a:spLocks noChangeArrowheads="1"/>
          </p:cNvSpPr>
          <p:nvPr/>
        </p:nvSpPr>
        <p:spPr bwMode="auto">
          <a:xfrm>
            <a:off x="860425" y="2127250"/>
            <a:ext cx="409575" cy="336550"/>
          </a:xfrm>
          <a:prstGeom prst="rect">
            <a:avLst/>
          </a:prstGeom>
          <a:noFill/>
          <a:ln w="12700">
            <a:noFill/>
            <a:miter lim="800000"/>
            <a:headEnd/>
            <a:tailEnd/>
          </a:ln>
          <a:effectLst/>
        </p:spPr>
        <p:txBody>
          <a:bodyPr wrap="none">
            <a:spAutoFit/>
          </a:bodyPr>
          <a:lstStyle/>
          <a:p>
            <a:r>
              <a:rPr lang="es-ES" sz="1600" b="1">
                <a:latin typeface="Arial" charset="0"/>
              </a:rPr>
              <a:t>10</a:t>
            </a:r>
          </a:p>
        </p:txBody>
      </p:sp>
      <p:sp>
        <p:nvSpPr>
          <p:cNvPr id="330777" name="Text Box 1049"/>
          <p:cNvSpPr txBox="1">
            <a:spLocks noChangeArrowheads="1"/>
          </p:cNvSpPr>
          <p:nvPr/>
        </p:nvSpPr>
        <p:spPr bwMode="auto">
          <a:xfrm>
            <a:off x="1133475" y="4006850"/>
            <a:ext cx="296863" cy="336550"/>
          </a:xfrm>
          <a:prstGeom prst="rect">
            <a:avLst/>
          </a:prstGeom>
          <a:noFill/>
          <a:ln w="12700">
            <a:noFill/>
            <a:miter lim="800000"/>
            <a:headEnd/>
            <a:tailEnd/>
          </a:ln>
          <a:effectLst/>
        </p:spPr>
        <p:txBody>
          <a:bodyPr wrap="none">
            <a:spAutoFit/>
          </a:bodyPr>
          <a:lstStyle/>
          <a:p>
            <a:r>
              <a:rPr lang="es-ES" sz="1600" b="1">
                <a:latin typeface="Arial" charset="0"/>
              </a:rPr>
              <a:t>1</a:t>
            </a:r>
          </a:p>
        </p:txBody>
      </p:sp>
      <p:sp>
        <p:nvSpPr>
          <p:cNvPr id="330778" name="Text Box 1050"/>
          <p:cNvSpPr txBox="1">
            <a:spLocks noChangeArrowheads="1"/>
          </p:cNvSpPr>
          <p:nvPr/>
        </p:nvSpPr>
        <p:spPr bwMode="auto">
          <a:xfrm>
            <a:off x="828675" y="5594350"/>
            <a:ext cx="466725" cy="336550"/>
          </a:xfrm>
          <a:prstGeom prst="rect">
            <a:avLst/>
          </a:prstGeom>
          <a:noFill/>
          <a:ln w="12700">
            <a:noFill/>
            <a:miter lim="800000"/>
            <a:headEnd/>
            <a:tailEnd/>
          </a:ln>
          <a:effectLst/>
        </p:spPr>
        <p:txBody>
          <a:bodyPr wrap="none">
            <a:spAutoFit/>
          </a:bodyPr>
          <a:lstStyle/>
          <a:p>
            <a:r>
              <a:rPr lang="es-ES" sz="1600" b="1">
                <a:latin typeface="Arial" charset="0"/>
              </a:rPr>
              <a:t>0,1</a:t>
            </a:r>
          </a:p>
        </p:txBody>
      </p:sp>
      <p:sp>
        <p:nvSpPr>
          <p:cNvPr id="330779" name="Text Box 1051"/>
          <p:cNvSpPr txBox="1">
            <a:spLocks noChangeArrowheads="1"/>
          </p:cNvSpPr>
          <p:nvPr/>
        </p:nvSpPr>
        <p:spPr bwMode="auto">
          <a:xfrm>
            <a:off x="825500" y="4733925"/>
            <a:ext cx="466725" cy="336550"/>
          </a:xfrm>
          <a:prstGeom prst="rect">
            <a:avLst/>
          </a:prstGeom>
          <a:noFill/>
          <a:ln w="12700">
            <a:noFill/>
            <a:miter lim="800000"/>
            <a:headEnd/>
            <a:tailEnd/>
          </a:ln>
          <a:effectLst/>
        </p:spPr>
        <p:txBody>
          <a:bodyPr wrap="none">
            <a:spAutoFit/>
          </a:bodyPr>
          <a:lstStyle/>
          <a:p>
            <a:r>
              <a:rPr lang="es-ES" sz="1600" b="1">
                <a:latin typeface="Arial" charset="0"/>
              </a:rPr>
              <a:t>0,3</a:t>
            </a:r>
          </a:p>
        </p:txBody>
      </p:sp>
      <p:sp>
        <p:nvSpPr>
          <p:cNvPr id="330780" name="Text Box 1052"/>
          <p:cNvSpPr txBox="1">
            <a:spLocks noChangeArrowheads="1"/>
          </p:cNvSpPr>
          <p:nvPr/>
        </p:nvSpPr>
        <p:spPr bwMode="auto">
          <a:xfrm>
            <a:off x="946150" y="5794375"/>
            <a:ext cx="747713" cy="336550"/>
          </a:xfrm>
          <a:prstGeom prst="rect">
            <a:avLst/>
          </a:prstGeom>
          <a:noFill/>
          <a:ln w="12700">
            <a:noFill/>
            <a:miter lim="800000"/>
            <a:headEnd/>
            <a:tailEnd/>
          </a:ln>
          <a:effectLst/>
        </p:spPr>
        <p:txBody>
          <a:bodyPr wrap="none">
            <a:spAutoFit/>
          </a:bodyPr>
          <a:lstStyle/>
          <a:p>
            <a:r>
              <a:rPr lang="es-ES" sz="1600" b="1">
                <a:latin typeface="Arial" charset="0"/>
              </a:rPr>
              <a:t>1 KHz</a:t>
            </a:r>
          </a:p>
        </p:txBody>
      </p:sp>
      <p:sp>
        <p:nvSpPr>
          <p:cNvPr id="330781" name="Text Box 1053"/>
          <p:cNvSpPr txBox="1">
            <a:spLocks noChangeArrowheads="1"/>
          </p:cNvSpPr>
          <p:nvPr/>
        </p:nvSpPr>
        <p:spPr bwMode="auto">
          <a:xfrm>
            <a:off x="7867650" y="5781675"/>
            <a:ext cx="736600" cy="336550"/>
          </a:xfrm>
          <a:prstGeom prst="rect">
            <a:avLst/>
          </a:prstGeom>
          <a:noFill/>
          <a:ln w="12700">
            <a:noFill/>
            <a:miter lim="800000"/>
            <a:headEnd/>
            <a:tailEnd/>
          </a:ln>
          <a:effectLst/>
        </p:spPr>
        <p:txBody>
          <a:bodyPr wrap="none">
            <a:spAutoFit/>
          </a:bodyPr>
          <a:lstStyle/>
          <a:p>
            <a:r>
              <a:rPr lang="es-ES" sz="1600" b="1">
                <a:latin typeface="Arial" charset="0"/>
              </a:rPr>
              <a:t>1 PHz</a:t>
            </a:r>
          </a:p>
        </p:txBody>
      </p:sp>
      <p:sp>
        <p:nvSpPr>
          <p:cNvPr id="330782" name="Text Box 1054"/>
          <p:cNvSpPr txBox="1">
            <a:spLocks noChangeArrowheads="1"/>
          </p:cNvSpPr>
          <p:nvPr/>
        </p:nvSpPr>
        <p:spPr bwMode="auto">
          <a:xfrm>
            <a:off x="6096000" y="5768975"/>
            <a:ext cx="725488" cy="336550"/>
          </a:xfrm>
          <a:prstGeom prst="rect">
            <a:avLst/>
          </a:prstGeom>
          <a:noFill/>
          <a:ln w="12700">
            <a:noFill/>
            <a:miter lim="800000"/>
            <a:headEnd/>
            <a:tailEnd/>
          </a:ln>
          <a:effectLst/>
        </p:spPr>
        <p:txBody>
          <a:bodyPr wrap="none">
            <a:spAutoFit/>
          </a:bodyPr>
          <a:lstStyle/>
          <a:p>
            <a:r>
              <a:rPr lang="es-ES" sz="1600" b="1">
                <a:latin typeface="Arial" charset="0"/>
              </a:rPr>
              <a:t>1 THz</a:t>
            </a:r>
          </a:p>
        </p:txBody>
      </p:sp>
      <p:sp>
        <p:nvSpPr>
          <p:cNvPr id="330783" name="Text Box 1055"/>
          <p:cNvSpPr txBox="1">
            <a:spLocks noChangeArrowheads="1"/>
          </p:cNvSpPr>
          <p:nvPr/>
        </p:nvSpPr>
        <p:spPr bwMode="auto">
          <a:xfrm>
            <a:off x="4343400" y="5781675"/>
            <a:ext cx="760413" cy="336550"/>
          </a:xfrm>
          <a:prstGeom prst="rect">
            <a:avLst/>
          </a:prstGeom>
          <a:noFill/>
          <a:ln w="12700">
            <a:noFill/>
            <a:miter lim="800000"/>
            <a:headEnd/>
            <a:tailEnd/>
          </a:ln>
          <a:effectLst/>
        </p:spPr>
        <p:txBody>
          <a:bodyPr wrap="none">
            <a:spAutoFit/>
          </a:bodyPr>
          <a:lstStyle/>
          <a:p>
            <a:r>
              <a:rPr lang="es-ES" sz="1600" b="1">
                <a:latin typeface="Arial" charset="0"/>
              </a:rPr>
              <a:t>1 GHz</a:t>
            </a:r>
          </a:p>
        </p:txBody>
      </p:sp>
      <p:sp>
        <p:nvSpPr>
          <p:cNvPr id="330784" name="Text Box 1056"/>
          <p:cNvSpPr txBox="1">
            <a:spLocks noChangeArrowheads="1"/>
          </p:cNvSpPr>
          <p:nvPr/>
        </p:nvSpPr>
        <p:spPr bwMode="auto">
          <a:xfrm>
            <a:off x="2597150" y="5788025"/>
            <a:ext cx="771525" cy="336550"/>
          </a:xfrm>
          <a:prstGeom prst="rect">
            <a:avLst/>
          </a:prstGeom>
          <a:noFill/>
          <a:ln w="12700">
            <a:noFill/>
            <a:miter lim="800000"/>
            <a:headEnd/>
            <a:tailEnd/>
          </a:ln>
          <a:effectLst/>
        </p:spPr>
        <p:txBody>
          <a:bodyPr wrap="none">
            <a:spAutoFit/>
          </a:bodyPr>
          <a:lstStyle/>
          <a:p>
            <a:r>
              <a:rPr lang="es-ES" sz="1600" b="1">
                <a:latin typeface="Arial" charset="0"/>
              </a:rPr>
              <a:t>1 MHz</a:t>
            </a:r>
          </a:p>
        </p:txBody>
      </p:sp>
      <p:sp>
        <p:nvSpPr>
          <p:cNvPr id="330785" name="Text Box 1057"/>
          <p:cNvSpPr txBox="1">
            <a:spLocks noChangeArrowheads="1"/>
          </p:cNvSpPr>
          <p:nvPr/>
        </p:nvSpPr>
        <p:spPr bwMode="auto">
          <a:xfrm>
            <a:off x="3825875" y="6142038"/>
            <a:ext cx="1390650" cy="366712"/>
          </a:xfrm>
          <a:prstGeom prst="rect">
            <a:avLst/>
          </a:prstGeom>
          <a:noFill/>
          <a:ln w="12700">
            <a:noFill/>
            <a:miter lim="800000"/>
            <a:headEnd/>
            <a:tailEnd/>
          </a:ln>
          <a:effectLst/>
        </p:spPr>
        <p:txBody>
          <a:bodyPr wrap="none">
            <a:spAutoFit/>
          </a:bodyPr>
          <a:lstStyle/>
          <a:p>
            <a:r>
              <a:rPr lang="es-ES" sz="1800" b="1">
                <a:latin typeface="Arial" charset="0"/>
              </a:rPr>
              <a:t>Frecuencia</a:t>
            </a:r>
          </a:p>
        </p:txBody>
      </p:sp>
      <p:sp>
        <p:nvSpPr>
          <p:cNvPr id="330786" name="Text Box 1058"/>
          <p:cNvSpPr txBox="1">
            <a:spLocks noChangeArrowheads="1"/>
          </p:cNvSpPr>
          <p:nvPr/>
        </p:nvSpPr>
        <p:spPr bwMode="auto">
          <a:xfrm rot="16200000">
            <a:off x="-480218" y="3037681"/>
            <a:ext cx="2381250" cy="366713"/>
          </a:xfrm>
          <a:prstGeom prst="rect">
            <a:avLst/>
          </a:prstGeom>
          <a:noFill/>
          <a:ln w="12700">
            <a:noFill/>
            <a:miter lim="800000"/>
            <a:headEnd/>
            <a:tailEnd/>
          </a:ln>
          <a:effectLst/>
        </p:spPr>
        <p:txBody>
          <a:bodyPr wrap="none">
            <a:spAutoFit/>
          </a:bodyPr>
          <a:lstStyle/>
          <a:p>
            <a:r>
              <a:rPr lang="es-ES" sz="1800" b="1">
                <a:latin typeface="Arial" charset="0"/>
              </a:rPr>
              <a:t>Atenuación (dB/Km)</a:t>
            </a:r>
          </a:p>
        </p:txBody>
      </p:sp>
      <p:sp>
        <p:nvSpPr>
          <p:cNvPr id="330787" name="Text Box 1059"/>
          <p:cNvSpPr txBox="1">
            <a:spLocks noChangeArrowheads="1"/>
          </p:cNvSpPr>
          <p:nvPr/>
        </p:nvSpPr>
        <p:spPr bwMode="auto">
          <a:xfrm>
            <a:off x="5867400" y="4397375"/>
            <a:ext cx="838200" cy="517525"/>
          </a:xfrm>
          <a:prstGeom prst="rect">
            <a:avLst/>
          </a:prstGeom>
          <a:noFill/>
          <a:ln w="12700">
            <a:noFill/>
            <a:miter lim="800000"/>
            <a:headEnd/>
            <a:tailEnd/>
          </a:ln>
          <a:effectLst/>
        </p:spPr>
        <p:txBody>
          <a:bodyPr>
            <a:spAutoFit/>
          </a:bodyPr>
          <a:lstStyle/>
          <a:p>
            <a:pPr algn="ctr"/>
            <a:r>
              <a:rPr lang="es-ES" sz="1400" b="1">
                <a:latin typeface="Arial" charset="0"/>
              </a:rPr>
              <a:t>Fibra óptica</a:t>
            </a:r>
          </a:p>
        </p:txBody>
      </p:sp>
      <p:sp>
        <p:nvSpPr>
          <p:cNvPr id="330788" name="Text Box 1060"/>
          <p:cNvSpPr txBox="1">
            <a:spLocks noChangeArrowheads="1"/>
          </p:cNvSpPr>
          <p:nvPr/>
        </p:nvSpPr>
        <p:spPr bwMode="auto">
          <a:xfrm>
            <a:off x="3187700" y="2384425"/>
            <a:ext cx="1905000" cy="517525"/>
          </a:xfrm>
          <a:prstGeom prst="rect">
            <a:avLst/>
          </a:prstGeom>
          <a:noFill/>
          <a:ln w="12700">
            <a:noFill/>
            <a:miter lim="800000"/>
            <a:headEnd/>
            <a:tailEnd/>
          </a:ln>
          <a:effectLst/>
        </p:spPr>
        <p:txBody>
          <a:bodyPr>
            <a:spAutoFit/>
          </a:bodyPr>
          <a:lstStyle/>
          <a:p>
            <a:pPr algn="ctr"/>
            <a:r>
              <a:rPr lang="es-ES" sz="1400" b="1">
                <a:latin typeface="Arial" charset="0"/>
              </a:rPr>
              <a:t>Cable coaxial grueso (</a:t>
            </a:r>
            <a:r>
              <a:rPr lang="es-ES" sz="1400" b="1">
                <a:latin typeface="Arial" charset="0"/>
                <a:sym typeface="Symbol" pitchFamily="18" charset="2"/>
              </a:rPr>
              <a:t> 0,95 cm)</a:t>
            </a:r>
            <a:endParaRPr lang="es-ES" sz="1400" b="1">
              <a:latin typeface="Arial" charset="0"/>
            </a:endParaRPr>
          </a:p>
        </p:txBody>
      </p:sp>
      <p:sp>
        <p:nvSpPr>
          <p:cNvPr id="330789" name="Text Box 1061"/>
          <p:cNvSpPr txBox="1">
            <a:spLocks noChangeArrowheads="1"/>
          </p:cNvSpPr>
          <p:nvPr/>
        </p:nvSpPr>
        <p:spPr bwMode="auto">
          <a:xfrm>
            <a:off x="1250950" y="1552575"/>
            <a:ext cx="1720850" cy="639763"/>
          </a:xfrm>
          <a:prstGeom prst="rect">
            <a:avLst/>
          </a:prstGeom>
          <a:noFill/>
          <a:ln w="12700">
            <a:noFill/>
            <a:miter lim="800000"/>
            <a:headEnd/>
            <a:tailEnd/>
          </a:ln>
          <a:effectLst/>
        </p:spPr>
        <p:txBody>
          <a:bodyPr>
            <a:spAutoFit/>
          </a:bodyPr>
          <a:lstStyle/>
          <a:p>
            <a:pPr algn="ctr"/>
            <a:r>
              <a:rPr lang="es-ES" sz="1200" b="1">
                <a:latin typeface="Arial" charset="0"/>
              </a:rPr>
              <a:t>Cable de pares trenzados galga AWG 24 (</a:t>
            </a:r>
            <a:r>
              <a:rPr lang="es-ES" sz="1200" b="1">
                <a:latin typeface="Arial" charset="0"/>
                <a:sym typeface="Symbol" pitchFamily="18" charset="2"/>
              </a:rPr>
              <a:t> 0,95 cm)</a:t>
            </a:r>
            <a:endParaRPr lang="es-ES" sz="1200" b="1">
              <a:latin typeface="Arial" charset="0"/>
            </a:endParaRPr>
          </a:p>
        </p:txBody>
      </p:sp>
      <p:sp>
        <p:nvSpPr>
          <p:cNvPr id="330790" name="Text Box 1062"/>
          <p:cNvSpPr txBox="1">
            <a:spLocks noChangeArrowheads="1"/>
          </p:cNvSpPr>
          <p:nvPr/>
        </p:nvSpPr>
        <p:spPr bwMode="auto">
          <a:xfrm>
            <a:off x="609600" y="260350"/>
            <a:ext cx="8147050" cy="457200"/>
          </a:xfrm>
          <a:prstGeom prst="rect">
            <a:avLst/>
          </a:prstGeom>
          <a:noFill/>
          <a:ln w="12700">
            <a:noFill/>
            <a:miter lim="800000"/>
            <a:headEnd/>
            <a:tailEnd/>
          </a:ln>
          <a:effectLst/>
        </p:spPr>
        <p:txBody>
          <a:bodyPr wrap="none">
            <a:spAutoFit/>
          </a:bodyPr>
          <a:lstStyle/>
          <a:p>
            <a:r>
              <a:rPr lang="es-ES"/>
              <a:t>Atenuación en función de la frecuencia de algunos cables típicos </a:t>
            </a:r>
          </a:p>
        </p:txBody>
      </p:sp>
      <p:sp>
        <p:nvSpPr>
          <p:cNvPr id="330791" name="Arc 1063"/>
          <p:cNvSpPr>
            <a:spLocks/>
          </p:cNvSpPr>
          <p:nvPr/>
        </p:nvSpPr>
        <p:spPr bwMode="auto">
          <a:xfrm flipV="1">
            <a:off x="1524000" y="1479550"/>
            <a:ext cx="1524000" cy="1676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8" name="Text Box 4"/>
          <p:cNvSpPr txBox="1">
            <a:spLocks noChangeArrowheads="1"/>
          </p:cNvSpPr>
          <p:nvPr/>
        </p:nvSpPr>
        <p:spPr bwMode="auto">
          <a:xfrm>
            <a:off x="685800" y="260350"/>
            <a:ext cx="7391400" cy="1066800"/>
          </a:xfrm>
          <a:prstGeom prst="rect">
            <a:avLst/>
          </a:prstGeom>
          <a:noFill/>
          <a:ln w="9525">
            <a:noFill/>
            <a:miter lim="800000"/>
            <a:headEnd/>
            <a:tailEnd/>
          </a:ln>
          <a:effectLst/>
        </p:spPr>
        <p:txBody>
          <a:bodyPr>
            <a:spAutoFit/>
          </a:bodyPr>
          <a:lstStyle/>
          <a:p>
            <a:pPr algn="ctr" eaLnBrk="1" hangingPunct="1">
              <a:spcBef>
                <a:spcPct val="50000"/>
              </a:spcBef>
            </a:pPr>
            <a:r>
              <a:rPr lang="es-ES_tradnl" sz="3200"/>
              <a:t>Atenuación en función de la frecuencia para un bucle de abonado típico</a:t>
            </a:r>
            <a:endParaRPr lang="es-ES" sz="3200"/>
          </a:p>
        </p:txBody>
      </p:sp>
      <p:sp>
        <p:nvSpPr>
          <p:cNvPr id="605189" name="Text Box 5"/>
          <p:cNvSpPr txBox="1">
            <a:spLocks noChangeArrowheads="1"/>
          </p:cNvSpPr>
          <p:nvPr/>
        </p:nvSpPr>
        <p:spPr bwMode="auto">
          <a:xfrm>
            <a:off x="7696200" y="3956050"/>
            <a:ext cx="914400" cy="336550"/>
          </a:xfrm>
          <a:prstGeom prst="rect">
            <a:avLst/>
          </a:prstGeom>
          <a:noFill/>
          <a:ln w="9525">
            <a:noFill/>
            <a:miter lim="800000"/>
            <a:headEnd/>
            <a:tailEnd/>
          </a:ln>
          <a:effectLst/>
        </p:spPr>
        <p:txBody>
          <a:bodyPr>
            <a:spAutoFit/>
          </a:bodyPr>
          <a:lstStyle/>
          <a:p>
            <a:pPr eaLnBrk="1" hangingPunct="1">
              <a:spcBef>
                <a:spcPct val="50000"/>
              </a:spcBef>
            </a:pPr>
            <a:r>
              <a:rPr lang="es-ES_tradnl" sz="1600" b="1">
                <a:latin typeface="Arial" charset="0"/>
              </a:rPr>
              <a:t>3,7 Km</a:t>
            </a:r>
            <a:endParaRPr lang="es-ES" sz="1600" b="1">
              <a:latin typeface="Arial" charset="0"/>
            </a:endParaRPr>
          </a:p>
        </p:txBody>
      </p:sp>
      <p:sp>
        <p:nvSpPr>
          <p:cNvPr id="605190" name="Text Box 6"/>
          <p:cNvSpPr txBox="1">
            <a:spLocks noChangeArrowheads="1"/>
          </p:cNvSpPr>
          <p:nvPr/>
        </p:nvSpPr>
        <p:spPr bwMode="auto">
          <a:xfrm>
            <a:off x="7715250" y="4284663"/>
            <a:ext cx="914400" cy="336550"/>
          </a:xfrm>
          <a:prstGeom prst="rect">
            <a:avLst/>
          </a:prstGeom>
          <a:noFill/>
          <a:ln w="9525">
            <a:noFill/>
            <a:miter lim="800000"/>
            <a:headEnd/>
            <a:tailEnd/>
          </a:ln>
          <a:effectLst/>
        </p:spPr>
        <p:txBody>
          <a:bodyPr>
            <a:spAutoFit/>
          </a:bodyPr>
          <a:lstStyle/>
          <a:p>
            <a:pPr eaLnBrk="1" hangingPunct="1">
              <a:spcBef>
                <a:spcPct val="50000"/>
              </a:spcBef>
            </a:pPr>
            <a:r>
              <a:rPr lang="es-ES_tradnl" sz="1600" b="1">
                <a:latin typeface="Arial" charset="0"/>
              </a:rPr>
              <a:t>5,5 Km</a:t>
            </a:r>
            <a:endParaRPr lang="es-ES" sz="1600" b="1">
              <a:latin typeface="Arial" charset="0"/>
            </a:endParaRPr>
          </a:p>
        </p:txBody>
      </p:sp>
      <p:sp>
        <p:nvSpPr>
          <p:cNvPr id="605191" name="Line 7"/>
          <p:cNvSpPr>
            <a:spLocks noChangeShapeType="1"/>
          </p:cNvSpPr>
          <p:nvPr/>
        </p:nvSpPr>
        <p:spPr bwMode="auto">
          <a:xfrm>
            <a:off x="1695450" y="2322513"/>
            <a:ext cx="4929188" cy="0"/>
          </a:xfrm>
          <a:prstGeom prst="line">
            <a:avLst/>
          </a:prstGeom>
          <a:noFill/>
          <a:ln w="19050">
            <a:solidFill>
              <a:schemeClr val="tx1"/>
            </a:solidFill>
            <a:round/>
            <a:headEnd/>
            <a:tailEnd/>
          </a:ln>
          <a:effectLst/>
        </p:spPr>
        <p:txBody>
          <a:bodyPr/>
          <a:lstStyle/>
          <a:p>
            <a:endParaRPr lang="es-ES"/>
          </a:p>
        </p:txBody>
      </p:sp>
      <p:sp>
        <p:nvSpPr>
          <p:cNvPr id="605192" name="Line 8"/>
          <p:cNvSpPr>
            <a:spLocks noChangeShapeType="1"/>
          </p:cNvSpPr>
          <p:nvPr/>
        </p:nvSpPr>
        <p:spPr bwMode="auto">
          <a:xfrm>
            <a:off x="1700213" y="6175375"/>
            <a:ext cx="4924425" cy="0"/>
          </a:xfrm>
          <a:prstGeom prst="line">
            <a:avLst/>
          </a:prstGeom>
          <a:noFill/>
          <a:ln w="19050">
            <a:solidFill>
              <a:schemeClr val="tx1"/>
            </a:solidFill>
            <a:round/>
            <a:headEnd/>
            <a:tailEnd/>
          </a:ln>
          <a:effectLst/>
        </p:spPr>
        <p:txBody>
          <a:bodyPr/>
          <a:lstStyle/>
          <a:p>
            <a:endParaRPr lang="es-ES"/>
          </a:p>
        </p:txBody>
      </p:sp>
      <p:sp>
        <p:nvSpPr>
          <p:cNvPr id="605193" name="Line 9"/>
          <p:cNvSpPr>
            <a:spLocks noChangeShapeType="1"/>
          </p:cNvSpPr>
          <p:nvPr/>
        </p:nvSpPr>
        <p:spPr bwMode="auto">
          <a:xfrm>
            <a:off x="1814513" y="2212975"/>
            <a:ext cx="0" cy="3967163"/>
          </a:xfrm>
          <a:prstGeom prst="line">
            <a:avLst/>
          </a:prstGeom>
          <a:noFill/>
          <a:ln w="19050">
            <a:solidFill>
              <a:schemeClr val="tx1"/>
            </a:solidFill>
            <a:round/>
            <a:headEnd/>
            <a:tailEnd/>
          </a:ln>
          <a:effectLst/>
        </p:spPr>
        <p:txBody>
          <a:bodyPr/>
          <a:lstStyle/>
          <a:p>
            <a:endParaRPr lang="es-ES"/>
          </a:p>
        </p:txBody>
      </p:sp>
      <p:sp>
        <p:nvSpPr>
          <p:cNvPr id="605194" name="Line 10"/>
          <p:cNvSpPr>
            <a:spLocks noChangeShapeType="1"/>
          </p:cNvSpPr>
          <p:nvPr/>
        </p:nvSpPr>
        <p:spPr bwMode="auto">
          <a:xfrm flipV="1">
            <a:off x="6624638" y="2222500"/>
            <a:ext cx="0" cy="3957638"/>
          </a:xfrm>
          <a:prstGeom prst="line">
            <a:avLst/>
          </a:prstGeom>
          <a:noFill/>
          <a:ln w="19050">
            <a:solidFill>
              <a:schemeClr val="tx1"/>
            </a:solidFill>
            <a:round/>
            <a:headEnd/>
            <a:tailEnd/>
          </a:ln>
          <a:effectLst/>
        </p:spPr>
        <p:txBody>
          <a:bodyPr/>
          <a:lstStyle/>
          <a:p>
            <a:endParaRPr lang="es-ES"/>
          </a:p>
        </p:txBody>
      </p:sp>
      <p:sp>
        <p:nvSpPr>
          <p:cNvPr id="605195" name="Line 11"/>
          <p:cNvSpPr>
            <a:spLocks noChangeShapeType="1"/>
          </p:cNvSpPr>
          <p:nvPr/>
        </p:nvSpPr>
        <p:spPr bwMode="auto">
          <a:xfrm>
            <a:off x="1700213" y="5527675"/>
            <a:ext cx="114300" cy="0"/>
          </a:xfrm>
          <a:prstGeom prst="line">
            <a:avLst/>
          </a:prstGeom>
          <a:noFill/>
          <a:ln w="19050">
            <a:solidFill>
              <a:schemeClr val="tx1"/>
            </a:solidFill>
            <a:round/>
            <a:headEnd/>
            <a:tailEnd/>
          </a:ln>
          <a:effectLst/>
        </p:spPr>
        <p:txBody>
          <a:bodyPr/>
          <a:lstStyle/>
          <a:p>
            <a:endParaRPr lang="es-ES"/>
          </a:p>
        </p:txBody>
      </p:sp>
      <p:sp>
        <p:nvSpPr>
          <p:cNvPr id="605196" name="Line 12"/>
          <p:cNvSpPr>
            <a:spLocks noChangeShapeType="1"/>
          </p:cNvSpPr>
          <p:nvPr/>
        </p:nvSpPr>
        <p:spPr bwMode="auto">
          <a:xfrm>
            <a:off x="1700213" y="4899025"/>
            <a:ext cx="114300" cy="0"/>
          </a:xfrm>
          <a:prstGeom prst="line">
            <a:avLst/>
          </a:prstGeom>
          <a:noFill/>
          <a:ln w="19050">
            <a:solidFill>
              <a:schemeClr val="tx1"/>
            </a:solidFill>
            <a:round/>
            <a:headEnd/>
            <a:tailEnd/>
          </a:ln>
          <a:effectLst/>
        </p:spPr>
        <p:txBody>
          <a:bodyPr/>
          <a:lstStyle/>
          <a:p>
            <a:endParaRPr lang="es-ES"/>
          </a:p>
        </p:txBody>
      </p:sp>
      <p:sp>
        <p:nvSpPr>
          <p:cNvPr id="605197" name="Line 13"/>
          <p:cNvSpPr>
            <a:spLocks noChangeShapeType="1"/>
          </p:cNvSpPr>
          <p:nvPr/>
        </p:nvSpPr>
        <p:spPr bwMode="auto">
          <a:xfrm>
            <a:off x="1709738" y="4251325"/>
            <a:ext cx="114300" cy="0"/>
          </a:xfrm>
          <a:prstGeom prst="line">
            <a:avLst/>
          </a:prstGeom>
          <a:noFill/>
          <a:ln w="19050">
            <a:solidFill>
              <a:schemeClr val="tx1"/>
            </a:solidFill>
            <a:round/>
            <a:headEnd/>
            <a:tailEnd/>
          </a:ln>
          <a:effectLst/>
        </p:spPr>
        <p:txBody>
          <a:bodyPr/>
          <a:lstStyle/>
          <a:p>
            <a:endParaRPr lang="es-ES"/>
          </a:p>
        </p:txBody>
      </p:sp>
      <p:sp>
        <p:nvSpPr>
          <p:cNvPr id="605198" name="Line 14"/>
          <p:cNvSpPr>
            <a:spLocks noChangeShapeType="1"/>
          </p:cNvSpPr>
          <p:nvPr/>
        </p:nvSpPr>
        <p:spPr bwMode="auto">
          <a:xfrm>
            <a:off x="1695450" y="3608388"/>
            <a:ext cx="114300" cy="0"/>
          </a:xfrm>
          <a:prstGeom prst="line">
            <a:avLst/>
          </a:prstGeom>
          <a:noFill/>
          <a:ln w="19050">
            <a:solidFill>
              <a:schemeClr val="tx1"/>
            </a:solidFill>
            <a:round/>
            <a:headEnd/>
            <a:tailEnd/>
          </a:ln>
          <a:effectLst/>
        </p:spPr>
        <p:txBody>
          <a:bodyPr/>
          <a:lstStyle/>
          <a:p>
            <a:endParaRPr lang="es-ES"/>
          </a:p>
        </p:txBody>
      </p:sp>
      <p:sp>
        <p:nvSpPr>
          <p:cNvPr id="605199" name="Line 15"/>
          <p:cNvSpPr>
            <a:spLocks noChangeShapeType="1"/>
          </p:cNvSpPr>
          <p:nvPr/>
        </p:nvSpPr>
        <p:spPr bwMode="auto">
          <a:xfrm>
            <a:off x="1704975" y="2965450"/>
            <a:ext cx="114300" cy="0"/>
          </a:xfrm>
          <a:prstGeom prst="line">
            <a:avLst/>
          </a:prstGeom>
          <a:noFill/>
          <a:ln w="19050">
            <a:solidFill>
              <a:schemeClr val="tx1"/>
            </a:solidFill>
            <a:round/>
            <a:headEnd/>
            <a:tailEnd/>
          </a:ln>
          <a:effectLst/>
        </p:spPr>
        <p:txBody>
          <a:bodyPr/>
          <a:lstStyle/>
          <a:p>
            <a:endParaRPr lang="es-ES"/>
          </a:p>
        </p:txBody>
      </p:sp>
      <p:sp>
        <p:nvSpPr>
          <p:cNvPr id="605200" name="Line 16"/>
          <p:cNvSpPr>
            <a:spLocks noChangeShapeType="1"/>
          </p:cNvSpPr>
          <p:nvPr/>
        </p:nvSpPr>
        <p:spPr bwMode="auto">
          <a:xfrm rot="5400000">
            <a:off x="5595938" y="2265363"/>
            <a:ext cx="114300" cy="0"/>
          </a:xfrm>
          <a:prstGeom prst="line">
            <a:avLst/>
          </a:prstGeom>
          <a:noFill/>
          <a:ln w="19050">
            <a:solidFill>
              <a:schemeClr val="tx1"/>
            </a:solidFill>
            <a:round/>
            <a:headEnd/>
            <a:tailEnd/>
          </a:ln>
          <a:effectLst/>
        </p:spPr>
        <p:txBody>
          <a:bodyPr/>
          <a:lstStyle/>
          <a:p>
            <a:endParaRPr lang="es-ES"/>
          </a:p>
        </p:txBody>
      </p:sp>
      <p:sp>
        <p:nvSpPr>
          <p:cNvPr id="605201" name="Line 17"/>
          <p:cNvSpPr>
            <a:spLocks noChangeShapeType="1"/>
          </p:cNvSpPr>
          <p:nvPr/>
        </p:nvSpPr>
        <p:spPr bwMode="auto">
          <a:xfrm rot="5400000">
            <a:off x="5124450" y="2265363"/>
            <a:ext cx="114300" cy="0"/>
          </a:xfrm>
          <a:prstGeom prst="line">
            <a:avLst/>
          </a:prstGeom>
          <a:noFill/>
          <a:ln w="19050">
            <a:solidFill>
              <a:schemeClr val="tx1"/>
            </a:solidFill>
            <a:round/>
            <a:headEnd/>
            <a:tailEnd/>
          </a:ln>
          <a:effectLst/>
        </p:spPr>
        <p:txBody>
          <a:bodyPr/>
          <a:lstStyle/>
          <a:p>
            <a:endParaRPr lang="es-ES"/>
          </a:p>
        </p:txBody>
      </p:sp>
      <p:sp>
        <p:nvSpPr>
          <p:cNvPr id="605202" name="Line 18"/>
          <p:cNvSpPr>
            <a:spLocks noChangeShapeType="1"/>
          </p:cNvSpPr>
          <p:nvPr/>
        </p:nvSpPr>
        <p:spPr bwMode="auto">
          <a:xfrm rot="5400000">
            <a:off x="4638675" y="2260600"/>
            <a:ext cx="114300" cy="0"/>
          </a:xfrm>
          <a:prstGeom prst="line">
            <a:avLst/>
          </a:prstGeom>
          <a:noFill/>
          <a:ln w="19050">
            <a:solidFill>
              <a:schemeClr val="tx1"/>
            </a:solidFill>
            <a:round/>
            <a:headEnd/>
            <a:tailEnd/>
          </a:ln>
          <a:effectLst/>
        </p:spPr>
        <p:txBody>
          <a:bodyPr/>
          <a:lstStyle/>
          <a:p>
            <a:endParaRPr lang="es-ES"/>
          </a:p>
        </p:txBody>
      </p:sp>
      <p:sp>
        <p:nvSpPr>
          <p:cNvPr id="605203" name="Line 19"/>
          <p:cNvSpPr>
            <a:spLocks noChangeShapeType="1"/>
          </p:cNvSpPr>
          <p:nvPr/>
        </p:nvSpPr>
        <p:spPr bwMode="auto">
          <a:xfrm rot="5400000">
            <a:off x="4152900" y="2260600"/>
            <a:ext cx="114300" cy="0"/>
          </a:xfrm>
          <a:prstGeom prst="line">
            <a:avLst/>
          </a:prstGeom>
          <a:noFill/>
          <a:ln w="19050">
            <a:solidFill>
              <a:schemeClr val="tx1"/>
            </a:solidFill>
            <a:round/>
            <a:headEnd/>
            <a:tailEnd/>
          </a:ln>
          <a:effectLst/>
        </p:spPr>
        <p:txBody>
          <a:bodyPr/>
          <a:lstStyle/>
          <a:p>
            <a:endParaRPr lang="es-ES"/>
          </a:p>
        </p:txBody>
      </p:sp>
      <p:sp>
        <p:nvSpPr>
          <p:cNvPr id="605204" name="Line 20"/>
          <p:cNvSpPr>
            <a:spLocks noChangeShapeType="1"/>
          </p:cNvSpPr>
          <p:nvPr/>
        </p:nvSpPr>
        <p:spPr bwMode="auto">
          <a:xfrm rot="5400000">
            <a:off x="3686175" y="2270125"/>
            <a:ext cx="114300" cy="0"/>
          </a:xfrm>
          <a:prstGeom prst="line">
            <a:avLst/>
          </a:prstGeom>
          <a:noFill/>
          <a:ln w="19050">
            <a:solidFill>
              <a:schemeClr val="tx1"/>
            </a:solidFill>
            <a:round/>
            <a:headEnd/>
            <a:tailEnd/>
          </a:ln>
          <a:effectLst/>
        </p:spPr>
        <p:txBody>
          <a:bodyPr/>
          <a:lstStyle/>
          <a:p>
            <a:endParaRPr lang="es-ES"/>
          </a:p>
        </p:txBody>
      </p:sp>
      <p:sp>
        <p:nvSpPr>
          <p:cNvPr id="605205" name="Line 21"/>
          <p:cNvSpPr>
            <a:spLocks noChangeShapeType="1"/>
          </p:cNvSpPr>
          <p:nvPr/>
        </p:nvSpPr>
        <p:spPr bwMode="auto">
          <a:xfrm rot="5400000">
            <a:off x="3200400" y="2270125"/>
            <a:ext cx="114300" cy="0"/>
          </a:xfrm>
          <a:prstGeom prst="line">
            <a:avLst/>
          </a:prstGeom>
          <a:noFill/>
          <a:ln w="19050">
            <a:solidFill>
              <a:schemeClr val="tx1"/>
            </a:solidFill>
            <a:round/>
            <a:headEnd/>
            <a:tailEnd/>
          </a:ln>
          <a:effectLst/>
        </p:spPr>
        <p:txBody>
          <a:bodyPr/>
          <a:lstStyle/>
          <a:p>
            <a:endParaRPr lang="es-ES"/>
          </a:p>
        </p:txBody>
      </p:sp>
      <p:sp>
        <p:nvSpPr>
          <p:cNvPr id="605206" name="Line 22"/>
          <p:cNvSpPr>
            <a:spLocks noChangeShapeType="1"/>
          </p:cNvSpPr>
          <p:nvPr/>
        </p:nvSpPr>
        <p:spPr bwMode="auto">
          <a:xfrm rot="5400000">
            <a:off x="2709863" y="2270125"/>
            <a:ext cx="114300" cy="0"/>
          </a:xfrm>
          <a:prstGeom prst="line">
            <a:avLst/>
          </a:prstGeom>
          <a:noFill/>
          <a:ln w="19050">
            <a:solidFill>
              <a:schemeClr val="tx1"/>
            </a:solidFill>
            <a:round/>
            <a:headEnd/>
            <a:tailEnd/>
          </a:ln>
          <a:effectLst/>
        </p:spPr>
        <p:txBody>
          <a:bodyPr/>
          <a:lstStyle/>
          <a:p>
            <a:endParaRPr lang="es-ES"/>
          </a:p>
        </p:txBody>
      </p:sp>
      <p:sp>
        <p:nvSpPr>
          <p:cNvPr id="605207" name="Line 23"/>
          <p:cNvSpPr>
            <a:spLocks noChangeShapeType="1"/>
          </p:cNvSpPr>
          <p:nvPr/>
        </p:nvSpPr>
        <p:spPr bwMode="auto">
          <a:xfrm rot="5400000">
            <a:off x="2224088" y="2274888"/>
            <a:ext cx="114300" cy="0"/>
          </a:xfrm>
          <a:prstGeom prst="line">
            <a:avLst/>
          </a:prstGeom>
          <a:noFill/>
          <a:ln w="19050">
            <a:solidFill>
              <a:schemeClr val="tx1"/>
            </a:solidFill>
            <a:round/>
            <a:headEnd/>
            <a:tailEnd/>
          </a:ln>
          <a:effectLst/>
        </p:spPr>
        <p:txBody>
          <a:bodyPr/>
          <a:lstStyle/>
          <a:p>
            <a:endParaRPr lang="es-ES"/>
          </a:p>
        </p:txBody>
      </p:sp>
      <p:sp>
        <p:nvSpPr>
          <p:cNvPr id="605208" name="Line 24"/>
          <p:cNvSpPr>
            <a:spLocks noChangeShapeType="1"/>
          </p:cNvSpPr>
          <p:nvPr/>
        </p:nvSpPr>
        <p:spPr bwMode="auto">
          <a:xfrm rot="5400000">
            <a:off x="6081713" y="2270125"/>
            <a:ext cx="114300" cy="0"/>
          </a:xfrm>
          <a:prstGeom prst="line">
            <a:avLst/>
          </a:prstGeom>
          <a:noFill/>
          <a:ln w="19050">
            <a:solidFill>
              <a:schemeClr val="tx1"/>
            </a:solidFill>
            <a:round/>
            <a:headEnd/>
            <a:tailEnd/>
          </a:ln>
          <a:effectLst/>
        </p:spPr>
        <p:txBody>
          <a:bodyPr/>
          <a:lstStyle/>
          <a:p>
            <a:endParaRPr lang="es-ES"/>
          </a:p>
        </p:txBody>
      </p:sp>
      <p:sp>
        <p:nvSpPr>
          <p:cNvPr id="605209" name="Text Box 25"/>
          <p:cNvSpPr txBox="1">
            <a:spLocks noChangeArrowheads="1"/>
          </p:cNvSpPr>
          <p:nvPr/>
        </p:nvSpPr>
        <p:spPr bwMode="auto">
          <a:xfrm>
            <a:off x="3338513" y="1555750"/>
            <a:ext cx="1843087" cy="336550"/>
          </a:xfrm>
          <a:prstGeom prst="rect">
            <a:avLst/>
          </a:prstGeom>
          <a:noFill/>
          <a:ln w="12700">
            <a:noFill/>
            <a:miter lim="800000"/>
            <a:headEnd/>
            <a:tailEnd/>
          </a:ln>
          <a:effectLst/>
        </p:spPr>
        <p:txBody>
          <a:bodyPr wrap="none">
            <a:spAutoFit/>
          </a:bodyPr>
          <a:lstStyle/>
          <a:p>
            <a:r>
              <a:rPr lang="es-ES" sz="1600" b="1">
                <a:latin typeface="Arial" charset="0"/>
              </a:rPr>
              <a:t>Frecuencia (KHz)</a:t>
            </a:r>
          </a:p>
        </p:txBody>
      </p:sp>
      <p:sp>
        <p:nvSpPr>
          <p:cNvPr id="605210" name="Text Box 26"/>
          <p:cNvSpPr txBox="1">
            <a:spLocks noChangeArrowheads="1"/>
          </p:cNvSpPr>
          <p:nvPr/>
        </p:nvSpPr>
        <p:spPr bwMode="auto">
          <a:xfrm>
            <a:off x="1665288" y="1927225"/>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605211" name="Text Box 27"/>
          <p:cNvSpPr txBox="1">
            <a:spLocks noChangeArrowheads="1"/>
          </p:cNvSpPr>
          <p:nvPr/>
        </p:nvSpPr>
        <p:spPr bwMode="auto">
          <a:xfrm>
            <a:off x="1390650" y="21463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605212" name="Text Box 28"/>
          <p:cNvSpPr txBox="1">
            <a:spLocks noChangeArrowheads="1"/>
          </p:cNvSpPr>
          <p:nvPr/>
        </p:nvSpPr>
        <p:spPr bwMode="auto">
          <a:xfrm>
            <a:off x="2046288" y="1917700"/>
            <a:ext cx="479425" cy="304800"/>
          </a:xfrm>
          <a:prstGeom prst="rect">
            <a:avLst/>
          </a:prstGeom>
          <a:noFill/>
          <a:ln w="12700">
            <a:noFill/>
            <a:miter lim="800000"/>
            <a:headEnd/>
            <a:tailEnd/>
          </a:ln>
          <a:effectLst/>
        </p:spPr>
        <p:txBody>
          <a:bodyPr wrap="none">
            <a:spAutoFit/>
          </a:bodyPr>
          <a:lstStyle/>
          <a:p>
            <a:r>
              <a:rPr lang="es-ES" sz="1400" b="1">
                <a:latin typeface="Arial" charset="0"/>
              </a:rPr>
              <a:t>100</a:t>
            </a:r>
          </a:p>
        </p:txBody>
      </p:sp>
      <p:sp>
        <p:nvSpPr>
          <p:cNvPr id="605213" name="Text Box 29"/>
          <p:cNvSpPr txBox="1">
            <a:spLocks noChangeArrowheads="1"/>
          </p:cNvSpPr>
          <p:nvPr/>
        </p:nvSpPr>
        <p:spPr bwMode="auto">
          <a:xfrm>
            <a:off x="2513013" y="1912938"/>
            <a:ext cx="479425" cy="304800"/>
          </a:xfrm>
          <a:prstGeom prst="rect">
            <a:avLst/>
          </a:prstGeom>
          <a:noFill/>
          <a:ln w="12700">
            <a:noFill/>
            <a:miter lim="800000"/>
            <a:headEnd/>
            <a:tailEnd/>
          </a:ln>
          <a:effectLst/>
        </p:spPr>
        <p:txBody>
          <a:bodyPr wrap="none">
            <a:spAutoFit/>
          </a:bodyPr>
          <a:lstStyle/>
          <a:p>
            <a:r>
              <a:rPr lang="es-ES" sz="1400" b="1">
                <a:latin typeface="Arial" charset="0"/>
              </a:rPr>
              <a:t>200</a:t>
            </a:r>
          </a:p>
        </p:txBody>
      </p:sp>
      <p:sp>
        <p:nvSpPr>
          <p:cNvPr id="605214" name="Text Box 30"/>
          <p:cNvSpPr txBox="1">
            <a:spLocks noChangeArrowheads="1"/>
          </p:cNvSpPr>
          <p:nvPr/>
        </p:nvSpPr>
        <p:spPr bwMode="auto">
          <a:xfrm>
            <a:off x="2998788" y="1917700"/>
            <a:ext cx="479425" cy="304800"/>
          </a:xfrm>
          <a:prstGeom prst="rect">
            <a:avLst/>
          </a:prstGeom>
          <a:noFill/>
          <a:ln w="12700">
            <a:noFill/>
            <a:miter lim="800000"/>
            <a:headEnd/>
            <a:tailEnd/>
          </a:ln>
          <a:effectLst/>
        </p:spPr>
        <p:txBody>
          <a:bodyPr wrap="none">
            <a:spAutoFit/>
          </a:bodyPr>
          <a:lstStyle/>
          <a:p>
            <a:r>
              <a:rPr lang="es-ES" sz="1400" b="1">
                <a:latin typeface="Arial" charset="0"/>
              </a:rPr>
              <a:t>300</a:t>
            </a:r>
          </a:p>
        </p:txBody>
      </p:sp>
      <p:sp>
        <p:nvSpPr>
          <p:cNvPr id="605215" name="Text Box 31"/>
          <p:cNvSpPr txBox="1">
            <a:spLocks noChangeArrowheads="1"/>
          </p:cNvSpPr>
          <p:nvPr/>
        </p:nvSpPr>
        <p:spPr bwMode="auto">
          <a:xfrm>
            <a:off x="3484563" y="1922463"/>
            <a:ext cx="479425" cy="304800"/>
          </a:xfrm>
          <a:prstGeom prst="rect">
            <a:avLst/>
          </a:prstGeom>
          <a:noFill/>
          <a:ln w="12700">
            <a:noFill/>
            <a:miter lim="800000"/>
            <a:headEnd/>
            <a:tailEnd/>
          </a:ln>
          <a:effectLst/>
        </p:spPr>
        <p:txBody>
          <a:bodyPr wrap="none">
            <a:spAutoFit/>
          </a:bodyPr>
          <a:lstStyle/>
          <a:p>
            <a:r>
              <a:rPr lang="es-ES" sz="1400" b="1">
                <a:latin typeface="Arial" charset="0"/>
              </a:rPr>
              <a:t>400</a:t>
            </a:r>
          </a:p>
        </p:txBody>
      </p:sp>
      <p:sp>
        <p:nvSpPr>
          <p:cNvPr id="605216" name="Text Box 32"/>
          <p:cNvSpPr txBox="1">
            <a:spLocks noChangeArrowheads="1"/>
          </p:cNvSpPr>
          <p:nvPr/>
        </p:nvSpPr>
        <p:spPr bwMode="auto">
          <a:xfrm>
            <a:off x="3960813" y="1912938"/>
            <a:ext cx="479425" cy="304800"/>
          </a:xfrm>
          <a:prstGeom prst="rect">
            <a:avLst/>
          </a:prstGeom>
          <a:noFill/>
          <a:ln w="12700">
            <a:noFill/>
            <a:miter lim="800000"/>
            <a:headEnd/>
            <a:tailEnd/>
          </a:ln>
          <a:effectLst/>
        </p:spPr>
        <p:txBody>
          <a:bodyPr wrap="none">
            <a:spAutoFit/>
          </a:bodyPr>
          <a:lstStyle/>
          <a:p>
            <a:r>
              <a:rPr lang="es-ES" sz="1400" b="1">
                <a:latin typeface="Arial" charset="0"/>
              </a:rPr>
              <a:t>500</a:t>
            </a:r>
          </a:p>
        </p:txBody>
      </p:sp>
      <p:sp>
        <p:nvSpPr>
          <p:cNvPr id="605217" name="Text Box 33"/>
          <p:cNvSpPr txBox="1">
            <a:spLocks noChangeArrowheads="1"/>
          </p:cNvSpPr>
          <p:nvPr/>
        </p:nvSpPr>
        <p:spPr bwMode="auto">
          <a:xfrm>
            <a:off x="4446588" y="1912938"/>
            <a:ext cx="479425" cy="304800"/>
          </a:xfrm>
          <a:prstGeom prst="rect">
            <a:avLst/>
          </a:prstGeom>
          <a:noFill/>
          <a:ln w="12700">
            <a:noFill/>
            <a:miter lim="800000"/>
            <a:headEnd/>
            <a:tailEnd/>
          </a:ln>
          <a:effectLst/>
        </p:spPr>
        <p:txBody>
          <a:bodyPr wrap="none">
            <a:spAutoFit/>
          </a:bodyPr>
          <a:lstStyle/>
          <a:p>
            <a:r>
              <a:rPr lang="es-ES" sz="1400" b="1">
                <a:latin typeface="Arial" charset="0"/>
              </a:rPr>
              <a:t>600</a:t>
            </a:r>
          </a:p>
        </p:txBody>
      </p:sp>
      <p:sp>
        <p:nvSpPr>
          <p:cNvPr id="605218" name="Text Box 34"/>
          <p:cNvSpPr txBox="1">
            <a:spLocks noChangeArrowheads="1"/>
          </p:cNvSpPr>
          <p:nvPr/>
        </p:nvSpPr>
        <p:spPr bwMode="auto">
          <a:xfrm>
            <a:off x="4922838" y="1917700"/>
            <a:ext cx="479425" cy="304800"/>
          </a:xfrm>
          <a:prstGeom prst="rect">
            <a:avLst/>
          </a:prstGeom>
          <a:noFill/>
          <a:ln w="12700">
            <a:noFill/>
            <a:miter lim="800000"/>
            <a:headEnd/>
            <a:tailEnd/>
          </a:ln>
          <a:effectLst/>
        </p:spPr>
        <p:txBody>
          <a:bodyPr wrap="none">
            <a:spAutoFit/>
          </a:bodyPr>
          <a:lstStyle/>
          <a:p>
            <a:r>
              <a:rPr lang="es-ES" sz="1400" b="1">
                <a:latin typeface="Arial" charset="0"/>
              </a:rPr>
              <a:t>700</a:t>
            </a:r>
          </a:p>
        </p:txBody>
      </p:sp>
      <p:sp>
        <p:nvSpPr>
          <p:cNvPr id="605219" name="Text Box 35"/>
          <p:cNvSpPr txBox="1">
            <a:spLocks noChangeArrowheads="1"/>
          </p:cNvSpPr>
          <p:nvPr/>
        </p:nvSpPr>
        <p:spPr bwMode="auto">
          <a:xfrm>
            <a:off x="5408613" y="1917700"/>
            <a:ext cx="479425" cy="304800"/>
          </a:xfrm>
          <a:prstGeom prst="rect">
            <a:avLst/>
          </a:prstGeom>
          <a:noFill/>
          <a:ln w="12700">
            <a:noFill/>
            <a:miter lim="800000"/>
            <a:headEnd/>
            <a:tailEnd/>
          </a:ln>
          <a:effectLst/>
        </p:spPr>
        <p:txBody>
          <a:bodyPr wrap="none">
            <a:spAutoFit/>
          </a:bodyPr>
          <a:lstStyle/>
          <a:p>
            <a:r>
              <a:rPr lang="es-ES" sz="1400" b="1">
                <a:latin typeface="Arial" charset="0"/>
              </a:rPr>
              <a:t>800</a:t>
            </a:r>
          </a:p>
        </p:txBody>
      </p:sp>
      <p:sp>
        <p:nvSpPr>
          <p:cNvPr id="605220" name="Text Box 36"/>
          <p:cNvSpPr txBox="1">
            <a:spLocks noChangeArrowheads="1"/>
          </p:cNvSpPr>
          <p:nvPr/>
        </p:nvSpPr>
        <p:spPr bwMode="auto">
          <a:xfrm>
            <a:off x="5884863" y="1912938"/>
            <a:ext cx="479425" cy="304800"/>
          </a:xfrm>
          <a:prstGeom prst="rect">
            <a:avLst/>
          </a:prstGeom>
          <a:noFill/>
          <a:ln w="12700">
            <a:noFill/>
            <a:miter lim="800000"/>
            <a:headEnd/>
            <a:tailEnd/>
          </a:ln>
          <a:effectLst/>
        </p:spPr>
        <p:txBody>
          <a:bodyPr wrap="none">
            <a:spAutoFit/>
          </a:bodyPr>
          <a:lstStyle/>
          <a:p>
            <a:r>
              <a:rPr lang="es-ES" sz="1400" b="1">
                <a:latin typeface="Arial" charset="0"/>
              </a:rPr>
              <a:t>900</a:t>
            </a:r>
          </a:p>
        </p:txBody>
      </p:sp>
      <p:sp>
        <p:nvSpPr>
          <p:cNvPr id="605221" name="Text Box 37"/>
          <p:cNvSpPr txBox="1">
            <a:spLocks noChangeArrowheads="1"/>
          </p:cNvSpPr>
          <p:nvPr/>
        </p:nvSpPr>
        <p:spPr bwMode="auto">
          <a:xfrm>
            <a:off x="6318250" y="1917700"/>
            <a:ext cx="577850" cy="304800"/>
          </a:xfrm>
          <a:prstGeom prst="rect">
            <a:avLst/>
          </a:prstGeom>
          <a:noFill/>
          <a:ln w="12700">
            <a:noFill/>
            <a:miter lim="800000"/>
            <a:headEnd/>
            <a:tailEnd/>
          </a:ln>
          <a:effectLst/>
        </p:spPr>
        <p:txBody>
          <a:bodyPr wrap="none">
            <a:spAutoFit/>
          </a:bodyPr>
          <a:lstStyle/>
          <a:p>
            <a:r>
              <a:rPr lang="es-ES" sz="1400" b="1">
                <a:latin typeface="Arial" charset="0"/>
              </a:rPr>
              <a:t>1000</a:t>
            </a:r>
          </a:p>
        </p:txBody>
      </p:sp>
      <p:sp>
        <p:nvSpPr>
          <p:cNvPr id="605222" name="Text Box 38"/>
          <p:cNvSpPr txBox="1">
            <a:spLocks noChangeArrowheads="1"/>
          </p:cNvSpPr>
          <p:nvPr/>
        </p:nvSpPr>
        <p:spPr bwMode="auto">
          <a:xfrm>
            <a:off x="1236663" y="2784475"/>
            <a:ext cx="439737" cy="304800"/>
          </a:xfrm>
          <a:prstGeom prst="rect">
            <a:avLst/>
          </a:prstGeom>
          <a:noFill/>
          <a:ln w="12700">
            <a:noFill/>
            <a:miter lim="800000"/>
            <a:headEnd/>
            <a:tailEnd/>
          </a:ln>
          <a:effectLst/>
        </p:spPr>
        <p:txBody>
          <a:bodyPr wrap="none">
            <a:spAutoFit/>
          </a:bodyPr>
          <a:lstStyle/>
          <a:p>
            <a:r>
              <a:rPr lang="es-ES" sz="1400" b="1">
                <a:latin typeface="Arial" charset="0"/>
              </a:rPr>
              <a:t>-20</a:t>
            </a:r>
          </a:p>
        </p:txBody>
      </p:sp>
      <p:sp>
        <p:nvSpPr>
          <p:cNvPr id="605223" name="Text Box 39"/>
          <p:cNvSpPr txBox="1">
            <a:spLocks noChangeArrowheads="1"/>
          </p:cNvSpPr>
          <p:nvPr/>
        </p:nvSpPr>
        <p:spPr bwMode="auto">
          <a:xfrm>
            <a:off x="1127125" y="5984875"/>
            <a:ext cx="538163" cy="304800"/>
          </a:xfrm>
          <a:prstGeom prst="rect">
            <a:avLst/>
          </a:prstGeom>
          <a:noFill/>
          <a:ln w="12700">
            <a:noFill/>
            <a:miter lim="800000"/>
            <a:headEnd/>
            <a:tailEnd/>
          </a:ln>
          <a:effectLst/>
        </p:spPr>
        <p:txBody>
          <a:bodyPr wrap="none">
            <a:spAutoFit/>
          </a:bodyPr>
          <a:lstStyle/>
          <a:p>
            <a:r>
              <a:rPr lang="es-ES" sz="1400" b="1">
                <a:latin typeface="Arial" charset="0"/>
              </a:rPr>
              <a:t>-120</a:t>
            </a:r>
          </a:p>
        </p:txBody>
      </p:sp>
      <p:sp>
        <p:nvSpPr>
          <p:cNvPr id="605224" name="Text Box 40"/>
          <p:cNvSpPr txBox="1">
            <a:spLocks noChangeArrowheads="1"/>
          </p:cNvSpPr>
          <p:nvPr/>
        </p:nvSpPr>
        <p:spPr bwMode="auto">
          <a:xfrm>
            <a:off x="1127125" y="5351463"/>
            <a:ext cx="538163" cy="304800"/>
          </a:xfrm>
          <a:prstGeom prst="rect">
            <a:avLst/>
          </a:prstGeom>
          <a:noFill/>
          <a:ln w="12700">
            <a:noFill/>
            <a:miter lim="800000"/>
            <a:headEnd/>
            <a:tailEnd/>
          </a:ln>
          <a:effectLst/>
        </p:spPr>
        <p:txBody>
          <a:bodyPr wrap="none">
            <a:spAutoFit/>
          </a:bodyPr>
          <a:lstStyle/>
          <a:p>
            <a:r>
              <a:rPr lang="es-ES" sz="1400" b="1">
                <a:latin typeface="Arial" charset="0"/>
              </a:rPr>
              <a:t>-100</a:t>
            </a:r>
          </a:p>
        </p:txBody>
      </p:sp>
      <p:sp>
        <p:nvSpPr>
          <p:cNvPr id="605225" name="Text Box 41"/>
          <p:cNvSpPr txBox="1">
            <a:spLocks noChangeArrowheads="1"/>
          </p:cNvSpPr>
          <p:nvPr/>
        </p:nvSpPr>
        <p:spPr bwMode="auto">
          <a:xfrm>
            <a:off x="1227138" y="4703763"/>
            <a:ext cx="439737" cy="304800"/>
          </a:xfrm>
          <a:prstGeom prst="rect">
            <a:avLst/>
          </a:prstGeom>
          <a:noFill/>
          <a:ln w="12700">
            <a:noFill/>
            <a:miter lim="800000"/>
            <a:headEnd/>
            <a:tailEnd/>
          </a:ln>
          <a:effectLst/>
        </p:spPr>
        <p:txBody>
          <a:bodyPr wrap="none">
            <a:spAutoFit/>
          </a:bodyPr>
          <a:lstStyle/>
          <a:p>
            <a:r>
              <a:rPr lang="es-ES" sz="1400" b="1">
                <a:latin typeface="Arial" charset="0"/>
              </a:rPr>
              <a:t>-80</a:t>
            </a:r>
          </a:p>
        </p:txBody>
      </p:sp>
      <p:sp>
        <p:nvSpPr>
          <p:cNvPr id="605226" name="Text Box 42"/>
          <p:cNvSpPr txBox="1">
            <a:spLocks noChangeArrowheads="1"/>
          </p:cNvSpPr>
          <p:nvPr/>
        </p:nvSpPr>
        <p:spPr bwMode="auto">
          <a:xfrm>
            <a:off x="1222375" y="4051300"/>
            <a:ext cx="439738" cy="304800"/>
          </a:xfrm>
          <a:prstGeom prst="rect">
            <a:avLst/>
          </a:prstGeom>
          <a:noFill/>
          <a:ln w="12700">
            <a:noFill/>
            <a:miter lim="800000"/>
            <a:headEnd/>
            <a:tailEnd/>
          </a:ln>
          <a:effectLst/>
        </p:spPr>
        <p:txBody>
          <a:bodyPr wrap="none">
            <a:spAutoFit/>
          </a:bodyPr>
          <a:lstStyle/>
          <a:p>
            <a:r>
              <a:rPr lang="es-ES" sz="1400" b="1">
                <a:latin typeface="Arial" charset="0"/>
              </a:rPr>
              <a:t>-60</a:t>
            </a:r>
          </a:p>
        </p:txBody>
      </p:sp>
      <p:sp>
        <p:nvSpPr>
          <p:cNvPr id="605227" name="Text Box 43"/>
          <p:cNvSpPr txBox="1">
            <a:spLocks noChangeArrowheads="1"/>
          </p:cNvSpPr>
          <p:nvPr/>
        </p:nvSpPr>
        <p:spPr bwMode="auto">
          <a:xfrm>
            <a:off x="1223963" y="3417888"/>
            <a:ext cx="439737" cy="304800"/>
          </a:xfrm>
          <a:prstGeom prst="rect">
            <a:avLst/>
          </a:prstGeom>
          <a:noFill/>
          <a:ln w="12700">
            <a:noFill/>
            <a:miter lim="800000"/>
            <a:headEnd/>
            <a:tailEnd/>
          </a:ln>
          <a:effectLst/>
        </p:spPr>
        <p:txBody>
          <a:bodyPr wrap="none">
            <a:spAutoFit/>
          </a:bodyPr>
          <a:lstStyle/>
          <a:p>
            <a:r>
              <a:rPr lang="es-ES" sz="1400" b="1">
                <a:latin typeface="Arial" charset="0"/>
              </a:rPr>
              <a:t>-40</a:t>
            </a:r>
          </a:p>
        </p:txBody>
      </p:sp>
      <p:sp>
        <p:nvSpPr>
          <p:cNvPr id="605228" name="Text Box 44"/>
          <p:cNvSpPr txBox="1">
            <a:spLocks noChangeArrowheads="1"/>
          </p:cNvSpPr>
          <p:nvPr/>
        </p:nvSpPr>
        <p:spPr bwMode="auto">
          <a:xfrm rot="16200000">
            <a:off x="206375" y="3940175"/>
            <a:ext cx="1752600" cy="336550"/>
          </a:xfrm>
          <a:prstGeom prst="rect">
            <a:avLst/>
          </a:prstGeom>
          <a:noFill/>
          <a:ln w="12700">
            <a:noFill/>
            <a:miter lim="800000"/>
            <a:headEnd/>
            <a:tailEnd/>
          </a:ln>
          <a:effectLst/>
        </p:spPr>
        <p:txBody>
          <a:bodyPr wrap="none">
            <a:spAutoFit/>
          </a:bodyPr>
          <a:lstStyle/>
          <a:p>
            <a:r>
              <a:rPr lang="es-ES" sz="1600" b="1">
                <a:latin typeface="Arial" charset="0"/>
              </a:rPr>
              <a:t>Atenuación (dB)</a:t>
            </a:r>
          </a:p>
        </p:txBody>
      </p:sp>
      <p:sp>
        <p:nvSpPr>
          <p:cNvPr id="605229" name="Arc 45"/>
          <p:cNvSpPr>
            <a:spLocks/>
          </p:cNvSpPr>
          <p:nvPr/>
        </p:nvSpPr>
        <p:spPr bwMode="auto">
          <a:xfrm flipH="1" flipV="1">
            <a:off x="1828800" y="2470150"/>
            <a:ext cx="576263" cy="1219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ffectLst/>
        </p:spPr>
        <p:txBody>
          <a:bodyPr wrap="none" anchor="ctr"/>
          <a:lstStyle/>
          <a:p>
            <a:endParaRPr lang="es-ES"/>
          </a:p>
        </p:txBody>
      </p:sp>
      <p:sp>
        <p:nvSpPr>
          <p:cNvPr id="605230" name="Rectangle 46"/>
          <p:cNvSpPr>
            <a:spLocks noChangeArrowheads="1"/>
          </p:cNvSpPr>
          <p:nvPr/>
        </p:nvSpPr>
        <p:spPr bwMode="auto">
          <a:xfrm>
            <a:off x="2286000" y="3613150"/>
            <a:ext cx="304800" cy="152400"/>
          </a:xfrm>
          <a:prstGeom prst="rect">
            <a:avLst/>
          </a:prstGeom>
          <a:solidFill>
            <a:schemeClr val="bg1"/>
          </a:solidFill>
          <a:ln w="12700">
            <a:noFill/>
            <a:miter lim="800000"/>
            <a:headEnd/>
            <a:tailEnd/>
          </a:ln>
          <a:effectLst/>
        </p:spPr>
        <p:txBody>
          <a:bodyPr wrap="none" anchor="ctr"/>
          <a:lstStyle/>
          <a:p>
            <a:endParaRPr lang="es-ES"/>
          </a:p>
        </p:txBody>
      </p:sp>
      <p:sp>
        <p:nvSpPr>
          <p:cNvPr id="605231" name="Line 47"/>
          <p:cNvSpPr>
            <a:spLocks noChangeShapeType="1"/>
          </p:cNvSpPr>
          <p:nvPr/>
        </p:nvSpPr>
        <p:spPr bwMode="auto">
          <a:xfrm>
            <a:off x="2233613" y="3632200"/>
            <a:ext cx="4367212" cy="2538413"/>
          </a:xfrm>
          <a:prstGeom prst="line">
            <a:avLst/>
          </a:prstGeom>
          <a:noFill/>
          <a:ln w="38100">
            <a:solidFill>
              <a:srgbClr val="FF0000"/>
            </a:solidFill>
            <a:round/>
            <a:headEnd/>
            <a:tailEnd/>
          </a:ln>
          <a:effectLst/>
        </p:spPr>
        <p:txBody>
          <a:bodyPr/>
          <a:lstStyle/>
          <a:p>
            <a:endParaRPr lang="es-ES"/>
          </a:p>
        </p:txBody>
      </p:sp>
      <p:sp>
        <p:nvSpPr>
          <p:cNvPr id="605232" name="Arc 48"/>
          <p:cNvSpPr>
            <a:spLocks/>
          </p:cNvSpPr>
          <p:nvPr/>
        </p:nvSpPr>
        <p:spPr bwMode="auto">
          <a:xfrm flipH="1" flipV="1">
            <a:off x="1828800" y="2470150"/>
            <a:ext cx="552450" cy="762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s-ES"/>
          </a:p>
        </p:txBody>
      </p:sp>
      <p:sp>
        <p:nvSpPr>
          <p:cNvPr id="605233" name="Rectangle 49"/>
          <p:cNvSpPr>
            <a:spLocks noChangeArrowheads="1"/>
          </p:cNvSpPr>
          <p:nvPr/>
        </p:nvSpPr>
        <p:spPr bwMode="auto">
          <a:xfrm>
            <a:off x="2224088" y="3141663"/>
            <a:ext cx="304800" cy="152400"/>
          </a:xfrm>
          <a:prstGeom prst="rect">
            <a:avLst/>
          </a:prstGeom>
          <a:solidFill>
            <a:schemeClr val="bg1"/>
          </a:solidFill>
          <a:ln w="12700">
            <a:noFill/>
            <a:miter lim="800000"/>
            <a:headEnd/>
            <a:tailEnd/>
          </a:ln>
          <a:effectLst/>
        </p:spPr>
        <p:txBody>
          <a:bodyPr wrap="none" anchor="ctr"/>
          <a:lstStyle/>
          <a:p>
            <a:endParaRPr lang="es-ES"/>
          </a:p>
        </p:txBody>
      </p:sp>
      <p:sp>
        <p:nvSpPr>
          <p:cNvPr id="605234" name="Line 50"/>
          <p:cNvSpPr>
            <a:spLocks noChangeShapeType="1"/>
          </p:cNvSpPr>
          <p:nvPr/>
        </p:nvSpPr>
        <p:spPr bwMode="auto">
          <a:xfrm>
            <a:off x="2209800" y="3194050"/>
            <a:ext cx="4414838" cy="1728788"/>
          </a:xfrm>
          <a:prstGeom prst="line">
            <a:avLst/>
          </a:prstGeom>
          <a:noFill/>
          <a:ln w="38100">
            <a:solidFill>
              <a:schemeClr val="accent2"/>
            </a:solidFill>
            <a:round/>
            <a:headEnd/>
            <a:tailEnd/>
          </a:ln>
          <a:effectLst/>
        </p:spPr>
        <p:txBody>
          <a:bodyPr/>
          <a:lstStyle/>
          <a:p>
            <a:endParaRPr lang="es-ES"/>
          </a:p>
        </p:txBody>
      </p:sp>
      <p:sp>
        <p:nvSpPr>
          <p:cNvPr id="605235" name="Line 51"/>
          <p:cNvSpPr>
            <a:spLocks noChangeShapeType="1"/>
          </p:cNvSpPr>
          <p:nvPr/>
        </p:nvSpPr>
        <p:spPr bwMode="auto">
          <a:xfrm>
            <a:off x="7162800" y="4146550"/>
            <a:ext cx="457200" cy="0"/>
          </a:xfrm>
          <a:prstGeom prst="line">
            <a:avLst/>
          </a:prstGeom>
          <a:noFill/>
          <a:ln w="38100">
            <a:solidFill>
              <a:schemeClr val="accent2"/>
            </a:solidFill>
            <a:round/>
            <a:headEnd/>
            <a:tailEnd/>
          </a:ln>
          <a:effectLst/>
        </p:spPr>
        <p:txBody>
          <a:bodyPr/>
          <a:lstStyle/>
          <a:p>
            <a:endParaRPr lang="es-ES"/>
          </a:p>
        </p:txBody>
      </p:sp>
      <p:sp>
        <p:nvSpPr>
          <p:cNvPr id="605236" name="Line 52"/>
          <p:cNvSpPr>
            <a:spLocks noChangeShapeType="1"/>
          </p:cNvSpPr>
          <p:nvPr/>
        </p:nvSpPr>
        <p:spPr bwMode="auto">
          <a:xfrm>
            <a:off x="7162800" y="4451350"/>
            <a:ext cx="457200" cy="0"/>
          </a:xfrm>
          <a:prstGeom prst="line">
            <a:avLst/>
          </a:prstGeom>
          <a:noFill/>
          <a:ln w="38100">
            <a:solidFill>
              <a:srgbClr val="FF0000"/>
            </a:solidFill>
            <a:round/>
            <a:headEnd/>
            <a:tailEn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85800" y="609600"/>
            <a:ext cx="7772400" cy="838200"/>
          </a:xfrm>
        </p:spPr>
        <p:txBody>
          <a:bodyPr/>
          <a:lstStyle/>
          <a:p>
            <a:r>
              <a:rPr lang="es-ES_tradnl" sz="3600"/>
              <a:t>Atenuación (en dB/100m) de diversos tipos de cable a varias frecuencias</a:t>
            </a:r>
            <a:endParaRPr lang="es-ES" sz="3600"/>
          </a:p>
        </p:txBody>
      </p:sp>
      <p:graphicFrame>
        <p:nvGraphicFramePr>
          <p:cNvPr id="267358" name="Group 94"/>
          <p:cNvGraphicFramePr>
            <a:graphicFrameLocks noGrp="1"/>
          </p:cNvGraphicFramePr>
          <p:nvPr/>
        </p:nvGraphicFramePr>
        <p:xfrm>
          <a:off x="1524000" y="1905000"/>
          <a:ext cx="6664325" cy="4375152"/>
        </p:xfrm>
        <a:graphic>
          <a:graphicData uri="http://schemas.openxmlformats.org/drawingml/2006/table">
            <a:tbl>
              <a:tblPr/>
              <a:tblGrid>
                <a:gridCol w="1016000"/>
                <a:gridCol w="1016000"/>
                <a:gridCol w="1016000"/>
                <a:gridCol w="1016000"/>
                <a:gridCol w="1384300"/>
                <a:gridCol w="1216025"/>
              </a:tblGrid>
              <a:tr h="4508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UTP-3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UTP-5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STP</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RG-58</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(10BASE2)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10BASE5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13,1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21,4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40" name="Rectangle 4"/>
          <p:cNvSpPr>
            <a:spLocks noChangeArrowheads="1"/>
          </p:cNvSpPr>
          <p:nvPr/>
        </p:nvSpPr>
        <p:spPr bwMode="auto">
          <a:xfrm>
            <a:off x="685800" y="609600"/>
            <a:ext cx="7772400" cy="8382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Problemas de la transmisión de señales en cables metálicos</a:t>
            </a:r>
          </a:p>
        </p:txBody>
      </p:sp>
      <p:sp>
        <p:nvSpPr>
          <p:cNvPr id="603141" name="Rectangle 5"/>
          <p:cNvSpPr>
            <a:spLocks noChangeArrowheads="1"/>
          </p:cNvSpPr>
          <p:nvPr/>
        </p:nvSpPr>
        <p:spPr bwMode="auto">
          <a:xfrm>
            <a:off x="685800" y="1752600"/>
            <a:ext cx="7772400" cy="43434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sz="2600"/>
              <a:t>Desfase. Variación de la velocidad de propagación de la señal en función de la frecuencia.</a:t>
            </a:r>
          </a:p>
          <a:p>
            <a:pPr marL="342900" indent="-342900">
              <a:lnSpc>
                <a:spcPct val="90000"/>
              </a:lnSpc>
              <a:spcBef>
                <a:spcPct val="20000"/>
              </a:spcBef>
              <a:buSzPct val="100000"/>
              <a:buFontTx/>
              <a:buChar char="•"/>
            </a:pPr>
            <a:r>
              <a:rPr lang="es-ES_tradnl" sz="2600"/>
              <a:t>Interferencia electromagnética:</a:t>
            </a:r>
          </a:p>
          <a:p>
            <a:pPr marL="742950" lvl="1" indent="-285750">
              <a:lnSpc>
                <a:spcPct val="90000"/>
              </a:lnSpc>
              <a:spcBef>
                <a:spcPct val="20000"/>
              </a:spcBef>
              <a:buSzPct val="100000"/>
              <a:buFontTx/>
              <a:buChar char="–"/>
            </a:pPr>
            <a:r>
              <a:rPr lang="es-ES_tradnl"/>
              <a:t>Externa (motores, emisiones de radio y TV, etc.). Solo es importante en cable no apantallado</a:t>
            </a:r>
          </a:p>
          <a:p>
            <a:pPr marL="742950" lvl="1" indent="-285750">
              <a:lnSpc>
                <a:spcPct val="90000"/>
              </a:lnSpc>
              <a:spcBef>
                <a:spcPct val="20000"/>
              </a:spcBef>
              <a:buSzPct val="100000"/>
              <a:buFontTx/>
              <a:buChar char="–"/>
            </a:pPr>
            <a:r>
              <a:rPr lang="es-ES_tradnl"/>
              <a:t>De señales paralelas: diafonía o crosstalk (efecto de cruce de líneas). La diafonía puede ser:</a:t>
            </a:r>
          </a:p>
          <a:p>
            <a:pPr marL="1143000" lvl="2" indent="-228600">
              <a:lnSpc>
                <a:spcPct val="90000"/>
              </a:lnSpc>
              <a:spcBef>
                <a:spcPct val="20000"/>
              </a:spcBef>
              <a:buSzPct val="100000"/>
              <a:buFontTx/>
              <a:buChar char="•"/>
            </a:pPr>
            <a:r>
              <a:rPr lang="es-ES_tradnl" sz="2000"/>
              <a:t>Del extremo cercano o NEXT (Near End Crosstalk): señal inducida en el lado del emisor</a:t>
            </a:r>
          </a:p>
          <a:p>
            <a:pPr marL="1143000" lvl="2" indent="-228600">
              <a:lnSpc>
                <a:spcPct val="90000"/>
              </a:lnSpc>
              <a:spcBef>
                <a:spcPct val="20000"/>
              </a:spcBef>
              <a:buSzPct val="100000"/>
              <a:buFontTx/>
              <a:buChar char="•"/>
            </a:pPr>
            <a:r>
              <a:rPr lang="es-ES_tradnl" sz="2000"/>
              <a:t>Del extremo lejano o FEXT (Far End Crosstalk): señal inducida en el lado receptor</a:t>
            </a:r>
          </a:p>
          <a:p>
            <a:pPr marL="742950" lvl="1" indent="-285750">
              <a:lnSpc>
                <a:spcPct val="90000"/>
              </a:lnSpc>
              <a:spcBef>
                <a:spcPct val="20000"/>
              </a:spcBef>
              <a:buSzPct val="100000"/>
              <a:buFontTx/>
              <a:buChar char="–"/>
            </a:pPr>
            <a:r>
              <a:rPr lang="es-ES_tradnl"/>
              <a:t>La diafonía aumenta con la frecuencia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2" name="Text Box 4"/>
          <p:cNvSpPr txBox="1">
            <a:spLocks noChangeArrowheads="1"/>
          </p:cNvSpPr>
          <p:nvPr/>
        </p:nvSpPr>
        <p:spPr bwMode="auto">
          <a:xfrm>
            <a:off x="2476500" y="288925"/>
            <a:ext cx="4343400" cy="641350"/>
          </a:xfrm>
          <a:prstGeom prst="rect">
            <a:avLst/>
          </a:prstGeom>
          <a:noFill/>
          <a:ln w="12700">
            <a:noFill/>
            <a:miter lim="800000"/>
            <a:headEnd/>
            <a:tailEnd/>
          </a:ln>
          <a:effectLst/>
        </p:spPr>
        <p:txBody>
          <a:bodyPr>
            <a:spAutoFit/>
          </a:bodyPr>
          <a:lstStyle/>
          <a:p>
            <a:pPr algn="ctr">
              <a:spcBef>
                <a:spcPct val="50000"/>
              </a:spcBef>
            </a:pPr>
            <a:r>
              <a:rPr lang="en-US" sz="3600" b="1"/>
              <a:t>Diafonía o Crosstalk</a:t>
            </a:r>
          </a:p>
        </p:txBody>
      </p:sp>
      <p:sp>
        <p:nvSpPr>
          <p:cNvPr id="601093" name="Text Box 5"/>
          <p:cNvSpPr txBox="1">
            <a:spLocks noChangeArrowheads="1"/>
          </p:cNvSpPr>
          <p:nvPr/>
        </p:nvSpPr>
        <p:spPr bwMode="auto">
          <a:xfrm>
            <a:off x="838200" y="5854700"/>
            <a:ext cx="7620000" cy="396875"/>
          </a:xfrm>
          <a:prstGeom prst="rect">
            <a:avLst/>
          </a:prstGeom>
          <a:noFill/>
          <a:ln w="12700">
            <a:noFill/>
            <a:miter lim="800000"/>
            <a:headEnd/>
            <a:tailEnd/>
          </a:ln>
          <a:effectLst/>
        </p:spPr>
        <p:txBody>
          <a:bodyPr>
            <a:spAutoFit/>
          </a:bodyPr>
          <a:lstStyle/>
          <a:p>
            <a:pPr algn="ctr">
              <a:spcBef>
                <a:spcPct val="50000"/>
              </a:spcBef>
            </a:pPr>
            <a:r>
              <a:rPr lang="en-US" sz="2000" b="1"/>
              <a:t>La señal inducida en cables vecinos se propaga en ambas direcciones</a:t>
            </a:r>
          </a:p>
        </p:txBody>
      </p:sp>
      <p:grpSp>
        <p:nvGrpSpPr>
          <p:cNvPr id="601094" name="Group 6"/>
          <p:cNvGrpSpPr>
            <a:grpSpLocks/>
          </p:cNvGrpSpPr>
          <p:nvPr/>
        </p:nvGrpSpPr>
        <p:grpSpPr bwMode="auto">
          <a:xfrm>
            <a:off x="1371600" y="4381500"/>
            <a:ext cx="6858000" cy="1447800"/>
            <a:chOff x="864" y="2592"/>
            <a:chExt cx="4320" cy="912"/>
          </a:xfrm>
        </p:grpSpPr>
        <p:grpSp>
          <p:nvGrpSpPr>
            <p:cNvPr id="601095" name="Group 7"/>
            <p:cNvGrpSpPr>
              <a:grpSpLocks/>
            </p:cNvGrpSpPr>
            <p:nvPr/>
          </p:nvGrpSpPr>
          <p:grpSpPr bwMode="auto">
            <a:xfrm>
              <a:off x="864" y="2592"/>
              <a:ext cx="4272" cy="288"/>
              <a:chOff x="864" y="2592"/>
              <a:chExt cx="4272" cy="288"/>
            </a:xfrm>
          </p:grpSpPr>
          <p:grpSp>
            <p:nvGrpSpPr>
              <p:cNvPr id="601096" name="Group 8"/>
              <p:cNvGrpSpPr>
                <a:grpSpLocks/>
              </p:cNvGrpSpPr>
              <p:nvPr/>
            </p:nvGrpSpPr>
            <p:grpSpPr bwMode="auto">
              <a:xfrm>
                <a:off x="864" y="2592"/>
                <a:ext cx="192" cy="48"/>
                <a:chOff x="1248" y="2976"/>
                <a:chExt cx="576" cy="96"/>
              </a:xfrm>
            </p:grpSpPr>
            <p:sp>
              <p:nvSpPr>
                <p:cNvPr id="601097" name="Arc 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098" name="Arc 1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099" name="Group 11"/>
              <p:cNvGrpSpPr>
                <a:grpSpLocks/>
              </p:cNvGrpSpPr>
              <p:nvPr/>
            </p:nvGrpSpPr>
            <p:grpSpPr bwMode="auto">
              <a:xfrm flipH="1">
                <a:off x="1344" y="2592"/>
                <a:ext cx="289" cy="48"/>
                <a:chOff x="1248" y="2976"/>
                <a:chExt cx="576" cy="96"/>
              </a:xfrm>
            </p:grpSpPr>
            <p:sp>
              <p:nvSpPr>
                <p:cNvPr id="601100" name="Arc 12"/>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01" name="Arc 13"/>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02" name="Group 14"/>
              <p:cNvGrpSpPr>
                <a:grpSpLocks/>
              </p:cNvGrpSpPr>
              <p:nvPr/>
            </p:nvGrpSpPr>
            <p:grpSpPr bwMode="auto">
              <a:xfrm>
                <a:off x="1548" y="2592"/>
                <a:ext cx="690" cy="115"/>
                <a:chOff x="1248" y="2976"/>
                <a:chExt cx="576" cy="96"/>
              </a:xfrm>
            </p:grpSpPr>
            <p:sp>
              <p:nvSpPr>
                <p:cNvPr id="601103" name="Arc 1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04" name="Arc 1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05" name="Group 17"/>
              <p:cNvGrpSpPr>
                <a:grpSpLocks/>
              </p:cNvGrpSpPr>
              <p:nvPr/>
            </p:nvGrpSpPr>
            <p:grpSpPr bwMode="auto">
              <a:xfrm flipH="1">
                <a:off x="2238" y="2592"/>
                <a:ext cx="690" cy="115"/>
                <a:chOff x="1248" y="2976"/>
                <a:chExt cx="576" cy="96"/>
              </a:xfrm>
            </p:grpSpPr>
            <p:sp>
              <p:nvSpPr>
                <p:cNvPr id="601106" name="Arc 1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07" name="Arc 1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08" name="Group 20"/>
              <p:cNvGrpSpPr>
                <a:grpSpLocks/>
              </p:cNvGrpSpPr>
              <p:nvPr/>
            </p:nvGrpSpPr>
            <p:grpSpPr bwMode="auto">
              <a:xfrm>
                <a:off x="2928" y="2592"/>
                <a:ext cx="864" cy="96"/>
                <a:chOff x="1248" y="2976"/>
                <a:chExt cx="576" cy="96"/>
              </a:xfrm>
            </p:grpSpPr>
            <p:sp>
              <p:nvSpPr>
                <p:cNvPr id="601109" name="Arc 2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10" name="Arc 2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11" name="Group 23"/>
              <p:cNvGrpSpPr>
                <a:grpSpLocks/>
              </p:cNvGrpSpPr>
              <p:nvPr/>
            </p:nvGrpSpPr>
            <p:grpSpPr bwMode="auto">
              <a:xfrm flipH="1">
                <a:off x="4080" y="2592"/>
                <a:ext cx="885" cy="96"/>
                <a:chOff x="1248" y="2976"/>
                <a:chExt cx="576" cy="96"/>
              </a:xfrm>
            </p:grpSpPr>
            <p:sp>
              <p:nvSpPr>
                <p:cNvPr id="601112" name="Arc 2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13" name="Arc 2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601114" name="Line 26"/>
              <p:cNvSpPr>
                <a:spLocks noChangeShapeType="1"/>
              </p:cNvSpPr>
              <p:nvPr/>
            </p:nvSpPr>
            <p:spPr bwMode="auto">
              <a:xfrm>
                <a:off x="864" y="2880"/>
                <a:ext cx="4272" cy="0"/>
              </a:xfrm>
              <a:prstGeom prst="line">
                <a:avLst/>
              </a:prstGeom>
              <a:noFill/>
              <a:ln w="57150">
                <a:solidFill>
                  <a:srgbClr val="66FF33"/>
                </a:solidFill>
                <a:round/>
                <a:headEnd/>
                <a:tailEnd/>
              </a:ln>
              <a:effectLst/>
            </p:spPr>
            <p:txBody>
              <a:bodyPr wrap="none" anchor="ctr"/>
              <a:lstStyle/>
              <a:p>
                <a:endParaRPr lang="es-ES"/>
              </a:p>
            </p:txBody>
          </p:sp>
          <p:grpSp>
            <p:nvGrpSpPr>
              <p:cNvPr id="601115" name="Group 27"/>
              <p:cNvGrpSpPr>
                <a:grpSpLocks/>
              </p:cNvGrpSpPr>
              <p:nvPr/>
            </p:nvGrpSpPr>
            <p:grpSpPr bwMode="auto">
              <a:xfrm>
                <a:off x="1056" y="2640"/>
                <a:ext cx="288" cy="144"/>
                <a:chOff x="1248" y="2976"/>
                <a:chExt cx="576" cy="48"/>
              </a:xfrm>
            </p:grpSpPr>
            <p:grpSp>
              <p:nvGrpSpPr>
                <p:cNvPr id="601116" name="Group 28"/>
                <p:cNvGrpSpPr>
                  <a:grpSpLocks/>
                </p:cNvGrpSpPr>
                <p:nvPr/>
              </p:nvGrpSpPr>
              <p:grpSpPr bwMode="auto">
                <a:xfrm>
                  <a:off x="1248" y="2976"/>
                  <a:ext cx="288" cy="48"/>
                  <a:chOff x="1248" y="2976"/>
                  <a:chExt cx="576" cy="96"/>
                </a:xfrm>
              </p:grpSpPr>
              <p:sp>
                <p:nvSpPr>
                  <p:cNvPr id="601117" name="Arc 2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18" name="Arc 3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19" name="Group 31"/>
                <p:cNvGrpSpPr>
                  <a:grpSpLocks/>
                </p:cNvGrpSpPr>
                <p:nvPr/>
              </p:nvGrpSpPr>
              <p:grpSpPr bwMode="auto">
                <a:xfrm flipH="1">
                  <a:off x="1536" y="2976"/>
                  <a:ext cx="288" cy="48"/>
                  <a:chOff x="1248" y="2976"/>
                  <a:chExt cx="576" cy="96"/>
                </a:xfrm>
              </p:grpSpPr>
              <p:sp>
                <p:nvSpPr>
                  <p:cNvPr id="601120" name="Arc 32"/>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21" name="Arc 33"/>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601122" name="Group 34"/>
              <p:cNvGrpSpPr>
                <a:grpSpLocks/>
              </p:cNvGrpSpPr>
              <p:nvPr/>
            </p:nvGrpSpPr>
            <p:grpSpPr bwMode="auto">
              <a:xfrm>
                <a:off x="3792" y="2688"/>
                <a:ext cx="288" cy="144"/>
                <a:chOff x="1248" y="2976"/>
                <a:chExt cx="576" cy="48"/>
              </a:xfrm>
            </p:grpSpPr>
            <p:grpSp>
              <p:nvGrpSpPr>
                <p:cNvPr id="601123" name="Group 35"/>
                <p:cNvGrpSpPr>
                  <a:grpSpLocks/>
                </p:cNvGrpSpPr>
                <p:nvPr/>
              </p:nvGrpSpPr>
              <p:grpSpPr bwMode="auto">
                <a:xfrm>
                  <a:off x="1248" y="2976"/>
                  <a:ext cx="288" cy="48"/>
                  <a:chOff x="1248" y="2976"/>
                  <a:chExt cx="576" cy="96"/>
                </a:xfrm>
              </p:grpSpPr>
              <p:sp>
                <p:nvSpPr>
                  <p:cNvPr id="601124" name="Arc 3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25" name="Arc 3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26" name="Group 38"/>
                <p:cNvGrpSpPr>
                  <a:grpSpLocks/>
                </p:cNvGrpSpPr>
                <p:nvPr/>
              </p:nvGrpSpPr>
              <p:grpSpPr bwMode="auto">
                <a:xfrm flipH="1">
                  <a:off x="1536" y="2976"/>
                  <a:ext cx="288" cy="48"/>
                  <a:chOff x="1248" y="2976"/>
                  <a:chExt cx="576" cy="96"/>
                </a:xfrm>
              </p:grpSpPr>
              <p:sp>
                <p:nvSpPr>
                  <p:cNvPr id="601127" name="Arc 3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28" name="Arc 4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nvGrpSpPr>
            <p:cNvPr id="601129" name="Group 41"/>
            <p:cNvGrpSpPr>
              <a:grpSpLocks/>
            </p:cNvGrpSpPr>
            <p:nvPr/>
          </p:nvGrpSpPr>
          <p:grpSpPr bwMode="auto">
            <a:xfrm>
              <a:off x="912" y="3216"/>
              <a:ext cx="4272" cy="288"/>
              <a:chOff x="912" y="3216"/>
              <a:chExt cx="4272" cy="288"/>
            </a:xfrm>
          </p:grpSpPr>
          <p:grpSp>
            <p:nvGrpSpPr>
              <p:cNvPr id="601130" name="Group 42"/>
              <p:cNvGrpSpPr>
                <a:grpSpLocks/>
              </p:cNvGrpSpPr>
              <p:nvPr/>
            </p:nvGrpSpPr>
            <p:grpSpPr bwMode="auto">
              <a:xfrm>
                <a:off x="912" y="3216"/>
                <a:ext cx="672" cy="58"/>
                <a:chOff x="1248" y="2976"/>
                <a:chExt cx="576" cy="48"/>
              </a:xfrm>
            </p:grpSpPr>
            <p:grpSp>
              <p:nvGrpSpPr>
                <p:cNvPr id="601131" name="Group 43"/>
                <p:cNvGrpSpPr>
                  <a:grpSpLocks/>
                </p:cNvGrpSpPr>
                <p:nvPr/>
              </p:nvGrpSpPr>
              <p:grpSpPr bwMode="auto">
                <a:xfrm>
                  <a:off x="1248" y="2976"/>
                  <a:ext cx="288" cy="48"/>
                  <a:chOff x="1248" y="2976"/>
                  <a:chExt cx="576" cy="96"/>
                </a:xfrm>
              </p:grpSpPr>
              <p:sp>
                <p:nvSpPr>
                  <p:cNvPr id="601132" name="Arc 4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33" name="Arc 4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34" name="Group 46"/>
                <p:cNvGrpSpPr>
                  <a:grpSpLocks/>
                </p:cNvGrpSpPr>
                <p:nvPr/>
              </p:nvGrpSpPr>
              <p:grpSpPr bwMode="auto">
                <a:xfrm flipH="1">
                  <a:off x="1536" y="2976"/>
                  <a:ext cx="288" cy="48"/>
                  <a:chOff x="1248" y="2976"/>
                  <a:chExt cx="576" cy="96"/>
                </a:xfrm>
              </p:grpSpPr>
              <p:sp>
                <p:nvSpPr>
                  <p:cNvPr id="601135" name="Arc 47"/>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36" name="Arc 48"/>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601137" name="Group 49"/>
              <p:cNvGrpSpPr>
                <a:grpSpLocks/>
              </p:cNvGrpSpPr>
              <p:nvPr/>
            </p:nvGrpSpPr>
            <p:grpSpPr bwMode="auto">
              <a:xfrm>
                <a:off x="1824" y="3216"/>
                <a:ext cx="1152" cy="115"/>
                <a:chOff x="1248" y="2976"/>
                <a:chExt cx="576" cy="48"/>
              </a:xfrm>
            </p:grpSpPr>
            <p:grpSp>
              <p:nvGrpSpPr>
                <p:cNvPr id="601138" name="Group 50"/>
                <p:cNvGrpSpPr>
                  <a:grpSpLocks/>
                </p:cNvGrpSpPr>
                <p:nvPr/>
              </p:nvGrpSpPr>
              <p:grpSpPr bwMode="auto">
                <a:xfrm>
                  <a:off x="1248" y="2976"/>
                  <a:ext cx="288" cy="48"/>
                  <a:chOff x="1248" y="2976"/>
                  <a:chExt cx="576" cy="96"/>
                </a:xfrm>
              </p:grpSpPr>
              <p:sp>
                <p:nvSpPr>
                  <p:cNvPr id="601139" name="Arc 5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40" name="Arc 5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41" name="Group 53"/>
                <p:cNvGrpSpPr>
                  <a:grpSpLocks/>
                </p:cNvGrpSpPr>
                <p:nvPr/>
              </p:nvGrpSpPr>
              <p:grpSpPr bwMode="auto">
                <a:xfrm flipH="1">
                  <a:off x="1536" y="2976"/>
                  <a:ext cx="288" cy="48"/>
                  <a:chOff x="1248" y="2976"/>
                  <a:chExt cx="576" cy="96"/>
                </a:xfrm>
              </p:grpSpPr>
              <p:sp>
                <p:nvSpPr>
                  <p:cNvPr id="601142" name="Arc 5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43" name="Arc 5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601144" name="Group 56"/>
              <p:cNvGrpSpPr>
                <a:grpSpLocks/>
              </p:cNvGrpSpPr>
              <p:nvPr/>
            </p:nvGrpSpPr>
            <p:grpSpPr bwMode="auto">
              <a:xfrm>
                <a:off x="2976" y="3216"/>
                <a:ext cx="1200" cy="96"/>
                <a:chOff x="1248" y="2976"/>
                <a:chExt cx="576" cy="96"/>
              </a:xfrm>
            </p:grpSpPr>
            <p:sp>
              <p:nvSpPr>
                <p:cNvPr id="601145" name="Arc 57"/>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46" name="Arc 58"/>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47" name="Group 59"/>
              <p:cNvGrpSpPr>
                <a:grpSpLocks/>
              </p:cNvGrpSpPr>
              <p:nvPr/>
            </p:nvGrpSpPr>
            <p:grpSpPr bwMode="auto">
              <a:xfrm flipH="1">
                <a:off x="4416" y="3216"/>
                <a:ext cx="597" cy="96"/>
                <a:chOff x="1248" y="2976"/>
                <a:chExt cx="576" cy="96"/>
              </a:xfrm>
            </p:grpSpPr>
            <p:sp>
              <p:nvSpPr>
                <p:cNvPr id="601148" name="Arc 6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49" name="Arc 6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601150" name="Line 62"/>
              <p:cNvSpPr>
                <a:spLocks noChangeShapeType="1"/>
              </p:cNvSpPr>
              <p:nvPr/>
            </p:nvSpPr>
            <p:spPr bwMode="auto">
              <a:xfrm>
                <a:off x="912" y="3504"/>
                <a:ext cx="4272" cy="0"/>
              </a:xfrm>
              <a:prstGeom prst="line">
                <a:avLst/>
              </a:prstGeom>
              <a:noFill/>
              <a:ln w="57150">
                <a:solidFill>
                  <a:srgbClr val="66FF33"/>
                </a:solidFill>
                <a:round/>
                <a:headEnd/>
                <a:tailEnd/>
              </a:ln>
              <a:effectLst/>
            </p:spPr>
            <p:txBody>
              <a:bodyPr wrap="none" anchor="ctr"/>
              <a:lstStyle/>
              <a:p>
                <a:endParaRPr lang="es-ES"/>
              </a:p>
            </p:txBody>
          </p:sp>
          <p:grpSp>
            <p:nvGrpSpPr>
              <p:cNvPr id="601151" name="Group 63"/>
              <p:cNvGrpSpPr>
                <a:grpSpLocks/>
              </p:cNvGrpSpPr>
              <p:nvPr/>
            </p:nvGrpSpPr>
            <p:grpSpPr bwMode="auto">
              <a:xfrm>
                <a:off x="1536" y="3216"/>
                <a:ext cx="288" cy="144"/>
                <a:chOff x="1248" y="2976"/>
                <a:chExt cx="576" cy="48"/>
              </a:xfrm>
            </p:grpSpPr>
            <p:grpSp>
              <p:nvGrpSpPr>
                <p:cNvPr id="601152" name="Group 64"/>
                <p:cNvGrpSpPr>
                  <a:grpSpLocks/>
                </p:cNvGrpSpPr>
                <p:nvPr/>
              </p:nvGrpSpPr>
              <p:grpSpPr bwMode="auto">
                <a:xfrm>
                  <a:off x="1248" y="2976"/>
                  <a:ext cx="288" cy="48"/>
                  <a:chOff x="1248" y="2976"/>
                  <a:chExt cx="576" cy="96"/>
                </a:xfrm>
              </p:grpSpPr>
              <p:sp>
                <p:nvSpPr>
                  <p:cNvPr id="601153" name="Arc 6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54" name="Arc 6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55" name="Group 67"/>
                <p:cNvGrpSpPr>
                  <a:grpSpLocks/>
                </p:cNvGrpSpPr>
                <p:nvPr/>
              </p:nvGrpSpPr>
              <p:grpSpPr bwMode="auto">
                <a:xfrm flipH="1">
                  <a:off x="1536" y="2976"/>
                  <a:ext cx="288" cy="48"/>
                  <a:chOff x="1248" y="2976"/>
                  <a:chExt cx="576" cy="96"/>
                </a:xfrm>
              </p:grpSpPr>
              <p:sp>
                <p:nvSpPr>
                  <p:cNvPr id="601156" name="Arc 6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57" name="Arc 6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601158" name="Group 70"/>
              <p:cNvGrpSpPr>
                <a:grpSpLocks/>
              </p:cNvGrpSpPr>
              <p:nvPr/>
            </p:nvGrpSpPr>
            <p:grpSpPr bwMode="auto">
              <a:xfrm>
                <a:off x="4176" y="3312"/>
                <a:ext cx="288" cy="144"/>
                <a:chOff x="1248" y="2976"/>
                <a:chExt cx="576" cy="48"/>
              </a:xfrm>
            </p:grpSpPr>
            <p:grpSp>
              <p:nvGrpSpPr>
                <p:cNvPr id="601159" name="Group 71"/>
                <p:cNvGrpSpPr>
                  <a:grpSpLocks/>
                </p:cNvGrpSpPr>
                <p:nvPr/>
              </p:nvGrpSpPr>
              <p:grpSpPr bwMode="auto">
                <a:xfrm>
                  <a:off x="1248" y="2976"/>
                  <a:ext cx="288" cy="48"/>
                  <a:chOff x="1248" y="2976"/>
                  <a:chExt cx="576" cy="96"/>
                </a:xfrm>
              </p:grpSpPr>
              <p:sp>
                <p:nvSpPr>
                  <p:cNvPr id="601160" name="Arc 72"/>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61" name="Arc 73"/>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601162" name="Group 74"/>
                <p:cNvGrpSpPr>
                  <a:grpSpLocks/>
                </p:cNvGrpSpPr>
                <p:nvPr/>
              </p:nvGrpSpPr>
              <p:grpSpPr bwMode="auto">
                <a:xfrm flipH="1">
                  <a:off x="1536" y="2976"/>
                  <a:ext cx="288" cy="48"/>
                  <a:chOff x="1248" y="2976"/>
                  <a:chExt cx="576" cy="96"/>
                </a:xfrm>
              </p:grpSpPr>
              <p:sp>
                <p:nvSpPr>
                  <p:cNvPr id="601163" name="Arc 7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601164" name="Arc 7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sp>
        <p:nvSpPr>
          <p:cNvPr id="601165" name="Rectangle 77"/>
          <p:cNvSpPr>
            <a:spLocks noChangeArrowheads="1"/>
          </p:cNvSpPr>
          <p:nvPr/>
        </p:nvSpPr>
        <p:spPr bwMode="auto">
          <a:xfrm>
            <a:off x="1227138" y="1244600"/>
            <a:ext cx="6697662" cy="965200"/>
          </a:xfrm>
          <a:prstGeom prst="rect">
            <a:avLst/>
          </a:prstGeom>
          <a:noFill/>
          <a:ln w="12700">
            <a:noFill/>
            <a:miter lim="800000"/>
            <a:headEnd/>
            <a:tailEnd/>
          </a:ln>
          <a:effectLst/>
        </p:spPr>
        <p:txBody>
          <a:bodyPr lIns="90488" tIns="44450" rIns="90488" bIns="44450" anchor="ctr"/>
          <a:lstStyle/>
          <a:p>
            <a:pPr algn="ctr"/>
            <a:r>
              <a:rPr lang="en-US">
                <a:solidFill>
                  <a:schemeClr val="tx2"/>
                </a:solidFill>
              </a:rPr>
              <a:t>La señal eléctrica transmitida por un par</a:t>
            </a:r>
            <a:br>
              <a:rPr lang="en-US">
                <a:solidFill>
                  <a:schemeClr val="tx2"/>
                </a:solidFill>
              </a:rPr>
            </a:br>
            <a:r>
              <a:rPr lang="en-US">
                <a:solidFill>
                  <a:schemeClr val="tx2"/>
                </a:solidFill>
              </a:rPr>
              <a:t>induce corrientes en pares vecinos</a:t>
            </a:r>
          </a:p>
        </p:txBody>
      </p:sp>
      <p:grpSp>
        <p:nvGrpSpPr>
          <p:cNvPr id="601166" name="Group 78"/>
          <p:cNvGrpSpPr>
            <a:grpSpLocks/>
          </p:cNvGrpSpPr>
          <p:nvPr/>
        </p:nvGrpSpPr>
        <p:grpSpPr bwMode="auto">
          <a:xfrm>
            <a:off x="835025" y="1638300"/>
            <a:ext cx="1143000" cy="2819400"/>
            <a:chOff x="576" y="816"/>
            <a:chExt cx="720" cy="1776"/>
          </a:xfrm>
        </p:grpSpPr>
        <p:grpSp>
          <p:nvGrpSpPr>
            <p:cNvPr id="601167" name="Group 79"/>
            <p:cNvGrpSpPr>
              <a:grpSpLocks/>
            </p:cNvGrpSpPr>
            <p:nvPr/>
          </p:nvGrpSpPr>
          <p:grpSpPr bwMode="auto">
            <a:xfrm>
              <a:off x="576" y="816"/>
              <a:ext cx="720" cy="720"/>
              <a:chOff x="3040" y="1296"/>
              <a:chExt cx="720" cy="720"/>
            </a:xfrm>
          </p:grpSpPr>
          <p:sp>
            <p:nvSpPr>
              <p:cNvPr id="601168" name="Oval 80"/>
              <p:cNvSpPr>
                <a:spLocks noChangeArrowheads="1"/>
              </p:cNvSpPr>
              <p:nvPr/>
            </p:nvSpPr>
            <p:spPr bwMode="auto">
              <a:xfrm>
                <a:off x="3040" y="1296"/>
                <a:ext cx="720" cy="720"/>
              </a:xfrm>
              <a:prstGeom prst="ellipse">
                <a:avLst/>
              </a:prstGeom>
              <a:noFill/>
              <a:ln w="28575">
                <a:solidFill>
                  <a:schemeClr val="tx1"/>
                </a:solidFill>
                <a:round/>
                <a:headEnd/>
                <a:tailEnd/>
              </a:ln>
              <a:effectLst/>
            </p:spPr>
            <p:txBody>
              <a:bodyPr wrap="none" anchor="ctr"/>
              <a:lstStyle/>
              <a:p>
                <a:endParaRPr lang="es-ES"/>
              </a:p>
            </p:txBody>
          </p:sp>
          <p:sp>
            <p:nvSpPr>
              <p:cNvPr id="601169" name="Line 81"/>
              <p:cNvSpPr>
                <a:spLocks noChangeShapeType="1"/>
              </p:cNvSpPr>
              <p:nvPr/>
            </p:nvSpPr>
            <p:spPr bwMode="auto">
              <a:xfrm>
                <a:off x="3408" y="1344"/>
                <a:ext cx="0"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601170" name="Oval 82"/>
              <p:cNvSpPr>
                <a:spLocks noChangeArrowheads="1"/>
              </p:cNvSpPr>
              <p:nvPr/>
            </p:nvSpPr>
            <p:spPr bwMode="auto">
              <a:xfrm>
                <a:off x="3352" y="164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grpSp>
          <p:nvGrpSpPr>
            <p:cNvPr id="601171" name="Group 83"/>
            <p:cNvGrpSpPr>
              <a:grpSpLocks/>
            </p:cNvGrpSpPr>
            <p:nvPr/>
          </p:nvGrpSpPr>
          <p:grpSpPr bwMode="auto">
            <a:xfrm>
              <a:off x="816" y="1824"/>
              <a:ext cx="144" cy="768"/>
              <a:chOff x="1440" y="864"/>
              <a:chExt cx="144" cy="864"/>
            </a:xfrm>
          </p:grpSpPr>
          <p:sp>
            <p:nvSpPr>
              <p:cNvPr id="601172" name="Oval 84"/>
              <p:cNvSpPr>
                <a:spLocks noChangeArrowheads="1"/>
              </p:cNvSpPr>
              <p:nvPr/>
            </p:nvSpPr>
            <p:spPr bwMode="auto">
              <a:xfrm>
                <a:off x="1440" y="158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73" name="Oval 85"/>
              <p:cNvSpPr>
                <a:spLocks noChangeArrowheads="1"/>
              </p:cNvSpPr>
              <p:nvPr/>
            </p:nvSpPr>
            <p:spPr bwMode="auto">
              <a:xfrm>
                <a:off x="1440" y="1440"/>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74" name="Oval 86"/>
              <p:cNvSpPr>
                <a:spLocks noChangeArrowheads="1"/>
              </p:cNvSpPr>
              <p:nvPr/>
            </p:nvSpPr>
            <p:spPr bwMode="auto">
              <a:xfrm>
                <a:off x="1440" y="1296"/>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75" name="Oval 87"/>
              <p:cNvSpPr>
                <a:spLocks noChangeArrowheads="1"/>
              </p:cNvSpPr>
              <p:nvPr/>
            </p:nvSpPr>
            <p:spPr bwMode="auto">
              <a:xfrm>
                <a:off x="1440" y="1152"/>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76" name="Oval 88"/>
              <p:cNvSpPr>
                <a:spLocks noChangeArrowheads="1"/>
              </p:cNvSpPr>
              <p:nvPr/>
            </p:nvSpPr>
            <p:spPr bwMode="auto">
              <a:xfrm>
                <a:off x="1440" y="1008"/>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77" name="Oval 89"/>
              <p:cNvSpPr>
                <a:spLocks noChangeArrowheads="1"/>
              </p:cNvSpPr>
              <p:nvPr/>
            </p:nvSpPr>
            <p:spPr bwMode="auto">
              <a:xfrm>
                <a:off x="1440" y="86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grpSp>
      </p:grpSp>
      <p:grpSp>
        <p:nvGrpSpPr>
          <p:cNvPr id="601178" name="Group 90"/>
          <p:cNvGrpSpPr>
            <a:grpSpLocks/>
          </p:cNvGrpSpPr>
          <p:nvPr/>
        </p:nvGrpSpPr>
        <p:grpSpPr bwMode="auto">
          <a:xfrm>
            <a:off x="1752600" y="2171700"/>
            <a:ext cx="3482975" cy="3175000"/>
            <a:chOff x="1118" y="1200"/>
            <a:chExt cx="2194" cy="2000"/>
          </a:xfrm>
        </p:grpSpPr>
        <p:sp>
          <p:nvSpPr>
            <p:cNvPr id="601179" name="Oval 91"/>
            <p:cNvSpPr>
              <a:spLocks noChangeArrowheads="1"/>
            </p:cNvSpPr>
            <p:nvPr/>
          </p:nvSpPr>
          <p:spPr bwMode="auto">
            <a:xfrm>
              <a:off x="2880" y="246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80" name="Oval 92"/>
            <p:cNvSpPr>
              <a:spLocks noChangeArrowheads="1"/>
            </p:cNvSpPr>
            <p:nvPr/>
          </p:nvSpPr>
          <p:spPr bwMode="auto">
            <a:xfrm>
              <a:off x="2880" y="233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81" name="Oval 93"/>
            <p:cNvSpPr>
              <a:spLocks noChangeArrowheads="1"/>
            </p:cNvSpPr>
            <p:nvPr/>
          </p:nvSpPr>
          <p:spPr bwMode="auto">
            <a:xfrm>
              <a:off x="2880" y="220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82" name="Oval 94"/>
            <p:cNvSpPr>
              <a:spLocks noChangeArrowheads="1"/>
            </p:cNvSpPr>
            <p:nvPr/>
          </p:nvSpPr>
          <p:spPr bwMode="auto">
            <a:xfrm>
              <a:off x="2880" y="208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83" name="Line 95"/>
            <p:cNvSpPr>
              <a:spLocks noChangeShapeType="1"/>
            </p:cNvSpPr>
            <p:nvPr/>
          </p:nvSpPr>
          <p:spPr bwMode="auto">
            <a:xfrm>
              <a:off x="1200" y="2304"/>
              <a:ext cx="1536" cy="0"/>
            </a:xfrm>
            <a:prstGeom prst="line">
              <a:avLst/>
            </a:prstGeom>
            <a:noFill/>
            <a:ln w="76200">
              <a:solidFill>
                <a:schemeClr val="tx1"/>
              </a:solidFill>
              <a:round/>
              <a:headEnd/>
              <a:tailEnd type="triangle" w="med" len="med"/>
            </a:ln>
            <a:effectLst/>
          </p:spPr>
          <p:txBody>
            <a:bodyPr wrap="none" anchor="ctr"/>
            <a:lstStyle/>
            <a:p>
              <a:endParaRPr lang="es-ES"/>
            </a:p>
          </p:txBody>
        </p:sp>
        <p:grpSp>
          <p:nvGrpSpPr>
            <p:cNvPr id="601184" name="Group 96"/>
            <p:cNvGrpSpPr>
              <a:grpSpLocks/>
            </p:cNvGrpSpPr>
            <p:nvPr/>
          </p:nvGrpSpPr>
          <p:grpSpPr bwMode="auto">
            <a:xfrm>
              <a:off x="2592" y="1200"/>
              <a:ext cx="720" cy="720"/>
              <a:chOff x="2544" y="1632"/>
              <a:chExt cx="720" cy="720"/>
            </a:xfrm>
          </p:grpSpPr>
          <p:sp>
            <p:nvSpPr>
              <p:cNvPr id="601185" name="Oval 97"/>
              <p:cNvSpPr>
                <a:spLocks noChangeArrowheads="1"/>
              </p:cNvSpPr>
              <p:nvPr/>
            </p:nvSpPr>
            <p:spPr bwMode="auto">
              <a:xfrm>
                <a:off x="2544" y="1632"/>
                <a:ext cx="720" cy="720"/>
              </a:xfrm>
              <a:prstGeom prst="ellipse">
                <a:avLst/>
              </a:prstGeom>
              <a:noFill/>
              <a:ln w="28575">
                <a:solidFill>
                  <a:schemeClr val="tx1"/>
                </a:solidFill>
                <a:round/>
                <a:headEnd/>
                <a:tailEnd/>
              </a:ln>
              <a:effectLst/>
            </p:spPr>
            <p:txBody>
              <a:bodyPr wrap="none" anchor="ctr"/>
              <a:lstStyle/>
              <a:p>
                <a:endParaRPr lang="es-ES"/>
              </a:p>
            </p:txBody>
          </p:sp>
          <p:sp>
            <p:nvSpPr>
              <p:cNvPr id="601186" name="Line 98"/>
              <p:cNvSpPr>
                <a:spLocks noChangeShapeType="1"/>
              </p:cNvSpPr>
              <p:nvPr/>
            </p:nvSpPr>
            <p:spPr bwMode="auto">
              <a:xfrm rot="3829519">
                <a:off x="3065" y="1735"/>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601187" name="Oval 99"/>
              <p:cNvSpPr>
                <a:spLocks noChangeArrowheads="1"/>
              </p:cNvSpPr>
              <p:nvPr/>
            </p:nvSpPr>
            <p:spPr bwMode="auto">
              <a:xfrm>
                <a:off x="2848" y="1936"/>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601188" name="Oval 100"/>
            <p:cNvSpPr>
              <a:spLocks noChangeArrowheads="1"/>
            </p:cNvSpPr>
            <p:nvPr/>
          </p:nvSpPr>
          <p:spPr bwMode="auto">
            <a:xfrm>
              <a:off x="2736" y="307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89" name="Oval 101"/>
            <p:cNvSpPr>
              <a:spLocks noChangeArrowheads="1"/>
            </p:cNvSpPr>
            <p:nvPr/>
          </p:nvSpPr>
          <p:spPr bwMode="auto">
            <a:xfrm>
              <a:off x="3072" y="307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nvGrpSpPr>
            <p:cNvPr id="601190" name="Group 102"/>
            <p:cNvGrpSpPr>
              <a:grpSpLocks/>
            </p:cNvGrpSpPr>
            <p:nvPr/>
          </p:nvGrpSpPr>
          <p:grpSpPr bwMode="auto">
            <a:xfrm flipH="1">
              <a:off x="3024" y="2256"/>
              <a:ext cx="144" cy="672"/>
              <a:chOff x="1680" y="1488"/>
              <a:chExt cx="144" cy="192"/>
            </a:xfrm>
          </p:grpSpPr>
          <p:sp>
            <p:nvSpPr>
              <p:cNvPr id="601191" name="Arc 103"/>
              <p:cNvSpPr>
                <a:spLocks/>
              </p:cNvSpPr>
              <p:nvPr/>
            </p:nvSpPr>
            <p:spPr bwMode="auto">
              <a:xfrm flipH="1">
                <a:off x="1680" y="1488"/>
                <a:ext cx="144"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5008"/>
                </a:solidFill>
                <a:round/>
                <a:headEnd/>
                <a:tailEnd/>
              </a:ln>
              <a:effectLst/>
            </p:spPr>
            <p:txBody>
              <a:bodyPr wrap="none" anchor="ctr"/>
              <a:lstStyle/>
              <a:p>
                <a:endParaRPr lang="es-ES"/>
              </a:p>
            </p:txBody>
          </p:sp>
          <p:sp>
            <p:nvSpPr>
              <p:cNvPr id="601192" name="Line 104"/>
              <p:cNvSpPr>
                <a:spLocks noChangeShapeType="1"/>
              </p:cNvSpPr>
              <p:nvPr/>
            </p:nvSpPr>
            <p:spPr bwMode="auto">
              <a:xfrm flipH="1">
                <a:off x="1680" y="1584"/>
                <a:ext cx="0" cy="96"/>
              </a:xfrm>
              <a:prstGeom prst="line">
                <a:avLst/>
              </a:prstGeom>
              <a:noFill/>
              <a:ln w="28575">
                <a:solidFill>
                  <a:srgbClr val="FF5008"/>
                </a:solidFill>
                <a:round/>
                <a:headEnd/>
                <a:tailEnd type="triangle" w="med" len="med"/>
              </a:ln>
              <a:effectLst/>
            </p:spPr>
            <p:txBody>
              <a:bodyPr wrap="none" anchor="ctr"/>
              <a:lstStyle/>
              <a:p>
                <a:endParaRPr lang="es-ES"/>
              </a:p>
            </p:txBody>
          </p:sp>
        </p:grpSp>
        <p:grpSp>
          <p:nvGrpSpPr>
            <p:cNvPr id="601193" name="Group 105"/>
            <p:cNvGrpSpPr>
              <a:grpSpLocks/>
            </p:cNvGrpSpPr>
            <p:nvPr/>
          </p:nvGrpSpPr>
          <p:grpSpPr bwMode="auto">
            <a:xfrm>
              <a:off x="2784" y="2112"/>
              <a:ext cx="96" cy="816"/>
              <a:chOff x="1680" y="1488"/>
              <a:chExt cx="144" cy="192"/>
            </a:xfrm>
          </p:grpSpPr>
          <p:sp>
            <p:nvSpPr>
              <p:cNvPr id="601194" name="Arc 106"/>
              <p:cNvSpPr>
                <a:spLocks/>
              </p:cNvSpPr>
              <p:nvPr/>
            </p:nvSpPr>
            <p:spPr bwMode="auto">
              <a:xfrm flipH="1">
                <a:off x="1680" y="1488"/>
                <a:ext cx="144"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5008"/>
                </a:solidFill>
                <a:round/>
                <a:headEnd/>
                <a:tailEnd/>
              </a:ln>
              <a:effectLst/>
            </p:spPr>
            <p:txBody>
              <a:bodyPr wrap="none" anchor="ctr"/>
              <a:lstStyle/>
              <a:p>
                <a:endParaRPr lang="es-ES"/>
              </a:p>
            </p:txBody>
          </p:sp>
          <p:sp>
            <p:nvSpPr>
              <p:cNvPr id="601195" name="Line 107"/>
              <p:cNvSpPr>
                <a:spLocks noChangeShapeType="1"/>
              </p:cNvSpPr>
              <p:nvPr/>
            </p:nvSpPr>
            <p:spPr bwMode="auto">
              <a:xfrm flipH="1">
                <a:off x="1680" y="1584"/>
                <a:ext cx="0" cy="96"/>
              </a:xfrm>
              <a:prstGeom prst="line">
                <a:avLst/>
              </a:prstGeom>
              <a:noFill/>
              <a:ln w="28575">
                <a:solidFill>
                  <a:srgbClr val="FF5008"/>
                </a:solidFill>
                <a:round/>
                <a:headEnd/>
                <a:tailEnd type="triangle" w="med" len="med"/>
              </a:ln>
              <a:effectLst/>
            </p:spPr>
            <p:txBody>
              <a:bodyPr wrap="none" anchor="ctr"/>
              <a:lstStyle/>
              <a:p>
                <a:endParaRPr lang="es-ES"/>
              </a:p>
            </p:txBody>
          </p:sp>
        </p:grpSp>
        <p:sp>
          <p:nvSpPr>
            <p:cNvPr id="601196" name="Oval 108"/>
            <p:cNvSpPr>
              <a:spLocks noChangeArrowheads="1"/>
            </p:cNvSpPr>
            <p:nvPr/>
          </p:nvSpPr>
          <p:spPr bwMode="auto">
            <a:xfrm>
              <a:off x="2736" y="292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97" name="Oval 109"/>
            <p:cNvSpPr>
              <a:spLocks noChangeArrowheads="1"/>
            </p:cNvSpPr>
            <p:nvPr/>
          </p:nvSpPr>
          <p:spPr bwMode="auto">
            <a:xfrm>
              <a:off x="3072" y="292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198" name="Oval 110"/>
            <p:cNvSpPr>
              <a:spLocks noChangeArrowheads="1"/>
            </p:cNvSpPr>
            <p:nvPr/>
          </p:nvSpPr>
          <p:spPr bwMode="auto">
            <a:xfrm>
              <a:off x="1118" y="265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grpSp>
        <p:nvGrpSpPr>
          <p:cNvPr id="601199" name="Group 111"/>
          <p:cNvGrpSpPr>
            <a:grpSpLocks/>
          </p:cNvGrpSpPr>
          <p:nvPr/>
        </p:nvGrpSpPr>
        <p:grpSpPr bwMode="auto">
          <a:xfrm>
            <a:off x="836613" y="1639888"/>
            <a:ext cx="7626350" cy="4098925"/>
            <a:chOff x="527" y="1033"/>
            <a:chExt cx="4804" cy="2582"/>
          </a:xfrm>
        </p:grpSpPr>
        <p:grpSp>
          <p:nvGrpSpPr>
            <p:cNvPr id="601200" name="Group 112"/>
            <p:cNvGrpSpPr>
              <a:grpSpLocks/>
            </p:cNvGrpSpPr>
            <p:nvPr/>
          </p:nvGrpSpPr>
          <p:grpSpPr bwMode="auto">
            <a:xfrm>
              <a:off x="527" y="1033"/>
              <a:ext cx="4804" cy="2342"/>
              <a:chOff x="527" y="1033"/>
              <a:chExt cx="4804" cy="2342"/>
            </a:xfrm>
          </p:grpSpPr>
          <p:sp>
            <p:nvSpPr>
              <p:cNvPr id="601201" name="Oval 113"/>
              <p:cNvSpPr>
                <a:spLocks noChangeArrowheads="1"/>
              </p:cNvSpPr>
              <p:nvPr/>
            </p:nvSpPr>
            <p:spPr bwMode="auto">
              <a:xfrm>
                <a:off x="904" y="3247"/>
                <a:ext cx="143"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nvGrpSpPr>
              <p:cNvPr id="601202" name="Group 114"/>
              <p:cNvGrpSpPr>
                <a:grpSpLocks/>
              </p:cNvGrpSpPr>
              <p:nvPr/>
            </p:nvGrpSpPr>
            <p:grpSpPr bwMode="auto">
              <a:xfrm>
                <a:off x="4617" y="1039"/>
                <a:ext cx="714" cy="720"/>
                <a:chOff x="1392" y="3216"/>
                <a:chExt cx="720" cy="720"/>
              </a:xfrm>
            </p:grpSpPr>
            <p:sp>
              <p:nvSpPr>
                <p:cNvPr id="601203" name="Oval 115"/>
                <p:cNvSpPr>
                  <a:spLocks noChangeArrowheads="1"/>
                </p:cNvSpPr>
                <p:nvPr/>
              </p:nvSpPr>
              <p:spPr bwMode="auto">
                <a:xfrm>
                  <a:off x="1392" y="3216"/>
                  <a:ext cx="720" cy="720"/>
                </a:xfrm>
                <a:prstGeom prst="ellipse">
                  <a:avLst/>
                </a:prstGeom>
                <a:noFill/>
                <a:ln w="28575">
                  <a:solidFill>
                    <a:schemeClr val="tx1"/>
                  </a:solidFill>
                  <a:round/>
                  <a:headEnd/>
                  <a:tailEnd/>
                </a:ln>
                <a:effectLst/>
              </p:spPr>
              <p:txBody>
                <a:bodyPr wrap="none" anchor="ctr"/>
                <a:lstStyle/>
                <a:p>
                  <a:endParaRPr lang="es-ES"/>
                </a:p>
              </p:txBody>
            </p:sp>
            <p:sp>
              <p:nvSpPr>
                <p:cNvPr id="601204" name="Line 116"/>
                <p:cNvSpPr>
                  <a:spLocks noChangeShapeType="1"/>
                </p:cNvSpPr>
                <p:nvPr/>
              </p:nvSpPr>
              <p:spPr bwMode="auto">
                <a:xfrm rot="9541185">
                  <a:off x="1816" y="3552"/>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601205" name="Oval 117"/>
                <p:cNvSpPr>
                  <a:spLocks noChangeArrowheads="1"/>
                </p:cNvSpPr>
                <p:nvPr/>
              </p:nvSpPr>
              <p:spPr bwMode="auto">
                <a:xfrm>
                  <a:off x="1696" y="352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601206" name="Line 118"/>
              <p:cNvSpPr>
                <a:spLocks noChangeShapeType="1"/>
              </p:cNvSpPr>
              <p:nvPr/>
            </p:nvSpPr>
            <p:spPr bwMode="auto">
              <a:xfrm>
                <a:off x="3284" y="3295"/>
                <a:ext cx="1619" cy="0"/>
              </a:xfrm>
              <a:prstGeom prst="line">
                <a:avLst/>
              </a:prstGeom>
              <a:noFill/>
              <a:ln w="76200">
                <a:solidFill>
                  <a:schemeClr val="tx1"/>
                </a:solidFill>
                <a:round/>
                <a:headEnd/>
                <a:tailEnd type="triangle" w="med" len="med"/>
              </a:ln>
              <a:effectLst/>
            </p:spPr>
            <p:txBody>
              <a:bodyPr wrap="none" anchor="ctr"/>
              <a:lstStyle/>
              <a:p>
                <a:endParaRPr lang="es-ES"/>
              </a:p>
            </p:txBody>
          </p:sp>
          <p:sp>
            <p:nvSpPr>
              <p:cNvPr id="601207" name="Line 119"/>
              <p:cNvSpPr>
                <a:spLocks noChangeShapeType="1"/>
              </p:cNvSpPr>
              <p:nvPr/>
            </p:nvSpPr>
            <p:spPr bwMode="auto">
              <a:xfrm flipH="1">
                <a:off x="1142" y="3295"/>
                <a:ext cx="1333" cy="0"/>
              </a:xfrm>
              <a:prstGeom prst="line">
                <a:avLst/>
              </a:prstGeom>
              <a:noFill/>
              <a:ln w="76200">
                <a:solidFill>
                  <a:schemeClr val="tx1"/>
                </a:solidFill>
                <a:round/>
                <a:headEnd/>
                <a:tailEnd type="triangle" w="med" len="med"/>
              </a:ln>
              <a:effectLst/>
            </p:spPr>
            <p:txBody>
              <a:bodyPr wrap="none" anchor="ctr"/>
              <a:lstStyle/>
              <a:p>
                <a:endParaRPr lang="es-ES"/>
              </a:p>
            </p:txBody>
          </p:sp>
          <p:sp>
            <p:nvSpPr>
              <p:cNvPr id="601208" name="Oval 120"/>
              <p:cNvSpPr>
                <a:spLocks noChangeArrowheads="1"/>
              </p:cNvSpPr>
              <p:nvPr/>
            </p:nvSpPr>
            <p:spPr bwMode="auto">
              <a:xfrm>
                <a:off x="4903" y="2639"/>
                <a:ext cx="142"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09" name="Oval 121"/>
              <p:cNvSpPr>
                <a:spLocks noChangeArrowheads="1"/>
              </p:cNvSpPr>
              <p:nvPr/>
            </p:nvSpPr>
            <p:spPr bwMode="auto">
              <a:xfrm>
                <a:off x="4903" y="2511"/>
                <a:ext cx="142"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10" name="Oval 122"/>
              <p:cNvSpPr>
                <a:spLocks noChangeArrowheads="1"/>
              </p:cNvSpPr>
              <p:nvPr/>
            </p:nvSpPr>
            <p:spPr bwMode="auto">
              <a:xfrm>
                <a:off x="4903" y="2383"/>
                <a:ext cx="142"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11" name="Oval 123"/>
              <p:cNvSpPr>
                <a:spLocks noChangeArrowheads="1"/>
              </p:cNvSpPr>
              <p:nvPr/>
            </p:nvSpPr>
            <p:spPr bwMode="auto">
              <a:xfrm>
                <a:off x="4903" y="3247"/>
                <a:ext cx="142"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12" name="Line 124"/>
              <p:cNvSpPr>
                <a:spLocks noChangeShapeType="1"/>
              </p:cNvSpPr>
              <p:nvPr/>
            </p:nvSpPr>
            <p:spPr bwMode="auto">
              <a:xfrm>
                <a:off x="3189" y="2479"/>
                <a:ext cx="1618" cy="0"/>
              </a:xfrm>
              <a:prstGeom prst="line">
                <a:avLst/>
              </a:prstGeom>
              <a:noFill/>
              <a:ln w="76200">
                <a:solidFill>
                  <a:schemeClr val="tx1"/>
                </a:solidFill>
                <a:round/>
                <a:headEnd/>
                <a:tailEnd type="triangle" w="med" len="med"/>
              </a:ln>
              <a:effectLst/>
            </p:spPr>
            <p:txBody>
              <a:bodyPr wrap="none" anchor="ctr"/>
              <a:lstStyle/>
              <a:p>
                <a:endParaRPr lang="es-ES"/>
              </a:p>
            </p:txBody>
          </p:sp>
          <p:grpSp>
            <p:nvGrpSpPr>
              <p:cNvPr id="601213" name="Group 125"/>
              <p:cNvGrpSpPr>
                <a:grpSpLocks/>
              </p:cNvGrpSpPr>
              <p:nvPr/>
            </p:nvGrpSpPr>
            <p:grpSpPr bwMode="auto">
              <a:xfrm>
                <a:off x="527" y="1033"/>
                <a:ext cx="720" cy="720"/>
                <a:chOff x="527" y="1033"/>
                <a:chExt cx="720" cy="720"/>
              </a:xfrm>
            </p:grpSpPr>
            <p:sp>
              <p:nvSpPr>
                <p:cNvPr id="601214" name="Oval 126"/>
                <p:cNvSpPr>
                  <a:spLocks noChangeArrowheads="1"/>
                </p:cNvSpPr>
                <p:nvPr/>
              </p:nvSpPr>
              <p:spPr bwMode="auto">
                <a:xfrm>
                  <a:off x="527" y="1033"/>
                  <a:ext cx="720" cy="720"/>
                </a:xfrm>
                <a:prstGeom prst="ellipse">
                  <a:avLst/>
                </a:prstGeom>
                <a:noFill/>
                <a:ln w="28575">
                  <a:solidFill>
                    <a:schemeClr val="tx1"/>
                  </a:solidFill>
                  <a:round/>
                  <a:headEnd/>
                  <a:tailEnd/>
                </a:ln>
                <a:effectLst/>
              </p:spPr>
              <p:txBody>
                <a:bodyPr wrap="none" anchor="ctr"/>
                <a:lstStyle/>
                <a:p>
                  <a:endParaRPr lang="es-ES"/>
                </a:p>
              </p:txBody>
            </p:sp>
            <p:sp>
              <p:nvSpPr>
                <p:cNvPr id="601215" name="Line 127"/>
                <p:cNvSpPr>
                  <a:spLocks noChangeShapeType="1"/>
                </p:cNvSpPr>
                <p:nvPr/>
              </p:nvSpPr>
              <p:spPr bwMode="auto">
                <a:xfrm rot="9541185">
                  <a:off x="951" y="1369"/>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601216" name="Oval 128"/>
                <p:cNvSpPr>
                  <a:spLocks noChangeArrowheads="1"/>
                </p:cNvSpPr>
                <p:nvPr/>
              </p:nvSpPr>
              <p:spPr bwMode="auto">
                <a:xfrm>
                  <a:off x="833" y="1355"/>
                  <a:ext cx="126" cy="123"/>
                </a:xfrm>
                <a:prstGeom prst="ellipse">
                  <a:avLst/>
                </a:prstGeom>
                <a:solidFill>
                  <a:schemeClr val="tx1"/>
                </a:solidFill>
                <a:ln w="12700">
                  <a:solidFill>
                    <a:schemeClr val="tx1"/>
                  </a:solidFill>
                  <a:round/>
                  <a:headEnd/>
                  <a:tailEnd/>
                </a:ln>
                <a:effectLst/>
              </p:spPr>
              <p:txBody>
                <a:bodyPr wrap="none" anchor="ctr"/>
                <a:lstStyle/>
                <a:p>
                  <a:endParaRPr lang="es-ES"/>
                </a:p>
              </p:txBody>
            </p:sp>
          </p:grpSp>
        </p:grpSp>
        <p:sp>
          <p:nvSpPr>
            <p:cNvPr id="601217" name="Oval 129"/>
            <p:cNvSpPr>
              <a:spLocks noChangeArrowheads="1"/>
            </p:cNvSpPr>
            <p:nvPr/>
          </p:nvSpPr>
          <p:spPr bwMode="auto">
            <a:xfrm>
              <a:off x="1606" y="3391"/>
              <a:ext cx="143"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18" name="Oval 130"/>
            <p:cNvSpPr>
              <a:spLocks noChangeArrowheads="1"/>
            </p:cNvSpPr>
            <p:nvPr/>
          </p:nvSpPr>
          <p:spPr bwMode="auto">
            <a:xfrm>
              <a:off x="4256" y="3487"/>
              <a:ext cx="143"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601219" name="Oval 131"/>
            <p:cNvSpPr>
              <a:spLocks noChangeArrowheads="1"/>
            </p:cNvSpPr>
            <p:nvPr/>
          </p:nvSpPr>
          <p:spPr bwMode="auto">
            <a:xfrm>
              <a:off x="3872" y="2873"/>
              <a:ext cx="143"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01166"/>
                                        </p:tgtEl>
                                        <p:attrNameLst>
                                          <p:attrName>style.visibility</p:attrName>
                                        </p:attrNameLst>
                                      </p:cBhvr>
                                      <p:to>
                                        <p:strVal val="visible"/>
                                      </p:to>
                                    </p:set>
                                    <p:anim calcmode="lin" valueType="num">
                                      <p:cBhvr additive="base">
                                        <p:cTn id="7" dur="500" fill="hold"/>
                                        <p:tgtEl>
                                          <p:spTgt spid="601166"/>
                                        </p:tgtEl>
                                        <p:attrNameLst>
                                          <p:attrName>ppt_x</p:attrName>
                                        </p:attrNameLst>
                                      </p:cBhvr>
                                      <p:tavLst>
                                        <p:tav tm="0">
                                          <p:val>
                                            <p:strVal val="0-#ppt_w/2"/>
                                          </p:val>
                                        </p:tav>
                                        <p:tav tm="100000">
                                          <p:val>
                                            <p:strVal val="#ppt_x"/>
                                          </p:val>
                                        </p:tav>
                                      </p:tavLst>
                                    </p:anim>
                                    <p:anim calcmode="lin" valueType="num">
                                      <p:cBhvr additive="base">
                                        <p:cTn id="8" dur="500" fill="hold"/>
                                        <p:tgtEl>
                                          <p:spTgt spid="60116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1166"/>
                                        </p:tgtEl>
                                        <p:attrNameLst>
                                          <p:attrName>ppt_c</p:attrName>
                                        </p:attrNameLst>
                                      </p:cBhvr>
                                      <p:to>
                                        <a:schemeClr val="bg1"/>
                                      </p:to>
                                    </p:animClr>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01178"/>
                                        </p:tgtEl>
                                        <p:attrNameLst>
                                          <p:attrName>style.visibility</p:attrName>
                                        </p:attrNameLst>
                                      </p:cBhvr>
                                      <p:to>
                                        <p:strVal val="visible"/>
                                      </p:to>
                                    </p:set>
                                    <p:animEffect transition="in" filter="wipe(left)">
                                      <p:cBhvr>
                                        <p:cTn id="13" dur="500"/>
                                        <p:tgtEl>
                                          <p:spTgt spid="601178"/>
                                        </p:tgtEl>
                                      </p:cBhvr>
                                    </p:animEffect>
                                  </p:childTnLst>
                                  <p:subTnLst>
                                    <p:animClr clrSpc="rgb" dir="cw">
                                      <p:cBhvr override="childStyle">
                                        <p:cTn dur="1" fill="hold" display="0" masterRel="nextClick" afterEffect="1"/>
                                        <p:tgtEl>
                                          <p:spTgt spid="601178"/>
                                        </p:tgtEl>
                                        <p:attrNameLst>
                                          <p:attrName>ppt_c</p:attrName>
                                        </p:attrNameLst>
                                      </p:cBhvr>
                                      <p:to>
                                        <a:schemeClr val="folHlink"/>
                                      </p:to>
                                    </p:animClr>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16" presetClass="entr" presetSubtype="37" fill="hold" nodeType="clickEffect">
                                  <p:stCondLst>
                                    <p:cond delay="0"/>
                                  </p:stCondLst>
                                  <p:childTnLst>
                                    <p:set>
                                      <p:cBhvr>
                                        <p:cTn id="17" dur="1" fill="hold">
                                          <p:stCondLst>
                                            <p:cond delay="0"/>
                                          </p:stCondLst>
                                        </p:cTn>
                                        <p:tgtEl>
                                          <p:spTgt spid="601199"/>
                                        </p:tgtEl>
                                        <p:attrNameLst>
                                          <p:attrName>style.visibility</p:attrName>
                                        </p:attrNameLst>
                                      </p:cBhvr>
                                      <p:to>
                                        <p:strVal val="visible"/>
                                      </p:to>
                                    </p:set>
                                    <p:animEffect transition="in" filter="barn(outVertical)">
                                      <p:cBhvr>
                                        <p:cTn id="18" dur="500"/>
                                        <p:tgtEl>
                                          <p:spTgt spid="601199"/>
                                        </p:tgtEl>
                                      </p:cBhvr>
                                    </p:animEffect>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2" name="Rectangle 4"/>
          <p:cNvSpPr>
            <a:spLocks noChangeArrowheads="1"/>
          </p:cNvSpPr>
          <p:nvPr/>
        </p:nvSpPr>
        <p:spPr bwMode="auto">
          <a:xfrm>
            <a:off x="685800" y="6148388"/>
            <a:ext cx="1905000" cy="457200"/>
          </a:xfrm>
          <a:prstGeom prst="rect">
            <a:avLst/>
          </a:prstGeom>
          <a:noFill/>
          <a:ln w="12700">
            <a:noFill/>
            <a:miter lim="800000"/>
            <a:headEnd/>
            <a:tailEnd/>
          </a:ln>
          <a:effectLst/>
        </p:spPr>
        <p:txBody>
          <a:bodyPr wrap="none" anchor="ctr"/>
          <a:lstStyle/>
          <a:p>
            <a:endParaRPr lang="es-ES"/>
          </a:p>
        </p:txBody>
      </p:sp>
      <p:sp>
        <p:nvSpPr>
          <p:cNvPr id="621573" name="Rectangle 5"/>
          <p:cNvSpPr>
            <a:spLocks noChangeArrowheads="1"/>
          </p:cNvSpPr>
          <p:nvPr/>
        </p:nvSpPr>
        <p:spPr bwMode="auto">
          <a:xfrm>
            <a:off x="3124200" y="6148388"/>
            <a:ext cx="2895600" cy="457200"/>
          </a:xfrm>
          <a:prstGeom prst="rect">
            <a:avLst/>
          </a:prstGeom>
          <a:noFill/>
          <a:ln w="12700">
            <a:noFill/>
            <a:miter lim="800000"/>
            <a:headEnd/>
            <a:tailEnd/>
          </a:ln>
          <a:effectLst/>
        </p:spPr>
        <p:txBody>
          <a:bodyPr wrap="none" anchor="ctr"/>
          <a:lstStyle/>
          <a:p>
            <a:endParaRPr lang="es-ES"/>
          </a:p>
        </p:txBody>
      </p:sp>
      <p:sp>
        <p:nvSpPr>
          <p:cNvPr id="621574" name="Rectangle 6"/>
          <p:cNvSpPr>
            <a:spLocks noChangeArrowheads="1"/>
          </p:cNvSpPr>
          <p:nvPr/>
        </p:nvSpPr>
        <p:spPr bwMode="auto">
          <a:xfrm>
            <a:off x="685800" y="-100013"/>
            <a:ext cx="7772400" cy="1143001"/>
          </a:xfrm>
          <a:prstGeom prst="rect">
            <a:avLst/>
          </a:prstGeom>
          <a:noFill/>
          <a:ln w="12700">
            <a:noFill/>
            <a:miter lim="800000"/>
            <a:headEnd/>
            <a:tailEnd/>
          </a:ln>
          <a:effectLst/>
        </p:spPr>
        <p:txBody>
          <a:bodyPr lIns="90488" tIns="44450" rIns="90488" bIns="44450" anchor="ctr"/>
          <a:lstStyle/>
          <a:p>
            <a:pPr algn="ctr"/>
            <a:r>
              <a:rPr lang="es-ES_tradnl" sz="4400">
                <a:solidFill>
                  <a:schemeClr val="tx2"/>
                </a:solidFill>
              </a:rPr>
              <a:t>Capa Física</a:t>
            </a:r>
            <a:endParaRPr lang="es-ES" sz="4400">
              <a:solidFill>
                <a:schemeClr val="tx2"/>
              </a:solidFill>
            </a:endParaRPr>
          </a:p>
        </p:txBody>
      </p:sp>
      <p:grpSp>
        <p:nvGrpSpPr>
          <p:cNvPr id="621575" name="Group 7"/>
          <p:cNvGrpSpPr>
            <a:grpSpLocks/>
          </p:cNvGrpSpPr>
          <p:nvPr/>
        </p:nvGrpSpPr>
        <p:grpSpPr bwMode="auto">
          <a:xfrm>
            <a:off x="158750" y="4478338"/>
            <a:ext cx="1033463" cy="1035050"/>
            <a:chOff x="100" y="2884"/>
            <a:chExt cx="651" cy="652"/>
          </a:xfrm>
        </p:grpSpPr>
        <p:grpSp>
          <p:nvGrpSpPr>
            <p:cNvPr id="621576" name="Group 8"/>
            <p:cNvGrpSpPr>
              <a:grpSpLocks/>
            </p:cNvGrpSpPr>
            <p:nvPr/>
          </p:nvGrpSpPr>
          <p:grpSpPr bwMode="auto">
            <a:xfrm>
              <a:off x="100" y="2884"/>
              <a:ext cx="651" cy="652"/>
              <a:chOff x="100" y="2884"/>
              <a:chExt cx="651" cy="652"/>
            </a:xfrm>
          </p:grpSpPr>
          <p:sp>
            <p:nvSpPr>
              <p:cNvPr id="621577" name="Oval 9"/>
              <p:cNvSpPr>
                <a:spLocks noChangeArrowheads="1"/>
              </p:cNvSpPr>
              <p:nvPr/>
            </p:nvSpPr>
            <p:spPr bwMode="auto">
              <a:xfrm>
                <a:off x="100" y="2884"/>
                <a:ext cx="651" cy="652"/>
              </a:xfrm>
              <a:prstGeom prst="ellipse">
                <a:avLst/>
              </a:prstGeom>
              <a:solidFill>
                <a:srgbClr val="9F9FBF"/>
              </a:solidFill>
              <a:ln w="12700">
                <a:solidFill>
                  <a:srgbClr val="000000"/>
                </a:solidFill>
                <a:round/>
                <a:headEnd/>
                <a:tailEnd/>
              </a:ln>
              <a:effectLst/>
            </p:spPr>
            <p:txBody>
              <a:bodyPr wrap="none" anchor="ctr"/>
              <a:lstStyle/>
              <a:p>
                <a:endParaRPr lang="es-ES"/>
              </a:p>
            </p:txBody>
          </p:sp>
          <p:sp>
            <p:nvSpPr>
              <p:cNvPr id="621578" name="Oval 10"/>
              <p:cNvSpPr>
                <a:spLocks noChangeArrowheads="1"/>
              </p:cNvSpPr>
              <p:nvPr/>
            </p:nvSpPr>
            <p:spPr bwMode="auto">
              <a:xfrm>
                <a:off x="141" y="2891"/>
                <a:ext cx="583" cy="577"/>
              </a:xfrm>
              <a:prstGeom prst="ellipse">
                <a:avLst/>
              </a:prstGeom>
              <a:solidFill>
                <a:srgbClr val="BFBFDF"/>
              </a:solidFill>
              <a:ln w="12700">
                <a:noFill/>
                <a:round/>
                <a:headEnd/>
                <a:tailEnd/>
              </a:ln>
              <a:effectLst/>
            </p:spPr>
            <p:txBody>
              <a:bodyPr wrap="none" anchor="ctr"/>
              <a:lstStyle/>
              <a:p>
                <a:endParaRPr lang="es-ES"/>
              </a:p>
            </p:txBody>
          </p:sp>
          <p:sp>
            <p:nvSpPr>
              <p:cNvPr id="621579" name="Oval 11"/>
              <p:cNvSpPr>
                <a:spLocks noChangeArrowheads="1"/>
              </p:cNvSpPr>
              <p:nvPr/>
            </p:nvSpPr>
            <p:spPr bwMode="auto">
              <a:xfrm>
                <a:off x="246" y="2923"/>
                <a:ext cx="452" cy="440"/>
              </a:xfrm>
              <a:prstGeom prst="ellipse">
                <a:avLst/>
              </a:prstGeom>
              <a:solidFill>
                <a:srgbClr val="DFDFFF"/>
              </a:solidFill>
              <a:ln w="12700">
                <a:noFill/>
                <a:round/>
                <a:headEnd/>
                <a:tailEnd/>
              </a:ln>
              <a:effectLst/>
            </p:spPr>
            <p:txBody>
              <a:bodyPr wrap="none" anchor="ctr"/>
              <a:lstStyle/>
              <a:p>
                <a:endParaRPr lang="es-ES"/>
              </a:p>
            </p:txBody>
          </p:sp>
        </p:grpSp>
        <p:sp>
          <p:nvSpPr>
            <p:cNvPr id="621580" name="Oval 12"/>
            <p:cNvSpPr>
              <a:spLocks noChangeArrowheads="1"/>
            </p:cNvSpPr>
            <p:nvPr/>
          </p:nvSpPr>
          <p:spPr bwMode="auto">
            <a:xfrm>
              <a:off x="472" y="2987"/>
              <a:ext cx="116" cy="117"/>
            </a:xfrm>
            <a:prstGeom prst="ellipse">
              <a:avLst/>
            </a:prstGeom>
            <a:solidFill>
              <a:srgbClr val="FFFFFF"/>
            </a:solidFill>
            <a:ln w="12700">
              <a:noFill/>
              <a:round/>
              <a:headEnd/>
              <a:tailEnd/>
            </a:ln>
            <a:effectLst/>
          </p:spPr>
          <p:txBody>
            <a:bodyPr wrap="none" anchor="ctr"/>
            <a:lstStyle/>
            <a:p>
              <a:endParaRPr lang="es-ES"/>
            </a:p>
          </p:txBody>
        </p:sp>
      </p:grpSp>
      <p:sp>
        <p:nvSpPr>
          <p:cNvPr id="621581" name="Freeform 13"/>
          <p:cNvSpPr>
            <a:spLocks/>
          </p:cNvSpPr>
          <p:nvPr/>
        </p:nvSpPr>
        <p:spPr bwMode="auto">
          <a:xfrm>
            <a:off x="3284538" y="2868613"/>
            <a:ext cx="1455737" cy="942975"/>
          </a:xfrm>
          <a:custGeom>
            <a:avLst/>
            <a:gdLst/>
            <a:ahLst/>
            <a:cxnLst>
              <a:cxn ang="0">
                <a:pos x="110" y="544"/>
              </a:cxn>
              <a:cxn ang="0">
                <a:pos x="501" y="221"/>
              </a:cxn>
              <a:cxn ang="0">
                <a:pos x="492" y="184"/>
              </a:cxn>
              <a:cxn ang="0">
                <a:pos x="512" y="141"/>
              </a:cxn>
              <a:cxn ang="0">
                <a:pos x="524" y="114"/>
              </a:cxn>
              <a:cxn ang="0">
                <a:pos x="521" y="73"/>
              </a:cxn>
              <a:cxn ang="0">
                <a:pos x="515" y="38"/>
              </a:cxn>
              <a:cxn ang="0">
                <a:pos x="535" y="19"/>
              </a:cxn>
              <a:cxn ang="0">
                <a:pos x="574" y="14"/>
              </a:cxn>
              <a:cxn ang="0">
                <a:pos x="601" y="36"/>
              </a:cxn>
              <a:cxn ang="0">
                <a:pos x="604" y="74"/>
              </a:cxn>
              <a:cxn ang="0">
                <a:pos x="581" y="112"/>
              </a:cxn>
              <a:cxn ang="0">
                <a:pos x="745" y="13"/>
              </a:cxn>
              <a:cxn ang="0">
                <a:pos x="775" y="0"/>
              </a:cxn>
              <a:cxn ang="0">
                <a:pos x="796" y="16"/>
              </a:cxn>
              <a:cxn ang="0">
                <a:pos x="757" y="58"/>
              </a:cxn>
              <a:cxn ang="0">
                <a:pos x="670" y="131"/>
              </a:cxn>
              <a:cxn ang="0">
                <a:pos x="825" y="38"/>
              </a:cxn>
              <a:cxn ang="0">
                <a:pos x="851" y="40"/>
              </a:cxn>
              <a:cxn ang="0">
                <a:pos x="850" y="66"/>
              </a:cxn>
              <a:cxn ang="0">
                <a:pos x="718" y="155"/>
              </a:cxn>
              <a:cxn ang="0">
                <a:pos x="880" y="84"/>
              </a:cxn>
              <a:cxn ang="0">
                <a:pos x="899" y="92"/>
              </a:cxn>
              <a:cxn ang="0">
                <a:pos x="898" y="111"/>
              </a:cxn>
              <a:cxn ang="0">
                <a:pos x="800" y="152"/>
              </a:cxn>
              <a:cxn ang="0">
                <a:pos x="754" y="183"/>
              </a:cxn>
              <a:cxn ang="0">
                <a:pos x="887" y="131"/>
              </a:cxn>
              <a:cxn ang="0">
                <a:pos x="916" y="138"/>
              </a:cxn>
              <a:cxn ang="0">
                <a:pos x="907" y="159"/>
              </a:cxn>
              <a:cxn ang="0">
                <a:pos x="766" y="208"/>
              </a:cxn>
              <a:cxn ang="0">
                <a:pos x="702" y="242"/>
              </a:cxn>
              <a:cxn ang="0">
                <a:pos x="658" y="269"/>
              </a:cxn>
              <a:cxn ang="0">
                <a:pos x="567" y="273"/>
              </a:cxn>
              <a:cxn ang="0">
                <a:pos x="133" y="576"/>
              </a:cxn>
              <a:cxn ang="0">
                <a:pos x="101" y="593"/>
              </a:cxn>
              <a:cxn ang="0">
                <a:pos x="71" y="582"/>
              </a:cxn>
              <a:cxn ang="0">
                <a:pos x="0" y="485"/>
              </a:cxn>
            </a:cxnLst>
            <a:rect l="0" t="0" r="r" b="b"/>
            <a:pathLst>
              <a:path w="917" h="594">
                <a:moveTo>
                  <a:pt x="26" y="435"/>
                </a:moveTo>
                <a:lnTo>
                  <a:pt x="110" y="544"/>
                </a:lnTo>
                <a:lnTo>
                  <a:pt x="510" y="242"/>
                </a:lnTo>
                <a:lnTo>
                  <a:pt x="501" y="221"/>
                </a:lnTo>
                <a:lnTo>
                  <a:pt x="496" y="205"/>
                </a:lnTo>
                <a:lnTo>
                  <a:pt x="492" y="184"/>
                </a:lnTo>
                <a:lnTo>
                  <a:pt x="498" y="163"/>
                </a:lnTo>
                <a:lnTo>
                  <a:pt x="512" y="141"/>
                </a:lnTo>
                <a:lnTo>
                  <a:pt x="524" y="126"/>
                </a:lnTo>
                <a:lnTo>
                  <a:pt x="524" y="114"/>
                </a:lnTo>
                <a:lnTo>
                  <a:pt x="526" y="91"/>
                </a:lnTo>
                <a:lnTo>
                  <a:pt x="521" y="73"/>
                </a:lnTo>
                <a:lnTo>
                  <a:pt x="515" y="54"/>
                </a:lnTo>
                <a:lnTo>
                  <a:pt x="515" y="38"/>
                </a:lnTo>
                <a:lnTo>
                  <a:pt x="522" y="27"/>
                </a:lnTo>
                <a:lnTo>
                  <a:pt x="535" y="19"/>
                </a:lnTo>
                <a:lnTo>
                  <a:pt x="558" y="14"/>
                </a:lnTo>
                <a:lnTo>
                  <a:pt x="574" y="14"/>
                </a:lnTo>
                <a:lnTo>
                  <a:pt x="586" y="20"/>
                </a:lnTo>
                <a:lnTo>
                  <a:pt x="601" y="36"/>
                </a:lnTo>
                <a:lnTo>
                  <a:pt x="606" y="58"/>
                </a:lnTo>
                <a:lnTo>
                  <a:pt x="604" y="74"/>
                </a:lnTo>
                <a:lnTo>
                  <a:pt x="597" y="92"/>
                </a:lnTo>
                <a:lnTo>
                  <a:pt x="581" y="112"/>
                </a:lnTo>
                <a:lnTo>
                  <a:pt x="597" y="121"/>
                </a:lnTo>
                <a:lnTo>
                  <a:pt x="745" y="13"/>
                </a:lnTo>
                <a:lnTo>
                  <a:pt x="757" y="4"/>
                </a:lnTo>
                <a:lnTo>
                  <a:pt x="775" y="0"/>
                </a:lnTo>
                <a:lnTo>
                  <a:pt x="791" y="5"/>
                </a:lnTo>
                <a:lnTo>
                  <a:pt x="796" y="16"/>
                </a:lnTo>
                <a:lnTo>
                  <a:pt x="796" y="27"/>
                </a:lnTo>
                <a:lnTo>
                  <a:pt x="757" y="58"/>
                </a:lnTo>
                <a:lnTo>
                  <a:pt x="663" y="125"/>
                </a:lnTo>
                <a:lnTo>
                  <a:pt x="670" y="131"/>
                </a:lnTo>
                <a:lnTo>
                  <a:pt x="809" y="46"/>
                </a:lnTo>
                <a:lnTo>
                  <a:pt x="825" y="38"/>
                </a:lnTo>
                <a:lnTo>
                  <a:pt x="839" y="36"/>
                </a:lnTo>
                <a:lnTo>
                  <a:pt x="851" y="40"/>
                </a:lnTo>
                <a:lnTo>
                  <a:pt x="855" y="51"/>
                </a:lnTo>
                <a:lnTo>
                  <a:pt x="850" y="66"/>
                </a:lnTo>
                <a:lnTo>
                  <a:pt x="711" y="149"/>
                </a:lnTo>
                <a:lnTo>
                  <a:pt x="718" y="155"/>
                </a:lnTo>
                <a:lnTo>
                  <a:pt x="860" y="88"/>
                </a:lnTo>
                <a:lnTo>
                  <a:pt x="880" y="84"/>
                </a:lnTo>
                <a:lnTo>
                  <a:pt x="889" y="84"/>
                </a:lnTo>
                <a:lnTo>
                  <a:pt x="899" y="92"/>
                </a:lnTo>
                <a:lnTo>
                  <a:pt x="901" y="102"/>
                </a:lnTo>
                <a:lnTo>
                  <a:pt x="898" y="111"/>
                </a:lnTo>
                <a:lnTo>
                  <a:pt x="887" y="118"/>
                </a:lnTo>
                <a:lnTo>
                  <a:pt x="800" y="152"/>
                </a:lnTo>
                <a:lnTo>
                  <a:pt x="747" y="175"/>
                </a:lnTo>
                <a:lnTo>
                  <a:pt x="754" y="183"/>
                </a:lnTo>
                <a:lnTo>
                  <a:pt x="848" y="145"/>
                </a:lnTo>
                <a:lnTo>
                  <a:pt x="887" y="131"/>
                </a:lnTo>
                <a:lnTo>
                  <a:pt x="910" y="131"/>
                </a:lnTo>
                <a:lnTo>
                  <a:pt x="916" y="138"/>
                </a:lnTo>
                <a:lnTo>
                  <a:pt x="916" y="148"/>
                </a:lnTo>
                <a:lnTo>
                  <a:pt x="907" y="159"/>
                </a:lnTo>
                <a:lnTo>
                  <a:pt x="844" y="182"/>
                </a:lnTo>
                <a:lnTo>
                  <a:pt x="766" y="208"/>
                </a:lnTo>
                <a:lnTo>
                  <a:pt x="734" y="223"/>
                </a:lnTo>
                <a:lnTo>
                  <a:pt x="702" y="242"/>
                </a:lnTo>
                <a:lnTo>
                  <a:pt x="681" y="262"/>
                </a:lnTo>
                <a:lnTo>
                  <a:pt x="658" y="269"/>
                </a:lnTo>
                <a:lnTo>
                  <a:pt x="624" y="276"/>
                </a:lnTo>
                <a:lnTo>
                  <a:pt x="567" y="273"/>
                </a:lnTo>
                <a:lnTo>
                  <a:pt x="549" y="266"/>
                </a:lnTo>
                <a:lnTo>
                  <a:pt x="133" y="576"/>
                </a:lnTo>
                <a:lnTo>
                  <a:pt x="113" y="587"/>
                </a:lnTo>
                <a:lnTo>
                  <a:pt x="101" y="593"/>
                </a:lnTo>
                <a:lnTo>
                  <a:pt x="83" y="590"/>
                </a:lnTo>
                <a:lnTo>
                  <a:pt x="71" y="582"/>
                </a:lnTo>
                <a:lnTo>
                  <a:pt x="60" y="567"/>
                </a:lnTo>
                <a:lnTo>
                  <a:pt x="0" y="485"/>
                </a:lnTo>
                <a:lnTo>
                  <a:pt x="26" y="435"/>
                </a:lnTo>
              </a:path>
            </a:pathLst>
          </a:custGeom>
          <a:solidFill>
            <a:srgbClr val="FF9F9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582" name="Group 14"/>
          <p:cNvGrpSpPr>
            <a:grpSpLocks/>
          </p:cNvGrpSpPr>
          <p:nvPr/>
        </p:nvGrpSpPr>
        <p:grpSpPr bwMode="auto">
          <a:xfrm>
            <a:off x="1571625" y="3509963"/>
            <a:ext cx="1465263" cy="2022475"/>
            <a:chOff x="990" y="2274"/>
            <a:chExt cx="923" cy="1274"/>
          </a:xfrm>
        </p:grpSpPr>
        <p:sp>
          <p:nvSpPr>
            <p:cNvPr id="621583" name="Freeform 15"/>
            <p:cNvSpPr>
              <a:spLocks/>
            </p:cNvSpPr>
            <p:nvPr/>
          </p:nvSpPr>
          <p:spPr bwMode="auto">
            <a:xfrm>
              <a:off x="990" y="2950"/>
              <a:ext cx="874" cy="598"/>
            </a:xfrm>
            <a:custGeom>
              <a:avLst/>
              <a:gdLst/>
              <a:ahLst/>
              <a:cxnLst>
                <a:cxn ang="0">
                  <a:pos x="257" y="9"/>
                </a:cxn>
                <a:cxn ang="0">
                  <a:pos x="0" y="541"/>
                </a:cxn>
                <a:cxn ang="0">
                  <a:pos x="12" y="552"/>
                </a:cxn>
                <a:cxn ang="0">
                  <a:pos x="30" y="542"/>
                </a:cxn>
                <a:cxn ang="0">
                  <a:pos x="277" y="31"/>
                </a:cxn>
                <a:cxn ang="0">
                  <a:pos x="291" y="25"/>
                </a:cxn>
                <a:cxn ang="0">
                  <a:pos x="384" y="24"/>
                </a:cxn>
                <a:cxn ang="0">
                  <a:pos x="506" y="27"/>
                </a:cxn>
                <a:cxn ang="0">
                  <a:pos x="616" y="32"/>
                </a:cxn>
                <a:cxn ang="0">
                  <a:pos x="647" y="39"/>
                </a:cxn>
                <a:cxn ang="0">
                  <a:pos x="664" y="54"/>
                </a:cxn>
                <a:cxn ang="0">
                  <a:pos x="679" y="70"/>
                </a:cxn>
                <a:cxn ang="0">
                  <a:pos x="851" y="591"/>
                </a:cxn>
                <a:cxn ang="0">
                  <a:pos x="864" y="597"/>
                </a:cxn>
                <a:cxn ang="0">
                  <a:pos x="873" y="586"/>
                </a:cxn>
                <a:cxn ang="0">
                  <a:pos x="705" y="67"/>
                </a:cxn>
                <a:cxn ang="0">
                  <a:pos x="688" y="39"/>
                </a:cxn>
                <a:cxn ang="0">
                  <a:pos x="673" y="27"/>
                </a:cxn>
                <a:cxn ang="0">
                  <a:pos x="659" y="20"/>
                </a:cxn>
                <a:cxn ang="0">
                  <a:pos x="640" y="12"/>
                </a:cxn>
                <a:cxn ang="0">
                  <a:pos x="604" y="9"/>
                </a:cxn>
                <a:cxn ang="0">
                  <a:pos x="487" y="2"/>
                </a:cxn>
                <a:cxn ang="0">
                  <a:pos x="362" y="0"/>
                </a:cxn>
                <a:cxn ang="0">
                  <a:pos x="304" y="1"/>
                </a:cxn>
                <a:cxn ang="0">
                  <a:pos x="275" y="2"/>
                </a:cxn>
                <a:cxn ang="0">
                  <a:pos x="257" y="9"/>
                </a:cxn>
              </a:cxnLst>
              <a:rect l="0" t="0" r="r" b="b"/>
              <a:pathLst>
                <a:path w="874" h="598">
                  <a:moveTo>
                    <a:pt x="257" y="9"/>
                  </a:moveTo>
                  <a:lnTo>
                    <a:pt x="0" y="541"/>
                  </a:lnTo>
                  <a:lnTo>
                    <a:pt x="12" y="552"/>
                  </a:lnTo>
                  <a:lnTo>
                    <a:pt x="30" y="542"/>
                  </a:lnTo>
                  <a:lnTo>
                    <a:pt x="277" y="31"/>
                  </a:lnTo>
                  <a:lnTo>
                    <a:pt x="291" y="25"/>
                  </a:lnTo>
                  <a:lnTo>
                    <a:pt x="384" y="24"/>
                  </a:lnTo>
                  <a:lnTo>
                    <a:pt x="506" y="27"/>
                  </a:lnTo>
                  <a:lnTo>
                    <a:pt x="616" y="32"/>
                  </a:lnTo>
                  <a:lnTo>
                    <a:pt x="647" y="39"/>
                  </a:lnTo>
                  <a:lnTo>
                    <a:pt x="664" y="54"/>
                  </a:lnTo>
                  <a:lnTo>
                    <a:pt x="679" y="70"/>
                  </a:lnTo>
                  <a:lnTo>
                    <a:pt x="851" y="591"/>
                  </a:lnTo>
                  <a:lnTo>
                    <a:pt x="864" y="597"/>
                  </a:lnTo>
                  <a:lnTo>
                    <a:pt x="873" y="586"/>
                  </a:lnTo>
                  <a:lnTo>
                    <a:pt x="705" y="67"/>
                  </a:lnTo>
                  <a:lnTo>
                    <a:pt x="688" y="39"/>
                  </a:lnTo>
                  <a:lnTo>
                    <a:pt x="673" y="27"/>
                  </a:lnTo>
                  <a:lnTo>
                    <a:pt x="659" y="20"/>
                  </a:lnTo>
                  <a:lnTo>
                    <a:pt x="640" y="12"/>
                  </a:lnTo>
                  <a:lnTo>
                    <a:pt x="604" y="9"/>
                  </a:lnTo>
                  <a:lnTo>
                    <a:pt x="487" y="2"/>
                  </a:lnTo>
                  <a:lnTo>
                    <a:pt x="362" y="0"/>
                  </a:lnTo>
                  <a:lnTo>
                    <a:pt x="304" y="1"/>
                  </a:lnTo>
                  <a:lnTo>
                    <a:pt x="275" y="2"/>
                  </a:lnTo>
                  <a:lnTo>
                    <a:pt x="257" y="9"/>
                  </a:lnTo>
                </a:path>
              </a:pathLst>
            </a:custGeom>
            <a:solidFill>
              <a:srgbClr val="3F1F00"/>
            </a:solidFill>
            <a:ln w="12700" cap="rnd" cmpd="sng">
              <a:solidFill>
                <a:srgbClr val="000000"/>
              </a:solidFill>
              <a:prstDash val="solid"/>
              <a:round/>
              <a:headEnd type="none" w="med" len="med"/>
              <a:tailEnd type="none" w="med" len="med"/>
            </a:ln>
            <a:effectLst/>
          </p:spPr>
          <p:txBody>
            <a:bodyPr/>
            <a:lstStyle/>
            <a:p>
              <a:endParaRPr lang="es-ES"/>
            </a:p>
          </p:txBody>
        </p:sp>
        <p:sp>
          <p:nvSpPr>
            <p:cNvPr id="621584" name="Freeform 16"/>
            <p:cNvSpPr>
              <a:spLocks/>
            </p:cNvSpPr>
            <p:nvPr/>
          </p:nvSpPr>
          <p:spPr bwMode="auto">
            <a:xfrm>
              <a:off x="1002" y="2274"/>
              <a:ext cx="911" cy="696"/>
            </a:xfrm>
            <a:custGeom>
              <a:avLst/>
              <a:gdLst/>
              <a:ahLst/>
              <a:cxnLst>
                <a:cxn ang="0">
                  <a:pos x="184" y="0"/>
                </a:cxn>
                <a:cxn ang="0">
                  <a:pos x="58" y="0"/>
                </a:cxn>
                <a:cxn ang="0">
                  <a:pos x="5" y="25"/>
                </a:cxn>
                <a:cxn ang="0">
                  <a:pos x="0" y="89"/>
                </a:cxn>
                <a:cxn ang="0">
                  <a:pos x="136" y="463"/>
                </a:cxn>
                <a:cxn ang="0">
                  <a:pos x="149" y="500"/>
                </a:cxn>
                <a:cxn ang="0">
                  <a:pos x="154" y="541"/>
                </a:cxn>
                <a:cxn ang="0">
                  <a:pos x="163" y="626"/>
                </a:cxn>
                <a:cxn ang="0">
                  <a:pos x="188" y="667"/>
                </a:cxn>
                <a:cxn ang="0">
                  <a:pos x="222" y="673"/>
                </a:cxn>
                <a:cxn ang="0">
                  <a:pos x="261" y="677"/>
                </a:cxn>
                <a:cxn ang="0">
                  <a:pos x="369" y="681"/>
                </a:cxn>
                <a:cxn ang="0">
                  <a:pos x="572" y="686"/>
                </a:cxn>
                <a:cxn ang="0">
                  <a:pos x="732" y="695"/>
                </a:cxn>
                <a:cxn ang="0">
                  <a:pos x="771" y="684"/>
                </a:cxn>
                <a:cxn ang="0">
                  <a:pos x="801" y="656"/>
                </a:cxn>
                <a:cxn ang="0">
                  <a:pos x="835" y="620"/>
                </a:cxn>
                <a:cxn ang="0">
                  <a:pos x="863" y="579"/>
                </a:cxn>
                <a:cxn ang="0">
                  <a:pos x="881" y="556"/>
                </a:cxn>
                <a:cxn ang="0">
                  <a:pos x="892" y="537"/>
                </a:cxn>
                <a:cxn ang="0">
                  <a:pos x="908" y="504"/>
                </a:cxn>
                <a:cxn ang="0">
                  <a:pos x="910" y="490"/>
                </a:cxn>
                <a:cxn ang="0">
                  <a:pos x="908" y="470"/>
                </a:cxn>
                <a:cxn ang="0">
                  <a:pos x="894" y="461"/>
                </a:cxn>
                <a:cxn ang="0">
                  <a:pos x="869" y="448"/>
                </a:cxn>
                <a:cxn ang="0">
                  <a:pos x="838" y="447"/>
                </a:cxn>
                <a:cxn ang="0">
                  <a:pos x="801" y="447"/>
                </a:cxn>
                <a:cxn ang="0">
                  <a:pos x="296" y="461"/>
                </a:cxn>
                <a:cxn ang="0">
                  <a:pos x="287" y="369"/>
                </a:cxn>
                <a:cxn ang="0">
                  <a:pos x="268" y="198"/>
                </a:cxn>
                <a:cxn ang="0">
                  <a:pos x="257" y="80"/>
                </a:cxn>
                <a:cxn ang="0">
                  <a:pos x="239" y="29"/>
                </a:cxn>
                <a:cxn ang="0">
                  <a:pos x="184" y="0"/>
                </a:cxn>
              </a:cxnLst>
              <a:rect l="0" t="0" r="r" b="b"/>
              <a:pathLst>
                <a:path w="911" h="696">
                  <a:moveTo>
                    <a:pt x="184" y="0"/>
                  </a:moveTo>
                  <a:lnTo>
                    <a:pt x="58" y="0"/>
                  </a:lnTo>
                  <a:lnTo>
                    <a:pt x="5" y="25"/>
                  </a:lnTo>
                  <a:lnTo>
                    <a:pt x="0" y="89"/>
                  </a:lnTo>
                  <a:lnTo>
                    <a:pt x="136" y="463"/>
                  </a:lnTo>
                  <a:lnTo>
                    <a:pt x="149" y="500"/>
                  </a:lnTo>
                  <a:lnTo>
                    <a:pt x="154" y="541"/>
                  </a:lnTo>
                  <a:lnTo>
                    <a:pt x="163" y="626"/>
                  </a:lnTo>
                  <a:lnTo>
                    <a:pt x="188" y="667"/>
                  </a:lnTo>
                  <a:lnTo>
                    <a:pt x="222" y="673"/>
                  </a:lnTo>
                  <a:lnTo>
                    <a:pt x="261" y="677"/>
                  </a:lnTo>
                  <a:lnTo>
                    <a:pt x="369" y="681"/>
                  </a:lnTo>
                  <a:lnTo>
                    <a:pt x="572" y="686"/>
                  </a:lnTo>
                  <a:lnTo>
                    <a:pt x="732" y="695"/>
                  </a:lnTo>
                  <a:lnTo>
                    <a:pt x="771" y="684"/>
                  </a:lnTo>
                  <a:lnTo>
                    <a:pt x="801" y="656"/>
                  </a:lnTo>
                  <a:lnTo>
                    <a:pt x="835" y="620"/>
                  </a:lnTo>
                  <a:lnTo>
                    <a:pt x="863" y="579"/>
                  </a:lnTo>
                  <a:lnTo>
                    <a:pt x="881" y="556"/>
                  </a:lnTo>
                  <a:lnTo>
                    <a:pt x="892" y="537"/>
                  </a:lnTo>
                  <a:lnTo>
                    <a:pt x="908" y="504"/>
                  </a:lnTo>
                  <a:lnTo>
                    <a:pt x="910" y="490"/>
                  </a:lnTo>
                  <a:lnTo>
                    <a:pt x="908" y="470"/>
                  </a:lnTo>
                  <a:lnTo>
                    <a:pt x="894" y="461"/>
                  </a:lnTo>
                  <a:lnTo>
                    <a:pt x="869" y="448"/>
                  </a:lnTo>
                  <a:lnTo>
                    <a:pt x="838" y="447"/>
                  </a:lnTo>
                  <a:lnTo>
                    <a:pt x="801" y="447"/>
                  </a:lnTo>
                  <a:lnTo>
                    <a:pt x="296" y="461"/>
                  </a:lnTo>
                  <a:lnTo>
                    <a:pt x="287" y="369"/>
                  </a:lnTo>
                  <a:lnTo>
                    <a:pt x="268" y="198"/>
                  </a:lnTo>
                  <a:lnTo>
                    <a:pt x="257" y="80"/>
                  </a:lnTo>
                  <a:lnTo>
                    <a:pt x="239" y="29"/>
                  </a:lnTo>
                  <a:lnTo>
                    <a:pt x="184" y="0"/>
                  </a:lnTo>
                </a:path>
              </a:pathLst>
            </a:custGeom>
            <a:solidFill>
              <a:srgbClr val="9F7F5F"/>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585" name="Freeform 17"/>
          <p:cNvSpPr>
            <a:spLocks/>
          </p:cNvSpPr>
          <p:nvPr/>
        </p:nvSpPr>
        <p:spPr bwMode="auto">
          <a:xfrm>
            <a:off x="2047875" y="3160713"/>
            <a:ext cx="1738313" cy="2325687"/>
          </a:xfrm>
          <a:custGeom>
            <a:avLst/>
            <a:gdLst/>
            <a:ahLst/>
            <a:cxnLst>
              <a:cxn ang="0">
                <a:pos x="661" y="27"/>
              </a:cxn>
              <a:cxn ang="0">
                <a:pos x="754" y="107"/>
              </a:cxn>
              <a:cxn ang="0">
                <a:pos x="802" y="163"/>
              </a:cxn>
              <a:cxn ang="0">
                <a:pos x="850" y="210"/>
              </a:cxn>
              <a:cxn ang="0">
                <a:pos x="837" y="277"/>
              </a:cxn>
              <a:cxn ang="0">
                <a:pos x="796" y="285"/>
              </a:cxn>
              <a:cxn ang="0">
                <a:pos x="802" y="337"/>
              </a:cxn>
              <a:cxn ang="0">
                <a:pos x="788" y="405"/>
              </a:cxn>
              <a:cxn ang="0">
                <a:pos x="707" y="434"/>
              </a:cxn>
              <a:cxn ang="0">
                <a:pos x="677" y="504"/>
              </a:cxn>
              <a:cxn ang="0">
                <a:pos x="745" y="541"/>
              </a:cxn>
              <a:cxn ang="0">
                <a:pos x="948" y="541"/>
              </a:cxn>
              <a:cxn ang="0">
                <a:pos x="1056" y="572"/>
              </a:cxn>
              <a:cxn ang="0">
                <a:pos x="1094" y="653"/>
              </a:cxn>
              <a:cxn ang="0">
                <a:pos x="1047" y="795"/>
              </a:cxn>
              <a:cxn ang="0">
                <a:pos x="921" y="986"/>
              </a:cxn>
              <a:cxn ang="0">
                <a:pos x="791" y="1258"/>
              </a:cxn>
              <a:cxn ang="0">
                <a:pos x="734" y="1464"/>
              </a:cxn>
              <a:cxn ang="0">
                <a:pos x="620" y="1408"/>
              </a:cxn>
              <a:cxn ang="0">
                <a:pos x="501" y="1368"/>
              </a:cxn>
              <a:cxn ang="0">
                <a:pos x="448" y="1340"/>
              </a:cxn>
              <a:cxn ang="0">
                <a:pos x="355" y="1376"/>
              </a:cxn>
              <a:cxn ang="0">
                <a:pos x="304" y="1381"/>
              </a:cxn>
              <a:cxn ang="0">
                <a:pos x="350" y="1289"/>
              </a:cxn>
              <a:cxn ang="0">
                <a:pos x="506" y="1142"/>
              </a:cxn>
              <a:cxn ang="0">
                <a:pos x="526" y="1029"/>
              </a:cxn>
              <a:cxn ang="0">
                <a:pos x="522" y="872"/>
              </a:cxn>
              <a:cxn ang="0">
                <a:pos x="439" y="814"/>
              </a:cxn>
              <a:cxn ang="0">
                <a:pos x="272" y="843"/>
              </a:cxn>
              <a:cxn ang="0">
                <a:pos x="142" y="862"/>
              </a:cxn>
              <a:cxn ang="0">
                <a:pos x="42" y="839"/>
              </a:cxn>
              <a:cxn ang="0">
                <a:pos x="0" y="752"/>
              </a:cxn>
              <a:cxn ang="0">
                <a:pos x="42" y="661"/>
              </a:cxn>
              <a:cxn ang="0">
                <a:pos x="161" y="488"/>
              </a:cxn>
              <a:cxn ang="0">
                <a:pos x="272" y="366"/>
              </a:cxn>
              <a:cxn ang="0">
                <a:pos x="345" y="243"/>
              </a:cxn>
              <a:cxn ang="0">
                <a:pos x="377" y="119"/>
              </a:cxn>
              <a:cxn ang="0">
                <a:pos x="418" y="32"/>
              </a:cxn>
              <a:cxn ang="0">
                <a:pos x="485" y="6"/>
              </a:cxn>
              <a:cxn ang="0">
                <a:pos x="613" y="0"/>
              </a:cxn>
            </a:cxnLst>
            <a:rect l="0" t="0" r="r" b="b"/>
            <a:pathLst>
              <a:path w="1095" h="1465">
                <a:moveTo>
                  <a:pt x="613" y="0"/>
                </a:moveTo>
                <a:lnTo>
                  <a:pt x="661" y="27"/>
                </a:lnTo>
                <a:lnTo>
                  <a:pt x="723" y="70"/>
                </a:lnTo>
                <a:lnTo>
                  <a:pt x="754" y="107"/>
                </a:lnTo>
                <a:lnTo>
                  <a:pt x="780" y="140"/>
                </a:lnTo>
                <a:lnTo>
                  <a:pt x="802" y="163"/>
                </a:lnTo>
                <a:lnTo>
                  <a:pt x="832" y="187"/>
                </a:lnTo>
                <a:lnTo>
                  <a:pt x="850" y="210"/>
                </a:lnTo>
                <a:lnTo>
                  <a:pt x="850" y="254"/>
                </a:lnTo>
                <a:lnTo>
                  <a:pt x="837" y="277"/>
                </a:lnTo>
                <a:lnTo>
                  <a:pt x="818" y="283"/>
                </a:lnTo>
                <a:lnTo>
                  <a:pt x="796" y="285"/>
                </a:lnTo>
                <a:lnTo>
                  <a:pt x="791" y="306"/>
                </a:lnTo>
                <a:lnTo>
                  <a:pt x="802" y="337"/>
                </a:lnTo>
                <a:lnTo>
                  <a:pt x="802" y="380"/>
                </a:lnTo>
                <a:lnTo>
                  <a:pt x="788" y="405"/>
                </a:lnTo>
                <a:lnTo>
                  <a:pt x="734" y="434"/>
                </a:lnTo>
                <a:lnTo>
                  <a:pt x="707" y="434"/>
                </a:lnTo>
                <a:lnTo>
                  <a:pt x="688" y="448"/>
                </a:lnTo>
                <a:lnTo>
                  <a:pt x="677" y="504"/>
                </a:lnTo>
                <a:lnTo>
                  <a:pt x="677" y="552"/>
                </a:lnTo>
                <a:lnTo>
                  <a:pt x="745" y="541"/>
                </a:lnTo>
                <a:lnTo>
                  <a:pt x="844" y="541"/>
                </a:lnTo>
                <a:lnTo>
                  <a:pt x="948" y="541"/>
                </a:lnTo>
                <a:lnTo>
                  <a:pt x="1015" y="552"/>
                </a:lnTo>
                <a:lnTo>
                  <a:pt x="1056" y="572"/>
                </a:lnTo>
                <a:lnTo>
                  <a:pt x="1088" y="612"/>
                </a:lnTo>
                <a:lnTo>
                  <a:pt x="1094" y="653"/>
                </a:lnTo>
                <a:lnTo>
                  <a:pt x="1083" y="700"/>
                </a:lnTo>
                <a:lnTo>
                  <a:pt x="1047" y="795"/>
                </a:lnTo>
                <a:lnTo>
                  <a:pt x="990" y="895"/>
                </a:lnTo>
                <a:lnTo>
                  <a:pt x="921" y="986"/>
                </a:lnTo>
                <a:lnTo>
                  <a:pt x="844" y="1142"/>
                </a:lnTo>
                <a:lnTo>
                  <a:pt x="791" y="1258"/>
                </a:lnTo>
                <a:lnTo>
                  <a:pt x="754" y="1387"/>
                </a:lnTo>
                <a:lnTo>
                  <a:pt x="734" y="1464"/>
                </a:lnTo>
                <a:lnTo>
                  <a:pt x="677" y="1440"/>
                </a:lnTo>
                <a:lnTo>
                  <a:pt x="620" y="1408"/>
                </a:lnTo>
                <a:lnTo>
                  <a:pt x="547" y="1372"/>
                </a:lnTo>
                <a:lnTo>
                  <a:pt x="501" y="1368"/>
                </a:lnTo>
                <a:lnTo>
                  <a:pt x="480" y="1356"/>
                </a:lnTo>
                <a:lnTo>
                  <a:pt x="448" y="1340"/>
                </a:lnTo>
                <a:lnTo>
                  <a:pt x="391" y="1353"/>
                </a:lnTo>
                <a:lnTo>
                  <a:pt x="355" y="1376"/>
                </a:lnTo>
                <a:lnTo>
                  <a:pt x="329" y="1385"/>
                </a:lnTo>
                <a:lnTo>
                  <a:pt x="304" y="1381"/>
                </a:lnTo>
                <a:lnTo>
                  <a:pt x="320" y="1360"/>
                </a:lnTo>
                <a:lnTo>
                  <a:pt x="350" y="1289"/>
                </a:lnTo>
                <a:lnTo>
                  <a:pt x="428" y="1201"/>
                </a:lnTo>
                <a:lnTo>
                  <a:pt x="506" y="1142"/>
                </a:lnTo>
                <a:lnTo>
                  <a:pt x="517" y="1103"/>
                </a:lnTo>
                <a:lnTo>
                  <a:pt x="526" y="1029"/>
                </a:lnTo>
                <a:lnTo>
                  <a:pt x="531" y="938"/>
                </a:lnTo>
                <a:lnTo>
                  <a:pt x="522" y="872"/>
                </a:lnTo>
                <a:lnTo>
                  <a:pt x="506" y="835"/>
                </a:lnTo>
                <a:lnTo>
                  <a:pt x="439" y="814"/>
                </a:lnTo>
                <a:lnTo>
                  <a:pt x="371" y="823"/>
                </a:lnTo>
                <a:lnTo>
                  <a:pt x="272" y="843"/>
                </a:lnTo>
                <a:lnTo>
                  <a:pt x="179" y="855"/>
                </a:lnTo>
                <a:lnTo>
                  <a:pt x="142" y="862"/>
                </a:lnTo>
                <a:lnTo>
                  <a:pt x="80" y="855"/>
                </a:lnTo>
                <a:lnTo>
                  <a:pt x="42" y="839"/>
                </a:lnTo>
                <a:lnTo>
                  <a:pt x="12" y="798"/>
                </a:lnTo>
                <a:lnTo>
                  <a:pt x="0" y="752"/>
                </a:lnTo>
                <a:lnTo>
                  <a:pt x="21" y="692"/>
                </a:lnTo>
                <a:lnTo>
                  <a:pt x="42" y="661"/>
                </a:lnTo>
                <a:lnTo>
                  <a:pt x="101" y="572"/>
                </a:lnTo>
                <a:lnTo>
                  <a:pt x="161" y="488"/>
                </a:lnTo>
                <a:lnTo>
                  <a:pt x="220" y="421"/>
                </a:lnTo>
                <a:lnTo>
                  <a:pt x="272" y="366"/>
                </a:lnTo>
                <a:lnTo>
                  <a:pt x="313" y="297"/>
                </a:lnTo>
                <a:lnTo>
                  <a:pt x="345" y="243"/>
                </a:lnTo>
                <a:lnTo>
                  <a:pt x="355" y="183"/>
                </a:lnTo>
                <a:lnTo>
                  <a:pt x="377" y="119"/>
                </a:lnTo>
                <a:lnTo>
                  <a:pt x="391" y="68"/>
                </a:lnTo>
                <a:lnTo>
                  <a:pt x="418" y="32"/>
                </a:lnTo>
                <a:lnTo>
                  <a:pt x="448" y="6"/>
                </a:lnTo>
                <a:lnTo>
                  <a:pt x="485" y="6"/>
                </a:lnTo>
                <a:lnTo>
                  <a:pt x="558" y="27"/>
                </a:lnTo>
                <a:lnTo>
                  <a:pt x="613" y="0"/>
                </a:lnTo>
              </a:path>
            </a:pathLst>
          </a:custGeom>
          <a:solidFill>
            <a:srgbClr val="9F3FD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586" name="Group 18"/>
          <p:cNvGrpSpPr>
            <a:grpSpLocks/>
          </p:cNvGrpSpPr>
          <p:nvPr/>
        </p:nvGrpSpPr>
        <p:grpSpPr bwMode="auto">
          <a:xfrm>
            <a:off x="6145213" y="3459163"/>
            <a:ext cx="1460500" cy="2024062"/>
            <a:chOff x="3871" y="2242"/>
            <a:chExt cx="920" cy="1275"/>
          </a:xfrm>
        </p:grpSpPr>
        <p:sp>
          <p:nvSpPr>
            <p:cNvPr id="621587" name="Freeform 19"/>
            <p:cNvSpPr>
              <a:spLocks/>
            </p:cNvSpPr>
            <p:nvPr/>
          </p:nvSpPr>
          <p:spPr bwMode="auto">
            <a:xfrm>
              <a:off x="3919" y="2918"/>
              <a:ext cx="872" cy="599"/>
            </a:xfrm>
            <a:custGeom>
              <a:avLst/>
              <a:gdLst/>
              <a:ahLst/>
              <a:cxnLst>
                <a:cxn ang="0">
                  <a:pos x="616" y="10"/>
                </a:cxn>
                <a:cxn ang="0">
                  <a:pos x="871" y="540"/>
                </a:cxn>
                <a:cxn ang="0">
                  <a:pos x="862" y="551"/>
                </a:cxn>
                <a:cxn ang="0">
                  <a:pos x="842" y="543"/>
                </a:cxn>
                <a:cxn ang="0">
                  <a:pos x="597" y="31"/>
                </a:cxn>
                <a:cxn ang="0">
                  <a:pos x="583" y="25"/>
                </a:cxn>
                <a:cxn ang="0">
                  <a:pos x="487" y="24"/>
                </a:cxn>
                <a:cxn ang="0">
                  <a:pos x="366" y="28"/>
                </a:cxn>
                <a:cxn ang="0">
                  <a:pos x="257" y="33"/>
                </a:cxn>
                <a:cxn ang="0">
                  <a:pos x="225" y="40"/>
                </a:cxn>
                <a:cxn ang="0">
                  <a:pos x="206" y="54"/>
                </a:cxn>
                <a:cxn ang="0">
                  <a:pos x="193" y="72"/>
                </a:cxn>
                <a:cxn ang="0">
                  <a:pos x="21" y="592"/>
                </a:cxn>
                <a:cxn ang="0">
                  <a:pos x="10" y="598"/>
                </a:cxn>
                <a:cxn ang="0">
                  <a:pos x="0" y="585"/>
                </a:cxn>
                <a:cxn ang="0">
                  <a:pos x="168" y="67"/>
                </a:cxn>
                <a:cxn ang="0">
                  <a:pos x="184" y="40"/>
                </a:cxn>
                <a:cxn ang="0">
                  <a:pos x="200" y="28"/>
                </a:cxn>
                <a:cxn ang="0">
                  <a:pos x="215" y="20"/>
                </a:cxn>
                <a:cxn ang="0">
                  <a:pos x="234" y="12"/>
                </a:cxn>
                <a:cxn ang="0">
                  <a:pos x="270" y="10"/>
                </a:cxn>
                <a:cxn ang="0">
                  <a:pos x="383" y="4"/>
                </a:cxn>
                <a:cxn ang="0">
                  <a:pos x="510" y="0"/>
                </a:cxn>
                <a:cxn ang="0">
                  <a:pos x="568" y="1"/>
                </a:cxn>
                <a:cxn ang="0">
                  <a:pos x="599" y="4"/>
                </a:cxn>
                <a:cxn ang="0">
                  <a:pos x="616" y="10"/>
                </a:cxn>
              </a:cxnLst>
              <a:rect l="0" t="0" r="r" b="b"/>
              <a:pathLst>
                <a:path w="872" h="599">
                  <a:moveTo>
                    <a:pt x="616" y="10"/>
                  </a:moveTo>
                  <a:lnTo>
                    <a:pt x="871" y="540"/>
                  </a:lnTo>
                  <a:lnTo>
                    <a:pt x="862" y="551"/>
                  </a:lnTo>
                  <a:lnTo>
                    <a:pt x="842" y="543"/>
                  </a:lnTo>
                  <a:lnTo>
                    <a:pt x="597" y="31"/>
                  </a:lnTo>
                  <a:lnTo>
                    <a:pt x="583" y="25"/>
                  </a:lnTo>
                  <a:lnTo>
                    <a:pt x="487" y="24"/>
                  </a:lnTo>
                  <a:lnTo>
                    <a:pt x="366" y="28"/>
                  </a:lnTo>
                  <a:lnTo>
                    <a:pt x="257" y="33"/>
                  </a:lnTo>
                  <a:lnTo>
                    <a:pt x="225" y="40"/>
                  </a:lnTo>
                  <a:lnTo>
                    <a:pt x="206" y="54"/>
                  </a:lnTo>
                  <a:lnTo>
                    <a:pt x="193" y="72"/>
                  </a:lnTo>
                  <a:lnTo>
                    <a:pt x="21" y="592"/>
                  </a:lnTo>
                  <a:lnTo>
                    <a:pt x="10" y="598"/>
                  </a:lnTo>
                  <a:lnTo>
                    <a:pt x="0" y="585"/>
                  </a:lnTo>
                  <a:lnTo>
                    <a:pt x="168" y="67"/>
                  </a:lnTo>
                  <a:lnTo>
                    <a:pt x="184" y="40"/>
                  </a:lnTo>
                  <a:lnTo>
                    <a:pt x="200" y="28"/>
                  </a:lnTo>
                  <a:lnTo>
                    <a:pt x="215" y="20"/>
                  </a:lnTo>
                  <a:lnTo>
                    <a:pt x="234" y="12"/>
                  </a:lnTo>
                  <a:lnTo>
                    <a:pt x="270" y="10"/>
                  </a:lnTo>
                  <a:lnTo>
                    <a:pt x="383" y="4"/>
                  </a:lnTo>
                  <a:lnTo>
                    <a:pt x="510" y="0"/>
                  </a:lnTo>
                  <a:lnTo>
                    <a:pt x="568" y="1"/>
                  </a:lnTo>
                  <a:lnTo>
                    <a:pt x="599" y="4"/>
                  </a:lnTo>
                  <a:lnTo>
                    <a:pt x="616" y="10"/>
                  </a:lnTo>
                </a:path>
              </a:pathLst>
            </a:custGeom>
            <a:solidFill>
              <a:srgbClr val="3F1F00"/>
            </a:solidFill>
            <a:ln w="12700" cap="rnd" cmpd="sng">
              <a:solidFill>
                <a:srgbClr val="000000"/>
              </a:solidFill>
              <a:prstDash val="solid"/>
              <a:round/>
              <a:headEnd type="none" w="med" len="med"/>
              <a:tailEnd type="none" w="med" len="med"/>
            </a:ln>
            <a:effectLst/>
          </p:spPr>
          <p:txBody>
            <a:bodyPr/>
            <a:lstStyle/>
            <a:p>
              <a:endParaRPr lang="es-ES"/>
            </a:p>
          </p:txBody>
        </p:sp>
        <p:sp>
          <p:nvSpPr>
            <p:cNvPr id="621588" name="Freeform 20"/>
            <p:cNvSpPr>
              <a:spLocks/>
            </p:cNvSpPr>
            <p:nvPr/>
          </p:nvSpPr>
          <p:spPr bwMode="auto">
            <a:xfrm>
              <a:off x="3871" y="2242"/>
              <a:ext cx="911" cy="697"/>
            </a:xfrm>
            <a:custGeom>
              <a:avLst/>
              <a:gdLst/>
              <a:ahLst/>
              <a:cxnLst>
                <a:cxn ang="0">
                  <a:pos x="725" y="0"/>
                </a:cxn>
                <a:cxn ang="0">
                  <a:pos x="849" y="0"/>
                </a:cxn>
                <a:cxn ang="0">
                  <a:pos x="904" y="25"/>
                </a:cxn>
                <a:cxn ang="0">
                  <a:pos x="910" y="91"/>
                </a:cxn>
                <a:cxn ang="0">
                  <a:pos x="771" y="463"/>
                </a:cxn>
                <a:cxn ang="0">
                  <a:pos x="758" y="500"/>
                </a:cxn>
                <a:cxn ang="0">
                  <a:pos x="753" y="541"/>
                </a:cxn>
                <a:cxn ang="0">
                  <a:pos x="746" y="626"/>
                </a:cxn>
                <a:cxn ang="0">
                  <a:pos x="721" y="667"/>
                </a:cxn>
                <a:cxn ang="0">
                  <a:pos x="687" y="672"/>
                </a:cxn>
                <a:cxn ang="0">
                  <a:pos x="648" y="676"/>
                </a:cxn>
                <a:cxn ang="0">
                  <a:pos x="538" y="682"/>
                </a:cxn>
                <a:cxn ang="0">
                  <a:pos x="335" y="686"/>
                </a:cxn>
                <a:cxn ang="0">
                  <a:pos x="177" y="696"/>
                </a:cxn>
                <a:cxn ang="0">
                  <a:pos x="138" y="686"/>
                </a:cxn>
                <a:cxn ang="0">
                  <a:pos x="108" y="656"/>
                </a:cxn>
                <a:cxn ang="0">
                  <a:pos x="72" y="619"/>
                </a:cxn>
                <a:cxn ang="0">
                  <a:pos x="44" y="580"/>
                </a:cxn>
                <a:cxn ang="0">
                  <a:pos x="26" y="557"/>
                </a:cxn>
                <a:cxn ang="0">
                  <a:pos x="17" y="536"/>
                </a:cxn>
                <a:cxn ang="0">
                  <a:pos x="1" y="505"/>
                </a:cxn>
                <a:cxn ang="0">
                  <a:pos x="0" y="490"/>
                </a:cxn>
                <a:cxn ang="0">
                  <a:pos x="1" y="470"/>
                </a:cxn>
                <a:cxn ang="0">
                  <a:pos x="14" y="462"/>
                </a:cxn>
                <a:cxn ang="0">
                  <a:pos x="39" y="449"/>
                </a:cxn>
                <a:cxn ang="0">
                  <a:pos x="69" y="447"/>
                </a:cxn>
                <a:cxn ang="0">
                  <a:pos x="108" y="447"/>
                </a:cxn>
                <a:cxn ang="0">
                  <a:pos x="613" y="462"/>
                </a:cxn>
                <a:cxn ang="0">
                  <a:pos x="622" y="369"/>
                </a:cxn>
                <a:cxn ang="0">
                  <a:pos x="639" y="198"/>
                </a:cxn>
                <a:cxn ang="0">
                  <a:pos x="652" y="81"/>
                </a:cxn>
                <a:cxn ang="0">
                  <a:pos x="670" y="29"/>
                </a:cxn>
                <a:cxn ang="0">
                  <a:pos x="725" y="0"/>
                </a:cxn>
              </a:cxnLst>
              <a:rect l="0" t="0" r="r" b="b"/>
              <a:pathLst>
                <a:path w="911" h="697">
                  <a:moveTo>
                    <a:pt x="725" y="0"/>
                  </a:moveTo>
                  <a:lnTo>
                    <a:pt x="849" y="0"/>
                  </a:lnTo>
                  <a:lnTo>
                    <a:pt x="904" y="25"/>
                  </a:lnTo>
                  <a:lnTo>
                    <a:pt x="910" y="91"/>
                  </a:lnTo>
                  <a:lnTo>
                    <a:pt x="771" y="463"/>
                  </a:lnTo>
                  <a:lnTo>
                    <a:pt x="758" y="500"/>
                  </a:lnTo>
                  <a:lnTo>
                    <a:pt x="753" y="541"/>
                  </a:lnTo>
                  <a:lnTo>
                    <a:pt x="746" y="626"/>
                  </a:lnTo>
                  <a:lnTo>
                    <a:pt x="721" y="667"/>
                  </a:lnTo>
                  <a:lnTo>
                    <a:pt x="687" y="672"/>
                  </a:lnTo>
                  <a:lnTo>
                    <a:pt x="648" y="676"/>
                  </a:lnTo>
                  <a:lnTo>
                    <a:pt x="538" y="682"/>
                  </a:lnTo>
                  <a:lnTo>
                    <a:pt x="335" y="686"/>
                  </a:lnTo>
                  <a:lnTo>
                    <a:pt x="177" y="696"/>
                  </a:lnTo>
                  <a:lnTo>
                    <a:pt x="138" y="686"/>
                  </a:lnTo>
                  <a:lnTo>
                    <a:pt x="108" y="656"/>
                  </a:lnTo>
                  <a:lnTo>
                    <a:pt x="72" y="619"/>
                  </a:lnTo>
                  <a:lnTo>
                    <a:pt x="44" y="580"/>
                  </a:lnTo>
                  <a:lnTo>
                    <a:pt x="26" y="557"/>
                  </a:lnTo>
                  <a:lnTo>
                    <a:pt x="17" y="536"/>
                  </a:lnTo>
                  <a:lnTo>
                    <a:pt x="1" y="505"/>
                  </a:lnTo>
                  <a:lnTo>
                    <a:pt x="0" y="490"/>
                  </a:lnTo>
                  <a:lnTo>
                    <a:pt x="1" y="470"/>
                  </a:lnTo>
                  <a:lnTo>
                    <a:pt x="14" y="462"/>
                  </a:lnTo>
                  <a:lnTo>
                    <a:pt x="39" y="449"/>
                  </a:lnTo>
                  <a:lnTo>
                    <a:pt x="69" y="447"/>
                  </a:lnTo>
                  <a:lnTo>
                    <a:pt x="108" y="447"/>
                  </a:lnTo>
                  <a:lnTo>
                    <a:pt x="613" y="462"/>
                  </a:lnTo>
                  <a:lnTo>
                    <a:pt x="622" y="369"/>
                  </a:lnTo>
                  <a:lnTo>
                    <a:pt x="639" y="198"/>
                  </a:lnTo>
                  <a:lnTo>
                    <a:pt x="652" y="81"/>
                  </a:lnTo>
                  <a:lnTo>
                    <a:pt x="670" y="29"/>
                  </a:lnTo>
                  <a:lnTo>
                    <a:pt x="725" y="0"/>
                  </a:lnTo>
                </a:path>
              </a:pathLst>
            </a:custGeom>
            <a:solidFill>
              <a:srgbClr val="9F7F5F"/>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589" name="Freeform 21"/>
          <p:cNvSpPr>
            <a:spLocks/>
          </p:cNvSpPr>
          <p:nvPr/>
        </p:nvSpPr>
        <p:spPr bwMode="auto">
          <a:xfrm>
            <a:off x="1789113" y="749300"/>
            <a:ext cx="5145087" cy="1920875"/>
          </a:xfrm>
          <a:custGeom>
            <a:avLst/>
            <a:gdLst/>
            <a:ahLst/>
            <a:cxnLst>
              <a:cxn ang="0">
                <a:pos x="1419" y="148"/>
              </a:cxn>
              <a:cxn ang="0">
                <a:pos x="1230" y="131"/>
              </a:cxn>
              <a:cxn ang="0">
                <a:pos x="1074" y="142"/>
              </a:cxn>
              <a:cxn ang="0">
                <a:pos x="935" y="171"/>
              </a:cxn>
              <a:cxn ang="0">
                <a:pos x="798" y="221"/>
              </a:cxn>
              <a:cxn ang="0">
                <a:pos x="684" y="295"/>
              </a:cxn>
              <a:cxn ang="0">
                <a:pos x="625" y="363"/>
              </a:cxn>
              <a:cxn ang="0">
                <a:pos x="549" y="395"/>
              </a:cxn>
              <a:cxn ang="0">
                <a:pos x="419" y="393"/>
              </a:cxn>
              <a:cxn ang="0">
                <a:pos x="298" y="413"/>
              </a:cxn>
              <a:cxn ang="0">
                <a:pos x="183" y="458"/>
              </a:cxn>
              <a:cxn ang="0">
                <a:pos x="106" y="511"/>
              </a:cxn>
              <a:cxn ang="0">
                <a:pos x="42" y="587"/>
              </a:cxn>
              <a:cxn ang="0">
                <a:pos x="7" y="669"/>
              </a:cxn>
              <a:cxn ang="0">
                <a:pos x="0" y="734"/>
              </a:cxn>
              <a:cxn ang="0">
                <a:pos x="10" y="809"/>
              </a:cxn>
              <a:cxn ang="0">
                <a:pos x="42" y="877"/>
              </a:cxn>
              <a:cxn ang="0">
                <a:pos x="110" y="953"/>
              </a:cxn>
              <a:cxn ang="0">
                <a:pos x="202" y="1014"/>
              </a:cxn>
              <a:cxn ang="0">
                <a:pos x="304" y="1051"/>
              </a:cxn>
              <a:cxn ang="0">
                <a:pos x="400" y="1070"/>
              </a:cxn>
              <a:cxn ang="0">
                <a:pos x="513" y="1071"/>
              </a:cxn>
              <a:cxn ang="0">
                <a:pos x="615" y="1055"/>
              </a:cxn>
              <a:cxn ang="0">
                <a:pos x="679" y="1074"/>
              </a:cxn>
              <a:cxn ang="0">
                <a:pos x="771" y="1119"/>
              </a:cxn>
              <a:cxn ang="0">
                <a:pos x="892" y="1161"/>
              </a:cxn>
              <a:cxn ang="0">
                <a:pos x="1045" y="1192"/>
              </a:cxn>
              <a:cxn ang="0">
                <a:pos x="1203" y="1209"/>
              </a:cxn>
              <a:cxn ang="0">
                <a:pos x="1337" y="1209"/>
              </a:cxn>
              <a:cxn ang="0">
                <a:pos x="1515" y="1191"/>
              </a:cxn>
              <a:cxn ang="0">
                <a:pos x="1650" y="1164"/>
              </a:cxn>
              <a:cxn ang="0">
                <a:pos x="1776" y="1123"/>
              </a:cxn>
              <a:cxn ang="0">
                <a:pos x="1854" y="1117"/>
              </a:cxn>
              <a:cxn ang="0">
                <a:pos x="1963" y="1145"/>
              </a:cxn>
              <a:cxn ang="0">
                <a:pos x="2069" y="1154"/>
              </a:cxn>
              <a:cxn ang="0">
                <a:pos x="2187" y="1150"/>
              </a:cxn>
              <a:cxn ang="0">
                <a:pos x="2308" y="1123"/>
              </a:cxn>
              <a:cxn ang="0">
                <a:pos x="2418" y="1077"/>
              </a:cxn>
              <a:cxn ang="0">
                <a:pos x="2558" y="1108"/>
              </a:cxn>
              <a:cxn ang="0">
                <a:pos x="2699" y="1113"/>
              </a:cxn>
              <a:cxn ang="0">
                <a:pos x="2887" y="1083"/>
              </a:cxn>
              <a:cxn ang="0">
                <a:pos x="3047" y="1011"/>
              </a:cxn>
              <a:cxn ang="0">
                <a:pos x="3156" y="922"/>
              </a:cxn>
              <a:cxn ang="0">
                <a:pos x="3216" y="828"/>
              </a:cxn>
              <a:cxn ang="0">
                <a:pos x="3240" y="722"/>
              </a:cxn>
              <a:cxn ang="0">
                <a:pos x="3218" y="626"/>
              </a:cxn>
              <a:cxn ang="0">
                <a:pos x="3158" y="529"/>
              </a:cxn>
              <a:cxn ang="0">
                <a:pos x="3063" y="446"/>
              </a:cxn>
              <a:cxn ang="0">
                <a:pos x="2964" y="394"/>
              </a:cxn>
              <a:cxn ang="0">
                <a:pos x="2830" y="349"/>
              </a:cxn>
              <a:cxn ang="0">
                <a:pos x="2711" y="334"/>
              </a:cxn>
              <a:cxn ang="0">
                <a:pos x="2678" y="265"/>
              </a:cxn>
              <a:cxn ang="0">
                <a:pos x="2621" y="195"/>
              </a:cxn>
              <a:cxn ang="0">
                <a:pos x="2528" y="125"/>
              </a:cxn>
              <a:cxn ang="0">
                <a:pos x="2420" y="70"/>
              </a:cxn>
              <a:cxn ang="0">
                <a:pos x="2276" y="24"/>
              </a:cxn>
              <a:cxn ang="0">
                <a:pos x="2126" y="4"/>
              </a:cxn>
              <a:cxn ang="0">
                <a:pos x="1968" y="1"/>
              </a:cxn>
              <a:cxn ang="0">
                <a:pos x="1806" y="24"/>
              </a:cxn>
              <a:cxn ang="0">
                <a:pos x="1653" y="70"/>
              </a:cxn>
              <a:cxn ang="0">
                <a:pos x="1539" y="129"/>
              </a:cxn>
            </a:cxnLst>
            <a:rect l="0" t="0" r="r" b="b"/>
            <a:pathLst>
              <a:path w="3241" h="1210">
                <a:moveTo>
                  <a:pt x="1495" y="160"/>
                </a:moveTo>
                <a:lnTo>
                  <a:pt x="1419" y="148"/>
                </a:lnTo>
                <a:lnTo>
                  <a:pt x="1315" y="134"/>
                </a:lnTo>
                <a:lnTo>
                  <a:pt x="1230" y="131"/>
                </a:lnTo>
                <a:lnTo>
                  <a:pt x="1138" y="137"/>
                </a:lnTo>
                <a:lnTo>
                  <a:pt x="1074" y="142"/>
                </a:lnTo>
                <a:lnTo>
                  <a:pt x="1006" y="153"/>
                </a:lnTo>
                <a:lnTo>
                  <a:pt x="935" y="171"/>
                </a:lnTo>
                <a:lnTo>
                  <a:pt x="869" y="193"/>
                </a:lnTo>
                <a:lnTo>
                  <a:pt x="798" y="221"/>
                </a:lnTo>
                <a:lnTo>
                  <a:pt x="730" y="259"/>
                </a:lnTo>
                <a:lnTo>
                  <a:pt x="684" y="295"/>
                </a:lnTo>
                <a:lnTo>
                  <a:pt x="652" y="327"/>
                </a:lnTo>
                <a:lnTo>
                  <a:pt x="625" y="363"/>
                </a:lnTo>
                <a:lnTo>
                  <a:pt x="606" y="409"/>
                </a:lnTo>
                <a:lnTo>
                  <a:pt x="549" y="395"/>
                </a:lnTo>
                <a:lnTo>
                  <a:pt x="480" y="391"/>
                </a:lnTo>
                <a:lnTo>
                  <a:pt x="419" y="393"/>
                </a:lnTo>
                <a:lnTo>
                  <a:pt x="353" y="401"/>
                </a:lnTo>
                <a:lnTo>
                  <a:pt x="298" y="413"/>
                </a:lnTo>
                <a:lnTo>
                  <a:pt x="243" y="431"/>
                </a:lnTo>
                <a:lnTo>
                  <a:pt x="183" y="458"/>
                </a:lnTo>
                <a:lnTo>
                  <a:pt x="145" y="484"/>
                </a:lnTo>
                <a:lnTo>
                  <a:pt x="106" y="511"/>
                </a:lnTo>
                <a:lnTo>
                  <a:pt x="72" y="542"/>
                </a:lnTo>
                <a:lnTo>
                  <a:pt x="42" y="587"/>
                </a:lnTo>
                <a:lnTo>
                  <a:pt x="21" y="626"/>
                </a:lnTo>
                <a:lnTo>
                  <a:pt x="7" y="669"/>
                </a:lnTo>
                <a:lnTo>
                  <a:pt x="1" y="701"/>
                </a:lnTo>
                <a:lnTo>
                  <a:pt x="0" y="734"/>
                </a:lnTo>
                <a:lnTo>
                  <a:pt x="1" y="772"/>
                </a:lnTo>
                <a:lnTo>
                  <a:pt x="10" y="809"/>
                </a:lnTo>
                <a:lnTo>
                  <a:pt x="24" y="843"/>
                </a:lnTo>
                <a:lnTo>
                  <a:pt x="42" y="877"/>
                </a:lnTo>
                <a:lnTo>
                  <a:pt x="72" y="917"/>
                </a:lnTo>
                <a:lnTo>
                  <a:pt x="110" y="953"/>
                </a:lnTo>
                <a:lnTo>
                  <a:pt x="149" y="984"/>
                </a:lnTo>
                <a:lnTo>
                  <a:pt x="202" y="1014"/>
                </a:lnTo>
                <a:lnTo>
                  <a:pt x="256" y="1036"/>
                </a:lnTo>
                <a:lnTo>
                  <a:pt x="304" y="1051"/>
                </a:lnTo>
                <a:lnTo>
                  <a:pt x="346" y="1062"/>
                </a:lnTo>
                <a:lnTo>
                  <a:pt x="400" y="1070"/>
                </a:lnTo>
                <a:lnTo>
                  <a:pt x="457" y="1071"/>
                </a:lnTo>
                <a:lnTo>
                  <a:pt x="513" y="1071"/>
                </a:lnTo>
                <a:lnTo>
                  <a:pt x="570" y="1063"/>
                </a:lnTo>
                <a:lnTo>
                  <a:pt x="615" y="1055"/>
                </a:lnTo>
                <a:lnTo>
                  <a:pt x="647" y="1047"/>
                </a:lnTo>
                <a:lnTo>
                  <a:pt x="679" y="1074"/>
                </a:lnTo>
                <a:lnTo>
                  <a:pt x="723" y="1097"/>
                </a:lnTo>
                <a:lnTo>
                  <a:pt x="771" y="1119"/>
                </a:lnTo>
                <a:lnTo>
                  <a:pt x="826" y="1141"/>
                </a:lnTo>
                <a:lnTo>
                  <a:pt x="892" y="1161"/>
                </a:lnTo>
                <a:lnTo>
                  <a:pt x="962" y="1179"/>
                </a:lnTo>
                <a:lnTo>
                  <a:pt x="1045" y="1192"/>
                </a:lnTo>
                <a:lnTo>
                  <a:pt x="1120" y="1202"/>
                </a:lnTo>
                <a:lnTo>
                  <a:pt x="1203" y="1209"/>
                </a:lnTo>
                <a:lnTo>
                  <a:pt x="1269" y="1209"/>
                </a:lnTo>
                <a:lnTo>
                  <a:pt x="1337" y="1209"/>
                </a:lnTo>
                <a:lnTo>
                  <a:pt x="1429" y="1200"/>
                </a:lnTo>
                <a:lnTo>
                  <a:pt x="1515" y="1191"/>
                </a:lnTo>
                <a:lnTo>
                  <a:pt x="1575" y="1181"/>
                </a:lnTo>
                <a:lnTo>
                  <a:pt x="1650" y="1164"/>
                </a:lnTo>
                <a:lnTo>
                  <a:pt x="1728" y="1141"/>
                </a:lnTo>
                <a:lnTo>
                  <a:pt x="1776" y="1123"/>
                </a:lnTo>
                <a:lnTo>
                  <a:pt x="1813" y="1104"/>
                </a:lnTo>
                <a:lnTo>
                  <a:pt x="1854" y="1117"/>
                </a:lnTo>
                <a:lnTo>
                  <a:pt x="1911" y="1134"/>
                </a:lnTo>
                <a:lnTo>
                  <a:pt x="1963" y="1145"/>
                </a:lnTo>
                <a:lnTo>
                  <a:pt x="2012" y="1151"/>
                </a:lnTo>
                <a:lnTo>
                  <a:pt x="2069" y="1154"/>
                </a:lnTo>
                <a:lnTo>
                  <a:pt x="2121" y="1154"/>
                </a:lnTo>
                <a:lnTo>
                  <a:pt x="2187" y="1150"/>
                </a:lnTo>
                <a:lnTo>
                  <a:pt x="2251" y="1138"/>
                </a:lnTo>
                <a:lnTo>
                  <a:pt x="2308" y="1123"/>
                </a:lnTo>
                <a:lnTo>
                  <a:pt x="2366" y="1101"/>
                </a:lnTo>
                <a:lnTo>
                  <a:pt x="2418" y="1077"/>
                </a:lnTo>
                <a:lnTo>
                  <a:pt x="2491" y="1097"/>
                </a:lnTo>
                <a:lnTo>
                  <a:pt x="2558" y="1108"/>
                </a:lnTo>
                <a:lnTo>
                  <a:pt x="2615" y="1113"/>
                </a:lnTo>
                <a:lnTo>
                  <a:pt x="2699" y="1113"/>
                </a:lnTo>
                <a:lnTo>
                  <a:pt x="2786" y="1107"/>
                </a:lnTo>
                <a:lnTo>
                  <a:pt x="2887" y="1083"/>
                </a:lnTo>
                <a:lnTo>
                  <a:pt x="2975" y="1051"/>
                </a:lnTo>
                <a:lnTo>
                  <a:pt x="3047" y="1011"/>
                </a:lnTo>
                <a:lnTo>
                  <a:pt x="3117" y="962"/>
                </a:lnTo>
                <a:lnTo>
                  <a:pt x="3156" y="922"/>
                </a:lnTo>
                <a:lnTo>
                  <a:pt x="3188" y="881"/>
                </a:lnTo>
                <a:lnTo>
                  <a:pt x="3216" y="828"/>
                </a:lnTo>
                <a:lnTo>
                  <a:pt x="3232" y="779"/>
                </a:lnTo>
                <a:lnTo>
                  <a:pt x="3240" y="722"/>
                </a:lnTo>
                <a:lnTo>
                  <a:pt x="3234" y="678"/>
                </a:lnTo>
                <a:lnTo>
                  <a:pt x="3218" y="626"/>
                </a:lnTo>
                <a:lnTo>
                  <a:pt x="3195" y="575"/>
                </a:lnTo>
                <a:lnTo>
                  <a:pt x="3158" y="529"/>
                </a:lnTo>
                <a:lnTo>
                  <a:pt x="3115" y="484"/>
                </a:lnTo>
                <a:lnTo>
                  <a:pt x="3063" y="446"/>
                </a:lnTo>
                <a:lnTo>
                  <a:pt x="3014" y="417"/>
                </a:lnTo>
                <a:lnTo>
                  <a:pt x="2964" y="394"/>
                </a:lnTo>
                <a:lnTo>
                  <a:pt x="2893" y="365"/>
                </a:lnTo>
                <a:lnTo>
                  <a:pt x="2830" y="349"/>
                </a:lnTo>
                <a:lnTo>
                  <a:pt x="2772" y="341"/>
                </a:lnTo>
                <a:lnTo>
                  <a:pt x="2711" y="334"/>
                </a:lnTo>
                <a:lnTo>
                  <a:pt x="2699" y="301"/>
                </a:lnTo>
                <a:lnTo>
                  <a:pt x="2678" y="265"/>
                </a:lnTo>
                <a:lnTo>
                  <a:pt x="2653" y="233"/>
                </a:lnTo>
                <a:lnTo>
                  <a:pt x="2621" y="195"/>
                </a:lnTo>
                <a:lnTo>
                  <a:pt x="2582" y="161"/>
                </a:lnTo>
                <a:lnTo>
                  <a:pt x="2528" y="125"/>
                </a:lnTo>
                <a:lnTo>
                  <a:pt x="2478" y="95"/>
                </a:lnTo>
                <a:lnTo>
                  <a:pt x="2420" y="70"/>
                </a:lnTo>
                <a:lnTo>
                  <a:pt x="2347" y="43"/>
                </a:lnTo>
                <a:lnTo>
                  <a:pt x="2276" y="24"/>
                </a:lnTo>
                <a:lnTo>
                  <a:pt x="2205" y="10"/>
                </a:lnTo>
                <a:lnTo>
                  <a:pt x="2126" y="4"/>
                </a:lnTo>
                <a:lnTo>
                  <a:pt x="2052" y="0"/>
                </a:lnTo>
                <a:lnTo>
                  <a:pt x="1968" y="1"/>
                </a:lnTo>
                <a:lnTo>
                  <a:pt x="1895" y="8"/>
                </a:lnTo>
                <a:lnTo>
                  <a:pt x="1806" y="24"/>
                </a:lnTo>
                <a:lnTo>
                  <a:pt x="1714" y="48"/>
                </a:lnTo>
                <a:lnTo>
                  <a:pt x="1653" y="70"/>
                </a:lnTo>
                <a:lnTo>
                  <a:pt x="1593" y="97"/>
                </a:lnTo>
                <a:lnTo>
                  <a:pt x="1539" y="129"/>
                </a:lnTo>
                <a:lnTo>
                  <a:pt x="1495" y="160"/>
                </a:lnTo>
              </a:path>
            </a:pathLst>
          </a:custGeom>
          <a:solidFill>
            <a:srgbClr val="CCECFF"/>
          </a:solidFill>
          <a:ln w="12700" cap="rnd" cmpd="sng">
            <a:noFill/>
            <a:prstDash val="solid"/>
            <a:round/>
            <a:headEnd type="none" w="med" len="med"/>
            <a:tailEnd type="none" w="med" len="med"/>
          </a:ln>
          <a:effectLst/>
        </p:spPr>
        <p:txBody>
          <a:bodyPr/>
          <a:lstStyle/>
          <a:p>
            <a:endParaRPr lang="es-ES"/>
          </a:p>
        </p:txBody>
      </p:sp>
      <p:grpSp>
        <p:nvGrpSpPr>
          <p:cNvPr id="621590" name="Group 22"/>
          <p:cNvGrpSpPr>
            <a:grpSpLocks/>
          </p:cNvGrpSpPr>
          <p:nvPr/>
        </p:nvGrpSpPr>
        <p:grpSpPr bwMode="auto">
          <a:xfrm>
            <a:off x="5073650" y="1925638"/>
            <a:ext cx="1398588" cy="1201737"/>
            <a:chOff x="3196" y="1276"/>
            <a:chExt cx="881" cy="757"/>
          </a:xfrm>
        </p:grpSpPr>
        <p:sp>
          <p:nvSpPr>
            <p:cNvPr id="621591" name="Freeform 23"/>
            <p:cNvSpPr>
              <a:spLocks/>
            </p:cNvSpPr>
            <p:nvPr/>
          </p:nvSpPr>
          <p:spPr bwMode="auto">
            <a:xfrm>
              <a:off x="3718" y="1901"/>
              <a:ext cx="141" cy="132"/>
            </a:xfrm>
            <a:custGeom>
              <a:avLst/>
              <a:gdLst/>
              <a:ahLst/>
              <a:cxnLst>
                <a:cxn ang="0">
                  <a:pos x="0" y="45"/>
                </a:cxn>
                <a:cxn ang="0">
                  <a:pos x="8" y="75"/>
                </a:cxn>
                <a:cxn ang="0">
                  <a:pos x="21" y="90"/>
                </a:cxn>
                <a:cxn ang="0">
                  <a:pos x="46" y="113"/>
                </a:cxn>
                <a:cxn ang="0">
                  <a:pos x="56" y="131"/>
                </a:cxn>
                <a:cxn ang="0">
                  <a:pos x="140" y="81"/>
                </a:cxn>
                <a:cxn ang="0">
                  <a:pos x="102" y="24"/>
                </a:cxn>
                <a:cxn ang="0">
                  <a:pos x="90" y="0"/>
                </a:cxn>
                <a:cxn ang="0">
                  <a:pos x="0" y="45"/>
                </a:cxn>
              </a:cxnLst>
              <a:rect l="0" t="0" r="r" b="b"/>
              <a:pathLst>
                <a:path w="141" h="132">
                  <a:moveTo>
                    <a:pt x="0" y="45"/>
                  </a:moveTo>
                  <a:lnTo>
                    <a:pt x="8" y="75"/>
                  </a:lnTo>
                  <a:lnTo>
                    <a:pt x="21" y="90"/>
                  </a:lnTo>
                  <a:lnTo>
                    <a:pt x="46" y="113"/>
                  </a:lnTo>
                  <a:lnTo>
                    <a:pt x="56" y="131"/>
                  </a:lnTo>
                  <a:lnTo>
                    <a:pt x="140" y="81"/>
                  </a:lnTo>
                  <a:lnTo>
                    <a:pt x="102" y="24"/>
                  </a:lnTo>
                  <a:lnTo>
                    <a:pt x="90" y="0"/>
                  </a:lnTo>
                  <a:lnTo>
                    <a:pt x="0" y="45"/>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592" name="Group 24"/>
            <p:cNvGrpSpPr>
              <a:grpSpLocks/>
            </p:cNvGrpSpPr>
            <p:nvPr/>
          </p:nvGrpSpPr>
          <p:grpSpPr bwMode="auto">
            <a:xfrm>
              <a:off x="3406" y="1807"/>
              <a:ext cx="161" cy="104"/>
              <a:chOff x="3406" y="1807"/>
              <a:chExt cx="161" cy="104"/>
            </a:xfrm>
          </p:grpSpPr>
          <p:sp>
            <p:nvSpPr>
              <p:cNvPr id="621593" name="Freeform 25"/>
              <p:cNvSpPr>
                <a:spLocks/>
              </p:cNvSpPr>
              <p:nvPr/>
            </p:nvSpPr>
            <p:spPr bwMode="auto">
              <a:xfrm>
                <a:off x="3440" y="1836"/>
                <a:ext cx="127" cy="75"/>
              </a:xfrm>
              <a:custGeom>
                <a:avLst/>
                <a:gdLst/>
                <a:ahLst/>
                <a:cxnLst>
                  <a:cxn ang="0">
                    <a:pos x="0" y="0"/>
                  </a:cxn>
                  <a:cxn ang="0">
                    <a:pos x="3" y="30"/>
                  </a:cxn>
                  <a:cxn ang="0">
                    <a:pos x="5" y="47"/>
                  </a:cxn>
                  <a:cxn ang="0">
                    <a:pos x="5" y="60"/>
                  </a:cxn>
                  <a:cxn ang="0">
                    <a:pos x="5" y="74"/>
                  </a:cxn>
                  <a:cxn ang="0">
                    <a:pos x="126" y="65"/>
                  </a:cxn>
                  <a:cxn ang="0">
                    <a:pos x="122" y="4"/>
                  </a:cxn>
                  <a:cxn ang="0">
                    <a:pos x="0" y="0"/>
                  </a:cxn>
                </a:cxnLst>
                <a:rect l="0" t="0" r="r" b="b"/>
                <a:pathLst>
                  <a:path w="127" h="75">
                    <a:moveTo>
                      <a:pt x="0" y="0"/>
                    </a:moveTo>
                    <a:lnTo>
                      <a:pt x="3" y="30"/>
                    </a:lnTo>
                    <a:lnTo>
                      <a:pt x="5" y="47"/>
                    </a:lnTo>
                    <a:lnTo>
                      <a:pt x="5" y="60"/>
                    </a:lnTo>
                    <a:lnTo>
                      <a:pt x="5" y="74"/>
                    </a:lnTo>
                    <a:lnTo>
                      <a:pt x="126" y="65"/>
                    </a:lnTo>
                    <a:lnTo>
                      <a:pt x="122" y="4"/>
                    </a:lnTo>
                    <a:lnTo>
                      <a:pt x="0" y="0"/>
                    </a:lnTo>
                  </a:path>
                </a:pathLst>
              </a:custGeom>
              <a:solidFill>
                <a:srgbClr val="5F3F1F"/>
              </a:solidFill>
              <a:ln w="12700" cap="rnd" cmpd="sng">
                <a:solidFill>
                  <a:srgbClr val="000000"/>
                </a:solidFill>
                <a:prstDash val="solid"/>
                <a:round/>
                <a:headEnd type="none" w="med" len="med"/>
                <a:tailEnd type="none" w="med" len="med"/>
              </a:ln>
              <a:effectLst/>
            </p:spPr>
            <p:txBody>
              <a:bodyPr/>
              <a:lstStyle/>
              <a:p>
                <a:endParaRPr lang="es-ES"/>
              </a:p>
            </p:txBody>
          </p:sp>
          <p:sp>
            <p:nvSpPr>
              <p:cNvPr id="621594" name="Freeform 26"/>
              <p:cNvSpPr>
                <a:spLocks/>
              </p:cNvSpPr>
              <p:nvPr/>
            </p:nvSpPr>
            <p:spPr bwMode="auto">
              <a:xfrm>
                <a:off x="3406" y="1807"/>
                <a:ext cx="128" cy="39"/>
              </a:xfrm>
              <a:custGeom>
                <a:avLst/>
                <a:gdLst/>
                <a:ahLst/>
                <a:cxnLst>
                  <a:cxn ang="0">
                    <a:pos x="0" y="4"/>
                  </a:cxn>
                  <a:cxn ang="0">
                    <a:pos x="0" y="38"/>
                  </a:cxn>
                  <a:cxn ang="0">
                    <a:pos x="127" y="38"/>
                  </a:cxn>
                  <a:cxn ang="0">
                    <a:pos x="123" y="0"/>
                  </a:cxn>
                  <a:cxn ang="0">
                    <a:pos x="0" y="4"/>
                  </a:cxn>
                </a:cxnLst>
                <a:rect l="0" t="0" r="r" b="b"/>
                <a:pathLst>
                  <a:path w="128" h="39">
                    <a:moveTo>
                      <a:pt x="0" y="4"/>
                    </a:moveTo>
                    <a:lnTo>
                      <a:pt x="0" y="38"/>
                    </a:lnTo>
                    <a:lnTo>
                      <a:pt x="127" y="38"/>
                    </a:lnTo>
                    <a:lnTo>
                      <a:pt x="123" y="0"/>
                    </a:lnTo>
                    <a:lnTo>
                      <a:pt x="0" y="4"/>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595" name="Freeform 27"/>
            <p:cNvSpPr>
              <a:spLocks/>
            </p:cNvSpPr>
            <p:nvPr/>
          </p:nvSpPr>
          <p:spPr bwMode="auto">
            <a:xfrm>
              <a:off x="3196" y="1343"/>
              <a:ext cx="773" cy="680"/>
            </a:xfrm>
            <a:custGeom>
              <a:avLst/>
              <a:gdLst/>
              <a:ahLst/>
              <a:cxnLst>
                <a:cxn ang="0">
                  <a:pos x="112" y="234"/>
                </a:cxn>
                <a:cxn ang="0">
                  <a:pos x="51" y="244"/>
                </a:cxn>
                <a:cxn ang="0">
                  <a:pos x="16" y="277"/>
                </a:cxn>
                <a:cxn ang="0">
                  <a:pos x="0" y="318"/>
                </a:cxn>
                <a:cxn ang="0">
                  <a:pos x="7" y="355"/>
                </a:cxn>
                <a:cxn ang="0">
                  <a:pos x="28" y="381"/>
                </a:cxn>
                <a:cxn ang="0">
                  <a:pos x="74" y="397"/>
                </a:cxn>
                <a:cxn ang="0">
                  <a:pos x="142" y="394"/>
                </a:cxn>
                <a:cxn ang="0">
                  <a:pos x="176" y="393"/>
                </a:cxn>
                <a:cxn ang="0">
                  <a:pos x="151" y="459"/>
                </a:cxn>
                <a:cxn ang="0">
                  <a:pos x="256" y="468"/>
                </a:cxn>
                <a:cxn ang="0">
                  <a:pos x="297" y="474"/>
                </a:cxn>
                <a:cxn ang="0">
                  <a:pos x="321" y="488"/>
                </a:cxn>
                <a:cxn ang="0">
                  <a:pos x="286" y="548"/>
                </a:cxn>
                <a:cxn ang="0">
                  <a:pos x="199" y="548"/>
                </a:cxn>
                <a:cxn ang="0">
                  <a:pos x="172" y="582"/>
                </a:cxn>
                <a:cxn ang="0">
                  <a:pos x="197" y="657"/>
                </a:cxn>
                <a:cxn ang="0">
                  <a:pos x="249" y="679"/>
                </a:cxn>
                <a:cxn ang="0">
                  <a:pos x="396" y="665"/>
                </a:cxn>
                <a:cxn ang="0">
                  <a:pos x="540" y="612"/>
                </a:cxn>
                <a:cxn ang="0">
                  <a:pos x="633" y="551"/>
                </a:cxn>
                <a:cxn ang="0">
                  <a:pos x="663" y="503"/>
                </a:cxn>
                <a:cxn ang="0">
                  <a:pos x="727" y="424"/>
                </a:cxn>
                <a:cxn ang="0">
                  <a:pos x="759" y="345"/>
                </a:cxn>
                <a:cxn ang="0">
                  <a:pos x="772" y="243"/>
                </a:cxn>
                <a:cxn ang="0">
                  <a:pos x="745" y="130"/>
                </a:cxn>
                <a:cxn ang="0">
                  <a:pos x="668" y="53"/>
                </a:cxn>
                <a:cxn ang="0">
                  <a:pos x="601" y="20"/>
                </a:cxn>
                <a:cxn ang="0">
                  <a:pos x="506" y="0"/>
                </a:cxn>
                <a:cxn ang="0">
                  <a:pos x="325" y="21"/>
                </a:cxn>
                <a:cxn ang="0">
                  <a:pos x="222" y="83"/>
                </a:cxn>
                <a:cxn ang="0">
                  <a:pos x="160" y="153"/>
                </a:cxn>
                <a:cxn ang="0">
                  <a:pos x="151" y="231"/>
                </a:cxn>
              </a:cxnLst>
              <a:rect l="0" t="0" r="r" b="b"/>
              <a:pathLst>
                <a:path w="773" h="680">
                  <a:moveTo>
                    <a:pt x="151" y="231"/>
                  </a:moveTo>
                  <a:lnTo>
                    <a:pt x="112" y="234"/>
                  </a:lnTo>
                  <a:lnTo>
                    <a:pt x="72" y="238"/>
                  </a:lnTo>
                  <a:lnTo>
                    <a:pt x="51" y="244"/>
                  </a:lnTo>
                  <a:lnTo>
                    <a:pt x="32" y="258"/>
                  </a:lnTo>
                  <a:lnTo>
                    <a:pt x="16" y="277"/>
                  </a:lnTo>
                  <a:lnTo>
                    <a:pt x="7" y="300"/>
                  </a:lnTo>
                  <a:lnTo>
                    <a:pt x="0" y="318"/>
                  </a:lnTo>
                  <a:lnTo>
                    <a:pt x="0" y="337"/>
                  </a:lnTo>
                  <a:lnTo>
                    <a:pt x="7" y="355"/>
                  </a:lnTo>
                  <a:lnTo>
                    <a:pt x="16" y="371"/>
                  </a:lnTo>
                  <a:lnTo>
                    <a:pt x="28" y="381"/>
                  </a:lnTo>
                  <a:lnTo>
                    <a:pt x="51" y="393"/>
                  </a:lnTo>
                  <a:lnTo>
                    <a:pt x="74" y="397"/>
                  </a:lnTo>
                  <a:lnTo>
                    <a:pt x="106" y="401"/>
                  </a:lnTo>
                  <a:lnTo>
                    <a:pt x="142" y="394"/>
                  </a:lnTo>
                  <a:lnTo>
                    <a:pt x="158" y="393"/>
                  </a:lnTo>
                  <a:lnTo>
                    <a:pt x="176" y="393"/>
                  </a:lnTo>
                  <a:lnTo>
                    <a:pt x="152" y="397"/>
                  </a:lnTo>
                  <a:lnTo>
                    <a:pt x="151" y="459"/>
                  </a:lnTo>
                  <a:lnTo>
                    <a:pt x="217" y="465"/>
                  </a:lnTo>
                  <a:lnTo>
                    <a:pt x="256" y="468"/>
                  </a:lnTo>
                  <a:lnTo>
                    <a:pt x="275" y="468"/>
                  </a:lnTo>
                  <a:lnTo>
                    <a:pt x="297" y="474"/>
                  </a:lnTo>
                  <a:lnTo>
                    <a:pt x="313" y="484"/>
                  </a:lnTo>
                  <a:lnTo>
                    <a:pt x="321" y="488"/>
                  </a:lnTo>
                  <a:lnTo>
                    <a:pt x="325" y="534"/>
                  </a:lnTo>
                  <a:lnTo>
                    <a:pt x="286" y="548"/>
                  </a:lnTo>
                  <a:lnTo>
                    <a:pt x="252" y="548"/>
                  </a:lnTo>
                  <a:lnTo>
                    <a:pt x="199" y="548"/>
                  </a:lnTo>
                  <a:lnTo>
                    <a:pt x="163" y="541"/>
                  </a:lnTo>
                  <a:lnTo>
                    <a:pt x="172" y="582"/>
                  </a:lnTo>
                  <a:lnTo>
                    <a:pt x="176" y="627"/>
                  </a:lnTo>
                  <a:lnTo>
                    <a:pt x="197" y="657"/>
                  </a:lnTo>
                  <a:lnTo>
                    <a:pt x="213" y="666"/>
                  </a:lnTo>
                  <a:lnTo>
                    <a:pt x="249" y="679"/>
                  </a:lnTo>
                  <a:lnTo>
                    <a:pt x="339" y="672"/>
                  </a:lnTo>
                  <a:lnTo>
                    <a:pt x="396" y="665"/>
                  </a:lnTo>
                  <a:lnTo>
                    <a:pt x="476" y="636"/>
                  </a:lnTo>
                  <a:lnTo>
                    <a:pt x="540" y="612"/>
                  </a:lnTo>
                  <a:lnTo>
                    <a:pt x="611" y="578"/>
                  </a:lnTo>
                  <a:lnTo>
                    <a:pt x="633" y="551"/>
                  </a:lnTo>
                  <a:lnTo>
                    <a:pt x="647" y="527"/>
                  </a:lnTo>
                  <a:lnTo>
                    <a:pt x="663" y="503"/>
                  </a:lnTo>
                  <a:lnTo>
                    <a:pt x="702" y="465"/>
                  </a:lnTo>
                  <a:lnTo>
                    <a:pt x="727" y="424"/>
                  </a:lnTo>
                  <a:lnTo>
                    <a:pt x="745" y="385"/>
                  </a:lnTo>
                  <a:lnTo>
                    <a:pt x="759" y="345"/>
                  </a:lnTo>
                  <a:lnTo>
                    <a:pt x="768" y="299"/>
                  </a:lnTo>
                  <a:lnTo>
                    <a:pt x="772" y="243"/>
                  </a:lnTo>
                  <a:lnTo>
                    <a:pt x="763" y="185"/>
                  </a:lnTo>
                  <a:lnTo>
                    <a:pt x="745" y="130"/>
                  </a:lnTo>
                  <a:lnTo>
                    <a:pt x="716" y="96"/>
                  </a:lnTo>
                  <a:lnTo>
                    <a:pt x="668" y="53"/>
                  </a:lnTo>
                  <a:lnTo>
                    <a:pt x="635" y="34"/>
                  </a:lnTo>
                  <a:lnTo>
                    <a:pt x="601" y="20"/>
                  </a:lnTo>
                  <a:lnTo>
                    <a:pt x="560" y="6"/>
                  </a:lnTo>
                  <a:lnTo>
                    <a:pt x="506" y="0"/>
                  </a:lnTo>
                  <a:lnTo>
                    <a:pt x="428" y="2"/>
                  </a:lnTo>
                  <a:lnTo>
                    <a:pt x="325" y="21"/>
                  </a:lnTo>
                  <a:lnTo>
                    <a:pt x="261" y="53"/>
                  </a:lnTo>
                  <a:lnTo>
                    <a:pt x="222" y="83"/>
                  </a:lnTo>
                  <a:lnTo>
                    <a:pt x="186" y="119"/>
                  </a:lnTo>
                  <a:lnTo>
                    <a:pt x="160" y="153"/>
                  </a:lnTo>
                  <a:lnTo>
                    <a:pt x="151" y="204"/>
                  </a:lnTo>
                  <a:lnTo>
                    <a:pt x="151" y="231"/>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596" name="Group 28"/>
            <p:cNvGrpSpPr>
              <a:grpSpLocks/>
            </p:cNvGrpSpPr>
            <p:nvPr/>
          </p:nvGrpSpPr>
          <p:grpSpPr bwMode="auto">
            <a:xfrm>
              <a:off x="3397" y="1543"/>
              <a:ext cx="161" cy="158"/>
              <a:chOff x="3397" y="1543"/>
              <a:chExt cx="161" cy="158"/>
            </a:xfrm>
          </p:grpSpPr>
          <p:sp>
            <p:nvSpPr>
              <p:cNvPr id="621597" name="Freeform 29"/>
              <p:cNvSpPr>
                <a:spLocks/>
              </p:cNvSpPr>
              <p:nvPr/>
            </p:nvSpPr>
            <p:spPr bwMode="auto">
              <a:xfrm>
                <a:off x="3397" y="1543"/>
                <a:ext cx="161" cy="158"/>
              </a:xfrm>
              <a:custGeom>
                <a:avLst/>
                <a:gdLst/>
                <a:ahLst/>
                <a:cxnLst>
                  <a:cxn ang="0">
                    <a:pos x="78" y="0"/>
                  </a:cxn>
                  <a:cxn ang="0">
                    <a:pos x="87" y="0"/>
                  </a:cxn>
                  <a:cxn ang="0">
                    <a:pos x="99" y="2"/>
                  </a:cxn>
                  <a:cxn ang="0">
                    <a:pos x="113" y="6"/>
                  </a:cxn>
                  <a:cxn ang="0">
                    <a:pos x="124" y="13"/>
                  </a:cxn>
                  <a:cxn ang="0">
                    <a:pos x="136" y="23"/>
                  </a:cxn>
                  <a:cxn ang="0">
                    <a:pos x="145" y="35"/>
                  </a:cxn>
                  <a:cxn ang="0">
                    <a:pos x="156" y="48"/>
                  </a:cxn>
                  <a:cxn ang="0">
                    <a:pos x="158" y="63"/>
                  </a:cxn>
                  <a:cxn ang="0">
                    <a:pos x="160" y="78"/>
                  </a:cxn>
                  <a:cxn ang="0">
                    <a:pos x="158" y="97"/>
                  </a:cxn>
                  <a:cxn ang="0">
                    <a:pos x="154" y="113"/>
                  </a:cxn>
                  <a:cxn ang="0">
                    <a:pos x="144" y="127"/>
                  </a:cxn>
                  <a:cxn ang="0">
                    <a:pos x="133" y="136"/>
                  </a:cxn>
                  <a:cxn ang="0">
                    <a:pos x="122" y="146"/>
                  </a:cxn>
                  <a:cxn ang="0">
                    <a:pos x="110" y="151"/>
                  </a:cxn>
                  <a:cxn ang="0">
                    <a:pos x="94" y="155"/>
                  </a:cxn>
                  <a:cxn ang="0">
                    <a:pos x="80" y="157"/>
                  </a:cxn>
                  <a:cxn ang="0">
                    <a:pos x="65" y="155"/>
                  </a:cxn>
                  <a:cxn ang="0">
                    <a:pos x="49" y="150"/>
                  </a:cxn>
                  <a:cxn ang="0">
                    <a:pos x="33" y="143"/>
                  </a:cxn>
                  <a:cxn ang="0">
                    <a:pos x="23" y="136"/>
                  </a:cxn>
                  <a:cxn ang="0">
                    <a:pos x="16" y="127"/>
                  </a:cxn>
                  <a:cxn ang="0">
                    <a:pos x="10" y="116"/>
                  </a:cxn>
                  <a:cxn ang="0">
                    <a:pos x="3" y="102"/>
                  </a:cxn>
                  <a:cxn ang="0">
                    <a:pos x="0" y="92"/>
                  </a:cxn>
                  <a:cxn ang="0">
                    <a:pos x="0" y="81"/>
                  </a:cxn>
                  <a:cxn ang="0">
                    <a:pos x="0" y="69"/>
                  </a:cxn>
                  <a:cxn ang="0">
                    <a:pos x="1" y="59"/>
                  </a:cxn>
                  <a:cxn ang="0">
                    <a:pos x="7" y="44"/>
                  </a:cxn>
                  <a:cxn ang="0">
                    <a:pos x="16" y="32"/>
                  </a:cxn>
                  <a:cxn ang="0">
                    <a:pos x="26" y="20"/>
                  </a:cxn>
                  <a:cxn ang="0">
                    <a:pos x="35" y="13"/>
                  </a:cxn>
                  <a:cxn ang="0">
                    <a:pos x="48" y="8"/>
                  </a:cxn>
                  <a:cxn ang="0">
                    <a:pos x="64" y="1"/>
                  </a:cxn>
                  <a:cxn ang="0">
                    <a:pos x="78" y="0"/>
                  </a:cxn>
                </a:cxnLst>
                <a:rect l="0" t="0" r="r" b="b"/>
                <a:pathLst>
                  <a:path w="161" h="158">
                    <a:moveTo>
                      <a:pt x="78" y="0"/>
                    </a:moveTo>
                    <a:lnTo>
                      <a:pt x="87" y="0"/>
                    </a:lnTo>
                    <a:lnTo>
                      <a:pt x="99" y="2"/>
                    </a:lnTo>
                    <a:lnTo>
                      <a:pt x="113" y="6"/>
                    </a:lnTo>
                    <a:lnTo>
                      <a:pt x="124" y="13"/>
                    </a:lnTo>
                    <a:lnTo>
                      <a:pt x="136" y="23"/>
                    </a:lnTo>
                    <a:lnTo>
                      <a:pt x="145" y="35"/>
                    </a:lnTo>
                    <a:lnTo>
                      <a:pt x="156" y="48"/>
                    </a:lnTo>
                    <a:lnTo>
                      <a:pt x="158" y="63"/>
                    </a:lnTo>
                    <a:lnTo>
                      <a:pt x="160" y="78"/>
                    </a:lnTo>
                    <a:lnTo>
                      <a:pt x="158" y="97"/>
                    </a:lnTo>
                    <a:lnTo>
                      <a:pt x="154" y="113"/>
                    </a:lnTo>
                    <a:lnTo>
                      <a:pt x="144" y="127"/>
                    </a:lnTo>
                    <a:lnTo>
                      <a:pt x="133" y="136"/>
                    </a:lnTo>
                    <a:lnTo>
                      <a:pt x="122" y="146"/>
                    </a:lnTo>
                    <a:lnTo>
                      <a:pt x="110" y="151"/>
                    </a:lnTo>
                    <a:lnTo>
                      <a:pt x="94" y="155"/>
                    </a:lnTo>
                    <a:lnTo>
                      <a:pt x="80" y="157"/>
                    </a:lnTo>
                    <a:lnTo>
                      <a:pt x="65" y="155"/>
                    </a:lnTo>
                    <a:lnTo>
                      <a:pt x="49" y="150"/>
                    </a:lnTo>
                    <a:lnTo>
                      <a:pt x="33" y="143"/>
                    </a:lnTo>
                    <a:lnTo>
                      <a:pt x="23" y="136"/>
                    </a:lnTo>
                    <a:lnTo>
                      <a:pt x="16" y="127"/>
                    </a:lnTo>
                    <a:lnTo>
                      <a:pt x="10" y="116"/>
                    </a:lnTo>
                    <a:lnTo>
                      <a:pt x="3" y="102"/>
                    </a:lnTo>
                    <a:lnTo>
                      <a:pt x="0" y="92"/>
                    </a:lnTo>
                    <a:lnTo>
                      <a:pt x="0" y="81"/>
                    </a:lnTo>
                    <a:lnTo>
                      <a:pt x="0" y="69"/>
                    </a:lnTo>
                    <a:lnTo>
                      <a:pt x="1" y="59"/>
                    </a:lnTo>
                    <a:lnTo>
                      <a:pt x="7" y="44"/>
                    </a:lnTo>
                    <a:lnTo>
                      <a:pt x="16" y="32"/>
                    </a:lnTo>
                    <a:lnTo>
                      <a:pt x="26" y="20"/>
                    </a:lnTo>
                    <a:lnTo>
                      <a:pt x="35" y="13"/>
                    </a:lnTo>
                    <a:lnTo>
                      <a:pt x="48" y="8"/>
                    </a:lnTo>
                    <a:lnTo>
                      <a:pt x="64" y="1"/>
                    </a:lnTo>
                    <a:lnTo>
                      <a:pt x="78"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s-ES"/>
              </a:p>
            </p:txBody>
          </p:sp>
          <p:sp>
            <p:nvSpPr>
              <p:cNvPr id="621598" name="Freeform 30"/>
              <p:cNvSpPr>
                <a:spLocks/>
              </p:cNvSpPr>
              <p:nvPr/>
            </p:nvSpPr>
            <p:spPr bwMode="auto">
              <a:xfrm>
                <a:off x="3406" y="1609"/>
                <a:ext cx="69" cy="68"/>
              </a:xfrm>
              <a:custGeom>
                <a:avLst/>
                <a:gdLst/>
                <a:ahLst/>
                <a:cxnLst>
                  <a:cxn ang="0">
                    <a:pos x="32" y="0"/>
                  </a:cxn>
                  <a:cxn ang="0">
                    <a:pos x="35" y="0"/>
                  </a:cxn>
                  <a:cxn ang="0">
                    <a:pos x="41" y="1"/>
                  </a:cxn>
                  <a:cxn ang="0">
                    <a:pos x="48" y="2"/>
                  </a:cxn>
                  <a:cxn ang="0">
                    <a:pos x="50" y="5"/>
                  </a:cxn>
                  <a:cxn ang="0">
                    <a:pos x="57" y="9"/>
                  </a:cxn>
                  <a:cxn ang="0">
                    <a:pos x="60" y="16"/>
                  </a:cxn>
                  <a:cxn ang="0">
                    <a:pos x="66" y="20"/>
                  </a:cxn>
                  <a:cxn ang="0">
                    <a:pos x="68" y="27"/>
                  </a:cxn>
                  <a:cxn ang="0">
                    <a:pos x="68" y="34"/>
                  </a:cxn>
                  <a:cxn ang="0">
                    <a:pos x="66" y="42"/>
                  </a:cxn>
                  <a:cxn ang="0">
                    <a:pos x="64" y="49"/>
                  </a:cxn>
                  <a:cxn ang="0">
                    <a:pos x="60" y="53"/>
                  </a:cxn>
                  <a:cxn ang="0">
                    <a:pos x="55" y="58"/>
                  </a:cxn>
                  <a:cxn ang="0">
                    <a:pos x="50" y="62"/>
                  </a:cxn>
                  <a:cxn ang="0">
                    <a:pos x="46" y="65"/>
                  </a:cxn>
                  <a:cxn ang="0">
                    <a:pos x="39" y="67"/>
                  </a:cxn>
                  <a:cxn ang="0">
                    <a:pos x="32" y="67"/>
                  </a:cxn>
                  <a:cxn ang="0">
                    <a:pos x="26" y="67"/>
                  </a:cxn>
                  <a:cxn ang="0">
                    <a:pos x="19" y="65"/>
                  </a:cxn>
                  <a:cxn ang="0">
                    <a:pos x="14" y="61"/>
                  </a:cxn>
                  <a:cxn ang="0">
                    <a:pos x="8" y="58"/>
                  </a:cxn>
                  <a:cxn ang="0">
                    <a:pos x="7" y="53"/>
                  </a:cxn>
                  <a:cxn ang="0">
                    <a:pos x="5" y="50"/>
                  </a:cxn>
                  <a:cxn ang="0">
                    <a:pos x="0" y="45"/>
                  </a:cxn>
                  <a:cxn ang="0">
                    <a:pos x="0" y="39"/>
                  </a:cxn>
                  <a:cxn ang="0">
                    <a:pos x="0" y="34"/>
                  </a:cxn>
                  <a:cxn ang="0">
                    <a:pos x="0" y="30"/>
                  </a:cxn>
                  <a:cxn ang="0">
                    <a:pos x="0" y="25"/>
                  </a:cxn>
                  <a:cxn ang="0">
                    <a:pos x="3" y="19"/>
                  </a:cxn>
                  <a:cxn ang="0">
                    <a:pos x="7" y="13"/>
                  </a:cxn>
                  <a:cxn ang="0">
                    <a:pos x="10" y="8"/>
                  </a:cxn>
                  <a:cxn ang="0">
                    <a:pos x="14" y="5"/>
                  </a:cxn>
                  <a:cxn ang="0">
                    <a:pos x="19" y="2"/>
                  </a:cxn>
                  <a:cxn ang="0">
                    <a:pos x="26" y="1"/>
                  </a:cxn>
                  <a:cxn ang="0">
                    <a:pos x="32" y="0"/>
                  </a:cxn>
                </a:cxnLst>
                <a:rect l="0" t="0" r="r" b="b"/>
                <a:pathLst>
                  <a:path w="69" h="68">
                    <a:moveTo>
                      <a:pt x="32" y="0"/>
                    </a:moveTo>
                    <a:lnTo>
                      <a:pt x="35" y="0"/>
                    </a:lnTo>
                    <a:lnTo>
                      <a:pt x="41" y="1"/>
                    </a:lnTo>
                    <a:lnTo>
                      <a:pt x="48" y="2"/>
                    </a:lnTo>
                    <a:lnTo>
                      <a:pt x="50" y="5"/>
                    </a:lnTo>
                    <a:lnTo>
                      <a:pt x="57" y="9"/>
                    </a:lnTo>
                    <a:lnTo>
                      <a:pt x="60" y="16"/>
                    </a:lnTo>
                    <a:lnTo>
                      <a:pt x="66" y="20"/>
                    </a:lnTo>
                    <a:lnTo>
                      <a:pt x="68" y="27"/>
                    </a:lnTo>
                    <a:lnTo>
                      <a:pt x="68" y="34"/>
                    </a:lnTo>
                    <a:lnTo>
                      <a:pt x="66" y="42"/>
                    </a:lnTo>
                    <a:lnTo>
                      <a:pt x="64" y="49"/>
                    </a:lnTo>
                    <a:lnTo>
                      <a:pt x="60" y="53"/>
                    </a:lnTo>
                    <a:lnTo>
                      <a:pt x="55" y="58"/>
                    </a:lnTo>
                    <a:lnTo>
                      <a:pt x="50" y="62"/>
                    </a:lnTo>
                    <a:lnTo>
                      <a:pt x="46" y="65"/>
                    </a:lnTo>
                    <a:lnTo>
                      <a:pt x="39" y="67"/>
                    </a:lnTo>
                    <a:lnTo>
                      <a:pt x="32" y="67"/>
                    </a:lnTo>
                    <a:lnTo>
                      <a:pt x="26" y="67"/>
                    </a:lnTo>
                    <a:lnTo>
                      <a:pt x="19" y="65"/>
                    </a:lnTo>
                    <a:lnTo>
                      <a:pt x="14" y="61"/>
                    </a:lnTo>
                    <a:lnTo>
                      <a:pt x="8" y="58"/>
                    </a:lnTo>
                    <a:lnTo>
                      <a:pt x="7" y="53"/>
                    </a:lnTo>
                    <a:lnTo>
                      <a:pt x="5" y="50"/>
                    </a:lnTo>
                    <a:lnTo>
                      <a:pt x="0" y="45"/>
                    </a:lnTo>
                    <a:lnTo>
                      <a:pt x="0" y="39"/>
                    </a:lnTo>
                    <a:lnTo>
                      <a:pt x="0" y="34"/>
                    </a:lnTo>
                    <a:lnTo>
                      <a:pt x="0" y="30"/>
                    </a:lnTo>
                    <a:lnTo>
                      <a:pt x="0" y="25"/>
                    </a:lnTo>
                    <a:lnTo>
                      <a:pt x="3" y="19"/>
                    </a:lnTo>
                    <a:lnTo>
                      <a:pt x="7" y="13"/>
                    </a:lnTo>
                    <a:lnTo>
                      <a:pt x="10" y="8"/>
                    </a:lnTo>
                    <a:lnTo>
                      <a:pt x="14" y="5"/>
                    </a:lnTo>
                    <a:lnTo>
                      <a:pt x="19" y="2"/>
                    </a:lnTo>
                    <a:lnTo>
                      <a:pt x="26" y="1"/>
                    </a:lnTo>
                    <a:lnTo>
                      <a:pt x="32" y="0"/>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grpSp>
        <p:grpSp>
          <p:nvGrpSpPr>
            <p:cNvPr id="621599" name="Group 31"/>
            <p:cNvGrpSpPr>
              <a:grpSpLocks/>
            </p:cNvGrpSpPr>
            <p:nvPr/>
          </p:nvGrpSpPr>
          <p:grpSpPr bwMode="auto">
            <a:xfrm>
              <a:off x="3383" y="1276"/>
              <a:ext cx="694" cy="598"/>
              <a:chOff x="3383" y="1276"/>
              <a:chExt cx="694" cy="598"/>
            </a:xfrm>
          </p:grpSpPr>
          <p:sp>
            <p:nvSpPr>
              <p:cNvPr id="621600" name="Freeform 32"/>
              <p:cNvSpPr>
                <a:spLocks/>
              </p:cNvSpPr>
              <p:nvPr/>
            </p:nvSpPr>
            <p:spPr bwMode="auto">
              <a:xfrm>
                <a:off x="3423" y="1461"/>
                <a:ext cx="181" cy="93"/>
              </a:xfrm>
              <a:custGeom>
                <a:avLst/>
                <a:gdLst/>
                <a:ahLst/>
                <a:cxnLst>
                  <a:cxn ang="0">
                    <a:pos x="3" y="42"/>
                  </a:cxn>
                  <a:cxn ang="0">
                    <a:pos x="17" y="28"/>
                  </a:cxn>
                  <a:cxn ang="0">
                    <a:pos x="35" y="20"/>
                  </a:cxn>
                  <a:cxn ang="0">
                    <a:pos x="67" y="5"/>
                  </a:cxn>
                  <a:cxn ang="0">
                    <a:pos x="80" y="0"/>
                  </a:cxn>
                  <a:cxn ang="0">
                    <a:pos x="87" y="0"/>
                  </a:cxn>
                  <a:cxn ang="0">
                    <a:pos x="103" y="8"/>
                  </a:cxn>
                  <a:cxn ang="0">
                    <a:pos x="135" y="31"/>
                  </a:cxn>
                  <a:cxn ang="0">
                    <a:pos x="171" y="61"/>
                  </a:cxn>
                  <a:cxn ang="0">
                    <a:pos x="180" y="74"/>
                  </a:cxn>
                  <a:cxn ang="0">
                    <a:pos x="176" y="85"/>
                  </a:cxn>
                  <a:cxn ang="0">
                    <a:pos x="171" y="90"/>
                  </a:cxn>
                  <a:cxn ang="0">
                    <a:pos x="155" y="92"/>
                  </a:cxn>
                  <a:cxn ang="0">
                    <a:pos x="137" y="83"/>
                  </a:cxn>
                  <a:cxn ang="0">
                    <a:pos x="121" y="68"/>
                  </a:cxn>
                  <a:cxn ang="0">
                    <a:pos x="106" y="52"/>
                  </a:cxn>
                  <a:cxn ang="0">
                    <a:pos x="83" y="35"/>
                  </a:cxn>
                  <a:cxn ang="0">
                    <a:pos x="74" y="32"/>
                  </a:cxn>
                  <a:cxn ang="0">
                    <a:pos x="64" y="34"/>
                  </a:cxn>
                  <a:cxn ang="0">
                    <a:pos x="53" y="42"/>
                  </a:cxn>
                  <a:cxn ang="0">
                    <a:pos x="32" y="56"/>
                  </a:cxn>
                  <a:cxn ang="0">
                    <a:pos x="19" y="61"/>
                  </a:cxn>
                  <a:cxn ang="0">
                    <a:pos x="8" y="61"/>
                  </a:cxn>
                  <a:cxn ang="0">
                    <a:pos x="0" y="56"/>
                  </a:cxn>
                  <a:cxn ang="0">
                    <a:pos x="3" y="42"/>
                  </a:cxn>
                </a:cxnLst>
                <a:rect l="0" t="0" r="r" b="b"/>
                <a:pathLst>
                  <a:path w="181" h="93">
                    <a:moveTo>
                      <a:pt x="3" y="42"/>
                    </a:moveTo>
                    <a:lnTo>
                      <a:pt x="17" y="28"/>
                    </a:lnTo>
                    <a:lnTo>
                      <a:pt x="35" y="20"/>
                    </a:lnTo>
                    <a:lnTo>
                      <a:pt x="67" y="5"/>
                    </a:lnTo>
                    <a:lnTo>
                      <a:pt x="80" y="0"/>
                    </a:lnTo>
                    <a:lnTo>
                      <a:pt x="87" y="0"/>
                    </a:lnTo>
                    <a:lnTo>
                      <a:pt x="103" y="8"/>
                    </a:lnTo>
                    <a:lnTo>
                      <a:pt x="135" y="31"/>
                    </a:lnTo>
                    <a:lnTo>
                      <a:pt x="171" y="61"/>
                    </a:lnTo>
                    <a:lnTo>
                      <a:pt x="180" y="74"/>
                    </a:lnTo>
                    <a:lnTo>
                      <a:pt x="176" y="85"/>
                    </a:lnTo>
                    <a:lnTo>
                      <a:pt x="171" y="90"/>
                    </a:lnTo>
                    <a:lnTo>
                      <a:pt x="155" y="92"/>
                    </a:lnTo>
                    <a:lnTo>
                      <a:pt x="137" y="83"/>
                    </a:lnTo>
                    <a:lnTo>
                      <a:pt x="121" y="68"/>
                    </a:lnTo>
                    <a:lnTo>
                      <a:pt x="106" y="52"/>
                    </a:lnTo>
                    <a:lnTo>
                      <a:pt x="83" y="35"/>
                    </a:lnTo>
                    <a:lnTo>
                      <a:pt x="74" y="32"/>
                    </a:lnTo>
                    <a:lnTo>
                      <a:pt x="64" y="34"/>
                    </a:lnTo>
                    <a:lnTo>
                      <a:pt x="53" y="42"/>
                    </a:lnTo>
                    <a:lnTo>
                      <a:pt x="32" y="56"/>
                    </a:lnTo>
                    <a:lnTo>
                      <a:pt x="19" y="61"/>
                    </a:lnTo>
                    <a:lnTo>
                      <a:pt x="8" y="61"/>
                    </a:lnTo>
                    <a:lnTo>
                      <a:pt x="0" y="56"/>
                    </a:lnTo>
                    <a:lnTo>
                      <a:pt x="3" y="42"/>
                    </a:lnTo>
                  </a:path>
                </a:pathLst>
              </a:custGeom>
              <a:solidFill>
                <a:srgbClr val="5F3F1F"/>
              </a:solidFill>
              <a:ln w="12700" cap="rnd" cmpd="sng">
                <a:solidFill>
                  <a:srgbClr val="000000"/>
                </a:solidFill>
                <a:prstDash val="solid"/>
                <a:round/>
                <a:headEnd type="none" w="med" len="med"/>
                <a:tailEnd type="none" w="med" len="med"/>
              </a:ln>
              <a:effectLst/>
            </p:spPr>
            <p:txBody>
              <a:bodyPr/>
              <a:lstStyle/>
              <a:p>
                <a:endParaRPr lang="es-ES"/>
              </a:p>
            </p:txBody>
          </p:sp>
          <p:sp>
            <p:nvSpPr>
              <p:cNvPr id="621601" name="Freeform 33"/>
              <p:cNvSpPr>
                <a:spLocks/>
              </p:cNvSpPr>
              <p:nvPr/>
            </p:nvSpPr>
            <p:spPr bwMode="auto">
              <a:xfrm>
                <a:off x="3383" y="1276"/>
                <a:ext cx="694" cy="598"/>
              </a:xfrm>
              <a:custGeom>
                <a:avLst/>
                <a:gdLst/>
                <a:ahLst/>
                <a:cxnLst>
                  <a:cxn ang="0">
                    <a:pos x="396" y="429"/>
                  </a:cxn>
                  <a:cxn ang="0">
                    <a:pos x="312" y="406"/>
                  </a:cxn>
                  <a:cxn ang="0">
                    <a:pos x="326" y="335"/>
                  </a:cxn>
                  <a:cxn ang="0">
                    <a:pos x="286" y="304"/>
                  </a:cxn>
                  <a:cxn ang="0">
                    <a:pos x="250" y="271"/>
                  </a:cxn>
                  <a:cxn ang="0">
                    <a:pos x="232" y="224"/>
                  </a:cxn>
                  <a:cxn ang="0">
                    <a:pos x="225" y="179"/>
                  </a:cxn>
                  <a:cxn ang="0">
                    <a:pos x="225" y="134"/>
                  </a:cxn>
                  <a:cxn ang="0">
                    <a:pos x="204" y="130"/>
                  </a:cxn>
                  <a:cxn ang="0">
                    <a:pos x="159" y="127"/>
                  </a:cxn>
                  <a:cxn ang="0">
                    <a:pos x="106" y="140"/>
                  </a:cxn>
                  <a:cxn ang="0">
                    <a:pos x="56" y="160"/>
                  </a:cxn>
                  <a:cxn ang="0">
                    <a:pos x="23" y="179"/>
                  </a:cxn>
                  <a:cxn ang="0">
                    <a:pos x="1" y="150"/>
                  </a:cxn>
                  <a:cxn ang="0">
                    <a:pos x="0" y="121"/>
                  </a:cxn>
                  <a:cxn ang="0">
                    <a:pos x="17" y="84"/>
                  </a:cxn>
                  <a:cxn ang="0">
                    <a:pos x="53" y="50"/>
                  </a:cxn>
                  <a:cxn ang="0">
                    <a:pos x="113" y="24"/>
                  </a:cxn>
                  <a:cxn ang="0">
                    <a:pos x="193" y="6"/>
                  </a:cxn>
                  <a:cxn ang="0">
                    <a:pos x="282" y="0"/>
                  </a:cxn>
                  <a:cxn ang="0">
                    <a:pos x="366" y="8"/>
                  </a:cxn>
                  <a:cxn ang="0">
                    <a:pos x="453" y="29"/>
                  </a:cxn>
                  <a:cxn ang="0">
                    <a:pos x="515" y="63"/>
                  </a:cxn>
                  <a:cxn ang="0">
                    <a:pos x="570" y="104"/>
                  </a:cxn>
                  <a:cxn ang="0">
                    <a:pos x="616" y="161"/>
                  </a:cxn>
                  <a:cxn ang="0">
                    <a:pos x="645" y="214"/>
                  </a:cxn>
                  <a:cxn ang="0">
                    <a:pos x="669" y="269"/>
                  </a:cxn>
                  <a:cxn ang="0">
                    <a:pos x="684" y="338"/>
                  </a:cxn>
                  <a:cxn ang="0">
                    <a:pos x="693" y="382"/>
                  </a:cxn>
                  <a:cxn ang="0">
                    <a:pos x="682" y="446"/>
                  </a:cxn>
                  <a:cxn ang="0">
                    <a:pos x="655" y="512"/>
                  </a:cxn>
                  <a:cxn ang="0">
                    <a:pos x="627" y="565"/>
                  </a:cxn>
                  <a:cxn ang="0">
                    <a:pos x="604" y="586"/>
                  </a:cxn>
                  <a:cxn ang="0">
                    <a:pos x="559" y="597"/>
                  </a:cxn>
                  <a:cxn ang="0">
                    <a:pos x="520" y="597"/>
                  </a:cxn>
                  <a:cxn ang="0">
                    <a:pos x="499" y="597"/>
                  </a:cxn>
                  <a:cxn ang="0">
                    <a:pos x="470" y="588"/>
                  </a:cxn>
                  <a:cxn ang="0">
                    <a:pos x="447" y="561"/>
                  </a:cxn>
                  <a:cxn ang="0">
                    <a:pos x="449" y="549"/>
                  </a:cxn>
                  <a:cxn ang="0">
                    <a:pos x="479" y="542"/>
                  </a:cxn>
                  <a:cxn ang="0">
                    <a:pos x="495" y="529"/>
                  </a:cxn>
                  <a:cxn ang="0">
                    <a:pos x="513" y="509"/>
                  </a:cxn>
                  <a:cxn ang="0">
                    <a:pos x="520" y="486"/>
                  </a:cxn>
                  <a:cxn ang="0">
                    <a:pos x="517" y="475"/>
                  </a:cxn>
                  <a:cxn ang="0">
                    <a:pos x="515" y="456"/>
                  </a:cxn>
                  <a:cxn ang="0">
                    <a:pos x="504" y="436"/>
                  </a:cxn>
                  <a:cxn ang="0">
                    <a:pos x="483" y="418"/>
                  </a:cxn>
                  <a:cxn ang="0">
                    <a:pos x="460" y="412"/>
                  </a:cxn>
                  <a:cxn ang="0">
                    <a:pos x="433" y="413"/>
                  </a:cxn>
                  <a:cxn ang="0">
                    <a:pos x="396" y="429"/>
                  </a:cxn>
                </a:cxnLst>
                <a:rect l="0" t="0" r="r" b="b"/>
                <a:pathLst>
                  <a:path w="694" h="598">
                    <a:moveTo>
                      <a:pt x="396" y="429"/>
                    </a:moveTo>
                    <a:lnTo>
                      <a:pt x="312" y="406"/>
                    </a:lnTo>
                    <a:lnTo>
                      <a:pt x="326" y="335"/>
                    </a:lnTo>
                    <a:lnTo>
                      <a:pt x="286" y="304"/>
                    </a:lnTo>
                    <a:lnTo>
                      <a:pt x="250" y="271"/>
                    </a:lnTo>
                    <a:lnTo>
                      <a:pt x="232" y="224"/>
                    </a:lnTo>
                    <a:lnTo>
                      <a:pt x="225" y="179"/>
                    </a:lnTo>
                    <a:lnTo>
                      <a:pt x="225" y="134"/>
                    </a:lnTo>
                    <a:lnTo>
                      <a:pt x="204" y="130"/>
                    </a:lnTo>
                    <a:lnTo>
                      <a:pt x="159" y="127"/>
                    </a:lnTo>
                    <a:lnTo>
                      <a:pt x="106" y="140"/>
                    </a:lnTo>
                    <a:lnTo>
                      <a:pt x="56" y="160"/>
                    </a:lnTo>
                    <a:lnTo>
                      <a:pt x="23" y="179"/>
                    </a:lnTo>
                    <a:lnTo>
                      <a:pt x="1" y="150"/>
                    </a:lnTo>
                    <a:lnTo>
                      <a:pt x="0" y="121"/>
                    </a:lnTo>
                    <a:lnTo>
                      <a:pt x="17" y="84"/>
                    </a:lnTo>
                    <a:lnTo>
                      <a:pt x="53" y="50"/>
                    </a:lnTo>
                    <a:lnTo>
                      <a:pt x="113" y="24"/>
                    </a:lnTo>
                    <a:lnTo>
                      <a:pt x="193" y="6"/>
                    </a:lnTo>
                    <a:lnTo>
                      <a:pt x="282" y="0"/>
                    </a:lnTo>
                    <a:lnTo>
                      <a:pt x="366" y="8"/>
                    </a:lnTo>
                    <a:lnTo>
                      <a:pt x="453" y="29"/>
                    </a:lnTo>
                    <a:lnTo>
                      <a:pt x="515" y="63"/>
                    </a:lnTo>
                    <a:lnTo>
                      <a:pt x="570" y="104"/>
                    </a:lnTo>
                    <a:lnTo>
                      <a:pt x="616" y="161"/>
                    </a:lnTo>
                    <a:lnTo>
                      <a:pt x="645" y="214"/>
                    </a:lnTo>
                    <a:lnTo>
                      <a:pt x="669" y="269"/>
                    </a:lnTo>
                    <a:lnTo>
                      <a:pt x="684" y="338"/>
                    </a:lnTo>
                    <a:lnTo>
                      <a:pt x="693" y="382"/>
                    </a:lnTo>
                    <a:lnTo>
                      <a:pt x="682" y="446"/>
                    </a:lnTo>
                    <a:lnTo>
                      <a:pt x="655" y="512"/>
                    </a:lnTo>
                    <a:lnTo>
                      <a:pt x="627" y="565"/>
                    </a:lnTo>
                    <a:lnTo>
                      <a:pt x="604" y="586"/>
                    </a:lnTo>
                    <a:lnTo>
                      <a:pt x="559" y="597"/>
                    </a:lnTo>
                    <a:lnTo>
                      <a:pt x="520" y="597"/>
                    </a:lnTo>
                    <a:lnTo>
                      <a:pt x="499" y="597"/>
                    </a:lnTo>
                    <a:lnTo>
                      <a:pt x="470" y="588"/>
                    </a:lnTo>
                    <a:lnTo>
                      <a:pt x="447" y="561"/>
                    </a:lnTo>
                    <a:lnTo>
                      <a:pt x="449" y="549"/>
                    </a:lnTo>
                    <a:lnTo>
                      <a:pt x="479" y="542"/>
                    </a:lnTo>
                    <a:lnTo>
                      <a:pt x="495" y="529"/>
                    </a:lnTo>
                    <a:lnTo>
                      <a:pt x="513" y="509"/>
                    </a:lnTo>
                    <a:lnTo>
                      <a:pt x="520" y="486"/>
                    </a:lnTo>
                    <a:lnTo>
                      <a:pt x="517" y="475"/>
                    </a:lnTo>
                    <a:lnTo>
                      <a:pt x="515" y="456"/>
                    </a:lnTo>
                    <a:lnTo>
                      <a:pt x="504" y="436"/>
                    </a:lnTo>
                    <a:lnTo>
                      <a:pt x="483" y="418"/>
                    </a:lnTo>
                    <a:lnTo>
                      <a:pt x="460" y="412"/>
                    </a:lnTo>
                    <a:lnTo>
                      <a:pt x="433" y="413"/>
                    </a:lnTo>
                    <a:lnTo>
                      <a:pt x="396" y="429"/>
                    </a:lnTo>
                  </a:path>
                </a:pathLst>
              </a:custGeom>
              <a:solidFill>
                <a:srgbClr val="5F3F1F"/>
              </a:solidFill>
              <a:ln w="12700" cap="rnd" cmpd="sng">
                <a:solidFill>
                  <a:srgbClr val="000000"/>
                </a:solidFill>
                <a:prstDash val="solid"/>
                <a:round/>
                <a:headEnd type="none" w="med" len="med"/>
                <a:tailEnd type="none" w="med" len="med"/>
              </a:ln>
              <a:effectLst/>
            </p:spPr>
            <p:txBody>
              <a:bodyPr/>
              <a:lstStyle/>
              <a:p>
                <a:endParaRPr lang="es-ES"/>
              </a:p>
            </p:txBody>
          </p:sp>
        </p:grpSp>
      </p:grpSp>
      <p:grpSp>
        <p:nvGrpSpPr>
          <p:cNvPr id="621602" name="Group 34"/>
          <p:cNvGrpSpPr>
            <a:grpSpLocks/>
          </p:cNvGrpSpPr>
          <p:nvPr/>
        </p:nvGrpSpPr>
        <p:grpSpPr bwMode="auto">
          <a:xfrm>
            <a:off x="2974975" y="3776663"/>
            <a:ext cx="2806700" cy="1679575"/>
            <a:chOff x="1874" y="2442"/>
            <a:chExt cx="1768" cy="1058"/>
          </a:xfrm>
        </p:grpSpPr>
        <p:sp>
          <p:nvSpPr>
            <p:cNvPr id="621603" name="Freeform 35"/>
            <p:cNvSpPr>
              <a:spLocks/>
            </p:cNvSpPr>
            <p:nvPr/>
          </p:nvSpPr>
          <p:spPr bwMode="auto">
            <a:xfrm>
              <a:off x="2039" y="2442"/>
              <a:ext cx="1472" cy="186"/>
            </a:xfrm>
            <a:custGeom>
              <a:avLst/>
              <a:gdLst/>
              <a:ahLst/>
              <a:cxnLst>
                <a:cxn ang="0">
                  <a:pos x="492" y="6"/>
                </a:cxn>
                <a:cxn ang="0">
                  <a:pos x="361" y="13"/>
                </a:cxn>
                <a:cxn ang="0">
                  <a:pos x="236" y="25"/>
                </a:cxn>
                <a:cxn ang="0">
                  <a:pos x="160" y="36"/>
                </a:cxn>
                <a:cxn ang="0">
                  <a:pos x="101" y="46"/>
                </a:cxn>
                <a:cxn ang="0">
                  <a:pos x="64" y="55"/>
                </a:cxn>
                <a:cxn ang="0">
                  <a:pos x="35" y="65"/>
                </a:cxn>
                <a:cxn ang="0">
                  <a:pos x="14" y="76"/>
                </a:cxn>
                <a:cxn ang="0">
                  <a:pos x="1" y="85"/>
                </a:cxn>
                <a:cxn ang="0">
                  <a:pos x="0" y="99"/>
                </a:cxn>
                <a:cxn ang="0">
                  <a:pos x="12" y="111"/>
                </a:cxn>
                <a:cxn ang="0">
                  <a:pos x="33" y="122"/>
                </a:cxn>
                <a:cxn ang="0">
                  <a:pos x="60" y="131"/>
                </a:cxn>
                <a:cxn ang="0">
                  <a:pos x="112" y="144"/>
                </a:cxn>
                <a:cxn ang="0">
                  <a:pos x="170" y="155"/>
                </a:cxn>
                <a:cxn ang="0">
                  <a:pos x="270" y="167"/>
                </a:cxn>
                <a:cxn ang="0">
                  <a:pos x="364" y="175"/>
                </a:cxn>
                <a:cxn ang="0">
                  <a:pos x="490" y="180"/>
                </a:cxn>
                <a:cxn ang="0">
                  <a:pos x="656" y="185"/>
                </a:cxn>
                <a:cxn ang="0">
                  <a:pos x="988" y="180"/>
                </a:cxn>
                <a:cxn ang="0">
                  <a:pos x="1191" y="167"/>
                </a:cxn>
                <a:cxn ang="0">
                  <a:pos x="1309" y="152"/>
                </a:cxn>
                <a:cxn ang="0">
                  <a:pos x="1374" y="140"/>
                </a:cxn>
                <a:cxn ang="0">
                  <a:pos x="1415" y="130"/>
                </a:cxn>
                <a:cxn ang="0">
                  <a:pos x="1444" y="118"/>
                </a:cxn>
                <a:cxn ang="0">
                  <a:pos x="1462" y="108"/>
                </a:cxn>
                <a:cxn ang="0">
                  <a:pos x="1471" y="89"/>
                </a:cxn>
                <a:cxn ang="0">
                  <a:pos x="1447" y="69"/>
                </a:cxn>
                <a:cxn ang="0">
                  <a:pos x="1408" y="54"/>
                </a:cxn>
                <a:cxn ang="0">
                  <a:pos x="1330" y="36"/>
                </a:cxn>
                <a:cxn ang="0">
                  <a:pos x="1186" y="20"/>
                </a:cxn>
                <a:cxn ang="0">
                  <a:pos x="988" y="4"/>
                </a:cxn>
                <a:cxn ang="0">
                  <a:pos x="750" y="0"/>
                </a:cxn>
              </a:cxnLst>
              <a:rect l="0" t="0" r="r" b="b"/>
              <a:pathLst>
                <a:path w="1472" h="186">
                  <a:moveTo>
                    <a:pt x="750" y="0"/>
                  </a:moveTo>
                  <a:lnTo>
                    <a:pt x="492" y="6"/>
                  </a:lnTo>
                  <a:lnTo>
                    <a:pt x="425" y="9"/>
                  </a:lnTo>
                  <a:lnTo>
                    <a:pt x="361" y="13"/>
                  </a:lnTo>
                  <a:lnTo>
                    <a:pt x="298" y="20"/>
                  </a:lnTo>
                  <a:lnTo>
                    <a:pt x="236" y="25"/>
                  </a:lnTo>
                  <a:lnTo>
                    <a:pt x="197" y="31"/>
                  </a:lnTo>
                  <a:lnTo>
                    <a:pt x="160" y="36"/>
                  </a:lnTo>
                  <a:lnTo>
                    <a:pt x="128" y="39"/>
                  </a:lnTo>
                  <a:lnTo>
                    <a:pt x="101" y="46"/>
                  </a:lnTo>
                  <a:lnTo>
                    <a:pt x="83" y="50"/>
                  </a:lnTo>
                  <a:lnTo>
                    <a:pt x="64" y="55"/>
                  </a:lnTo>
                  <a:lnTo>
                    <a:pt x="46" y="59"/>
                  </a:lnTo>
                  <a:lnTo>
                    <a:pt x="35" y="65"/>
                  </a:lnTo>
                  <a:lnTo>
                    <a:pt x="24" y="69"/>
                  </a:lnTo>
                  <a:lnTo>
                    <a:pt x="14" y="76"/>
                  </a:lnTo>
                  <a:lnTo>
                    <a:pt x="7" y="80"/>
                  </a:lnTo>
                  <a:lnTo>
                    <a:pt x="1" y="85"/>
                  </a:lnTo>
                  <a:lnTo>
                    <a:pt x="0" y="91"/>
                  </a:lnTo>
                  <a:lnTo>
                    <a:pt x="0" y="99"/>
                  </a:lnTo>
                  <a:lnTo>
                    <a:pt x="3" y="103"/>
                  </a:lnTo>
                  <a:lnTo>
                    <a:pt x="12" y="111"/>
                  </a:lnTo>
                  <a:lnTo>
                    <a:pt x="23" y="118"/>
                  </a:lnTo>
                  <a:lnTo>
                    <a:pt x="33" y="122"/>
                  </a:lnTo>
                  <a:lnTo>
                    <a:pt x="46" y="127"/>
                  </a:lnTo>
                  <a:lnTo>
                    <a:pt x="60" y="131"/>
                  </a:lnTo>
                  <a:lnTo>
                    <a:pt x="83" y="137"/>
                  </a:lnTo>
                  <a:lnTo>
                    <a:pt x="112" y="144"/>
                  </a:lnTo>
                  <a:lnTo>
                    <a:pt x="138" y="148"/>
                  </a:lnTo>
                  <a:lnTo>
                    <a:pt x="170" y="155"/>
                  </a:lnTo>
                  <a:lnTo>
                    <a:pt x="218" y="161"/>
                  </a:lnTo>
                  <a:lnTo>
                    <a:pt x="270" y="167"/>
                  </a:lnTo>
                  <a:lnTo>
                    <a:pt x="318" y="171"/>
                  </a:lnTo>
                  <a:lnTo>
                    <a:pt x="364" y="175"/>
                  </a:lnTo>
                  <a:lnTo>
                    <a:pt x="425" y="178"/>
                  </a:lnTo>
                  <a:lnTo>
                    <a:pt x="490" y="180"/>
                  </a:lnTo>
                  <a:lnTo>
                    <a:pt x="574" y="183"/>
                  </a:lnTo>
                  <a:lnTo>
                    <a:pt x="656" y="185"/>
                  </a:lnTo>
                  <a:lnTo>
                    <a:pt x="860" y="185"/>
                  </a:lnTo>
                  <a:lnTo>
                    <a:pt x="988" y="180"/>
                  </a:lnTo>
                  <a:lnTo>
                    <a:pt x="1093" y="175"/>
                  </a:lnTo>
                  <a:lnTo>
                    <a:pt x="1191" y="167"/>
                  </a:lnTo>
                  <a:lnTo>
                    <a:pt x="1278" y="157"/>
                  </a:lnTo>
                  <a:lnTo>
                    <a:pt x="1309" y="152"/>
                  </a:lnTo>
                  <a:lnTo>
                    <a:pt x="1337" y="146"/>
                  </a:lnTo>
                  <a:lnTo>
                    <a:pt x="1374" y="140"/>
                  </a:lnTo>
                  <a:lnTo>
                    <a:pt x="1394" y="136"/>
                  </a:lnTo>
                  <a:lnTo>
                    <a:pt x="1415" y="130"/>
                  </a:lnTo>
                  <a:lnTo>
                    <a:pt x="1435" y="123"/>
                  </a:lnTo>
                  <a:lnTo>
                    <a:pt x="1444" y="118"/>
                  </a:lnTo>
                  <a:lnTo>
                    <a:pt x="1453" y="112"/>
                  </a:lnTo>
                  <a:lnTo>
                    <a:pt x="1462" y="108"/>
                  </a:lnTo>
                  <a:lnTo>
                    <a:pt x="1469" y="99"/>
                  </a:lnTo>
                  <a:lnTo>
                    <a:pt x="1471" y="89"/>
                  </a:lnTo>
                  <a:lnTo>
                    <a:pt x="1462" y="80"/>
                  </a:lnTo>
                  <a:lnTo>
                    <a:pt x="1447" y="69"/>
                  </a:lnTo>
                  <a:lnTo>
                    <a:pt x="1428" y="61"/>
                  </a:lnTo>
                  <a:lnTo>
                    <a:pt x="1408" y="54"/>
                  </a:lnTo>
                  <a:lnTo>
                    <a:pt x="1378" y="47"/>
                  </a:lnTo>
                  <a:lnTo>
                    <a:pt x="1330" y="36"/>
                  </a:lnTo>
                  <a:lnTo>
                    <a:pt x="1273" y="29"/>
                  </a:lnTo>
                  <a:lnTo>
                    <a:pt x="1186" y="20"/>
                  </a:lnTo>
                  <a:lnTo>
                    <a:pt x="1097" y="12"/>
                  </a:lnTo>
                  <a:lnTo>
                    <a:pt x="988" y="4"/>
                  </a:lnTo>
                  <a:lnTo>
                    <a:pt x="889" y="2"/>
                  </a:lnTo>
                  <a:lnTo>
                    <a:pt x="750" y="0"/>
                  </a:lnTo>
                </a:path>
              </a:pathLst>
            </a:custGeom>
            <a:solidFill>
              <a:srgbClr val="3F7FFF"/>
            </a:solidFill>
            <a:ln w="12700" cap="rnd" cmpd="sng">
              <a:solidFill>
                <a:srgbClr val="000000"/>
              </a:solidFill>
              <a:prstDash val="solid"/>
              <a:round/>
              <a:headEnd type="none" w="med" len="med"/>
              <a:tailEnd type="none" w="med" len="med"/>
            </a:ln>
            <a:effectLst/>
          </p:spPr>
          <p:txBody>
            <a:bodyPr/>
            <a:lstStyle/>
            <a:p>
              <a:endParaRPr lang="es-ES"/>
            </a:p>
          </p:txBody>
        </p:sp>
        <p:sp>
          <p:nvSpPr>
            <p:cNvPr id="621604" name="Freeform 36"/>
            <p:cNvSpPr>
              <a:spLocks/>
            </p:cNvSpPr>
            <p:nvPr/>
          </p:nvSpPr>
          <p:spPr bwMode="auto">
            <a:xfrm>
              <a:off x="1874" y="2531"/>
              <a:ext cx="1768" cy="969"/>
            </a:xfrm>
            <a:custGeom>
              <a:avLst/>
              <a:gdLst/>
              <a:ahLst/>
              <a:cxnLst>
                <a:cxn ang="0">
                  <a:pos x="165" y="9"/>
                </a:cxn>
                <a:cxn ang="0">
                  <a:pos x="177" y="21"/>
                </a:cxn>
                <a:cxn ang="0">
                  <a:pos x="199" y="32"/>
                </a:cxn>
                <a:cxn ang="0">
                  <a:pos x="225" y="42"/>
                </a:cxn>
                <a:cxn ang="0">
                  <a:pos x="277" y="54"/>
                </a:cxn>
                <a:cxn ang="0">
                  <a:pos x="335" y="65"/>
                </a:cxn>
                <a:cxn ang="0">
                  <a:pos x="435" y="77"/>
                </a:cxn>
                <a:cxn ang="0">
                  <a:pos x="529" y="85"/>
                </a:cxn>
                <a:cxn ang="0">
                  <a:pos x="655" y="91"/>
                </a:cxn>
                <a:cxn ang="0">
                  <a:pos x="821" y="95"/>
                </a:cxn>
                <a:cxn ang="0">
                  <a:pos x="1153" y="91"/>
                </a:cxn>
                <a:cxn ang="0">
                  <a:pos x="1356" y="77"/>
                </a:cxn>
                <a:cxn ang="0">
                  <a:pos x="1473" y="62"/>
                </a:cxn>
                <a:cxn ang="0">
                  <a:pos x="1539" y="50"/>
                </a:cxn>
                <a:cxn ang="0">
                  <a:pos x="1580" y="40"/>
                </a:cxn>
                <a:cxn ang="0">
                  <a:pos x="1608" y="28"/>
                </a:cxn>
                <a:cxn ang="0">
                  <a:pos x="1626" y="19"/>
                </a:cxn>
                <a:cxn ang="0">
                  <a:pos x="1635" y="0"/>
                </a:cxn>
                <a:cxn ang="0">
                  <a:pos x="1699" y="871"/>
                </a:cxn>
                <a:cxn ang="0">
                  <a:pos x="1553" y="920"/>
                </a:cxn>
                <a:cxn ang="0">
                  <a:pos x="1434" y="923"/>
                </a:cxn>
                <a:cxn ang="0">
                  <a:pos x="1295" y="943"/>
                </a:cxn>
                <a:cxn ang="0">
                  <a:pos x="1199" y="968"/>
                </a:cxn>
                <a:cxn ang="0">
                  <a:pos x="1080" y="954"/>
                </a:cxn>
                <a:cxn ang="0">
                  <a:pos x="961" y="931"/>
                </a:cxn>
                <a:cxn ang="0">
                  <a:pos x="821" y="935"/>
                </a:cxn>
                <a:cxn ang="0">
                  <a:pos x="695" y="951"/>
                </a:cxn>
                <a:cxn ang="0">
                  <a:pos x="593" y="959"/>
                </a:cxn>
                <a:cxn ang="0">
                  <a:pos x="437" y="939"/>
                </a:cxn>
                <a:cxn ang="0">
                  <a:pos x="307" y="931"/>
                </a:cxn>
                <a:cxn ang="0">
                  <a:pos x="186" y="943"/>
                </a:cxn>
                <a:cxn ang="0">
                  <a:pos x="56" y="910"/>
                </a:cxn>
                <a:cxn ang="0">
                  <a:pos x="15" y="792"/>
                </a:cxn>
              </a:cxnLst>
              <a:rect l="0" t="0" r="r" b="b"/>
              <a:pathLst>
                <a:path w="1768" h="969">
                  <a:moveTo>
                    <a:pt x="165" y="1"/>
                  </a:moveTo>
                  <a:lnTo>
                    <a:pt x="165" y="9"/>
                  </a:lnTo>
                  <a:lnTo>
                    <a:pt x="168" y="13"/>
                  </a:lnTo>
                  <a:lnTo>
                    <a:pt x="177" y="21"/>
                  </a:lnTo>
                  <a:lnTo>
                    <a:pt x="188" y="28"/>
                  </a:lnTo>
                  <a:lnTo>
                    <a:pt x="199" y="32"/>
                  </a:lnTo>
                  <a:lnTo>
                    <a:pt x="211" y="38"/>
                  </a:lnTo>
                  <a:lnTo>
                    <a:pt x="225" y="42"/>
                  </a:lnTo>
                  <a:lnTo>
                    <a:pt x="248" y="47"/>
                  </a:lnTo>
                  <a:lnTo>
                    <a:pt x="277" y="54"/>
                  </a:lnTo>
                  <a:lnTo>
                    <a:pt x="303" y="58"/>
                  </a:lnTo>
                  <a:lnTo>
                    <a:pt x="335" y="65"/>
                  </a:lnTo>
                  <a:lnTo>
                    <a:pt x="383" y="72"/>
                  </a:lnTo>
                  <a:lnTo>
                    <a:pt x="435" y="77"/>
                  </a:lnTo>
                  <a:lnTo>
                    <a:pt x="483" y="81"/>
                  </a:lnTo>
                  <a:lnTo>
                    <a:pt x="529" y="85"/>
                  </a:lnTo>
                  <a:lnTo>
                    <a:pt x="590" y="88"/>
                  </a:lnTo>
                  <a:lnTo>
                    <a:pt x="655" y="91"/>
                  </a:lnTo>
                  <a:lnTo>
                    <a:pt x="739" y="93"/>
                  </a:lnTo>
                  <a:lnTo>
                    <a:pt x="821" y="95"/>
                  </a:lnTo>
                  <a:lnTo>
                    <a:pt x="1025" y="95"/>
                  </a:lnTo>
                  <a:lnTo>
                    <a:pt x="1153" y="91"/>
                  </a:lnTo>
                  <a:lnTo>
                    <a:pt x="1258" y="85"/>
                  </a:lnTo>
                  <a:lnTo>
                    <a:pt x="1356" y="77"/>
                  </a:lnTo>
                  <a:lnTo>
                    <a:pt x="1443" y="68"/>
                  </a:lnTo>
                  <a:lnTo>
                    <a:pt x="1473" y="62"/>
                  </a:lnTo>
                  <a:lnTo>
                    <a:pt x="1502" y="57"/>
                  </a:lnTo>
                  <a:lnTo>
                    <a:pt x="1539" y="50"/>
                  </a:lnTo>
                  <a:lnTo>
                    <a:pt x="1559" y="46"/>
                  </a:lnTo>
                  <a:lnTo>
                    <a:pt x="1580" y="40"/>
                  </a:lnTo>
                  <a:lnTo>
                    <a:pt x="1599" y="34"/>
                  </a:lnTo>
                  <a:lnTo>
                    <a:pt x="1608" y="28"/>
                  </a:lnTo>
                  <a:lnTo>
                    <a:pt x="1617" y="23"/>
                  </a:lnTo>
                  <a:lnTo>
                    <a:pt x="1626" y="19"/>
                  </a:lnTo>
                  <a:lnTo>
                    <a:pt x="1633" y="9"/>
                  </a:lnTo>
                  <a:lnTo>
                    <a:pt x="1635" y="0"/>
                  </a:lnTo>
                  <a:lnTo>
                    <a:pt x="1767" y="846"/>
                  </a:lnTo>
                  <a:lnTo>
                    <a:pt x="1699" y="871"/>
                  </a:lnTo>
                  <a:lnTo>
                    <a:pt x="1621" y="899"/>
                  </a:lnTo>
                  <a:lnTo>
                    <a:pt x="1553" y="920"/>
                  </a:lnTo>
                  <a:lnTo>
                    <a:pt x="1496" y="927"/>
                  </a:lnTo>
                  <a:lnTo>
                    <a:pt x="1434" y="923"/>
                  </a:lnTo>
                  <a:lnTo>
                    <a:pt x="1359" y="923"/>
                  </a:lnTo>
                  <a:lnTo>
                    <a:pt x="1295" y="943"/>
                  </a:lnTo>
                  <a:lnTo>
                    <a:pt x="1237" y="959"/>
                  </a:lnTo>
                  <a:lnTo>
                    <a:pt x="1199" y="968"/>
                  </a:lnTo>
                  <a:lnTo>
                    <a:pt x="1143" y="963"/>
                  </a:lnTo>
                  <a:lnTo>
                    <a:pt x="1080" y="954"/>
                  </a:lnTo>
                  <a:lnTo>
                    <a:pt x="1023" y="943"/>
                  </a:lnTo>
                  <a:lnTo>
                    <a:pt x="961" y="931"/>
                  </a:lnTo>
                  <a:lnTo>
                    <a:pt x="899" y="923"/>
                  </a:lnTo>
                  <a:lnTo>
                    <a:pt x="821" y="935"/>
                  </a:lnTo>
                  <a:lnTo>
                    <a:pt x="764" y="943"/>
                  </a:lnTo>
                  <a:lnTo>
                    <a:pt x="695" y="951"/>
                  </a:lnTo>
                  <a:lnTo>
                    <a:pt x="650" y="954"/>
                  </a:lnTo>
                  <a:lnTo>
                    <a:pt x="593" y="959"/>
                  </a:lnTo>
                  <a:lnTo>
                    <a:pt x="504" y="947"/>
                  </a:lnTo>
                  <a:lnTo>
                    <a:pt x="437" y="939"/>
                  </a:lnTo>
                  <a:lnTo>
                    <a:pt x="359" y="927"/>
                  </a:lnTo>
                  <a:lnTo>
                    <a:pt x="307" y="931"/>
                  </a:lnTo>
                  <a:lnTo>
                    <a:pt x="239" y="943"/>
                  </a:lnTo>
                  <a:lnTo>
                    <a:pt x="186" y="943"/>
                  </a:lnTo>
                  <a:lnTo>
                    <a:pt x="124" y="931"/>
                  </a:lnTo>
                  <a:lnTo>
                    <a:pt x="56" y="910"/>
                  </a:lnTo>
                  <a:lnTo>
                    <a:pt x="0" y="871"/>
                  </a:lnTo>
                  <a:lnTo>
                    <a:pt x="15" y="792"/>
                  </a:lnTo>
                  <a:lnTo>
                    <a:pt x="165" y="1"/>
                  </a:lnTo>
                </a:path>
              </a:pathLst>
            </a:custGeom>
            <a:solidFill>
              <a:srgbClr val="0000FF"/>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605" name="Freeform 37"/>
          <p:cNvSpPr>
            <a:spLocks/>
          </p:cNvSpPr>
          <p:nvPr/>
        </p:nvSpPr>
        <p:spPr bwMode="auto">
          <a:xfrm>
            <a:off x="3244850" y="3400425"/>
            <a:ext cx="1392238" cy="568325"/>
          </a:xfrm>
          <a:custGeom>
            <a:avLst/>
            <a:gdLst/>
            <a:ahLst/>
            <a:cxnLst>
              <a:cxn ang="0">
                <a:pos x="0" y="264"/>
              </a:cxn>
              <a:cxn ang="0">
                <a:pos x="30" y="324"/>
              </a:cxn>
              <a:cxn ang="0">
                <a:pos x="44" y="348"/>
              </a:cxn>
              <a:cxn ang="0">
                <a:pos x="56" y="357"/>
              </a:cxn>
              <a:cxn ang="0">
                <a:pos x="71" y="354"/>
              </a:cxn>
              <a:cxn ang="0">
                <a:pos x="87" y="348"/>
              </a:cxn>
              <a:cxn ang="0">
                <a:pos x="520" y="157"/>
              </a:cxn>
              <a:cxn ang="0">
                <a:pos x="540" y="156"/>
              </a:cxn>
              <a:cxn ang="0">
                <a:pos x="566" y="166"/>
              </a:cxn>
              <a:cxn ang="0">
                <a:pos x="595" y="166"/>
              </a:cxn>
              <a:cxn ang="0">
                <a:pos x="629" y="162"/>
              </a:cxn>
              <a:cxn ang="0">
                <a:pos x="676" y="153"/>
              </a:cxn>
              <a:cxn ang="0">
                <a:pos x="701" y="143"/>
              </a:cxn>
              <a:cxn ang="0">
                <a:pos x="844" y="133"/>
              </a:cxn>
              <a:cxn ang="0">
                <a:pos x="868" y="126"/>
              </a:cxn>
              <a:cxn ang="0">
                <a:pos x="863" y="116"/>
              </a:cxn>
              <a:cxn ang="0">
                <a:pos x="851" y="109"/>
              </a:cxn>
              <a:cxn ang="0">
                <a:pos x="796" y="103"/>
              </a:cxn>
              <a:cxn ang="0">
                <a:pos x="728" y="105"/>
              </a:cxn>
              <a:cxn ang="0">
                <a:pos x="730" y="100"/>
              </a:cxn>
              <a:cxn ang="0">
                <a:pos x="796" y="95"/>
              </a:cxn>
              <a:cxn ang="0">
                <a:pos x="852" y="85"/>
              </a:cxn>
              <a:cxn ang="0">
                <a:pos x="874" y="77"/>
              </a:cxn>
              <a:cxn ang="0">
                <a:pos x="876" y="59"/>
              </a:cxn>
              <a:cxn ang="0">
                <a:pos x="844" y="54"/>
              </a:cxn>
              <a:cxn ang="0">
                <a:pos x="717" y="70"/>
              </a:cxn>
              <a:cxn ang="0">
                <a:pos x="717" y="61"/>
              </a:cxn>
              <a:cxn ang="0">
                <a:pos x="835" y="35"/>
              </a:cxn>
              <a:cxn ang="0">
                <a:pos x="863" y="25"/>
              </a:cxn>
              <a:cxn ang="0">
                <a:pos x="861" y="10"/>
              </a:cxn>
              <a:cxn ang="0">
                <a:pos x="844" y="1"/>
              </a:cxn>
              <a:cxn ang="0">
                <a:pos x="829" y="0"/>
              </a:cxn>
              <a:cxn ang="0">
                <a:pos x="689" y="33"/>
              </a:cxn>
            </a:cxnLst>
            <a:rect l="0" t="0" r="r" b="b"/>
            <a:pathLst>
              <a:path w="877" h="358">
                <a:moveTo>
                  <a:pt x="0" y="264"/>
                </a:moveTo>
                <a:lnTo>
                  <a:pt x="30" y="324"/>
                </a:lnTo>
                <a:lnTo>
                  <a:pt x="44" y="348"/>
                </a:lnTo>
                <a:lnTo>
                  <a:pt x="56" y="357"/>
                </a:lnTo>
                <a:lnTo>
                  <a:pt x="71" y="354"/>
                </a:lnTo>
                <a:lnTo>
                  <a:pt x="87" y="348"/>
                </a:lnTo>
                <a:lnTo>
                  <a:pt x="520" y="157"/>
                </a:lnTo>
                <a:lnTo>
                  <a:pt x="540" y="156"/>
                </a:lnTo>
                <a:lnTo>
                  <a:pt x="566" y="166"/>
                </a:lnTo>
                <a:lnTo>
                  <a:pt x="595" y="166"/>
                </a:lnTo>
                <a:lnTo>
                  <a:pt x="629" y="162"/>
                </a:lnTo>
                <a:lnTo>
                  <a:pt x="676" y="153"/>
                </a:lnTo>
                <a:lnTo>
                  <a:pt x="701" y="143"/>
                </a:lnTo>
                <a:lnTo>
                  <a:pt x="844" y="133"/>
                </a:lnTo>
                <a:lnTo>
                  <a:pt x="868" y="126"/>
                </a:lnTo>
                <a:lnTo>
                  <a:pt x="863" y="116"/>
                </a:lnTo>
                <a:lnTo>
                  <a:pt x="851" y="109"/>
                </a:lnTo>
                <a:lnTo>
                  <a:pt x="796" y="103"/>
                </a:lnTo>
                <a:lnTo>
                  <a:pt x="728" y="105"/>
                </a:lnTo>
                <a:lnTo>
                  <a:pt x="730" y="100"/>
                </a:lnTo>
                <a:lnTo>
                  <a:pt x="796" y="95"/>
                </a:lnTo>
                <a:lnTo>
                  <a:pt x="852" y="85"/>
                </a:lnTo>
                <a:lnTo>
                  <a:pt x="874" y="77"/>
                </a:lnTo>
                <a:lnTo>
                  <a:pt x="876" y="59"/>
                </a:lnTo>
                <a:lnTo>
                  <a:pt x="844" y="54"/>
                </a:lnTo>
                <a:lnTo>
                  <a:pt x="717" y="70"/>
                </a:lnTo>
                <a:lnTo>
                  <a:pt x="717" y="61"/>
                </a:lnTo>
                <a:lnTo>
                  <a:pt x="835" y="35"/>
                </a:lnTo>
                <a:lnTo>
                  <a:pt x="863" y="25"/>
                </a:lnTo>
                <a:lnTo>
                  <a:pt x="861" y="10"/>
                </a:lnTo>
                <a:lnTo>
                  <a:pt x="844" y="1"/>
                </a:lnTo>
                <a:lnTo>
                  <a:pt x="829" y="0"/>
                </a:lnTo>
                <a:lnTo>
                  <a:pt x="689" y="33"/>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21606" name="Freeform 38"/>
          <p:cNvSpPr>
            <a:spLocks/>
          </p:cNvSpPr>
          <p:nvPr/>
        </p:nvSpPr>
        <p:spPr bwMode="auto">
          <a:xfrm>
            <a:off x="1379538" y="4591050"/>
            <a:ext cx="1704975" cy="1012825"/>
          </a:xfrm>
          <a:custGeom>
            <a:avLst/>
            <a:gdLst/>
            <a:ahLst/>
            <a:cxnLst>
              <a:cxn ang="0">
                <a:pos x="318" y="12"/>
              </a:cxn>
              <a:cxn ang="0">
                <a:pos x="0" y="577"/>
              </a:cxn>
              <a:cxn ang="0">
                <a:pos x="12" y="589"/>
              </a:cxn>
              <a:cxn ang="0">
                <a:pos x="37" y="578"/>
              </a:cxn>
              <a:cxn ang="0">
                <a:pos x="339" y="34"/>
              </a:cxn>
              <a:cxn ang="0">
                <a:pos x="357" y="27"/>
              </a:cxn>
              <a:cxn ang="0">
                <a:pos x="473" y="25"/>
              </a:cxn>
              <a:cxn ang="0">
                <a:pos x="624" y="29"/>
              </a:cxn>
              <a:cxn ang="0">
                <a:pos x="756" y="35"/>
              </a:cxn>
              <a:cxn ang="0">
                <a:pos x="795" y="43"/>
              </a:cxn>
              <a:cxn ang="0">
                <a:pos x="818" y="57"/>
              </a:cxn>
              <a:cxn ang="0">
                <a:pos x="834" y="76"/>
              </a:cxn>
              <a:cxn ang="0">
                <a:pos x="1044" y="631"/>
              </a:cxn>
              <a:cxn ang="0">
                <a:pos x="1060" y="637"/>
              </a:cxn>
              <a:cxn ang="0">
                <a:pos x="1073" y="624"/>
              </a:cxn>
              <a:cxn ang="0">
                <a:pos x="866" y="70"/>
              </a:cxn>
              <a:cxn ang="0">
                <a:pos x="845" y="42"/>
              </a:cxn>
              <a:cxn ang="0">
                <a:pos x="827" y="29"/>
              </a:cxn>
              <a:cxn ang="0">
                <a:pos x="807" y="21"/>
              </a:cxn>
              <a:cxn ang="0">
                <a:pos x="786" y="13"/>
              </a:cxn>
              <a:cxn ang="0">
                <a:pos x="742" y="12"/>
              </a:cxn>
              <a:cxn ang="0">
                <a:pos x="601" y="2"/>
              </a:cxn>
              <a:cxn ang="0">
                <a:pos x="446" y="0"/>
              </a:cxn>
              <a:cxn ang="0">
                <a:pos x="373" y="2"/>
              </a:cxn>
              <a:cxn ang="0">
                <a:pos x="338" y="2"/>
              </a:cxn>
              <a:cxn ang="0">
                <a:pos x="318" y="12"/>
              </a:cxn>
            </a:cxnLst>
            <a:rect l="0" t="0" r="r" b="b"/>
            <a:pathLst>
              <a:path w="1074" h="638">
                <a:moveTo>
                  <a:pt x="318" y="12"/>
                </a:moveTo>
                <a:lnTo>
                  <a:pt x="0" y="577"/>
                </a:lnTo>
                <a:lnTo>
                  <a:pt x="12" y="589"/>
                </a:lnTo>
                <a:lnTo>
                  <a:pt x="37" y="578"/>
                </a:lnTo>
                <a:lnTo>
                  <a:pt x="339" y="34"/>
                </a:lnTo>
                <a:lnTo>
                  <a:pt x="357" y="27"/>
                </a:lnTo>
                <a:lnTo>
                  <a:pt x="473" y="25"/>
                </a:lnTo>
                <a:lnTo>
                  <a:pt x="624" y="29"/>
                </a:lnTo>
                <a:lnTo>
                  <a:pt x="756" y="35"/>
                </a:lnTo>
                <a:lnTo>
                  <a:pt x="795" y="43"/>
                </a:lnTo>
                <a:lnTo>
                  <a:pt x="818" y="57"/>
                </a:lnTo>
                <a:lnTo>
                  <a:pt x="834" y="76"/>
                </a:lnTo>
                <a:lnTo>
                  <a:pt x="1044" y="631"/>
                </a:lnTo>
                <a:lnTo>
                  <a:pt x="1060" y="637"/>
                </a:lnTo>
                <a:lnTo>
                  <a:pt x="1073" y="624"/>
                </a:lnTo>
                <a:lnTo>
                  <a:pt x="866" y="70"/>
                </a:lnTo>
                <a:lnTo>
                  <a:pt x="845" y="42"/>
                </a:lnTo>
                <a:lnTo>
                  <a:pt x="827" y="29"/>
                </a:lnTo>
                <a:lnTo>
                  <a:pt x="807" y="21"/>
                </a:lnTo>
                <a:lnTo>
                  <a:pt x="786" y="13"/>
                </a:lnTo>
                <a:lnTo>
                  <a:pt x="742" y="12"/>
                </a:lnTo>
                <a:lnTo>
                  <a:pt x="601" y="2"/>
                </a:lnTo>
                <a:lnTo>
                  <a:pt x="446" y="0"/>
                </a:lnTo>
                <a:lnTo>
                  <a:pt x="373" y="2"/>
                </a:lnTo>
                <a:lnTo>
                  <a:pt x="338" y="2"/>
                </a:lnTo>
                <a:lnTo>
                  <a:pt x="318" y="12"/>
                </a:lnTo>
              </a:path>
            </a:pathLst>
          </a:custGeom>
          <a:solidFill>
            <a:srgbClr val="5F3F1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07" name="Group 39"/>
          <p:cNvGrpSpPr>
            <a:grpSpLocks/>
          </p:cNvGrpSpPr>
          <p:nvPr/>
        </p:nvGrpSpPr>
        <p:grpSpPr bwMode="auto">
          <a:xfrm>
            <a:off x="3490913" y="4259263"/>
            <a:ext cx="1365250" cy="608012"/>
            <a:chOff x="2199" y="2746"/>
            <a:chExt cx="860" cy="383"/>
          </a:xfrm>
        </p:grpSpPr>
        <p:sp>
          <p:nvSpPr>
            <p:cNvPr id="621608" name="Freeform 40"/>
            <p:cNvSpPr>
              <a:spLocks/>
            </p:cNvSpPr>
            <p:nvPr/>
          </p:nvSpPr>
          <p:spPr bwMode="auto">
            <a:xfrm>
              <a:off x="2725" y="2853"/>
              <a:ext cx="334" cy="276"/>
            </a:xfrm>
            <a:custGeom>
              <a:avLst/>
              <a:gdLst/>
              <a:ahLst/>
              <a:cxnLst>
                <a:cxn ang="0">
                  <a:pos x="179" y="0"/>
                </a:cxn>
                <a:cxn ang="0">
                  <a:pos x="112" y="69"/>
                </a:cxn>
                <a:cxn ang="0">
                  <a:pos x="0" y="60"/>
                </a:cxn>
                <a:cxn ang="0">
                  <a:pos x="89" y="140"/>
                </a:cxn>
                <a:cxn ang="0">
                  <a:pos x="5" y="242"/>
                </a:cxn>
                <a:cxn ang="0">
                  <a:pos x="156" y="178"/>
                </a:cxn>
                <a:cxn ang="0">
                  <a:pos x="261" y="275"/>
                </a:cxn>
                <a:cxn ang="0">
                  <a:pos x="235" y="151"/>
                </a:cxn>
                <a:cxn ang="0">
                  <a:pos x="333" y="78"/>
                </a:cxn>
                <a:cxn ang="0">
                  <a:pos x="213" y="81"/>
                </a:cxn>
                <a:cxn ang="0">
                  <a:pos x="179" y="0"/>
                </a:cxn>
              </a:cxnLst>
              <a:rect l="0" t="0" r="r" b="b"/>
              <a:pathLst>
                <a:path w="334" h="276">
                  <a:moveTo>
                    <a:pt x="179" y="0"/>
                  </a:moveTo>
                  <a:lnTo>
                    <a:pt x="112" y="69"/>
                  </a:lnTo>
                  <a:lnTo>
                    <a:pt x="0" y="60"/>
                  </a:lnTo>
                  <a:lnTo>
                    <a:pt x="89" y="140"/>
                  </a:lnTo>
                  <a:lnTo>
                    <a:pt x="5" y="242"/>
                  </a:lnTo>
                  <a:lnTo>
                    <a:pt x="156" y="178"/>
                  </a:lnTo>
                  <a:lnTo>
                    <a:pt x="261" y="275"/>
                  </a:lnTo>
                  <a:lnTo>
                    <a:pt x="235" y="151"/>
                  </a:lnTo>
                  <a:lnTo>
                    <a:pt x="333" y="78"/>
                  </a:lnTo>
                  <a:lnTo>
                    <a:pt x="213" y="81"/>
                  </a:lnTo>
                  <a:lnTo>
                    <a:pt x="17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s-ES"/>
            </a:p>
          </p:txBody>
        </p:sp>
        <p:sp>
          <p:nvSpPr>
            <p:cNvPr id="621609" name="Freeform 41"/>
            <p:cNvSpPr>
              <a:spLocks/>
            </p:cNvSpPr>
            <p:nvPr/>
          </p:nvSpPr>
          <p:spPr bwMode="auto">
            <a:xfrm>
              <a:off x="2199" y="2746"/>
              <a:ext cx="325" cy="275"/>
            </a:xfrm>
            <a:custGeom>
              <a:avLst/>
              <a:gdLst/>
              <a:ahLst/>
              <a:cxnLst>
                <a:cxn ang="0">
                  <a:pos x="89" y="2"/>
                </a:cxn>
                <a:cxn ang="0">
                  <a:pos x="62" y="13"/>
                </a:cxn>
                <a:cxn ang="0">
                  <a:pos x="53" y="23"/>
                </a:cxn>
                <a:cxn ang="0">
                  <a:pos x="42" y="29"/>
                </a:cxn>
                <a:cxn ang="0">
                  <a:pos x="26" y="47"/>
                </a:cxn>
                <a:cxn ang="0">
                  <a:pos x="19" y="61"/>
                </a:cxn>
                <a:cxn ang="0">
                  <a:pos x="10" y="73"/>
                </a:cxn>
                <a:cxn ang="0">
                  <a:pos x="3" y="96"/>
                </a:cxn>
                <a:cxn ang="0">
                  <a:pos x="1" y="107"/>
                </a:cxn>
                <a:cxn ang="0">
                  <a:pos x="0" y="118"/>
                </a:cxn>
                <a:cxn ang="0">
                  <a:pos x="0" y="134"/>
                </a:cxn>
                <a:cxn ang="0">
                  <a:pos x="1" y="151"/>
                </a:cxn>
                <a:cxn ang="0">
                  <a:pos x="5" y="169"/>
                </a:cxn>
                <a:cxn ang="0">
                  <a:pos x="10" y="181"/>
                </a:cxn>
                <a:cxn ang="0">
                  <a:pos x="17" y="195"/>
                </a:cxn>
                <a:cxn ang="0">
                  <a:pos x="24" y="207"/>
                </a:cxn>
                <a:cxn ang="0">
                  <a:pos x="37" y="219"/>
                </a:cxn>
                <a:cxn ang="0">
                  <a:pos x="46" y="227"/>
                </a:cxn>
                <a:cxn ang="0">
                  <a:pos x="62" y="240"/>
                </a:cxn>
                <a:cxn ang="0">
                  <a:pos x="76" y="246"/>
                </a:cxn>
                <a:cxn ang="0">
                  <a:pos x="89" y="255"/>
                </a:cxn>
                <a:cxn ang="0">
                  <a:pos x="103" y="260"/>
                </a:cxn>
                <a:cxn ang="0">
                  <a:pos x="117" y="267"/>
                </a:cxn>
                <a:cxn ang="0">
                  <a:pos x="133" y="271"/>
                </a:cxn>
                <a:cxn ang="0">
                  <a:pos x="151" y="274"/>
                </a:cxn>
                <a:cxn ang="0">
                  <a:pos x="163" y="274"/>
                </a:cxn>
                <a:cxn ang="0">
                  <a:pos x="188" y="274"/>
                </a:cxn>
                <a:cxn ang="0">
                  <a:pos x="208" y="274"/>
                </a:cxn>
                <a:cxn ang="0">
                  <a:pos x="224" y="272"/>
                </a:cxn>
                <a:cxn ang="0">
                  <a:pos x="236" y="269"/>
                </a:cxn>
                <a:cxn ang="0">
                  <a:pos x="251" y="265"/>
                </a:cxn>
                <a:cxn ang="0">
                  <a:pos x="268" y="260"/>
                </a:cxn>
                <a:cxn ang="0">
                  <a:pos x="283" y="253"/>
                </a:cxn>
                <a:cxn ang="0">
                  <a:pos x="295" y="244"/>
                </a:cxn>
                <a:cxn ang="0">
                  <a:pos x="302" y="236"/>
                </a:cxn>
                <a:cxn ang="0">
                  <a:pos x="307" y="225"/>
                </a:cxn>
                <a:cxn ang="0">
                  <a:pos x="316" y="211"/>
                </a:cxn>
                <a:cxn ang="0">
                  <a:pos x="322" y="191"/>
                </a:cxn>
                <a:cxn ang="0">
                  <a:pos x="324" y="174"/>
                </a:cxn>
                <a:cxn ang="0">
                  <a:pos x="300" y="180"/>
                </a:cxn>
                <a:cxn ang="0">
                  <a:pos x="283" y="188"/>
                </a:cxn>
                <a:cxn ang="0">
                  <a:pos x="256" y="193"/>
                </a:cxn>
                <a:cxn ang="0">
                  <a:pos x="224" y="196"/>
                </a:cxn>
                <a:cxn ang="0">
                  <a:pos x="190" y="198"/>
                </a:cxn>
                <a:cxn ang="0">
                  <a:pos x="163" y="195"/>
                </a:cxn>
                <a:cxn ang="0">
                  <a:pos x="131" y="183"/>
                </a:cxn>
                <a:cxn ang="0">
                  <a:pos x="105" y="168"/>
                </a:cxn>
                <a:cxn ang="0">
                  <a:pos x="89" y="146"/>
                </a:cxn>
                <a:cxn ang="0">
                  <a:pos x="81" y="126"/>
                </a:cxn>
                <a:cxn ang="0">
                  <a:pos x="80" y="101"/>
                </a:cxn>
                <a:cxn ang="0">
                  <a:pos x="80" y="80"/>
                </a:cxn>
                <a:cxn ang="0">
                  <a:pos x="83" y="52"/>
                </a:cxn>
                <a:cxn ang="0">
                  <a:pos x="90" y="24"/>
                </a:cxn>
                <a:cxn ang="0">
                  <a:pos x="110" y="0"/>
                </a:cxn>
                <a:cxn ang="0">
                  <a:pos x="89" y="2"/>
                </a:cxn>
              </a:cxnLst>
              <a:rect l="0" t="0" r="r" b="b"/>
              <a:pathLst>
                <a:path w="325" h="275">
                  <a:moveTo>
                    <a:pt x="89" y="2"/>
                  </a:moveTo>
                  <a:lnTo>
                    <a:pt x="62" y="13"/>
                  </a:lnTo>
                  <a:lnTo>
                    <a:pt x="53" y="23"/>
                  </a:lnTo>
                  <a:lnTo>
                    <a:pt x="42" y="29"/>
                  </a:lnTo>
                  <a:lnTo>
                    <a:pt x="26" y="47"/>
                  </a:lnTo>
                  <a:lnTo>
                    <a:pt x="19" y="61"/>
                  </a:lnTo>
                  <a:lnTo>
                    <a:pt x="10" y="73"/>
                  </a:lnTo>
                  <a:lnTo>
                    <a:pt x="3" y="96"/>
                  </a:lnTo>
                  <a:lnTo>
                    <a:pt x="1" y="107"/>
                  </a:lnTo>
                  <a:lnTo>
                    <a:pt x="0" y="118"/>
                  </a:lnTo>
                  <a:lnTo>
                    <a:pt x="0" y="134"/>
                  </a:lnTo>
                  <a:lnTo>
                    <a:pt x="1" y="151"/>
                  </a:lnTo>
                  <a:lnTo>
                    <a:pt x="5" y="169"/>
                  </a:lnTo>
                  <a:lnTo>
                    <a:pt x="10" y="181"/>
                  </a:lnTo>
                  <a:lnTo>
                    <a:pt x="17" y="195"/>
                  </a:lnTo>
                  <a:lnTo>
                    <a:pt x="24" y="207"/>
                  </a:lnTo>
                  <a:lnTo>
                    <a:pt x="37" y="219"/>
                  </a:lnTo>
                  <a:lnTo>
                    <a:pt x="46" y="227"/>
                  </a:lnTo>
                  <a:lnTo>
                    <a:pt x="62" y="240"/>
                  </a:lnTo>
                  <a:lnTo>
                    <a:pt x="76" y="246"/>
                  </a:lnTo>
                  <a:lnTo>
                    <a:pt x="89" y="255"/>
                  </a:lnTo>
                  <a:lnTo>
                    <a:pt x="103" y="260"/>
                  </a:lnTo>
                  <a:lnTo>
                    <a:pt x="117" y="267"/>
                  </a:lnTo>
                  <a:lnTo>
                    <a:pt x="133" y="271"/>
                  </a:lnTo>
                  <a:lnTo>
                    <a:pt x="151" y="274"/>
                  </a:lnTo>
                  <a:lnTo>
                    <a:pt x="163" y="274"/>
                  </a:lnTo>
                  <a:lnTo>
                    <a:pt x="188" y="274"/>
                  </a:lnTo>
                  <a:lnTo>
                    <a:pt x="208" y="274"/>
                  </a:lnTo>
                  <a:lnTo>
                    <a:pt x="224" y="272"/>
                  </a:lnTo>
                  <a:lnTo>
                    <a:pt x="236" y="269"/>
                  </a:lnTo>
                  <a:lnTo>
                    <a:pt x="251" y="265"/>
                  </a:lnTo>
                  <a:lnTo>
                    <a:pt x="268" y="260"/>
                  </a:lnTo>
                  <a:lnTo>
                    <a:pt x="283" y="253"/>
                  </a:lnTo>
                  <a:lnTo>
                    <a:pt x="295" y="244"/>
                  </a:lnTo>
                  <a:lnTo>
                    <a:pt x="302" y="236"/>
                  </a:lnTo>
                  <a:lnTo>
                    <a:pt x="307" y="225"/>
                  </a:lnTo>
                  <a:lnTo>
                    <a:pt x="316" y="211"/>
                  </a:lnTo>
                  <a:lnTo>
                    <a:pt x="322" y="191"/>
                  </a:lnTo>
                  <a:lnTo>
                    <a:pt x="324" y="174"/>
                  </a:lnTo>
                  <a:lnTo>
                    <a:pt x="300" y="180"/>
                  </a:lnTo>
                  <a:lnTo>
                    <a:pt x="283" y="188"/>
                  </a:lnTo>
                  <a:lnTo>
                    <a:pt x="256" y="193"/>
                  </a:lnTo>
                  <a:lnTo>
                    <a:pt x="224" y="196"/>
                  </a:lnTo>
                  <a:lnTo>
                    <a:pt x="190" y="198"/>
                  </a:lnTo>
                  <a:lnTo>
                    <a:pt x="163" y="195"/>
                  </a:lnTo>
                  <a:lnTo>
                    <a:pt x="131" y="183"/>
                  </a:lnTo>
                  <a:lnTo>
                    <a:pt x="105" y="168"/>
                  </a:lnTo>
                  <a:lnTo>
                    <a:pt x="89" y="146"/>
                  </a:lnTo>
                  <a:lnTo>
                    <a:pt x="81" y="126"/>
                  </a:lnTo>
                  <a:lnTo>
                    <a:pt x="80" y="101"/>
                  </a:lnTo>
                  <a:lnTo>
                    <a:pt x="80" y="80"/>
                  </a:lnTo>
                  <a:lnTo>
                    <a:pt x="83" y="52"/>
                  </a:lnTo>
                  <a:lnTo>
                    <a:pt x="90" y="24"/>
                  </a:lnTo>
                  <a:lnTo>
                    <a:pt x="110" y="0"/>
                  </a:lnTo>
                  <a:lnTo>
                    <a:pt x="89" y="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21610" name="Group 42"/>
          <p:cNvGrpSpPr>
            <a:grpSpLocks/>
          </p:cNvGrpSpPr>
          <p:nvPr/>
        </p:nvGrpSpPr>
        <p:grpSpPr bwMode="auto">
          <a:xfrm>
            <a:off x="3425825" y="4208463"/>
            <a:ext cx="1363663" cy="612775"/>
            <a:chOff x="2158" y="2714"/>
            <a:chExt cx="859" cy="386"/>
          </a:xfrm>
        </p:grpSpPr>
        <p:sp>
          <p:nvSpPr>
            <p:cNvPr id="621611" name="Freeform 43"/>
            <p:cNvSpPr>
              <a:spLocks/>
            </p:cNvSpPr>
            <p:nvPr/>
          </p:nvSpPr>
          <p:spPr bwMode="auto">
            <a:xfrm>
              <a:off x="2684" y="2820"/>
              <a:ext cx="333" cy="280"/>
            </a:xfrm>
            <a:custGeom>
              <a:avLst/>
              <a:gdLst/>
              <a:ahLst/>
              <a:cxnLst>
                <a:cxn ang="0">
                  <a:pos x="179" y="0"/>
                </a:cxn>
                <a:cxn ang="0">
                  <a:pos x="111" y="69"/>
                </a:cxn>
                <a:cxn ang="0">
                  <a:pos x="0" y="61"/>
                </a:cxn>
                <a:cxn ang="0">
                  <a:pos x="88" y="140"/>
                </a:cxn>
                <a:cxn ang="0">
                  <a:pos x="5" y="244"/>
                </a:cxn>
                <a:cxn ang="0">
                  <a:pos x="156" y="180"/>
                </a:cxn>
                <a:cxn ang="0">
                  <a:pos x="260" y="279"/>
                </a:cxn>
                <a:cxn ang="0">
                  <a:pos x="234" y="154"/>
                </a:cxn>
                <a:cxn ang="0">
                  <a:pos x="332" y="79"/>
                </a:cxn>
                <a:cxn ang="0">
                  <a:pos x="213" y="82"/>
                </a:cxn>
                <a:cxn ang="0">
                  <a:pos x="179" y="0"/>
                </a:cxn>
              </a:cxnLst>
              <a:rect l="0" t="0" r="r" b="b"/>
              <a:pathLst>
                <a:path w="333" h="280">
                  <a:moveTo>
                    <a:pt x="179" y="0"/>
                  </a:moveTo>
                  <a:lnTo>
                    <a:pt x="111" y="69"/>
                  </a:lnTo>
                  <a:lnTo>
                    <a:pt x="0" y="61"/>
                  </a:lnTo>
                  <a:lnTo>
                    <a:pt x="88" y="140"/>
                  </a:lnTo>
                  <a:lnTo>
                    <a:pt x="5" y="244"/>
                  </a:lnTo>
                  <a:lnTo>
                    <a:pt x="156" y="180"/>
                  </a:lnTo>
                  <a:lnTo>
                    <a:pt x="260" y="279"/>
                  </a:lnTo>
                  <a:lnTo>
                    <a:pt x="234" y="154"/>
                  </a:lnTo>
                  <a:lnTo>
                    <a:pt x="332" y="79"/>
                  </a:lnTo>
                  <a:lnTo>
                    <a:pt x="213" y="82"/>
                  </a:lnTo>
                  <a:lnTo>
                    <a:pt x="179" y="0"/>
                  </a:lnTo>
                </a:path>
              </a:pathLst>
            </a:custGeom>
            <a:solidFill>
              <a:srgbClr val="FF9F00"/>
            </a:solidFill>
            <a:ln w="12700" cap="rnd" cmpd="sng">
              <a:solidFill>
                <a:srgbClr val="000000"/>
              </a:solidFill>
              <a:prstDash val="solid"/>
              <a:round/>
              <a:headEnd type="none" w="med" len="med"/>
              <a:tailEnd type="none" w="med" len="med"/>
            </a:ln>
            <a:effectLst/>
          </p:spPr>
          <p:txBody>
            <a:bodyPr/>
            <a:lstStyle/>
            <a:p>
              <a:endParaRPr lang="es-ES"/>
            </a:p>
          </p:txBody>
        </p:sp>
        <p:sp>
          <p:nvSpPr>
            <p:cNvPr id="621612" name="Freeform 44"/>
            <p:cNvSpPr>
              <a:spLocks/>
            </p:cNvSpPr>
            <p:nvPr/>
          </p:nvSpPr>
          <p:spPr bwMode="auto">
            <a:xfrm>
              <a:off x="2158" y="2714"/>
              <a:ext cx="325" cy="276"/>
            </a:xfrm>
            <a:custGeom>
              <a:avLst/>
              <a:gdLst/>
              <a:ahLst/>
              <a:cxnLst>
                <a:cxn ang="0">
                  <a:pos x="89" y="2"/>
                </a:cxn>
                <a:cxn ang="0">
                  <a:pos x="62" y="14"/>
                </a:cxn>
                <a:cxn ang="0">
                  <a:pos x="53" y="23"/>
                </a:cxn>
                <a:cxn ang="0">
                  <a:pos x="42" y="29"/>
                </a:cxn>
                <a:cxn ang="0">
                  <a:pos x="26" y="48"/>
                </a:cxn>
                <a:cxn ang="0">
                  <a:pos x="19" y="60"/>
                </a:cxn>
                <a:cxn ang="0">
                  <a:pos x="10" y="74"/>
                </a:cxn>
                <a:cxn ang="0">
                  <a:pos x="3" y="98"/>
                </a:cxn>
                <a:cxn ang="0">
                  <a:pos x="1" y="108"/>
                </a:cxn>
                <a:cxn ang="0">
                  <a:pos x="0" y="119"/>
                </a:cxn>
                <a:cxn ang="0">
                  <a:pos x="0" y="135"/>
                </a:cxn>
                <a:cxn ang="0">
                  <a:pos x="1" y="151"/>
                </a:cxn>
                <a:cxn ang="0">
                  <a:pos x="5" y="169"/>
                </a:cxn>
                <a:cxn ang="0">
                  <a:pos x="10" y="182"/>
                </a:cxn>
                <a:cxn ang="0">
                  <a:pos x="17" y="196"/>
                </a:cxn>
                <a:cxn ang="0">
                  <a:pos x="24" y="207"/>
                </a:cxn>
                <a:cxn ang="0">
                  <a:pos x="37" y="219"/>
                </a:cxn>
                <a:cxn ang="0">
                  <a:pos x="46" y="228"/>
                </a:cxn>
                <a:cxn ang="0">
                  <a:pos x="62" y="241"/>
                </a:cxn>
                <a:cxn ang="0">
                  <a:pos x="76" y="247"/>
                </a:cxn>
                <a:cxn ang="0">
                  <a:pos x="89" y="256"/>
                </a:cxn>
                <a:cxn ang="0">
                  <a:pos x="103" y="261"/>
                </a:cxn>
                <a:cxn ang="0">
                  <a:pos x="117" y="266"/>
                </a:cxn>
                <a:cxn ang="0">
                  <a:pos x="133" y="270"/>
                </a:cxn>
                <a:cxn ang="0">
                  <a:pos x="151" y="275"/>
                </a:cxn>
                <a:cxn ang="0">
                  <a:pos x="163" y="275"/>
                </a:cxn>
                <a:cxn ang="0">
                  <a:pos x="188" y="275"/>
                </a:cxn>
                <a:cxn ang="0">
                  <a:pos x="208" y="275"/>
                </a:cxn>
                <a:cxn ang="0">
                  <a:pos x="224" y="272"/>
                </a:cxn>
                <a:cxn ang="0">
                  <a:pos x="236" y="269"/>
                </a:cxn>
                <a:cxn ang="0">
                  <a:pos x="251" y="266"/>
                </a:cxn>
                <a:cxn ang="0">
                  <a:pos x="268" y="260"/>
                </a:cxn>
                <a:cxn ang="0">
                  <a:pos x="283" y="254"/>
                </a:cxn>
                <a:cxn ang="0">
                  <a:pos x="295" y="243"/>
                </a:cxn>
                <a:cxn ang="0">
                  <a:pos x="302" y="235"/>
                </a:cxn>
                <a:cxn ang="0">
                  <a:pos x="307" y="226"/>
                </a:cxn>
                <a:cxn ang="0">
                  <a:pos x="316" y="212"/>
                </a:cxn>
                <a:cxn ang="0">
                  <a:pos x="322" y="192"/>
                </a:cxn>
                <a:cxn ang="0">
                  <a:pos x="324" y="176"/>
                </a:cxn>
                <a:cxn ang="0">
                  <a:pos x="300" y="181"/>
                </a:cxn>
                <a:cxn ang="0">
                  <a:pos x="283" y="188"/>
                </a:cxn>
                <a:cxn ang="0">
                  <a:pos x="256" y="195"/>
                </a:cxn>
                <a:cxn ang="0">
                  <a:pos x="224" y="197"/>
                </a:cxn>
                <a:cxn ang="0">
                  <a:pos x="190" y="197"/>
                </a:cxn>
                <a:cxn ang="0">
                  <a:pos x="163" y="196"/>
                </a:cxn>
                <a:cxn ang="0">
                  <a:pos x="131" y="182"/>
                </a:cxn>
                <a:cxn ang="0">
                  <a:pos x="105" y="167"/>
                </a:cxn>
                <a:cxn ang="0">
                  <a:pos x="89" y="147"/>
                </a:cxn>
                <a:cxn ang="0">
                  <a:pos x="81" y="127"/>
                </a:cxn>
                <a:cxn ang="0">
                  <a:pos x="80" y="104"/>
                </a:cxn>
                <a:cxn ang="0">
                  <a:pos x="80" y="81"/>
                </a:cxn>
                <a:cxn ang="0">
                  <a:pos x="83" y="52"/>
                </a:cxn>
                <a:cxn ang="0">
                  <a:pos x="90" y="25"/>
                </a:cxn>
                <a:cxn ang="0">
                  <a:pos x="110" y="0"/>
                </a:cxn>
                <a:cxn ang="0">
                  <a:pos x="89" y="2"/>
                </a:cxn>
              </a:cxnLst>
              <a:rect l="0" t="0" r="r" b="b"/>
              <a:pathLst>
                <a:path w="325" h="276">
                  <a:moveTo>
                    <a:pt x="89" y="2"/>
                  </a:moveTo>
                  <a:lnTo>
                    <a:pt x="62" y="14"/>
                  </a:lnTo>
                  <a:lnTo>
                    <a:pt x="53" y="23"/>
                  </a:lnTo>
                  <a:lnTo>
                    <a:pt x="42" y="29"/>
                  </a:lnTo>
                  <a:lnTo>
                    <a:pt x="26" y="48"/>
                  </a:lnTo>
                  <a:lnTo>
                    <a:pt x="19" y="60"/>
                  </a:lnTo>
                  <a:lnTo>
                    <a:pt x="10" y="74"/>
                  </a:lnTo>
                  <a:lnTo>
                    <a:pt x="3" y="98"/>
                  </a:lnTo>
                  <a:lnTo>
                    <a:pt x="1" y="108"/>
                  </a:lnTo>
                  <a:lnTo>
                    <a:pt x="0" y="119"/>
                  </a:lnTo>
                  <a:lnTo>
                    <a:pt x="0" y="135"/>
                  </a:lnTo>
                  <a:lnTo>
                    <a:pt x="1" y="151"/>
                  </a:lnTo>
                  <a:lnTo>
                    <a:pt x="5" y="169"/>
                  </a:lnTo>
                  <a:lnTo>
                    <a:pt x="10" y="182"/>
                  </a:lnTo>
                  <a:lnTo>
                    <a:pt x="17" y="196"/>
                  </a:lnTo>
                  <a:lnTo>
                    <a:pt x="24" y="207"/>
                  </a:lnTo>
                  <a:lnTo>
                    <a:pt x="37" y="219"/>
                  </a:lnTo>
                  <a:lnTo>
                    <a:pt x="46" y="228"/>
                  </a:lnTo>
                  <a:lnTo>
                    <a:pt x="62" y="241"/>
                  </a:lnTo>
                  <a:lnTo>
                    <a:pt x="76" y="247"/>
                  </a:lnTo>
                  <a:lnTo>
                    <a:pt x="89" y="256"/>
                  </a:lnTo>
                  <a:lnTo>
                    <a:pt x="103" y="261"/>
                  </a:lnTo>
                  <a:lnTo>
                    <a:pt x="117" y="266"/>
                  </a:lnTo>
                  <a:lnTo>
                    <a:pt x="133" y="270"/>
                  </a:lnTo>
                  <a:lnTo>
                    <a:pt x="151" y="275"/>
                  </a:lnTo>
                  <a:lnTo>
                    <a:pt x="163" y="275"/>
                  </a:lnTo>
                  <a:lnTo>
                    <a:pt x="188" y="275"/>
                  </a:lnTo>
                  <a:lnTo>
                    <a:pt x="208" y="275"/>
                  </a:lnTo>
                  <a:lnTo>
                    <a:pt x="224" y="272"/>
                  </a:lnTo>
                  <a:lnTo>
                    <a:pt x="236" y="269"/>
                  </a:lnTo>
                  <a:lnTo>
                    <a:pt x="251" y="266"/>
                  </a:lnTo>
                  <a:lnTo>
                    <a:pt x="268" y="260"/>
                  </a:lnTo>
                  <a:lnTo>
                    <a:pt x="283" y="254"/>
                  </a:lnTo>
                  <a:lnTo>
                    <a:pt x="295" y="243"/>
                  </a:lnTo>
                  <a:lnTo>
                    <a:pt x="302" y="235"/>
                  </a:lnTo>
                  <a:lnTo>
                    <a:pt x="307" y="226"/>
                  </a:lnTo>
                  <a:lnTo>
                    <a:pt x="316" y="212"/>
                  </a:lnTo>
                  <a:lnTo>
                    <a:pt x="322" y="192"/>
                  </a:lnTo>
                  <a:lnTo>
                    <a:pt x="324" y="176"/>
                  </a:lnTo>
                  <a:lnTo>
                    <a:pt x="300" y="181"/>
                  </a:lnTo>
                  <a:lnTo>
                    <a:pt x="283" y="188"/>
                  </a:lnTo>
                  <a:lnTo>
                    <a:pt x="256" y="195"/>
                  </a:lnTo>
                  <a:lnTo>
                    <a:pt x="224" y="197"/>
                  </a:lnTo>
                  <a:lnTo>
                    <a:pt x="190" y="197"/>
                  </a:lnTo>
                  <a:lnTo>
                    <a:pt x="163" y="196"/>
                  </a:lnTo>
                  <a:lnTo>
                    <a:pt x="131" y="182"/>
                  </a:lnTo>
                  <a:lnTo>
                    <a:pt x="105" y="167"/>
                  </a:lnTo>
                  <a:lnTo>
                    <a:pt x="89" y="147"/>
                  </a:lnTo>
                  <a:lnTo>
                    <a:pt x="81" y="127"/>
                  </a:lnTo>
                  <a:lnTo>
                    <a:pt x="80" y="104"/>
                  </a:lnTo>
                  <a:lnTo>
                    <a:pt x="80" y="81"/>
                  </a:lnTo>
                  <a:lnTo>
                    <a:pt x="83" y="52"/>
                  </a:lnTo>
                  <a:lnTo>
                    <a:pt x="90" y="25"/>
                  </a:lnTo>
                  <a:lnTo>
                    <a:pt x="110" y="0"/>
                  </a:lnTo>
                  <a:lnTo>
                    <a:pt x="89" y="2"/>
                  </a:lnTo>
                </a:path>
              </a:pathLst>
            </a:custGeom>
            <a:solidFill>
              <a:srgbClr val="FF9F0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21613" name="Group 45"/>
          <p:cNvGrpSpPr>
            <a:grpSpLocks/>
          </p:cNvGrpSpPr>
          <p:nvPr/>
        </p:nvGrpSpPr>
        <p:grpSpPr bwMode="auto">
          <a:xfrm>
            <a:off x="5297488" y="3965575"/>
            <a:ext cx="1187450" cy="1436688"/>
            <a:chOff x="3337" y="2561"/>
            <a:chExt cx="748" cy="905"/>
          </a:xfrm>
        </p:grpSpPr>
        <p:sp>
          <p:nvSpPr>
            <p:cNvPr id="621614" name="Freeform 46"/>
            <p:cNvSpPr>
              <a:spLocks/>
            </p:cNvSpPr>
            <p:nvPr/>
          </p:nvSpPr>
          <p:spPr bwMode="auto">
            <a:xfrm>
              <a:off x="3471" y="2561"/>
              <a:ext cx="614" cy="789"/>
            </a:xfrm>
            <a:custGeom>
              <a:avLst/>
              <a:gdLst/>
              <a:ahLst/>
              <a:cxnLst>
                <a:cxn ang="0">
                  <a:pos x="566" y="762"/>
                </a:cxn>
                <a:cxn ang="0">
                  <a:pos x="493" y="779"/>
                </a:cxn>
                <a:cxn ang="0">
                  <a:pos x="395" y="788"/>
                </a:cxn>
                <a:cxn ang="0">
                  <a:pos x="295" y="788"/>
                </a:cxn>
                <a:cxn ang="0">
                  <a:pos x="228" y="773"/>
                </a:cxn>
                <a:cxn ang="0">
                  <a:pos x="192" y="768"/>
                </a:cxn>
                <a:cxn ang="0">
                  <a:pos x="149" y="653"/>
                </a:cxn>
                <a:cxn ang="0">
                  <a:pos x="122" y="521"/>
                </a:cxn>
                <a:cxn ang="0">
                  <a:pos x="87" y="374"/>
                </a:cxn>
                <a:cxn ang="0">
                  <a:pos x="44" y="212"/>
                </a:cxn>
                <a:cxn ang="0">
                  <a:pos x="3" y="144"/>
                </a:cxn>
                <a:cxn ang="0">
                  <a:pos x="0" y="103"/>
                </a:cxn>
                <a:cxn ang="0">
                  <a:pos x="8" y="88"/>
                </a:cxn>
                <a:cxn ang="0">
                  <a:pos x="40" y="69"/>
                </a:cxn>
                <a:cxn ang="0">
                  <a:pos x="62" y="57"/>
                </a:cxn>
                <a:cxn ang="0">
                  <a:pos x="122" y="43"/>
                </a:cxn>
                <a:cxn ang="0">
                  <a:pos x="238" y="43"/>
                </a:cxn>
                <a:cxn ang="0">
                  <a:pos x="343" y="28"/>
                </a:cxn>
                <a:cxn ang="0">
                  <a:pos x="447" y="12"/>
                </a:cxn>
                <a:cxn ang="0">
                  <a:pos x="534" y="0"/>
                </a:cxn>
                <a:cxn ang="0">
                  <a:pos x="613" y="191"/>
                </a:cxn>
                <a:cxn ang="0">
                  <a:pos x="285" y="187"/>
                </a:cxn>
                <a:cxn ang="0">
                  <a:pos x="238" y="181"/>
                </a:cxn>
                <a:cxn ang="0">
                  <a:pos x="238" y="204"/>
                </a:cxn>
                <a:cxn ang="0">
                  <a:pos x="276" y="342"/>
                </a:cxn>
                <a:cxn ang="0">
                  <a:pos x="306" y="430"/>
                </a:cxn>
                <a:cxn ang="0">
                  <a:pos x="368" y="510"/>
                </a:cxn>
                <a:cxn ang="0">
                  <a:pos x="456" y="615"/>
                </a:cxn>
                <a:cxn ang="0">
                  <a:pos x="566" y="762"/>
                </a:cxn>
              </a:cxnLst>
              <a:rect l="0" t="0" r="r" b="b"/>
              <a:pathLst>
                <a:path w="614" h="789">
                  <a:moveTo>
                    <a:pt x="566" y="762"/>
                  </a:moveTo>
                  <a:lnTo>
                    <a:pt x="493" y="779"/>
                  </a:lnTo>
                  <a:lnTo>
                    <a:pt x="395" y="788"/>
                  </a:lnTo>
                  <a:lnTo>
                    <a:pt x="295" y="788"/>
                  </a:lnTo>
                  <a:lnTo>
                    <a:pt x="228" y="773"/>
                  </a:lnTo>
                  <a:lnTo>
                    <a:pt x="192" y="768"/>
                  </a:lnTo>
                  <a:lnTo>
                    <a:pt x="149" y="653"/>
                  </a:lnTo>
                  <a:lnTo>
                    <a:pt x="122" y="521"/>
                  </a:lnTo>
                  <a:lnTo>
                    <a:pt x="87" y="374"/>
                  </a:lnTo>
                  <a:lnTo>
                    <a:pt x="44" y="212"/>
                  </a:lnTo>
                  <a:lnTo>
                    <a:pt x="3" y="144"/>
                  </a:lnTo>
                  <a:lnTo>
                    <a:pt x="0" y="103"/>
                  </a:lnTo>
                  <a:lnTo>
                    <a:pt x="8" y="88"/>
                  </a:lnTo>
                  <a:lnTo>
                    <a:pt x="40" y="69"/>
                  </a:lnTo>
                  <a:lnTo>
                    <a:pt x="62" y="57"/>
                  </a:lnTo>
                  <a:lnTo>
                    <a:pt x="122" y="43"/>
                  </a:lnTo>
                  <a:lnTo>
                    <a:pt x="238" y="43"/>
                  </a:lnTo>
                  <a:lnTo>
                    <a:pt x="343" y="28"/>
                  </a:lnTo>
                  <a:lnTo>
                    <a:pt x="447" y="12"/>
                  </a:lnTo>
                  <a:lnTo>
                    <a:pt x="534" y="0"/>
                  </a:lnTo>
                  <a:lnTo>
                    <a:pt x="613" y="191"/>
                  </a:lnTo>
                  <a:lnTo>
                    <a:pt x="285" y="187"/>
                  </a:lnTo>
                  <a:lnTo>
                    <a:pt x="238" y="181"/>
                  </a:lnTo>
                  <a:lnTo>
                    <a:pt x="238" y="204"/>
                  </a:lnTo>
                  <a:lnTo>
                    <a:pt x="276" y="342"/>
                  </a:lnTo>
                  <a:lnTo>
                    <a:pt x="306" y="430"/>
                  </a:lnTo>
                  <a:lnTo>
                    <a:pt x="368" y="510"/>
                  </a:lnTo>
                  <a:lnTo>
                    <a:pt x="456" y="615"/>
                  </a:lnTo>
                  <a:lnTo>
                    <a:pt x="566" y="762"/>
                  </a:lnTo>
                </a:path>
              </a:pathLst>
            </a:custGeom>
            <a:solidFill>
              <a:srgbClr val="3F5F00"/>
            </a:solidFill>
            <a:ln w="12700" cap="rnd" cmpd="sng">
              <a:solidFill>
                <a:srgbClr val="000000"/>
              </a:solidFill>
              <a:prstDash val="solid"/>
              <a:round/>
              <a:headEnd type="none" w="med" len="med"/>
              <a:tailEnd type="none" w="med" len="med"/>
            </a:ln>
            <a:effectLst/>
          </p:spPr>
          <p:txBody>
            <a:bodyPr/>
            <a:lstStyle/>
            <a:p>
              <a:endParaRPr lang="es-ES"/>
            </a:p>
          </p:txBody>
        </p:sp>
        <p:sp>
          <p:nvSpPr>
            <p:cNvPr id="621615" name="Freeform 47"/>
            <p:cNvSpPr>
              <a:spLocks/>
            </p:cNvSpPr>
            <p:nvPr/>
          </p:nvSpPr>
          <p:spPr bwMode="auto">
            <a:xfrm>
              <a:off x="3337" y="3327"/>
              <a:ext cx="729" cy="139"/>
            </a:xfrm>
            <a:custGeom>
              <a:avLst/>
              <a:gdLst/>
              <a:ahLst/>
              <a:cxnLst>
                <a:cxn ang="0">
                  <a:pos x="332" y="2"/>
                </a:cxn>
                <a:cxn ang="0">
                  <a:pos x="215" y="17"/>
                </a:cxn>
                <a:cxn ang="0">
                  <a:pos x="121" y="33"/>
                </a:cxn>
                <a:cxn ang="0">
                  <a:pos x="72" y="44"/>
                </a:cxn>
                <a:cxn ang="0">
                  <a:pos x="32" y="64"/>
                </a:cxn>
                <a:cxn ang="0">
                  <a:pos x="12" y="79"/>
                </a:cxn>
                <a:cxn ang="0">
                  <a:pos x="0" y="105"/>
                </a:cxn>
                <a:cxn ang="0">
                  <a:pos x="3" y="124"/>
                </a:cxn>
                <a:cxn ang="0">
                  <a:pos x="16" y="131"/>
                </a:cxn>
                <a:cxn ang="0">
                  <a:pos x="40" y="136"/>
                </a:cxn>
                <a:cxn ang="0">
                  <a:pos x="122" y="131"/>
                </a:cxn>
                <a:cxn ang="0">
                  <a:pos x="252" y="123"/>
                </a:cxn>
                <a:cxn ang="0">
                  <a:pos x="391" y="110"/>
                </a:cxn>
                <a:cxn ang="0">
                  <a:pos x="477" y="106"/>
                </a:cxn>
                <a:cxn ang="0">
                  <a:pos x="485" y="125"/>
                </a:cxn>
                <a:cxn ang="0">
                  <a:pos x="578" y="136"/>
                </a:cxn>
                <a:cxn ang="0">
                  <a:pos x="663" y="138"/>
                </a:cxn>
                <a:cxn ang="0">
                  <a:pos x="717" y="133"/>
                </a:cxn>
                <a:cxn ang="0">
                  <a:pos x="728" y="106"/>
                </a:cxn>
                <a:cxn ang="0">
                  <a:pos x="720" y="60"/>
                </a:cxn>
                <a:cxn ang="0">
                  <a:pos x="694" y="0"/>
                </a:cxn>
                <a:cxn ang="0">
                  <a:pos x="363" y="0"/>
                </a:cxn>
                <a:cxn ang="0">
                  <a:pos x="332" y="2"/>
                </a:cxn>
              </a:cxnLst>
              <a:rect l="0" t="0" r="r" b="b"/>
              <a:pathLst>
                <a:path w="729" h="139">
                  <a:moveTo>
                    <a:pt x="332" y="2"/>
                  </a:moveTo>
                  <a:lnTo>
                    <a:pt x="215" y="17"/>
                  </a:lnTo>
                  <a:lnTo>
                    <a:pt x="121" y="33"/>
                  </a:lnTo>
                  <a:lnTo>
                    <a:pt x="72" y="44"/>
                  </a:lnTo>
                  <a:lnTo>
                    <a:pt x="32" y="64"/>
                  </a:lnTo>
                  <a:lnTo>
                    <a:pt x="12" y="79"/>
                  </a:lnTo>
                  <a:lnTo>
                    <a:pt x="0" y="105"/>
                  </a:lnTo>
                  <a:lnTo>
                    <a:pt x="3" y="124"/>
                  </a:lnTo>
                  <a:lnTo>
                    <a:pt x="16" y="131"/>
                  </a:lnTo>
                  <a:lnTo>
                    <a:pt x="40" y="136"/>
                  </a:lnTo>
                  <a:lnTo>
                    <a:pt x="122" y="131"/>
                  </a:lnTo>
                  <a:lnTo>
                    <a:pt x="252" y="123"/>
                  </a:lnTo>
                  <a:lnTo>
                    <a:pt x="391" y="110"/>
                  </a:lnTo>
                  <a:lnTo>
                    <a:pt x="477" y="106"/>
                  </a:lnTo>
                  <a:lnTo>
                    <a:pt x="485" y="125"/>
                  </a:lnTo>
                  <a:lnTo>
                    <a:pt x="578" y="136"/>
                  </a:lnTo>
                  <a:lnTo>
                    <a:pt x="663" y="138"/>
                  </a:lnTo>
                  <a:lnTo>
                    <a:pt x="717" y="133"/>
                  </a:lnTo>
                  <a:lnTo>
                    <a:pt x="728" y="106"/>
                  </a:lnTo>
                  <a:lnTo>
                    <a:pt x="720" y="60"/>
                  </a:lnTo>
                  <a:lnTo>
                    <a:pt x="694" y="0"/>
                  </a:lnTo>
                  <a:lnTo>
                    <a:pt x="363" y="0"/>
                  </a:lnTo>
                  <a:lnTo>
                    <a:pt x="332" y="2"/>
                  </a:lnTo>
                </a:path>
              </a:pathLst>
            </a:custGeom>
            <a:solidFill>
              <a:srgbClr val="7F5F3F"/>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21616" name="Group 48"/>
          <p:cNvGrpSpPr>
            <a:grpSpLocks/>
          </p:cNvGrpSpPr>
          <p:nvPr/>
        </p:nvGrpSpPr>
        <p:grpSpPr bwMode="auto">
          <a:xfrm>
            <a:off x="5073650" y="3959225"/>
            <a:ext cx="2012950" cy="1552575"/>
            <a:chOff x="3196" y="2557"/>
            <a:chExt cx="1268" cy="978"/>
          </a:xfrm>
        </p:grpSpPr>
        <p:sp>
          <p:nvSpPr>
            <p:cNvPr id="621617" name="Freeform 49"/>
            <p:cNvSpPr>
              <a:spLocks/>
            </p:cNvSpPr>
            <p:nvPr/>
          </p:nvSpPr>
          <p:spPr bwMode="auto">
            <a:xfrm>
              <a:off x="3196" y="3373"/>
              <a:ext cx="806" cy="162"/>
            </a:xfrm>
            <a:custGeom>
              <a:avLst/>
              <a:gdLst/>
              <a:ahLst/>
              <a:cxnLst>
                <a:cxn ang="0">
                  <a:pos x="366" y="5"/>
                </a:cxn>
                <a:cxn ang="0">
                  <a:pos x="236" y="21"/>
                </a:cxn>
                <a:cxn ang="0">
                  <a:pos x="131" y="42"/>
                </a:cxn>
                <a:cxn ang="0">
                  <a:pos x="76" y="53"/>
                </a:cxn>
                <a:cxn ang="0">
                  <a:pos x="33" y="76"/>
                </a:cxn>
                <a:cxn ang="0">
                  <a:pos x="14" y="94"/>
                </a:cxn>
                <a:cxn ang="0">
                  <a:pos x="0" y="121"/>
                </a:cxn>
                <a:cxn ang="0">
                  <a:pos x="1" y="143"/>
                </a:cxn>
                <a:cxn ang="0">
                  <a:pos x="14" y="151"/>
                </a:cxn>
                <a:cxn ang="0">
                  <a:pos x="39" y="158"/>
                </a:cxn>
                <a:cxn ang="0">
                  <a:pos x="122" y="161"/>
                </a:cxn>
                <a:cxn ang="0">
                  <a:pos x="283" y="154"/>
                </a:cxn>
                <a:cxn ang="0">
                  <a:pos x="434" y="140"/>
                </a:cxn>
                <a:cxn ang="0">
                  <a:pos x="525" y="124"/>
                </a:cxn>
                <a:cxn ang="0">
                  <a:pos x="536" y="144"/>
                </a:cxn>
                <a:cxn ang="0">
                  <a:pos x="587" y="151"/>
                </a:cxn>
                <a:cxn ang="0">
                  <a:pos x="637" y="155"/>
                </a:cxn>
                <a:cxn ang="0">
                  <a:pos x="735" y="158"/>
                </a:cxn>
                <a:cxn ang="0">
                  <a:pos x="792" y="154"/>
                </a:cxn>
                <a:cxn ang="0">
                  <a:pos x="805" y="124"/>
                </a:cxn>
                <a:cxn ang="0">
                  <a:pos x="794" y="70"/>
                </a:cxn>
                <a:cxn ang="0">
                  <a:pos x="765" y="0"/>
                </a:cxn>
                <a:cxn ang="0">
                  <a:pos x="398" y="0"/>
                </a:cxn>
                <a:cxn ang="0">
                  <a:pos x="366" y="5"/>
                </a:cxn>
              </a:cxnLst>
              <a:rect l="0" t="0" r="r" b="b"/>
              <a:pathLst>
                <a:path w="806" h="162">
                  <a:moveTo>
                    <a:pt x="366" y="5"/>
                  </a:moveTo>
                  <a:lnTo>
                    <a:pt x="236" y="21"/>
                  </a:lnTo>
                  <a:lnTo>
                    <a:pt x="131" y="42"/>
                  </a:lnTo>
                  <a:lnTo>
                    <a:pt x="76" y="53"/>
                  </a:lnTo>
                  <a:lnTo>
                    <a:pt x="33" y="76"/>
                  </a:lnTo>
                  <a:lnTo>
                    <a:pt x="14" y="94"/>
                  </a:lnTo>
                  <a:lnTo>
                    <a:pt x="0" y="121"/>
                  </a:lnTo>
                  <a:lnTo>
                    <a:pt x="1" y="143"/>
                  </a:lnTo>
                  <a:lnTo>
                    <a:pt x="14" y="151"/>
                  </a:lnTo>
                  <a:lnTo>
                    <a:pt x="39" y="158"/>
                  </a:lnTo>
                  <a:lnTo>
                    <a:pt x="122" y="161"/>
                  </a:lnTo>
                  <a:lnTo>
                    <a:pt x="283" y="154"/>
                  </a:lnTo>
                  <a:lnTo>
                    <a:pt x="434" y="140"/>
                  </a:lnTo>
                  <a:lnTo>
                    <a:pt x="525" y="124"/>
                  </a:lnTo>
                  <a:lnTo>
                    <a:pt x="536" y="144"/>
                  </a:lnTo>
                  <a:lnTo>
                    <a:pt x="587" y="151"/>
                  </a:lnTo>
                  <a:lnTo>
                    <a:pt x="637" y="155"/>
                  </a:lnTo>
                  <a:lnTo>
                    <a:pt x="735" y="158"/>
                  </a:lnTo>
                  <a:lnTo>
                    <a:pt x="792" y="154"/>
                  </a:lnTo>
                  <a:lnTo>
                    <a:pt x="805" y="124"/>
                  </a:lnTo>
                  <a:lnTo>
                    <a:pt x="794" y="70"/>
                  </a:lnTo>
                  <a:lnTo>
                    <a:pt x="765" y="0"/>
                  </a:lnTo>
                  <a:lnTo>
                    <a:pt x="398" y="0"/>
                  </a:lnTo>
                  <a:lnTo>
                    <a:pt x="366" y="5"/>
                  </a:lnTo>
                </a:path>
              </a:pathLst>
            </a:custGeom>
            <a:solidFill>
              <a:srgbClr val="7F5F3F"/>
            </a:solidFill>
            <a:ln w="12700" cap="rnd" cmpd="sng">
              <a:solidFill>
                <a:srgbClr val="000000"/>
              </a:solidFill>
              <a:prstDash val="solid"/>
              <a:round/>
              <a:headEnd type="none" w="med" len="med"/>
              <a:tailEnd type="none" w="med" len="med"/>
            </a:ln>
            <a:effectLst/>
          </p:spPr>
          <p:txBody>
            <a:bodyPr/>
            <a:lstStyle/>
            <a:p>
              <a:endParaRPr lang="es-ES"/>
            </a:p>
          </p:txBody>
        </p:sp>
        <p:sp>
          <p:nvSpPr>
            <p:cNvPr id="621618" name="Freeform 50"/>
            <p:cNvSpPr>
              <a:spLocks/>
            </p:cNvSpPr>
            <p:nvPr/>
          </p:nvSpPr>
          <p:spPr bwMode="auto">
            <a:xfrm>
              <a:off x="3433" y="2557"/>
              <a:ext cx="1031" cy="864"/>
            </a:xfrm>
            <a:custGeom>
              <a:avLst/>
              <a:gdLst/>
              <a:ahLst/>
              <a:cxnLst>
                <a:cxn ang="0">
                  <a:pos x="978" y="53"/>
                </a:cxn>
                <a:cxn ang="0">
                  <a:pos x="1019" y="120"/>
                </a:cxn>
                <a:cxn ang="0">
                  <a:pos x="1024" y="144"/>
                </a:cxn>
                <a:cxn ang="0">
                  <a:pos x="1030" y="180"/>
                </a:cxn>
                <a:cxn ang="0">
                  <a:pos x="1019" y="224"/>
                </a:cxn>
                <a:cxn ang="0">
                  <a:pos x="989" y="247"/>
                </a:cxn>
                <a:cxn ang="0">
                  <a:pos x="957" y="263"/>
                </a:cxn>
                <a:cxn ang="0">
                  <a:pos x="909" y="266"/>
                </a:cxn>
                <a:cxn ang="0">
                  <a:pos x="816" y="266"/>
                </a:cxn>
                <a:cxn ang="0">
                  <a:pos x="722" y="270"/>
                </a:cxn>
                <a:cxn ang="0">
                  <a:pos x="633" y="259"/>
                </a:cxn>
                <a:cxn ang="0">
                  <a:pos x="582" y="251"/>
                </a:cxn>
                <a:cxn ang="0">
                  <a:pos x="479" y="235"/>
                </a:cxn>
                <a:cxn ang="0">
                  <a:pos x="403" y="216"/>
                </a:cxn>
                <a:cxn ang="0">
                  <a:pos x="323" y="195"/>
                </a:cxn>
                <a:cxn ang="0">
                  <a:pos x="250" y="164"/>
                </a:cxn>
                <a:cxn ang="0">
                  <a:pos x="271" y="207"/>
                </a:cxn>
                <a:cxn ang="0">
                  <a:pos x="303" y="270"/>
                </a:cxn>
                <a:cxn ang="0">
                  <a:pos x="314" y="357"/>
                </a:cxn>
                <a:cxn ang="0">
                  <a:pos x="323" y="425"/>
                </a:cxn>
                <a:cxn ang="0">
                  <a:pos x="360" y="517"/>
                </a:cxn>
                <a:cxn ang="0">
                  <a:pos x="412" y="633"/>
                </a:cxn>
                <a:cxn ang="0">
                  <a:pos x="459" y="725"/>
                </a:cxn>
                <a:cxn ang="0">
                  <a:pos x="520" y="819"/>
                </a:cxn>
                <a:cxn ang="0">
                  <a:pos x="459" y="854"/>
                </a:cxn>
                <a:cxn ang="0">
                  <a:pos x="309" y="863"/>
                </a:cxn>
                <a:cxn ang="0">
                  <a:pos x="200" y="854"/>
                </a:cxn>
                <a:cxn ang="0">
                  <a:pos x="147" y="842"/>
                </a:cxn>
                <a:cxn ang="0">
                  <a:pos x="122" y="831"/>
                </a:cxn>
                <a:cxn ang="0">
                  <a:pos x="136" y="740"/>
                </a:cxn>
                <a:cxn ang="0">
                  <a:pos x="126" y="618"/>
                </a:cxn>
                <a:cxn ang="0">
                  <a:pos x="110" y="441"/>
                </a:cxn>
                <a:cxn ang="0">
                  <a:pos x="101" y="330"/>
                </a:cxn>
                <a:cxn ang="0">
                  <a:pos x="79" y="251"/>
                </a:cxn>
                <a:cxn ang="0">
                  <a:pos x="69" y="235"/>
                </a:cxn>
                <a:cxn ang="0">
                  <a:pos x="26" y="216"/>
                </a:cxn>
                <a:cxn ang="0">
                  <a:pos x="7" y="175"/>
                </a:cxn>
                <a:cxn ang="0">
                  <a:pos x="0" y="120"/>
                </a:cxn>
                <a:cxn ang="0">
                  <a:pos x="7" y="76"/>
                </a:cxn>
                <a:cxn ang="0">
                  <a:pos x="26" y="47"/>
                </a:cxn>
                <a:cxn ang="0">
                  <a:pos x="147" y="36"/>
                </a:cxn>
                <a:cxn ang="0">
                  <a:pos x="403" y="20"/>
                </a:cxn>
                <a:cxn ang="0">
                  <a:pos x="509" y="0"/>
                </a:cxn>
                <a:cxn ang="0">
                  <a:pos x="687" y="13"/>
                </a:cxn>
                <a:cxn ang="0">
                  <a:pos x="831" y="20"/>
                </a:cxn>
                <a:cxn ang="0">
                  <a:pos x="978" y="53"/>
                </a:cxn>
              </a:cxnLst>
              <a:rect l="0" t="0" r="r" b="b"/>
              <a:pathLst>
                <a:path w="1031" h="864">
                  <a:moveTo>
                    <a:pt x="978" y="53"/>
                  </a:moveTo>
                  <a:lnTo>
                    <a:pt x="1019" y="120"/>
                  </a:lnTo>
                  <a:lnTo>
                    <a:pt x="1024" y="144"/>
                  </a:lnTo>
                  <a:lnTo>
                    <a:pt x="1030" y="180"/>
                  </a:lnTo>
                  <a:lnTo>
                    <a:pt x="1019" y="224"/>
                  </a:lnTo>
                  <a:lnTo>
                    <a:pt x="989" y="247"/>
                  </a:lnTo>
                  <a:lnTo>
                    <a:pt x="957" y="263"/>
                  </a:lnTo>
                  <a:lnTo>
                    <a:pt x="909" y="266"/>
                  </a:lnTo>
                  <a:lnTo>
                    <a:pt x="816" y="266"/>
                  </a:lnTo>
                  <a:lnTo>
                    <a:pt x="722" y="270"/>
                  </a:lnTo>
                  <a:lnTo>
                    <a:pt x="633" y="259"/>
                  </a:lnTo>
                  <a:lnTo>
                    <a:pt x="582" y="251"/>
                  </a:lnTo>
                  <a:lnTo>
                    <a:pt x="479" y="235"/>
                  </a:lnTo>
                  <a:lnTo>
                    <a:pt x="403" y="216"/>
                  </a:lnTo>
                  <a:lnTo>
                    <a:pt x="323" y="195"/>
                  </a:lnTo>
                  <a:lnTo>
                    <a:pt x="250" y="164"/>
                  </a:lnTo>
                  <a:lnTo>
                    <a:pt x="271" y="207"/>
                  </a:lnTo>
                  <a:lnTo>
                    <a:pt x="303" y="270"/>
                  </a:lnTo>
                  <a:lnTo>
                    <a:pt x="314" y="357"/>
                  </a:lnTo>
                  <a:lnTo>
                    <a:pt x="323" y="425"/>
                  </a:lnTo>
                  <a:lnTo>
                    <a:pt x="360" y="517"/>
                  </a:lnTo>
                  <a:lnTo>
                    <a:pt x="412" y="633"/>
                  </a:lnTo>
                  <a:lnTo>
                    <a:pt x="459" y="725"/>
                  </a:lnTo>
                  <a:lnTo>
                    <a:pt x="520" y="819"/>
                  </a:lnTo>
                  <a:lnTo>
                    <a:pt x="459" y="854"/>
                  </a:lnTo>
                  <a:lnTo>
                    <a:pt x="309" y="863"/>
                  </a:lnTo>
                  <a:lnTo>
                    <a:pt x="200" y="854"/>
                  </a:lnTo>
                  <a:lnTo>
                    <a:pt x="147" y="842"/>
                  </a:lnTo>
                  <a:lnTo>
                    <a:pt x="122" y="831"/>
                  </a:lnTo>
                  <a:lnTo>
                    <a:pt x="136" y="740"/>
                  </a:lnTo>
                  <a:lnTo>
                    <a:pt x="126" y="618"/>
                  </a:lnTo>
                  <a:lnTo>
                    <a:pt x="110" y="441"/>
                  </a:lnTo>
                  <a:lnTo>
                    <a:pt x="101" y="330"/>
                  </a:lnTo>
                  <a:lnTo>
                    <a:pt x="79" y="251"/>
                  </a:lnTo>
                  <a:lnTo>
                    <a:pt x="69" y="235"/>
                  </a:lnTo>
                  <a:lnTo>
                    <a:pt x="26" y="216"/>
                  </a:lnTo>
                  <a:lnTo>
                    <a:pt x="7" y="175"/>
                  </a:lnTo>
                  <a:lnTo>
                    <a:pt x="0" y="120"/>
                  </a:lnTo>
                  <a:lnTo>
                    <a:pt x="7" y="76"/>
                  </a:lnTo>
                  <a:lnTo>
                    <a:pt x="26" y="47"/>
                  </a:lnTo>
                  <a:lnTo>
                    <a:pt x="147" y="36"/>
                  </a:lnTo>
                  <a:lnTo>
                    <a:pt x="403" y="20"/>
                  </a:lnTo>
                  <a:lnTo>
                    <a:pt x="509" y="0"/>
                  </a:lnTo>
                  <a:lnTo>
                    <a:pt x="687" y="13"/>
                  </a:lnTo>
                  <a:lnTo>
                    <a:pt x="831" y="20"/>
                  </a:lnTo>
                  <a:lnTo>
                    <a:pt x="978" y="53"/>
                  </a:lnTo>
                </a:path>
              </a:pathLst>
            </a:custGeom>
            <a:solidFill>
              <a:srgbClr val="3F5F00"/>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619" name="Freeform 51"/>
          <p:cNvSpPr>
            <a:spLocks/>
          </p:cNvSpPr>
          <p:nvPr/>
        </p:nvSpPr>
        <p:spPr bwMode="auto">
          <a:xfrm>
            <a:off x="6061075" y="4541838"/>
            <a:ext cx="1704975" cy="1012825"/>
          </a:xfrm>
          <a:custGeom>
            <a:avLst/>
            <a:gdLst/>
            <a:ahLst/>
            <a:cxnLst>
              <a:cxn ang="0">
                <a:pos x="756" y="10"/>
              </a:cxn>
              <a:cxn ang="0">
                <a:pos x="1073" y="577"/>
              </a:cxn>
              <a:cxn ang="0">
                <a:pos x="1062" y="589"/>
              </a:cxn>
              <a:cxn ang="0">
                <a:pos x="1037" y="578"/>
              </a:cxn>
              <a:cxn ang="0">
                <a:pos x="734" y="34"/>
              </a:cxn>
              <a:cxn ang="0">
                <a:pos x="717" y="27"/>
              </a:cxn>
              <a:cxn ang="0">
                <a:pos x="601" y="24"/>
              </a:cxn>
              <a:cxn ang="0">
                <a:pos x="450" y="28"/>
              </a:cxn>
              <a:cxn ang="0">
                <a:pos x="318" y="34"/>
              </a:cxn>
              <a:cxn ang="0">
                <a:pos x="279" y="43"/>
              </a:cxn>
              <a:cxn ang="0">
                <a:pos x="254" y="57"/>
              </a:cxn>
              <a:cxn ang="0">
                <a:pos x="240" y="74"/>
              </a:cxn>
              <a:cxn ang="0">
                <a:pos x="30" y="630"/>
              </a:cxn>
              <a:cxn ang="0">
                <a:pos x="14" y="637"/>
              </a:cxn>
              <a:cxn ang="0">
                <a:pos x="0" y="623"/>
              </a:cxn>
              <a:cxn ang="0">
                <a:pos x="208" y="70"/>
              </a:cxn>
              <a:cxn ang="0">
                <a:pos x="229" y="40"/>
              </a:cxn>
              <a:cxn ang="0">
                <a:pos x="247" y="28"/>
              </a:cxn>
              <a:cxn ang="0">
                <a:pos x="265" y="20"/>
              </a:cxn>
              <a:cxn ang="0">
                <a:pos x="288" y="13"/>
              </a:cxn>
              <a:cxn ang="0">
                <a:pos x="332" y="10"/>
              </a:cxn>
              <a:cxn ang="0">
                <a:pos x="473" y="4"/>
              </a:cxn>
              <a:cxn ang="0">
                <a:pos x="626" y="0"/>
              </a:cxn>
              <a:cxn ang="0">
                <a:pos x="701" y="1"/>
              </a:cxn>
              <a:cxn ang="0">
                <a:pos x="736" y="4"/>
              </a:cxn>
              <a:cxn ang="0">
                <a:pos x="756" y="10"/>
              </a:cxn>
            </a:cxnLst>
            <a:rect l="0" t="0" r="r" b="b"/>
            <a:pathLst>
              <a:path w="1074" h="638">
                <a:moveTo>
                  <a:pt x="756" y="10"/>
                </a:moveTo>
                <a:lnTo>
                  <a:pt x="1073" y="577"/>
                </a:lnTo>
                <a:lnTo>
                  <a:pt x="1062" y="589"/>
                </a:lnTo>
                <a:lnTo>
                  <a:pt x="1037" y="578"/>
                </a:lnTo>
                <a:lnTo>
                  <a:pt x="734" y="34"/>
                </a:lnTo>
                <a:lnTo>
                  <a:pt x="717" y="27"/>
                </a:lnTo>
                <a:lnTo>
                  <a:pt x="601" y="24"/>
                </a:lnTo>
                <a:lnTo>
                  <a:pt x="450" y="28"/>
                </a:lnTo>
                <a:lnTo>
                  <a:pt x="318" y="34"/>
                </a:lnTo>
                <a:lnTo>
                  <a:pt x="279" y="43"/>
                </a:lnTo>
                <a:lnTo>
                  <a:pt x="254" y="57"/>
                </a:lnTo>
                <a:lnTo>
                  <a:pt x="240" y="74"/>
                </a:lnTo>
                <a:lnTo>
                  <a:pt x="30" y="630"/>
                </a:lnTo>
                <a:lnTo>
                  <a:pt x="14" y="637"/>
                </a:lnTo>
                <a:lnTo>
                  <a:pt x="0" y="623"/>
                </a:lnTo>
                <a:lnTo>
                  <a:pt x="208" y="70"/>
                </a:lnTo>
                <a:lnTo>
                  <a:pt x="229" y="40"/>
                </a:lnTo>
                <a:lnTo>
                  <a:pt x="247" y="28"/>
                </a:lnTo>
                <a:lnTo>
                  <a:pt x="265" y="20"/>
                </a:lnTo>
                <a:lnTo>
                  <a:pt x="288" y="13"/>
                </a:lnTo>
                <a:lnTo>
                  <a:pt x="332" y="10"/>
                </a:lnTo>
                <a:lnTo>
                  <a:pt x="473" y="4"/>
                </a:lnTo>
                <a:lnTo>
                  <a:pt x="626" y="0"/>
                </a:lnTo>
                <a:lnTo>
                  <a:pt x="701" y="1"/>
                </a:lnTo>
                <a:lnTo>
                  <a:pt x="736" y="4"/>
                </a:lnTo>
                <a:lnTo>
                  <a:pt x="756" y="10"/>
                </a:lnTo>
              </a:path>
            </a:pathLst>
          </a:custGeom>
          <a:solidFill>
            <a:srgbClr val="5F3F1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20" name="Group 52"/>
          <p:cNvGrpSpPr>
            <a:grpSpLocks/>
          </p:cNvGrpSpPr>
          <p:nvPr/>
        </p:nvGrpSpPr>
        <p:grpSpPr bwMode="auto">
          <a:xfrm>
            <a:off x="5345113" y="2987675"/>
            <a:ext cx="1851025" cy="1254125"/>
            <a:chOff x="3367" y="1945"/>
            <a:chExt cx="1166" cy="790"/>
          </a:xfrm>
        </p:grpSpPr>
        <p:sp>
          <p:nvSpPr>
            <p:cNvPr id="621621" name="Freeform 53"/>
            <p:cNvSpPr>
              <a:spLocks/>
            </p:cNvSpPr>
            <p:nvPr/>
          </p:nvSpPr>
          <p:spPr bwMode="auto">
            <a:xfrm>
              <a:off x="3367" y="2078"/>
              <a:ext cx="631" cy="477"/>
            </a:xfrm>
            <a:custGeom>
              <a:avLst/>
              <a:gdLst/>
              <a:ahLst/>
              <a:cxnLst>
                <a:cxn ang="0">
                  <a:pos x="0" y="73"/>
                </a:cxn>
                <a:cxn ang="0">
                  <a:pos x="208" y="0"/>
                </a:cxn>
                <a:cxn ang="0">
                  <a:pos x="284" y="194"/>
                </a:cxn>
                <a:cxn ang="0">
                  <a:pos x="338" y="296"/>
                </a:cxn>
                <a:cxn ang="0">
                  <a:pos x="430" y="214"/>
                </a:cxn>
                <a:cxn ang="0">
                  <a:pos x="482" y="164"/>
                </a:cxn>
                <a:cxn ang="0">
                  <a:pos x="530" y="140"/>
                </a:cxn>
                <a:cxn ang="0">
                  <a:pos x="558" y="133"/>
                </a:cxn>
                <a:cxn ang="0">
                  <a:pos x="590" y="137"/>
                </a:cxn>
                <a:cxn ang="0">
                  <a:pos x="621" y="156"/>
                </a:cxn>
                <a:cxn ang="0">
                  <a:pos x="630" y="178"/>
                </a:cxn>
                <a:cxn ang="0">
                  <a:pos x="622" y="257"/>
                </a:cxn>
                <a:cxn ang="0">
                  <a:pos x="354" y="474"/>
                </a:cxn>
                <a:cxn ang="0">
                  <a:pos x="316" y="476"/>
                </a:cxn>
                <a:cxn ang="0">
                  <a:pos x="268" y="454"/>
                </a:cxn>
                <a:cxn ang="0">
                  <a:pos x="227" y="421"/>
                </a:cxn>
                <a:cxn ang="0">
                  <a:pos x="113" y="286"/>
                </a:cxn>
                <a:cxn ang="0">
                  <a:pos x="0" y="73"/>
                </a:cxn>
              </a:cxnLst>
              <a:rect l="0" t="0" r="r" b="b"/>
              <a:pathLst>
                <a:path w="631" h="477">
                  <a:moveTo>
                    <a:pt x="0" y="73"/>
                  </a:moveTo>
                  <a:lnTo>
                    <a:pt x="208" y="0"/>
                  </a:lnTo>
                  <a:lnTo>
                    <a:pt x="284" y="194"/>
                  </a:lnTo>
                  <a:lnTo>
                    <a:pt x="338" y="296"/>
                  </a:lnTo>
                  <a:lnTo>
                    <a:pt x="430" y="214"/>
                  </a:lnTo>
                  <a:lnTo>
                    <a:pt x="482" y="164"/>
                  </a:lnTo>
                  <a:lnTo>
                    <a:pt x="530" y="140"/>
                  </a:lnTo>
                  <a:lnTo>
                    <a:pt x="558" y="133"/>
                  </a:lnTo>
                  <a:lnTo>
                    <a:pt x="590" y="137"/>
                  </a:lnTo>
                  <a:lnTo>
                    <a:pt x="621" y="156"/>
                  </a:lnTo>
                  <a:lnTo>
                    <a:pt x="630" y="178"/>
                  </a:lnTo>
                  <a:lnTo>
                    <a:pt x="622" y="257"/>
                  </a:lnTo>
                  <a:lnTo>
                    <a:pt x="354" y="474"/>
                  </a:lnTo>
                  <a:lnTo>
                    <a:pt x="316" y="476"/>
                  </a:lnTo>
                  <a:lnTo>
                    <a:pt x="268" y="454"/>
                  </a:lnTo>
                  <a:lnTo>
                    <a:pt x="227" y="421"/>
                  </a:lnTo>
                  <a:lnTo>
                    <a:pt x="113" y="286"/>
                  </a:lnTo>
                  <a:lnTo>
                    <a:pt x="0" y="73"/>
                  </a:lnTo>
                </a:path>
              </a:pathLst>
            </a:custGeom>
            <a:solidFill>
              <a:srgbClr val="3F5F00"/>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22" name="Group 54"/>
            <p:cNvGrpSpPr>
              <a:grpSpLocks/>
            </p:cNvGrpSpPr>
            <p:nvPr/>
          </p:nvGrpSpPr>
          <p:grpSpPr bwMode="auto">
            <a:xfrm>
              <a:off x="3696" y="1945"/>
              <a:ext cx="837" cy="790"/>
              <a:chOff x="3696" y="1945"/>
              <a:chExt cx="837" cy="790"/>
            </a:xfrm>
          </p:grpSpPr>
          <p:sp>
            <p:nvSpPr>
              <p:cNvPr id="621623" name="Freeform 55"/>
              <p:cNvSpPr>
                <a:spLocks/>
              </p:cNvSpPr>
              <p:nvPr/>
            </p:nvSpPr>
            <p:spPr bwMode="auto">
              <a:xfrm>
                <a:off x="3696" y="2058"/>
                <a:ext cx="120" cy="509"/>
              </a:xfrm>
              <a:custGeom>
                <a:avLst/>
                <a:gdLst/>
                <a:ahLst/>
                <a:cxnLst>
                  <a:cxn ang="0">
                    <a:pos x="56" y="0"/>
                  </a:cxn>
                  <a:cxn ang="0">
                    <a:pos x="21" y="14"/>
                  </a:cxn>
                  <a:cxn ang="0">
                    <a:pos x="21" y="66"/>
                  </a:cxn>
                  <a:cxn ang="0">
                    <a:pos x="51" y="82"/>
                  </a:cxn>
                  <a:cxn ang="0">
                    <a:pos x="21" y="118"/>
                  </a:cxn>
                  <a:cxn ang="0">
                    <a:pos x="0" y="161"/>
                  </a:cxn>
                  <a:cxn ang="0">
                    <a:pos x="0" y="273"/>
                  </a:cxn>
                  <a:cxn ang="0">
                    <a:pos x="21" y="391"/>
                  </a:cxn>
                  <a:cxn ang="0">
                    <a:pos x="56" y="487"/>
                  </a:cxn>
                  <a:cxn ang="0">
                    <a:pos x="97" y="508"/>
                  </a:cxn>
                  <a:cxn ang="0">
                    <a:pos x="119" y="460"/>
                  </a:cxn>
                  <a:cxn ang="0">
                    <a:pos x="92" y="304"/>
                  </a:cxn>
                  <a:cxn ang="0">
                    <a:pos x="87" y="95"/>
                  </a:cxn>
                  <a:cxn ang="0">
                    <a:pos x="56" y="0"/>
                  </a:cxn>
                </a:cxnLst>
                <a:rect l="0" t="0" r="r" b="b"/>
                <a:pathLst>
                  <a:path w="120" h="509">
                    <a:moveTo>
                      <a:pt x="56" y="0"/>
                    </a:moveTo>
                    <a:lnTo>
                      <a:pt x="21" y="14"/>
                    </a:lnTo>
                    <a:lnTo>
                      <a:pt x="21" y="66"/>
                    </a:lnTo>
                    <a:lnTo>
                      <a:pt x="51" y="82"/>
                    </a:lnTo>
                    <a:lnTo>
                      <a:pt x="21" y="118"/>
                    </a:lnTo>
                    <a:lnTo>
                      <a:pt x="0" y="161"/>
                    </a:lnTo>
                    <a:lnTo>
                      <a:pt x="0" y="273"/>
                    </a:lnTo>
                    <a:lnTo>
                      <a:pt x="21" y="391"/>
                    </a:lnTo>
                    <a:lnTo>
                      <a:pt x="56" y="487"/>
                    </a:lnTo>
                    <a:lnTo>
                      <a:pt x="97" y="508"/>
                    </a:lnTo>
                    <a:lnTo>
                      <a:pt x="119" y="460"/>
                    </a:lnTo>
                    <a:lnTo>
                      <a:pt x="92" y="304"/>
                    </a:lnTo>
                    <a:lnTo>
                      <a:pt x="87" y="95"/>
                    </a:lnTo>
                    <a:lnTo>
                      <a:pt x="56"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s-ES"/>
              </a:p>
            </p:txBody>
          </p:sp>
          <p:sp>
            <p:nvSpPr>
              <p:cNvPr id="621624" name="Freeform 56"/>
              <p:cNvSpPr>
                <a:spLocks/>
              </p:cNvSpPr>
              <p:nvPr/>
            </p:nvSpPr>
            <p:spPr bwMode="auto">
              <a:xfrm>
                <a:off x="3747" y="1945"/>
                <a:ext cx="197" cy="201"/>
              </a:xfrm>
              <a:custGeom>
                <a:avLst/>
                <a:gdLst/>
                <a:ahLst/>
                <a:cxnLst>
                  <a:cxn ang="0">
                    <a:pos x="196" y="43"/>
                  </a:cxn>
                  <a:cxn ang="0">
                    <a:pos x="130" y="0"/>
                  </a:cxn>
                  <a:cxn ang="0">
                    <a:pos x="8" y="80"/>
                  </a:cxn>
                  <a:cxn ang="0">
                    <a:pos x="0" y="115"/>
                  </a:cxn>
                  <a:cxn ang="0">
                    <a:pos x="26" y="200"/>
                  </a:cxn>
                  <a:cxn ang="0">
                    <a:pos x="196" y="43"/>
                  </a:cxn>
                </a:cxnLst>
                <a:rect l="0" t="0" r="r" b="b"/>
                <a:pathLst>
                  <a:path w="197" h="201">
                    <a:moveTo>
                      <a:pt x="196" y="43"/>
                    </a:moveTo>
                    <a:lnTo>
                      <a:pt x="130" y="0"/>
                    </a:lnTo>
                    <a:lnTo>
                      <a:pt x="8" y="80"/>
                    </a:lnTo>
                    <a:lnTo>
                      <a:pt x="0" y="115"/>
                    </a:lnTo>
                    <a:lnTo>
                      <a:pt x="26" y="200"/>
                    </a:lnTo>
                    <a:lnTo>
                      <a:pt x="196" y="43"/>
                    </a:lnTo>
                  </a:path>
                </a:pathLst>
              </a:custGeom>
              <a:solidFill>
                <a:srgbClr val="FFFFB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25" name="Group 57"/>
              <p:cNvGrpSpPr>
                <a:grpSpLocks/>
              </p:cNvGrpSpPr>
              <p:nvPr/>
            </p:nvGrpSpPr>
            <p:grpSpPr bwMode="auto">
              <a:xfrm>
                <a:off x="3747" y="1985"/>
                <a:ext cx="786" cy="750"/>
                <a:chOff x="3747" y="1985"/>
                <a:chExt cx="786" cy="750"/>
              </a:xfrm>
            </p:grpSpPr>
            <p:sp>
              <p:nvSpPr>
                <p:cNvPr id="621626" name="Freeform 58"/>
                <p:cNvSpPr>
                  <a:spLocks/>
                </p:cNvSpPr>
                <p:nvPr/>
              </p:nvSpPr>
              <p:spPr bwMode="auto">
                <a:xfrm>
                  <a:off x="3747" y="1985"/>
                  <a:ext cx="786" cy="750"/>
                </a:xfrm>
                <a:custGeom>
                  <a:avLst/>
                  <a:gdLst/>
                  <a:ahLst/>
                  <a:cxnLst>
                    <a:cxn ang="0">
                      <a:pos x="170" y="9"/>
                    </a:cxn>
                    <a:cxn ang="0">
                      <a:pos x="217" y="0"/>
                    </a:cxn>
                    <a:cxn ang="0">
                      <a:pos x="258" y="9"/>
                    </a:cxn>
                    <a:cxn ang="0">
                      <a:pos x="290" y="29"/>
                    </a:cxn>
                    <a:cxn ang="0">
                      <a:pos x="325" y="76"/>
                    </a:cxn>
                    <a:cxn ang="0">
                      <a:pos x="363" y="171"/>
                    </a:cxn>
                    <a:cxn ang="0">
                      <a:pos x="430" y="292"/>
                    </a:cxn>
                    <a:cxn ang="0">
                      <a:pos x="525" y="441"/>
                    </a:cxn>
                    <a:cxn ang="0">
                      <a:pos x="614" y="524"/>
                    </a:cxn>
                    <a:cxn ang="0">
                      <a:pos x="712" y="608"/>
                    </a:cxn>
                    <a:cxn ang="0">
                      <a:pos x="749" y="648"/>
                    </a:cxn>
                    <a:cxn ang="0">
                      <a:pos x="785" y="685"/>
                    </a:cxn>
                    <a:cxn ang="0">
                      <a:pos x="717" y="725"/>
                    </a:cxn>
                    <a:cxn ang="0">
                      <a:pos x="679" y="744"/>
                    </a:cxn>
                    <a:cxn ang="0">
                      <a:pos x="628" y="701"/>
                    </a:cxn>
                    <a:cxn ang="0">
                      <a:pos x="623" y="749"/>
                    </a:cxn>
                    <a:cxn ang="0">
                      <a:pos x="509" y="744"/>
                    </a:cxn>
                    <a:cxn ang="0">
                      <a:pos x="409" y="749"/>
                    </a:cxn>
                    <a:cxn ang="0">
                      <a:pos x="268" y="742"/>
                    </a:cxn>
                    <a:cxn ang="0">
                      <a:pos x="92" y="716"/>
                    </a:cxn>
                    <a:cxn ang="0">
                      <a:pos x="26" y="678"/>
                    </a:cxn>
                    <a:cxn ang="0">
                      <a:pos x="19" y="648"/>
                    </a:cxn>
                    <a:cxn ang="0">
                      <a:pos x="71" y="581"/>
                    </a:cxn>
                    <a:cxn ang="0">
                      <a:pos x="83" y="521"/>
                    </a:cxn>
                    <a:cxn ang="0">
                      <a:pos x="62" y="441"/>
                    </a:cxn>
                    <a:cxn ang="0">
                      <a:pos x="8" y="334"/>
                    </a:cxn>
                    <a:cxn ang="0">
                      <a:pos x="0" y="267"/>
                    </a:cxn>
                    <a:cxn ang="0">
                      <a:pos x="5" y="220"/>
                    </a:cxn>
                    <a:cxn ang="0">
                      <a:pos x="26" y="176"/>
                    </a:cxn>
                    <a:cxn ang="0">
                      <a:pos x="56" y="123"/>
                    </a:cxn>
                    <a:cxn ang="0">
                      <a:pos x="97" y="69"/>
                    </a:cxn>
                    <a:cxn ang="0">
                      <a:pos x="129" y="36"/>
                    </a:cxn>
                    <a:cxn ang="0">
                      <a:pos x="170" y="9"/>
                    </a:cxn>
                  </a:cxnLst>
                  <a:rect l="0" t="0" r="r" b="b"/>
                  <a:pathLst>
                    <a:path w="786" h="750">
                      <a:moveTo>
                        <a:pt x="170" y="9"/>
                      </a:moveTo>
                      <a:lnTo>
                        <a:pt x="217" y="0"/>
                      </a:lnTo>
                      <a:lnTo>
                        <a:pt x="258" y="9"/>
                      </a:lnTo>
                      <a:lnTo>
                        <a:pt x="290" y="29"/>
                      </a:lnTo>
                      <a:lnTo>
                        <a:pt x="325" y="76"/>
                      </a:lnTo>
                      <a:lnTo>
                        <a:pt x="363" y="171"/>
                      </a:lnTo>
                      <a:lnTo>
                        <a:pt x="430" y="292"/>
                      </a:lnTo>
                      <a:lnTo>
                        <a:pt x="525" y="441"/>
                      </a:lnTo>
                      <a:lnTo>
                        <a:pt x="614" y="524"/>
                      </a:lnTo>
                      <a:lnTo>
                        <a:pt x="712" y="608"/>
                      </a:lnTo>
                      <a:lnTo>
                        <a:pt x="749" y="648"/>
                      </a:lnTo>
                      <a:lnTo>
                        <a:pt x="785" y="685"/>
                      </a:lnTo>
                      <a:lnTo>
                        <a:pt x="717" y="725"/>
                      </a:lnTo>
                      <a:lnTo>
                        <a:pt x="679" y="744"/>
                      </a:lnTo>
                      <a:lnTo>
                        <a:pt x="628" y="701"/>
                      </a:lnTo>
                      <a:lnTo>
                        <a:pt x="623" y="749"/>
                      </a:lnTo>
                      <a:lnTo>
                        <a:pt x="509" y="744"/>
                      </a:lnTo>
                      <a:lnTo>
                        <a:pt x="409" y="749"/>
                      </a:lnTo>
                      <a:lnTo>
                        <a:pt x="268" y="742"/>
                      </a:lnTo>
                      <a:lnTo>
                        <a:pt x="92" y="716"/>
                      </a:lnTo>
                      <a:lnTo>
                        <a:pt x="26" y="678"/>
                      </a:lnTo>
                      <a:lnTo>
                        <a:pt x="19" y="648"/>
                      </a:lnTo>
                      <a:lnTo>
                        <a:pt x="71" y="581"/>
                      </a:lnTo>
                      <a:lnTo>
                        <a:pt x="83" y="521"/>
                      </a:lnTo>
                      <a:lnTo>
                        <a:pt x="62" y="441"/>
                      </a:lnTo>
                      <a:lnTo>
                        <a:pt x="8" y="334"/>
                      </a:lnTo>
                      <a:lnTo>
                        <a:pt x="0" y="267"/>
                      </a:lnTo>
                      <a:lnTo>
                        <a:pt x="5" y="220"/>
                      </a:lnTo>
                      <a:lnTo>
                        <a:pt x="26" y="176"/>
                      </a:lnTo>
                      <a:lnTo>
                        <a:pt x="56" y="123"/>
                      </a:lnTo>
                      <a:lnTo>
                        <a:pt x="97" y="69"/>
                      </a:lnTo>
                      <a:lnTo>
                        <a:pt x="129" y="36"/>
                      </a:lnTo>
                      <a:lnTo>
                        <a:pt x="170" y="9"/>
                      </a:lnTo>
                    </a:path>
                  </a:pathLst>
                </a:custGeom>
                <a:solidFill>
                  <a:srgbClr val="3F5F00"/>
                </a:solidFill>
                <a:ln w="12700" cap="rnd" cmpd="sng">
                  <a:solidFill>
                    <a:srgbClr val="000000"/>
                  </a:solidFill>
                  <a:prstDash val="solid"/>
                  <a:round/>
                  <a:headEnd type="none" w="med" len="med"/>
                  <a:tailEnd type="none" w="med" len="med"/>
                </a:ln>
                <a:effectLst/>
              </p:spPr>
              <p:txBody>
                <a:bodyPr/>
                <a:lstStyle/>
                <a:p>
                  <a:endParaRPr lang="es-ES"/>
                </a:p>
              </p:txBody>
            </p:sp>
            <p:sp>
              <p:nvSpPr>
                <p:cNvPr id="621627" name="Freeform 59"/>
                <p:cNvSpPr>
                  <a:spLocks/>
                </p:cNvSpPr>
                <p:nvPr/>
              </p:nvSpPr>
              <p:spPr bwMode="auto">
                <a:xfrm>
                  <a:off x="3815" y="1989"/>
                  <a:ext cx="157" cy="386"/>
                </a:xfrm>
                <a:custGeom>
                  <a:avLst/>
                  <a:gdLst/>
                  <a:ahLst/>
                  <a:cxnLst>
                    <a:cxn ang="0">
                      <a:pos x="156" y="0"/>
                    </a:cxn>
                    <a:cxn ang="0">
                      <a:pos x="143" y="52"/>
                    </a:cxn>
                    <a:cxn ang="0">
                      <a:pos x="106" y="132"/>
                    </a:cxn>
                    <a:cxn ang="0">
                      <a:pos x="51" y="92"/>
                    </a:cxn>
                    <a:cxn ang="0">
                      <a:pos x="78" y="151"/>
                    </a:cxn>
                    <a:cxn ang="0">
                      <a:pos x="0" y="385"/>
                    </a:cxn>
                  </a:cxnLst>
                  <a:rect l="0" t="0" r="r" b="b"/>
                  <a:pathLst>
                    <a:path w="157" h="386">
                      <a:moveTo>
                        <a:pt x="156" y="0"/>
                      </a:moveTo>
                      <a:lnTo>
                        <a:pt x="143" y="52"/>
                      </a:lnTo>
                      <a:lnTo>
                        <a:pt x="106" y="132"/>
                      </a:lnTo>
                      <a:lnTo>
                        <a:pt x="51" y="92"/>
                      </a:lnTo>
                      <a:lnTo>
                        <a:pt x="78" y="151"/>
                      </a:lnTo>
                      <a:lnTo>
                        <a:pt x="0" y="385"/>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grpSp>
        </p:grpSp>
      </p:grpSp>
      <p:sp>
        <p:nvSpPr>
          <p:cNvPr id="621628" name="Freeform 60"/>
          <p:cNvSpPr>
            <a:spLocks/>
          </p:cNvSpPr>
          <p:nvPr/>
        </p:nvSpPr>
        <p:spPr bwMode="auto">
          <a:xfrm>
            <a:off x="5210175" y="3714750"/>
            <a:ext cx="211138" cy="168275"/>
          </a:xfrm>
          <a:custGeom>
            <a:avLst/>
            <a:gdLst/>
            <a:ahLst/>
            <a:cxnLst>
              <a:cxn ang="0">
                <a:pos x="0" y="0"/>
              </a:cxn>
              <a:cxn ang="0">
                <a:pos x="58" y="105"/>
              </a:cxn>
              <a:cxn ang="0">
                <a:pos x="132" y="102"/>
              </a:cxn>
              <a:cxn ang="0">
                <a:pos x="90" y="0"/>
              </a:cxn>
              <a:cxn ang="0">
                <a:pos x="0" y="0"/>
              </a:cxn>
            </a:cxnLst>
            <a:rect l="0" t="0" r="r" b="b"/>
            <a:pathLst>
              <a:path w="133" h="106">
                <a:moveTo>
                  <a:pt x="0" y="0"/>
                </a:moveTo>
                <a:lnTo>
                  <a:pt x="58" y="105"/>
                </a:lnTo>
                <a:lnTo>
                  <a:pt x="132" y="102"/>
                </a:lnTo>
                <a:lnTo>
                  <a:pt x="90" y="0"/>
                </a:lnTo>
                <a:lnTo>
                  <a:pt x="0" y="0"/>
                </a:lnTo>
              </a:path>
            </a:pathLst>
          </a:custGeom>
          <a:solidFill>
            <a:srgbClr val="FFFF9F"/>
          </a:solidFill>
          <a:ln w="12700" cap="rnd" cmpd="sng">
            <a:solidFill>
              <a:srgbClr val="000000"/>
            </a:solidFill>
            <a:prstDash val="solid"/>
            <a:round/>
            <a:headEnd type="none" w="med" len="med"/>
            <a:tailEnd type="none" w="med" len="med"/>
          </a:ln>
          <a:effectLst/>
        </p:spPr>
        <p:txBody>
          <a:bodyPr/>
          <a:lstStyle/>
          <a:p>
            <a:endParaRPr lang="es-ES"/>
          </a:p>
        </p:txBody>
      </p:sp>
      <p:sp>
        <p:nvSpPr>
          <p:cNvPr id="621629" name="Freeform 61"/>
          <p:cNvSpPr>
            <a:spLocks/>
          </p:cNvSpPr>
          <p:nvPr/>
        </p:nvSpPr>
        <p:spPr bwMode="auto">
          <a:xfrm>
            <a:off x="5280025" y="3294063"/>
            <a:ext cx="1133475" cy="638175"/>
          </a:xfrm>
          <a:custGeom>
            <a:avLst/>
            <a:gdLst/>
            <a:ahLst/>
            <a:cxnLst>
              <a:cxn ang="0">
                <a:pos x="5" y="263"/>
              </a:cxn>
              <a:cxn ang="0">
                <a:pos x="14" y="300"/>
              </a:cxn>
              <a:cxn ang="0">
                <a:pos x="32" y="341"/>
              </a:cxn>
              <a:cxn ang="0">
                <a:pos x="44" y="373"/>
              </a:cxn>
              <a:cxn ang="0">
                <a:pos x="163" y="376"/>
              </a:cxn>
              <a:cxn ang="0">
                <a:pos x="259" y="381"/>
              </a:cxn>
              <a:cxn ang="0">
                <a:pos x="360" y="394"/>
              </a:cxn>
              <a:cxn ang="0">
                <a:pos x="416" y="401"/>
              </a:cxn>
              <a:cxn ang="0">
                <a:pos x="499" y="347"/>
              </a:cxn>
              <a:cxn ang="0">
                <a:pos x="604" y="241"/>
              </a:cxn>
              <a:cxn ang="0">
                <a:pos x="670" y="160"/>
              </a:cxn>
              <a:cxn ang="0">
                <a:pos x="704" y="101"/>
              </a:cxn>
              <a:cxn ang="0">
                <a:pos x="713" y="46"/>
              </a:cxn>
              <a:cxn ang="0">
                <a:pos x="689" y="17"/>
              </a:cxn>
              <a:cxn ang="0">
                <a:pos x="640" y="0"/>
              </a:cxn>
              <a:cxn ang="0">
                <a:pos x="584" y="10"/>
              </a:cxn>
              <a:cxn ang="0">
                <a:pos x="531" y="46"/>
              </a:cxn>
              <a:cxn ang="0">
                <a:pos x="480" y="97"/>
              </a:cxn>
              <a:cxn ang="0">
                <a:pos x="430" y="141"/>
              </a:cxn>
              <a:cxn ang="0">
                <a:pos x="384" y="190"/>
              </a:cxn>
              <a:cxn ang="0">
                <a:pos x="364" y="220"/>
              </a:cxn>
              <a:cxn ang="0">
                <a:pos x="369" y="237"/>
              </a:cxn>
              <a:cxn ang="0">
                <a:pos x="357" y="247"/>
              </a:cxn>
              <a:cxn ang="0">
                <a:pos x="344" y="254"/>
              </a:cxn>
              <a:cxn ang="0">
                <a:pos x="298" y="256"/>
              </a:cxn>
              <a:cxn ang="0">
                <a:pos x="149" y="243"/>
              </a:cxn>
              <a:cxn ang="0">
                <a:pos x="0" y="233"/>
              </a:cxn>
              <a:cxn ang="0">
                <a:pos x="5" y="263"/>
              </a:cxn>
            </a:cxnLst>
            <a:rect l="0" t="0" r="r" b="b"/>
            <a:pathLst>
              <a:path w="714" h="402">
                <a:moveTo>
                  <a:pt x="5" y="263"/>
                </a:moveTo>
                <a:lnTo>
                  <a:pt x="14" y="300"/>
                </a:lnTo>
                <a:lnTo>
                  <a:pt x="32" y="341"/>
                </a:lnTo>
                <a:lnTo>
                  <a:pt x="44" y="373"/>
                </a:lnTo>
                <a:lnTo>
                  <a:pt x="163" y="376"/>
                </a:lnTo>
                <a:lnTo>
                  <a:pt x="259" y="381"/>
                </a:lnTo>
                <a:lnTo>
                  <a:pt x="360" y="394"/>
                </a:lnTo>
                <a:lnTo>
                  <a:pt x="416" y="401"/>
                </a:lnTo>
                <a:lnTo>
                  <a:pt x="499" y="347"/>
                </a:lnTo>
                <a:lnTo>
                  <a:pt x="604" y="241"/>
                </a:lnTo>
                <a:lnTo>
                  <a:pt x="670" y="160"/>
                </a:lnTo>
                <a:lnTo>
                  <a:pt x="704" y="101"/>
                </a:lnTo>
                <a:lnTo>
                  <a:pt x="713" y="46"/>
                </a:lnTo>
                <a:lnTo>
                  <a:pt x="689" y="17"/>
                </a:lnTo>
                <a:lnTo>
                  <a:pt x="640" y="0"/>
                </a:lnTo>
                <a:lnTo>
                  <a:pt x="584" y="10"/>
                </a:lnTo>
                <a:lnTo>
                  <a:pt x="531" y="46"/>
                </a:lnTo>
                <a:lnTo>
                  <a:pt x="480" y="97"/>
                </a:lnTo>
                <a:lnTo>
                  <a:pt x="430" y="141"/>
                </a:lnTo>
                <a:lnTo>
                  <a:pt x="384" y="190"/>
                </a:lnTo>
                <a:lnTo>
                  <a:pt x="364" y="220"/>
                </a:lnTo>
                <a:lnTo>
                  <a:pt x="369" y="237"/>
                </a:lnTo>
                <a:lnTo>
                  <a:pt x="357" y="247"/>
                </a:lnTo>
                <a:lnTo>
                  <a:pt x="344" y="254"/>
                </a:lnTo>
                <a:lnTo>
                  <a:pt x="298" y="256"/>
                </a:lnTo>
                <a:lnTo>
                  <a:pt x="149" y="243"/>
                </a:lnTo>
                <a:lnTo>
                  <a:pt x="0" y="233"/>
                </a:lnTo>
                <a:lnTo>
                  <a:pt x="5" y="263"/>
                </a:lnTo>
              </a:path>
            </a:pathLst>
          </a:custGeom>
          <a:solidFill>
            <a:srgbClr val="3F5F00"/>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30" name="Group 62"/>
          <p:cNvGrpSpPr>
            <a:grpSpLocks/>
          </p:cNvGrpSpPr>
          <p:nvPr/>
        </p:nvGrpSpPr>
        <p:grpSpPr bwMode="auto">
          <a:xfrm>
            <a:off x="5126038" y="2817813"/>
            <a:ext cx="522287" cy="425450"/>
            <a:chOff x="3229" y="1838"/>
            <a:chExt cx="329" cy="268"/>
          </a:xfrm>
        </p:grpSpPr>
        <p:sp>
          <p:nvSpPr>
            <p:cNvPr id="621631" name="Freeform 63"/>
            <p:cNvSpPr>
              <a:spLocks/>
            </p:cNvSpPr>
            <p:nvPr/>
          </p:nvSpPr>
          <p:spPr bwMode="auto">
            <a:xfrm>
              <a:off x="3229" y="1838"/>
              <a:ext cx="329" cy="268"/>
            </a:xfrm>
            <a:custGeom>
              <a:avLst/>
              <a:gdLst/>
              <a:ahLst/>
              <a:cxnLst>
                <a:cxn ang="0">
                  <a:pos x="148" y="252"/>
                </a:cxn>
                <a:cxn ang="0">
                  <a:pos x="141" y="239"/>
                </a:cxn>
                <a:cxn ang="0">
                  <a:pos x="113" y="231"/>
                </a:cxn>
                <a:cxn ang="0">
                  <a:pos x="81" y="220"/>
                </a:cxn>
                <a:cxn ang="0">
                  <a:pos x="37" y="153"/>
                </a:cxn>
                <a:cxn ang="0">
                  <a:pos x="0" y="90"/>
                </a:cxn>
                <a:cxn ang="0">
                  <a:pos x="0" y="59"/>
                </a:cxn>
                <a:cxn ang="0">
                  <a:pos x="63" y="8"/>
                </a:cxn>
                <a:cxn ang="0">
                  <a:pos x="113" y="6"/>
                </a:cxn>
                <a:cxn ang="0">
                  <a:pos x="125" y="13"/>
                </a:cxn>
                <a:cxn ang="0">
                  <a:pos x="170" y="0"/>
                </a:cxn>
                <a:cxn ang="0">
                  <a:pos x="187" y="1"/>
                </a:cxn>
                <a:cxn ang="0">
                  <a:pos x="202" y="9"/>
                </a:cxn>
                <a:cxn ang="0">
                  <a:pos x="205" y="21"/>
                </a:cxn>
                <a:cxn ang="0">
                  <a:pos x="196" y="33"/>
                </a:cxn>
                <a:cxn ang="0">
                  <a:pos x="118" y="63"/>
                </a:cxn>
                <a:cxn ang="0">
                  <a:pos x="101" y="107"/>
                </a:cxn>
                <a:cxn ang="0">
                  <a:pos x="129" y="74"/>
                </a:cxn>
                <a:cxn ang="0">
                  <a:pos x="203" y="56"/>
                </a:cxn>
                <a:cxn ang="0">
                  <a:pos x="214" y="56"/>
                </a:cxn>
                <a:cxn ang="0">
                  <a:pos x="225" y="65"/>
                </a:cxn>
                <a:cxn ang="0">
                  <a:pos x="232" y="82"/>
                </a:cxn>
                <a:cxn ang="0">
                  <a:pos x="223" y="93"/>
                </a:cxn>
                <a:cxn ang="0">
                  <a:pos x="163" y="112"/>
                </a:cxn>
                <a:cxn ang="0">
                  <a:pos x="161" y="130"/>
                </a:cxn>
                <a:cxn ang="0">
                  <a:pos x="200" y="168"/>
                </a:cxn>
                <a:cxn ang="0">
                  <a:pos x="218" y="166"/>
                </a:cxn>
                <a:cxn ang="0">
                  <a:pos x="235" y="163"/>
                </a:cxn>
                <a:cxn ang="0">
                  <a:pos x="258" y="153"/>
                </a:cxn>
                <a:cxn ang="0">
                  <a:pos x="269" y="140"/>
                </a:cxn>
                <a:cxn ang="0">
                  <a:pos x="288" y="132"/>
                </a:cxn>
                <a:cxn ang="0">
                  <a:pos x="306" y="134"/>
                </a:cxn>
                <a:cxn ang="0">
                  <a:pos x="320" y="139"/>
                </a:cxn>
                <a:cxn ang="0">
                  <a:pos x="326" y="153"/>
                </a:cxn>
                <a:cxn ang="0">
                  <a:pos x="328" y="163"/>
                </a:cxn>
                <a:cxn ang="0">
                  <a:pos x="320" y="173"/>
                </a:cxn>
                <a:cxn ang="0">
                  <a:pos x="292" y="182"/>
                </a:cxn>
                <a:cxn ang="0">
                  <a:pos x="258" y="191"/>
                </a:cxn>
                <a:cxn ang="0">
                  <a:pos x="244" y="200"/>
                </a:cxn>
                <a:cxn ang="0">
                  <a:pos x="267" y="237"/>
                </a:cxn>
                <a:cxn ang="0">
                  <a:pos x="161" y="267"/>
                </a:cxn>
                <a:cxn ang="0">
                  <a:pos x="148" y="252"/>
                </a:cxn>
              </a:cxnLst>
              <a:rect l="0" t="0" r="r" b="b"/>
              <a:pathLst>
                <a:path w="329" h="268">
                  <a:moveTo>
                    <a:pt x="148" y="252"/>
                  </a:moveTo>
                  <a:lnTo>
                    <a:pt x="141" y="239"/>
                  </a:lnTo>
                  <a:lnTo>
                    <a:pt x="113" y="231"/>
                  </a:lnTo>
                  <a:lnTo>
                    <a:pt x="81" y="220"/>
                  </a:lnTo>
                  <a:lnTo>
                    <a:pt x="37" y="153"/>
                  </a:lnTo>
                  <a:lnTo>
                    <a:pt x="0" y="90"/>
                  </a:lnTo>
                  <a:lnTo>
                    <a:pt x="0" y="59"/>
                  </a:lnTo>
                  <a:lnTo>
                    <a:pt x="63" y="8"/>
                  </a:lnTo>
                  <a:lnTo>
                    <a:pt x="113" y="6"/>
                  </a:lnTo>
                  <a:lnTo>
                    <a:pt x="125" y="13"/>
                  </a:lnTo>
                  <a:lnTo>
                    <a:pt x="170" y="0"/>
                  </a:lnTo>
                  <a:lnTo>
                    <a:pt x="187" y="1"/>
                  </a:lnTo>
                  <a:lnTo>
                    <a:pt x="202" y="9"/>
                  </a:lnTo>
                  <a:lnTo>
                    <a:pt x="205" y="21"/>
                  </a:lnTo>
                  <a:lnTo>
                    <a:pt x="196" y="33"/>
                  </a:lnTo>
                  <a:lnTo>
                    <a:pt x="118" y="63"/>
                  </a:lnTo>
                  <a:lnTo>
                    <a:pt x="101" y="107"/>
                  </a:lnTo>
                  <a:lnTo>
                    <a:pt x="129" y="74"/>
                  </a:lnTo>
                  <a:lnTo>
                    <a:pt x="203" y="56"/>
                  </a:lnTo>
                  <a:lnTo>
                    <a:pt x="214" y="56"/>
                  </a:lnTo>
                  <a:lnTo>
                    <a:pt x="225" y="65"/>
                  </a:lnTo>
                  <a:lnTo>
                    <a:pt x="232" y="82"/>
                  </a:lnTo>
                  <a:lnTo>
                    <a:pt x="223" y="93"/>
                  </a:lnTo>
                  <a:lnTo>
                    <a:pt x="163" y="112"/>
                  </a:lnTo>
                  <a:lnTo>
                    <a:pt x="161" y="130"/>
                  </a:lnTo>
                  <a:lnTo>
                    <a:pt x="200" y="168"/>
                  </a:lnTo>
                  <a:lnTo>
                    <a:pt x="218" y="166"/>
                  </a:lnTo>
                  <a:lnTo>
                    <a:pt x="235" y="163"/>
                  </a:lnTo>
                  <a:lnTo>
                    <a:pt x="258" y="153"/>
                  </a:lnTo>
                  <a:lnTo>
                    <a:pt x="269" y="140"/>
                  </a:lnTo>
                  <a:lnTo>
                    <a:pt x="288" y="132"/>
                  </a:lnTo>
                  <a:lnTo>
                    <a:pt x="306" y="134"/>
                  </a:lnTo>
                  <a:lnTo>
                    <a:pt x="320" y="139"/>
                  </a:lnTo>
                  <a:lnTo>
                    <a:pt x="326" y="153"/>
                  </a:lnTo>
                  <a:lnTo>
                    <a:pt x="328" y="163"/>
                  </a:lnTo>
                  <a:lnTo>
                    <a:pt x="320" y="173"/>
                  </a:lnTo>
                  <a:lnTo>
                    <a:pt x="292" y="182"/>
                  </a:lnTo>
                  <a:lnTo>
                    <a:pt x="258" y="191"/>
                  </a:lnTo>
                  <a:lnTo>
                    <a:pt x="244" y="200"/>
                  </a:lnTo>
                  <a:lnTo>
                    <a:pt x="267" y="237"/>
                  </a:lnTo>
                  <a:lnTo>
                    <a:pt x="161" y="267"/>
                  </a:lnTo>
                  <a:lnTo>
                    <a:pt x="148" y="252"/>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s-ES"/>
            </a:p>
          </p:txBody>
        </p:sp>
        <p:sp>
          <p:nvSpPr>
            <p:cNvPr id="621632" name="Freeform 64"/>
            <p:cNvSpPr>
              <a:spLocks/>
            </p:cNvSpPr>
            <p:nvPr/>
          </p:nvSpPr>
          <p:spPr bwMode="auto">
            <a:xfrm>
              <a:off x="3512" y="1988"/>
              <a:ext cx="28" cy="24"/>
            </a:xfrm>
            <a:custGeom>
              <a:avLst/>
              <a:gdLst/>
              <a:ahLst/>
              <a:cxnLst>
                <a:cxn ang="0">
                  <a:pos x="0" y="0"/>
                </a:cxn>
                <a:cxn ang="0">
                  <a:pos x="3" y="12"/>
                </a:cxn>
                <a:cxn ang="0">
                  <a:pos x="13" y="17"/>
                </a:cxn>
                <a:cxn ang="0">
                  <a:pos x="27" y="23"/>
                </a:cxn>
              </a:cxnLst>
              <a:rect l="0" t="0" r="r" b="b"/>
              <a:pathLst>
                <a:path w="28" h="24">
                  <a:moveTo>
                    <a:pt x="0" y="0"/>
                  </a:moveTo>
                  <a:lnTo>
                    <a:pt x="3" y="12"/>
                  </a:lnTo>
                  <a:lnTo>
                    <a:pt x="13" y="17"/>
                  </a:lnTo>
                  <a:lnTo>
                    <a:pt x="27" y="23"/>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21633" name="Freeform 65"/>
            <p:cNvSpPr>
              <a:spLocks/>
            </p:cNvSpPr>
            <p:nvPr/>
          </p:nvSpPr>
          <p:spPr bwMode="auto">
            <a:xfrm>
              <a:off x="3280" y="1854"/>
              <a:ext cx="73" cy="69"/>
            </a:xfrm>
            <a:custGeom>
              <a:avLst/>
              <a:gdLst/>
              <a:ahLst/>
              <a:cxnLst>
                <a:cxn ang="0">
                  <a:pos x="72" y="0"/>
                </a:cxn>
                <a:cxn ang="0">
                  <a:pos x="29" y="13"/>
                </a:cxn>
                <a:cxn ang="0">
                  <a:pos x="15" y="25"/>
                </a:cxn>
                <a:cxn ang="0">
                  <a:pos x="8" y="43"/>
                </a:cxn>
                <a:cxn ang="0">
                  <a:pos x="0" y="63"/>
                </a:cxn>
                <a:cxn ang="0">
                  <a:pos x="0" y="68"/>
                </a:cxn>
              </a:cxnLst>
              <a:rect l="0" t="0" r="r" b="b"/>
              <a:pathLst>
                <a:path w="73" h="69">
                  <a:moveTo>
                    <a:pt x="72" y="0"/>
                  </a:moveTo>
                  <a:lnTo>
                    <a:pt x="29" y="13"/>
                  </a:lnTo>
                  <a:lnTo>
                    <a:pt x="15" y="25"/>
                  </a:lnTo>
                  <a:lnTo>
                    <a:pt x="8" y="43"/>
                  </a:lnTo>
                  <a:lnTo>
                    <a:pt x="0" y="63"/>
                  </a:lnTo>
                  <a:lnTo>
                    <a:pt x="0" y="68"/>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grpSp>
      <p:sp>
        <p:nvSpPr>
          <p:cNvPr id="621634" name="Freeform 66"/>
          <p:cNvSpPr>
            <a:spLocks/>
          </p:cNvSpPr>
          <p:nvPr/>
        </p:nvSpPr>
        <p:spPr bwMode="auto">
          <a:xfrm>
            <a:off x="5337175" y="3141663"/>
            <a:ext cx="307975" cy="160337"/>
          </a:xfrm>
          <a:custGeom>
            <a:avLst/>
            <a:gdLst/>
            <a:ahLst/>
            <a:cxnLst>
              <a:cxn ang="0">
                <a:pos x="28" y="100"/>
              </a:cxn>
              <a:cxn ang="0">
                <a:pos x="0" y="50"/>
              </a:cxn>
              <a:cxn ang="0">
                <a:pos x="162" y="0"/>
              </a:cxn>
              <a:cxn ang="0">
                <a:pos x="193" y="43"/>
              </a:cxn>
              <a:cxn ang="0">
                <a:pos x="28" y="100"/>
              </a:cxn>
            </a:cxnLst>
            <a:rect l="0" t="0" r="r" b="b"/>
            <a:pathLst>
              <a:path w="194" h="101">
                <a:moveTo>
                  <a:pt x="28" y="100"/>
                </a:moveTo>
                <a:lnTo>
                  <a:pt x="0" y="50"/>
                </a:lnTo>
                <a:lnTo>
                  <a:pt x="162" y="0"/>
                </a:lnTo>
                <a:lnTo>
                  <a:pt x="193" y="43"/>
                </a:lnTo>
                <a:lnTo>
                  <a:pt x="28" y="100"/>
                </a:lnTo>
              </a:path>
            </a:pathLst>
          </a:custGeom>
          <a:solidFill>
            <a:srgbClr val="FFFFB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35" name="Group 67"/>
          <p:cNvGrpSpPr>
            <a:grpSpLocks/>
          </p:cNvGrpSpPr>
          <p:nvPr/>
        </p:nvGrpSpPr>
        <p:grpSpPr bwMode="auto">
          <a:xfrm>
            <a:off x="1746250" y="1951038"/>
            <a:ext cx="2163763" cy="2290762"/>
            <a:chOff x="1100" y="1292"/>
            <a:chExt cx="1363" cy="1443"/>
          </a:xfrm>
        </p:grpSpPr>
        <p:grpSp>
          <p:nvGrpSpPr>
            <p:cNvPr id="621636" name="Group 68"/>
            <p:cNvGrpSpPr>
              <a:grpSpLocks/>
            </p:cNvGrpSpPr>
            <p:nvPr/>
          </p:nvGrpSpPr>
          <p:grpSpPr bwMode="auto">
            <a:xfrm>
              <a:off x="1698" y="1384"/>
              <a:ext cx="765" cy="718"/>
              <a:chOff x="1698" y="1384"/>
              <a:chExt cx="765" cy="718"/>
            </a:xfrm>
          </p:grpSpPr>
          <p:sp>
            <p:nvSpPr>
              <p:cNvPr id="621637" name="Freeform 69"/>
              <p:cNvSpPr>
                <a:spLocks/>
              </p:cNvSpPr>
              <p:nvPr/>
            </p:nvSpPr>
            <p:spPr bwMode="auto">
              <a:xfrm>
                <a:off x="1770" y="1905"/>
                <a:ext cx="167" cy="197"/>
              </a:xfrm>
              <a:custGeom>
                <a:avLst/>
                <a:gdLst/>
                <a:ahLst/>
                <a:cxnLst>
                  <a:cxn ang="0">
                    <a:pos x="64" y="0"/>
                  </a:cxn>
                  <a:cxn ang="0">
                    <a:pos x="55" y="68"/>
                  </a:cxn>
                  <a:cxn ang="0">
                    <a:pos x="26" y="132"/>
                  </a:cxn>
                  <a:cxn ang="0">
                    <a:pos x="0" y="164"/>
                  </a:cxn>
                  <a:cxn ang="0">
                    <a:pos x="83" y="196"/>
                  </a:cxn>
                  <a:cxn ang="0">
                    <a:pos x="130" y="122"/>
                  </a:cxn>
                  <a:cxn ang="0">
                    <a:pos x="146" y="73"/>
                  </a:cxn>
                  <a:cxn ang="0">
                    <a:pos x="166" y="9"/>
                  </a:cxn>
                  <a:cxn ang="0">
                    <a:pos x="64" y="0"/>
                  </a:cxn>
                </a:cxnLst>
                <a:rect l="0" t="0" r="r" b="b"/>
                <a:pathLst>
                  <a:path w="167" h="197">
                    <a:moveTo>
                      <a:pt x="64" y="0"/>
                    </a:moveTo>
                    <a:lnTo>
                      <a:pt x="55" y="68"/>
                    </a:lnTo>
                    <a:lnTo>
                      <a:pt x="26" y="132"/>
                    </a:lnTo>
                    <a:lnTo>
                      <a:pt x="0" y="164"/>
                    </a:lnTo>
                    <a:lnTo>
                      <a:pt x="83" y="196"/>
                    </a:lnTo>
                    <a:lnTo>
                      <a:pt x="130" y="122"/>
                    </a:lnTo>
                    <a:lnTo>
                      <a:pt x="146" y="73"/>
                    </a:lnTo>
                    <a:lnTo>
                      <a:pt x="166" y="9"/>
                    </a:lnTo>
                    <a:lnTo>
                      <a:pt x="64" y="0"/>
                    </a:lnTo>
                  </a:path>
                </a:pathLst>
              </a:custGeom>
              <a:solidFill>
                <a:srgbClr val="FF9F9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38" name="Group 70"/>
              <p:cNvGrpSpPr>
                <a:grpSpLocks/>
              </p:cNvGrpSpPr>
              <p:nvPr/>
            </p:nvGrpSpPr>
            <p:grpSpPr bwMode="auto">
              <a:xfrm>
                <a:off x="1698" y="1384"/>
                <a:ext cx="765" cy="678"/>
                <a:chOff x="1698" y="1384"/>
                <a:chExt cx="765" cy="678"/>
              </a:xfrm>
            </p:grpSpPr>
            <p:grpSp>
              <p:nvGrpSpPr>
                <p:cNvPr id="621639" name="Group 71"/>
                <p:cNvGrpSpPr>
                  <a:grpSpLocks/>
                </p:cNvGrpSpPr>
                <p:nvPr/>
              </p:nvGrpSpPr>
              <p:grpSpPr bwMode="auto">
                <a:xfrm>
                  <a:off x="2041" y="1828"/>
                  <a:ext cx="100" cy="96"/>
                  <a:chOff x="2041" y="1828"/>
                  <a:chExt cx="100" cy="96"/>
                </a:xfrm>
              </p:grpSpPr>
              <p:sp>
                <p:nvSpPr>
                  <p:cNvPr id="621640" name="Freeform 72"/>
                  <p:cNvSpPr>
                    <a:spLocks/>
                  </p:cNvSpPr>
                  <p:nvPr/>
                </p:nvSpPr>
                <p:spPr bwMode="auto">
                  <a:xfrm>
                    <a:off x="2041" y="1828"/>
                    <a:ext cx="100" cy="45"/>
                  </a:xfrm>
                  <a:custGeom>
                    <a:avLst/>
                    <a:gdLst/>
                    <a:ahLst/>
                    <a:cxnLst>
                      <a:cxn ang="0">
                        <a:pos x="99" y="5"/>
                      </a:cxn>
                      <a:cxn ang="0">
                        <a:pos x="95" y="44"/>
                      </a:cxn>
                      <a:cxn ang="0">
                        <a:pos x="0" y="33"/>
                      </a:cxn>
                      <a:cxn ang="0">
                        <a:pos x="17" y="0"/>
                      </a:cxn>
                      <a:cxn ang="0">
                        <a:pos x="99" y="5"/>
                      </a:cxn>
                    </a:cxnLst>
                    <a:rect l="0" t="0" r="r" b="b"/>
                    <a:pathLst>
                      <a:path w="100" h="45">
                        <a:moveTo>
                          <a:pt x="99" y="5"/>
                        </a:moveTo>
                        <a:lnTo>
                          <a:pt x="95" y="44"/>
                        </a:lnTo>
                        <a:lnTo>
                          <a:pt x="0" y="33"/>
                        </a:lnTo>
                        <a:lnTo>
                          <a:pt x="17" y="0"/>
                        </a:lnTo>
                        <a:lnTo>
                          <a:pt x="99" y="5"/>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s-ES"/>
                  </a:p>
                </p:txBody>
              </p:sp>
              <p:sp>
                <p:nvSpPr>
                  <p:cNvPr id="621641" name="Freeform 73"/>
                  <p:cNvSpPr>
                    <a:spLocks/>
                  </p:cNvSpPr>
                  <p:nvPr/>
                </p:nvSpPr>
                <p:spPr bwMode="auto">
                  <a:xfrm>
                    <a:off x="2041" y="1868"/>
                    <a:ext cx="72" cy="56"/>
                  </a:xfrm>
                  <a:custGeom>
                    <a:avLst/>
                    <a:gdLst/>
                    <a:ahLst/>
                    <a:cxnLst>
                      <a:cxn ang="0">
                        <a:pos x="71" y="2"/>
                      </a:cxn>
                      <a:cxn ang="0">
                        <a:pos x="65" y="18"/>
                      </a:cxn>
                      <a:cxn ang="0">
                        <a:pos x="65" y="26"/>
                      </a:cxn>
                      <a:cxn ang="0">
                        <a:pos x="65" y="36"/>
                      </a:cxn>
                      <a:cxn ang="0">
                        <a:pos x="71" y="55"/>
                      </a:cxn>
                      <a:cxn ang="0">
                        <a:pos x="3" y="30"/>
                      </a:cxn>
                      <a:cxn ang="0">
                        <a:pos x="0" y="0"/>
                      </a:cxn>
                      <a:cxn ang="0">
                        <a:pos x="71" y="2"/>
                      </a:cxn>
                    </a:cxnLst>
                    <a:rect l="0" t="0" r="r" b="b"/>
                    <a:pathLst>
                      <a:path w="72" h="56">
                        <a:moveTo>
                          <a:pt x="71" y="2"/>
                        </a:moveTo>
                        <a:lnTo>
                          <a:pt x="65" y="18"/>
                        </a:lnTo>
                        <a:lnTo>
                          <a:pt x="65" y="26"/>
                        </a:lnTo>
                        <a:lnTo>
                          <a:pt x="65" y="36"/>
                        </a:lnTo>
                        <a:lnTo>
                          <a:pt x="71" y="55"/>
                        </a:lnTo>
                        <a:lnTo>
                          <a:pt x="3" y="30"/>
                        </a:lnTo>
                        <a:lnTo>
                          <a:pt x="0" y="0"/>
                        </a:lnTo>
                        <a:lnTo>
                          <a:pt x="71" y="2"/>
                        </a:lnTo>
                      </a:path>
                    </a:pathLst>
                  </a:custGeom>
                  <a:solidFill>
                    <a:srgbClr val="3F1F0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21642" name="Group 74"/>
                <p:cNvGrpSpPr>
                  <a:grpSpLocks/>
                </p:cNvGrpSpPr>
                <p:nvPr/>
              </p:nvGrpSpPr>
              <p:grpSpPr bwMode="auto">
                <a:xfrm>
                  <a:off x="1698" y="1384"/>
                  <a:ext cx="765" cy="678"/>
                  <a:chOff x="1698" y="1384"/>
                  <a:chExt cx="765" cy="678"/>
                </a:xfrm>
              </p:grpSpPr>
              <p:sp>
                <p:nvSpPr>
                  <p:cNvPr id="621643" name="Freeform 75"/>
                  <p:cNvSpPr>
                    <a:spLocks/>
                  </p:cNvSpPr>
                  <p:nvPr/>
                </p:nvSpPr>
                <p:spPr bwMode="auto">
                  <a:xfrm>
                    <a:off x="1698" y="1384"/>
                    <a:ext cx="765" cy="678"/>
                  </a:xfrm>
                  <a:custGeom>
                    <a:avLst/>
                    <a:gdLst/>
                    <a:ahLst/>
                    <a:cxnLst>
                      <a:cxn ang="0">
                        <a:pos x="521" y="55"/>
                      </a:cxn>
                      <a:cxn ang="0">
                        <a:pos x="578" y="91"/>
                      </a:cxn>
                      <a:cxn ang="0">
                        <a:pos x="630" y="148"/>
                      </a:cxn>
                      <a:cxn ang="0">
                        <a:pos x="635" y="209"/>
                      </a:cxn>
                      <a:cxn ang="0">
                        <a:pos x="632" y="244"/>
                      </a:cxn>
                      <a:cxn ang="0">
                        <a:pos x="680" y="294"/>
                      </a:cxn>
                      <a:cxn ang="0">
                        <a:pos x="728" y="352"/>
                      </a:cxn>
                      <a:cxn ang="0">
                        <a:pos x="758" y="399"/>
                      </a:cxn>
                      <a:cxn ang="0">
                        <a:pos x="755" y="448"/>
                      </a:cxn>
                      <a:cxn ang="0">
                        <a:pos x="737" y="473"/>
                      </a:cxn>
                      <a:cxn ang="0">
                        <a:pos x="692" y="481"/>
                      </a:cxn>
                      <a:cxn ang="0">
                        <a:pos x="617" y="451"/>
                      </a:cxn>
                      <a:cxn ang="0">
                        <a:pos x="578" y="403"/>
                      </a:cxn>
                      <a:cxn ang="0">
                        <a:pos x="548" y="482"/>
                      </a:cxn>
                      <a:cxn ang="0">
                        <a:pos x="486" y="451"/>
                      </a:cxn>
                      <a:cxn ang="0">
                        <a:pos x="395" y="452"/>
                      </a:cxn>
                      <a:cxn ang="0">
                        <a:pos x="350" y="481"/>
                      </a:cxn>
                      <a:cxn ang="0">
                        <a:pos x="359" y="507"/>
                      </a:cxn>
                      <a:cxn ang="0">
                        <a:pos x="441" y="530"/>
                      </a:cxn>
                      <a:cxn ang="0">
                        <a:pos x="518" y="538"/>
                      </a:cxn>
                      <a:cxn ang="0">
                        <a:pos x="512" y="599"/>
                      </a:cxn>
                      <a:cxn ang="0">
                        <a:pos x="496" y="656"/>
                      </a:cxn>
                      <a:cxn ang="0">
                        <a:pos x="468" y="677"/>
                      </a:cxn>
                      <a:cxn ang="0">
                        <a:pos x="407" y="660"/>
                      </a:cxn>
                      <a:cxn ang="0">
                        <a:pos x="238" y="579"/>
                      </a:cxn>
                      <a:cxn ang="0">
                        <a:pos x="158" y="530"/>
                      </a:cxn>
                      <a:cxn ang="0">
                        <a:pos x="149" y="507"/>
                      </a:cxn>
                      <a:cxn ang="0">
                        <a:pos x="97" y="508"/>
                      </a:cxn>
                      <a:cxn ang="0">
                        <a:pos x="60" y="486"/>
                      </a:cxn>
                      <a:cxn ang="0">
                        <a:pos x="53" y="426"/>
                      </a:cxn>
                      <a:cxn ang="0">
                        <a:pos x="26" y="364"/>
                      </a:cxn>
                      <a:cxn ang="0">
                        <a:pos x="0" y="251"/>
                      </a:cxn>
                      <a:cxn ang="0">
                        <a:pos x="37" y="119"/>
                      </a:cxn>
                      <a:cxn ang="0">
                        <a:pos x="94" y="58"/>
                      </a:cxn>
                      <a:cxn ang="0">
                        <a:pos x="186" y="13"/>
                      </a:cxn>
                      <a:cxn ang="0">
                        <a:pos x="290" y="0"/>
                      </a:cxn>
                      <a:cxn ang="0">
                        <a:pos x="377" y="8"/>
                      </a:cxn>
                      <a:cxn ang="0">
                        <a:pos x="463" y="31"/>
                      </a:cxn>
                    </a:cxnLst>
                    <a:rect l="0" t="0" r="r" b="b"/>
                    <a:pathLst>
                      <a:path w="765" h="678">
                        <a:moveTo>
                          <a:pt x="463" y="31"/>
                        </a:moveTo>
                        <a:lnTo>
                          <a:pt x="521" y="55"/>
                        </a:lnTo>
                        <a:lnTo>
                          <a:pt x="553" y="74"/>
                        </a:lnTo>
                        <a:lnTo>
                          <a:pt x="578" y="91"/>
                        </a:lnTo>
                        <a:lnTo>
                          <a:pt x="610" y="120"/>
                        </a:lnTo>
                        <a:lnTo>
                          <a:pt x="630" y="148"/>
                        </a:lnTo>
                        <a:lnTo>
                          <a:pt x="637" y="172"/>
                        </a:lnTo>
                        <a:lnTo>
                          <a:pt x="635" y="209"/>
                        </a:lnTo>
                        <a:lnTo>
                          <a:pt x="626" y="228"/>
                        </a:lnTo>
                        <a:lnTo>
                          <a:pt x="632" y="244"/>
                        </a:lnTo>
                        <a:lnTo>
                          <a:pt x="648" y="266"/>
                        </a:lnTo>
                        <a:lnTo>
                          <a:pt x="680" y="294"/>
                        </a:lnTo>
                        <a:lnTo>
                          <a:pt x="705" y="322"/>
                        </a:lnTo>
                        <a:lnTo>
                          <a:pt x="728" y="352"/>
                        </a:lnTo>
                        <a:lnTo>
                          <a:pt x="749" y="380"/>
                        </a:lnTo>
                        <a:lnTo>
                          <a:pt x="758" y="399"/>
                        </a:lnTo>
                        <a:lnTo>
                          <a:pt x="764" y="421"/>
                        </a:lnTo>
                        <a:lnTo>
                          <a:pt x="755" y="448"/>
                        </a:lnTo>
                        <a:lnTo>
                          <a:pt x="746" y="462"/>
                        </a:lnTo>
                        <a:lnTo>
                          <a:pt x="737" y="473"/>
                        </a:lnTo>
                        <a:lnTo>
                          <a:pt x="719" y="482"/>
                        </a:lnTo>
                        <a:lnTo>
                          <a:pt x="692" y="481"/>
                        </a:lnTo>
                        <a:lnTo>
                          <a:pt x="658" y="469"/>
                        </a:lnTo>
                        <a:lnTo>
                          <a:pt x="617" y="451"/>
                        </a:lnTo>
                        <a:lnTo>
                          <a:pt x="575" y="432"/>
                        </a:lnTo>
                        <a:lnTo>
                          <a:pt x="578" y="403"/>
                        </a:lnTo>
                        <a:lnTo>
                          <a:pt x="569" y="475"/>
                        </a:lnTo>
                        <a:lnTo>
                          <a:pt x="548" y="482"/>
                        </a:lnTo>
                        <a:lnTo>
                          <a:pt x="527" y="466"/>
                        </a:lnTo>
                        <a:lnTo>
                          <a:pt x="486" y="451"/>
                        </a:lnTo>
                        <a:lnTo>
                          <a:pt x="447" y="445"/>
                        </a:lnTo>
                        <a:lnTo>
                          <a:pt x="395" y="452"/>
                        </a:lnTo>
                        <a:lnTo>
                          <a:pt x="363" y="462"/>
                        </a:lnTo>
                        <a:lnTo>
                          <a:pt x="350" y="481"/>
                        </a:lnTo>
                        <a:lnTo>
                          <a:pt x="350" y="496"/>
                        </a:lnTo>
                        <a:lnTo>
                          <a:pt x="359" y="507"/>
                        </a:lnTo>
                        <a:lnTo>
                          <a:pt x="400" y="522"/>
                        </a:lnTo>
                        <a:lnTo>
                          <a:pt x="441" y="530"/>
                        </a:lnTo>
                        <a:lnTo>
                          <a:pt x="482" y="538"/>
                        </a:lnTo>
                        <a:lnTo>
                          <a:pt x="518" y="538"/>
                        </a:lnTo>
                        <a:lnTo>
                          <a:pt x="521" y="532"/>
                        </a:lnTo>
                        <a:lnTo>
                          <a:pt x="512" y="599"/>
                        </a:lnTo>
                        <a:lnTo>
                          <a:pt x="502" y="636"/>
                        </a:lnTo>
                        <a:lnTo>
                          <a:pt x="496" y="656"/>
                        </a:lnTo>
                        <a:lnTo>
                          <a:pt x="489" y="666"/>
                        </a:lnTo>
                        <a:lnTo>
                          <a:pt x="468" y="677"/>
                        </a:lnTo>
                        <a:lnTo>
                          <a:pt x="443" y="674"/>
                        </a:lnTo>
                        <a:lnTo>
                          <a:pt x="407" y="660"/>
                        </a:lnTo>
                        <a:lnTo>
                          <a:pt x="322" y="619"/>
                        </a:lnTo>
                        <a:lnTo>
                          <a:pt x="238" y="579"/>
                        </a:lnTo>
                        <a:lnTo>
                          <a:pt x="174" y="545"/>
                        </a:lnTo>
                        <a:lnTo>
                          <a:pt x="158" y="530"/>
                        </a:lnTo>
                        <a:lnTo>
                          <a:pt x="151" y="515"/>
                        </a:lnTo>
                        <a:lnTo>
                          <a:pt x="149" y="507"/>
                        </a:lnTo>
                        <a:lnTo>
                          <a:pt x="122" y="508"/>
                        </a:lnTo>
                        <a:lnTo>
                          <a:pt x="97" y="508"/>
                        </a:lnTo>
                        <a:lnTo>
                          <a:pt x="78" y="505"/>
                        </a:lnTo>
                        <a:lnTo>
                          <a:pt x="60" y="486"/>
                        </a:lnTo>
                        <a:lnTo>
                          <a:pt x="49" y="462"/>
                        </a:lnTo>
                        <a:lnTo>
                          <a:pt x="53" y="426"/>
                        </a:lnTo>
                        <a:lnTo>
                          <a:pt x="48" y="399"/>
                        </a:lnTo>
                        <a:lnTo>
                          <a:pt x="26" y="364"/>
                        </a:lnTo>
                        <a:lnTo>
                          <a:pt x="5" y="324"/>
                        </a:lnTo>
                        <a:lnTo>
                          <a:pt x="0" y="251"/>
                        </a:lnTo>
                        <a:lnTo>
                          <a:pt x="8" y="182"/>
                        </a:lnTo>
                        <a:lnTo>
                          <a:pt x="37" y="119"/>
                        </a:lnTo>
                        <a:lnTo>
                          <a:pt x="62" y="85"/>
                        </a:lnTo>
                        <a:lnTo>
                          <a:pt x="94" y="58"/>
                        </a:lnTo>
                        <a:lnTo>
                          <a:pt x="131" y="31"/>
                        </a:lnTo>
                        <a:lnTo>
                          <a:pt x="186" y="13"/>
                        </a:lnTo>
                        <a:lnTo>
                          <a:pt x="233" y="4"/>
                        </a:lnTo>
                        <a:lnTo>
                          <a:pt x="290" y="0"/>
                        </a:lnTo>
                        <a:lnTo>
                          <a:pt x="340" y="4"/>
                        </a:lnTo>
                        <a:lnTo>
                          <a:pt x="377" y="8"/>
                        </a:lnTo>
                        <a:lnTo>
                          <a:pt x="416" y="17"/>
                        </a:lnTo>
                        <a:lnTo>
                          <a:pt x="463" y="31"/>
                        </a:lnTo>
                      </a:path>
                    </a:pathLst>
                  </a:custGeom>
                  <a:solidFill>
                    <a:srgbClr val="FF9F9F"/>
                  </a:solidFill>
                  <a:ln w="12700" cap="rnd" cmpd="sng">
                    <a:solidFill>
                      <a:srgbClr val="000000"/>
                    </a:solidFill>
                    <a:prstDash val="solid"/>
                    <a:round/>
                    <a:headEnd type="none" w="med" len="med"/>
                    <a:tailEnd type="none" w="med" len="med"/>
                  </a:ln>
                  <a:effectLst/>
                </p:spPr>
                <p:txBody>
                  <a:bodyPr/>
                  <a:lstStyle/>
                  <a:p>
                    <a:endParaRPr lang="es-ES"/>
                  </a:p>
                </p:txBody>
              </p:sp>
              <p:sp>
                <p:nvSpPr>
                  <p:cNvPr id="621644" name="Freeform 76"/>
                  <p:cNvSpPr>
                    <a:spLocks/>
                  </p:cNvSpPr>
                  <p:nvPr/>
                </p:nvSpPr>
                <p:spPr bwMode="auto">
                  <a:xfrm>
                    <a:off x="2044" y="1506"/>
                    <a:ext cx="181" cy="91"/>
                  </a:xfrm>
                  <a:custGeom>
                    <a:avLst/>
                    <a:gdLst/>
                    <a:ahLst/>
                    <a:cxnLst>
                      <a:cxn ang="0">
                        <a:pos x="5" y="57"/>
                      </a:cxn>
                      <a:cxn ang="0">
                        <a:pos x="44" y="32"/>
                      </a:cxn>
                      <a:cxn ang="0">
                        <a:pos x="89" y="13"/>
                      </a:cxn>
                      <a:cxn ang="0">
                        <a:pos x="131" y="2"/>
                      </a:cxn>
                      <a:cxn ang="0">
                        <a:pos x="151" y="0"/>
                      </a:cxn>
                      <a:cxn ang="0">
                        <a:pos x="167" y="0"/>
                      </a:cxn>
                      <a:cxn ang="0">
                        <a:pos x="176" y="6"/>
                      </a:cxn>
                      <a:cxn ang="0">
                        <a:pos x="180" y="16"/>
                      </a:cxn>
                      <a:cxn ang="0">
                        <a:pos x="176" y="25"/>
                      </a:cxn>
                      <a:cxn ang="0">
                        <a:pos x="162" y="30"/>
                      </a:cxn>
                      <a:cxn ang="0">
                        <a:pos x="137" y="36"/>
                      </a:cxn>
                      <a:cxn ang="0">
                        <a:pos x="98" y="49"/>
                      </a:cxn>
                      <a:cxn ang="0">
                        <a:pos x="67" y="62"/>
                      </a:cxn>
                      <a:cxn ang="0">
                        <a:pos x="44" y="75"/>
                      </a:cxn>
                      <a:cxn ang="0">
                        <a:pos x="26" y="87"/>
                      </a:cxn>
                      <a:cxn ang="0">
                        <a:pos x="8" y="90"/>
                      </a:cxn>
                      <a:cxn ang="0">
                        <a:pos x="0" y="75"/>
                      </a:cxn>
                      <a:cxn ang="0">
                        <a:pos x="5" y="57"/>
                      </a:cxn>
                    </a:cxnLst>
                    <a:rect l="0" t="0" r="r" b="b"/>
                    <a:pathLst>
                      <a:path w="181" h="91">
                        <a:moveTo>
                          <a:pt x="5" y="57"/>
                        </a:moveTo>
                        <a:lnTo>
                          <a:pt x="44" y="32"/>
                        </a:lnTo>
                        <a:lnTo>
                          <a:pt x="89" y="13"/>
                        </a:lnTo>
                        <a:lnTo>
                          <a:pt x="131" y="2"/>
                        </a:lnTo>
                        <a:lnTo>
                          <a:pt x="151" y="0"/>
                        </a:lnTo>
                        <a:lnTo>
                          <a:pt x="167" y="0"/>
                        </a:lnTo>
                        <a:lnTo>
                          <a:pt x="176" y="6"/>
                        </a:lnTo>
                        <a:lnTo>
                          <a:pt x="180" y="16"/>
                        </a:lnTo>
                        <a:lnTo>
                          <a:pt x="176" y="25"/>
                        </a:lnTo>
                        <a:lnTo>
                          <a:pt x="162" y="30"/>
                        </a:lnTo>
                        <a:lnTo>
                          <a:pt x="137" y="36"/>
                        </a:lnTo>
                        <a:lnTo>
                          <a:pt x="98" y="49"/>
                        </a:lnTo>
                        <a:lnTo>
                          <a:pt x="67" y="62"/>
                        </a:lnTo>
                        <a:lnTo>
                          <a:pt x="44" y="75"/>
                        </a:lnTo>
                        <a:lnTo>
                          <a:pt x="26" y="87"/>
                        </a:lnTo>
                        <a:lnTo>
                          <a:pt x="8" y="90"/>
                        </a:lnTo>
                        <a:lnTo>
                          <a:pt x="0" y="75"/>
                        </a:lnTo>
                        <a:lnTo>
                          <a:pt x="5" y="57"/>
                        </a:lnTo>
                      </a:path>
                    </a:pathLst>
                  </a:custGeom>
                  <a:solidFill>
                    <a:srgbClr val="3F1F00"/>
                  </a:solidFill>
                  <a:ln w="12700" cap="rnd" cmpd="sng">
                    <a:solidFill>
                      <a:srgbClr val="000000"/>
                    </a:solidFill>
                    <a:prstDash val="solid"/>
                    <a:round/>
                    <a:headEnd type="none" w="med" len="med"/>
                    <a:tailEnd type="none" w="med" len="med"/>
                  </a:ln>
                  <a:effectLst/>
                </p:spPr>
                <p:txBody>
                  <a:bodyPr/>
                  <a:lstStyle/>
                  <a:p>
                    <a:endParaRPr lang="es-ES"/>
                  </a:p>
                </p:txBody>
              </p:sp>
              <p:sp>
                <p:nvSpPr>
                  <p:cNvPr id="621645" name="Freeform 77"/>
                  <p:cNvSpPr>
                    <a:spLocks/>
                  </p:cNvSpPr>
                  <p:nvPr/>
                </p:nvSpPr>
                <p:spPr bwMode="auto">
                  <a:xfrm>
                    <a:off x="1811" y="1699"/>
                    <a:ext cx="211" cy="182"/>
                  </a:xfrm>
                  <a:custGeom>
                    <a:avLst/>
                    <a:gdLst/>
                    <a:ahLst/>
                    <a:cxnLst>
                      <a:cxn ang="0">
                        <a:pos x="188" y="0"/>
                      </a:cxn>
                      <a:cxn ang="0">
                        <a:pos x="199" y="35"/>
                      </a:cxn>
                      <a:cxn ang="0">
                        <a:pos x="208" y="63"/>
                      </a:cxn>
                      <a:cxn ang="0">
                        <a:pos x="210" y="99"/>
                      </a:cxn>
                      <a:cxn ang="0">
                        <a:pos x="199" y="130"/>
                      </a:cxn>
                      <a:cxn ang="0">
                        <a:pos x="160" y="110"/>
                      </a:cxn>
                      <a:cxn ang="0">
                        <a:pos x="158" y="160"/>
                      </a:cxn>
                      <a:cxn ang="0">
                        <a:pos x="115" y="141"/>
                      </a:cxn>
                      <a:cxn ang="0">
                        <a:pos x="103" y="181"/>
                      </a:cxn>
                      <a:cxn ang="0">
                        <a:pos x="67" y="174"/>
                      </a:cxn>
                      <a:cxn ang="0">
                        <a:pos x="46" y="157"/>
                      </a:cxn>
                      <a:cxn ang="0">
                        <a:pos x="24" y="133"/>
                      </a:cxn>
                      <a:cxn ang="0">
                        <a:pos x="0" y="97"/>
                      </a:cxn>
                      <a:cxn ang="0">
                        <a:pos x="188" y="0"/>
                      </a:cxn>
                    </a:cxnLst>
                    <a:rect l="0" t="0" r="r" b="b"/>
                    <a:pathLst>
                      <a:path w="211" h="182">
                        <a:moveTo>
                          <a:pt x="188" y="0"/>
                        </a:moveTo>
                        <a:lnTo>
                          <a:pt x="199" y="35"/>
                        </a:lnTo>
                        <a:lnTo>
                          <a:pt x="208" y="63"/>
                        </a:lnTo>
                        <a:lnTo>
                          <a:pt x="210" y="99"/>
                        </a:lnTo>
                        <a:lnTo>
                          <a:pt x="199" y="130"/>
                        </a:lnTo>
                        <a:lnTo>
                          <a:pt x="160" y="110"/>
                        </a:lnTo>
                        <a:lnTo>
                          <a:pt x="158" y="160"/>
                        </a:lnTo>
                        <a:lnTo>
                          <a:pt x="115" y="141"/>
                        </a:lnTo>
                        <a:lnTo>
                          <a:pt x="103" y="181"/>
                        </a:lnTo>
                        <a:lnTo>
                          <a:pt x="67" y="174"/>
                        </a:lnTo>
                        <a:lnTo>
                          <a:pt x="46" y="157"/>
                        </a:lnTo>
                        <a:lnTo>
                          <a:pt x="24" y="133"/>
                        </a:lnTo>
                        <a:lnTo>
                          <a:pt x="0" y="97"/>
                        </a:lnTo>
                        <a:lnTo>
                          <a:pt x="188" y="0"/>
                        </a:lnTo>
                      </a:path>
                    </a:pathLst>
                  </a:custGeom>
                  <a:solidFill>
                    <a:srgbClr val="3F1F00"/>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646" name="Arc 78"/>
                <p:cNvSpPr>
                  <a:spLocks/>
                </p:cNvSpPr>
                <p:nvPr/>
              </p:nvSpPr>
              <p:spPr bwMode="auto">
                <a:xfrm>
                  <a:off x="1717" y="1817"/>
                  <a:ext cx="144" cy="162"/>
                </a:xfrm>
                <a:custGeom>
                  <a:avLst/>
                  <a:gdLst>
                    <a:gd name="G0" fmla="+- 21600 0 0"/>
                    <a:gd name="G1" fmla="+- 21600 0 0"/>
                    <a:gd name="G2" fmla="+- 21600 0 0"/>
                    <a:gd name="T0" fmla="*/ 43158 w 43200"/>
                    <a:gd name="T1" fmla="*/ 20251 h 43200"/>
                    <a:gd name="T2" fmla="*/ 21900 w 43200"/>
                    <a:gd name="T3" fmla="*/ 2 h 43200"/>
                    <a:gd name="T4" fmla="*/ 21600 w 43200"/>
                    <a:gd name="T5" fmla="*/ 21600 h 43200"/>
                  </a:gdLst>
                  <a:ahLst/>
                  <a:cxnLst>
                    <a:cxn ang="0">
                      <a:pos x="T0" y="T1"/>
                    </a:cxn>
                    <a:cxn ang="0">
                      <a:pos x="T2" y="T3"/>
                    </a:cxn>
                    <a:cxn ang="0">
                      <a:pos x="T4" y="T5"/>
                    </a:cxn>
                  </a:cxnLst>
                  <a:rect l="0" t="0" r="r" b="b"/>
                  <a:pathLst>
                    <a:path w="43200" h="43200" fill="none" extrusionOk="0">
                      <a:moveTo>
                        <a:pt x="43157" y="20251"/>
                      </a:moveTo>
                      <a:cubicBezTo>
                        <a:pt x="43185" y="20700"/>
                        <a:pt x="43200" y="21150"/>
                        <a:pt x="43200" y="21600"/>
                      </a:cubicBezTo>
                      <a:cubicBezTo>
                        <a:pt x="43200" y="33529"/>
                        <a:pt x="33529" y="43200"/>
                        <a:pt x="21600" y="43200"/>
                      </a:cubicBezTo>
                      <a:cubicBezTo>
                        <a:pt x="9670" y="43200"/>
                        <a:pt x="0" y="33529"/>
                        <a:pt x="0" y="21600"/>
                      </a:cubicBezTo>
                      <a:cubicBezTo>
                        <a:pt x="0" y="9670"/>
                        <a:pt x="9670" y="0"/>
                        <a:pt x="21600" y="0"/>
                      </a:cubicBezTo>
                      <a:cubicBezTo>
                        <a:pt x="21700" y="-1"/>
                        <a:pt x="21800" y="0"/>
                        <a:pt x="21899" y="2"/>
                      </a:cubicBezTo>
                    </a:path>
                    <a:path w="43200" h="43200" stroke="0" extrusionOk="0">
                      <a:moveTo>
                        <a:pt x="43157" y="20251"/>
                      </a:moveTo>
                      <a:cubicBezTo>
                        <a:pt x="43185" y="20700"/>
                        <a:pt x="43200" y="21150"/>
                        <a:pt x="43200" y="21600"/>
                      </a:cubicBezTo>
                      <a:cubicBezTo>
                        <a:pt x="43200" y="33529"/>
                        <a:pt x="33529" y="43200"/>
                        <a:pt x="21600" y="43200"/>
                      </a:cubicBezTo>
                      <a:cubicBezTo>
                        <a:pt x="9670" y="43200"/>
                        <a:pt x="0" y="33529"/>
                        <a:pt x="0" y="21600"/>
                      </a:cubicBezTo>
                      <a:cubicBezTo>
                        <a:pt x="0" y="9670"/>
                        <a:pt x="9670" y="0"/>
                        <a:pt x="21600" y="0"/>
                      </a:cubicBezTo>
                      <a:cubicBezTo>
                        <a:pt x="21700" y="-1"/>
                        <a:pt x="21800" y="0"/>
                        <a:pt x="21899" y="2"/>
                      </a:cubicBezTo>
                      <a:lnTo>
                        <a:pt x="21600" y="21600"/>
                      </a:lnTo>
                      <a:close/>
                    </a:path>
                  </a:pathLst>
                </a:custGeom>
                <a:noFill/>
                <a:ln w="50800" cap="rnd">
                  <a:solidFill>
                    <a:srgbClr val="FF9F1F"/>
                  </a:solidFill>
                  <a:round/>
                  <a:headEnd/>
                  <a:tailEnd/>
                </a:ln>
                <a:effectLst/>
              </p:spPr>
              <p:txBody>
                <a:bodyPr/>
                <a:lstStyle/>
                <a:p>
                  <a:endParaRPr lang="es-ES"/>
                </a:p>
              </p:txBody>
            </p:sp>
            <p:grpSp>
              <p:nvGrpSpPr>
                <p:cNvPr id="621647" name="Group 79"/>
                <p:cNvGrpSpPr>
                  <a:grpSpLocks/>
                </p:cNvGrpSpPr>
                <p:nvPr/>
              </p:nvGrpSpPr>
              <p:grpSpPr bwMode="auto">
                <a:xfrm>
                  <a:off x="2099" y="1565"/>
                  <a:ext cx="183" cy="160"/>
                  <a:chOff x="2099" y="1565"/>
                  <a:chExt cx="183" cy="160"/>
                </a:xfrm>
              </p:grpSpPr>
              <p:sp>
                <p:nvSpPr>
                  <p:cNvPr id="621648" name="Freeform 80"/>
                  <p:cNvSpPr>
                    <a:spLocks/>
                  </p:cNvSpPr>
                  <p:nvPr/>
                </p:nvSpPr>
                <p:spPr bwMode="auto">
                  <a:xfrm>
                    <a:off x="2121" y="1578"/>
                    <a:ext cx="161" cy="147"/>
                  </a:xfrm>
                  <a:custGeom>
                    <a:avLst/>
                    <a:gdLst/>
                    <a:ahLst/>
                    <a:cxnLst>
                      <a:cxn ang="0">
                        <a:pos x="142" y="20"/>
                      </a:cxn>
                      <a:cxn ang="0">
                        <a:pos x="158" y="40"/>
                      </a:cxn>
                      <a:cxn ang="0">
                        <a:pos x="160" y="56"/>
                      </a:cxn>
                      <a:cxn ang="0">
                        <a:pos x="160" y="73"/>
                      </a:cxn>
                      <a:cxn ang="0">
                        <a:pos x="158" y="87"/>
                      </a:cxn>
                      <a:cxn ang="0">
                        <a:pos x="152" y="100"/>
                      </a:cxn>
                      <a:cxn ang="0">
                        <a:pos x="142" y="116"/>
                      </a:cxn>
                      <a:cxn ang="0">
                        <a:pos x="129" y="129"/>
                      </a:cxn>
                      <a:cxn ang="0">
                        <a:pos x="113" y="140"/>
                      </a:cxn>
                      <a:cxn ang="0">
                        <a:pos x="96" y="146"/>
                      </a:cxn>
                      <a:cxn ang="0">
                        <a:pos x="72" y="146"/>
                      </a:cxn>
                      <a:cxn ang="0">
                        <a:pos x="55" y="141"/>
                      </a:cxn>
                      <a:cxn ang="0">
                        <a:pos x="39" y="136"/>
                      </a:cxn>
                      <a:cxn ang="0">
                        <a:pos x="28" y="127"/>
                      </a:cxn>
                      <a:cxn ang="0">
                        <a:pos x="16" y="114"/>
                      </a:cxn>
                      <a:cxn ang="0">
                        <a:pos x="3" y="100"/>
                      </a:cxn>
                      <a:cxn ang="0">
                        <a:pos x="0" y="81"/>
                      </a:cxn>
                      <a:cxn ang="0">
                        <a:pos x="0" y="63"/>
                      </a:cxn>
                      <a:cxn ang="0">
                        <a:pos x="5" y="47"/>
                      </a:cxn>
                      <a:cxn ang="0">
                        <a:pos x="8" y="33"/>
                      </a:cxn>
                      <a:cxn ang="0">
                        <a:pos x="19" y="22"/>
                      </a:cxn>
                      <a:cxn ang="0">
                        <a:pos x="35" y="10"/>
                      </a:cxn>
                      <a:cxn ang="0">
                        <a:pos x="60" y="1"/>
                      </a:cxn>
                      <a:cxn ang="0">
                        <a:pos x="85" y="0"/>
                      </a:cxn>
                      <a:cxn ang="0">
                        <a:pos x="110" y="2"/>
                      </a:cxn>
                      <a:cxn ang="0">
                        <a:pos x="126" y="9"/>
                      </a:cxn>
                      <a:cxn ang="0">
                        <a:pos x="142" y="20"/>
                      </a:cxn>
                    </a:cxnLst>
                    <a:rect l="0" t="0" r="r" b="b"/>
                    <a:pathLst>
                      <a:path w="161" h="147">
                        <a:moveTo>
                          <a:pt x="142" y="20"/>
                        </a:moveTo>
                        <a:lnTo>
                          <a:pt x="158" y="40"/>
                        </a:lnTo>
                        <a:lnTo>
                          <a:pt x="160" y="56"/>
                        </a:lnTo>
                        <a:lnTo>
                          <a:pt x="160" y="73"/>
                        </a:lnTo>
                        <a:lnTo>
                          <a:pt x="158" y="87"/>
                        </a:lnTo>
                        <a:lnTo>
                          <a:pt x="152" y="100"/>
                        </a:lnTo>
                        <a:lnTo>
                          <a:pt x="142" y="116"/>
                        </a:lnTo>
                        <a:lnTo>
                          <a:pt x="129" y="129"/>
                        </a:lnTo>
                        <a:lnTo>
                          <a:pt x="113" y="140"/>
                        </a:lnTo>
                        <a:lnTo>
                          <a:pt x="96" y="146"/>
                        </a:lnTo>
                        <a:lnTo>
                          <a:pt x="72" y="146"/>
                        </a:lnTo>
                        <a:lnTo>
                          <a:pt x="55" y="141"/>
                        </a:lnTo>
                        <a:lnTo>
                          <a:pt x="39" y="136"/>
                        </a:lnTo>
                        <a:lnTo>
                          <a:pt x="28" y="127"/>
                        </a:lnTo>
                        <a:lnTo>
                          <a:pt x="16" y="114"/>
                        </a:lnTo>
                        <a:lnTo>
                          <a:pt x="3" y="100"/>
                        </a:lnTo>
                        <a:lnTo>
                          <a:pt x="0" y="81"/>
                        </a:lnTo>
                        <a:lnTo>
                          <a:pt x="0" y="63"/>
                        </a:lnTo>
                        <a:lnTo>
                          <a:pt x="5" y="47"/>
                        </a:lnTo>
                        <a:lnTo>
                          <a:pt x="8" y="33"/>
                        </a:lnTo>
                        <a:lnTo>
                          <a:pt x="19" y="22"/>
                        </a:lnTo>
                        <a:lnTo>
                          <a:pt x="35" y="10"/>
                        </a:lnTo>
                        <a:lnTo>
                          <a:pt x="60" y="1"/>
                        </a:lnTo>
                        <a:lnTo>
                          <a:pt x="85" y="0"/>
                        </a:lnTo>
                        <a:lnTo>
                          <a:pt x="110" y="2"/>
                        </a:lnTo>
                        <a:lnTo>
                          <a:pt x="126" y="9"/>
                        </a:lnTo>
                        <a:lnTo>
                          <a:pt x="142" y="2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s-ES"/>
                  </a:p>
                </p:txBody>
              </p:sp>
              <p:sp>
                <p:nvSpPr>
                  <p:cNvPr id="621649" name="Freeform 81"/>
                  <p:cNvSpPr>
                    <a:spLocks/>
                  </p:cNvSpPr>
                  <p:nvPr/>
                </p:nvSpPr>
                <p:spPr bwMode="auto">
                  <a:xfrm>
                    <a:off x="2183" y="1658"/>
                    <a:ext cx="66" cy="62"/>
                  </a:xfrm>
                  <a:custGeom>
                    <a:avLst/>
                    <a:gdLst/>
                    <a:ahLst/>
                    <a:cxnLst>
                      <a:cxn ang="0">
                        <a:pos x="57" y="9"/>
                      </a:cxn>
                      <a:cxn ang="0">
                        <a:pos x="65" y="16"/>
                      </a:cxn>
                      <a:cxn ang="0">
                        <a:pos x="65" y="23"/>
                      </a:cxn>
                      <a:cxn ang="0">
                        <a:pos x="65" y="31"/>
                      </a:cxn>
                      <a:cxn ang="0">
                        <a:pos x="65" y="36"/>
                      </a:cxn>
                      <a:cxn ang="0">
                        <a:pos x="61" y="43"/>
                      </a:cxn>
                      <a:cxn ang="0">
                        <a:pos x="57" y="47"/>
                      </a:cxn>
                      <a:cxn ang="0">
                        <a:pos x="52" y="54"/>
                      </a:cxn>
                      <a:cxn ang="0">
                        <a:pos x="47" y="59"/>
                      </a:cxn>
                      <a:cxn ang="0">
                        <a:pos x="38" y="61"/>
                      </a:cxn>
                      <a:cxn ang="0">
                        <a:pos x="29" y="61"/>
                      </a:cxn>
                      <a:cxn ang="0">
                        <a:pos x="21" y="59"/>
                      </a:cxn>
                      <a:cxn ang="0">
                        <a:pos x="17" y="56"/>
                      </a:cxn>
                      <a:cxn ang="0">
                        <a:pos x="12" y="52"/>
                      </a:cxn>
                      <a:cxn ang="0">
                        <a:pos x="7" y="47"/>
                      </a:cxn>
                      <a:cxn ang="0">
                        <a:pos x="1" y="43"/>
                      </a:cxn>
                      <a:cxn ang="0">
                        <a:pos x="0" y="33"/>
                      </a:cxn>
                      <a:cxn ang="0">
                        <a:pos x="0" y="25"/>
                      </a:cxn>
                      <a:cxn ang="0">
                        <a:pos x="1" y="18"/>
                      </a:cxn>
                      <a:cxn ang="0">
                        <a:pos x="5" y="16"/>
                      </a:cxn>
                      <a:cxn ang="0">
                        <a:pos x="8" y="10"/>
                      </a:cxn>
                      <a:cxn ang="0">
                        <a:pos x="15" y="4"/>
                      </a:cxn>
                      <a:cxn ang="0">
                        <a:pos x="24" y="0"/>
                      </a:cxn>
                      <a:cxn ang="0">
                        <a:pos x="36" y="0"/>
                      </a:cxn>
                      <a:cxn ang="0">
                        <a:pos x="45" y="1"/>
                      </a:cxn>
                      <a:cxn ang="0">
                        <a:pos x="50" y="4"/>
                      </a:cxn>
                      <a:cxn ang="0">
                        <a:pos x="57" y="9"/>
                      </a:cxn>
                    </a:cxnLst>
                    <a:rect l="0" t="0" r="r" b="b"/>
                    <a:pathLst>
                      <a:path w="66" h="62">
                        <a:moveTo>
                          <a:pt x="57" y="9"/>
                        </a:moveTo>
                        <a:lnTo>
                          <a:pt x="65" y="16"/>
                        </a:lnTo>
                        <a:lnTo>
                          <a:pt x="65" y="23"/>
                        </a:lnTo>
                        <a:lnTo>
                          <a:pt x="65" y="31"/>
                        </a:lnTo>
                        <a:lnTo>
                          <a:pt x="65" y="36"/>
                        </a:lnTo>
                        <a:lnTo>
                          <a:pt x="61" y="43"/>
                        </a:lnTo>
                        <a:lnTo>
                          <a:pt x="57" y="47"/>
                        </a:lnTo>
                        <a:lnTo>
                          <a:pt x="52" y="54"/>
                        </a:lnTo>
                        <a:lnTo>
                          <a:pt x="47" y="59"/>
                        </a:lnTo>
                        <a:lnTo>
                          <a:pt x="38" y="61"/>
                        </a:lnTo>
                        <a:lnTo>
                          <a:pt x="29" y="61"/>
                        </a:lnTo>
                        <a:lnTo>
                          <a:pt x="21" y="59"/>
                        </a:lnTo>
                        <a:lnTo>
                          <a:pt x="17" y="56"/>
                        </a:lnTo>
                        <a:lnTo>
                          <a:pt x="12" y="52"/>
                        </a:lnTo>
                        <a:lnTo>
                          <a:pt x="7" y="47"/>
                        </a:lnTo>
                        <a:lnTo>
                          <a:pt x="1" y="43"/>
                        </a:lnTo>
                        <a:lnTo>
                          <a:pt x="0" y="33"/>
                        </a:lnTo>
                        <a:lnTo>
                          <a:pt x="0" y="25"/>
                        </a:lnTo>
                        <a:lnTo>
                          <a:pt x="1" y="18"/>
                        </a:lnTo>
                        <a:lnTo>
                          <a:pt x="5" y="16"/>
                        </a:lnTo>
                        <a:lnTo>
                          <a:pt x="8" y="10"/>
                        </a:lnTo>
                        <a:lnTo>
                          <a:pt x="15" y="4"/>
                        </a:lnTo>
                        <a:lnTo>
                          <a:pt x="24" y="0"/>
                        </a:lnTo>
                        <a:lnTo>
                          <a:pt x="36" y="0"/>
                        </a:lnTo>
                        <a:lnTo>
                          <a:pt x="45" y="1"/>
                        </a:lnTo>
                        <a:lnTo>
                          <a:pt x="50" y="4"/>
                        </a:lnTo>
                        <a:lnTo>
                          <a:pt x="57" y="9"/>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21650" name="Freeform 82"/>
                  <p:cNvSpPr>
                    <a:spLocks/>
                  </p:cNvSpPr>
                  <p:nvPr/>
                </p:nvSpPr>
                <p:spPr bwMode="auto">
                  <a:xfrm>
                    <a:off x="2099" y="1565"/>
                    <a:ext cx="176" cy="121"/>
                  </a:xfrm>
                  <a:custGeom>
                    <a:avLst/>
                    <a:gdLst/>
                    <a:ahLst/>
                    <a:cxnLst>
                      <a:cxn ang="0">
                        <a:pos x="175" y="29"/>
                      </a:cxn>
                      <a:cxn ang="0">
                        <a:pos x="151" y="14"/>
                      </a:cxn>
                      <a:cxn ang="0">
                        <a:pos x="126" y="4"/>
                      </a:cxn>
                      <a:cxn ang="0">
                        <a:pos x="105" y="0"/>
                      </a:cxn>
                      <a:cxn ang="0">
                        <a:pos x="83" y="0"/>
                      </a:cxn>
                      <a:cxn ang="0">
                        <a:pos x="62" y="2"/>
                      </a:cxn>
                      <a:cxn ang="0">
                        <a:pos x="50" y="8"/>
                      </a:cxn>
                      <a:cxn ang="0">
                        <a:pos x="35" y="16"/>
                      </a:cxn>
                      <a:cxn ang="0">
                        <a:pos x="23" y="26"/>
                      </a:cxn>
                      <a:cxn ang="0">
                        <a:pos x="12" y="47"/>
                      </a:cxn>
                      <a:cxn ang="0">
                        <a:pos x="8" y="63"/>
                      </a:cxn>
                      <a:cxn ang="0">
                        <a:pos x="1" y="78"/>
                      </a:cxn>
                      <a:cxn ang="0">
                        <a:pos x="0" y="91"/>
                      </a:cxn>
                      <a:cxn ang="0">
                        <a:pos x="0" y="109"/>
                      </a:cxn>
                      <a:cxn ang="0">
                        <a:pos x="0" y="120"/>
                      </a:cxn>
                      <a:cxn ang="0">
                        <a:pos x="175" y="29"/>
                      </a:cxn>
                    </a:cxnLst>
                    <a:rect l="0" t="0" r="r" b="b"/>
                    <a:pathLst>
                      <a:path w="176" h="121">
                        <a:moveTo>
                          <a:pt x="175" y="29"/>
                        </a:moveTo>
                        <a:lnTo>
                          <a:pt x="151" y="14"/>
                        </a:lnTo>
                        <a:lnTo>
                          <a:pt x="126" y="4"/>
                        </a:lnTo>
                        <a:lnTo>
                          <a:pt x="105" y="0"/>
                        </a:lnTo>
                        <a:lnTo>
                          <a:pt x="83" y="0"/>
                        </a:lnTo>
                        <a:lnTo>
                          <a:pt x="62" y="2"/>
                        </a:lnTo>
                        <a:lnTo>
                          <a:pt x="50" y="8"/>
                        </a:lnTo>
                        <a:lnTo>
                          <a:pt x="35" y="16"/>
                        </a:lnTo>
                        <a:lnTo>
                          <a:pt x="23" y="26"/>
                        </a:lnTo>
                        <a:lnTo>
                          <a:pt x="12" y="47"/>
                        </a:lnTo>
                        <a:lnTo>
                          <a:pt x="8" y="63"/>
                        </a:lnTo>
                        <a:lnTo>
                          <a:pt x="1" y="78"/>
                        </a:lnTo>
                        <a:lnTo>
                          <a:pt x="0" y="91"/>
                        </a:lnTo>
                        <a:lnTo>
                          <a:pt x="0" y="109"/>
                        </a:lnTo>
                        <a:lnTo>
                          <a:pt x="0" y="120"/>
                        </a:lnTo>
                        <a:lnTo>
                          <a:pt x="175" y="29"/>
                        </a:lnTo>
                      </a:path>
                    </a:pathLst>
                  </a:custGeom>
                  <a:solidFill>
                    <a:srgbClr val="FF9F9F"/>
                  </a:solidFill>
                  <a:ln w="12700" cap="rnd" cmpd="sng">
                    <a:solidFill>
                      <a:srgbClr val="000000"/>
                    </a:solidFill>
                    <a:prstDash val="solid"/>
                    <a:round/>
                    <a:headEnd type="none" w="med" len="med"/>
                    <a:tailEnd type="none" w="med" len="med"/>
                  </a:ln>
                  <a:effectLst/>
                </p:spPr>
                <p:txBody>
                  <a:bodyPr/>
                  <a:lstStyle/>
                  <a:p>
                    <a:endParaRPr lang="es-ES"/>
                  </a:p>
                </p:txBody>
              </p:sp>
            </p:grpSp>
          </p:grpSp>
        </p:grpSp>
        <p:grpSp>
          <p:nvGrpSpPr>
            <p:cNvPr id="621651" name="Group 83"/>
            <p:cNvGrpSpPr>
              <a:grpSpLocks/>
            </p:cNvGrpSpPr>
            <p:nvPr/>
          </p:nvGrpSpPr>
          <p:grpSpPr bwMode="auto">
            <a:xfrm>
              <a:off x="1100" y="1292"/>
              <a:ext cx="1139" cy="1443"/>
              <a:chOff x="1100" y="1292"/>
              <a:chExt cx="1139" cy="1443"/>
            </a:xfrm>
          </p:grpSpPr>
          <p:sp>
            <p:nvSpPr>
              <p:cNvPr id="621652" name="Freeform 84"/>
              <p:cNvSpPr>
                <a:spLocks/>
              </p:cNvSpPr>
              <p:nvPr/>
            </p:nvSpPr>
            <p:spPr bwMode="auto">
              <a:xfrm>
                <a:off x="1100" y="1292"/>
                <a:ext cx="1139" cy="1443"/>
              </a:xfrm>
              <a:custGeom>
                <a:avLst/>
                <a:gdLst/>
                <a:ahLst/>
                <a:cxnLst>
                  <a:cxn ang="0">
                    <a:pos x="1116" y="171"/>
                  </a:cxn>
                  <a:cxn ang="0">
                    <a:pos x="1138" y="144"/>
                  </a:cxn>
                  <a:cxn ang="0">
                    <a:pos x="1132" y="116"/>
                  </a:cxn>
                  <a:cxn ang="0">
                    <a:pos x="1105" y="80"/>
                  </a:cxn>
                  <a:cxn ang="0">
                    <a:pos x="1049" y="40"/>
                  </a:cxn>
                  <a:cxn ang="0">
                    <a:pos x="965" y="16"/>
                  </a:cxn>
                  <a:cxn ang="0">
                    <a:pos x="865" y="12"/>
                  </a:cxn>
                  <a:cxn ang="0">
                    <a:pos x="793" y="0"/>
                  </a:cxn>
                  <a:cxn ang="0">
                    <a:pos x="700" y="16"/>
                  </a:cxn>
                  <a:cxn ang="0">
                    <a:pos x="649" y="24"/>
                  </a:cxn>
                  <a:cxn ang="0">
                    <a:pos x="581" y="48"/>
                  </a:cxn>
                  <a:cxn ang="0">
                    <a:pos x="529" y="72"/>
                  </a:cxn>
                  <a:cxn ang="0">
                    <a:pos x="494" y="123"/>
                  </a:cxn>
                  <a:cxn ang="0">
                    <a:pos x="430" y="208"/>
                  </a:cxn>
                  <a:cxn ang="0">
                    <a:pos x="352" y="338"/>
                  </a:cxn>
                  <a:cxn ang="0">
                    <a:pos x="327" y="412"/>
                  </a:cxn>
                  <a:cxn ang="0">
                    <a:pos x="320" y="472"/>
                  </a:cxn>
                  <a:cxn ang="0">
                    <a:pos x="357" y="553"/>
                  </a:cxn>
                  <a:cxn ang="0">
                    <a:pos x="410" y="617"/>
                  </a:cxn>
                  <a:cxn ang="0">
                    <a:pos x="414" y="708"/>
                  </a:cxn>
                  <a:cxn ang="0">
                    <a:pos x="392" y="784"/>
                  </a:cxn>
                  <a:cxn ang="0">
                    <a:pos x="336" y="923"/>
                  </a:cxn>
                  <a:cxn ang="0">
                    <a:pos x="305" y="960"/>
                  </a:cxn>
                  <a:cxn ang="0">
                    <a:pos x="174" y="1076"/>
                  </a:cxn>
                  <a:cxn ang="0">
                    <a:pos x="62" y="1142"/>
                  </a:cxn>
                  <a:cxn ang="0">
                    <a:pos x="21" y="1174"/>
                  </a:cxn>
                  <a:cxn ang="0">
                    <a:pos x="0" y="1206"/>
                  </a:cxn>
                  <a:cxn ang="0">
                    <a:pos x="149" y="1183"/>
                  </a:cxn>
                  <a:cxn ang="0">
                    <a:pos x="40" y="1250"/>
                  </a:cxn>
                  <a:cxn ang="0">
                    <a:pos x="0" y="1330"/>
                  </a:cxn>
                  <a:cxn ang="0">
                    <a:pos x="67" y="1301"/>
                  </a:cxn>
                  <a:cxn ang="0">
                    <a:pos x="165" y="1231"/>
                  </a:cxn>
                  <a:cxn ang="0">
                    <a:pos x="231" y="1190"/>
                  </a:cxn>
                  <a:cxn ang="0">
                    <a:pos x="112" y="1334"/>
                  </a:cxn>
                  <a:cxn ang="0">
                    <a:pos x="62" y="1442"/>
                  </a:cxn>
                  <a:cxn ang="0">
                    <a:pos x="179" y="1354"/>
                  </a:cxn>
                  <a:cxn ang="0">
                    <a:pos x="284" y="1233"/>
                  </a:cxn>
                  <a:cxn ang="0">
                    <a:pos x="284" y="1318"/>
                  </a:cxn>
                  <a:cxn ang="0">
                    <a:pos x="384" y="1167"/>
                  </a:cxn>
                  <a:cxn ang="0">
                    <a:pos x="476" y="1012"/>
                  </a:cxn>
                  <a:cxn ang="0">
                    <a:pos x="503" y="956"/>
                  </a:cxn>
                  <a:cxn ang="0">
                    <a:pos x="538" y="816"/>
                  </a:cxn>
                  <a:cxn ang="0">
                    <a:pos x="586" y="741"/>
                  </a:cxn>
                  <a:cxn ang="0">
                    <a:pos x="613" y="632"/>
                  </a:cxn>
                  <a:cxn ang="0">
                    <a:pos x="617" y="609"/>
                  </a:cxn>
                  <a:cxn ang="0">
                    <a:pos x="643" y="574"/>
                  </a:cxn>
                  <a:cxn ang="0">
                    <a:pos x="675" y="565"/>
                  </a:cxn>
                  <a:cxn ang="0">
                    <a:pos x="705" y="553"/>
                  </a:cxn>
                  <a:cxn ang="0">
                    <a:pos x="769" y="529"/>
                  </a:cxn>
                  <a:cxn ang="0">
                    <a:pos x="817" y="501"/>
                  </a:cxn>
                  <a:cxn ang="0">
                    <a:pos x="887" y="462"/>
                  </a:cxn>
                  <a:cxn ang="0">
                    <a:pos x="958" y="387"/>
                  </a:cxn>
                  <a:cxn ang="0">
                    <a:pos x="1017" y="307"/>
                  </a:cxn>
                  <a:cxn ang="0">
                    <a:pos x="1095" y="220"/>
                  </a:cxn>
                  <a:cxn ang="0">
                    <a:pos x="1116" y="171"/>
                  </a:cxn>
                </a:cxnLst>
                <a:rect l="0" t="0" r="r" b="b"/>
                <a:pathLst>
                  <a:path w="1139" h="1443">
                    <a:moveTo>
                      <a:pt x="1116" y="171"/>
                    </a:moveTo>
                    <a:lnTo>
                      <a:pt x="1138" y="144"/>
                    </a:lnTo>
                    <a:lnTo>
                      <a:pt x="1132" y="116"/>
                    </a:lnTo>
                    <a:lnTo>
                      <a:pt x="1105" y="80"/>
                    </a:lnTo>
                    <a:lnTo>
                      <a:pt x="1049" y="40"/>
                    </a:lnTo>
                    <a:lnTo>
                      <a:pt x="965" y="16"/>
                    </a:lnTo>
                    <a:lnTo>
                      <a:pt x="865" y="12"/>
                    </a:lnTo>
                    <a:lnTo>
                      <a:pt x="793" y="0"/>
                    </a:lnTo>
                    <a:lnTo>
                      <a:pt x="700" y="16"/>
                    </a:lnTo>
                    <a:lnTo>
                      <a:pt x="649" y="24"/>
                    </a:lnTo>
                    <a:lnTo>
                      <a:pt x="581" y="48"/>
                    </a:lnTo>
                    <a:lnTo>
                      <a:pt x="529" y="72"/>
                    </a:lnTo>
                    <a:lnTo>
                      <a:pt x="494" y="123"/>
                    </a:lnTo>
                    <a:lnTo>
                      <a:pt x="430" y="208"/>
                    </a:lnTo>
                    <a:lnTo>
                      <a:pt x="352" y="338"/>
                    </a:lnTo>
                    <a:lnTo>
                      <a:pt x="327" y="412"/>
                    </a:lnTo>
                    <a:lnTo>
                      <a:pt x="320" y="472"/>
                    </a:lnTo>
                    <a:lnTo>
                      <a:pt x="357" y="553"/>
                    </a:lnTo>
                    <a:lnTo>
                      <a:pt x="410" y="617"/>
                    </a:lnTo>
                    <a:lnTo>
                      <a:pt x="414" y="708"/>
                    </a:lnTo>
                    <a:lnTo>
                      <a:pt x="392" y="784"/>
                    </a:lnTo>
                    <a:lnTo>
                      <a:pt x="336" y="923"/>
                    </a:lnTo>
                    <a:lnTo>
                      <a:pt x="305" y="960"/>
                    </a:lnTo>
                    <a:lnTo>
                      <a:pt x="174" y="1076"/>
                    </a:lnTo>
                    <a:lnTo>
                      <a:pt x="62" y="1142"/>
                    </a:lnTo>
                    <a:lnTo>
                      <a:pt x="21" y="1174"/>
                    </a:lnTo>
                    <a:lnTo>
                      <a:pt x="0" y="1206"/>
                    </a:lnTo>
                    <a:lnTo>
                      <a:pt x="149" y="1183"/>
                    </a:lnTo>
                    <a:lnTo>
                      <a:pt x="40" y="1250"/>
                    </a:lnTo>
                    <a:lnTo>
                      <a:pt x="0" y="1330"/>
                    </a:lnTo>
                    <a:lnTo>
                      <a:pt x="67" y="1301"/>
                    </a:lnTo>
                    <a:lnTo>
                      <a:pt x="165" y="1231"/>
                    </a:lnTo>
                    <a:lnTo>
                      <a:pt x="231" y="1190"/>
                    </a:lnTo>
                    <a:lnTo>
                      <a:pt x="112" y="1334"/>
                    </a:lnTo>
                    <a:lnTo>
                      <a:pt x="62" y="1442"/>
                    </a:lnTo>
                    <a:lnTo>
                      <a:pt x="179" y="1354"/>
                    </a:lnTo>
                    <a:lnTo>
                      <a:pt x="284" y="1233"/>
                    </a:lnTo>
                    <a:lnTo>
                      <a:pt x="284" y="1318"/>
                    </a:lnTo>
                    <a:lnTo>
                      <a:pt x="384" y="1167"/>
                    </a:lnTo>
                    <a:lnTo>
                      <a:pt x="476" y="1012"/>
                    </a:lnTo>
                    <a:lnTo>
                      <a:pt x="503" y="956"/>
                    </a:lnTo>
                    <a:lnTo>
                      <a:pt x="538" y="816"/>
                    </a:lnTo>
                    <a:lnTo>
                      <a:pt x="586" y="741"/>
                    </a:lnTo>
                    <a:lnTo>
                      <a:pt x="613" y="632"/>
                    </a:lnTo>
                    <a:lnTo>
                      <a:pt x="617" y="609"/>
                    </a:lnTo>
                    <a:lnTo>
                      <a:pt x="643" y="574"/>
                    </a:lnTo>
                    <a:lnTo>
                      <a:pt x="675" y="565"/>
                    </a:lnTo>
                    <a:lnTo>
                      <a:pt x="705" y="553"/>
                    </a:lnTo>
                    <a:lnTo>
                      <a:pt x="769" y="529"/>
                    </a:lnTo>
                    <a:lnTo>
                      <a:pt x="817" y="501"/>
                    </a:lnTo>
                    <a:lnTo>
                      <a:pt x="887" y="462"/>
                    </a:lnTo>
                    <a:lnTo>
                      <a:pt x="958" y="387"/>
                    </a:lnTo>
                    <a:lnTo>
                      <a:pt x="1017" y="307"/>
                    </a:lnTo>
                    <a:lnTo>
                      <a:pt x="1095" y="220"/>
                    </a:lnTo>
                    <a:lnTo>
                      <a:pt x="1116" y="171"/>
                    </a:lnTo>
                  </a:path>
                </a:pathLst>
              </a:custGeom>
              <a:solidFill>
                <a:srgbClr val="FF00FF"/>
              </a:solidFill>
              <a:ln w="12700" cap="rnd" cmpd="sng">
                <a:solidFill>
                  <a:srgbClr val="000000"/>
                </a:solidFill>
                <a:prstDash val="solid"/>
                <a:round/>
                <a:headEnd type="none" w="med" len="med"/>
                <a:tailEnd type="none" w="med" len="med"/>
              </a:ln>
              <a:effectLst/>
            </p:spPr>
            <p:txBody>
              <a:bodyPr/>
              <a:lstStyle/>
              <a:p>
                <a:endParaRPr lang="es-ES"/>
              </a:p>
            </p:txBody>
          </p:sp>
          <p:sp>
            <p:nvSpPr>
              <p:cNvPr id="621653" name="Oval 85"/>
              <p:cNvSpPr>
                <a:spLocks noChangeArrowheads="1"/>
              </p:cNvSpPr>
              <p:nvPr/>
            </p:nvSpPr>
            <p:spPr bwMode="auto">
              <a:xfrm>
                <a:off x="1464" y="1859"/>
                <a:ext cx="276" cy="209"/>
              </a:xfrm>
              <a:prstGeom prst="ellipse">
                <a:avLst/>
              </a:prstGeom>
              <a:solidFill>
                <a:srgbClr val="FF00FF"/>
              </a:solidFill>
              <a:ln w="12700">
                <a:solidFill>
                  <a:srgbClr val="000000"/>
                </a:solidFill>
                <a:round/>
                <a:headEnd/>
                <a:tailEnd/>
              </a:ln>
              <a:effectLst/>
            </p:spPr>
            <p:txBody>
              <a:bodyPr wrap="none" anchor="ctr"/>
              <a:lstStyle/>
              <a:p>
                <a:endParaRPr lang="es-ES"/>
              </a:p>
            </p:txBody>
          </p:sp>
          <p:sp>
            <p:nvSpPr>
              <p:cNvPr id="621654" name="Freeform 86"/>
              <p:cNvSpPr>
                <a:spLocks/>
              </p:cNvSpPr>
              <p:nvPr/>
            </p:nvSpPr>
            <p:spPr bwMode="auto">
              <a:xfrm>
                <a:off x="1624" y="1321"/>
                <a:ext cx="483" cy="534"/>
              </a:xfrm>
              <a:custGeom>
                <a:avLst/>
                <a:gdLst/>
                <a:ahLst/>
                <a:cxnLst>
                  <a:cxn ang="0">
                    <a:pos x="482" y="0"/>
                  </a:cxn>
                  <a:cxn ang="0">
                    <a:pos x="446" y="28"/>
                  </a:cxn>
                  <a:cxn ang="0">
                    <a:pos x="403" y="58"/>
                  </a:cxn>
                  <a:cxn ang="0">
                    <a:pos x="375" y="82"/>
                  </a:cxn>
                  <a:cxn ang="0">
                    <a:pos x="352" y="111"/>
                  </a:cxn>
                  <a:cxn ang="0">
                    <a:pos x="334" y="134"/>
                  </a:cxn>
                  <a:cxn ang="0">
                    <a:pos x="320" y="163"/>
                  </a:cxn>
                  <a:cxn ang="0">
                    <a:pos x="307" y="198"/>
                  </a:cxn>
                  <a:cxn ang="0">
                    <a:pos x="289" y="251"/>
                  </a:cxn>
                  <a:cxn ang="0">
                    <a:pos x="281" y="284"/>
                  </a:cxn>
                  <a:cxn ang="0">
                    <a:pos x="268" y="320"/>
                  </a:cxn>
                  <a:cxn ang="0">
                    <a:pos x="249" y="350"/>
                  </a:cxn>
                  <a:cxn ang="0">
                    <a:pos x="225" y="380"/>
                  </a:cxn>
                  <a:cxn ang="0">
                    <a:pos x="199" y="403"/>
                  </a:cxn>
                  <a:cxn ang="0">
                    <a:pos x="167" y="426"/>
                  </a:cxn>
                  <a:cxn ang="0">
                    <a:pos x="135" y="447"/>
                  </a:cxn>
                  <a:cxn ang="0">
                    <a:pos x="96" y="470"/>
                  </a:cxn>
                  <a:cxn ang="0">
                    <a:pos x="67" y="486"/>
                  </a:cxn>
                  <a:cxn ang="0">
                    <a:pos x="39" y="500"/>
                  </a:cxn>
                  <a:cxn ang="0">
                    <a:pos x="14" y="516"/>
                  </a:cxn>
                  <a:cxn ang="0">
                    <a:pos x="0" y="533"/>
                  </a:cxn>
                </a:cxnLst>
                <a:rect l="0" t="0" r="r" b="b"/>
                <a:pathLst>
                  <a:path w="483" h="534">
                    <a:moveTo>
                      <a:pt x="482" y="0"/>
                    </a:moveTo>
                    <a:lnTo>
                      <a:pt x="446" y="28"/>
                    </a:lnTo>
                    <a:lnTo>
                      <a:pt x="403" y="58"/>
                    </a:lnTo>
                    <a:lnTo>
                      <a:pt x="375" y="82"/>
                    </a:lnTo>
                    <a:lnTo>
                      <a:pt x="352" y="111"/>
                    </a:lnTo>
                    <a:lnTo>
                      <a:pt x="334" y="134"/>
                    </a:lnTo>
                    <a:lnTo>
                      <a:pt x="320" y="163"/>
                    </a:lnTo>
                    <a:lnTo>
                      <a:pt x="307" y="198"/>
                    </a:lnTo>
                    <a:lnTo>
                      <a:pt x="289" y="251"/>
                    </a:lnTo>
                    <a:lnTo>
                      <a:pt x="281" y="284"/>
                    </a:lnTo>
                    <a:lnTo>
                      <a:pt x="268" y="320"/>
                    </a:lnTo>
                    <a:lnTo>
                      <a:pt x="249" y="350"/>
                    </a:lnTo>
                    <a:lnTo>
                      <a:pt x="225" y="380"/>
                    </a:lnTo>
                    <a:lnTo>
                      <a:pt x="199" y="403"/>
                    </a:lnTo>
                    <a:lnTo>
                      <a:pt x="167" y="426"/>
                    </a:lnTo>
                    <a:lnTo>
                      <a:pt x="135" y="447"/>
                    </a:lnTo>
                    <a:lnTo>
                      <a:pt x="96" y="470"/>
                    </a:lnTo>
                    <a:lnTo>
                      <a:pt x="67" y="486"/>
                    </a:lnTo>
                    <a:lnTo>
                      <a:pt x="39" y="500"/>
                    </a:lnTo>
                    <a:lnTo>
                      <a:pt x="14" y="516"/>
                    </a:lnTo>
                    <a:lnTo>
                      <a:pt x="0" y="533"/>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21655" name="Freeform 87"/>
              <p:cNvSpPr>
                <a:spLocks/>
              </p:cNvSpPr>
              <p:nvPr/>
            </p:nvSpPr>
            <p:spPr bwMode="auto">
              <a:xfrm>
                <a:off x="1541" y="1302"/>
                <a:ext cx="358" cy="549"/>
              </a:xfrm>
              <a:custGeom>
                <a:avLst/>
                <a:gdLst/>
                <a:ahLst/>
                <a:cxnLst>
                  <a:cxn ang="0">
                    <a:pos x="357" y="0"/>
                  </a:cxn>
                  <a:cxn ang="0">
                    <a:pos x="282" y="40"/>
                  </a:cxn>
                  <a:cxn ang="0">
                    <a:pos x="246" y="67"/>
                  </a:cxn>
                  <a:cxn ang="0">
                    <a:pos x="218" y="97"/>
                  </a:cxn>
                  <a:cxn ang="0">
                    <a:pos x="198" y="127"/>
                  </a:cxn>
                  <a:cxn ang="0">
                    <a:pos x="181" y="163"/>
                  </a:cxn>
                  <a:cxn ang="0">
                    <a:pos x="163" y="217"/>
                  </a:cxn>
                  <a:cxn ang="0">
                    <a:pos x="154" y="257"/>
                  </a:cxn>
                  <a:cxn ang="0">
                    <a:pos x="134" y="292"/>
                  </a:cxn>
                  <a:cxn ang="0">
                    <a:pos x="110" y="327"/>
                  </a:cxn>
                  <a:cxn ang="0">
                    <a:pos x="88" y="361"/>
                  </a:cxn>
                  <a:cxn ang="0">
                    <a:pos x="71" y="387"/>
                  </a:cxn>
                  <a:cxn ang="0">
                    <a:pos x="53" y="425"/>
                  </a:cxn>
                  <a:cxn ang="0">
                    <a:pos x="31" y="462"/>
                  </a:cxn>
                  <a:cxn ang="0">
                    <a:pos x="10" y="508"/>
                  </a:cxn>
                  <a:cxn ang="0">
                    <a:pos x="0" y="548"/>
                  </a:cxn>
                </a:cxnLst>
                <a:rect l="0" t="0" r="r" b="b"/>
                <a:pathLst>
                  <a:path w="358" h="549">
                    <a:moveTo>
                      <a:pt x="357" y="0"/>
                    </a:moveTo>
                    <a:lnTo>
                      <a:pt x="282" y="40"/>
                    </a:lnTo>
                    <a:lnTo>
                      <a:pt x="246" y="67"/>
                    </a:lnTo>
                    <a:lnTo>
                      <a:pt x="218" y="97"/>
                    </a:lnTo>
                    <a:lnTo>
                      <a:pt x="198" y="127"/>
                    </a:lnTo>
                    <a:lnTo>
                      <a:pt x="181" y="163"/>
                    </a:lnTo>
                    <a:lnTo>
                      <a:pt x="163" y="217"/>
                    </a:lnTo>
                    <a:lnTo>
                      <a:pt x="154" y="257"/>
                    </a:lnTo>
                    <a:lnTo>
                      <a:pt x="134" y="292"/>
                    </a:lnTo>
                    <a:lnTo>
                      <a:pt x="110" y="327"/>
                    </a:lnTo>
                    <a:lnTo>
                      <a:pt x="88" y="361"/>
                    </a:lnTo>
                    <a:lnTo>
                      <a:pt x="71" y="387"/>
                    </a:lnTo>
                    <a:lnTo>
                      <a:pt x="53" y="425"/>
                    </a:lnTo>
                    <a:lnTo>
                      <a:pt x="31" y="462"/>
                    </a:lnTo>
                    <a:lnTo>
                      <a:pt x="10" y="508"/>
                    </a:lnTo>
                    <a:lnTo>
                      <a:pt x="0" y="548"/>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grpSp>
      </p:grpSp>
      <p:grpSp>
        <p:nvGrpSpPr>
          <p:cNvPr id="621656" name="Group 88"/>
          <p:cNvGrpSpPr>
            <a:grpSpLocks/>
          </p:cNvGrpSpPr>
          <p:nvPr/>
        </p:nvGrpSpPr>
        <p:grpSpPr bwMode="auto">
          <a:xfrm>
            <a:off x="2749550" y="3132138"/>
            <a:ext cx="447675" cy="180975"/>
            <a:chOff x="1732" y="2036"/>
            <a:chExt cx="282" cy="114"/>
          </a:xfrm>
        </p:grpSpPr>
        <p:sp>
          <p:nvSpPr>
            <p:cNvPr id="621657" name="Oval 89"/>
            <p:cNvSpPr>
              <a:spLocks noChangeArrowheads="1"/>
            </p:cNvSpPr>
            <p:nvPr/>
          </p:nvSpPr>
          <p:spPr bwMode="auto">
            <a:xfrm>
              <a:off x="1732" y="2036"/>
              <a:ext cx="78" cy="60"/>
            </a:xfrm>
            <a:prstGeom prst="ellipse">
              <a:avLst/>
            </a:prstGeom>
            <a:solidFill>
              <a:srgbClr val="FF9F1F"/>
            </a:solidFill>
            <a:ln w="12700">
              <a:solidFill>
                <a:srgbClr val="000000"/>
              </a:solidFill>
              <a:round/>
              <a:headEnd/>
              <a:tailEnd/>
            </a:ln>
            <a:effectLst/>
          </p:spPr>
          <p:txBody>
            <a:bodyPr wrap="none" anchor="ctr"/>
            <a:lstStyle/>
            <a:p>
              <a:endParaRPr lang="es-ES"/>
            </a:p>
          </p:txBody>
        </p:sp>
        <p:sp>
          <p:nvSpPr>
            <p:cNvPr id="621658" name="Oval 90"/>
            <p:cNvSpPr>
              <a:spLocks noChangeArrowheads="1"/>
            </p:cNvSpPr>
            <p:nvPr/>
          </p:nvSpPr>
          <p:spPr bwMode="auto">
            <a:xfrm>
              <a:off x="1808" y="2068"/>
              <a:ext cx="79" cy="59"/>
            </a:xfrm>
            <a:prstGeom prst="ellipse">
              <a:avLst/>
            </a:prstGeom>
            <a:solidFill>
              <a:srgbClr val="FF9F1F"/>
            </a:solidFill>
            <a:ln w="12700">
              <a:solidFill>
                <a:srgbClr val="000000"/>
              </a:solidFill>
              <a:round/>
              <a:headEnd/>
              <a:tailEnd/>
            </a:ln>
            <a:effectLst/>
          </p:spPr>
          <p:txBody>
            <a:bodyPr wrap="none" anchor="ctr"/>
            <a:lstStyle/>
            <a:p>
              <a:endParaRPr lang="es-ES"/>
            </a:p>
          </p:txBody>
        </p:sp>
        <p:sp>
          <p:nvSpPr>
            <p:cNvPr id="621659" name="Oval 91"/>
            <p:cNvSpPr>
              <a:spLocks noChangeArrowheads="1"/>
            </p:cNvSpPr>
            <p:nvPr/>
          </p:nvSpPr>
          <p:spPr bwMode="auto">
            <a:xfrm>
              <a:off x="1933" y="2053"/>
              <a:ext cx="81" cy="58"/>
            </a:xfrm>
            <a:prstGeom prst="ellipse">
              <a:avLst/>
            </a:prstGeom>
            <a:solidFill>
              <a:srgbClr val="FF9F1F"/>
            </a:solidFill>
            <a:ln w="12700">
              <a:solidFill>
                <a:srgbClr val="000000"/>
              </a:solidFill>
              <a:round/>
              <a:headEnd/>
              <a:tailEnd/>
            </a:ln>
            <a:effectLst/>
          </p:spPr>
          <p:txBody>
            <a:bodyPr wrap="none" anchor="ctr"/>
            <a:lstStyle/>
            <a:p>
              <a:endParaRPr lang="es-ES"/>
            </a:p>
          </p:txBody>
        </p:sp>
        <p:sp>
          <p:nvSpPr>
            <p:cNvPr id="621660" name="Oval 92"/>
            <p:cNvSpPr>
              <a:spLocks noChangeArrowheads="1"/>
            </p:cNvSpPr>
            <p:nvPr/>
          </p:nvSpPr>
          <p:spPr bwMode="auto">
            <a:xfrm>
              <a:off x="1885" y="2092"/>
              <a:ext cx="81" cy="58"/>
            </a:xfrm>
            <a:prstGeom prst="ellipse">
              <a:avLst/>
            </a:prstGeom>
            <a:solidFill>
              <a:srgbClr val="FF9F1F"/>
            </a:solidFill>
            <a:ln w="12700">
              <a:solidFill>
                <a:srgbClr val="000000"/>
              </a:solidFill>
              <a:round/>
              <a:headEnd/>
              <a:tailEnd/>
            </a:ln>
            <a:effectLst/>
          </p:spPr>
          <p:txBody>
            <a:bodyPr wrap="none" anchor="ctr"/>
            <a:lstStyle/>
            <a:p>
              <a:endParaRPr lang="es-ES"/>
            </a:p>
          </p:txBody>
        </p:sp>
      </p:grpSp>
      <p:sp>
        <p:nvSpPr>
          <p:cNvPr id="621661" name="Freeform 93"/>
          <p:cNvSpPr>
            <a:spLocks/>
          </p:cNvSpPr>
          <p:nvPr/>
        </p:nvSpPr>
        <p:spPr bwMode="auto">
          <a:xfrm>
            <a:off x="3925888" y="2563813"/>
            <a:ext cx="1176337" cy="1439862"/>
          </a:xfrm>
          <a:custGeom>
            <a:avLst/>
            <a:gdLst/>
            <a:ahLst/>
            <a:cxnLst>
              <a:cxn ang="0">
                <a:pos x="629" y="516"/>
              </a:cxn>
              <a:cxn ang="0">
                <a:pos x="545" y="452"/>
              </a:cxn>
              <a:cxn ang="0">
                <a:pos x="489" y="377"/>
              </a:cxn>
              <a:cxn ang="0">
                <a:pos x="480" y="310"/>
              </a:cxn>
              <a:cxn ang="0">
                <a:pos x="490" y="255"/>
              </a:cxn>
              <a:cxn ang="0">
                <a:pos x="520" y="186"/>
              </a:cxn>
              <a:cxn ang="0">
                <a:pos x="576" y="114"/>
              </a:cxn>
              <a:cxn ang="0">
                <a:pos x="653" y="57"/>
              </a:cxn>
              <a:cxn ang="0">
                <a:pos x="693" y="6"/>
              </a:cxn>
              <a:cxn ang="0">
                <a:pos x="598" y="24"/>
              </a:cxn>
              <a:cxn ang="0">
                <a:pos x="540" y="17"/>
              </a:cxn>
              <a:cxn ang="0">
                <a:pos x="480" y="22"/>
              </a:cxn>
              <a:cxn ang="0">
                <a:pos x="417" y="25"/>
              </a:cxn>
              <a:cxn ang="0">
                <a:pos x="343" y="27"/>
              </a:cxn>
              <a:cxn ang="0">
                <a:pos x="289" y="27"/>
              </a:cxn>
              <a:cxn ang="0">
                <a:pos x="198" y="3"/>
              </a:cxn>
              <a:cxn ang="0">
                <a:pos x="144" y="15"/>
              </a:cxn>
              <a:cxn ang="0">
                <a:pos x="224" y="71"/>
              </a:cxn>
              <a:cxn ang="0">
                <a:pos x="278" y="129"/>
              </a:cxn>
              <a:cxn ang="0">
                <a:pos x="318" y="192"/>
              </a:cxn>
              <a:cxn ang="0">
                <a:pos x="331" y="271"/>
              </a:cxn>
              <a:cxn ang="0">
                <a:pos x="322" y="330"/>
              </a:cxn>
              <a:cxn ang="0">
                <a:pos x="288" y="381"/>
              </a:cxn>
              <a:cxn ang="0">
                <a:pos x="259" y="419"/>
              </a:cxn>
              <a:cxn ang="0">
                <a:pos x="208" y="461"/>
              </a:cxn>
              <a:cxn ang="0">
                <a:pos x="136" y="508"/>
              </a:cxn>
              <a:cxn ang="0">
                <a:pos x="63" y="557"/>
              </a:cxn>
              <a:cxn ang="0">
                <a:pos x="21" y="605"/>
              </a:cxn>
              <a:cxn ang="0">
                <a:pos x="0" y="665"/>
              </a:cxn>
              <a:cxn ang="0">
                <a:pos x="3" y="728"/>
              </a:cxn>
              <a:cxn ang="0">
                <a:pos x="34" y="788"/>
              </a:cxn>
              <a:cxn ang="0">
                <a:pos x="99" y="838"/>
              </a:cxn>
              <a:cxn ang="0">
                <a:pos x="194" y="879"/>
              </a:cxn>
              <a:cxn ang="0">
                <a:pos x="289" y="900"/>
              </a:cxn>
              <a:cxn ang="0">
                <a:pos x="405" y="906"/>
              </a:cxn>
              <a:cxn ang="0">
                <a:pos x="511" y="896"/>
              </a:cxn>
              <a:cxn ang="0">
                <a:pos x="610" y="865"/>
              </a:cxn>
              <a:cxn ang="0">
                <a:pos x="683" y="817"/>
              </a:cxn>
              <a:cxn ang="0">
                <a:pos x="726" y="760"/>
              </a:cxn>
              <a:cxn ang="0">
                <a:pos x="740" y="697"/>
              </a:cxn>
              <a:cxn ang="0">
                <a:pos x="736" y="634"/>
              </a:cxn>
              <a:cxn ang="0">
                <a:pos x="697" y="572"/>
              </a:cxn>
            </a:cxnLst>
            <a:rect l="0" t="0" r="r" b="b"/>
            <a:pathLst>
              <a:path w="741" h="907">
                <a:moveTo>
                  <a:pt x="664" y="542"/>
                </a:moveTo>
                <a:lnTo>
                  <a:pt x="629" y="516"/>
                </a:lnTo>
                <a:lnTo>
                  <a:pt x="586" y="484"/>
                </a:lnTo>
                <a:lnTo>
                  <a:pt x="545" y="452"/>
                </a:lnTo>
                <a:lnTo>
                  <a:pt x="512" y="417"/>
                </a:lnTo>
                <a:lnTo>
                  <a:pt x="489" y="377"/>
                </a:lnTo>
                <a:lnTo>
                  <a:pt x="480" y="338"/>
                </a:lnTo>
                <a:lnTo>
                  <a:pt x="480" y="310"/>
                </a:lnTo>
                <a:lnTo>
                  <a:pt x="484" y="284"/>
                </a:lnTo>
                <a:lnTo>
                  <a:pt x="490" y="255"/>
                </a:lnTo>
                <a:lnTo>
                  <a:pt x="504" y="223"/>
                </a:lnTo>
                <a:lnTo>
                  <a:pt x="520" y="186"/>
                </a:lnTo>
                <a:lnTo>
                  <a:pt x="544" y="150"/>
                </a:lnTo>
                <a:lnTo>
                  <a:pt x="576" y="114"/>
                </a:lnTo>
                <a:lnTo>
                  <a:pt x="613" y="86"/>
                </a:lnTo>
                <a:lnTo>
                  <a:pt x="653" y="57"/>
                </a:lnTo>
                <a:lnTo>
                  <a:pt x="679" y="33"/>
                </a:lnTo>
                <a:lnTo>
                  <a:pt x="693" y="6"/>
                </a:lnTo>
                <a:lnTo>
                  <a:pt x="626" y="11"/>
                </a:lnTo>
                <a:lnTo>
                  <a:pt x="598" y="24"/>
                </a:lnTo>
                <a:lnTo>
                  <a:pt x="566" y="46"/>
                </a:lnTo>
                <a:lnTo>
                  <a:pt x="540" y="17"/>
                </a:lnTo>
                <a:lnTo>
                  <a:pt x="510" y="0"/>
                </a:lnTo>
                <a:lnTo>
                  <a:pt x="480" y="22"/>
                </a:lnTo>
                <a:lnTo>
                  <a:pt x="446" y="45"/>
                </a:lnTo>
                <a:lnTo>
                  <a:pt x="417" y="25"/>
                </a:lnTo>
                <a:lnTo>
                  <a:pt x="373" y="4"/>
                </a:lnTo>
                <a:lnTo>
                  <a:pt x="343" y="27"/>
                </a:lnTo>
                <a:lnTo>
                  <a:pt x="314" y="49"/>
                </a:lnTo>
                <a:lnTo>
                  <a:pt x="289" y="27"/>
                </a:lnTo>
                <a:lnTo>
                  <a:pt x="253" y="12"/>
                </a:lnTo>
                <a:lnTo>
                  <a:pt x="198" y="3"/>
                </a:lnTo>
                <a:lnTo>
                  <a:pt x="145" y="0"/>
                </a:lnTo>
                <a:lnTo>
                  <a:pt x="144" y="15"/>
                </a:lnTo>
                <a:lnTo>
                  <a:pt x="188" y="44"/>
                </a:lnTo>
                <a:lnTo>
                  <a:pt x="224" y="71"/>
                </a:lnTo>
                <a:lnTo>
                  <a:pt x="252" y="98"/>
                </a:lnTo>
                <a:lnTo>
                  <a:pt x="278" y="129"/>
                </a:lnTo>
                <a:lnTo>
                  <a:pt x="301" y="161"/>
                </a:lnTo>
                <a:lnTo>
                  <a:pt x="318" y="192"/>
                </a:lnTo>
                <a:lnTo>
                  <a:pt x="328" y="230"/>
                </a:lnTo>
                <a:lnTo>
                  <a:pt x="331" y="271"/>
                </a:lnTo>
                <a:lnTo>
                  <a:pt x="330" y="297"/>
                </a:lnTo>
                <a:lnTo>
                  <a:pt x="322" y="330"/>
                </a:lnTo>
                <a:lnTo>
                  <a:pt x="306" y="356"/>
                </a:lnTo>
                <a:lnTo>
                  <a:pt x="288" y="381"/>
                </a:lnTo>
                <a:lnTo>
                  <a:pt x="274" y="397"/>
                </a:lnTo>
                <a:lnTo>
                  <a:pt x="259" y="419"/>
                </a:lnTo>
                <a:lnTo>
                  <a:pt x="236" y="441"/>
                </a:lnTo>
                <a:lnTo>
                  <a:pt x="208" y="461"/>
                </a:lnTo>
                <a:lnTo>
                  <a:pt x="175" y="484"/>
                </a:lnTo>
                <a:lnTo>
                  <a:pt x="136" y="508"/>
                </a:lnTo>
                <a:lnTo>
                  <a:pt x="96" y="533"/>
                </a:lnTo>
                <a:lnTo>
                  <a:pt x="63" y="557"/>
                </a:lnTo>
                <a:lnTo>
                  <a:pt x="38" y="578"/>
                </a:lnTo>
                <a:lnTo>
                  <a:pt x="21" y="605"/>
                </a:lnTo>
                <a:lnTo>
                  <a:pt x="6" y="634"/>
                </a:lnTo>
                <a:lnTo>
                  <a:pt x="0" y="665"/>
                </a:lnTo>
                <a:lnTo>
                  <a:pt x="0" y="697"/>
                </a:lnTo>
                <a:lnTo>
                  <a:pt x="3" y="728"/>
                </a:lnTo>
                <a:lnTo>
                  <a:pt x="13" y="757"/>
                </a:lnTo>
                <a:lnTo>
                  <a:pt x="34" y="788"/>
                </a:lnTo>
                <a:lnTo>
                  <a:pt x="68" y="817"/>
                </a:lnTo>
                <a:lnTo>
                  <a:pt x="99" y="838"/>
                </a:lnTo>
                <a:lnTo>
                  <a:pt x="140" y="861"/>
                </a:lnTo>
                <a:lnTo>
                  <a:pt x="194" y="879"/>
                </a:lnTo>
                <a:lnTo>
                  <a:pt x="233" y="891"/>
                </a:lnTo>
                <a:lnTo>
                  <a:pt x="289" y="900"/>
                </a:lnTo>
                <a:lnTo>
                  <a:pt x="352" y="906"/>
                </a:lnTo>
                <a:lnTo>
                  <a:pt x="405" y="906"/>
                </a:lnTo>
                <a:lnTo>
                  <a:pt x="465" y="902"/>
                </a:lnTo>
                <a:lnTo>
                  <a:pt x="511" y="896"/>
                </a:lnTo>
                <a:lnTo>
                  <a:pt x="560" y="885"/>
                </a:lnTo>
                <a:lnTo>
                  <a:pt x="610" y="865"/>
                </a:lnTo>
                <a:lnTo>
                  <a:pt x="648" y="846"/>
                </a:lnTo>
                <a:lnTo>
                  <a:pt x="683" y="817"/>
                </a:lnTo>
                <a:lnTo>
                  <a:pt x="708" y="790"/>
                </a:lnTo>
                <a:lnTo>
                  <a:pt x="726" y="760"/>
                </a:lnTo>
                <a:lnTo>
                  <a:pt x="733" y="730"/>
                </a:lnTo>
                <a:lnTo>
                  <a:pt x="740" y="697"/>
                </a:lnTo>
                <a:lnTo>
                  <a:pt x="740" y="667"/>
                </a:lnTo>
                <a:lnTo>
                  <a:pt x="736" y="634"/>
                </a:lnTo>
                <a:lnTo>
                  <a:pt x="718" y="602"/>
                </a:lnTo>
                <a:lnTo>
                  <a:pt x="697" y="572"/>
                </a:lnTo>
                <a:lnTo>
                  <a:pt x="664" y="542"/>
                </a:lnTo>
              </a:path>
            </a:pathLst>
          </a:custGeom>
          <a:solidFill>
            <a:srgbClr val="99FFCC"/>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62" name="Group 94"/>
          <p:cNvGrpSpPr>
            <a:grpSpLocks/>
          </p:cNvGrpSpPr>
          <p:nvPr/>
        </p:nvGrpSpPr>
        <p:grpSpPr bwMode="auto">
          <a:xfrm>
            <a:off x="4689475" y="3736975"/>
            <a:ext cx="715963" cy="339725"/>
            <a:chOff x="2954" y="2417"/>
            <a:chExt cx="451" cy="214"/>
          </a:xfrm>
        </p:grpSpPr>
        <p:sp>
          <p:nvSpPr>
            <p:cNvPr id="621663" name="Freeform 95"/>
            <p:cNvSpPr>
              <a:spLocks/>
            </p:cNvSpPr>
            <p:nvPr/>
          </p:nvSpPr>
          <p:spPr bwMode="auto">
            <a:xfrm>
              <a:off x="2954" y="2417"/>
              <a:ext cx="451" cy="214"/>
            </a:xfrm>
            <a:custGeom>
              <a:avLst/>
              <a:gdLst/>
              <a:ahLst/>
              <a:cxnLst>
                <a:cxn ang="0">
                  <a:pos x="330" y="1"/>
                </a:cxn>
                <a:cxn ang="0">
                  <a:pos x="88" y="25"/>
                </a:cxn>
                <a:cxn ang="0">
                  <a:pos x="24" y="31"/>
                </a:cxn>
                <a:cxn ang="0">
                  <a:pos x="8" y="35"/>
                </a:cxn>
                <a:cxn ang="0">
                  <a:pos x="0" y="42"/>
                </a:cxn>
                <a:cxn ang="0">
                  <a:pos x="1" y="58"/>
                </a:cxn>
                <a:cxn ang="0">
                  <a:pos x="21" y="80"/>
                </a:cxn>
                <a:cxn ang="0">
                  <a:pos x="37" y="102"/>
                </a:cxn>
                <a:cxn ang="0">
                  <a:pos x="35" y="133"/>
                </a:cxn>
                <a:cxn ang="0">
                  <a:pos x="99" y="167"/>
                </a:cxn>
                <a:cxn ang="0">
                  <a:pos x="113" y="173"/>
                </a:cxn>
                <a:cxn ang="0">
                  <a:pos x="129" y="172"/>
                </a:cxn>
                <a:cxn ang="0">
                  <a:pos x="160" y="182"/>
                </a:cxn>
                <a:cxn ang="0">
                  <a:pos x="193" y="196"/>
                </a:cxn>
                <a:cxn ang="0">
                  <a:pos x="222" y="213"/>
                </a:cxn>
                <a:cxn ang="0">
                  <a:pos x="241" y="211"/>
                </a:cxn>
                <a:cxn ang="0">
                  <a:pos x="266" y="200"/>
                </a:cxn>
                <a:cxn ang="0">
                  <a:pos x="266" y="184"/>
                </a:cxn>
                <a:cxn ang="0">
                  <a:pos x="249" y="170"/>
                </a:cxn>
                <a:cxn ang="0">
                  <a:pos x="216" y="157"/>
                </a:cxn>
                <a:cxn ang="0">
                  <a:pos x="195" y="152"/>
                </a:cxn>
                <a:cxn ang="0">
                  <a:pos x="224" y="126"/>
                </a:cxn>
                <a:cxn ang="0">
                  <a:pos x="252" y="116"/>
                </a:cxn>
                <a:cxn ang="0">
                  <a:pos x="256" y="122"/>
                </a:cxn>
                <a:cxn ang="0">
                  <a:pos x="277" y="125"/>
                </a:cxn>
                <a:cxn ang="0">
                  <a:pos x="307" y="125"/>
                </a:cxn>
                <a:cxn ang="0">
                  <a:pos x="327" y="120"/>
                </a:cxn>
                <a:cxn ang="0">
                  <a:pos x="357" y="109"/>
                </a:cxn>
                <a:cxn ang="0">
                  <a:pos x="369" y="99"/>
                </a:cxn>
                <a:cxn ang="0">
                  <a:pos x="378" y="84"/>
                </a:cxn>
                <a:cxn ang="0">
                  <a:pos x="396" y="72"/>
                </a:cxn>
                <a:cxn ang="0">
                  <a:pos x="419" y="68"/>
                </a:cxn>
                <a:cxn ang="0">
                  <a:pos x="450" y="68"/>
                </a:cxn>
                <a:cxn ang="0">
                  <a:pos x="421" y="0"/>
                </a:cxn>
                <a:cxn ang="0">
                  <a:pos x="330" y="1"/>
                </a:cxn>
              </a:cxnLst>
              <a:rect l="0" t="0" r="r" b="b"/>
              <a:pathLst>
                <a:path w="451" h="214">
                  <a:moveTo>
                    <a:pt x="330" y="1"/>
                  </a:moveTo>
                  <a:lnTo>
                    <a:pt x="88" y="25"/>
                  </a:lnTo>
                  <a:lnTo>
                    <a:pt x="24" y="31"/>
                  </a:lnTo>
                  <a:lnTo>
                    <a:pt x="8" y="35"/>
                  </a:lnTo>
                  <a:lnTo>
                    <a:pt x="0" y="42"/>
                  </a:lnTo>
                  <a:lnTo>
                    <a:pt x="1" y="58"/>
                  </a:lnTo>
                  <a:lnTo>
                    <a:pt x="21" y="80"/>
                  </a:lnTo>
                  <a:lnTo>
                    <a:pt x="37" y="102"/>
                  </a:lnTo>
                  <a:lnTo>
                    <a:pt x="35" y="133"/>
                  </a:lnTo>
                  <a:lnTo>
                    <a:pt x="99" y="167"/>
                  </a:lnTo>
                  <a:lnTo>
                    <a:pt x="113" y="173"/>
                  </a:lnTo>
                  <a:lnTo>
                    <a:pt x="129" y="172"/>
                  </a:lnTo>
                  <a:lnTo>
                    <a:pt x="160" y="182"/>
                  </a:lnTo>
                  <a:lnTo>
                    <a:pt x="193" y="196"/>
                  </a:lnTo>
                  <a:lnTo>
                    <a:pt x="222" y="213"/>
                  </a:lnTo>
                  <a:lnTo>
                    <a:pt x="241" y="211"/>
                  </a:lnTo>
                  <a:lnTo>
                    <a:pt x="266" y="200"/>
                  </a:lnTo>
                  <a:lnTo>
                    <a:pt x="266" y="184"/>
                  </a:lnTo>
                  <a:lnTo>
                    <a:pt x="249" y="170"/>
                  </a:lnTo>
                  <a:lnTo>
                    <a:pt x="216" y="157"/>
                  </a:lnTo>
                  <a:lnTo>
                    <a:pt x="195" y="152"/>
                  </a:lnTo>
                  <a:lnTo>
                    <a:pt x="224" y="126"/>
                  </a:lnTo>
                  <a:lnTo>
                    <a:pt x="252" y="116"/>
                  </a:lnTo>
                  <a:lnTo>
                    <a:pt x="256" y="122"/>
                  </a:lnTo>
                  <a:lnTo>
                    <a:pt x="277" y="125"/>
                  </a:lnTo>
                  <a:lnTo>
                    <a:pt x="307" y="125"/>
                  </a:lnTo>
                  <a:lnTo>
                    <a:pt x="327" y="120"/>
                  </a:lnTo>
                  <a:lnTo>
                    <a:pt x="357" y="109"/>
                  </a:lnTo>
                  <a:lnTo>
                    <a:pt x="369" y="99"/>
                  </a:lnTo>
                  <a:lnTo>
                    <a:pt x="378" y="84"/>
                  </a:lnTo>
                  <a:lnTo>
                    <a:pt x="396" y="72"/>
                  </a:lnTo>
                  <a:lnTo>
                    <a:pt x="419" y="68"/>
                  </a:lnTo>
                  <a:lnTo>
                    <a:pt x="450" y="68"/>
                  </a:lnTo>
                  <a:lnTo>
                    <a:pt x="421" y="0"/>
                  </a:lnTo>
                  <a:lnTo>
                    <a:pt x="330" y="1"/>
                  </a:lnTo>
                </a:path>
              </a:pathLst>
            </a:custGeom>
            <a:solidFill>
              <a:srgbClr val="FFBFBF"/>
            </a:solidFill>
            <a:ln w="12700" cap="rnd" cmpd="sng">
              <a:solidFill>
                <a:srgbClr val="000000"/>
              </a:solidFill>
              <a:prstDash val="solid"/>
              <a:round/>
              <a:headEnd type="none" w="med" len="med"/>
              <a:tailEnd type="none" w="med" len="med"/>
            </a:ln>
            <a:effectLst/>
          </p:spPr>
          <p:txBody>
            <a:bodyPr/>
            <a:lstStyle/>
            <a:p>
              <a:endParaRPr lang="es-ES"/>
            </a:p>
          </p:txBody>
        </p:sp>
        <p:grpSp>
          <p:nvGrpSpPr>
            <p:cNvPr id="621664" name="Group 96"/>
            <p:cNvGrpSpPr>
              <a:grpSpLocks/>
            </p:cNvGrpSpPr>
            <p:nvPr/>
          </p:nvGrpSpPr>
          <p:grpSpPr bwMode="auto">
            <a:xfrm>
              <a:off x="2990" y="2463"/>
              <a:ext cx="159" cy="129"/>
              <a:chOff x="2990" y="2463"/>
              <a:chExt cx="159" cy="129"/>
            </a:xfrm>
          </p:grpSpPr>
          <p:sp>
            <p:nvSpPr>
              <p:cNvPr id="621665" name="Freeform 97"/>
              <p:cNvSpPr>
                <a:spLocks/>
              </p:cNvSpPr>
              <p:nvPr/>
            </p:nvSpPr>
            <p:spPr bwMode="auto">
              <a:xfrm>
                <a:off x="2990" y="2463"/>
                <a:ext cx="131" cy="60"/>
              </a:xfrm>
              <a:custGeom>
                <a:avLst/>
                <a:gdLst/>
                <a:ahLst/>
                <a:cxnLst>
                  <a:cxn ang="0">
                    <a:pos x="130" y="4"/>
                  </a:cxn>
                  <a:cxn ang="0">
                    <a:pos x="65" y="0"/>
                  </a:cxn>
                  <a:cxn ang="0">
                    <a:pos x="7" y="26"/>
                  </a:cxn>
                  <a:cxn ang="0">
                    <a:pos x="0" y="48"/>
                  </a:cxn>
                  <a:cxn ang="0">
                    <a:pos x="3" y="59"/>
                  </a:cxn>
                </a:cxnLst>
                <a:rect l="0" t="0" r="r" b="b"/>
                <a:pathLst>
                  <a:path w="131" h="60">
                    <a:moveTo>
                      <a:pt x="130" y="4"/>
                    </a:moveTo>
                    <a:lnTo>
                      <a:pt x="65" y="0"/>
                    </a:lnTo>
                    <a:lnTo>
                      <a:pt x="7" y="26"/>
                    </a:lnTo>
                    <a:lnTo>
                      <a:pt x="0" y="48"/>
                    </a:lnTo>
                    <a:lnTo>
                      <a:pt x="3" y="59"/>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21666" name="Freeform 98"/>
              <p:cNvSpPr>
                <a:spLocks/>
              </p:cNvSpPr>
              <p:nvPr/>
            </p:nvSpPr>
            <p:spPr bwMode="auto">
              <a:xfrm>
                <a:off x="3068" y="2497"/>
                <a:ext cx="81" cy="95"/>
              </a:xfrm>
              <a:custGeom>
                <a:avLst/>
                <a:gdLst/>
                <a:ahLst/>
                <a:cxnLst>
                  <a:cxn ang="0">
                    <a:pos x="80" y="0"/>
                  </a:cxn>
                  <a:cxn ang="0">
                    <a:pos x="7" y="58"/>
                  </a:cxn>
                  <a:cxn ang="0">
                    <a:pos x="0" y="69"/>
                  </a:cxn>
                  <a:cxn ang="0">
                    <a:pos x="7" y="81"/>
                  </a:cxn>
                  <a:cxn ang="0">
                    <a:pos x="14" y="91"/>
                  </a:cxn>
                  <a:cxn ang="0">
                    <a:pos x="19" y="94"/>
                  </a:cxn>
                </a:cxnLst>
                <a:rect l="0" t="0" r="r" b="b"/>
                <a:pathLst>
                  <a:path w="81" h="95">
                    <a:moveTo>
                      <a:pt x="80" y="0"/>
                    </a:moveTo>
                    <a:lnTo>
                      <a:pt x="7" y="58"/>
                    </a:lnTo>
                    <a:lnTo>
                      <a:pt x="0" y="69"/>
                    </a:lnTo>
                    <a:lnTo>
                      <a:pt x="7" y="81"/>
                    </a:lnTo>
                    <a:lnTo>
                      <a:pt x="14" y="91"/>
                    </a:lnTo>
                    <a:lnTo>
                      <a:pt x="19" y="94"/>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21667" name="Freeform 99"/>
              <p:cNvSpPr>
                <a:spLocks/>
              </p:cNvSpPr>
              <p:nvPr/>
            </p:nvSpPr>
            <p:spPr bwMode="auto">
              <a:xfrm>
                <a:off x="3029" y="2484"/>
                <a:ext cx="104" cy="106"/>
              </a:xfrm>
              <a:custGeom>
                <a:avLst/>
                <a:gdLst/>
                <a:ahLst/>
                <a:cxnLst>
                  <a:cxn ang="0">
                    <a:pos x="103" y="0"/>
                  </a:cxn>
                  <a:cxn ang="0">
                    <a:pos x="55" y="9"/>
                  </a:cxn>
                  <a:cxn ang="0">
                    <a:pos x="7" y="30"/>
                  </a:cxn>
                  <a:cxn ang="0">
                    <a:pos x="0" y="53"/>
                  </a:cxn>
                  <a:cxn ang="0">
                    <a:pos x="39" y="100"/>
                  </a:cxn>
                  <a:cxn ang="0">
                    <a:pos x="53" y="105"/>
                  </a:cxn>
                </a:cxnLst>
                <a:rect l="0" t="0" r="r" b="b"/>
                <a:pathLst>
                  <a:path w="104" h="106">
                    <a:moveTo>
                      <a:pt x="103" y="0"/>
                    </a:moveTo>
                    <a:lnTo>
                      <a:pt x="55" y="9"/>
                    </a:lnTo>
                    <a:lnTo>
                      <a:pt x="7" y="30"/>
                    </a:lnTo>
                    <a:lnTo>
                      <a:pt x="0" y="53"/>
                    </a:lnTo>
                    <a:lnTo>
                      <a:pt x="39" y="100"/>
                    </a:lnTo>
                    <a:lnTo>
                      <a:pt x="53" y="105"/>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grpSp>
      </p:grpSp>
      <p:sp>
        <p:nvSpPr>
          <p:cNvPr id="621668" name="Rectangle 100"/>
          <p:cNvSpPr>
            <a:spLocks noChangeArrowheads="1"/>
          </p:cNvSpPr>
          <p:nvPr/>
        </p:nvSpPr>
        <p:spPr bwMode="auto">
          <a:xfrm>
            <a:off x="2247900" y="1119188"/>
            <a:ext cx="4457700" cy="1447800"/>
          </a:xfrm>
          <a:prstGeom prst="rect">
            <a:avLst/>
          </a:prstGeom>
          <a:noFill/>
          <a:ln w="12700">
            <a:noFill/>
            <a:miter lim="800000"/>
            <a:headEnd/>
            <a:tailEnd/>
          </a:ln>
          <a:effectLst/>
        </p:spPr>
        <p:txBody>
          <a:bodyPr lIns="90488" tIns="44450" rIns="90488" bIns="44450"/>
          <a:lstStyle/>
          <a:p>
            <a:pPr marL="342900" indent="-342900" algn="ctr">
              <a:lnSpc>
                <a:spcPct val="85000"/>
              </a:lnSpc>
              <a:spcBef>
                <a:spcPct val="20000"/>
              </a:spcBef>
              <a:buSzPct val="100000"/>
            </a:pPr>
            <a:r>
              <a:rPr lang="es-ES_tradnl" sz="2000"/>
              <a:t>Especificación de medios de transmisión mecánicos, eléctricos, funcionales y procedurales</a:t>
            </a:r>
            <a:endParaRPr lang="es-ES" sz="2000"/>
          </a:p>
        </p:txBody>
      </p:sp>
      <p:sp>
        <p:nvSpPr>
          <p:cNvPr id="621669" name="Rectangle 101"/>
          <p:cNvSpPr>
            <a:spLocks noChangeArrowheads="1"/>
          </p:cNvSpPr>
          <p:nvPr/>
        </p:nvSpPr>
        <p:spPr bwMode="auto">
          <a:xfrm>
            <a:off x="6597650" y="830263"/>
            <a:ext cx="1903413" cy="942975"/>
          </a:xfrm>
          <a:prstGeom prst="rect">
            <a:avLst/>
          </a:prstGeom>
          <a:noFill/>
          <a:ln w="12700">
            <a:noFill/>
            <a:miter lim="800000"/>
            <a:headEnd/>
            <a:tailEnd/>
          </a:ln>
          <a:effectLst/>
        </p:spPr>
        <p:txBody>
          <a:bodyPr wrap="none" lIns="90488" tIns="44450" rIns="90488" bIns="44450">
            <a:spAutoFit/>
          </a:bodyPr>
          <a:lstStyle/>
          <a:p>
            <a:pPr algn="ctr"/>
            <a:r>
              <a:rPr lang="es-ES" sz="2800" b="1">
                <a:latin typeface="Arial" charset="0"/>
              </a:rPr>
              <a:t>Transmit</a:t>
            </a:r>
            <a:r>
              <a:rPr lang="es-ES_tradnl" sz="2800" b="1">
                <a:latin typeface="Arial" charset="0"/>
              </a:rPr>
              <a:t>e</a:t>
            </a:r>
            <a:endParaRPr lang="es-ES" sz="2800" b="1">
              <a:latin typeface="Arial" charset="0"/>
            </a:endParaRPr>
          </a:p>
          <a:p>
            <a:pPr algn="ctr"/>
            <a:r>
              <a:rPr lang="es-ES_tradnl" sz="2800" b="1">
                <a:latin typeface="Arial" charset="0"/>
              </a:rPr>
              <a:t>Los </a:t>
            </a:r>
            <a:r>
              <a:rPr lang="es-ES" sz="2800" b="1">
                <a:latin typeface="Arial" charset="0"/>
              </a:rPr>
              <a:t>Dat</a:t>
            </a:r>
            <a:r>
              <a:rPr lang="es-ES_tradnl" sz="2800" b="1">
                <a:latin typeface="Arial" charset="0"/>
              </a:rPr>
              <a:t>os</a:t>
            </a:r>
            <a:endParaRPr lang="es-ES" sz="2800" b="1">
              <a:latin typeface="Arial" charset="0"/>
            </a:endParaRPr>
          </a:p>
        </p:txBody>
      </p:sp>
      <p:sp>
        <p:nvSpPr>
          <p:cNvPr id="621670" name="Rectangle 102"/>
          <p:cNvSpPr>
            <a:spLocks noChangeArrowheads="1"/>
          </p:cNvSpPr>
          <p:nvPr/>
        </p:nvSpPr>
        <p:spPr bwMode="auto">
          <a:xfrm>
            <a:off x="7010400" y="6043613"/>
            <a:ext cx="1031875" cy="638175"/>
          </a:xfrm>
          <a:prstGeom prst="rect">
            <a:avLst/>
          </a:prstGeom>
          <a:noFill/>
          <a:ln w="12700">
            <a:noFill/>
            <a:miter lim="800000"/>
            <a:headEnd/>
            <a:tailEnd/>
          </a:ln>
          <a:effectLst/>
        </p:spPr>
        <p:txBody>
          <a:bodyPr wrap="none" lIns="90488" tIns="44450" rIns="90488" bIns="44450">
            <a:spAutoFit/>
          </a:bodyPr>
          <a:lstStyle/>
          <a:p>
            <a:pPr algn="ctr"/>
            <a:r>
              <a:rPr lang="es-ES" sz="3600" b="1">
                <a:effectLst>
                  <a:outerShdw blurRad="38100" dist="38100" dir="2700000" algn="tl">
                    <a:srgbClr val="C0C0C0"/>
                  </a:outerShdw>
                </a:effectLst>
                <a:latin typeface="Arial" charset="0"/>
              </a:rPr>
              <a:t>N=1</a:t>
            </a:r>
          </a:p>
        </p:txBody>
      </p:sp>
      <p:sp>
        <p:nvSpPr>
          <p:cNvPr id="621671" name="Line 103"/>
          <p:cNvSpPr>
            <a:spLocks noChangeShapeType="1"/>
          </p:cNvSpPr>
          <p:nvPr/>
        </p:nvSpPr>
        <p:spPr bwMode="auto">
          <a:xfrm flipV="1">
            <a:off x="4038600" y="3786188"/>
            <a:ext cx="457200" cy="457200"/>
          </a:xfrm>
          <a:prstGeom prst="line">
            <a:avLst/>
          </a:prstGeom>
          <a:noFill/>
          <a:ln w="38100" cmpd="dbl">
            <a:solidFill>
              <a:schemeClr val="tx1"/>
            </a:solidFill>
            <a:round/>
            <a:headEnd/>
            <a:tailEnd type="triangle" w="med" len="med"/>
          </a:ln>
          <a:effectLst/>
        </p:spPr>
        <p:txBody>
          <a:bodyPr/>
          <a:lstStyle/>
          <a:p>
            <a:endParaRPr lang="es-ES"/>
          </a:p>
        </p:txBody>
      </p:sp>
      <p:grpSp>
        <p:nvGrpSpPr>
          <p:cNvPr id="621672" name="Group 104"/>
          <p:cNvGrpSpPr>
            <a:grpSpLocks/>
          </p:cNvGrpSpPr>
          <p:nvPr/>
        </p:nvGrpSpPr>
        <p:grpSpPr bwMode="auto">
          <a:xfrm>
            <a:off x="2778125" y="3276600"/>
            <a:ext cx="1930400" cy="739775"/>
            <a:chOff x="1750" y="2127"/>
            <a:chExt cx="1216" cy="466"/>
          </a:xfrm>
        </p:grpSpPr>
        <p:sp>
          <p:nvSpPr>
            <p:cNvPr id="621673" name="Freeform 105"/>
            <p:cNvSpPr>
              <a:spLocks/>
            </p:cNvSpPr>
            <p:nvPr/>
          </p:nvSpPr>
          <p:spPr bwMode="auto">
            <a:xfrm>
              <a:off x="2035" y="2127"/>
              <a:ext cx="931" cy="439"/>
            </a:xfrm>
            <a:custGeom>
              <a:avLst/>
              <a:gdLst/>
              <a:ahLst/>
              <a:cxnLst>
                <a:cxn ang="0">
                  <a:pos x="32" y="420"/>
                </a:cxn>
                <a:cxn ang="0">
                  <a:pos x="44" y="433"/>
                </a:cxn>
                <a:cxn ang="0">
                  <a:pos x="71" y="438"/>
                </a:cxn>
                <a:cxn ang="0">
                  <a:pos x="529" y="240"/>
                </a:cxn>
                <a:cxn ang="0">
                  <a:pos x="570" y="243"/>
                </a:cxn>
                <a:cxn ang="0">
                  <a:pos x="649" y="246"/>
                </a:cxn>
                <a:cxn ang="0">
                  <a:pos x="739" y="224"/>
                </a:cxn>
                <a:cxn ang="0">
                  <a:pos x="892" y="212"/>
                </a:cxn>
                <a:cxn ang="0">
                  <a:pos x="894" y="190"/>
                </a:cxn>
                <a:cxn ang="0">
                  <a:pos x="748" y="193"/>
                </a:cxn>
                <a:cxn ang="0">
                  <a:pos x="899" y="174"/>
                </a:cxn>
                <a:cxn ang="0">
                  <a:pos x="924" y="157"/>
                </a:cxn>
                <a:cxn ang="0">
                  <a:pos x="848" y="149"/>
                </a:cxn>
                <a:cxn ang="0">
                  <a:pos x="745" y="149"/>
                </a:cxn>
                <a:cxn ang="0">
                  <a:pos x="924" y="122"/>
                </a:cxn>
                <a:cxn ang="0">
                  <a:pos x="921" y="103"/>
                </a:cxn>
                <a:cxn ang="0">
                  <a:pos x="865" y="97"/>
                </a:cxn>
                <a:cxn ang="0">
                  <a:pos x="729" y="123"/>
                </a:cxn>
                <a:cxn ang="0">
                  <a:pos x="873" y="73"/>
                </a:cxn>
                <a:cxn ang="0">
                  <a:pos x="881" y="46"/>
                </a:cxn>
                <a:cxn ang="0">
                  <a:pos x="848" y="35"/>
                </a:cxn>
                <a:cxn ang="0">
                  <a:pos x="686" y="88"/>
                </a:cxn>
                <a:cxn ang="0">
                  <a:pos x="645" y="102"/>
                </a:cxn>
                <a:cxn ang="0">
                  <a:pos x="668" y="69"/>
                </a:cxn>
                <a:cxn ang="0">
                  <a:pos x="665" y="13"/>
                </a:cxn>
                <a:cxn ang="0">
                  <a:pos x="595" y="4"/>
                </a:cxn>
                <a:cxn ang="0">
                  <a:pos x="572" y="74"/>
                </a:cxn>
                <a:cxn ang="0">
                  <a:pos x="529" y="122"/>
                </a:cxn>
                <a:cxn ang="0">
                  <a:pos x="501" y="168"/>
                </a:cxn>
                <a:cxn ang="0">
                  <a:pos x="501" y="205"/>
                </a:cxn>
                <a:cxn ang="0">
                  <a:pos x="74" y="382"/>
                </a:cxn>
                <a:cxn ang="0">
                  <a:pos x="60" y="334"/>
                </a:cxn>
              </a:cxnLst>
              <a:rect l="0" t="0" r="r" b="b"/>
              <a:pathLst>
                <a:path w="931" h="439">
                  <a:moveTo>
                    <a:pt x="0" y="360"/>
                  </a:moveTo>
                  <a:lnTo>
                    <a:pt x="32" y="420"/>
                  </a:lnTo>
                  <a:lnTo>
                    <a:pt x="39" y="429"/>
                  </a:lnTo>
                  <a:lnTo>
                    <a:pt x="44" y="433"/>
                  </a:lnTo>
                  <a:lnTo>
                    <a:pt x="55" y="438"/>
                  </a:lnTo>
                  <a:lnTo>
                    <a:pt x="71" y="438"/>
                  </a:lnTo>
                  <a:lnTo>
                    <a:pt x="88" y="432"/>
                  </a:lnTo>
                  <a:lnTo>
                    <a:pt x="529" y="240"/>
                  </a:lnTo>
                  <a:lnTo>
                    <a:pt x="554" y="233"/>
                  </a:lnTo>
                  <a:lnTo>
                    <a:pt x="570" y="243"/>
                  </a:lnTo>
                  <a:lnTo>
                    <a:pt x="601" y="253"/>
                  </a:lnTo>
                  <a:lnTo>
                    <a:pt x="649" y="246"/>
                  </a:lnTo>
                  <a:lnTo>
                    <a:pt x="702" y="233"/>
                  </a:lnTo>
                  <a:lnTo>
                    <a:pt x="739" y="224"/>
                  </a:lnTo>
                  <a:lnTo>
                    <a:pt x="857" y="214"/>
                  </a:lnTo>
                  <a:lnTo>
                    <a:pt x="892" y="212"/>
                  </a:lnTo>
                  <a:lnTo>
                    <a:pt x="903" y="202"/>
                  </a:lnTo>
                  <a:lnTo>
                    <a:pt x="894" y="190"/>
                  </a:lnTo>
                  <a:lnTo>
                    <a:pt x="857" y="186"/>
                  </a:lnTo>
                  <a:lnTo>
                    <a:pt x="748" y="193"/>
                  </a:lnTo>
                  <a:lnTo>
                    <a:pt x="745" y="183"/>
                  </a:lnTo>
                  <a:lnTo>
                    <a:pt x="899" y="174"/>
                  </a:lnTo>
                  <a:lnTo>
                    <a:pt x="924" y="165"/>
                  </a:lnTo>
                  <a:lnTo>
                    <a:pt x="924" y="157"/>
                  </a:lnTo>
                  <a:lnTo>
                    <a:pt x="908" y="148"/>
                  </a:lnTo>
                  <a:lnTo>
                    <a:pt x="848" y="149"/>
                  </a:lnTo>
                  <a:lnTo>
                    <a:pt x="745" y="157"/>
                  </a:lnTo>
                  <a:lnTo>
                    <a:pt x="745" y="149"/>
                  </a:lnTo>
                  <a:lnTo>
                    <a:pt x="913" y="126"/>
                  </a:lnTo>
                  <a:lnTo>
                    <a:pt x="924" y="122"/>
                  </a:lnTo>
                  <a:lnTo>
                    <a:pt x="930" y="114"/>
                  </a:lnTo>
                  <a:lnTo>
                    <a:pt x="921" y="103"/>
                  </a:lnTo>
                  <a:lnTo>
                    <a:pt x="906" y="100"/>
                  </a:lnTo>
                  <a:lnTo>
                    <a:pt x="865" y="97"/>
                  </a:lnTo>
                  <a:lnTo>
                    <a:pt x="780" y="111"/>
                  </a:lnTo>
                  <a:lnTo>
                    <a:pt x="729" y="123"/>
                  </a:lnTo>
                  <a:lnTo>
                    <a:pt x="727" y="118"/>
                  </a:lnTo>
                  <a:lnTo>
                    <a:pt x="873" y="73"/>
                  </a:lnTo>
                  <a:lnTo>
                    <a:pt x="881" y="59"/>
                  </a:lnTo>
                  <a:lnTo>
                    <a:pt x="881" y="46"/>
                  </a:lnTo>
                  <a:lnTo>
                    <a:pt x="873" y="35"/>
                  </a:lnTo>
                  <a:lnTo>
                    <a:pt x="848" y="35"/>
                  </a:lnTo>
                  <a:lnTo>
                    <a:pt x="816" y="42"/>
                  </a:lnTo>
                  <a:lnTo>
                    <a:pt x="686" y="88"/>
                  </a:lnTo>
                  <a:lnTo>
                    <a:pt x="659" y="97"/>
                  </a:lnTo>
                  <a:lnTo>
                    <a:pt x="645" y="102"/>
                  </a:lnTo>
                  <a:lnTo>
                    <a:pt x="645" y="91"/>
                  </a:lnTo>
                  <a:lnTo>
                    <a:pt x="668" y="69"/>
                  </a:lnTo>
                  <a:lnTo>
                    <a:pt x="673" y="39"/>
                  </a:lnTo>
                  <a:lnTo>
                    <a:pt x="665" y="13"/>
                  </a:lnTo>
                  <a:lnTo>
                    <a:pt x="634" y="0"/>
                  </a:lnTo>
                  <a:lnTo>
                    <a:pt x="595" y="4"/>
                  </a:lnTo>
                  <a:lnTo>
                    <a:pt x="577" y="39"/>
                  </a:lnTo>
                  <a:lnTo>
                    <a:pt x="572" y="74"/>
                  </a:lnTo>
                  <a:lnTo>
                    <a:pt x="551" y="106"/>
                  </a:lnTo>
                  <a:lnTo>
                    <a:pt x="529" y="122"/>
                  </a:lnTo>
                  <a:lnTo>
                    <a:pt x="512" y="142"/>
                  </a:lnTo>
                  <a:lnTo>
                    <a:pt x="501" y="168"/>
                  </a:lnTo>
                  <a:lnTo>
                    <a:pt x="497" y="197"/>
                  </a:lnTo>
                  <a:lnTo>
                    <a:pt x="501" y="205"/>
                  </a:lnTo>
                  <a:lnTo>
                    <a:pt x="85" y="387"/>
                  </a:lnTo>
                  <a:lnTo>
                    <a:pt x="74" y="382"/>
                  </a:lnTo>
                  <a:lnTo>
                    <a:pt x="65" y="363"/>
                  </a:lnTo>
                  <a:lnTo>
                    <a:pt x="60" y="334"/>
                  </a:lnTo>
                  <a:lnTo>
                    <a:pt x="0" y="360"/>
                  </a:lnTo>
                </a:path>
              </a:pathLst>
            </a:custGeom>
            <a:solidFill>
              <a:srgbClr val="FF9F9F"/>
            </a:solidFill>
            <a:ln w="12700" cap="rnd" cmpd="sng">
              <a:solidFill>
                <a:srgbClr val="000000"/>
              </a:solidFill>
              <a:prstDash val="solid"/>
              <a:round/>
              <a:headEnd type="none" w="med" len="med"/>
              <a:tailEnd type="none" w="med" len="med"/>
            </a:ln>
            <a:effectLst/>
          </p:spPr>
          <p:txBody>
            <a:bodyPr/>
            <a:lstStyle/>
            <a:p>
              <a:endParaRPr lang="es-ES"/>
            </a:p>
          </p:txBody>
        </p:sp>
        <p:sp>
          <p:nvSpPr>
            <p:cNvPr id="621674" name="Freeform 106"/>
            <p:cNvSpPr>
              <a:spLocks/>
            </p:cNvSpPr>
            <p:nvPr/>
          </p:nvSpPr>
          <p:spPr bwMode="auto">
            <a:xfrm>
              <a:off x="1750" y="2135"/>
              <a:ext cx="388" cy="458"/>
            </a:xfrm>
            <a:custGeom>
              <a:avLst/>
              <a:gdLst/>
              <a:ahLst/>
              <a:cxnLst>
                <a:cxn ang="0">
                  <a:pos x="362" y="367"/>
                </a:cxn>
                <a:cxn ang="0">
                  <a:pos x="372" y="333"/>
                </a:cxn>
                <a:cxn ang="0">
                  <a:pos x="379" y="316"/>
                </a:cxn>
                <a:cxn ang="0">
                  <a:pos x="383" y="310"/>
                </a:cxn>
                <a:cxn ang="0">
                  <a:pos x="387" y="296"/>
                </a:cxn>
                <a:cxn ang="0">
                  <a:pos x="378" y="282"/>
                </a:cxn>
                <a:cxn ang="0">
                  <a:pos x="365" y="270"/>
                </a:cxn>
                <a:cxn ang="0">
                  <a:pos x="344" y="261"/>
                </a:cxn>
                <a:cxn ang="0">
                  <a:pos x="323" y="250"/>
                </a:cxn>
                <a:cxn ang="0">
                  <a:pos x="300" y="227"/>
                </a:cxn>
                <a:cxn ang="0">
                  <a:pos x="266" y="182"/>
                </a:cxn>
                <a:cxn ang="0">
                  <a:pos x="246" y="150"/>
                </a:cxn>
                <a:cxn ang="0">
                  <a:pos x="221" y="112"/>
                </a:cxn>
                <a:cxn ang="0">
                  <a:pos x="204" y="77"/>
                </a:cxn>
                <a:cxn ang="0">
                  <a:pos x="188" y="53"/>
                </a:cxn>
                <a:cxn ang="0">
                  <a:pos x="168" y="36"/>
                </a:cxn>
                <a:cxn ang="0">
                  <a:pos x="150" y="20"/>
                </a:cxn>
                <a:cxn ang="0">
                  <a:pos x="127" y="6"/>
                </a:cxn>
                <a:cxn ang="0">
                  <a:pos x="108" y="1"/>
                </a:cxn>
                <a:cxn ang="0">
                  <a:pos x="81" y="0"/>
                </a:cxn>
                <a:cxn ang="0">
                  <a:pos x="56" y="0"/>
                </a:cxn>
                <a:cxn ang="0">
                  <a:pos x="39" y="6"/>
                </a:cxn>
                <a:cxn ang="0">
                  <a:pos x="30" y="17"/>
                </a:cxn>
                <a:cxn ang="0">
                  <a:pos x="12" y="34"/>
                </a:cxn>
                <a:cxn ang="0">
                  <a:pos x="0" y="61"/>
                </a:cxn>
                <a:cxn ang="0">
                  <a:pos x="0" y="84"/>
                </a:cxn>
                <a:cxn ang="0">
                  <a:pos x="0" y="114"/>
                </a:cxn>
                <a:cxn ang="0">
                  <a:pos x="7" y="144"/>
                </a:cxn>
                <a:cxn ang="0">
                  <a:pos x="28" y="186"/>
                </a:cxn>
                <a:cxn ang="0">
                  <a:pos x="60" y="243"/>
                </a:cxn>
                <a:cxn ang="0">
                  <a:pos x="86" y="296"/>
                </a:cxn>
                <a:cxn ang="0">
                  <a:pos x="108" y="319"/>
                </a:cxn>
                <a:cxn ang="0">
                  <a:pos x="149" y="369"/>
                </a:cxn>
                <a:cxn ang="0">
                  <a:pos x="182" y="410"/>
                </a:cxn>
                <a:cxn ang="0">
                  <a:pos x="220" y="443"/>
                </a:cxn>
                <a:cxn ang="0">
                  <a:pos x="237" y="457"/>
                </a:cxn>
                <a:cxn ang="0">
                  <a:pos x="248" y="435"/>
                </a:cxn>
                <a:cxn ang="0">
                  <a:pos x="260" y="394"/>
                </a:cxn>
                <a:cxn ang="0">
                  <a:pos x="273" y="371"/>
                </a:cxn>
                <a:cxn ang="0">
                  <a:pos x="294" y="350"/>
                </a:cxn>
                <a:cxn ang="0">
                  <a:pos x="344" y="329"/>
                </a:cxn>
                <a:cxn ang="0">
                  <a:pos x="349" y="327"/>
                </a:cxn>
                <a:cxn ang="0">
                  <a:pos x="362" y="367"/>
                </a:cxn>
              </a:cxnLst>
              <a:rect l="0" t="0" r="r" b="b"/>
              <a:pathLst>
                <a:path w="388" h="458">
                  <a:moveTo>
                    <a:pt x="362" y="367"/>
                  </a:moveTo>
                  <a:lnTo>
                    <a:pt x="372" y="333"/>
                  </a:lnTo>
                  <a:lnTo>
                    <a:pt x="379" y="316"/>
                  </a:lnTo>
                  <a:lnTo>
                    <a:pt x="383" y="310"/>
                  </a:lnTo>
                  <a:lnTo>
                    <a:pt x="387" y="296"/>
                  </a:lnTo>
                  <a:lnTo>
                    <a:pt x="378" y="282"/>
                  </a:lnTo>
                  <a:lnTo>
                    <a:pt x="365" y="270"/>
                  </a:lnTo>
                  <a:lnTo>
                    <a:pt x="344" y="261"/>
                  </a:lnTo>
                  <a:lnTo>
                    <a:pt x="323" y="250"/>
                  </a:lnTo>
                  <a:lnTo>
                    <a:pt x="300" y="227"/>
                  </a:lnTo>
                  <a:lnTo>
                    <a:pt x="266" y="182"/>
                  </a:lnTo>
                  <a:lnTo>
                    <a:pt x="246" y="150"/>
                  </a:lnTo>
                  <a:lnTo>
                    <a:pt x="221" y="112"/>
                  </a:lnTo>
                  <a:lnTo>
                    <a:pt x="204" y="77"/>
                  </a:lnTo>
                  <a:lnTo>
                    <a:pt x="188" y="53"/>
                  </a:lnTo>
                  <a:lnTo>
                    <a:pt x="168" y="36"/>
                  </a:lnTo>
                  <a:lnTo>
                    <a:pt x="150" y="20"/>
                  </a:lnTo>
                  <a:lnTo>
                    <a:pt x="127" y="6"/>
                  </a:lnTo>
                  <a:lnTo>
                    <a:pt x="108" y="1"/>
                  </a:lnTo>
                  <a:lnTo>
                    <a:pt x="81" y="0"/>
                  </a:lnTo>
                  <a:lnTo>
                    <a:pt x="56" y="0"/>
                  </a:lnTo>
                  <a:lnTo>
                    <a:pt x="39" y="6"/>
                  </a:lnTo>
                  <a:lnTo>
                    <a:pt x="30" y="17"/>
                  </a:lnTo>
                  <a:lnTo>
                    <a:pt x="12" y="34"/>
                  </a:lnTo>
                  <a:lnTo>
                    <a:pt x="0" y="61"/>
                  </a:lnTo>
                  <a:lnTo>
                    <a:pt x="0" y="84"/>
                  </a:lnTo>
                  <a:lnTo>
                    <a:pt x="0" y="114"/>
                  </a:lnTo>
                  <a:lnTo>
                    <a:pt x="7" y="144"/>
                  </a:lnTo>
                  <a:lnTo>
                    <a:pt x="28" y="186"/>
                  </a:lnTo>
                  <a:lnTo>
                    <a:pt x="60" y="243"/>
                  </a:lnTo>
                  <a:lnTo>
                    <a:pt x="86" y="296"/>
                  </a:lnTo>
                  <a:lnTo>
                    <a:pt x="108" y="319"/>
                  </a:lnTo>
                  <a:lnTo>
                    <a:pt x="149" y="369"/>
                  </a:lnTo>
                  <a:lnTo>
                    <a:pt x="182" y="410"/>
                  </a:lnTo>
                  <a:lnTo>
                    <a:pt x="220" y="443"/>
                  </a:lnTo>
                  <a:lnTo>
                    <a:pt x="237" y="457"/>
                  </a:lnTo>
                  <a:lnTo>
                    <a:pt x="248" y="435"/>
                  </a:lnTo>
                  <a:lnTo>
                    <a:pt x="260" y="394"/>
                  </a:lnTo>
                  <a:lnTo>
                    <a:pt x="273" y="371"/>
                  </a:lnTo>
                  <a:lnTo>
                    <a:pt x="294" y="350"/>
                  </a:lnTo>
                  <a:lnTo>
                    <a:pt x="344" y="329"/>
                  </a:lnTo>
                  <a:lnTo>
                    <a:pt x="349" y="327"/>
                  </a:lnTo>
                  <a:lnTo>
                    <a:pt x="362" y="367"/>
                  </a:lnTo>
                </a:path>
              </a:pathLst>
            </a:custGeom>
            <a:solidFill>
              <a:srgbClr val="9F3FDF"/>
            </a:solidFill>
            <a:ln w="12700" cap="rnd" cmpd="sng">
              <a:solidFill>
                <a:srgbClr val="000000"/>
              </a:solidFill>
              <a:prstDash val="solid"/>
              <a:round/>
              <a:headEnd type="none" w="med" len="med"/>
              <a:tailEnd type="none" w="med" len="med"/>
            </a:ln>
            <a:effectLst/>
          </p:spPr>
          <p:txBody>
            <a:bodyPr/>
            <a:lstStyle/>
            <a:p>
              <a:endParaRPr lang="es-ES"/>
            </a:p>
          </p:txBody>
        </p:sp>
        <p:sp>
          <p:nvSpPr>
            <p:cNvPr id="621675" name="Freeform 107"/>
            <p:cNvSpPr>
              <a:spLocks/>
            </p:cNvSpPr>
            <p:nvPr/>
          </p:nvSpPr>
          <p:spPr bwMode="auto">
            <a:xfrm>
              <a:off x="1987" y="2495"/>
              <a:ext cx="87" cy="97"/>
            </a:xfrm>
            <a:custGeom>
              <a:avLst/>
              <a:gdLst/>
              <a:ahLst/>
              <a:cxnLst>
                <a:cxn ang="0">
                  <a:pos x="51" y="0"/>
                </a:cxn>
                <a:cxn ang="0">
                  <a:pos x="34" y="16"/>
                </a:cxn>
                <a:cxn ang="0">
                  <a:pos x="23" y="39"/>
                </a:cxn>
                <a:cxn ang="0">
                  <a:pos x="10" y="77"/>
                </a:cxn>
                <a:cxn ang="0">
                  <a:pos x="0" y="94"/>
                </a:cxn>
                <a:cxn ang="0">
                  <a:pos x="0" y="96"/>
                </a:cxn>
                <a:cxn ang="0">
                  <a:pos x="26" y="91"/>
                </a:cxn>
                <a:cxn ang="0">
                  <a:pos x="62" y="75"/>
                </a:cxn>
                <a:cxn ang="0">
                  <a:pos x="78" y="62"/>
                </a:cxn>
                <a:cxn ang="0">
                  <a:pos x="86" y="55"/>
                </a:cxn>
                <a:cxn ang="0">
                  <a:pos x="71" y="31"/>
                </a:cxn>
                <a:cxn ang="0">
                  <a:pos x="51" y="0"/>
                </a:cxn>
              </a:cxnLst>
              <a:rect l="0" t="0" r="r" b="b"/>
              <a:pathLst>
                <a:path w="87" h="97">
                  <a:moveTo>
                    <a:pt x="51" y="0"/>
                  </a:moveTo>
                  <a:lnTo>
                    <a:pt x="34" y="16"/>
                  </a:lnTo>
                  <a:lnTo>
                    <a:pt x="23" y="39"/>
                  </a:lnTo>
                  <a:lnTo>
                    <a:pt x="10" y="77"/>
                  </a:lnTo>
                  <a:lnTo>
                    <a:pt x="0" y="94"/>
                  </a:lnTo>
                  <a:lnTo>
                    <a:pt x="0" y="96"/>
                  </a:lnTo>
                  <a:lnTo>
                    <a:pt x="26" y="91"/>
                  </a:lnTo>
                  <a:lnTo>
                    <a:pt x="62" y="75"/>
                  </a:lnTo>
                  <a:lnTo>
                    <a:pt x="78" y="62"/>
                  </a:lnTo>
                  <a:lnTo>
                    <a:pt x="86" y="55"/>
                  </a:lnTo>
                  <a:lnTo>
                    <a:pt x="71" y="31"/>
                  </a:lnTo>
                  <a:lnTo>
                    <a:pt x="51" y="0"/>
                  </a:lnTo>
                </a:path>
              </a:pathLst>
            </a:custGeom>
            <a:solidFill>
              <a:srgbClr val="7F00DF"/>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21676" name="Rectangle 108"/>
          <p:cNvSpPr>
            <a:spLocks noChangeArrowheads="1"/>
          </p:cNvSpPr>
          <p:nvPr/>
        </p:nvSpPr>
        <p:spPr bwMode="auto">
          <a:xfrm>
            <a:off x="1371600" y="5614988"/>
            <a:ext cx="6553200" cy="4572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621677" name="Rectangle 109"/>
          <p:cNvSpPr>
            <a:spLocks noChangeArrowheads="1"/>
          </p:cNvSpPr>
          <p:nvPr/>
        </p:nvSpPr>
        <p:spPr bwMode="auto">
          <a:xfrm>
            <a:off x="1604963" y="5632450"/>
            <a:ext cx="5932487" cy="515938"/>
          </a:xfrm>
          <a:prstGeom prst="rect">
            <a:avLst/>
          </a:prstGeom>
          <a:noFill/>
          <a:ln w="12700">
            <a:noFill/>
            <a:miter lim="800000"/>
            <a:headEnd/>
            <a:tailEnd/>
          </a:ln>
          <a:effectLst/>
        </p:spPr>
        <p:txBody>
          <a:bodyPr lIns="90488" tIns="44450" rIns="90488" bIns="44450">
            <a:spAutoFit/>
          </a:bodyPr>
          <a:lstStyle/>
          <a:p>
            <a:pPr algn="ctr"/>
            <a:r>
              <a:rPr lang="es-ES_tradnl" sz="2800">
                <a:latin typeface="Arial" charset="0"/>
              </a:rPr>
              <a:t>Medio físico</a:t>
            </a:r>
            <a:endParaRPr lang="es-ES" sz="280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4" name="Text Box 4"/>
          <p:cNvSpPr txBox="1">
            <a:spLocks noChangeArrowheads="1"/>
          </p:cNvSpPr>
          <p:nvPr/>
        </p:nvSpPr>
        <p:spPr bwMode="auto">
          <a:xfrm>
            <a:off x="838200" y="5588000"/>
            <a:ext cx="7620000" cy="822325"/>
          </a:xfrm>
          <a:prstGeom prst="rect">
            <a:avLst/>
          </a:prstGeom>
          <a:noFill/>
          <a:ln w="12700">
            <a:noFill/>
            <a:miter lim="800000"/>
            <a:headEnd/>
            <a:tailEnd/>
          </a:ln>
          <a:effectLst/>
        </p:spPr>
        <p:txBody>
          <a:bodyPr>
            <a:spAutoFit/>
          </a:bodyPr>
          <a:lstStyle/>
          <a:p>
            <a:pPr algn="ctr">
              <a:spcBef>
                <a:spcPct val="50000"/>
              </a:spcBef>
            </a:pPr>
            <a:r>
              <a:rPr lang="en-US" b="1"/>
              <a:t>El NEXT lo produce la señal inducida que vuelve y es percibida en el lado del emisor</a:t>
            </a:r>
          </a:p>
        </p:txBody>
      </p:sp>
      <p:grpSp>
        <p:nvGrpSpPr>
          <p:cNvPr id="599045" name="Group 5"/>
          <p:cNvGrpSpPr>
            <a:grpSpLocks/>
          </p:cNvGrpSpPr>
          <p:nvPr/>
        </p:nvGrpSpPr>
        <p:grpSpPr bwMode="auto">
          <a:xfrm>
            <a:off x="838200" y="1244600"/>
            <a:ext cx="1143000" cy="2819400"/>
            <a:chOff x="528" y="784"/>
            <a:chExt cx="720" cy="1776"/>
          </a:xfrm>
        </p:grpSpPr>
        <p:grpSp>
          <p:nvGrpSpPr>
            <p:cNvPr id="599046" name="Group 6"/>
            <p:cNvGrpSpPr>
              <a:grpSpLocks/>
            </p:cNvGrpSpPr>
            <p:nvPr/>
          </p:nvGrpSpPr>
          <p:grpSpPr bwMode="auto">
            <a:xfrm>
              <a:off x="528" y="784"/>
              <a:ext cx="720" cy="720"/>
              <a:chOff x="3040" y="1296"/>
              <a:chExt cx="720" cy="720"/>
            </a:xfrm>
          </p:grpSpPr>
          <p:sp>
            <p:nvSpPr>
              <p:cNvPr id="599047" name="Oval 7"/>
              <p:cNvSpPr>
                <a:spLocks noChangeArrowheads="1"/>
              </p:cNvSpPr>
              <p:nvPr/>
            </p:nvSpPr>
            <p:spPr bwMode="auto">
              <a:xfrm>
                <a:off x="3040" y="1296"/>
                <a:ext cx="720" cy="720"/>
              </a:xfrm>
              <a:prstGeom prst="ellipse">
                <a:avLst/>
              </a:prstGeom>
              <a:noFill/>
              <a:ln w="28575">
                <a:solidFill>
                  <a:schemeClr val="tx1"/>
                </a:solidFill>
                <a:round/>
                <a:headEnd/>
                <a:tailEnd/>
              </a:ln>
              <a:effectLst/>
            </p:spPr>
            <p:txBody>
              <a:bodyPr wrap="none" anchor="ctr"/>
              <a:lstStyle/>
              <a:p>
                <a:endParaRPr lang="es-ES"/>
              </a:p>
            </p:txBody>
          </p:sp>
          <p:sp>
            <p:nvSpPr>
              <p:cNvPr id="599048" name="Line 8"/>
              <p:cNvSpPr>
                <a:spLocks noChangeShapeType="1"/>
              </p:cNvSpPr>
              <p:nvPr/>
            </p:nvSpPr>
            <p:spPr bwMode="auto">
              <a:xfrm>
                <a:off x="3408" y="1344"/>
                <a:ext cx="0"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9049" name="Oval 9"/>
              <p:cNvSpPr>
                <a:spLocks noChangeArrowheads="1"/>
              </p:cNvSpPr>
              <p:nvPr/>
            </p:nvSpPr>
            <p:spPr bwMode="auto">
              <a:xfrm>
                <a:off x="3352" y="164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grpSp>
          <p:nvGrpSpPr>
            <p:cNvPr id="599050" name="Group 10"/>
            <p:cNvGrpSpPr>
              <a:grpSpLocks/>
            </p:cNvGrpSpPr>
            <p:nvPr/>
          </p:nvGrpSpPr>
          <p:grpSpPr bwMode="auto">
            <a:xfrm>
              <a:off x="768" y="1792"/>
              <a:ext cx="144" cy="768"/>
              <a:chOff x="1440" y="864"/>
              <a:chExt cx="144" cy="864"/>
            </a:xfrm>
          </p:grpSpPr>
          <p:sp>
            <p:nvSpPr>
              <p:cNvPr id="599051" name="Oval 11"/>
              <p:cNvSpPr>
                <a:spLocks noChangeArrowheads="1"/>
              </p:cNvSpPr>
              <p:nvPr/>
            </p:nvSpPr>
            <p:spPr bwMode="auto">
              <a:xfrm>
                <a:off x="1440" y="158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052" name="Oval 12"/>
              <p:cNvSpPr>
                <a:spLocks noChangeArrowheads="1"/>
              </p:cNvSpPr>
              <p:nvPr/>
            </p:nvSpPr>
            <p:spPr bwMode="auto">
              <a:xfrm>
                <a:off x="1440" y="1440"/>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053" name="Oval 13"/>
              <p:cNvSpPr>
                <a:spLocks noChangeArrowheads="1"/>
              </p:cNvSpPr>
              <p:nvPr/>
            </p:nvSpPr>
            <p:spPr bwMode="auto">
              <a:xfrm>
                <a:off x="1440" y="1296"/>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054" name="Oval 14"/>
              <p:cNvSpPr>
                <a:spLocks noChangeArrowheads="1"/>
              </p:cNvSpPr>
              <p:nvPr/>
            </p:nvSpPr>
            <p:spPr bwMode="auto">
              <a:xfrm>
                <a:off x="1440" y="1152"/>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055" name="Oval 15"/>
              <p:cNvSpPr>
                <a:spLocks noChangeArrowheads="1"/>
              </p:cNvSpPr>
              <p:nvPr/>
            </p:nvSpPr>
            <p:spPr bwMode="auto">
              <a:xfrm>
                <a:off x="1440" y="1008"/>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056" name="Oval 16"/>
              <p:cNvSpPr>
                <a:spLocks noChangeArrowheads="1"/>
              </p:cNvSpPr>
              <p:nvPr/>
            </p:nvSpPr>
            <p:spPr bwMode="auto">
              <a:xfrm>
                <a:off x="1440" y="86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grpSp>
      </p:grpSp>
      <p:grpSp>
        <p:nvGrpSpPr>
          <p:cNvPr id="599057" name="Group 17"/>
          <p:cNvGrpSpPr>
            <a:grpSpLocks/>
          </p:cNvGrpSpPr>
          <p:nvPr/>
        </p:nvGrpSpPr>
        <p:grpSpPr bwMode="auto">
          <a:xfrm>
            <a:off x="1371600" y="4064000"/>
            <a:ext cx="6858000" cy="1447800"/>
            <a:chOff x="864" y="2592"/>
            <a:chExt cx="4320" cy="912"/>
          </a:xfrm>
        </p:grpSpPr>
        <p:grpSp>
          <p:nvGrpSpPr>
            <p:cNvPr id="599058" name="Group 18"/>
            <p:cNvGrpSpPr>
              <a:grpSpLocks/>
            </p:cNvGrpSpPr>
            <p:nvPr/>
          </p:nvGrpSpPr>
          <p:grpSpPr bwMode="auto">
            <a:xfrm>
              <a:off x="864" y="2592"/>
              <a:ext cx="4272" cy="288"/>
              <a:chOff x="864" y="2592"/>
              <a:chExt cx="4272" cy="288"/>
            </a:xfrm>
          </p:grpSpPr>
          <p:grpSp>
            <p:nvGrpSpPr>
              <p:cNvPr id="599059" name="Group 19"/>
              <p:cNvGrpSpPr>
                <a:grpSpLocks/>
              </p:cNvGrpSpPr>
              <p:nvPr/>
            </p:nvGrpSpPr>
            <p:grpSpPr bwMode="auto">
              <a:xfrm>
                <a:off x="864" y="2592"/>
                <a:ext cx="192" cy="48"/>
                <a:chOff x="1248" y="2976"/>
                <a:chExt cx="576" cy="96"/>
              </a:xfrm>
            </p:grpSpPr>
            <p:sp>
              <p:nvSpPr>
                <p:cNvPr id="599060" name="Arc 2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61" name="Arc 2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62" name="Group 22"/>
              <p:cNvGrpSpPr>
                <a:grpSpLocks/>
              </p:cNvGrpSpPr>
              <p:nvPr/>
            </p:nvGrpSpPr>
            <p:grpSpPr bwMode="auto">
              <a:xfrm flipH="1">
                <a:off x="1344" y="2592"/>
                <a:ext cx="289" cy="48"/>
                <a:chOff x="1248" y="2976"/>
                <a:chExt cx="576" cy="96"/>
              </a:xfrm>
            </p:grpSpPr>
            <p:sp>
              <p:nvSpPr>
                <p:cNvPr id="599063" name="Arc 2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64" name="Arc 2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65" name="Group 25"/>
              <p:cNvGrpSpPr>
                <a:grpSpLocks/>
              </p:cNvGrpSpPr>
              <p:nvPr/>
            </p:nvGrpSpPr>
            <p:grpSpPr bwMode="auto">
              <a:xfrm>
                <a:off x="1548" y="2592"/>
                <a:ext cx="690" cy="115"/>
                <a:chOff x="1248" y="2976"/>
                <a:chExt cx="576" cy="96"/>
              </a:xfrm>
            </p:grpSpPr>
            <p:sp>
              <p:nvSpPr>
                <p:cNvPr id="599066" name="Arc 2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67" name="Arc 2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68" name="Group 28"/>
              <p:cNvGrpSpPr>
                <a:grpSpLocks/>
              </p:cNvGrpSpPr>
              <p:nvPr/>
            </p:nvGrpSpPr>
            <p:grpSpPr bwMode="auto">
              <a:xfrm flipH="1">
                <a:off x="2238" y="2592"/>
                <a:ext cx="690" cy="115"/>
                <a:chOff x="1248" y="2976"/>
                <a:chExt cx="576" cy="96"/>
              </a:xfrm>
            </p:grpSpPr>
            <p:sp>
              <p:nvSpPr>
                <p:cNvPr id="599069" name="Arc 2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70" name="Arc 3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71" name="Group 31"/>
              <p:cNvGrpSpPr>
                <a:grpSpLocks/>
              </p:cNvGrpSpPr>
              <p:nvPr/>
            </p:nvGrpSpPr>
            <p:grpSpPr bwMode="auto">
              <a:xfrm>
                <a:off x="2928" y="2592"/>
                <a:ext cx="864" cy="96"/>
                <a:chOff x="1248" y="2976"/>
                <a:chExt cx="576" cy="96"/>
              </a:xfrm>
            </p:grpSpPr>
            <p:sp>
              <p:nvSpPr>
                <p:cNvPr id="599072" name="Arc 32"/>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73" name="Arc 33"/>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74" name="Group 34"/>
              <p:cNvGrpSpPr>
                <a:grpSpLocks/>
              </p:cNvGrpSpPr>
              <p:nvPr/>
            </p:nvGrpSpPr>
            <p:grpSpPr bwMode="auto">
              <a:xfrm flipH="1">
                <a:off x="4080" y="2592"/>
                <a:ext cx="885" cy="96"/>
                <a:chOff x="1248" y="2976"/>
                <a:chExt cx="576" cy="96"/>
              </a:xfrm>
            </p:grpSpPr>
            <p:sp>
              <p:nvSpPr>
                <p:cNvPr id="599075" name="Arc 3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76" name="Arc 3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599077" name="Line 37"/>
              <p:cNvSpPr>
                <a:spLocks noChangeShapeType="1"/>
              </p:cNvSpPr>
              <p:nvPr/>
            </p:nvSpPr>
            <p:spPr bwMode="auto">
              <a:xfrm>
                <a:off x="864" y="2880"/>
                <a:ext cx="4272" cy="0"/>
              </a:xfrm>
              <a:prstGeom prst="line">
                <a:avLst/>
              </a:prstGeom>
              <a:noFill/>
              <a:ln w="57150">
                <a:solidFill>
                  <a:srgbClr val="66FF33"/>
                </a:solidFill>
                <a:round/>
                <a:headEnd/>
                <a:tailEnd/>
              </a:ln>
              <a:effectLst/>
            </p:spPr>
            <p:txBody>
              <a:bodyPr wrap="none" anchor="ctr"/>
              <a:lstStyle/>
              <a:p>
                <a:endParaRPr lang="es-ES"/>
              </a:p>
            </p:txBody>
          </p:sp>
          <p:grpSp>
            <p:nvGrpSpPr>
              <p:cNvPr id="599078" name="Group 38"/>
              <p:cNvGrpSpPr>
                <a:grpSpLocks/>
              </p:cNvGrpSpPr>
              <p:nvPr/>
            </p:nvGrpSpPr>
            <p:grpSpPr bwMode="auto">
              <a:xfrm>
                <a:off x="1056" y="2640"/>
                <a:ext cx="288" cy="144"/>
                <a:chOff x="1248" y="2976"/>
                <a:chExt cx="576" cy="48"/>
              </a:xfrm>
            </p:grpSpPr>
            <p:grpSp>
              <p:nvGrpSpPr>
                <p:cNvPr id="599079" name="Group 39"/>
                <p:cNvGrpSpPr>
                  <a:grpSpLocks/>
                </p:cNvGrpSpPr>
                <p:nvPr/>
              </p:nvGrpSpPr>
              <p:grpSpPr bwMode="auto">
                <a:xfrm>
                  <a:off x="1248" y="2976"/>
                  <a:ext cx="288" cy="48"/>
                  <a:chOff x="1248" y="2976"/>
                  <a:chExt cx="576" cy="96"/>
                </a:xfrm>
              </p:grpSpPr>
              <p:sp>
                <p:nvSpPr>
                  <p:cNvPr id="599080" name="Arc 4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81" name="Arc 4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82" name="Group 42"/>
                <p:cNvGrpSpPr>
                  <a:grpSpLocks/>
                </p:cNvGrpSpPr>
                <p:nvPr/>
              </p:nvGrpSpPr>
              <p:grpSpPr bwMode="auto">
                <a:xfrm flipH="1">
                  <a:off x="1536" y="2976"/>
                  <a:ext cx="288" cy="48"/>
                  <a:chOff x="1248" y="2976"/>
                  <a:chExt cx="576" cy="96"/>
                </a:xfrm>
              </p:grpSpPr>
              <p:sp>
                <p:nvSpPr>
                  <p:cNvPr id="599083" name="Arc 4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84" name="Arc 4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9085" name="Group 45"/>
              <p:cNvGrpSpPr>
                <a:grpSpLocks/>
              </p:cNvGrpSpPr>
              <p:nvPr/>
            </p:nvGrpSpPr>
            <p:grpSpPr bwMode="auto">
              <a:xfrm>
                <a:off x="3792" y="2688"/>
                <a:ext cx="288" cy="144"/>
                <a:chOff x="1248" y="2976"/>
                <a:chExt cx="576" cy="48"/>
              </a:xfrm>
            </p:grpSpPr>
            <p:grpSp>
              <p:nvGrpSpPr>
                <p:cNvPr id="599086" name="Group 46"/>
                <p:cNvGrpSpPr>
                  <a:grpSpLocks/>
                </p:cNvGrpSpPr>
                <p:nvPr/>
              </p:nvGrpSpPr>
              <p:grpSpPr bwMode="auto">
                <a:xfrm>
                  <a:off x="1248" y="2976"/>
                  <a:ext cx="288" cy="48"/>
                  <a:chOff x="1248" y="2976"/>
                  <a:chExt cx="576" cy="96"/>
                </a:xfrm>
              </p:grpSpPr>
              <p:sp>
                <p:nvSpPr>
                  <p:cNvPr id="599087" name="Arc 47"/>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88" name="Arc 48"/>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89" name="Group 49"/>
                <p:cNvGrpSpPr>
                  <a:grpSpLocks/>
                </p:cNvGrpSpPr>
                <p:nvPr/>
              </p:nvGrpSpPr>
              <p:grpSpPr bwMode="auto">
                <a:xfrm flipH="1">
                  <a:off x="1536" y="2976"/>
                  <a:ext cx="288" cy="48"/>
                  <a:chOff x="1248" y="2976"/>
                  <a:chExt cx="576" cy="96"/>
                </a:xfrm>
              </p:grpSpPr>
              <p:sp>
                <p:nvSpPr>
                  <p:cNvPr id="599090" name="Arc 5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91" name="Arc 5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nvGrpSpPr>
            <p:cNvPr id="599092" name="Group 52"/>
            <p:cNvGrpSpPr>
              <a:grpSpLocks/>
            </p:cNvGrpSpPr>
            <p:nvPr/>
          </p:nvGrpSpPr>
          <p:grpSpPr bwMode="auto">
            <a:xfrm>
              <a:off x="912" y="3216"/>
              <a:ext cx="4272" cy="288"/>
              <a:chOff x="912" y="3216"/>
              <a:chExt cx="4272" cy="288"/>
            </a:xfrm>
          </p:grpSpPr>
          <p:grpSp>
            <p:nvGrpSpPr>
              <p:cNvPr id="599093" name="Group 53"/>
              <p:cNvGrpSpPr>
                <a:grpSpLocks/>
              </p:cNvGrpSpPr>
              <p:nvPr/>
            </p:nvGrpSpPr>
            <p:grpSpPr bwMode="auto">
              <a:xfrm>
                <a:off x="912" y="3216"/>
                <a:ext cx="672" cy="58"/>
                <a:chOff x="1248" y="2976"/>
                <a:chExt cx="576" cy="48"/>
              </a:xfrm>
            </p:grpSpPr>
            <p:grpSp>
              <p:nvGrpSpPr>
                <p:cNvPr id="599094" name="Group 54"/>
                <p:cNvGrpSpPr>
                  <a:grpSpLocks/>
                </p:cNvGrpSpPr>
                <p:nvPr/>
              </p:nvGrpSpPr>
              <p:grpSpPr bwMode="auto">
                <a:xfrm>
                  <a:off x="1248" y="2976"/>
                  <a:ext cx="288" cy="48"/>
                  <a:chOff x="1248" y="2976"/>
                  <a:chExt cx="576" cy="96"/>
                </a:xfrm>
              </p:grpSpPr>
              <p:sp>
                <p:nvSpPr>
                  <p:cNvPr id="599095" name="Arc 5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96" name="Arc 5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097" name="Group 57"/>
                <p:cNvGrpSpPr>
                  <a:grpSpLocks/>
                </p:cNvGrpSpPr>
                <p:nvPr/>
              </p:nvGrpSpPr>
              <p:grpSpPr bwMode="auto">
                <a:xfrm flipH="1">
                  <a:off x="1536" y="2976"/>
                  <a:ext cx="288" cy="48"/>
                  <a:chOff x="1248" y="2976"/>
                  <a:chExt cx="576" cy="96"/>
                </a:xfrm>
              </p:grpSpPr>
              <p:sp>
                <p:nvSpPr>
                  <p:cNvPr id="599098" name="Arc 5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099" name="Arc 5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9100" name="Group 60"/>
              <p:cNvGrpSpPr>
                <a:grpSpLocks/>
              </p:cNvGrpSpPr>
              <p:nvPr/>
            </p:nvGrpSpPr>
            <p:grpSpPr bwMode="auto">
              <a:xfrm>
                <a:off x="1824" y="3216"/>
                <a:ext cx="1152" cy="115"/>
                <a:chOff x="1248" y="2976"/>
                <a:chExt cx="576" cy="48"/>
              </a:xfrm>
            </p:grpSpPr>
            <p:grpSp>
              <p:nvGrpSpPr>
                <p:cNvPr id="599101" name="Group 61"/>
                <p:cNvGrpSpPr>
                  <a:grpSpLocks/>
                </p:cNvGrpSpPr>
                <p:nvPr/>
              </p:nvGrpSpPr>
              <p:grpSpPr bwMode="auto">
                <a:xfrm>
                  <a:off x="1248" y="2976"/>
                  <a:ext cx="288" cy="48"/>
                  <a:chOff x="1248" y="2976"/>
                  <a:chExt cx="576" cy="96"/>
                </a:xfrm>
              </p:grpSpPr>
              <p:sp>
                <p:nvSpPr>
                  <p:cNvPr id="599102" name="Arc 62"/>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03" name="Arc 63"/>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104" name="Group 64"/>
                <p:cNvGrpSpPr>
                  <a:grpSpLocks/>
                </p:cNvGrpSpPr>
                <p:nvPr/>
              </p:nvGrpSpPr>
              <p:grpSpPr bwMode="auto">
                <a:xfrm flipH="1">
                  <a:off x="1536" y="2976"/>
                  <a:ext cx="288" cy="48"/>
                  <a:chOff x="1248" y="2976"/>
                  <a:chExt cx="576" cy="96"/>
                </a:xfrm>
              </p:grpSpPr>
              <p:sp>
                <p:nvSpPr>
                  <p:cNvPr id="599105" name="Arc 6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06" name="Arc 6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9107" name="Group 67"/>
              <p:cNvGrpSpPr>
                <a:grpSpLocks/>
              </p:cNvGrpSpPr>
              <p:nvPr/>
            </p:nvGrpSpPr>
            <p:grpSpPr bwMode="auto">
              <a:xfrm>
                <a:off x="2976" y="3216"/>
                <a:ext cx="1200" cy="96"/>
                <a:chOff x="1248" y="2976"/>
                <a:chExt cx="576" cy="96"/>
              </a:xfrm>
            </p:grpSpPr>
            <p:sp>
              <p:nvSpPr>
                <p:cNvPr id="599108" name="Arc 6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09" name="Arc 6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110" name="Group 70"/>
              <p:cNvGrpSpPr>
                <a:grpSpLocks/>
              </p:cNvGrpSpPr>
              <p:nvPr/>
            </p:nvGrpSpPr>
            <p:grpSpPr bwMode="auto">
              <a:xfrm flipH="1">
                <a:off x="4416" y="3216"/>
                <a:ext cx="597" cy="96"/>
                <a:chOff x="1248" y="2976"/>
                <a:chExt cx="576" cy="96"/>
              </a:xfrm>
            </p:grpSpPr>
            <p:sp>
              <p:nvSpPr>
                <p:cNvPr id="599111" name="Arc 7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12" name="Arc 7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599113" name="Line 73"/>
              <p:cNvSpPr>
                <a:spLocks noChangeShapeType="1"/>
              </p:cNvSpPr>
              <p:nvPr/>
            </p:nvSpPr>
            <p:spPr bwMode="auto">
              <a:xfrm>
                <a:off x="912" y="3504"/>
                <a:ext cx="4272" cy="0"/>
              </a:xfrm>
              <a:prstGeom prst="line">
                <a:avLst/>
              </a:prstGeom>
              <a:noFill/>
              <a:ln w="57150">
                <a:solidFill>
                  <a:srgbClr val="66FF33"/>
                </a:solidFill>
                <a:round/>
                <a:headEnd/>
                <a:tailEnd/>
              </a:ln>
              <a:effectLst/>
            </p:spPr>
            <p:txBody>
              <a:bodyPr wrap="none" anchor="ctr"/>
              <a:lstStyle/>
              <a:p>
                <a:endParaRPr lang="es-ES"/>
              </a:p>
            </p:txBody>
          </p:sp>
          <p:grpSp>
            <p:nvGrpSpPr>
              <p:cNvPr id="599114" name="Group 74"/>
              <p:cNvGrpSpPr>
                <a:grpSpLocks/>
              </p:cNvGrpSpPr>
              <p:nvPr/>
            </p:nvGrpSpPr>
            <p:grpSpPr bwMode="auto">
              <a:xfrm>
                <a:off x="1536" y="3216"/>
                <a:ext cx="288" cy="144"/>
                <a:chOff x="1248" y="2976"/>
                <a:chExt cx="576" cy="48"/>
              </a:xfrm>
            </p:grpSpPr>
            <p:grpSp>
              <p:nvGrpSpPr>
                <p:cNvPr id="599115" name="Group 75"/>
                <p:cNvGrpSpPr>
                  <a:grpSpLocks/>
                </p:cNvGrpSpPr>
                <p:nvPr/>
              </p:nvGrpSpPr>
              <p:grpSpPr bwMode="auto">
                <a:xfrm>
                  <a:off x="1248" y="2976"/>
                  <a:ext cx="288" cy="48"/>
                  <a:chOff x="1248" y="2976"/>
                  <a:chExt cx="576" cy="96"/>
                </a:xfrm>
              </p:grpSpPr>
              <p:sp>
                <p:nvSpPr>
                  <p:cNvPr id="599116" name="Arc 7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17" name="Arc 7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118" name="Group 78"/>
                <p:cNvGrpSpPr>
                  <a:grpSpLocks/>
                </p:cNvGrpSpPr>
                <p:nvPr/>
              </p:nvGrpSpPr>
              <p:grpSpPr bwMode="auto">
                <a:xfrm flipH="1">
                  <a:off x="1536" y="2976"/>
                  <a:ext cx="288" cy="48"/>
                  <a:chOff x="1248" y="2976"/>
                  <a:chExt cx="576" cy="96"/>
                </a:xfrm>
              </p:grpSpPr>
              <p:sp>
                <p:nvSpPr>
                  <p:cNvPr id="599119" name="Arc 7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20" name="Arc 8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9121" name="Group 81"/>
              <p:cNvGrpSpPr>
                <a:grpSpLocks/>
              </p:cNvGrpSpPr>
              <p:nvPr/>
            </p:nvGrpSpPr>
            <p:grpSpPr bwMode="auto">
              <a:xfrm>
                <a:off x="4176" y="3312"/>
                <a:ext cx="288" cy="144"/>
                <a:chOff x="1248" y="2976"/>
                <a:chExt cx="576" cy="48"/>
              </a:xfrm>
            </p:grpSpPr>
            <p:grpSp>
              <p:nvGrpSpPr>
                <p:cNvPr id="599122" name="Group 82"/>
                <p:cNvGrpSpPr>
                  <a:grpSpLocks/>
                </p:cNvGrpSpPr>
                <p:nvPr/>
              </p:nvGrpSpPr>
              <p:grpSpPr bwMode="auto">
                <a:xfrm>
                  <a:off x="1248" y="2976"/>
                  <a:ext cx="288" cy="48"/>
                  <a:chOff x="1248" y="2976"/>
                  <a:chExt cx="576" cy="96"/>
                </a:xfrm>
              </p:grpSpPr>
              <p:sp>
                <p:nvSpPr>
                  <p:cNvPr id="599123" name="Arc 8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24" name="Arc 8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9125" name="Group 85"/>
                <p:cNvGrpSpPr>
                  <a:grpSpLocks/>
                </p:cNvGrpSpPr>
                <p:nvPr/>
              </p:nvGrpSpPr>
              <p:grpSpPr bwMode="auto">
                <a:xfrm flipH="1">
                  <a:off x="1536" y="2976"/>
                  <a:ext cx="288" cy="48"/>
                  <a:chOff x="1248" y="2976"/>
                  <a:chExt cx="576" cy="96"/>
                </a:xfrm>
              </p:grpSpPr>
              <p:sp>
                <p:nvSpPr>
                  <p:cNvPr id="599126" name="Arc 8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9127" name="Arc 8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grpSp>
        <p:nvGrpSpPr>
          <p:cNvPr id="599128" name="Group 88"/>
          <p:cNvGrpSpPr>
            <a:grpSpLocks/>
          </p:cNvGrpSpPr>
          <p:nvPr/>
        </p:nvGrpSpPr>
        <p:grpSpPr bwMode="auto">
          <a:xfrm>
            <a:off x="1798638" y="1208088"/>
            <a:ext cx="3468687" cy="3784600"/>
            <a:chOff x="1127" y="864"/>
            <a:chExt cx="2185" cy="2384"/>
          </a:xfrm>
        </p:grpSpPr>
        <p:sp>
          <p:nvSpPr>
            <p:cNvPr id="599129" name="Oval 89"/>
            <p:cNvSpPr>
              <a:spLocks noChangeArrowheads="1"/>
            </p:cNvSpPr>
            <p:nvPr/>
          </p:nvSpPr>
          <p:spPr bwMode="auto">
            <a:xfrm>
              <a:off x="2866" y="251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30" name="Oval 90"/>
            <p:cNvSpPr>
              <a:spLocks noChangeArrowheads="1"/>
            </p:cNvSpPr>
            <p:nvPr/>
          </p:nvSpPr>
          <p:spPr bwMode="auto">
            <a:xfrm>
              <a:off x="2866" y="238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31" name="Oval 91"/>
            <p:cNvSpPr>
              <a:spLocks noChangeArrowheads="1"/>
            </p:cNvSpPr>
            <p:nvPr/>
          </p:nvSpPr>
          <p:spPr bwMode="auto">
            <a:xfrm>
              <a:off x="2866" y="225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32" name="Oval 92"/>
            <p:cNvSpPr>
              <a:spLocks noChangeArrowheads="1"/>
            </p:cNvSpPr>
            <p:nvPr/>
          </p:nvSpPr>
          <p:spPr bwMode="auto">
            <a:xfrm>
              <a:off x="2866" y="212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33" name="Line 93"/>
            <p:cNvSpPr>
              <a:spLocks noChangeShapeType="1"/>
            </p:cNvSpPr>
            <p:nvPr/>
          </p:nvSpPr>
          <p:spPr bwMode="auto">
            <a:xfrm>
              <a:off x="1186" y="2352"/>
              <a:ext cx="1536" cy="0"/>
            </a:xfrm>
            <a:prstGeom prst="line">
              <a:avLst/>
            </a:prstGeom>
            <a:noFill/>
            <a:ln w="76200">
              <a:solidFill>
                <a:schemeClr val="tx1"/>
              </a:solidFill>
              <a:round/>
              <a:headEnd/>
              <a:tailEnd type="triangle" w="med" len="med"/>
            </a:ln>
            <a:effectLst/>
          </p:spPr>
          <p:txBody>
            <a:bodyPr wrap="none" anchor="ctr"/>
            <a:lstStyle/>
            <a:p>
              <a:endParaRPr lang="es-ES"/>
            </a:p>
          </p:txBody>
        </p:sp>
        <p:grpSp>
          <p:nvGrpSpPr>
            <p:cNvPr id="599134" name="Group 94"/>
            <p:cNvGrpSpPr>
              <a:grpSpLocks/>
            </p:cNvGrpSpPr>
            <p:nvPr/>
          </p:nvGrpSpPr>
          <p:grpSpPr bwMode="auto">
            <a:xfrm>
              <a:off x="2592" y="864"/>
              <a:ext cx="720" cy="720"/>
              <a:chOff x="2544" y="1632"/>
              <a:chExt cx="720" cy="720"/>
            </a:xfrm>
          </p:grpSpPr>
          <p:sp>
            <p:nvSpPr>
              <p:cNvPr id="599135" name="Oval 95"/>
              <p:cNvSpPr>
                <a:spLocks noChangeArrowheads="1"/>
              </p:cNvSpPr>
              <p:nvPr/>
            </p:nvSpPr>
            <p:spPr bwMode="auto">
              <a:xfrm>
                <a:off x="2544" y="1632"/>
                <a:ext cx="720" cy="720"/>
              </a:xfrm>
              <a:prstGeom prst="ellipse">
                <a:avLst/>
              </a:prstGeom>
              <a:noFill/>
              <a:ln w="28575">
                <a:solidFill>
                  <a:schemeClr val="tx1"/>
                </a:solidFill>
                <a:round/>
                <a:headEnd/>
                <a:tailEnd/>
              </a:ln>
              <a:effectLst/>
            </p:spPr>
            <p:txBody>
              <a:bodyPr wrap="none" anchor="ctr"/>
              <a:lstStyle/>
              <a:p>
                <a:endParaRPr lang="es-ES"/>
              </a:p>
            </p:txBody>
          </p:sp>
          <p:sp>
            <p:nvSpPr>
              <p:cNvPr id="599136" name="Line 96"/>
              <p:cNvSpPr>
                <a:spLocks noChangeShapeType="1"/>
              </p:cNvSpPr>
              <p:nvPr/>
            </p:nvSpPr>
            <p:spPr bwMode="auto">
              <a:xfrm rot="3829519">
                <a:off x="3065" y="1735"/>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9137" name="Oval 97"/>
              <p:cNvSpPr>
                <a:spLocks noChangeArrowheads="1"/>
              </p:cNvSpPr>
              <p:nvPr/>
            </p:nvSpPr>
            <p:spPr bwMode="auto">
              <a:xfrm>
                <a:off x="2848" y="1936"/>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599138" name="Oval 98"/>
            <p:cNvSpPr>
              <a:spLocks noChangeArrowheads="1"/>
            </p:cNvSpPr>
            <p:nvPr/>
          </p:nvSpPr>
          <p:spPr bwMode="auto">
            <a:xfrm>
              <a:off x="2722" y="312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nvGrpSpPr>
            <p:cNvPr id="599139" name="Group 99"/>
            <p:cNvGrpSpPr>
              <a:grpSpLocks/>
            </p:cNvGrpSpPr>
            <p:nvPr/>
          </p:nvGrpSpPr>
          <p:grpSpPr bwMode="auto">
            <a:xfrm>
              <a:off x="2770" y="2160"/>
              <a:ext cx="96" cy="816"/>
              <a:chOff x="1680" y="1488"/>
              <a:chExt cx="144" cy="192"/>
            </a:xfrm>
          </p:grpSpPr>
          <p:sp>
            <p:nvSpPr>
              <p:cNvPr id="599140" name="Arc 100"/>
              <p:cNvSpPr>
                <a:spLocks/>
              </p:cNvSpPr>
              <p:nvPr/>
            </p:nvSpPr>
            <p:spPr bwMode="auto">
              <a:xfrm flipH="1">
                <a:off x="1680" y="1488"/>
                <a:ext cx="144"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5008"/>
                </a:solidFill>
                <a:round/>
                <a:headEnd/>
                <a:tailEnd/>
              </a:ln>
              <a:effectLst/>
            </p:spPr>
            <p:txBody>
              <a:bodyPr wrap="none" anchor="ctr"/>
              <a:lstStyle/>
              <a:p>
                <a:endParaRPr lang="es-ES"/>
              </a:p>
            </p:txBody>
          </p:sp>
          <p:sp>
            <p:nvSpPr>
              <p:cNvPr id="599141" name="Line 101"/>
              <p:cNvSpPr>
                <a:spLocks noChangeShapeType="1"/>
              </p:cNvSpPr>
              <p:nvPr/>
            </p:nvSpPr>
            <p:spPr bwMode="auto">
              <a:xfrm flipH="1">
                <a:off x="1680" y="1584"/>
                <a:ext cx="0" cy="96"/>
              </a:xfrm>
              <a:prstGeom prst="line">
                <a:avLst/>
              </a:prstGeom>
              <a:noFill/>
              <a:ln w="28575">
                <a:solidFill>
                  <a:srgbClr val="FF5008"/>
                </a:solidFill>
                <a:round/>
                <a:headEnd/>
                <a:tailEnd type="triangle" w="med" len="med"/>
              </a:ln>
              <a:effectLst/>
            </p:spPr>
            <p:txBody>
              <a:bodyPr wrap="none" anchor="ctr"/>
              <a:lstStyle/>
              <a:p>
                <a:endParaRPr lang="es-ES"/>
              </a:p>
            </p:txBody>
          </p:sp>
        </p:grpSp>
        <p:sp>
          <p:nvSpPr>
            <p:cNvPr id="599142" name="Oval 102"/>
            <p:cNvSpPr>
              <a:spLocks noChangeArrowheads="1"/>
            </p:cNvSpPr>
            <p:nvPr/>
          </p:nvSpPr>
          <p:spPr bwMode="auto">
            <a:xfrm>
              <a:off x="2722" y="297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43" name="Oval 103"/>
            <p:cNvSpPr>
              <a:spLocks noChangeArrowheads="1"/>
            </p:cNvSpPr>
            <p:nvPr/>
          </p:nvSpPr>
          <p:spPr bwMode="auto">
            <a:xfrm>
              <a:off x="1127" y="268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sp>
        <p:nvSpPr>
          <p:cNvPr id="599144" name="Rectangle 104"/>
          <p:cNvSpPr>
            <a:spLocks noChangeArrowheads="1"/>
          </p:cNvSpPr>
          <p:nvPr/>
        </p:nvSpPr>
        <p:spPr bwMode="auto">
          <a:xfrm>
            <a:off x="1404938" y="361950"/>
            <a:ext cx="6062662" cy="527050"/>
          </a:xfrm>
          <a:prstGeom prst="rect">
            <a:avLst/>
          </a:prstGeom>
          <a:noFill/>
          <a:ln w="12700">
            <a:noFill/>
            <a:miter lim="800000"/>
            <a:headEnd/>
            <a:tailEnd/>
          </a:ln>
          <a:effectLst/>
        </p:spPr>
        <p:txBody>
          <a:bodyPr lIns="90488" tIns="44450" rIns="90488" bIns="44450" anchor="ctr"/>
          <a:lstStyle/>
          <a:p>
            <a:pPr algn="ctr"/>
            <a:r>
              <a:rPr lang="en-US" sz="3600">
                <a:solidFill>
                  <a:schemeClr val="tx2"/>
                </a:solidFill>
              </a:rPr>
              <a:t>Near end Crosstalk (NEXT)</a:t>
            </a:r>
          </a:p>
        </p:txBody>
      </p:sp>
      <p:grpSp>
        <p:nvGrpSpPr>
          <p:cNvPr id="599145" name="Group 105"/>
          <p:cNvGrpSpPr>
            <a:grpSpLocks/>
          </p:cNvGrpSpPr>
          <p:nvPr/>
        </p:nvGrpSpPr>
        <p:grpSpPr bwMode="auto">
          <a:xfrm>
            <a:off x="835025" y="1247775"/>
            <a:ext cx="7623175" cy="4024313"/>
            <a:chOff x="526" y="786"/>
            <a:chExt cx="4802" cy="2535"/>
          </a:xfrm>
        </p:grpSpPr>
        <p:grpSp>
          <p:nvGrpSpPr>
            <p:cNvPr id="599146" name="Group 106"/>
            <p:cNvGrpSpPr>
              <a:grpSpLocks/>
            </p:cNvGrpSpPr>
            <p:nvPr/>
          </p:nvGrpSpPr>
          <p:grpSpPr bwMode="auto">
            <a:xfrm>
              <a:off x="526" y="786"/>
              <a:ext cx="4802" cy="2382"/>
              <a:chOff x="526" y="786"/>
              <a:chExt cx="4802" cy="2382"/>
            </a:xfrm>
          </p:grpSpPr>
          <p:grpSp>
            <p:nvGrpSpPr>
              <p:cNvPr id="599147" name="Group 107"/>
              <p:cNvGrpSpPr>
                <a:grpSpLocks/>
              </p:cNvGrpSpPr>
              <p:nvPr/>
            </p:nvGrpSpPr>
            <p:grpSpPr bwMode="auto">
              <a:xfrm>
                <a:off x="526" y="786"/>
                <a:ext cx="4802" cy="2382"/>
                <a:chOff x="526" y="786"/>
                <a:chExt cx="4802" cy="2382"/>
              </a:xfrm>
            </p:grpSpPr>
            <p:sp>
              <p:nvSpPr>
                <p:cNvPr id="599148" name="Oval 108"/>
                <p:cNvSpPr>
                  <a:spLocks noChangeArrowheads="1"/>
                </p:cNvSpPr>
                <p:nvPr/>
              </p:nvSpPr>
              <p:spPr bwMode="auto">
                <a:xfrm>
                  <a:off x="864" y="304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nvGrpSpPr>
                <p:cNvPr id="599149" name="Group 109"/>
                <p:cNvGrpSpPr>
                  <a:grpSpLocks/>
                </p:cNvGrpSpPr>
                <p:nvPr/>
              </p:nvGrpSpPr>
              <p:grpSpPr bwMode="auto">
                <a:xfrm>
                  <a:off x="4608" y="832"/>
                  <a:ext cx="720" cy="720"/>
                  <a:chOff x="1392" y="3216"/>
                  <a:chExt cx="720" cy="720"/>
                </a:xfrm>
              </p:grpSpPr>
              <p:sp>
                <p:nvSpPr>
                  <p:cNvPr id="599150" name="Oval 110"/>
                  <p:cNvSpPr>
                    <a:spLocks noChangeArrowheads="1"/>
                  </p:cNvSpPr>
                  <p:nvPr/>
                </p:nvSpPr>
                <p:spPr bwMode="auto">
                  <a:xfrm>
                    <a:off x="1392" y="3216"/>
                    <a:ext cx="720" cy="720"/>
                  </a:xfrm>
                  <a:prstGeom prst="ellipse">
                    <a:avLst/>
                  </a:prstGeom>
                  <a:noFill/>
                  <a:ln w="28575">
                    <a:solidFill>
                      <a:schemeClr val="tx1"/>
                    </a:solidFill>
                    <a:round/>
                    <a:headEnd/>
                    <a:tailEnd/>
                  </a:ln>
                  <a:effectLst/>
                </p:spPr>
                <p:txBody>
                  <a:bodyPr wrap="none" anchor="ctr"/>
                  <a:lstStyle/>
                  <a:p>
                    <a:endParaRPr lang="es-ES"/>
                  </a:p>
                </p:txBody>
              </p:sp>
              <p:sp>
                <p:nvSpPr>
                  <p:cNvPr id="599151" name="Line 111"/>
                  <p:cNvSpPr>
                    <a:spLocks noChangeShapeType="1"/>
                  </p:cNvSpPr>
                  <p:nvPr/>
                </p:nvSpPr>
                <p:spPr bwMode="auto">
                  <a:xfrm rot="9541185">
                    <a:off x="1816" y="3552"/>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9152" name="Oval 112"/>
                  <p:cNvSpPr>
                    <a:spLocks noChangeArrowheads="1"/>
                  </p:cNvSpPr>
                  <p:nvPr/>
                </p:nvSpPr>
                <p:spPr bwMode="auto">
                  <a:xfrm>
                    <a:off x="1696" y="352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599153" name="Line 113"/>
                <p:cNvSpPr>
                  <a:spLocks noChangeShapeType="1"/>
                </p:cNvSpPr>
                <p:nvPr/>
              </p:nvSpPr>
              <p:spPr bwMode="auto">
                <a:xfrm flipH="1">
                  <a:off x="1104" y="3088"/>
                  <a:ext cx="1344" cy="0"/>
                </a:xfrm>
                <a:prstGeom prst="line">
                  <a:avLst/>
                </a:prstGeom>
                <a:noFill/>
                <a:ln w="76200">
                  <a:solidFill>
                    <a:schemeClr val="tx1"/>
                  </a:solidFill>
                  <a:round/>
                  <a:headEnd/>
                  <a:tailEnd type="triangle" w="med" len="med"/>
                </a:ln>
                <a:effectLst/>
              </p:spPr>
              <p:txBody>
                <a:bodyPr wrap="none" anchor="ctr"/>
                <a:lstStyle/>
                <a:p>
                  <a:endParaRPr lang="es-ES"/>
                </a:p>
              </p:txBody>
            </p:sp>
            <p:sp>
              <p:nvSpPr>
                <p:cNvPr id="599154" name="Oval 114"/>
                <p:cNvSpPr>
                  <a:spLocks noChangeArrowheads="1"/>
                </p:cNvSpPr>
                <p:nvPr/>
              </p:nvSpPr>
              <p:spPr bwMode="auto">
                <a:xfrm>
                  <a:off x="4896" y="243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55" name="Oval 115"/>
                <p:cNvSpPr>
                  <a:spLocks noChangeArrowheads="1"/>
                </p:cNvSpPr>
                <p:nvPr/>
              </p:nvSpPr>
              <p:spPr bwMode="auto">
                <a:xfrm>
                  <a:off x="4896" y="230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56" name="Oval 116"/>
                <p:cNvSpPr>
                  <a:spLocks noChangeArrowheads="1"/>
                </p:cNvSpPr>
                <p:nvPr/>
              </p:nvSpPr>
              <p:spPr bwMode="auto">
                <a:xfrm>
                  <a:off x="4896" y="217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9157" name="Line 117"/>
                <p:cNvSpPr>
                  <a:spLocks noChangeShapeType="1"/>
                </p:cNvSpPr>
                <p:nvPr/>
              </p:nvSpPr>
              <p:spPr bwMode="auto">
                <a:xfrm>
                  <a:off x="3168" y="2272"/>
                  <a:ext cx="1632" cy="0"/>
                </a:xfrm>
                <a:prstGeom prst="line">
                  <a:avLst/>
                </a:prstGeom>
                <a:noFill/>
                <a:ln w="76200">
                  <a:solidFill>
                    <a:schemeClr val="tx1"/>
                  </a:solidFill>
                  <a:round/>
                  <a:headEnd/>
                  <a:tailEnd type="triangle" w="med" len="med"/>
                </a:ln>
                <a:effectLst/>
              </p:spPr>
              <p:txBody>
                <a:bodyPr wrap="none" anchor="ctr"/>
                <a:lstStyle/>
                <a:p>
                  <a:endParaRPr lang="es-ES"/>
                </a:p>
              </p:txBody>
            </p:sp>
            <p:grpSp>
              <p:nvGrpSpPr>
                <p:cNvPr id="599158" name="Group 118"/>
                <p:cNvGrpSpPr>
                  <a:grpSpLocks/>
                </p:cNvGrpSpPr>
                <p:nvPr/>
              </p:nvGrpSpPr>
              <p:grpSpPr bwMode="auto">
                <a:xfrm>
                  <a:off x="526" y="786"/>
                  <a:ext cx="720" cy="720"/>
                  <a:chOff x="526" y="786"/>
                  <a:chExt cx="720" cy="720"/>
                </a:xfrm>
              </p:grpSpPr>
              <p:sp>
                <p:nvSpPr>
                  <p:cNvPr id="599159" name="Oval 119"/>
                  <p:cNvSpPr>
                    <a:spLocks noChangeArrowheads="1"/>
                  </p:cNvSpPr>
                  <p:nvPr/>
                </p:nvSpPr>
                <p:spPr bwMode="auto">
                  <a:xfrm>
                    <a:off x="526" y="786"/>
                    <a:ext cx="720" cy="720"/>
                  </a:xfrm>
                  <a:prstGeom prst="ellipse">
                    <a:avLst/>
                  </a:prstGeom>
                  <a:noFill/>
                  <a:ln w="28575">
                    <a:solidFill>
                      <a:schemeClr val="tx1"/>
                    </a:solidFill>
                    <a:round/>
                    <a:headEnd/>
                    <a:tailEnd/>
                  </a:ln>
                  <a:effectLst/>
                </p:spPr>
                <p:txBody>
                  <a:bodyPr wrap="none" anchor="ctr"/>
                  <a:lstStyle/>
                  <a:p>
                    <a:endParaRPr lang="es-ES"/>
                  </a:p>
                </p:txBody>
              </p:sp>
              <p:sp>
                <p:nvSpPr>
                  <p:cNvPr id="599160" name="Line 120"/>
                  <p:cNvSpPr>
                    <a:spLocks noChangeShapeType="1"/>
                  </p:cNvSpPr>
                  <p:nvPr/>
                </p:nvSpPr>
                <p:spPr bwMode="auto">
                  <a:xfrm rot="9541185">
                    <a:off x="956" y="1124"/>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9161" name="Oval 121"/>
                  <p:cNvSpPr>
                    <a:spLocks noChangeArrowheads="1"/>
                  </p:cNvSpPr>
                  <p:nvPr/>
                </p:nvSpPr>
                <p:spPr bwMode="auto">
                  <a:xfrm>
                    <a:off x="832" y="1112"/>
                    <a:ext cx="130" cy="127"/>
                  </a:xfrm>
                  <a:prstGeom prst="ellipse">
                    <a:avLst/>
                  </a:prstGeom>
                  <a:solidFill>
                    <a:schemeClr val="tx1"/>
                  </a:solidFill>
                  <a:ln w="12700">
                    <a:solidFill>
                      <a:schemeClr val="tx1"/>
                    </a:solidFill>
                    <a:round/>
                    <a:headEnd/>
                    <a:tailEnd/>
                  </a:ln>
                  <a:effectLst/>
                </p:spPr>
                <p:txBody>
                  <a:bodyPr wrap="none" anchor="ctr"/>
                  <a:lstStyle/>
                  <a:p>
                    <a:endParaRPr lang="es-ES"/>
                  </a:p>
                </p:txBody>
              </p:sp>
            </p:grpSp>
          </p:grpSp>
          <p:sp>
            <p:nvSpPr>
              <p:cNvPr id="599162" name="Oval 122"/>
              <p:cNvSpPr>
                <a:spLocks noChangeArrowheads="1"/>
              </p:cNvSpPr>
              <p:nvPr/>
            </p:nvSpPr>
            <p:spPr bwMode="auto">
              <a:xfrm>
                <a:off x="3868" y="2673"/>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sp>
          <p:nvSpPr>
            <p:cNvPr id="599163" name="Oval 123"/>
            <p:cNvSpPr>
              <a:spLocks noChangeArrowheads="1"/>
            </p:cNvSpPr>
            <p:nvPr/>
          </p:nvSpPr>
          <p:spPr bwMode="auto">
            <a:xfrm>
              <a:off x="1604" y="3193"/>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9045"/>
                                        </p:tgtEl>
                                        <p:attrNameLst>
                                          <p:attrName>style.visibility</p:attrName>
                                        </p:attrNameLst>
                                      </p:cBhvr>
                                      <p:to>
                                        <p:strVal val="visible"/>
                                      </p:to>
                                    </p:set>
                                    <p:anim calcmode="lin" valueType="num">
                                      <p:cBhvr additive="base">
                                        <p:cTn id="7" dur="500" fill="hold"/>
                                        <p:tgtEl>
                                          <p:spTgt spid="599045"/>
                                        </p:tgtEl>
                                        <p:attrNameLst>
                                          <p:attrName>ppt_x</p:attrName>
                                        </p:attrNameLst>
                                      </p:cBhvr>
                                      <p:tavLst>
                                        <p:tav tm="0">
                                          <p:val>
                                            <p:strVal val="0-#ppt_w/2"/>
                                          </p:val>
                                        </p:tav>
                                        <p:tav tm="100000">
                                          <p:val>
                                            <p:strVal val="#ppt_x"/>
                                          </p:val>
                                        </p:tav>
                                      </p:tavLst>
                                    </p:anim>
                                    <p:anim calcmode="lin" valueType="num">
                                      <p:cBhvr additive="base">
                                        <p:cTn id="8" dur="500" fill="hold"/>
                                        <p:tgtEl>
                                          <p:spTgt spid="59904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99045"/>
                                        </p:tgtEl>
                                        <p:attrNameLst>
                                          <p:attrName>ppt_c</p:attrName>
                                        </p:attrNameLst>
                                      </p:cBhvr>
                                      <p:to>
                                        <a:schemeClr val="folHlink"/>
                                      </p:to>
                                    </p:animClr>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99128"/>
                                        </p:tgtEl>
                                        <p:attrNameLst>
                                          <p:attrName>style.visibility</p:attrName>
                                        </p:attrNameLst>
                                      </p:cBhvr>
                                      <p:to>
                                        <p:strVal val="visible"/>
                                      </p:to>
                                    </p:set>
                                    <p:animEffect transition="in" filter="wipe(left)">
                                      <p:cBhvr>
                                        <p:cTn id="13" dur="500"/>
                                        <p:tgtEl>
                                          <p:spTgt spid="599128"/>
                                        </p:tgtEl>
                                      </p:cBhvr>
                                    </p:animEffect>
                                  </p:childTnLst>
                                  <p:subTnLst>
                                    <p:animClr clrSpc="rgb" dir="cw">
                                      <p:cBhvr override="childStyle">
                                        <p:cTn dur="1" fill="hold" display="0" masterRel="nextClick" afterEffect="1"/>
                                        <p:tgtEl>
                                          <p:spTgt spid="599128"/>
                                        </p:tgtEl>
                                        <p:attrNameLst>
                                          <p:attrName>ppt_c</p:attrName>
                                        </p:attrNameLst>
                                      </p:cBhvr>
                                      <p:to>
                                        <a:schemeClr val="folHlink"/>
                                      </p:to>
                                    </p:animClr>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16" presetClass="entr" presetSubtype="37" fill="hold" nodeType="clickEffect">
                                  <p:stCondLst>
                                    <p:cond delay="0"/>
                                  </p:stCondLst>
                                  <p:childTnLst>
                                    <p:set>
                                      <p:cBhvr>
                                        <p:cTn id="17" dur="1" fill="hold">
                                          <p:stCondLst>
                                            <p:cond delay="0"/>
                                          </p:stCondLst>
                                        </p:cTn>
                                        <p:tgtEl>
                                          <p:spTgt spid="599145"/>
                                        </p:tgtEl>
                                        <p:attrNameLst>
                                          <p:attrName>style.visibility</p:attrName>
                                        </p:attrNameLst>
                                      </p:cBhvr>
                                      <p:to>
                                        <p:strVal val="visible"/>
                                      </p:to>
                                    </p:set>
                                    <p:animEffect transition="in" filter="barn(outVertical)">
                                      <p:cBhvr>
                                        <p:cTn id="18" dur="500"/>
                                        <p:tgtEl>
                                          <p:spTgt spid="599145"/>
                                        </p:tgtEl>
                                      </p:cBhvr>
                                    </p:animEffect>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6" name="Text Box 4"/>
          <p:cNvSpPr txBox="1">
            <a:spLocks noChangeArrowheads="1"/>
          </p:cNvSpPr>
          <p:nvPr/>
        </p:nvSpPr>
        <p:spPr bwMode="auto">
          <a:xfrm>
            <a:off x="1143000" y="5524500"/>
            <a:ext cx="7315200" cy="822325"/>
          </a:xfrm>
          <a:prstGeom prst="rect">
            <a:avLst/>
          </a:prstGeom>
          <a:noFill/>
          <a:ln w="12700">
            <a:noFill/>
            <a:miter lim="800000"/>
            <a:headEnd/>
            <a:tailEnd/>
          </a:ln>
          <a:effectLst/>
        </p:spPr>
        <p:txBody>
          <a:bodyPr>
            <a:spAutoFit/>
          </a:bodyPr>
          <a:lstStyle/>
          <a:p>
            <a:pPr algn="ctr">
              <a:spcBef>
                <a:spcPct val="50000"/>
              </a:spcBef>
            </a:pPr>
            <a:r>
              <a:rPr lang="en-US" b="1"/>
              <a:t>El FEXT lo produce la señal inducida que es percibida en el lado receptor. Es mas débil que el NEXT</a:t>
            </a:r>
          </a:p>
        </p:txBody>
      </p:sp>
      <p:grpSp>
        <p:nvGrpSpPr>
          <p:cNvPr id="596997" name="Group 5"/>
          <p:cNvGrpSpPr>
            <a:grpSpLocks/>
          </p:cNvGrpSpPr>
          <p:nvPr/>
        </p:nvGrpSpPr>
        <p:grpSpPr bwMode="auto">
          <a:xfrm>
            <a:off x="1371600" y="4000500"/>
            <a:ext cx="6858000" cy="1447800"/>
            <a:chOff x="864" y="2592"/>
            <a:chExt cx="4320" cy="912"/>
          </a:xfrm>
        </p:grpSpPr>
        <p:grpSp>
          <p:nvGrpSpPr>
            <p:cNvPr id="596998" name="Group 6"/>
            <p:cNvGrpSpPr>
              <a:grpSpLocks/>
            </p:cNvGrpSpPr>
            <p:nvPr/>
          </p:nvGrpSpPr>
          <p:grpSpPr bwMode="auto">
            <a:xfrm>
              <a:off x="864" y="2592"/>
              <a:ext cx="4272" cy="288"/>
              <a:chOff x="864" y="2592"/>
              <a:chExt cx="4272" cy="288"/>
            </a:xfrm>
          </p:grpSpPr>
          <p:grpSp>
            <p:nvGrpSpPr>
              <p:cNvPr id="596999" name="Group 7"/>
              <p:cNvGrpSpPr>
                <a:grpSpLocks/>
              </p:cNvGrpSpPr>
              <p:nvPr/>
            </p:nvGrpSpPr>
            <p:grpSpPr bwMode="auto">
              <a:xfrm>
                <a:off x="864" y="2592"/>
                <a:ext cx="192" cy="48"/>
                <a:chOff x="1248" y="2976"/>
                <a:chExt cx="576" cy="96"/>
              </a:xfrm>
            </p:grpSpPr>
            <p:sp>
              <p:nvSpPr>
                <p:cNvPr id="597000" name="Arc 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01" name="Arc 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02" name="Group 10"/>
              <p:cNvGrpSpPr>
                <a:grpSpLocks/>
              </p:cNvGrpSpPr>
              <p:nvPr/>
            </p:nvGrpSpPr>
            <p:grpSpPr bwMode="auto">
              <a:xfrm flipH="1">
                <a:off x="1344" y="2592"/>
                <a:ext cx="289" cy="48"/>
                <a:chOff x="1248" y="2976"/>
                <a:chExt cx="576" cy="96"/>
              </a:xfrm>
            </p:grpSpPr>
            <p:sp>
              <p:nvSpPr>
                <p:cNvPr id="597003" name="Arc 1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04" name="Arc 1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05" name="Group 13"/>
              <p:cNvGrpSpPr>
                <a:grpSpLocks/>
              </p:cNvGrpSpPr>
              <p:nvPr/>
            </p:nvGrpSpPr>
            <p:grpSpPr bwMode="auto">
              <a:xfrm>
                <a:off x="1548" y="2592"/>
                <a:ext cx="690" cy="115"/>
                <a:chOff x="1248" y="2976"/>
                <a:chExt cx="576" cy="96"/>
              </a:xfrm>
            </p:grpSpPr>
            <p:sp>
              <p:nvSpPr>
                <p:cNvPr id="597006" name="Arc 1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07" name="Arc 1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08" name="Group 16"/>
              <p:cNvGrpSpPr>
                <a:grpSpLocks/>
              </p:cNvGrpSpPr>
              <p:nvPr/>
            </p:nvGrpSpPr>
            <p:grpSpPr bwMode="auto">
              <a:xfrm flipH="1">
                <a:off x="2238" y="2592"/>
                <a:ext cx="690" cy="115"/>
                <a:chOff x="1248" y="2976"/>
                <a:chExt cx="576" cy="96"/>
              </a:xfrm>
            </p:grpSpPr>
            <p:sp>
              <p:nvSpPr>
                <p:cNvPr id="597009" name="Arc 17"/>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10" name="Arc 18"/>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11" name="Group 19"/>
              <p:cNvGrpSpPr>
                <a:grpSpLocks/>
              </p:cNvGrpSpPr>
              <p:nvPr/>
            </p:nvGrpSpPr>
            <p:grpSpPr bwMode="auto">
              <a:xfrm>
                <a:off x="2928" y="2592"/>
                <a:ext cx="864" cy="96"/>
                <a:chOff x="1248" y="2976"/>
                <a:chExt cx="576" cy="96"/>
              </a:xfrm>
            </p:grpSpPr>
            <p:sp>
              <p:nvSpPr>
                <p:cNvPr id="597012" name="Arc 2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13" name="Arc 2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14" name="Group 22"/>
              <p:cNvGrpSpPr>
                <a:grpSpLocks/>
              </p:cNvGrpSpPr>
              <p:nvPr/>
            </p:nvGrpSpPr>
            <p:grpSpPr bwMode="auto">
              <a:xfrm flipH="1">
                <a:off x="4080" y="2592"/>
                <a:ext cx="885" cy="96"/>
                <a:chOff x="1248" y="2976"/>
                <a:chExt cx="576" cy="96"/>
              </a:xfrm>
            </p:grpSpPr>
            <p:sp>
              <p:nvSpPr>
                <p:cNvPr id="597015" name="Arc 2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16" name="Arc 2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597017" name="Line 25"/>
              <p:cNvSpPr>
                <a:spLocks noChangeShapeType="1"/>
              </p:cNvSpPr>
              <p:nvPr/>
            </p:nvSpPr>
            <p:spPr bwMode="auto">
              <a:xfrm>
                <a:off x="864" y="2880"/>
                <a:ext cx="4272" cy="0"/>
              </a:xfrm>
              <a:prstGeom prst="line">
                <a:avLst/>
              </a:prstGeom>
              <a:noFill/>
              <a:ln w="57150">
                <a:solidFill>
                  <a:srgbClr val="66FF33"/>
                </a:solidFill>
                <a:round/>
                <a:headEnd/>
                <a:tailEnd/>
              </a:ln>
              <a:effectLst/>
            </p:spPr>
            <p:txBody>
              <a:bodyPr wrap="none" anchor="ctr"/>
              <a:lstStyle/>
              <a:p>
                <a:endParaRPr lang="es-ES"/>
              </a:p>
            </p:txBody>
          </p:sp>
          <p:grpSp>
            <p:nvGrpSpPr>
              <p:cNvPr id="597018" name="Group 26"/>
              <p:cNvGrpSpPr>
                <a:grpSpLocks/>
              </p:cNvGrpSpPr>
              <p:nvPr/>
            </p:nvGrpSpPr>
            <p:grpSpPr bwMode="auto">
              <a:xfrm>
                <a:off x="1056" y="2640"/>
                <a:ext cx="288" cy="144"/>
                <a:chOff x="1248" y="2976"/>
                <a:chExt cx="576" cy="48"/>
              </a:xfrm>
            </p:grpSpPr>
            <p:grpSp>
              <p:nvGrpSpPr>
                <p:cNvPr id="597019" name="Group 27"/>
                <p:cNvGrpSpPr>
                  <a:grpSpLocks/>
                </p:cNvGrpSpPr>
                <p:nvPr/>
              </p:nvGrpSpPr>
              <p:grpSpPr bwMode="auto">
                <a:xfrm>
                  <a:off x="1248" y="2976"/>
                  <a:ext cx="288" cy="48"/>
                  <a:chOff x="1248" y="2976"/>
                  <a:chExt cx="576" cy="96"/>
                </a:xfrm>
              </p:grpSpPr>
              <p:sp>
                <p:nvSpPr>
                  <p:cNvPr id="597020" name="Arc 2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21" name="Arc 2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22" name="Group 30"/>
                <p:cNvGrpSpPr>
                  <a:grpSpLocks/>
                </p:cNvGrpSpPr>
                <p:nvPr/>
              </p:nvGrpSpPr>
              <p:grpSpPr bwMode="auto">
                <a:xfrm flipH="1">
                  <a:off x="1536" y="2976"/>
                  <a:ext cx="288" cy="48"/>
                  <a:chOff x="1248" y="2976"/>
                  <a:chExt cx="576" cy="96"/>
                </a:xfrm>
              </p:grpSpPr>
              <p:sp>
                <p:nvSpPr>
                  <p:cNvPr id="597023" name="Arc 3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24" name="Arc 3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7025" name="Group 33"/>
              <p:cNvGrpSpPr>
                <a:grpSpLocks/>
              </p:cNvGrpSpPr>
              <p:nvPr/>
            </p:nvGrpSpPr>
            <p:grpSpPr bwMode="auto">
              <a:xfrm>
                <a:off x="3792" y="2688"/>
                <a:ext cx="288" cy="144"/>
                <a:chOff x="1248" y="2976"/>
                <a:chExt cx="576" cy="48"/>
              </a:xfrm>
            </p:grpSpPr>
            <p:grpSp>
              <p:nvGrpSpPr>
                <p:cNvPr id="597026" name="Group 34"/>
                <p:cNvGrpSpPr>
                  <a:grpSpLocks/>
                </p:cNvGrpSpPr>
                <p:nvPr/>
              </p:nvGrpSpPr>
              <p:grpSpPr bwMode="auto">
                <a:xfrm>
                  <a:off x="1248" y="2976"/>
                  <a:ext cx="288" cy="48"/>
                  <a:chOff x="1248" y="2976"/>
                  <a:chExt cx="576" cy="96"/>
                </a:xfrm>
              </p:grpSpPr>
              <p:sp>
                <p:nvSpPr>
                  <p:cNvPr id="597027" name="Arc 35"/>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28" name="Arc 36"/>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29" name="Group 37"/>
                <p:cNvGrpSpPr>
                  <a:grpSpLocks/>
                </p:cNvGrpSpPr>
                <p:nvPr/>
              </p:nvGrpSpPr>
              <p:grpSpPr bwMode="auto">
                <a:xfrm flipH="1">
                  <a:off x="1536" y="2976"/>
                  <a:ext cx="288" cy="48"/>
                  <a:chOff x="1248" y="2976"/>
                  <a:chExt cx="576" cy="96"/>
                </a:xfrm>
              </p:grpSpPr>
              <p:sp>
                <p:nvSpPr>
                  <p:cNvPr id="597030" name="Arc 38"/>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31" name="Arc 39"/>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nvGrpSpPr>
            <p:cNvPr id="597032" name="Group 40"/>
            <p:cNvGrpSpPr>
              <a:grpSpLocks/>
            </p:cNvGrpSpPr>
            <p:nvPr/>
          </p:nvGrpSpPr>
          <p:grpSpPr bwMode="auto">
            <a:xfrm>
              <a:off x="912" y="3216"/>
              <a:ext cx="4272" cy="288"/>
              <a:chOff x="912" y="3216"/>
              <a:chExt cx="4272" cy="288"/>
            </a:xfrm>
          </p:grpSpPr>
          <p:grpSp>
            <p:nvGrpSpPr>
              <p:cNvPr id="597033" name="Group 41"/>
              <p:cNvGrpSpPr>
                <a:grpSpLocks/>
              </p:cNvGrpSpPr>
              <p:nvPr/>
            </p:nvGrpSpPr>
            <p:grpSpPr bwMode="auto">
              <a:xfrm>
                <a:off x="912" y="3216"/>
                <a:ext cx="672" cy="58"/>
                <a:chOff x="1248" y="2976"/>
                <a:chExt cx="576" cy="48"/>
              </a:xfrm>
            </p:grpSpPr>
            <p:grpSp>
              <p:nvGrpSpPr>
                <p:cNvPr id="597034" name="Group 42"/>
                <p:cNvGrpSpPr>
                  <a:grpSpLocks/>
                </p:cNvGrpSpPr>
                <p:nvPr/>
              </p:nvGrpSpPr>
              <p:grpSpPr bwMode="auto">
                <a:xfrm>
                  <a:off x="1248" y="2976"/>
                  <a:ext cx="288" cy="48"/>
                  <a:chOff x="1248" y="2976"/>
                  <a:chExt cx="576" cy="96"/>
                </a:xfrm>
              </p:grpSpPr>
              <p:sp>
                <p:nvSpPr>
                  <p:cNvPr id="597035" name="Arc 4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36" name="Arc 4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37" name="Group 45"/>
                <p:cNvGrpSpPr>
                  <a:grpSpLocks/>
                </p:cNvGrpSpPr>
                <p:nvPr/>
              </p:nvGrpSpPr>
              <p:grpSpPr bwMode="auto">
                <a:xfrm flipH="1">
                  <a:off x="1536" y="2976"/>
                  <a:ext cx="288" cy="48"/>
                  <a:chOff x="1248" y="2976"/>
                  <a:chExt cx="576" cy="96"/>
                </a:xfrm>
              </p:grpSpPr>
              <p:sp>
                <p:nvSpPr>
                  <p:cNvPr id="597038" name="Arc 4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39" name="Arc 4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7040" name="Group 48"/>
              <p:cNvGrpSpPr>
                <a:grpSpLocks/>
              </p:cNvGrpSpPr>
              <p:nvPr/>
            </p:nvGrpSpPr>
            <p:grpSpPr bwMode="auto">
              <a:xfrm>
                <a:off x="1824" y="3216"/>
                <a:ext cx="1152" cy="115"/>
                <a:chOff x="1248" y="2976"/>
                <a:chExt cx="576" cy="48"/>
              </a:xfrm>
            </p:grpSpPr>
            <p:grpSp>
              <p:nvGrpSpPr>
                <p:cNvPr id="597041" name="Group 49"/>
                <p:cNvGrpSpPr>
                  <a:grpSpLocks/>
                </p:cNvGrpSpPr>
                <p:nvPr/>
              </p:nvGrpSpPr>
              <p:grpSpPr bwMode="auto">
                <a:xfrm>
                  <a:off x="1248" y="2976"/>
                  <a:ext cx="288" cy="48"/>
                  <a:chOff x="1248" y="2976"/>
                  <a:chExt cx="576" cy="96"/>
                </a:xfrm>
              </p:grpSpPr>
              <p:sp>
                <p:nvSpPr>
                  <p:cNvPr id="597042" name="Arc 50"/>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43" name="Arc 51"/>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44" name="Group 52"/>
                <p:cNvGrpSpPr>
                  <a:grpSpLocks/>
                </p:cNvGrpSpPr>
                <p:nvPr/>
              </p:nvGrpSpPr>
              <p:grpSpPr bwMode="auto">
                <a:xfrm flipH="1">
                  <a:off x="1536" y="2976"/>
                  <a:ext cx="288" cy="48"/>
                  <a:chOff x="1248" y="2976"/>
                  <a:chExt cx="576" cy="96"/>
                </a:xfrm>
              </p:grpSpPr>
              <p:sp>
                <p:nvSpPr>
                  <p:cNvPr id="597045" name="Arc 53"/>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46" name="Arc 54"/>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7047" name="Group 55"/>
              <p:cNvGrpSpPr>
                <a:grpSpLocks/>
              </p:cNvGrpSpPr>
              <p:nvPr/>
            </p:nvGrpSpPr>
            <p:grpSpPr bwMode="auto">
              <a:xfrm>
                <a:off x="2976" y="3216"/>
                <a:ext cx="1200" cy="96"/>
                <a:chOff x="1248" y="2976"/>
                <a:chExt cx="576" cy="96"/>
              </a:xfrm>
            </p:grpSpPr>
            <p:sp>
              <p:nvSpPr>
                <p:cNvPr id="597048" name="Arc 56"/>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49" name="Arc 57"/>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50" name="Group 58"/>
              <p:cNvGrpSpPr>
                <a:grpSpLocks/>
              </p:cNvGrpSpPr>
              <p:nvPr/>
            </p:nvGrpSpPr>
            <p:grpSpPr bwMode="auto">
              <a:xfrm flipH="1">
                <a:off x="4416" y="3216"/>
                <a:ext cx="597" cy="96"/>
                <a:chOff x="1248" y="2976"/>
                <a:chExt cx="576" cy="96"/>
              </a:xfrm>
            </p:grpSpPr>
            <p:sp>
              <p:nvSpPr>
                <p:cNvPr id="597051" name="Arc 59"/>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52" name="Arc 60"/>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sp>
            <p:nvSpPr>
              <p:cNvPr id="597053" name="Line 61"/>
              <p:cNvSpPr>
                <a:spLocks noChangeShapeType="1"/>
              </p:cNvSpPr>
              <p:nvPr/>
            </p:nvSpPr>
            <p:spPr bwMode="auto">
              <a:xfrm>
                <a:off x="912" y="3504"/>
                <a:ext cx="4272" cy="0"/>
              </a:xfrm>
              <a:prstGeom prst="line">
                <a:avLst/>
              </a:prstGeom>
              <a:noFill/>
              <a:ln w="57150">
                <a:solidFill>
                  <a:srgbClr val="66FF33"/>
                </a:solidFill>
                <a:round/>
                <a:headEnd/>
                <a:tailEnd/>
              </a:ln>
              <a:effectLst/>
            </p:spPr>
            <p:txBody>
              <a:bodyPr wrap="none" anchor="ctr"/>
              <a:lstStyle/>
              <a:p>
                <a:endParaRPr lang="es-ES"/>
              </a:p>
            </p:txBody>
          </p:sp>
          <p:grpSp>
            <p:nvGrpSpPr>
              <p:cNvPr id="597054" name="Group 62"/>
              <p:cNvGrpSpPr>
                <a:grpSpLocks/>
              </p:cNvGrpSpPr>
              <p:nvPr/>
            </p:nvGrpSpPr>
            <p:grpSpPr bwMode="auto">
              <a:xfrm>
                <a:off x="1536" y="3216"/>
                <a:ext cx="288" cy="144"/>
                <a:chOff x="1248" y="2976"/>
                <a:chExt cx="576" cy="48"/>
              </a:xfrm>
            </p:grpSpPr>
            <p:grpSp>
              <p:nvGrpSpPr>
                <p:cNvPr id="597055" name="Group 63"/>
                <p:cNvGrpSpPr>
                  <a:grpSpLocks/>
                </p:cNvGrpSpPr>
                <p:nvPr/>
              </p:nvGrpSpPr>
              <p:grpSpPr bwMode="auto">
                <a:xfrm>
                  <a:off x="1248" y="2976"/>
                  <a:ext cx="288" cy="48"/>
                  <a:chOff x="1248" y="2976"/>
                  <a:chExt cx="576" cy="96"/>
                </a:xfrm>
              </p:grpSpPr>
              <p:sp>
                <p:nvSpPr>
                  <p:cNvPr id="597056" name="Arc 6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57" name="Arc 6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58" name="Group 66"/>
                <p:cNvGrpSpPr>
                  <a:grpSpLocks/>
                </p:cNvGrpSpPr>
                <p:nvPr/>
              </p:nvGrpSpPr>
              <p:grpSpPr bwMode="auto">
                <a:xfrm flipH="1">
                  <a:off x="1536" y="2976"/>
                  <a:ext cx="288" cy="48"/>
                  <a:chOff x="1248" y="2976"/>
                  <a:chExt cx="576" cy="96"/>
                </a:xfrm>
              </p:grpSpPr>
              <p:sp>
                <p:nvSpPr>
                  <p:cNvPr id="597059" name="Arc 67"/>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60" name="Arc 68"/>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nvGrpSpPr>
              <p:cNvPr id="597061" name="Group 69"/>
              <p:cNvGrpSpPr>
                <a:grpSpLocks/>
              </p:cNvGrpSpPr>
              <p:nvPr/>
            </p:nvGrpSpPr>
            <p:grpSpPr bwMode="auto">
              <a:xfrm>
                <a:off x="4176" y="3312"/>
                <a:ext cx="288" cy="144"/>
                <a:chOff x="1248" y="2976"/>
                <a:chExt cx="576" cy="48"/>
              </a:xfrm>
            </p:grpSpPr>
            <p:grpSp>
              <p:nvGrpSpPr>
                <p:cNvPr id="597062" name="Group 70"/>
                <p:cNvGrpSpPr>
                  <a:grpSpLocks/>
                </p:cNvGrpSpPr>
                <p:nvPr/>
              </p:nvGrpSpPr>
              <p:grpSpPr bwMode="auto">
                <a:xfrm>
                  <a:off x="1248" y="2976"/>
                  <a:ext cx="288" cy="48"/>
                  <a:chOff x="1248" y="2976"/>
                  <a:chExt cx="576" cy="96"/>
                </a:xfrm>
              </p:grpSpPr>
              <p:sp>
                <p:nvSpPr>
                  <p:cNvPr id="597063" name="Arc 71"/>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64" name="Arc 72"/>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nvGrpSpPr>
                <p:cNvPr id="597065" name="Group 73"/>
                <p:cNvGrpSpPr>
                  <a:grpSpLocks/>
                </p:cNvGrpSpPr>
                <p:nvPr/>
              </p:nvGrpSpPr>
              <p:grpSpPr bwMode="auto">
                <a:xfrm flipH="1">
                  <a:off x="1536" y="2976"/>
                  <a:ext cx="288" cy="48"/>
                  <a:chOff x="1248" y="2976"/>
                  <a:chExt cx="576" cy="96"/>
                </a:xfrm>
              </p:grpSpPr>
              <p:sp>
                <p:nvSpPr>
                  <p:cNvPr id="597066" name="Arc 74"/>
                  <p:cNvSpPr>
                    <a:spLocks/>
                  </p:cNvSpPr>
                  <p:nvPr/>
                </p:nvSpPr>
                <p:spPr bwMode="auto">
                  <a:xfrm>
                    <a:off x="1248" y="2976"/>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sp>
                <p:nvSpPr>
                  <p:cNvPr id="597067" name="Arc 75"/>
                  <p:cNvSpPr>
                    <a:spLocks/>
                  </p:cNvSpPr>
                  <p:nvPr/>
                </p:nvSpPr>
                <p:spPr bwMode="auto">
                  <a:xfrm flipH="1" flipV="1">
                    <a:off x="1536" y="3024"/>
                    <a:ext cx="28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66FF33"/>
                    </a:solidFill>
                    <a:round/>
                    <a:headEnd/>
                    <a:tailEnd/>
                  </a:ln>
                  <a:effectLst/>
                </p:spPr>
                <p:txBody>
                  <a:bodyPr wrap="none" anchor="ctr"/>
                  <a:lstStyle/>
                  <a:p>
                    <a:endParaRPr lang="es-ES"/>
                  </a:p>
                </p:txBody>
              </p:sp>
            </p:grpSp>
          </p:grpSp>
        </p:grpSp>
      </p:grpSp>
      <p:grpSp>
        <p:nvGrpSpPr>
          <p:cNvPr id="597068" name="Group 76"/>
          <p:cNvGrpSpPr>
            <a:grpSpLocks/>
          </p:cNvGrpSpPr>
          <p:nvPr/>
        </p:nvGrpSpPr>
        <p:grpSpPr bwMode="auto">
          <a:xfrm>
            <a:off x="5105400" y="1257300"/>
            <a:ext cx="3429000" cy="4114800"/>
            <a:chOff x="3216" y="912"/>
            <a:chExt cx="2160" cy="2592"/>
          </a:xfrm>
        </p:grpSpPr>
        <p:grpSp>
          <p:nvGrpSpPr>
            <p:cNvPr id="597069" name="Group 77"/>
            <p:cNvGrpSpPr>
              <a:grpSpLocks/>
            </p:cNvGrpSpPr>
            <p:nvPr/>
          </p:nvGrpSpPr>
          <p:grpSpPr bwMode="auto">
            <a:xfrm>
              <a:off x="4656" y="912"/>
              <a:ext cx="720" cy="720"/>
              <a:chOff x="1392" y="3216"/>
              <a:chExt cx="720" cy="720"/>
            </a:xfrm>
          </p:grpSpPr>
          <p:sp>
            <p:nvSpPr>
              <p:cNvPr id="597070" name="Oval 78"/>
              <p:cNvSpPr>
                <a:spLocks noChangeArrowheads="1"/>
              </p:cNvSpPr>
              <p:nvPr/>
            </p:nvSpPr>
            <p:spPr bwMode="auto">
              <a:xfrm>
                <a:off x="1392" y="3216"/>
                <a:ext cx="720" cy="720"/>
              </a:xfrm>
              <a:prstGeom prst="ellipse">
                <a:avLst/>
              </a:prstGeom>
              <a:noFill/>
              <a:ln w="28575">
                <a:solidFill>
                  <a:schemeClr val="tx1"/>
                </a:solidFill>
                <a:round/>
                <a:headEnd/>
                <a:tailEnd/>
              </a:ln>
              <a:effectLst/>
            </p:spPr>
            <p:txBody>
              <a:bodyPr wrap="none" anchor="ctr"/>
              <a:lstStyle/>
              <a:p>
                <a:endParaRPr lang="es-ES"/>
              </a:p>
            </p:txBody>
          </p:sp>
          <p:sp>
            <p:nvSpPr>
              <p:cNvPr id="597071" name="Line 79"/>
              <p:cNvSpPr>
                <a:spLocks noChangeShapeType="1"/>
              </p:cNvSpPr>
              <p:nvPr/>
            </p:nvSpPr>
            <p:spPr bwMode="auto">
              <a:xfrm rot="9541185">
                <a:off x="1816" y="3552"/>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7072" name="Oval 80"/>
              <p:cNvSpPr>
                <a:spLocks noChangeArrowheads="1"/>
              </p:cNvSpPr>
              <p:nvPr/>
            </p:nvSpPr>
            <p:spPr bwMode="auto">
              <a:xfrm>
                <a:off x="1696" y="352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597073" name="Line 81"/>
            <p:cNvSpPr>
              <a:spLocks noChangeShapeType="1"/>
            </p:cNvSpPr>
            <p:nvPr/>
          </p:nvSpPr>
          <p:spPr bwMode="auto">
            <a:xfrm>
              <a:off x="3312" y="3168"/>
              <a:ext cx="1632" cy="0"/>
            </a:xfrm>
            <a:prstGeom prst="line">
              <a:avLst/>
            </a:prstGeom>
            <a:noFill/>
            <a:ln w="76200">
              <a:solidFill>
                <a:schemeClr val="tx1"/>
              </a:solidFill>
              <a:round/>
              <a:headEnd/>
              <a:tailEnd type="triangle" w="med" len="med"/>
            </a:ln>
            <a:effectLst/>
          </p:spPr>
          <p:txBody>
            <a:bodyPr wrap="none" anchor="ctr"/>
            <a:lstStyle/>
            <a:p>
              <a:endParaRPr lang="es-ES"/>
            </a:p>
          </p:txBody>
        </p:sp>
        <p:sp>
          <p:nvSpPr>
            <p:cNvPr id="597074" name="Oval 82"/>
            <p:cNvSpPr>
              <a:spLocks noChangeArrowheads="1"/>
            </p:cNvSpPr>
            <p:nvPr/>
          </p:nvSpPr>
          <p:spPr bwMode="auto">
            <a:xfrm>
              <a:off x="4944" y="251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75" name="Oval 83"/>
            <p:cNvSpPr>
              <a:spLocks noChangeArrowheads="1"/>
            </p:cNvSpPr>
            <p:nvPr/>
          </p:nvSpPr>
          <p:spPr bwMode="auto">
            <a:xfrm>
              <a:off x="4944" y="238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76" name="Oval 84"/>
            <p:cNvSpPr>
              <a:spLocks noChangeArrowheads="1"/>
            </p:cNvSpPr>
            <p:nvPr/>
          </p:nvSpPr>
          <p:spPr bwMode="auto">
            <a:xfrm>
              <a:off x="4944" y="225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77" name="Oval 85"/>
            <p:cNvSpPr>
              <a:spLocks noChangeArrowheads="1"/>
            </p:cNvSpPr>
            <p:nvPr/>
          </p:nvSpPr>
          <p:spPr bwMode="auto">
            <a:xfrm>
              <a:off x="4944" y="312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78" name="Line 86"/>
            <p:cNvSpPr>
              <a:spLocks noChangeShapeType="1"/>
            </p:cNvSpPr>
            <p:nvPr/>
          </p:nvSpPr>
          <p:spPr bwMode="auto">
            <a:xfrm>
              <a:off x="3216" y="2352"/>
              <a:ext cx="1632" cy="0"/>
            </a:xfrm>
            <a:prstGeom prst="line">
              <a:avLst/>
            </a:prstGeom>
            <a:noFill/>
            <a:ln w="76200">
              <a:solidFill>
                <a:schemeClr val="tx1"/>
              </a:solidFill>
              <a:round/>
              <a:headEnd/>
              <a:tailEnd type="triangle" w="med" len="med"/>
            </a:ln>
            <a:effectLst/>
          </p:spPr>
          <p:txBody>
            <a:bodyPr wrap="none" anchor="ctr"/>
            <a:lstStyle/>
            <a:p>
              <a:endParaRPr lang="es-ES"/>
            </a:p>
          </p:txBody>
        </p:sp>
        <p:sp>
          <p:nvSpPr>
            <p:cNvPr id="597079" name="Oval 87"/>
            <p:cNvSpPr>
              <a:spLocks noChangeArrowheads="1"/>
            </p:cNvSpPr>
            <p:nvPr/>
          </p:nvSpPr>
          <p:spPr bwMode="auto">
            <a:xfrm>
              <a:off x="4240" y="337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80" name="Oval 88"/>
            <p:cNvSpPr>
              <a:spLocks noChangeArrowheads="1"/>
            </p:cNvSpPr>
            <p:nvPr/>
          </p:nvSpPr>
          <p:spPr bwMode="auto">
            <a:xfrm>
              <a:off x="3877" y="273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grpSp>
        <p:nvGrpSpPr>
          <p:cNvPr id="597081" name="Group 89"/>
          <p:cNvGrpSpPr>
            <a:grpSpLocks/>
          </p:cNvGrpSpPr>
          <p:nvPr/>
        </p:nvGrpSpPr>
        <p:grpSpPr bwMode="auto">
          <a:xfrm>
            <a:off x="1789113" y="1184275"/>
            <a:ext cx="3452812" cy="3749675"/>
            <a:chOff x="1137" y="864"/>
            <a:chExt cx="2175" cy="2362"/>
          </a:xfrm>
        </p:grpSpPr>
        <p:sp>
          <p:nvSpPr>
            <p:cNvPr id="597082" name="Oval 90"/>
            <p:cNvSpPr>
              <a:spLocks noChangeArrowheads="1"/>
            </p:cNvSpPr>
            <p:nvPr/>
          </p:nvSpPr>
          <p:spPr bwMode="auto">
            <a:xfrm>
              <a:off x="2899" y="2490"/>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83" name="Oval 91"/>
            <p:cNvSpPr>
              <a:spLocks noChangeArrowheads="1"/>
            </p:cNvSpPr>
            <p:nvPr/>
          </p:nvSpPr>
          <p:spPr bwMode="auto">
            <a:xfrm>
              <a:off x="2899" y="2362"/>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84" name="Oval 92"/>
            <p:cNvSpPr>
              <a:spLocks noChangeArrowheads="1"/>
            </p:cNvSpPr>
            <p:nvPr/>
          </p:nvSpPr>
          <p:spPr bwMode="auto">
            <a:xfrm>
              <a:off x="2899" y="223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85" name="Oval 93"/>
            <p:cNvSpPr>
              <a:spLocks noChangeArrowheads="1"/>
            </p:cNvSpPr>
            <p:nvPr/>
          </p:nvSpPr>
          <p:spPr bwMode="auto">
            <a:xfrm>
              <a:off x="2899" y="210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86" name="Line 94"/>
            <p:cNvSpPr>
              <a:spLocks noChangeShapeType="1"/>
            </p:cNvSpPr>
            <p:nvPr/>
          </p:nvSpPr>
          <p:spPr bwMode="auto">
            <a:xfrm>
              <a:off x="1219" y="2330"/>
              <a:ext cx="1536" cy="0"/>
            </a:xfrm>
            <a:prstGeom prst="line">
              <a:avLst/>
            </a:prstGeom>
            <a:noFill/>
            <a:ln w="76200">
              <a:solidFill>
                <a:schemeClr val="tx1"/>
              </a:solidFill>
              <a:round/>
              <a:headEnd/>
              <a:tailEnd type="triangle" w="med" len="med"/>
            </a:ln>
            <a:effectLst/>
          </p:spPr>
          <p:txBody>
            <a:bodyPr wrap="none" anchor="ctr"/>
            <a:lstStyle/>
            <a:p>
              <a:endParaRPr lang="es-ES"/>
            </a:p>
          </p:txBody>
        </p:sp>
        <p:grpSp>
          <p:nvGrpSpPr>
            <p:cNvPr id="597087" name="Group 95"/>
            <p:cNvGrpSpPr>
              <a:grpSpLocks/>
            </p:cNvGrpSpPr>
            <p:nvPr/>
          </p:nvGrpSpPr>
          <p:grpSpPr bwMode="auto">
            <a:xfrm>
              <a:off x="2592" y="864"/>
              <a:ext cx="720" cy="720"/>
              <a:chOff x="2544" y="1632"/>
              <a:chExt cx="720" cy="720"/>
            </a:xfrm>
          </p:grpSpPr>
          <p:sp>
            <p:nvSpPr>
              <p:cNvPr id="597088" name="Oval 96"/>
              <p:cNvSpPr>
                <a:spLocks noChangeArrowheads="1"/>
              </p:cNvSpPr>
              <p:nvPr/>
            </p:nvSpPr>
            <p:spPr bwMode="auto">
              <a:xfrm>
                <a:off x="2544" y="1632"/>
                <a:ext cx="720" cy="720"/>
              </a:xfrm>
              <a:prstGeom prst="ellipse">
                <a:avLst/>
              </a:prstGeom>
              <a:noFill/>
              <a:ln w="28575">
                <a:solidFill>
                  <a:schemeClr val="tx1"/>
                </a:solidFill>
                <a:round/>
                <a:headEnd/>
                <a:tailEnd/>
              </a:ln>
              <a:effectLst/>
            </p:spPr>
            <p:txBody>
              <a:bodyPr wrap="none" anchor="ctr"/>
              <a:lstStyle/>
              <a:p>
                <a:endParaRPr lang="es-ES"/>
              </a:p>
            </p:txBody>
          </p:sp>
          <p:sp>
            <p:nvSpPr>
              <p:cNvPr id="597089" name="Line 97"/>
              <p:cNvSpPr>
                <a:spLocks noChangeShapeType="1"/>
              </p:cNvSpPr>
              <p:nvPr/>
            </p:nvSpPr>
            <p:spPr bwMode="auto">
              <a:xfrm rot="3829519">
                <a:off x="3065" y="1735"/>
                <a:ext cx="1"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7090" name="Oval 98"/>
              <p:cNvSpPr>
                <a:spLocks noChangeArrowheads="1"/>
              </p:cNvSpPr>
              <p:nvPr/>
            </p:nvSpPr>
            <p:spPr bwMode="auto">
              <a:xfrm>
                <a:off x="2848" y="1936"/>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sp>
          <p:nvSpPr>
            <p:cNvPr id="597091" name="Oval 99"/>
            <p:cNvSpPr>
              <a:spLocks noChangeArrowheads="1"/>
            </p:cNvSpPr>
            <p:nvPr/>
          </p:nvSpPr>
          <p:spPr bwMode="auto">
            <a:xfrm>
              <a:off x="3091" y="3098"/>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nvGrpSpPr>
            <p:cNvPr id="597092" name="Group 100"/>
            <p:cNvGrpSpPr>
              <a:grpSpLocks/>
            </p:cNvGrpSpPr>
            <p:nvPr/>
          </p:nvGrpSpPr>
          <p:grpSpPr bwMode="auto">
            <a:xfrm flipH="1">
              <a:off x="3043" y="2282"/>
              <a:ext cx="144" cy="672"/>
              <a:chOff x="1680" y="1488"/>
              <a:chExt cx="144" cy="192"/>
            </a:xfrm>
          </p:grpSpPr>
          <p:sp>
            <p:nvSpPr>
              <p:cNvPr id="597093" name="Arc 101"/>
              <p:cNvSpPr>
                <a:spLocks/>
              </p:cNvSpPr>
              <p:nvPr/>
            </p:nvSpPr>
            <p:spPr bwMode="auto">
              <a:xfrm flipH="1">
                <a:off x="1680" y="1488"/>
                <a:ext cx="144"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5008"/>
                </a:solidFill>
                <a:round/>
                <a:headEnd/>
                <a:tailEnd/>
              </a:ln>
              <a:effectLst/>
            </p:spPr>
            <p:txBody>
              <a:bodyPr wrap="none" anchor="ctr"/>
              <a:lstStyle/>
              <a:p>
                <a:endParaRPr lang="es-ES"/>
              </a:p>
            </p:txBody>
          </p:sp>
          <p:sp>
            <p:nvSpPr>
              <p:cNvPr id="597094" name="Line 102"/>
              <p:cNvSpPr>
                <a:spLocks noChangeShapeType="1"/>
              </p:cNvSpPr>
              <p:nvPr/>
            </p:nvSpPr>
            <p:spPr bwMode="auto">
              <a:xfrm flipH="1">
                <a:off x="1680" y="1584"/>
                <a:ext cx="0" cy="96"/>
              </a:xfrm>
              <a:prstGeom prst="line">
                <a:avLst/>
              </a:prstGeom>
              <a:noFill/>
              <a:ln w="28575">
                <a:solidFill>
                  <a:srgbClr val="FF5008"/>
                </a:solidFill>
                <a:round/>
                <a:headEnd/>
                <a:tailEnd type="triangle" w="med" len="med"/>
              </a:ln>
              <a:effectLst/>
            </p:spPr>
            <p:txBody>
              <a:bodyPr wrap="none" anchor="ctr"/>
              <a:lstStyle/>
              <a:p>
                <a:endParaRPr lang="es-ES"/>
              </a:p>
            </p:txBody>
          </p:sp>
        </p:grpSp>
        <p:sp>
          <p:nvSpPr>
            <p:cNvPr id="597095" name="Oval 103"/>
            <p:cNvSpPr>
              <a:spLocks noChangeArrowheads="1"/>
            </p:cNvSpPr>
            <p:nvPr/>
          </p:nvSpPr>
          <p:spPr bwMode="auto">
            <a:xfrm>
              <a:off x="3091" y="2954"/>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096" name="Oval 104"/>
            <p:cNvSpPr>
              <a:spLocks noChangeArrowheads="1"/>
            </p:cNvSpPr>
            <p:nvPr/>
          </p:nvSpPr>
          <p:spPr bwMode="auto">
            <a:xfrm>
              <a:off x="1137" y="2676"/>
              <a:ext cx="144" cy="128"/>
            </a:xfrm>
            <a:prstGeom prst="ellipse">
              <a:avLst/>
            </a:prstGeom>
            <a:solidFill>
              <a:srgbClr val="FF5008"/>
            </a:solidFill>
            <a:ln w="12700">
              <a:solidFill>
                <a:schemeClr val="tx1"/>
              </a:solidFill>
              <a:round/>
              <a:headEnd/>
              <a:tailEnd/>
            </a:ln>
            <a:effectLst/>
          </p:spPr>
          <p:txBody>
            <a:bodyPr wrap="none" anchor="ctr"/>
            <a:lstStyle/>
            <a:p>
              <a:endParaRPr lang="es-ES"/>
            </a:p>
          </p:txBody>
        </p:sp>
      </p:grpSp>
      <p:sp>
        <p:nvSpPr>
          <p:cNvPr id="597097" name="Rectangle 105"/>
          <p:cNvSpPr>
            <a:spLocks noChangeArrowheads="1"/>
          </p:cNvSpPr>
          <p:nvPr/>
        </p:nvSpPr>
        <p:spPr bwMode="auto">
          <a:xfrm>
            <a:off x="1443038" y="400050"/>
            <a:ext cx="6176962" cy="582613"/>
          </a:xfrm>
          <a:prstGeom prst="rect">
            <a:avLst/>
          </a:prstGeom>
          <a:noFill/>
          <a:ln w="12700">
            <a:noFill/>
            <a:miter lim="800000"/>
            <a:headEnd/>
            <a:tailEnd/>
          </a:ln>
          <a:effectLst/>
        </p:spPr>
        <p:txBody>
          <a:bodyPr lIns="90488" tIns="44450" rIns="90488" bIns="44450" anchor="ctr"/>
          <a:lstStyle/>
          <a:p>
            <a:pPr algn="ctr"/>
            <a:r>
              <a:rPr lang="en-US" sz="3600">
                <a:solidFill>
                  <a:schemeClr val="tx2"/>
                </a:solidFill>
              </a:rPr>
              <a:t>Far end crosstalk (FEXT)</a:t>
            </a:r>
          </a:p>
        </p:txBody>
      </p:sp>
      <p:grpSp>
        <p:nvGrpSpPr>
          <p:cNvPr id="597098" name="Group 106"/>
          <p:cNvGrpSpPr>
            <a:grpSpLocks/>
          </p:cNvGrpSpPr>
          <p:nvPr/>
        </p:nvGrpSpPr>
        <p:grpSpPr bwMode="auto">
          <a:xfrm>
            <a:off x="838200" y="1257300"/>
            <a:ext cx="1143000" cy="2819400"/>
            <a:chOff x="576" y="816"/>
            <a:chExt cx="720" cy="1776"/>
          </a:xfrm>
        </p:grpSpPr>
        <p:grpSp>
          <p:nvGrpSpPr>
            <p:cNvPr id="597099" name="Group 107"/>
            <p:cNvGrpSpPr>
              <a:grpSpLocks/>
            </p:cNvGrpSpPr>
            <p:nvPr/>
          </p:nvGrpSpPr>
          <p:grpSpPr bwMode="auto">
            <a:xfrm>
              <a:off x="576" y="816"/>
              <a:ext cx="720" cy="720"/>
              <a:chOff x="3040" y="1296"/>
              <a:chExt cx="720" cy="720"/>
            </a:xfrm>
          </p:grpSpPr>
          <p:sp>
            <p:nvSpPr>
              <p:cNvPr id="597100" name="Oval 108"/>
              <p:cNvSpPr>
                <a:spLocks noChangeArrowheads="1"/>
              </p:cNvSpPr>
              <p:nvPr/>
            </p:nvSpPr>
            <p:spPr bwMode="auto">
              <a:xfrm>
                <a:off x="3040" y="1296"/>
                <a:ext cx="720" cy="720"/>
              </a:xfrm>
              <a:prstGeom prst="ellipse">
                <a:avLst/>
              </a:prstGeom>
              <a:noFill/>
              <a:ln w="28575">
                <a:solidFill>
                  <a:schemeClr val="tx1"/>
                </a:solidFill>
                <a:round/>
                <a:headEnd/>
                <a:tailEnd/>
              </a:ln>
              <a:effectLst/>
            </p:spPr>
            <p:txBody>
              <a:bodyPr wrap="none" anchor="ctr"/>
              <a:lstStyle/>
              <a:p>
                <a:endParaRPr lang="es-ES"/>
              </a:p>
            </p:txBody>
          </p:sp>
          <p:sp>
            <p:nvSpPr>
              <p:cNvPr id="597101" name="Line 109"/>
              <p:cNvSpPr>
                <a:spLocks noChangeShapeType="1"/>
              </p:cNvSpPr>
              <p:nvPr/>
            </p:nvSpPr>
            <p:spPr bwMode="auto">
              <a:xfrm>
                <a:off x="3408" y="1344"/>
                <a:ext cx="0" cy="355"/>
              </a:xfrm>
              <a:prstGeom prst="line">
                <a:avLst/>
              </a:prstGeom>
              <a:noFill/>
              <a:ln w="76200">
                <a:solidFill>
                  <a:schemeClr val="tx1"/>
                </a:solidFill>
                <a:round/>
                <a:headEnd type="triangle" w="med" len="med"/>
                <a:tailEnd/>
              </a:ln>
              <a:effectLst/>
            </p:spPr>
            <p:txBody>
              <a:bodyPr wrap="none" anchor="ctr"/>
              <a:lstStyle/>
              <a:p>
                <a:endParaRPr lang="es-ES"/>
              </a:p>
            </p:txBody>
          </p:sp>
          <p:sp>
            <p:nvSpPr>
              <p:cNvPr id="597102" name="Oval 110"/>
              <p:cNvSpPr>
                <a:spLocks noChangeArrowheads="1"/>
              </p:cNvSpPr>
              <p:nvPr/>
            </p:nvSpPr>
            <p:spPr bwMode="auto">
              <a:xfrm>
                <a:off x="3352" y="1640"/>
                <a:ext cx="120" cy="93"/>
              </a:xfrm>
              <a:prstGeom prst="ellipse">
                <a:avLst/>
              </a:prstGeom>
              <a:solidFill>
                <a:schemeClr val="tx1"/>
              </a:solidFill>
              <a:ln w="12700">
                <a:solidFill>
                  <a:schemeClr val="tx1"/>
                </a:solidFill>
                <a:round/>
                <a:headEnd/>
                <a:tailEnd/>
              </a:ln>
              <a:effectLst/>
            </p:spPr>
            <p:txBody>
              <a:bodyPr wrap="none" anchor="ctr"/>
              <a:lstStyle/>
              <a:p>
                <a:endParaRPr lang="es-ES"/>
              </a:p>
            </p:txBody>
          </p:sp>
        </p:grpSp>
        <p:grpSp>
          <p:nvGrpSpPr>
            <p:cNvPr id="597103" name="Group 111"/>
            <p:cNvGrpSpPr>
              <a:grpSpLocks/>
            </p:cNvGrpSpPr>
            <p:nvPr/>
          </p:nvGrpSpPr>
          <p:grpSpPr bwMode="auto">
            <a:xfrm>
              <a:off x="816" y="1824"/>
              <a:ext cx="144" cy="768"/>
              <a:chOff x="1440" y="864"/>
              <a:chExt cx="144" cy="864"/>
            </a:xfrm>
          </p:grpSpPr>
          <p:sp>
            <p:nvSpPr>
              <p:cNvPr id="597104" name="Oval 112"/>
              <p:cNvSpPr>
                <a:spLocks noChangeArrowheads="1"/>
              </p:cNvSpPr>
              <p:nvPr/>
            </p:nvSpPr>
            <p:spPr bwMode="auto">
              <a:xfrm>
                <a:off x="1440" y="158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105" name="Oval 113"/>
              <p:cNvSpPr>
                <a:spLocks noChangeArrowheads="1"/>
              </p:cNvSpPr>
              <p:nvPr/>
            </p:nvSpPr>
            <p:spPr bwMode="auto">
              <a:xfrm>
                <a:off x="1440" y="1440"/>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106" name="Oval 114"/>
              <p:cNvSpPr>
                <a:spLocks noChangeArrowheads="1"/>
              </p:cNvSpPr>
              <p:nvPr/>
            </p:nvSpPr>
            <p:spPr bwMode="auto">
              <a:xfrm>
                <a:off x="1440" y="1296"/>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107" name="Oval 115"/>
              <p:cNvSpPr>
                <a:spLocks noChangeArrowheads="1"/>
              </p:cNvSpPr>
              <p:nvPr/>
            </p:nvSpPr>
            <p:spPr bwMode="auto">
              <a:xfrm>
                <a:off x="1440" y="1152"/>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108" name="Oval 116"/>
              <p:cNvSpPr>
                <a:spLocks noChangeArrowheads="1"/>
              </p:cNvSpPr>
              <p:nvPr/>
            </p:nvSpPr>
            <p:spPr bwMode="auto">
              <a:xfrm>
                <a:off x="1440" y="1008"/>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sp>
            <p:nvSpPr>
              <p:cNvPr id="597109" name="Oval 117"/>
              <p:cNvSpPr>
                <a:spLocks noChangeArrowheads="1"/>
              </p:cNvSpPr>
              <p:nvPr/>
            </p:nvSpPr>
            <p:spPr bwMode="auto">
              <a:xfrm>
                <a:off x="1440" y="864"/>
                <a:ext cx="144" cy="144"/>
              </a:xfrm>
              <a:prstGeom prst="ellipse">
                <a:avLst/>
              </a:prstGeom>
              <a:solidFill>
                <a:srgbClr val="FF5008"/>
              </a:solidFill>
              <a:ln w="12700">
                <a:solidFill>
                  <a:schemeClr val="tx1"/>
                </a:solidFill>
                <a:round/>
                <a:headEnd/>
                <a:tailEnd/>
              </a:ln>
              <a:effectLst/>
            </p:spPr>
            <p:txBody>
              <a:bodyPr wrap="none" anchor="ctr"/>
              <a:lstStyle/>
              <a:p>
                <a:endParaRPr lang="es-ES"/>
              </a:p>
            </p:txBody>
          </p:sp>
        </p:gr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7098"/>
                                        </p:tgtEl>
                                        <p:attrNameLst>
                                          <p:attrName>style.visibility</p:attrName>
                                        </p:attrNameLst>
                                      </p:cBhvr>
                                      <p:to>
                                        <p:strVal val="visible"/>
                                      </p:to>
                                    </p:set>
                                    <p:anim calcmode="lin" valueType="num">
                                      <p:cBhvr additive="base">
                                        <p:cTn id="7" dur="500" fill="hold"/>
                                        <p:tgtEl>
                                          <p:spTgt spid="597098"/>
                                        </p:tgtEl>
                                        <p:attrNameLst>
                                          <p:attrName>ppt_x</p:attrName>
                                        </p:attrNameLst>
                                      </p:cBhvr>
                                      <p:tavLst>
                                        <p:tav tm="0">
                                          <p:val>
                                            <p:strVal val="0-#ppt_w/2"/>
                                          </p:val>
                                        </p:tav>
                                        <p:tav tm="100000">
                                          <p:val>
                                            <p:strVal val="#ppt_x"/>
                                          </p:val>
                                        </p:tav>
                                      </p:tavLst>
                                    </p:anim>
                                    <p:anim calcmode="lin" valueType="num">
                                      <p:cBhvr additive="base">
                                        <p:cTn id="8" dur="500" fill="hold"/>
                                        <p:tgtEl>
                                          <p:spTgt spid="59709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97098"/>
                                        </p:tgtEl>
                                        <p:attrNameLst>
                                          <p:attrName>ppt_c</p:attrName>
                                        </p:attrNameLst>
                                      </p:cBhvr>
                                      <p:to>
                                        <a:schemeClr val="folHlink"/>
                                      </p:to>
                                    </p:animClr>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97081"/>
                                        </p:tgtEl>
                                        <p:attrNameLst>
                                          <p:attrName>style.visibility</p:attrName>
                                        </p:attrNameLst>
                                      </p:cBhvr>
                                      <p:to>
                                        <p:strVal val="visible"/>
                                      </p:to>
                                    </p:set>
                                    <p:animEffect transition="in" filter="wipe(left)">
                                      <p:cBhvr>
                                        <p:cTn id="13" dur="500"/>
                                        <p:tgtEl>
                                          <p:spTgt spid="597081"/>
                                        </p:tgtEl>
                                      </p:cBhvr>
                                    </p:animEffect>
                                  </p:childTnLst>
                                  <p:subTnLst>
                                    <p:animClr clrSpc="rgb" dir="cw">
                                      <p:cBhvr override="childStyle">
                                        <p:cTn dur="1" fill="hold" display="0" masterRel="nextClick" afterEffect="1"/>
                                        <p:tgtEl>
                                          <p:spTgt spid="597081"/>
                                        </p:tgtEl>
                                        <p:attrNameLst>
                                          <p:attrName>ppt_c</p:attrName>
                                        </p:attrNameLst>
                                      </p:cBhvr>
                                      <p:to>
                                        <a:schemeClr val="folHlink"/>
                                      </p:to>
                                    </p:animClr>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97068"/>
                                        </p:tgtEl>
                                        <p:attrNameLst>
                                          <p:attrName>style.visibility</p:attrName>
                                        </p:attrNameLst>
                                      </p:cBhvr>
                                      <p:to>
                                        <p:strVal val="visible"/>
                                      </p:to>
                                    </p:set>
                                    <p:animEffect transition="in" filter="wipe(left)">
                                      <p:cBhvr>
                                        <p:cTn id="18" dur="500"/>
                                        <p:tgtEl>
                                          <p:spTgt spid="597068"/>
                                        </p:tgtEl>
                                      </p:cBhvr>
                                    </p:animEffect>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2"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Componentes del Crosstalk: FEXT y NEXT</a:t>
            </a:r>
          </a:p>
        </p:txBody>
      </p:sp>
      <p:sp>
        <p:nvSpPr>
          <p:cNvPr id="595973"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sz="3200"/>
              <a:t>El FEXT y el NEXT aumentan con la frecuencia.</a:t>
            </a:r>
          </a:p>
          <a:p>
            <a:pPr marL="342900" indent="-342900">
              <a:lnSpc>
                <a:spcPct val="90000"/>
              </a:lnSpc>
              <a:spcBef>
                <a:spcPct val="20000"/>
              </a:spcBef>
              <a:buSzPct val="100000"/>
              <a:buFontTx/>
              <a:buChar char="•"/>
            </a:pPr>
            <a:r>
              <a:rPr lang="es-ES_tradnl" sz="3200"/>
              <a:t>El NEXT es más fuerte que el FEXT porque la intensidad de la señal inducida en el extremo cercano es mayor.</a:t>
            </a:r>
          </a:p>
          <a:p>
            <a:pPr marL="342900" indent="-342900">
              <a:lnSpc>
                <a:spcPct val="90000"/>
              </a:lnSpc>
              <a:spcBef>
                <a:spcPct val="20000"/>
              </a:spcBef>
              <a:buSzPct val="100000"/>
              <a:buFontTx/>
              <a:buChar char="•"/>
            </a:pPr>
            <a:r>
              <a:rPr lang="es-ES_tradnl" sz="3200"/>
              <a:t>Si se usa una frecuencia distinta en cada sentido (ej.: ADSL) el NEXT no es problema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8"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Cable coaxial</a:t>
            </a:r>
            <a:endParaRPr lang="es-ES" sz="3600">
              <a:solidFill>
                <a:schemeClr val="tx2"/>
              </a:solidFill>
            </a:endParaRPr>
          </a:p>
        </p:txBody>
      </p:sp>
      <p:sp>
        <p:nvSpPr>
          <p:cNvPr id="594949"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sz="3200"/>
              <a:t>Es el que tiene menor atenuación y menor interferencia. La impedancia puede ser de 50 o 75 </a:t>
            </a:r>
            <a:r>
              <a:rPr lang="es-ES_tradnl" sz="3200">
                <a:sym typeface="Symbol" pitchFamily="18" charset="2"/>
              </a:rPr>
              <a:t></a:t>
            </a:r>
            <a:endParaRPr lang="es-ES_tradnl" sz="3200"/>
          </a:p>
          <a:p>
            <a:pPr marL="342900" indent="-342900">
              <a:spcBef>
                <a:spcPct val="20000"/>
              </a:spcBef>
              <a:buSzPct val="100000"/>
              <a:buFontTx/>
              <a:buChar char="•"/>
            </a:pPr>
            <a:r>
              <a:rPr lang="es-ES_tradnl" sz="3200"/>
              <a:t>50 </a:t>
            </a:r>
            <a:r>
              <a:rPr lang="es-ES_tradnl" sz="3200">
                <a:sym typeface="Symbol" pitchFamily="18" charset="2"/>
              </a:rPr>
              <a:t>: usado en redes locales Ethernet (10BASE2 y 10BASE5)</a:t>
            </a:r>
          </a:p>
          <a:p>
            <a:pPr marL="342900" indent="-342900">
              <a:spcBef>
                <a:spcPct val="20000"/>
              </a:spcBef>
              <a:buSzPct val="100000"/>
              <a:buFontTx/>
              <a:buChar char="•"/>
            </a:pPr>
            <a:r>
              <a:rPr lang="es-ES_tradnl" sz="3200">
                <a:sym typeface="Symbol" pitchFamily="18" charset="2"/>
              </a:rPr>
              <a:t>75 : usado en conexiones WAN y redes CATV (Community Antenna TeleVision) </a:t>
            </a:r>
            <a:endParaRPr lang="es-ES" sz="3200">
              <a:sym typeface="Symbol" pitchFamily="18" charset="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24" name="Picture 4"/>
          <p:cNvPicPr>
            <a:picLocks noChangeAspect="1" noChangeArrowheads="1"/>
          </p:cNvPicPr>
          <p:nvPr/>
        </p:nvPicPr>
        <p:blipFill>
          <a:blip r:embed="rId3" cstate="print"/>
          <a:srcRect/>
          <a:stretch>
            <a:fillRect/>
          </a:stretch>
        </p:blipFill>
        <p:spPr bwMode="auto">
          <a:xfrm>
            <a:off x="228600" y="1941513"/>
            <a:ext cx="8763000" cy="2851150"/>
          </a:xfrm>
          <a:prstGeom prst="rect">
            <a:avLst/>
          </a:prstGeom>
          <a:noFill/>
          <a:ln w="12700">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90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Cable de pares trenzados</a:t>
            </a:r>
            <a:endParaRPr lang="es-ES" sz="3600">
              <a:solidFill>
                <a:schemeClr val="tx2"/>
              </a:solidFill>
            </a:endParaRPr>
          </a:p>
        </p:txBody>
      </p:sp>
      <p:sp>
        <p:nvSpPr>
          <p:cNvPr id="592901"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a:t>La base del bucle de abonado del sistema telefónico. También se utiliza en todos los sistemas de red local modernos</a:t>
            </a:r>
          </a:p>
          <a:p>
            <a:pPr marL="342900" indent="-342900">
              <a:lnSpc>
                <a:spcPct val="90000"/>
              </a:lnSpc>
              <a:spcBef>
                <a:spcPct val="20000"/>
              </a:spcBef>
              <a:buSzPct val="100000"/>
              <a:buFontTx/>
              <a:buChar char="•"/>
            </a:pPr>
            <a:r>
              <a:rPr lang="es-ES_tradnl"/>
              <a:t>Los pares suelen ir trenzados para minimizar interferencias</a:t>
            </a:r>
          </a:p>
          <a:p>
            <a:pPr marL="342900" indent="-342900">
              <a:lnSpc>
                <a:spcPct val="90000"/>
              </a:lnSpc>
              <a:spcBef>
                <a:spcPct val="20000"/>
              </a:spcBef>
              <a:buSzPct val="100000"/>
              <a:buFontTx/>
              <a:buChar char="•"/>
            </a:pPr>
            <a:r>
              <a:rPr lang="es-ES_tradnl"/>
              <a:t>Inadecuado para largas distancias por la atenuación</a:t>
            </a:r>
          </a:p>
          <a:p>
            <a:pPr marL="342900" indent="-342900">
              <a:lnSpc>
                <a:spcPct val="90000"/>
              </a:lnSpc>
              <a:spcBef>
                <a:spcPct val="20000"/>
              </a:spcBef>
              <a:buSzPct val="100000"/>
              <a:buFontTx/>
              <a:buChar char="•"/>
            </a:pPr>
            <a:r>
              <a:rPr lang="es-ES_tradnl"/>
              <a:t>Según el apantallamiento puede ser:</a:t>
            </a:r>
          </a:p>
          <a:p>
            <a:pPr marL="742950" lvl="1" indent="-285750">
              <a:lnSpc>
                <a:spcPct val="90000"/>
              </a:lnSpc>
              <a:spcBef>
                <a:spcPct val="20000"/>
              </a:spcBef>
              <a:buSzPct val="100000"/>
              <a:buFontTx/>
              <a:buChar char="–"/>
            </a:pPr>
            <a:r>
              <a:rPr lang="es-ES_tradnl"/>
              <a:t>UTP (Unshielded Twisted Pair)</a:t>
            </a:r>
          </a:p>
          <a:p>
            <a:pPr marL="742950" lvl="1" indent="-285750">
              <a:lnSpc>
                <a:spcPct val="90000"/>
              </a:lnSpc>
              <a:spcBef>
                <a:spcPct val="20000"/>
              </a:spcBef>
              <a:buSzPct val="100000"/>
              <a:buFontTx/>
              <a:buChar char="–"/>
            </a:pPr>
            <a:r>
              <a:rPr lang="es-ES_tradnl"/>
              <a:t>STP (Shielded Twisted Pair)</a:t>
            </a:r>
          </a:p>
          <a:p>
            <a:pPr marL="742950" lvl="1" indent="-285750">
              <a:lnSpc>
                <a:spcPct val="90000"/>
              </a:lnSpc>
              <a:spcBef>
                <a:spcPct val="20000"/>
              </a:spcBef>
              <a:buSzPct val="100000"/>
              <a:buFontTx/>
              <a:buChar char="–"/>
            </a:pPr>
            <a:r>
              <a:rPr lang="es-ES_tradnl"/>
              <a:t>FTP o ScTP (Foil Twisted Pair o Screened Twisted Pair)</a:t>
            </a:r>
          </a:p>
          <a:p>
            <a:pPr marL="742950" lvl="1" indent="-285750">
              <a:lnSpc>
                <a:spcPct val="90000"/>
              </a:lnSpc>
              <a:spcBef>
                <a:spcPct val="20000"/>
              </a:spcBef>
              <a:buSzPct val="100000"/>
              <a:buFontTx/>
              <a:buChar char="–"/>
            </a:pP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1876" name="Picture 4"/>
          <p:cNvPicPr>
            <a:picLocks noChangeAspect="1" noChangeArrowheads="1"/>
          </p:cNvPicPr>
          <p:nvPr/>
        </p:nvPicPr>
        <p:blipFill>
          <a:blip r:embed="rId3" cstate="print"/>
          <a:srcRect/>
          <a:stretch>
            <a:fillRect/>
          </a:stretch>
        </p:blipFill>
        <p:spPr bwMode="auto">
          <a:xfrm>
            <a:off x="2514600" y="1219200"/>
            <a:ext cx="3657600" cy="3402013"/>
          </a:xfrm>
          <a:prstGeom prst="rect">
            <a:avLst/>
          </a:prstGeom>
          <a:noFill/>
          <a:ln w="12700">
            <a:noFill/>
            <a:miter lim="800000"/>
            <a:headEnd/>
            <a:tailEnd/>
          </a:ln>
          <a:effectLst/>
        </p:spPr>
      </p:pic>
      <p:sp>
        <p:nvSpPr>
          <p:cNvPr id="591877" name="Text Box 5"/>
          <p:cNvSpPr txBox="1">
            <a:spLocks noChangeArrowheads="1"/>
          </p:cNvSpPr>
          <p:nvPr/>
        </p:nvSpPr>
        <p:spPr bwMode="auto">
          <a:xfrm>
            <a:off x="1109663" y="5105400"/>
            <a:ext cx="6510337" cy="457200"/>
          </a:xfrm>
          <a:prstGeom prst="rect">
            <a:avLst/>
          </a:prstGeom>
          <a:noFill/>
          <a:ln w="12700">
            <a:noFill/>
            <a:miter lim="800000"/>
            <a:headEnd/>
            <a:tailEnd/>
          </a:ln>
          <a:effectLst/>
        </p:spPr>
        <p:txBody>
          <a:bodyPr wrap="none">
            <a:spAutoFit/>
          </a:bodyPr>
          <a:lstStyle/>
          <a:p>
            <a:r>
              <a:rPr lang="es-ES_tradnl"/>
              <a:t>Vista transversal de un cable UTP-5 de cuatro pares</a:t>
            </a:r>
            <a:endParaRPr lang="es-ES"/>
          </a:p>
        </p:txBody>
      </p:sp>
      <p:sp>
        <p:nvSpPr>
          <p:cNvPr id="591878" name="Line 6"/>
          <p:cNvSpPr>
            <a:spLocks noChangeShapeType="1"/>
          </p:cNvSpPr>
          <p:nvPr/>
        </p:nvSpPr>
        <p:spPr bwMode="auto">
          <a:xfrm flipH="1">
            <a:off x="5410200" y="2514600"/>
            <a:ext cx="990600" cy="457200"/>
          </a:xfrm>
          <a:prstGeom prst="line">
            <a:avLst/>
          </a:prstGeom>
          <a:noFill/>
          <a:ln w="12700">
            <a:solidFill>
              <a:schemeClr val="tx1"/>
            </a:solidFill>
            <a:round/>
            <a:headEnd/>
            <a:tailEnd type="triangle" w="med" len="med"/>
          </a:ln>
          <a:effectLst/>
        </p:spPr>
        <p:txBody>
          <a:bodyPr/>
          <a:lstStyle/>
          <a:p>
            <a:endParaRPr lang="es-ES"/>
          </a:p>
        </p:txBody>
      </p:sp>
      <p:sp>
        <p:nvSpPr>
          <p:cNvPr id="591879" name="Text Box 7"/>
          <p:cNvSpPr txBox="1">
            <a:spLocks noChangeArrowheads="1"/>
          </p:cNvSpPr>
          <p:nvPr/>
        </p:nvSpPr>
        <p:spPr bwMode="auto">
          <a:xfrm>
            <a:off x="6400800" y="2133600"/>
            <a:ext cx="2566988" cy="1006475"/>
          </a:xfrm>
          <a:prstGeom prst="rect">
            <a:avLst/>
          </a:prstGeom>
          <a:noFill/>
          <a:ln w="12700">
            <a:noFill/>
            <a:miter lim="800000"/>
            <a:headEnd/>
            <a:tailEnd/>
          </a:ln>
          <a:effectLst/>
        </p:spPr>
        <p:txBody>
          <a:bodyPr wrap="none">
            <a:spAutoFit/>
          </a:bodyPr>
          <a:lstStyle/>
          <a:p>
            <a:r>
              <a:rPr lang="es-ES_tradnl" sz="2000"/>
              <a:t>Alambre de cobre. </a:t>
            </a:r>
          </a:p>
          <a:p>
            <a:r>
              <a:rPr lang="es-ES_tradnl" sz="2000"/>
              <a:t>Normalmente AWG 24</a:t>
            </a:r>
          </a:p>
          <a:p>
            <a:r>
              <a:rPr lang="es-ES_tradnl" sz="2000"/>
              <a:t>(</a:t>
            </a:r>
            <a:r>
              <a:rPr lang="es-ES_tradnl" sz="2000">
                <a:sym typeface="Symbol" pitchFamily="18" charset="2"/>
              </a:rPr>
              <a:t> </a:t>
            </a:r>
            <a:r>
              <a:rPr lang="es-ES_tradnl" sz="2000"/>
              <a:t>0,51 mm)</a:t>
            </a:r>
            <a:endParaRPr lang="es-ES" sz="2000"/>
          </a:p>
        </p:txBody>
      </p:sp>
      <p:sp>
        <p:nvSpPr>
          <p:cNvPr id="591880" name="Line 8"/>
          <p:cNvSpPr>
            <a:spLocks noChangeShapeType="1"/>
          </p:cNvSpPr>
          <p:nvPr/>
        </p:nvSpPr>
        <p:spPr bwMode="auto">
          <a:xfrm>
            <a:off x="2590800" y="1600200"/>
            <a:ext cx="914400" cy="457200"/>
          </a:xfrm>
          <a:prstGeom prst="line">
            <a:avLst/>
          </a:prstGeom>
          <a:noFill/>
          <a:ln w="12700">
            <a:solidFill>
              <a:schemeClr val="tx1"/>
            </a:solidFill>
            <a:round/>
            <a:headEnd/>
            <a:tailEnd type="triangle" w="med" len="med"/>
          </a:ln>
          <a:effectLst/>
        </p:spPr>
        <p:txBody>
          <a:bodyPr/>
          <a:lstStyle/>
          <a:p>
            <a:endParaRPr lang="es-ES"/>
          </a:p>
        </p:txBody>
      </p:sp>
      <p:sp>
        <p:nvSpPr>
          <p:cNvPr id="591881" name="Text Box 9"/>
          <p:cNvSpPr txBox="1">
            <a:spLocks noChangeArrowheads="1"/>
          </p:cNvSpPr>
          <p:nvPr/>
        </p:nvSpPr>
        <p:spPr bwMode="auto">
          <a:xfrm>
            <a:off x="762000" y="1143000"/>
            <a:ext cx="2143125" cy="701675"/>
          </a:xfrm>
          <a:prstGeom prst="rect">
            <a:avLst/>
          </a:prstGeom>
          <a:noFill/>
          <a:ln w="12700">
            <a:noFill/>
            <a:miter lim="800000"/>
            <a:headEnd/>
            <a:tailEnd/>
          </a:ln>
          <a:effectLst/>
        </p:spPr>
        <p:txBody>
          <a:bodyPr wrap="none">
            <a:spAutoFit/>
          </a:bodyPr>
          <a:lstStyle/>
          <a:p>
            <a:r>
              <a:rPr lang="es-ES_tradnl" sz="2000"/>
              <a:t>Cubierta hecha con</a:t>
            </a:r>
          </a:p>
          <a:p>
            <a:r>
              <a:rPr lang="es-ES_tradnl" sz="2000"/>
              <a:t>material aislante</a:t>
            </a:r>
            <a:endParaRPr lang="es-ES" sz="2000"/>
          </a:p>
        </p:txBody>
      </p:sp>
      <p:sp>
        <p:nvSpPr>
          <p:cNvPr id="591882" name="Line 10"/>
          <p:cNvSpPr>
            <a:spLocks noChangeShapeType="1"/>
          </p:cNvSpPr>
          <p:nvPr/>
        </p:nvSpPr>
        <p:spPr bwMode="auto">
          <a:xfrm flipV="1">
            <a:off x="2133600" y="2514600"/>
            <a:ext cx="1676400" cy="381000"/>
          </a:xfrm>
          <a:prstGeom prst="line">
            <a:avLst/>
          </a:prstGeom>
          <a:noFill/>
          <a:ln w="12700">
            <a:solidFill>
              <a:schemeClr val="tx1"/>
            </a:solidFill>
            <a:round/>
            <a:headEnd/>
            <a:tailEnd type="triangle" w="med" len="med"/>
          </a:ln>
          <a:effectLst/>
        </p:spPr>
        <p:txBody>
          <a:bodyPr/>
          <a:lstStyle/>
          <a:p>
            <a:endParaRPr lang="es-ES"/>
          </a:p>
        </p:txBody>
      </p:sp>
      <p:sp>
        <p:nvSpPr>
          <p:cNvPr id="591883" name="Text Box 11"/>
          <p:cNvSpPr txBox="1">
            <a:spLocks noChangeArrowheads="1"/>
          </p:cNvSpPr>
          <p:nvPr/>
        </p:nvSpPr>
        <p:spPr bwMode="auto">
          <a:xfrm>
            <a:off x="711200" y="2667000"/>
            <a:ext cx="1727200" cy="701675"/>
          </a:xfrm>
          <a:prstGeom prst="rect">
            <a:avLst/>
          </a:prstGeom>
          <a:noFill/>
          <a:ln w="12700">
            <a:noFill/>
            <a:miter lim="800000"/>
            <a:headEnd/>
            <a:tailEnd/>
          </a:ln>
          <a:effectLst/>
        </p:spPr>
        <p:txBody>
          <a:bodyPr wrap="none">
            <a:spAutoFit/>
          </a:bodyPr>
          <a:lstStyle/>
          <a:p>
            <a:r>
              <a:rPr lang="es-ES_tradnl" sz="2000"/>
              <a:t>Aislante de </a:t>
            </a:r>
          </a:p>
          <a:p>
            <a:r>
              <a:rPr lang="es-ES_tradnl" sz="2000"/>
              <a:t>cada conductor</a:t>
            </a:r>
            <a:endParaRPr lang="es-ES" sz="2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2" name="Rectangle 4"/>
          <p:cNvSpPr>
            <a:spLocks noChangeArrowheads="1"/>
          </p:cNvSpPr>
          <p:nvPr/>
        </p:nvSpPr>
        <p:spPr bwMode="auto">
          <a:xfrm>
            <a:off x="685800" y="404813"/>
            <a:ext cx="7772400" cy="8382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Categorías de c</a:t>
            </a:r>
            <a:r>
              <a:rPr lang="es-ES" sz="3600">
                <a:solidFill>
                  <a:schemeClr val="tx2"/>
                </a:solidFill>
              </a:rPr>
              <a:t>ables </a:t>
            </a:r>
            <a:r>
              <a:rPr lang="es-ES_tradnl" sz="3600">
                <a:solidFill>
                  <a:schemeClr val="tx2"/>
                </a:solidFill>
              </a:rPr>
              <a:t>de pares trenzados</a:t>
            </a:r>
            <a:endParaRPr lang="es-ES" sz="3600">
              <a:solidFill>
                <a:schemeClr val="tx2"/>
              </a:solidFill>
            </a:endParaRPr>
          </a:p>
        </p:txBody>
      </p:sp>
      <p:graphicFrame>
        <p:nvGraphicFramePr>
          <p:cNvPr id="590853" name="Group 5"/>
          <p:cNvGraphicFramePr>
            <a:graphicFrameLocks noGrp="1"/>
          </p:cNvGraphicFramePr>
          <p:nvPr/>
        </p:nvGraphicFramePr>
        <p:xfrm>
          <a:off x="1598613" y="1547813"/>
          <a:ext cx="6402387" cy="4826000"/>
        </p:xfrm>
        <a:graphic>
          <a:graphicData uri="http://schemas.openxmlformats.org/drawingml/2006/table">
            <a:tbl>
              <a:tblPr/>
              <a:tblGrid>
                <a:gridCol w="1555750"/>
                <a:gridCol w="1282700"/>
                <a:gridCol w="1362075"/>
                <a:gridCol w="2201862"/>
              </a:tblGrid>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Categoría</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Vueltas/m</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Frec. Máx.</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(MHz)</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Capac. Máx. datos</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(Mb/s)</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No espec.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No se utiliza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 (2 pares)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 (2 pares)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16-26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 (2 pares)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26-33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1000 (4 pares)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1000 (4 pares)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 (desarrollo)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¿4000?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7 (desarrollo)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8" name="Line 4"/>
          <p:cNvSpPr>
            <a:spLocks noChangeShapeType="1"/>
          </p:cNvSpPr>
          <p:nvPr/>
        </p:nvSpPr>
        <p:spPr bwMode="auto">
          <a:xfrm flipV="1">
            <a:off x="1657350" y="1452563"/>
            <a:ext cx="0" cy="4381500"/>
          </a:xfrm>
          <a:prstGeom prst="line">
            <a:avLst/>
          </a:prstGeom>
          <a:noFill/>
          <a:ln w="31750">
            <a:solidFill>
              <a:schemeClr val="tx1"/>
            </a:solidFill>
            <a:round/>
            <a:headEnd/>
            <a:tailEnd/>
          </a:ln>
          <a:effectLst/>
        </p:spPr>
        <p:txBody>
          <a:bodyPr/>
          <a:lstStyle/>
          <a:p>
            <a:endParaRPr lang="es-ES"/>
          </a:p>
        </p:txBody>
      </p:sp>
      <p:sp>
        <p:nvSpPr>
          <p:cNvPr id="589829" name="Line 5"/>
          <p:cNvSpPr>
            <a:spLocks noChangeShapeType="1"/>
          </p:cNvSpPr>
          <p:nvPr/>
        </p:nvSpPr>
        <p:spPr bwMode="auto">
          <a:xfrm>
            <a:off x="1589088" y="5830888"/>
            <a:ext cx="152400" cy="0"/>
          </a:xfrm>
          <a:prstGeom prst="line">
            <a:avLst/>
          </a:prstGeom>
          <a:noFill/>
          <a:ln w="31750">
            <a:solidFill>
              <a:schemeClr val="tx1"/>
            </a:solidFill>
            <a:round/>
            <a:headEnd/>
            <a:tailEnd/>
          </a:ln>
          <a:effectLst/>
        </p:spPr>
        <p:txBody>
          <a:bodyPr/>
          <a:lstStyle/>
          <a:p>
            <a:endParaRPr lang="es-ES"/>
          </a:p>
        </p:txBody>
      </p:sp>
      <p:sp>
        <p:nvSpPr>
          <p:cNvPr id="589830" name="Line 6"/>
          <p:cNvSpPr>
            <a:spLocks noChangeShapeType="1"/>
          </p:cNvSpPr>
          <p:nvPr/>
        </p:nvSpPr>
        <p:spPr bwMode="auto">
          <a:xfrm>
            <a:off x="1665288" y="3709988"/>
            <a:ext cx="85725" cy="0"/>
          </a:xfrm>
          <a:prstGeom prst="line">
            <a:avLst/>
          </a:prstGeom>
          <a:noFill/>
          <a:ln w="31750">
            <a:solidFill>
              <a:schemeClr val="tx1"/>
            </a:solidFill>
            <a:round/>
            <a:headEnd/>
            <a:tailEnd/>
          </a:ln>
          <a:effectLst/>
        </p:spPr>
        <p:txBody>
          <a:bodyPr/>
          <a:lstStyle/>
          <a:p>
            <a:endParaRPr lang="es-ES"/>
          </a:p>
        </p:txBody>
      </p:sp>
      <p:sp>
        <p:nvSpPr>
          <p:cNvPr id="589831" name="Line 7"/>
          <p:cNvSpPr>
            <a:spLocks noChangeShapeType="1"/>
          </p:cNvSpPr>
          <p:nvPr/>
        </p:nvSpPr>
        <p:spPr bwMode="auto">
          <a:xfrm>
            <a:off x="1660525" y="4225925"/>
            <a:ext cx="85725" cy="0"/>
          </a:xfrm>
          <a:prstGeom prst="line">
            <a:avLst/>
          </a:prstGeom>
          <a:noFill/>
          <a:ln w="31750">
            <a:solidFill>
              <a:schemeClr val="tx1"/>
            </a:solidFill>
            <a:round/>
            <a:headEnd/>
            <a:tailEnd/>
          </a:ln>
          <a:effectLst/>
        </p:spPr>
        <p:txBody>
          <a:bodyPr/>
          <a:lstStyle/>
          <a:p>
            <a:endParaRPr lang="es-ES"/>
          </a:p>
        </p:txBody>
      </p:sp>
      <p:sp>
        <p:nvSpPr>
          <p:cNvPr id="589832" name="Line 8"/>
          <p:cNvSpPr>
            <a:spLocks noChangeShapeType="1"/>
          </p:cNvSpPr>
          <p:nvPr/>
        </p:nvSpPr>
        <p:spPr bwMode="auto">
          <a:xfrm>
            <a:off x="1665288" y="3770313"/>
            <a:ext cx="85725" cy="0"/>
          </a:xfrm>
          <a:prstGeom prst="line">
            <a:avLst/>
          </a:prstGeom>
          <a:noFill/>
          <a:ln w="31750">
            <a:solidFill>
              <a:schemeClr val="tx1"/>
            </a:solidFill>
            <a:round/>
            <a:headEnd/>
            <a:tailEnd/>
          </a:ln>
          <a:effectLst/>
        </p:spPr>
        <p:txBody>
          <a:bodyPr/>
          <a:lstStyle/>
          <a:p>
            <a:endParaRPr lang="es-ES"/>
          </a:p>
        </p:txBody>
      </p:sp>
      <p:sp>
        <p:nvSpPr>
          <p:cNvPr id="589833" name="Line 9"/>
          <p:cNvSpPr>
            <a:spLocks noChangeShapeType="1"/>
          </p:cNvSpPr>
          <p:nvPr/>
        </p:nvSpPr>
        <p:spPr bwMode="auto">
          <a:xfrm>
            <a:off x="1665288" y="4414838"/>
            <a:ext cx="85725" cy="0"/>
          </a:xfrm>
          <a:prstGeom prst="line">
            <a:avLst/>
          </a:prstGeom>
          <a:noFill/>
          <a:ln w="31750">
            <a:solidFill>
              <a:schemeClr val="tx1"/>
            </a:solidFill>
            <a:round/>
            <a:headEnd/>
            <a:tailEnd/>
          </a:ln>
          <a:effectLst/>
        </p:spPr>
        <p:txBody>
          <a:bodyPr/>
          <a:lstStyle/>
          <a:p>
            <a:endParaRPr lang="es-ES"/>
          </a:p>
        </p:txBody>
      </p:sp>
      <p:sp>
        <p:nvSpPr>
          <p:cNvPr id="589834" name="Line 10"/>
          <p:cNvSpPr>
            <a:spLocks noChangeShapeType="1"/>
          </p:cNvSpPr>
          <p:nvPr/>
        </p:nvSpPr>
        <p:spPr bwMode="auto">
          <a:xfrm>
            <a:off x="1660525" y="4095750"/>
            <a:ext cx="85725" cy="0"/>
          </a:xfrm>
          <a:prstGeom prst="line">
            <a:avLst/>
          </a:prstGeom>
          <a:noFill/>
          <a:ln w="31750">
            <a:solidFill>
              <a:schemeClr val="tx1"/>
            </a:solidFill>
            <a:round/>
            <a:headEnd/>
            <a:tailEnd/>
          </a:ln>
          <a:effectLst/>
        </p:spPr>
        <p:txBody>
          <a:bodyPr/>
          <a:lstStyle/>
          <a:p>
            <a:endParaRPr lang="es-ES"/>
          </a:p>
        </p:txBody>
      </p:sp>
      <p:sp>
        <p:nvSpPr>
          <p:cNvPr id="589835" name="Line 11"/>
          <p:cNvSpPr>
            <a:spLocks noChangeShapeType="1"/>
          </p:cNvSpPr>
          <p:nvPr/>
        </p:nvSpPr>
        <p:spPr bwMode="auto">
          <a:xfrm>
            <a:off x="1670050" y="3832225"/>
            <a:ext cx="85725" cy="0"/>
          </a:xfrm>
          <a:prstGeom prst="line">
            <a:avLst/>
          </a:prstGeom>
          <a:noFill/>
          <a:ln w="31750">
            <a:solidFill>
              <a:schemeClr val="tx1"/>
            </a:solidFill>
            <a:round/>
            <a:headEnd/>
            <a:tailEnd/>
          </a:ln>
          <a:effectLst/>
        </p:spPr>
        <p:txBody>
          <a:bodyPr/>
          <a:lstStyle/>
          <a:p>
            <a:endParaRPr lang="es-ES"/>
          </a:p>
        </p:txBody>
      </p:sp>
      <p:sp>
        <p:nvSpPr>
          <p:cNvPr id="589836" name="Line 12"/>
          <p:cNvSpPr>
            <a:spLocks noChangeShapeType="1"/>
          </p:cNvSpPr>
          <p:nvPr/>
        </p:nvSpPr>
        <p:spPr bwMode="auto">
          <a:xfrm>
            <a:off x="1663700" y="3900488"/>
            <a:ext cx="85725" cy="0"/>
          </a:xfrm>
          <a:prstGeom prst="line">
            <a:avLst/>
          </a:prstGeom>
          <a:noFill/>
          <a:ln w="31750">
            <a:solidFill>
              <a:schemeClr val="tx1"/>
            </a:solidFill>
            <a:round/>
            <a:headEnd/>
            <a:tailEnd/>
          </a:ln>
          <a:effectLst/>
        </p:spPr>
        <p:txBody>
          <a:bodyPr/>
          <a:lstStyle/>
          <a:p>
            <a:endParaRPr lang="es-ES"/>
          </a:p>
        </p:txBody>
      </p:sp>
      <p:sp>
        <p:nvSpPr>
          <p:cNvPr id="589837" name="Line 13"/>
          <p:cNvSpPr>
            <a:spLocks noChangeShapeType="1"/>
          </p:cNvSpPr>
          <p:nvPr/>
        </p:nvSpPr>
        <p:spPr bwMode="auto">
          <a:xfrm>
            <a:off x="1668463" y="3986213"/>
            <a:ext cx="85725" cy="0"/>
          </a:xfrm>
          <a:prstGeom prst="line">
            <a:avLst/>
          </a:prstGeom>
          <a:noFill/>
          <a:ln w="31750">
            <a:solidFill>
              <a:schemeClr val="tx1"/>
            </a:solidFill>
            <a:round/>
            <a:headEnd/>
            <a:tailEnd/>
          </a:ln>
          <a:effectLst/>
        </p:spPr>
        <p:txBody>
          <a:bodyPr/>
          <a:lstStyle/>
          <a:p>
            <a:endParaRPr lang="es-ES"/>
          </a:p>
        </p:txBody>
      </p:sp>
      <p:sp>
        <p:nvSpPr>
          <p:cNvPr id="589838" name="Line 14"/>
          <p:cNvSpPr>
            <a:spLocks noChangeShapeType="1"/>
          </p:cNvSpPr>
          <p:nvPr/>
        </p:nvSpPr>
        <p:spPr bwMode="auto">
          <a:xfrm>
            <a:off x="1595438" y="3663950"/>
            <a:ext cx="152400" cy="0"/>
          </a:xfrm>
          <a:prstGeom prst="line">
            <a:avLst/>
          </a:prstGeom>
          <a:noFill/>
          <a:ln w="31750">
            <a:solidFill>
              <a:schemeClr val="tx1"/>
            </a:solidFill>
            <a:round/>
            <a:headEnd/>
            <a:tailEnd/>
          </a:ln>
          <a:effectLst/>
        </p:spPr>
        <p:txBody>
          <a:bodyPr/>
          <a:lstStyle/>
          <a:p>
            <a:endParaRPr lang="es-ES"/>
          </a:p>
        </p:txBody>
      </p:sp>
      <p:sp>
        <p:nvSpPr>
          <p:cNvPr id="589839" name="Line 15"/>
          <p:cNvSpPr>
            <a:spLocks noChangeShapeType="1"/>
          </p:cNvSpPr>
          <p:nvPr/>
        </p:nvSpPr>
        <p:spPr bwMode="auto">
          <a:xfrm>
            <a:off x="1665288" y="4794250"/>
            <a:ext cx="85725" cy="0"/>
          </a:xfrm>
          <a:prstGeom prst="line">
            <a:avLst/>
          </a:prstGeom>
          <a:noFill/>
          <a:ln w="31750">
            <a:solidFill>
              <a:schemeClr val="tx1"/>
            </a:solidFill>
            <a:round/>
            <a:headEnd/>
            <a:tailEnd/>
          </a:ln>
          <a:effectLst/>
        </p:spPr>
        <p:txBody>
          <a:bodyPr/>
          <a:lstStyle/>
          <a:p>
            <a:endParaRPr lang="es-ES"/>
          </a:p>
        </p:txBody>
      </p:sp>
      <p:sp>
        <p:nvSpPr>
          <p:cNvPr id="589840" name="Line 16"/>
          <p:cNvSpPr>
            <a:spLocks noChangeShapeType="1"/>
          </p:cNvSpPr>
          <p:nvPr/>
        </p:nvSpPr>
        <p:spPr bwMode="auto">
          <a:xfrm>
            <a:off x="1660525" y="5310188"/>
            <a:ext cx="85725" cy="0"/>
          </a:xfrm>
          <a:prstGeom prst="line">
            <a:avLst/>
          </a:prstGeom>
          <a:noFill/>
          <a:ln w="31750">
            <a:solidFill>
              <a:schemeClr val="tx1"/>
            </a:solidFill>
            <a:round/>
            <a:headEnd/>
            <a:tailEnd/>
          </a:ln>
          <a:effectLst/>
        </p:spPr>
        <p:txBody>
          <a:bodyPr/>
          <a:lstStyle/>
          <a:p>
            <a:endParaRPr lang="es-ES"/>
          </a:p>
        </p:txBody>
      </p:sp>
      <p:sp>
        <p:nvSpPr>
          <p:cNvPr id="589841" name="Line 17"/>
          <p:cNvSpPr>
            <a:spLocks noChangeShapeType="1"/>
          </p:cNvSpPr>
          <p:nvPr/>
        </p:nvSpPr>
        <p:spPr bwMode="auto">
          <a:xfrm>
            <a:off x="1665288" y="4854575"/>
            <a:ext cx="85725" cy="0"/>
          </a:xfrm>
          <a:prstGeom prst="line">
            <a:avLst/>
          </a:prstGeom>
          <a:noFill/>
          <a:ln w="31750">
            <a:solidFill>
              <a:schemeClr val="tx1"/>
            </a:solidFill>
            <a:round/>
            <a:headEnd/>
            <a:tailEnd/>
          </a:ln>
          <a:effectLst/>
        </p:spPr>
        <p:txBody>
          <a:bodyPr/>
          <a:lstStyle/>
          <a:p>
            <a:endParaRPr lang="es-ES"/>
          </a:p>
        </p:txBody>
      </p:sp>
      <p:sp>
        <p:nvSpPr>
          <p:cNvPr id="589842" name="Line 18"/>
          <p:cNvSpPr>
            <a:spLocks noChangeShapeType="1"/>
          </p:cNvSpPr>
          <p:nvPr/>
        </p:nvSpPr>
        <p:spPr bwMode="auto">
          <a:xfrm>
            <a:off x="1665288" y="5499100"/>
            <a:ext cx="85725" cy="0"/>
          </a:xfrm>
          <a:prstGeom prst="line">
            <a:avLst/>
          </a:prstGeom>
          <a:noFill/>
          <a:ln w="31750">
            <a:solidFill>
              <a:schemeClr val="tx1"/>
            </a:solidFill>
            <a:round/>
            <a:headEnd/>
            <a:tailEnd/>
          </a:ln>
          <a:effectLst/>
        </p:spPr>
        <p:txBody>
          <a:bodyPr/>
          <a:lstStyle/>
          <a:p>
            <a:endParaRPr lang="es-ES"/>
          </a:p>
        </p:txBody>
      </p:sp>
      <p:sp>
        <p:nvSpPr>
          <p:cNvPr id="589843" name="Line 19"/>
          <p:cNvSpPr>
            <a:spLocks noChangeShapeType="1"/>
          </p:cNvSpPr>
          <p:nvPr/>
        </p:nvSpPr>
        <p:spPr bwMode="auto">
          <a:xfrm>
            <a:off x="1660525" y="5180013"/>
            <a:ext cx="85725" cy="0"/>
          </a:xfrm>
          <a:prstGeom prst="line">
            <a:avLst/>
          </a:prstGeom>
          <a:noFill/>
          <a:ln w="31750">
            <a:solidFill>
              <a:schemeClr val="tx1"/>
            </a:solidFill>
            <a:round/>
            <a:headEnd/>
            <a:tailEnd/>
          </a:ln>
          <a:effectLst/>
        </p:spPr>
        <p:txBody>
          <a:bodyPr/>
          <a:lstStyle/>
          <a:p>
            <a:endParaRPr lang="es-ES"/>
          </a:p>
        </p:txBody>
      </p:sp>
      <p:sp>
        <p:nvSpPr>
          <p:cNvPr id="589844" name="Line 20"/>
          <p:cNvSpPr>
            <a:spLocks noChangeShapeType="1"/>
          </p:cNvSpPr>
          <p:nvPr/>
        </p:nvSpPr>
        <p:spPr bwMode="auto">
          <a:xfrm>
            <a:off x="1670050" y="4916488"/>
            <a:ext cx="85725" cy="0"/>
          </a:xfrm>
          <a:prstGeom prst="line">
            <a:avLst/>
          </a:prstGeom>
          <a:noFill/>
          <a:ln w="31750">
            <a:solidFill>
              <a:schemeClr val="tx1"/>
            </a:solidFill>
            <a:round/>
            <a:headEnd/>
            <a:tailEnd/>
          </a:ln>
          <a:effectLst/>
        </p:spPr>
        <p:txBody>
          <a:bodyPr/>
          <a:lstStyle/>
          <a:p>
            <a:endParaRPr lang="es-ES"/>
          </a:p>
        </p:txBody>
      </p:sp>
      <p:sp>
        <p:nvSpPr>
          <p:cNvPr id="589845" name="Line 21"/>
          <p:cNvSpPr>
            <a:spLocks noChangeShapeType="1"/>
          </p:cNvSpPr>
          <p:nvPr/>
        </p:nvSpPr>
        <p:spPr bwMode="auto">
          <a:xfrm>
            <a:off x="1663700" y="4984750"/>
            <a:ext cx="85725" cy="0"/>
          </a:xfrm>
          <a:prstGeom prst="line">
            <a:avLst/>
          </a:prstGeom>
          <a:noFill/>
          <a:ln w="31750">
            <a:solidFill>
              <a:schemeClr val="tx1"/>
            </a:solidFill>
            <a:round/>
            <a:headEnd/>
            <a:tailEnd/>
          </a:ln>
          <a:effectLst/>
        </p:spPr>
        <p:txBody>
          <a:bodyPr/>
          <a:lstStyle/>
          <a:p>
            <a:endParaRPr lang="es-ES"/>
          </a:p>
        </p:txBody>
      </p:sp>
      <p:sp>
        <p:nvSpPr>
          <p:cNvPr id="589846" name="Line 22"/>
          <p:cNvSpPr>
            <a:spLocks noChangeShapeType="1"/>
          </p:cNvSpPr>
          <p:nvPr/>
        </p:nvSpPr>
        <p:spPr bwMode="auto">
          <a:xfrm>
            <a:off x="1668463" y="5070475"/>
            <a:ext cx="85725" cy="0"/>
          </a:xfrm>
          <a:prstGeom prst="line">
            <a:avLst/>
          </a:prstGeom>
          <a:noFill/>
          <a:ln w="31750">
            <a:solidFill>
              <a:schemeClr val="tx1"/>
            </a:solidFill>
            <a:round/>
            <a:headEnd/>
            <a:tailEnd/>
          </a:ln>
          <a:effectLst/>
        </p:spPr>
        <p:txBody>
          <a:bodyPr/>
          <a:lstStyle/>
          <a:p>
            <a:endParaRPr lang="es-ES"/>
          </a:p>
        </p:txBody>
      </p:sp>
      <p:sp>
        <p:nvSpPr>
          <p:cNvPr id="589847" name="Line 23"/>
          <p:cNvSpPr>
            <a:spLocks noChangeShapeType="1"/>
          </p:cNvSpPr>
          <p:nvPr/>
        </p:nvSpPr>
        <p:spPr bwMode="auto">
          <a:xfrm>
            <a:off x="1595438" y="4748213"/>
            <a:ext cx="152400" cy="0"/>
          </a:xfrm>
          <a:prstGeom prst="line">
            <a:avLst/>
          </a:prstGeom>
          <a:noFill/>
          <a:ln w="31750">
            <a:solidFill>
              <a:schemeClr val="tx1"/>
            </a:solidFill>
            <a:round/>
            <a:headEnd/>
            <a:tailEnd/>
          </a:ln>
          <a:effectLst/>
        </p:spPr>
        <p:txBody>
          <a:bodyPr/>
          <a:lstStyle/>
          <a:p>
            <a:endParaRPr lang="es-ES"/>
          </a:p>
        </p:txBody>
      </p:sp>
      <p:sp>
        <p:nvSpPr>
          <p:cNvPr id="589848" name="Line 24"/>
          <p:cNvSpPr>
            <a:spLocks noChangeShapeType="1"/>
          </p:cNvSpPr>
          <p:nvPr/>
        </p:nvSpPr>
        <p:spPr bwMode="auto">
          <a:xfrm>
            <a:off x="1671638" y="2635250"/>
            <a:ext cx="85725" cy="0"/>
          </a:xfrm>
          <a:prstGeom prst="line">
            <a:avLst/>
          </a:prstGeom>
          <a:noFill/>
          <a:ln w="31750">
            <a:solidFill>
              <a:schemeClr val="tx1"/>
            </a:solidFill>
            <a:round/>
            <a:headEnd/>
            <a:tailEnd/>
          </a:ln>
          <a:effectLst/>
        </p:spPr>
        <p:txBody>
          <a:bodyPr/>
          <a:lstStyle/>
          <a:p>
            <a:endParaRPr lang="es-ES"/>
          </a:p>
        </p:txBody>
      </p:sp>
      <p:sp>
        <p:nvSpPr>
          <p:cNvPr id="589849" name="Line 25"/>
          <p:cNvSpPr>
            <a:spLocks noChangeShapeType="1"/>
          </p:cNvSpPr>
          <p:nvPr/>
        </p:nvSpPr>
        <p:spPr bwMode="auto">
          <a:xfrm>
            <a:off x="1666875" y="3151188"/>
            <a:ext cx="85725" cy="0"/>
          </a:xfrm>
          <a:prstGeom prst="line">
            <a:avLst/>
          </a:prstGeom>
          <a:noFill/>
          <a:ln w="31750">
            <a:solidFill>
              <a:schemeClr val="tx1"/>
            </a:solidFill>
            <a:round/>
            <a:headEnd/>
            <a:tailEnd/>
          </a:ln>
          <a:effectLst/>
        </p:spPr>
        <p:txBody>
          <a:bodyPr/>
          <a:lstStyle/>
          <a:p>
            <a:endParaRPr lang="es-ES"/>
          </a:p>
        </p:txBody>
      </p:sp>
      <p:sp>
        <p:nvSpPr>
          <p:cNvPr id="589850" name="Line 26"/>
          <p:cNvSpPr>
            <a:spLocks noChangeShapeType="1"/>
          </p:cNvSpPr>
          <p:nvPr/>
        </p:nvSpPr>
        <p:spPr bwMode="auto">
          <a:xfrm>
            <a:off x="1671638" y="2695575"/>
            <a:ext cx="85725" cy="0"/>
          </a:xfrm>
          <a:prstGeom prst="line">
            <a:avLst/>
          </a:prstGeom>
          <a:noFill/>
          <a:ln w="31750">
            <a:solidFill>
              <a:schemeClr val="tx1"/>
            </a:solidFill>
            <a:round/>
            <a:headEnd/>
            <a:tailEnd/>
          </a:ln>
          <a:effectLst/>
        </p:spPr>
        <p:txBody>
          <a:bodyPr/>
          <a:lstStyle/>
          <a:p>
            <a:endParaRPr lang="es-ES"/>
          </a:p>
        </p:txBody>
      </p:sp>
      <p:sp>
        <p:nvSpPr>
          <p:cNvPr id="589851" name="Line 27"/>
          <p:cNvSpPr>
            <a:spLocks noChangeShapeType="1"/>
          </p:cNvSpPr>
          <p:nvPr/>
        </p:nvSpPr>
        <p:spPr bwMode="auto">
          <a:xfrm>
            <a:off x="1671638" y="3340100"/>
            <a:ext cx="85725" cy="0"/>
          </a:xfrm>
          <a:prstGeom prst="line">
            <a:avLst/>
          </a:prstGeom>
          <a:noFill/>
          <a:ln w="31750">
            <a:solidFill>
              <a:schemeClr val="tx1"/>
            </a:solidFill>
            <a:round/>
            <a:headEnd/>
            <a:tailEnd/>
          </a:ln>
          <a:effectLst/>
        </p:spPr>
        <p:txBody>
          <a:bodyPr/>
          <a:lstStyle/>
          <a:p>
            <a:endParaRPr lang="es-ES"/>
          </a:p>
        </p:txBody>
      </p:sp>
      <p:sp>
        <p:nvSpPr>
          <p:cNvPr id="589852" name="Line 28"/>
          <p:cNvSpPr>
            <a:spLocks noChangeShapeType="1"/>
          </p:cNvSpPr>
          <p:nvPr/>
        </p:nvSpPr>
        <p:spPr bwMode="auto">
          <a:xfrm>
            <a:off x="1666875" y="3021013"/>
            <a:ext cx="85725" cy="0"/>
          </a:xfrm>
          <a:prstGeom prst="line">
            <a:avLst/>
          </a:prstGeom>
          <a:noFill/>
          <a:ln w="31750">
            <a:solidFill>
              <a:schemeClr val="tx1"/>
            </a:solidFill>
            <a:round/>
            <a:headEnd/>
            <a:tailEnd/>
          </a:ln>
          <a:effectLst/>
        </p:spPr>
        <p:txBody>
          <a:bodyPr/>
          <a:lstStyle/>
          <a:p>
            <a:endParaRPr lang="es-ES"/>
          </a:p>
        </p:txBody>
      </p:sp>
      <p:sp>
        <p:nvSpPr>
          <p:cNvPr id="589853" name="Line 29"/>
          <p:cNvSpPr>
            <a:spLocks noChangeShapeType="1"/>
          </p:cNvSpPr>
          <p:nvPr/>
        </p:nvSpPr>
        <p:spPr bwMode="auto">
          <a:xfrm>
            <a:off x="1676400" y="2757488"/>
            <a:ext cx="85725" cy="0"/>
          </a:xfrm>
          <a:prstGeom prst="line">
            <a:avLst/>
          </a:prstGeom>
          <a:noFill/>
          <a:ln w="31750">
            <a:solidFill>
              <a:schemeClr val="tx1"/>
            </a:solidFill>
            <a:round/>
            <a:headEnd/>
            <a:tailEnd/>
          </a:ln>
          <a:effectLst/>
        </p:spPr>
        <p:txBody>
          <a:bodyPr/>
          <a:lstStyle/>
          <a:p>
            <a:endParaRPr lang="es-ES"/>
          </a:p>
        </p:txBody>
      </p:sp>
      <p:sp>
        <p:nvSpPr>
          <p:cNvPr id="589854" name="Line 30"/>
          <p:cNvSpPr>
            <a:spLocks noChangeShapeType="1"/>
          </p:cNvSpPr>
          <p:nvPr/>
        </p:nvSpPr>
        <p:spPr bwMode="auto">
          <a:xfrm>
            <a:off x="1670050" y="2825750"/>
            <a:ext cx="85725" cy="0"/>
          </a:xfrm>
          <a:prstGeom prst="line">
            <a:avLst/>
          </a:prstGeom>
          <a:noFill/>
          <a:ln w="31750">
            <a:solidFill>
              <a:schemeClr val="tx1"/>
            </a:solidFill>
            <a:round/>
            <a:headEnd/>
            <a:tailEnd/>
          </a:ln>
          <a:effectLst/>
        </p:spPr>
        <p:txBody>
          <a:bodyPr/>
          <a:lstStyle/>
          <a:p>
            <a:endParaRPr lang="es-ES"/>
          </a:p>
        </p:txBody>
      </p:sp>
      <p:sp>
        <p:nvSpPr>
          <p:cNvPr id="589855" name="Line 31"/>
          <p:cNvSpPr>
            <a:spLocks noChangeShapeType="1"/>
          </p:cNvSpPr>
          <p:nvPr/>
        </p:nvSpPr>
        <p:spPr bwMode="auto">
          <a:xfrm>
            <a:off x="1674813" y="2911475"/>
            <a:ext cx="85725" cy="0"/>
          </a:xfrm>
          <a:prstGeom prst="line">
            <a:avLst/>
          </a:prstGeom>
          <a:noFill/>
          <a:ln w="31750">
            <a:solidFill>
              <a:schemeClr val="tx1"/>
            </a:solidFill>
            <a:round/>
            <a:headEnd/>
            <a:tailEnd/>
          </a:ln>
          <a:effectLst/>
        </p:spPr>
        <p:txBody>
          <a:bodyPr/>
          <a:lstStyle/>
          <a:p>
            <a:endParaRPr lang="es-ES"/>
          </a:p>
        </p:txBody>
      </p:sp>
      <p:sp>
        <p:nvSpPr>
          <p:cNvPr id="589856" name="Line 32"/>
          <p:cNvSpPr>
            <a:spLocks noChangeShapeType="1"/>
          </p:cNvSpPr>
          <p:nvPr/>
        </p:nvSpPr>
        <p:spPr bwMode="auto">
          <a:xfrm>
            <a:off x="1601788" y="2589213"/>
            <a:ext cx="152400" cy="0"/>
          </a:xfrm>
          <a:prstGeom prst="line">
            <a:avLst/>
          </a:prstGeom>
          <a:noFill/>
          <a:ln w="31750">
            <a:solidFill>
              <a:schemeClr val="tx1"/>
            </a:solidFill>
            <a:round/>
            <a:headEnd/>
            <a:tailEnd/>
          </a:ln>
          <a:effectLst/>
        </p:spPr>
        <p:txBody>
          <a:bodyPr/>
          <a:lstStyle/>
          <a:p>
            <a:endParaRPr lang="es-ES"/>
          </a:p>
        </p:txBody>
      </p:sp>
      <p:sp>
        <p:nvSpPr>
          <p:cNvPr id="589857" name="Line 33"/>
          <p:cNvSpPr>
            <a:spLocks noChangeShapeType="1"/>
          </p:cNvSpPr>
          <p:nvPr/>
        </p:nvSpPr>
        <p:spPr bwMode="auto">
          <a:xfrm>
            <a:off x="1658938" y="1543050"/>
            <a:ext cx="85725" cy="0"/>
          </a:xfrm>
          <a:prstGeom prst="line">
            <a:avLst/>
          </a:prstGeom>
          <a:noFill/>
          <a:ln w="31750">
            <a:solidFill>
              <a:schemeClr val="tx1"/>
            </a:solidFill>
            <a:round/>
            <a:headEnd/>
            <a:tailEnd/>
          </a:ln>
          <a:effectLst/>
        </p:spPr>
        <p:txBody>
          <a:bodyPr/>
          <a:lstStyle/>
          <a:p>
            <a:endParaRPr lang="es-ES"/>
          </a:p>
        </p:txBody>
      </p:sp>
      <p:sp>
        <p:nvSpPr>
          <p:cNvPr id="589858" name="Line 34"/>
          <p:cNvSpPr>
            <a:spLocks noChangeShapeType="1"/>
          </p:cNvSpPr>
          <p:nvPr/>
        </p:nvSpPr>
        <p:spPr bwMode="auto">
          <a:xfrm>
            <a:off x="1654175" y="2058988"/>
            <a:ext cx="85725" cy="0"/>
          </a:xfrm>
          <a:prstGeom prst="line">
            <a:avLst/>
          </a:prstGeom>
          <a:noFill/>
          <a:ln w="31750">
            <a:solidFill>
              <a:schemeClr val="tx1"/>
            </a:solidFill>
            <a:round/>
            <a:headEnd/>
            <a:tailEnd/>
          </a:ln>
          <a:effectLst/>
        </p:spPr>
        <p:txBody>
          <a:bodyPr/>
          <a:lstStyle/>
          <a:p>
            <a:endParaRPr lang="es-ES"/>
          </a:p>
        </p:txBody>
      </p:sp>
      <p:sp>
        <p:nvSpPr>
          <p:cNvPr id="589859" name="Line 35"/>
          <p:cNvSpPr>
            <a:spLocks noChangeShapeType="1"/>
          </p:cNvSpPr>
          <p:nvPr/>
        </p:nvSpPr>
        <p:spPr bwMode="auto">
          <a:xfrm>
            <a:off x="1658938" y="1603375"/>
            <a:ext cx="85725" cy="0"/>
          </a:xfrm>
          <a:prstGeom prst="line">
            <a:avLst/>
          </a:prstGeom>
          <a:noFill/>
          <a:ln w="31750">
            <a:solidFill>
              <a:schemeClr val="tx1"/>
            </a:solidFill>
            <a:round/>
            <a:headEnd/>
            <a:tailEnd/>
          </a:ln>
          <a:effectLst/>
        </p:spPr>
        <p:txBody>
          <a:bodyPr/>
          <a:lstStyle/>
          <a:p>
            <a:endParaRPr lang="es-ES"/>
          </a:p>
        </p:txBody>
      </p:sp>
      <p:sp>
        <p:nvSpPr>
          <p:cNvPr id="589860" name="Line 36"/>
          <p:cNvSpPr>
            <a:spLocks noChangeShapeType="1"/>
          </p:cNvSpPr>
          <p:nvPr/>
        </p:nvSpPr>
        <p:spPr bwMode="auto">
          <a:xfrm>
            <a:off x="1658938" y="2247900"/>
            <a:ext cx="85725" cy="0"/>
          </a:xfrm>
          <a:prstGeom prst="line">
            <a:avLst/>
          </a:prstGeom>
          <a:noFill/>
          <a:ln w="31750">
            <a:solidFill>
              <a:schemeClr val="tx1"/>
            </a:solidFill>
            <a:round/>
            <a:headEnd/>
            <a:tailEnd/>
          </a:ln>
          <a:effectLst/>
        </p:spPr>
        <p:txBody>
          <a:bodyPr/>
          <a:lstStyle/>
          <a:p>
            <a:endParaRPr lang="es-ES"/>
          </a:p>
        </p:txBody>
      </p:sp>
      <p:sp>
        <p:nvSpPr>
          <p:cNvPr id="589861" name="Line 37"/>
          <p:cNvSpPr>
            <a:spLocks noChangeShapeType="1"/>
          </p:cNvSpPr>
          <p:nvPr/>
        </p:nvSpPr>
        <p:spPr bwMode="auto">
          <a:xfrm>
            <a:off x="1654175" y="1928813"/>
            <a:ext cx="85725" cy="0"/>
          </a:xfrm>
          <a:prstGeom prst="line">
            <a:avLst/>
          </a:prstGeom>
          <a:noFill/>
          <a:ln w="31750">
            <a:solidFill>
              <a:schemeClr val="tx1"/>
            </a:solidFill>
            <a:round/>
            <a:headEnd/>
            <a:tailEnd/>
          </a:ln>
          <a:effectLst/>
        </p:spPr>
        <p:txBody>
          <a:bodyPr/>
          <a:lstStyle/>
          <a:p>
            <a:endParaRPr lang="es-ES"/>
          </a:p>
        </p:txBody>
      </p:sp>
      <p:sp>
        <p:nvSpPr>
          <p:cNvPr id="589862" name="Line 38"/>
          <p:cNvSpPr>
            <a:spLocks noChangeShapeType="1"/>
          </p:cNvSpPr>
          <p:nvPr/>
        </p:nvSpPr>
        <p:spPr bwMode="auto">
          <a:xfrm>
            <a:off x="1663700" y="1665288"/>
            <a:ext cx="85725" cy="0"/>
          </a:xfrm>
          <a:prstGeom prst="line">
            <a:avLst/>
          </a:prstGeom>
          <a:noFill/>
          <a:ln w="31750">
            <a:solidFill>
              <a:schemeClr val="tx1"/>
            </a:solidFill>
            <a:round/>
            <a:headEnd/>
            <a:tailEnd/>
          </a:ln>
          <a:effectLst/>
        </p:spPr>
        <p:txBody>
          <a:bodyPr/>
          <a:lstStyle/>
          <a:p>
            <a:endParaRPr lang="es-ES"/>
          </a:p>
        </p:txBody>
      </p:sp>
      <p:sp>
        <p:nvSpPr>
          <p:cNvPr id="589863" name="Line 39"/>
          <p:cNvSpPr>
            <a:spLocks noChangeShapeType="1"/>
          </p:cNvSpPr>
          <p:nvPr/>
        </p:nvSpPr>
        <p:spPr bwMode="auto">
          <a:xfrm>
            <a:off x="1657350" y="1733550"/>
            <a:ext cx="85725" cy="0"/>
          </a:xfrm>
          <a:prstGeom prst="line">
            <a:avLst/>
          </a:prstGeom>
          <a:noFill/>
          <a:ln w="31750">
            <a:solidFill>
              <a:schemeClr val="tx1"/>
            </a:solidFill>
            <a:round/>
            <a:headEnd/>
            <a:tailEnd/>
          </a:ln>
          <a:effectLst/>
        </p:spPr>
        <p:txBody>
          <a:bodyPr/>
          <a:lstStyle/>
          <a:p>
            <a:endParaRPr lang="es-ES"/>
          </a:p>
        </p:txBody>
      </p:sp>
      <p:sp>
        <p:nvSpPr>
          <p:cNvPr id="589864" name="Line 40"/>
          <p:cNvSpPr>
            <a:spLocks noChangeShapeType="1"/>
          </p:cNvSpPr>
          <p:nvPr/>
        </p:nvSpPr>
        <p:spPr bwMode="auto">
          <a:xfrm>
            <a:off x="1662113" y="1819275"/>
            <a:ext cx="85725" cy="0"/>
          </a:xfrm>
          <a:prstGeom prst="line">
            <a:avLst/>
          </a:prstGeom>
          <a:noFill/>
          <a:ln w="31750">
            <a:solidFill>
              <a:schemeClr val="tx1"/>
            </a:solidFill>
            <a:round/>
            <a:headEnd/>
            <a:tailEnd/>
          </a:ln>
          <a:effectLst/>
        </p:spPr>
        <p:txBody>
          <a:bodyPr/>
          <a:lstStyle/>
          <a:p>
            <a:endParaRPr lang="es-ES"/>
          </a:p>
        </p:txBody>
      </p:sp>
      <p:sp>
        <p:nvSpPr>
          <p:cNvPr id="589865" name="Line 41"/>
          <p:cNvSpPr>
            <a:spLocks noChangeShapeType="1"/>
          </p:cNvSpPr>
          <p:nvPr/>
        </p:nvSpPr>
        <p:spPr bwMode="auto">
          <a:xfrm>
            <a:off x="1589088" y="1497013"/>
            <a:ext cx="152400" cy="0"/>
          </a:xfrm>
          <a:prstGeom prst="line">
            <a:avLst/>
          </a:prstGeom>
          <a:noFill/>
          <a:ln w="31750">
            <a:solidFill>
              <a:schemeClr val="tx1"/>
            </a:solidFill>
            <a:round/>
            <a:headEnd/>
            <a:tailEnd/>
          </a:ln>
          <a:effectLst/>
        </p:spPr>
        <p:txBody>
          <a:bodyPr/>
          <a:lstStyle/>
          <a:p>
            <a:endParaRPr lang="es-ES"/>
          </a:p>
        </p:txBody>
      </p:sp>
      <p:sp>
        <p:nvSpPr>
          <p:cNvPr id="589866" name="Line 42"/>
          <p:cNvSpPr>
            <a:spLocks noChangeShapeType="1"/>
          </p:cNvSpPr>
          <p:nvPr/>
        </p:nvSpPr>
        <p:spPr bwMode="auto">
          <a:xfrm flipV="1">
            <a:off x="1657350" y="5824538"/>
            <a:ext cx="6572250" cy="9525"/>
          </a:xfrm>
          <a:prstGeom prst="line">
            <a:avLst/>
          </a:prstGeom>
          <a:noFill/>
          <a:ln w="31750">
            <a:solidFill>
              <a:schemeClr val="tx1"/>
            </a:solidFill>
            <a:round/>
            <a:headEnd/>
            <a:tailEnd/>
          </a:ln>
          <a:effectLst/>
        </p:spPr>
        <p:txBody>
          <a:bodyPr/>
          <a:lstStyle/>
          <a:p>
            <a:endParaRPr lang="es-ES"/>
          </a:p>
        </p:txBody>
      </p:sp>
      <p:sp>
        <p:nvSpPr>
          <p:cNvPr id="589867" name="Rectangle 43"/>
          <p:cNvSpPr>
            <a:spLocks noChangeArrowheads="1"/>
          </p:cNvSpPr>
          <p:nvPr/>
        </p:nvSpPr>
        <p:spPr bwMode="auto">
          <a:xfrm>
            <a:off x="2105025" y="4757738"/>
            <a:ext cx="876300" cy="10668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589868" name="Rectangle 44"/>
          <p:cNvSpPr>
            <a:spLocks noChangeArrowheads="1"/>
          </p:cNvSpPr>
          <p:nvPr/>
        </p:nvSpPr>
        <p:spPr bwMode="auto">
          <a:xfrm>
            <a:off x="3305175" y="3500438"/>
            <a:ext cx="876300" cy="23241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589869" name="Rectangle 45"/>
          <p:cNvSpPr>
            <a:spLocks noChangeArrowheads="1"/>
          </p:cNvSpPr>
          <p:nvPr/>
        </p:nvSpPr>
        <p:spPr bwMode="auto">
          <a:xfrm>
            <a:off x="4552950" y="3529013"/>
            <a:ext cx="895350" cy="2295525"/>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589870" name="Rectangle 46"/>
          <p:cNvSpPr>
            <a:spLocks noChangeArrowheads="1"/>
          </p:cNvSpPr>
          <p:nvPr/>
        </p:nvSpPr>
        <p:spPr bwMode="auto">
          <a:xfrm>
            <a:off x="5781675" y="2509838"/>
            <a:ext cx="885825" cy="3305175"/>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589871" name="Freeform 47"/>
          <p:cNvSpPr>
            <a:spLocks/>
          </p:cNvSpPr>
          <p:nvPr/>
        </p:nvSpPr>
        <p:spPr bwMode="auto">
          <a:xfrm>
            <a:off x="7067550" y="1662113"/>
            <a:ext cx="914400" cy="4162425"/>
          </a:xfrm>
          <a:custGeom>
            <a:avLst/>
            <a:gdLst/>
            <a:ahLst/>
            <a:cxnLst>
              <a:cxn ang="0">
                <a:pos x="6" y="102"/>
              </a:cxn>
              <a:cxn ang="0">
                <a:pos x="0" y="2622"/>
              </a:cxn>
              <a:cxn ang="0">
                <a:pos x="576" y="2622"/>
              </a:cxn>
              <a:cxn ang="0">
                <a:pos x="576" y="54"/>
              </a:cxn>
              <a:cxn ang="0">
                <a:pos x="534" y="18"/>
              </a:cxn>
              <a:cxn ang="0">
                <a:pos x="378" y="0"/>
              </a:cxn>
              <a:cxn ang="0">
                <a:pos x="330" y="12"/>
              </a:cxn>
              <a:cxn ang="0">
                <a:pos x="270" y="66"/>
              </a:cxn>
              <a:cxn ang="0">
                <a:pos x="204" y="48"/>
              </a:cxn>
              <a:cxn ang="0">
                <a:pos x="144" y="6"/>
              </a:cxn>
              <a:cxn ang="0">
                <a:pos x="96" y="6"/>
              </a:cxn>
              <a:cxn ang="0">
                <a:pos x="60" y="12"/>
              </a:cxn>
            </a:cxnLst>
            <a:rect l="0" t="0" r="r" b="b"/>
            <a:pathLst>
              <a:path w="576" h="2622">
                <a:moveTo>
                  <a:pt x="6" y="102"/>
                </a:moveTo>
                <a:lnTo>
                  <a:pt x="0" y="2622"/>
                </a:lnTo>
                <a:lnTo>
                  <a:pt x="576" y="2622"/>
                </a:lnTo>
                <a:lnTo>
                  <a:pt x="576" y="54"/>
                </a:lnTo>
                <a:lnTo>
                  <a:pt x="534" y="18"/>
                </a:lnTo>
                <a:lnTo>
                  <a:pt x="378" y="0"/>
                </a:lnTo>
                <a:lnTo>
                  <a:pt x="330" y="12"/>
                </a:lnTo>
                <a:lnTo>
                  <a:pt x="270" y="66"/>
                </a:lnTo>
                <a:lnTo>
                  <a:pt x="204" y="48"/>
                </a:lnTo>
                <a:lnTo>
                  <a:pt x="144" y="6"/>
                </a:lnTo>
                <a:lnTo>
                  <a:pt x="96" y="6"/>
                </a:lnTo>
                <a:lnTo>
                  <a:pt x="60" y="12"/>
                </a:lnTo>
              </a:path>
            </a:pathLst>
          </a:custGeom>
          <a:solidFill>
            <a:schemeClr val="accent1"/>
          </a:solidFill>
          <a:ln w="12700" cap="flat" cmpd="sng">
            <a:solidFill>
              <a:schemeClr val="tx1"/>
            </a:solidFill>
            <a:prstDash val="solid"/>
            <a:round/>
            <a:headEnd type="none" w="med" len="med"/>
            <a:tailEnd type="none" w="med" len="med"/>
          </a:ln>
          <a:effectLst/>
        </p:spPr>
        <p:txBody>
          <a:bodyPr/>
          <a:lstStyle/>
          <a:p>
            <a:endParaRPr lang="es-ES"/>
          </a:p>
        </p:txBody>
      </p:sp>
      <p:sp>
        <p:nvSpPr>
          <p:cNvPr id="589872" name="Rectangle 48"/>
          <p:cNvSpPr>
            <a:spLocks noChangeArrowheads="1"/>
          </p:cNvSpPr>
          <p:nvPr/>
        </p:nvSpPr>
        <p:spPr bwMode="auto">
          <a:xfrm>
            <a:off x="2105025" y="3414713"/>
            <a:ext cx="885825" cy="1343025"/>
          </a:xfrm>
          <a:prstGeom prst="rect">
            <a:avLst/>
          </a:prstGeom>
          <a:solidFill>
            <a:schemeClr val="accent1">
              <a:alpha val="50000"/>
            </a:schemeClr>
          </a:solidFill>
          <a:ln w="12700">
            <a:solidFill>
              <a:schemeClr val="tx1"/>
            </a:solidFill>
            <a:miter lim="800000"/>
            <a:headEnd/>
            <a:tailEnd/>
          </a:ln>
          <a:effectLst/>
        </p:spPr>
        <p:txBody>
          <a:bodyPr wrap="none" anchor="ctr"/>
          <a:lstStyle/>
          <a:p>
            <a:endParaRPr lang="es-ES"/>
          </a:p>
        </p:txBody>
      </p:sp>
      <p:sp>
        <p:nvSpPr>
          <p:cNvPr id="589873" name="Rectangle 49"/>
          <p:cNvSpPr>
            <a:spLocks noChangeArrowheads="1"/>
          </p:cNvSpPr>
          <p:nvPr/>
        </p:nvSpPr>
        <p:spPr bwMode="auto">
          <a:xfrm>
            <a:off x="3295650" y="2557463"/>
            <a:ext cx="895350" cy="933450"/>
          </a:xfrm>
          <a:prstGeom prst="rect">
            <a:avLst/>
          </a:prstGeom>
          <a:solidFill>
            <a:schemeClr val="accent1">
              <a:alpha val="50000"/>
            </a:schemeClr>
          </a:solidFill>
          <a:ln w="12700">
            <a:solidFill>
              <a:schemeClr val="tx1"/>
            </a:solidFill>
            <a:miter lim="800000"/>
            <a:headEnd/>
            <a:tailEnd/>
          </a:ln>
          <a:effectLst/>
        </p:spPr>
        <p:txBody>
          <a:bodyPr wrap="none" anchor="ctr"/>
          <a:lstStyle/>
          <a:p>
            <a:endParaRPr lang="es-ES"/>
          </a:p>
        </p:txBody>
      </p:sp>
      <p:sp>
        <p:nvSpPr>
          <p:cNvPr id="589874" name="Rectangle 50"/>
          <p:cNvSpPr>
            <a:spLocks noChangeArrowheads="1"/>
          </p:cNvSpPr>
          <p:nvPr/>
        </p:nvSpPr>
        <p:spPr bwMode="auto">
          <a:xfrm>
            <a:off x="4552950" y="2547938"/>
            <a:ext cx="885825" cy="981075"/>
          </a:xfrm>
          <a:prstGeom prst="rect">
            <a:avLst/>
          </a:prstGeom>
          <a:solidFill>
            <a:schemeClr val="accent1">
              <a:alpha val="50000"/>
            </a:schemeClr>
          </a:solidFill>
          <a:ln w="12700">
            <a:solidFill>
              <a:schemeClr val="tx1"/>
            </a:solidFill>
            <a:miter lim="800000"/>
            <a:headEnd/>
            <a:tailEnd/>
          </a:ln>
          <a:effectLst/>
        </p:spPr>
        <p:txBody>
          <a:bodyPr wrap="none" anchor="ctr"/>
          <a:lstStyle/>
          <a:p>
            <a:endParaRPr lang="es-ES"/>
          </a:p>
        </p:txBody>
      </p:sp>
      <p:sp>
        <p:nvSpPr>
          <p:cNvPr id="589875" name="Rectangle 51"/>
          <p:cNvSpPr>
            <a:spLocks noChangeArrowheads="1"/>
          </p:cNvSpPr>
          <p:nvPr/>
        </p:nvSpPr>
        <p:spPr bwMode="auto">
          <a:xfrm>
            <a:off x="5781675" y="2119313"/>
            <a:ext cx="895350" cy="390525"/>
          </a:xfrm>
          <a:prstGeom prst="rect">
            <a:avLst/>
          </a:prstGeom>
          <a:solidFill>
            <a:schemeClr val="accent1">
              <a:alpha val="50000"/>
            </a:schemeClr>
          </a:solidFill>
          <a:ln w="12700">
            <a:solidFill>
              <a:schemeClr val="tx1"/>
            </a:solidFill>
            <a:miter lim="800000"/>
            <a:headEnd/>
            <a:tailEnd/>
          </a:ln>
          <a:effectLst/>
        </p:spPr>
        <p:txBody>
          <a:bodyPr wrap="none" anchor="ctr"/>
          <a:lstStyle/>
          <a:p>
            <a:endParaRPr lang="es-ES"/>
          </a:p>
        </p:txBody>
      </p:sp>
      <p:sp>
        <p:nvSpPr>
          <p:cNvPr id="589876" name="Text Box 52"/>
          <p:cNvSpPr txBox="1">
            <a:spLocks noChangeArrowheads="1"/>
          </p:cNvSpPr>
          <p:nvPr/>
        </p:nvSpPr>
        <p:spPr bwMode="auto">
          <a:xfrm>
            <a:off x="2165350" y="5872163"/>
            <a:ext cx="806450" cy="366712"/>
          </a:xfrm>
          <a:prstGeom prst="rect">
            <a:avLst/>
          </a:prstGeom>
          <a:noFill/>
          <a:ln w="12700">
            <a:noFill/>
            <a:miter lim="800000"/>
            <a:headEnd/>
            <a:tailEnd/>
          </a:ln>
          <a:effectLst/>
        </p:spPr>
        <p:txBody>
          <a:bodyPr wrap="none">
            <a:spAutoFit/>
          </a:bodyPr>
          <a:lstStyle/>
          <a:p>
            <a:r>
              <a:rPr lang="es-ES" sz="1800" b="1">
                <a:latin typeface="Arial" charset="0"/>
              </a:rPr>
              <a:t>Cat. 3</a:t>
            </a:r>
          </a:p>
        </p:txBody>
      </p:sp>
      <p:sp>
        <p:nvSpPr>
          <p:cNvPr id="589877" name="Text Box 53"/>
          <p:cNvSpPr txBox="1">
            <a:spLocks noChangeArrowheads="1"/>
          </p:cNvSpPr>
          <p:nvPr/>
        </p:nvSpPr>
        <p:spPr bwMode="auto">
          <a:xfrm>
            <a:off x="3336925" y="5862638"/>
            <a:ext cx="806450" cy="366712"/>
          </a:xfrm>
          <a:prstGeom prst="rect">
            <a:avLst/>
          </a:prstGeom>
          <a:noFill/>
          <a:ln w="12700">
            <a:noFill/>
            <a:miter lim="800000"/>
            <a:headEnd/>
            <a:tailEnd/>
          </a:ln>
          <a:effectLst/>
        </p:spPr>
        <p:txBody>
          <a:bodyPr wrap="none">
            <a:spAutoFit/>
          </a:bodyPr>
          <a:lstStyle/>
          <a:p>
            <a:r>
              <a:rPr lang="es-ES" sz="1800" b="1">
                <a:latin typeface="Arial" charset="0"/>
              </a:rPr>
              <a:t>Cat. 5</a:t>
            </a:r>
          </a:p>
        </p:txBody>
      </p:sp>
      <p:sp>
        <p:nvSpPr>
          <p:cNvPr id="589878" name="Text Box 54"/>
          <p:cNvSpPr txBox="1">
            <a:spLocks noChangeArrowheads="1"/>
          </p:cNvSpPr>
          <p:nvPr/>
        </p:nvSpPr>
        <p:spPr bwMode="auto">
          <a:xfrm>
            <a:off x="4498975" y="5834063"/>
            <a:ext cx="958850" cy="366712"/>
          </a:xfrm>
          <a:prstGeom prst="rect">
            <a:avLst/>
          </a:prstGeom>
          <a:noFill/>
          <a:ln w="12700">
            <a:noFill/>
            <a:miter lim="800000"/>
            <a:headEnd/>
            <a:tailEnd/>
          </a:ln>
          <a:effectLst/>
        </p:spPr>
        <p:txBody>
          <a:bodyPr wrap="none">
            <a:spAutoFit/>
          </a:bodyPr>
          <a:lstStyle/>
          <a:p>
            <a:r>
              <a:rPr lang="es-ES" sz="1800" b="1">
                <a:latin typeface="Arial" charset="0"/>
              </a:rPr>
              <a:t>Cat. 5E</a:t>
            </a:r>
          </a:p>
        </p:txBody>
      </p:sp>
      <p:sp>
        <p:nvSpPr>
          <p:cNvPr id="589879" name="Text Box 55"/>
          <p:cNvSpPr txBox="1">
            <a:spLocks noChangeArrowheads="1"/>
          </p:cNvSpPr>
          <p:nvPr/>
        </p:nvSpPr>
        <p:spPr bwMode="auto">
          <a:xfrm>
            <a:off x="5794375" y="5853113"/>
            <a:ext cx="806450" cy="366712"/>
          </a:xfrm>
          <a:prstGeom prst="rect">
            <a:avLst/>
          </a:prstGeom>
          <a:noFill/>
          <a:ln w="12700">
            <a:noFill/>
            <a:miter lim="800000"/>
            <a:headEnd/>
            <a:tailEnd/>
          </a:ln>
          <a:effectLst/>
        </p:spPr>
        <p:txBody>
          <a:bodyPr wrap="none">
            <a:spAutoFit/>
          </a:bodyPr>
          <a:lstStyle/>
          <a:p>
            <a:r>
              <a:rPr lang="es-ES" sz="1800" b="1">
                <a:latin typeface="Arial" charset="0"/>
              </a:rPr>
              <a:t>Cat. 6</a:t>
            </a:r>
          </a:p>
        </p:txBody>
      </p:sp>
      <p:sp>
        <p:nvSpPr>
          <p:cNvPr id="589880" name="Text Box 56"/>
          <p:cNvSpPr txBox="1">
            <a:spLocks noChangeArrowheads="1"/>
          </p:cNvSpPr>
          <p:nvPr/>
        </p:nvSpPr>
        <p:spPr bwMode="auto">
          <a:xfrm>
            <a:off x="7127875" y="5881688"/>
            <a:ext cx="742950" cy="366712"/>
          </a:xfrm>
          <a:prstGeom prst="rect">
            <a:avLst/>
          </a:prstGeom>
          <a:noFill/>
          <a:ln w="12700">
            <a:noFill/>
            <a:miter lim="800000"/>
            <a:headEnd/>
            <a:tailEnd/>
          </a:ln>
          <a:effectLst/>
        </p:spPr>
        <p:txBody>
          <a:bodyPr wrap="none">
            <a:spAutoFit/>
          </a:bodyPr>
          <a:lstStyle/>
          <a:p>
            <a:r>
              <a:rPr lang="es-ES" sz="1800" b="1">
                <a:latin typeface="Arial" charset="0"/>
              </a:rPr>
              <a:t>Fibra</a:t>
            </a:r>
          </a:p>
        </p:txBody>
      </p:sp>
      <p:sp>
        <p:nvSpPr>
          <p:cNvPr id="589881" name="Text Box 57"/>
          <p:cNvSpPr txBox="1">
            <a:spLocks noChangeArrowheads="1"/>
          </p:cNvSpPr>
          <p:nvPr/>
        </p:nvSpPr>
        <p:spPr bwMode="auto">
          <a:xfrm>
            <a:off x="822325" y="5705475"/>
            <a:ext cx="658813" cy="274638"/>
          </a:xfrm>
          <a:prstGeom prst="rect">
            <a:avLst/>
          </a:prstGeom>
          <a:noFill/>
          <a:ln w="12700">
            <a:noFill/>
            <a:miter lim="800000"/>
            <a:headEnd/>
            <a:tailEnd/>
          </a:ln>
          <a:effectLst/>
        </p:spPr>
        <p:txBody>
          <a:bodyPr wrap="none">
            <a:spAutoFit/>
          </a:bodyPr>
          <a:lstStyle/>
          <a:p>
            <a:r>
              <a:rPr lang="es-ES" sz="1200" b="1">
                <a:latin typeface="Arial" charset="0"/>
              </a:rPr>
              <a:t>1 Mb/s</a:t>
            </a:r>
          </a:p>
        </p:txBody>
      </p:sp>
      <p:sp>
        <p:nvSpPr>
          <p:cNvPr id="589882" name="Text Box 58"/>
          <p:cNvSpPr txBox="1">
            <a:spLocks noChangeArrowheads="1"/>
          </p:cNvSpPr>
          <p:nvPr/>
        </p:nvSpPr>
        <p:spPr bwMode="auto">
          <a:xfrm>
            <a:off x="946150" y="2457450"/>
            <a:ext cx="650875" cy="274638"/>
          </a:xfrm>
          <a:prstGeom prst="rect">
            <a:avLst/>
          </a:prstGeom>
          <a:noFill/>
          <a:ln w="12700">
            <a:noFill/>
            <a:miter lim="800000"/>
            <a:headEnd/>
            <a:tailEnd/>
          </a:ln>
          <a:effectLst/>
        </p:spPr>
        <p:txBody>
          <a:bodyPr wrap="none">
            <a:spAutoFit/>
          </a:bodyPr>
          <a:lstStyle/>
          <a:p>
            <a:r>
              <a:rPr lang="es-ES" sz="1200" b="1">
                <a:latin typeface="Arial" charset="0"/>
              </a:rPr>
              <a:t>1 Gb/s</a:t>
            </a:r>
          </a:p>
        </p:txBody>
      </p:sp>
      <p:sp>
        <p:nvSpPr>
          <p:cNvPr id="589883" name="Text Box 59"/>
          <p:cNvSpPr txBox="1">
            <a:spLocks noChangeArrowheads="1"/>
          </p:cNvSpPr>
          <p:nvPr/>
        </p:nvSpPr>
        <p:spPr bwMode="auto">
          <a:xfrm>
            <a:off x="841375" y="3533775"/>
            <a:ext cx="827088" cy="274638"/>
          </a:xfrm>
          <a:prstGeom prst="rect">
            <a:avLst/>
          </a:prstGeom>
          <a:noFill/>
          <a:ln w="12700">
            <a:noFill/>
            <a:miter lim="800000"/>
            <a:headEnd/>
            <a:tailEnd/>
          </a:ln>
          <a:effectLst/>
        </p:spPr>
        <p:txBody>
          <a:bodyPr wrap="none">
            <a:spAutoFit/>
          </a:bodyPr>
          <a:lstStyle/>
          <a:p>
            <a:r>
              <a:rPr lang="es-ES" sz="1200" b="1">
                <a:latin typeface="Arial" charset="0"/>
              </a:rPr>
              <a:t>100 Mb/s</a:t>
            </a:r>
          </a:p>
        </p:txBody>
      </p:sp>
      <p:sp>
        <p:nvSpPr>
          <p:cNvPr id="589884" name="Text Box 60"/>
          <p:cNvSpPr txBox="1">
            <a:spLocks noChangeArrowheads="1"/>
          </p:cNvSpPr>
          <p:nvPr/>
        </p:nvSpPr>
        <p:spPr bwMode="auto">
          <a:xfrm>
            <a:off x="955675" y="4581525"/>
            <a:ext cx="742950" cy="274638"/>
          </a:xfrm>
          <a:prstGeom prst="rect">
            <a:avLst/>
          </a:prstGeom>
          <a:noFill/>
          <a:ln w="12700">
            <a:noFill/>
            <a:miter lim="800000"/>
            <a:headEnd/>
            <a:tailEnd/>
          </a:ln>
          <a:effectLst/>
        </p:spPr>
        <p:txBody>
          <a:bodyPr wrap="none">
            <a:spAutoFit/>
          </a:bodyPr>
          <a:lstStyle/>
          <a:p>
            <a:r>
              <a:rPr lang="es-ES" sz="1200" b="1">
                <a:latin typeface="Arial" charset="0"/>
              </a:rPr>
              <a:t>10 Mb/s</a:t>
            </a:r>
          </a:p>
        </p:txBody>
      </p:sp>
      <p:sp>
        <p:nvSpPr>
          <p:cNvPr id="589885" name="Text Box 61"/>
          <p:cNvSpPr txBox="1">
            <a:spLocks noChangeArrowheads="1"/>
          </p:cNvSpPr>
          <p:nvPr/>
        </p:nvSpPr>
        <p:spPr bwMode="auto">
          <a:xfrm>
            <a:off x="908050" y="1381125"/>
            <a:ext cx="735013" cy="274638"/>
          </a:xfrm>
          <a:prstGeom prst="rect">
            <a:avLst/>
          </a:prstGeom>
          <a:noFill/>
          <a:ln w="12700">
            <a:noFill/>
            <a:miter lim="800000"/>
            <a:headEnd/>
            <a:tailEnd/>
          </a:ln>
          <a:effectLst/>
        </p:spPr>
        <p:txBody>
          <a:bodyPr wrap="none">
            <a:spAutoFit/>
          </a:bodyPr>
          <a:lstStyle/>
          <a:p>
            <a:r>
              <a:rPr lang="es-ES" sz="1200" b="1">
                <a:latin typeface="Arial" charset="0"/>
              </a:rPr>
              <a:t>10 Gb/s</a:t>
            </a:r>
          </a:p>
        </p:txBody>
      </p:sp>
      <p:sp>
        <p:nvSpPr>
          <p:cNvPr id="589886" name="Text Box 62"/>
          <p:cNvSpPr txBox="1">
            <a:spLocks noChangeArrowheads="1"/>
          </p:cNvSpPr>
          <p:nvPr/>
        </p:nvSpPr>
        <p:spPr bwMode="auto">
          <a:xfrm>
            <a:off x="381000" y="5064125"/>
            <a:ext cx="782638" cy="244475"/>
          </a:xfrm>
          <a:prstGeom prst="rect">
            <a:avLst/>
          </a:prstGeom>
          <a:noFill/>
          <a:ln w="12700">
            <a:noFill/>
            <a:miter lim="800000"/>
            <a:headEnd/>
            <a:tailEnd/>
          </a:ln>
          <a:effectLst/>
        </p:spPr>
        <p:txBody>
          <a:bodyPr wrap="none">
            <a:spAutoFit/>
          </a:bodyPr>
          <a:lstStyle/>
          <a:p>
            <a:r>
              <a:rPr lang="es-ES" sz="1000" b="1">
                <a:latin typeface="Arial" charset="0"/>
              </a:rPr>
              <a:t>T. R. 4 Mb</a:t>
            </a:r>
          </a:p>
        </p:txBody>
      </p:sp>
      <p:sp>
        <p:nvSpPr>
          <p:cNvPr id="589887" name="Text Box 63"/>
          <p:cNvSpPr txBox="1">
            <a:spLocks noChangeArrowheads="1"/>
          </p:cNvSpPr>
          <p:nvPr/>
        </p:nvSpPr>
        <p:spPr bwMode="auto">
          <a:xfrm>
            <a:off x="257175" y="4283075"/>
            <a:ext cx="852488" cy="244475"/>
          </a:xfrm>
          <a:prstGeom prst="rect">
            <a:avLst/>
          </a:prstGeom>
          <a:noFill/>
          <a:ln w="12700">
            <a:noFill/>
            <a:miter lim="800000"/>
            <a:headEnd/>
            <a:tailEnd/>
          </a:ln>
          <a:effectLst/>
        </p:spPr>
        <p:txBody>
          <a:bodyPr wrap="none">
            <a:spAutoFit/>
          </a:bodyPr>
          <a:lstStyle/>
          <a:p>
            <a:r>
              <a:rPr lang="es-ES" sz="1000" b="1">
                <a:latin typeface="Arial" charset="0"/>
              </a:rPr>
              <a:t>T. R. 16 Mb</a:t>
            </a:r>
          </a:p>
        </p:txBody>
      </p:sp>
      <p:sp>
        <p:nvSpPr>
          <p:cNvPr id="589888" name="Line 64"/>
          <p:cNvSpPr>
            <a:spLocks noChangeShapeType="1"/>
          </p:cNvSpPr>
          <p:nvPr/>
        </p:nvSpPr>
        <p:spPr bwMode="auto">
          <a:xfrm>
            <a:off x="1143000" y="4421188"/>
            <a:ext cx="476250" cy="98425"/>
          </a:xfrm>
          <a:prstGeom prst="line">
            <a:avLst/>
          </a:prstGeom>
          <a:noFill/>
          <a:ln w="12700">
            <a:solidFill>
              <a:schemeClr val="tx1"/>
            </a:solidFill>
            <a:round/>
            <a:headEnd/>
            <a:tailEnd type="triangle" w="med" len="med"/>
          </a:ln>
          <a:effectLst/>
        </p:spPr>
        <p:txBody>
          <a:bodyPr/>
          <a:lstStyle/>
          <a:p>
            <a:endParaRPr lang="es-ES"/>
          </a:p>
        </p:txBody>
      </p:sp>
      <p:sp>
        <p:nvSpPr>
          <p:cNvPr id="589889" name="Line 65"/>
          <p:cNvSpPr>
            <a:spLocks noChangeShapeType="1"/>
          </p:cNvSpPr>
          <p:nvPr/>
        </p:nvSpPr>
        <p:spPr bwMode="auto">
          <a:xfrm>
            <a:off x="1136650" y="5176838"/>
            <a:ext cx="473075" cy="0"/>
          </a:xfrm>
          <a:prstGeom prst="line">
            <a:avLst/>
          </a:prstGeom>
          <a:noFill/>
          <a:ln w="12700">
            <a:solidFill>
              <a:schemeClr val="tx1"/>
            </a:solidFill>
            <a:round/>
            <a:headEnd/>
            <a:tailEnd type="triangle" w="med" len="med"/>
          </a:ln>
          <a:effectLst/>
        </p:spPr>
        <p:txBody>
          <a:bodyPr/>
          <a:lstStyle/>
          <a:p>
            <a:endParaRPr lang="es-ES"/>
          </a:p>
        </p:txBody>
      </p:sp>
      <p:sp>
        <p:nvSpPr>
          <p:cNvPr id="589890" name="Text Box 66"/>
          <p:cNvSpPr txBox="1">
            <a:spLocks noChangeArrowheads="1"/>
          </p:cNvSpPr>
          <p:nvPr/>
        </p:nvSpPr>
        <p:spPr bwMode="auto">
          <a:xfrm>
            <a:off x="396875" y="4600575"/>
            <a:ext cx="423863" cy="244475"/>
          </a:xfrm>
          <a:prstGeom prst="rect">
            <a:avLst/>
          </a:prstGeom>
          <a:noFill/>
          <a:ln w="12700">
            <a:noFill/>
            <a:miter lim="800000"/>
            <a:headEnd/>
            <a:tailEnd/>
          </a:ln>
          <a:effectLst/>
        </p:spPr>
        <p:txBody>
          <a:bodyPr wrap="none">
            <a:spAutoFit/>
          </a:bodyPr>
          <a:lstStyle/>
          <a:p>
            <a:r>
              <a:rPr lang="es-ES" sz="1000" b="1">
                <a:latin typeface="Arial" charset="0"/>
              </a:rPr>
              <a:t>Eth.</a:t>
            </a:r>
          </a:p>
        </p:txBody>
      </p:sp>
      <p:sp>
        <p:nvSpPr>
          <p:cNvPr id="589891" name="Text Box 67"/>
          <p:cNvSpPr txBox="1">
            <a:spLocks noChangeArrowheads="1"/>
          </p:cNvSpPr>
          <p:nvPr/>
        </p:nvSpPr>
        <p:spPr bwMode="auto">
          <a:xfrm>
            <a:off x="152400" y="3429000"/>
            <a:ext cx="571500" cy="396875"/>
          </a:xfrm>
          <a:prstGeom prst="rect">
            <a:avLst/>
          </a:prstGeom>
          <a:noFill/>
          <a:ln w="12700">
            <a:noFill/>
            <a:miter lim="800000"/>
            <a:headEnd/>
            <a:tailEnd/>
          </a:ln>
          <a:effectLst/>
        </p:spPr>
        <p:txBody>
          <a:bodyPr wrap="none">
            <a:spAutoFit/>
          </a:bodyPr>
          <a:lstStyle/>
          <a:p>
            <a:r>
              <a:rPr lang="es-ES" sz="1000" b="1">
                <a:latin typeface="Arial" charset="0"/>
              </a:rPr>
              <a:t>F. Eth.</a:t>
            </a:r>
          </a:p>
          <a:p>
            <a:r>
              <a:rPr lang="es-ES" sz="1000" b="1">
                <a:latin typeface="Arial" charset="0"/>
              </a:rPr>
              <a:t>FDDI</a:t>
            </a:r>
          </a:p>
        </p:txBody>
      </p:sp>
      <p:sp>
        <p:nvSpPr>
          <p:cNvPr id="589892" name="Text Box 68"/>
          <p:cNvSpPr txBox="1">
            <a:spLocks noChangeArrowheads="1"/>
          </p:cNvSpPr>
          <p:nvPr/>
        </p:nvSpPr>
        <p:spPr bwMode="auto">
          <a:xfrm>
            <a:off x="169863" y="2454275"/>
            <a:ext cx="592137" cy="244475"/>
          </a:xfrm>
          <a:prstGeom prst="rect">
            <a:avLst/>
          </a:prstGeom>
          <a:noFill/>
          <a:ln w="12700">
            <a:noFill/>
            <a:miter lim="800000"/>
            <a:headEnd/>
            <a:tailEnd/>
          </a:ln>
          <a:effectLst/>
        </p:spPr>
        <p:txBody>
          <a:bodyPr wrap="none">
            <a:spAutoFit/>
          </a:bodyPr>
          <a:lstStyle/>
          <a:p>
            <a:r>
              <a:rPr lang="es-ES" sz="1000" b="1">
                <a:latin typeface="Arial" charset="0"/>
              </a:rPr>
              <a:t>G. Eth.</a:t>
            </a:r>
          </a:p>
        </p:txBody>
      </p:sp>
      <p:sp>
        <p:nvSpPr>
          <p:cNvPr id="589893" name="Text Box 69"/>
          <p:cNvSpPr txBox="1">
            <a:spLocks noChangeArrowheads="1"/>
          </p:cNvSpPr>
          <p:nvPr/>
        </p:nvSpPr>
        <p:spPr bwMode="auto">
          <a:xfrm>
            <a:off x="447675" y="3178175"/>
            <a:ext cx="739775" cy="244475"/>
          </a:xfrm>
          <a:prstGeom prst="rect">
            <a:avLst/>
          </a:prstGeom>
          <a:noFill/>
          <a:ln w="12700">
            <a:noFill/>
            <a:miter lim="800000"/>
            <a:headEnd/>
            <a:tailEnd/>
          </a:ln>
          <a:effectLst/>
        </p:spPr>
        <p:txBody>
          <a:bodyPr wrap="none">
            <a:spAutoFit/>
          </a:bodyPr>
          <a:lstStyle/>
          <a:p>
            <a:r>
              <a:rPr lang="es-ES" sz="1000" b="1">
                <a:latin typeface="Arial" charset="0"/>
              </a:rPr>
              <a:t>ATM 155.</a:t>
            </a:r>
          </a:p>
        </p:txBody>
      </p:sp>
      <p:sp>
        <p:nvSpPr>
          <p:cNvPr id="589894" name="Line 70"/>
          <p:cNvSpPr>
            <a:spLocks noChangeShapeType="1"/>
          </p:cNvSpPr>
          <p:nvPr/>
        </p:nvSpPr>
        <p:spPr bwMode="auto">
          <a:xfrm>
            <a:off x="1143000" y="3338513"/>
            <a:ext cx="438150" cy="123825"/>
          </a:xfrm>
          <a:prstGeom prst="line">
            <a:avLst/>
          </a:prstGeom>
          <a:noFill/>
          <a:ln w="12700">
            <a:solidFill>
              <a:schemeClr val="tx1"/>
            </a:solidFill>
            <a:round/>
            <a:headEnd/>
            <a:tailEnd type="triangle" w="med" len="med"/>
          </a:ln>
          <a:effectLst/>
        </p:spPr>
        <p:txBody>
          <a:bodyPr/>
          <a:lstStyle/>
          <a:p>
            <a:endParaRPr lang="es-ES"/>
          </a:p>
        </p:txBody>
      </p:sp>
      <p:sp>
        <p:nvSpPr>
          <p:cNvPr id="589895" name="Text Box 71"/>
          <p:cNvSpPr txBox="1">
            <a:spLocks noChangeArrowheads="1"/>
          </p:cNvSpPr>
          <p:nvPr/>
        </p:nvSpPr>
        <p:spPr bwMode="auto">
          <a:xfrm>
            <a:off x="476250" y="2892425"/>
            <a:ext cx="739775" cy="244475"/>
          </a:xfrm>
          <a:prstGeom prst="rect">
            <a:avLst/>
          </a:prstGeom>
          <a:noFill/>
          <a:ln w="12700">
            <a:noFill/>
            <a:miter lim="800000"/>
            <a:headEnd/>
            <a:tailEnd/>
          </a:ln>
          <a:effectLst/>
        </p:spPr>
        <p:txBody>
          <a:bodyPr wrap="none">
            <a:spAutoFit/>
          </a:bodyPr>
          <a:lstStyle/>
          <a:p>
            <a:r>
              <a:rPr lang="es-ES" sz="1000" b="1">
                <a:latin typeface="Arial" charset="0"/>
              </a:rPr>
              <a:t>ATM 622.</a:t>
            </a:r>
          </a:p>
        </p:txBody>
      </p:sp>
      <p:sp>
        <p:nvSpPr>
          <p:cNvPr id="589896" name="Line 72"/>
          <p:cNvSpPr>
            <a:spLocks noChangeShapeType="1"/>
          </p:cNvSpPr>
          <p:nvPr/>
        </p:nvSpPr>
        <p:spPr bwMode="auto">
          <a:xfrm flipV="1">
            <a:off x="1219200" y="2814638"/>
            <a:ext cx="361950" cy="161925"/>
          </a:xfrm>
          <a:prstGeom prst="line">
            <a:avLst/>
          </a:prstGeom>
          <a:noFill/>
          <a:ln w="12700">
            <a:solidFill>
              <a:schemeClr val="tx1"/>
            </a:solidFill>
            <a:round/>
            <a:headEnd/>
            <a:tailEnd type="triangle" w="med" len="med"/>
          </a:ln>
          <a:effectLst/>
        </p:spPr>
        <p:txBody>
          <a:bodyPr/>
          <a:lstStyle/>
          <a:p>
            <a:endParaRPr lang="es-ES"/>
          </a:p>
        </p:txBody>
      </p:sp>
      <p:sp>
        <p:nvSpPr>
          <p:cNvPr id="589897" name="Text Box 73"/>
          <p:cNvSpPr txBox="1">
            <a:spLocks noChangeArrowheads="1"/>
          </p:cNvSpPr>
          <p:nvPr/>
        </p:nvSpPr>
        <p:spPr bwMode="auto">
          <a:xfrm>
            <a:off x="514350" y="1844675"/>
            <a:ext cx="704850" cy="244475"/>
          </a:xfrm>
          <a:prstGeom prst="rect">
            <a:avLst/>
          </a:prstGeom>
          <a:noFill/>
          <a:ln w="12700">
            <a:noFill/>
            <a:miter lim="800000"/>
            <a:headEnd/>
            <a:tailEnd/>
          </a:ln>
          <a:effectLst/>
        </p:spPr>
        <p:txBody>
          <a:bodyPr wrap="none">
            <a:spAutoFit/>
          </a:bodyPr>
          <a:lstStyle/>
          <a:p>
            <a:r>
              <a:rPr lang="es-ES" sz="1000" b="1">
                <a:latin typeface="Arial" charset="0"/>
              </a:rPr>
              <a:t>ATM 2,5.</a:t>
            </a:r>
          </a:p>
        </p:txBody>
      </p:sp>
      <p:sp>
        <p:nvSpPr>
          <p:cNvPr id="589898" name="Line 74"/>
          <p:cNvSpPr>
            <a:spLocks noChangeShapeType="1"/>
          </p:cNvSpPr>
          <p:nvPr/>
        </p:nvSpPr>
        <p:spPr bwMode="auto">
          <a:xfrm>
            <a:off x="1162050" y="2005013"/>
            <a:ext cx="428625" cy="133350"/>
          </a:xfrm>
          <a:prstGeom prst="line">
            <a:avLst/>
          </a:prstGeom>
          <a:noFill/>
          <a:ln w="12700">
            <a:solidFill>
              <a:schemeClr val="tx1"/>
            </a:solidFill>
            <a:round/>
            <a:headEnd/>
            <a:tailEnd type="triangle" w="med" len="med"/>
          </a:ln>
          <a:effectLst/>
        </p:spPr>
        <p:txBody>
          <a:bodyPr/>
          <a:lstStyle/>
          <a:p>
            <a:endParaRPr lang="es-ES"/>
          </a:p>
        </p:txBody>
      </p:sp>
      <p:sp>
        <p:nvSpPr>
          <p:cNvPr id="589899" name="Line 75"/>
          <p:cNvSpPr>
            <a:spLocks noChangeShapeType="1"/>
          </p:cNvSpPr>
          <p:nvPr/>
        </p:nvSpPr>
        <p:spPr bwMode="auto">
          <a:xfrm>
            <a:off x="1857375" y="2557463"/>
            <a:ext cx="1314450" cy="0"/>
          </a:xfrm>
          <a:prstGeom prst="line">
            <a:avLst/>
          </a:prstGeom>
          <a:noFill/>
          <a:ln w="12700">
            <a:solidFill>
              <a:schemeClr val="tx1"/>
            </a:solidFill>
            <a:round/>
            <a:headEnd/>
            <a:tailEnd/>
          </a:ln>
          <a:effectLst/>
        </p:spPr>
        <p:txBody>
          <a:bodyPr/>
          <a:lstStyle/>
          <a:p>
            <a:endParaRPr lang="es-ES"/>
          </a:p>
        </p:txBody>
      </p:sp>
      <p:sp>
        <p:nvSpPr>
          <p:cNvPr id="589900" name="Line 76"/>
          <p:cNvSpPr>
            <a:spLocks noChangeShapeType="1"/>
          </p:cNvSpPr>
          <p:nvPr/>
        </p:nvSpPr>
        <p:spPr bwMode="auto">
          <a:xfrm>
            <a:off x="1847850" y="2471738"/>
            <a:ext cx="3819525" cy="0"/>
          </a:xfrm>
          <a:prstGeom prst="line">
            <a:avLst/>
          </a:prstGeom>
          <a:noFill/>
          <a:ln w="12700">
            <a:solidFill>
              <a:schemeClr val="tx1"/>
            </a:solidFill>
            <a:round/>
            <a:headEnd/>
            <a:tailEnd/>
          </a:ln>
          <a:effectLst/>
        </p:spPr>
        <p:txBody>
          <a:bodyPr/>
          <a:lstStyle/>
          <a:p>
            <a:endParaRPr lang="es-ES"/>
          </a:p>
        </p:txBody>
      </p:sp>
      <p:sp>
        <p:nvSpPr>
          <p:cNvPr id="589901" name="Line 77"/>
          <p:cNvSpPr>
            <a:spLocks noChangeShapeType="1"/>
          </p:cNvSpPr>
          <p:nvPr/>
        </p:nvSpPr>
        <p:spPr bwMode="auto">
          <a:xfrm>
            <a:off x="1866900" y="2147888"/>
            <a:ext cx="3819525" cy="0"/>
          </a:xfrm>
          <a:prstGeom prst="line">
            <a:avLst/>
          </a:prstGeom>
          <a:noFill/>
          <a:ln w="12700">
            <a:solidFill>
              <a:schemeClr val="tx1"/>
            </a:solidFill>
            <a:round/>
            <a:headEnd/>
            <a:tailEnd/>
          </a:ln>
          <a:effectLst/>
        </p:spPr>
        <p:txBody>
          <a:bodyPr/>
          <a:lstStyle/>
          <a:p>
            <a:endParaRPr lang="es-ES"/>
          </a:p>
        </p:txBody>
      </p:sp>
      <p:sp>
        <p:nvSpPr>
          <p:cNvPr id="589902" name="Text Box 78"/>
          <p:cNvSpPr txBox="1">
            <a:spLocks noChangeArrowheads="1"/>
          </p:cNvSpPr>
          <p:nvPr/>
        </p:nvSpPr>
        <p:spPr bwMode="auto">
          <a:xfrm>
            <a:off x="2074863" y="3702050"/>
            <a:ext cx="979487" cy="639763"/>
          </a:xfrm>
          <a:prstGeom prst="rect">
            <a:avLst/>
          </a:prstGeom>
          <a:noFill/>
          <a:ln w="12700">
            <a:noFill/>
            <a:miter lim="800000"/>
            <a:headEnd/>
            <a:tailEnd/>
          </a:ln>
          <a:effectLst/>
        </p:spPr>
        <p:txBody>
          <a:bodyPr wrap="none">
            <a:spAutoFit/>
          </a:bodyPr>
          <a:lstStyle/>
          <a:p>
            <a:pPr algn="ctr"/>
            <a:r>
              <a:rPr lang="es-ES" sz="1200" b="1">
                <a:latin typeface="Arial" charset="0"/>
              </a:rPr>
              <a:t>Requiere</a:t>
            </a:r>
          </a:p>
          <a:p>
            <a:pPr algn="ctr"/>
            <a:r>
              <a:rPr lang="es-ES" sz="1200" b="1">
                <a:latin typeface="Arial" charset="0"/>
              </a:rPr>
              <a:t>tecnología</a:t>
            </a:r>
          </a:p>
          <a:p>
            <a:pPr algn="ctr"/>
            <a:r>
              <a:rPr lang="es-ES" sz="1200" b="1">
                <a:latin typeface="Arial" charset="0"/>
              </a:rPr>
              <a:t>sofisticada</a:t>
            </a:r>
          </a:p>
        </p:txBody>
      </p:sp>
      <p:sp>
        <p:nvSpPr>
          <p:cNvPr id="589903" name="Text Box 79"/>
          <p:cNvSpPr txBox="1">
            <a:spLocks noChangeArrowheads="1"/>
          </p:cNvSpPr>
          <p:nvPr/>
        </p:nvSpPr>
        <p:spPr bwMode="auto">
          <a:xfrm>
            <a:off x="4532313" y="2654300"/>
            <a:ext cx="979487" cy="639763"/>
          </a:xfrm>
          <a:prstGeom prst="rect">
            <a:avLst/>
          </a:prstGeom>
          <a:noFill/>
          <a:ln w="12700">
            <a:noFill/>
            <a:miter lim="800000"/>
            <a:headEnd/>
            <a:tailEnd/>
          </a:ln>
          <a:effectLst/>
        </p:spPr>
        <p:txBody>
          <a:bodyPr wrap="none">
            <a:spAutoFit/>
          </a:bodyPr>
          <a:lstStyle/>
          <a:p>
            <a:pPr algn="ctr"/>
            <a:r>
              <a:rPr lang="es-ES" sz="1200" b="1">
                <a:latin typeface="Arial" charset="0"/>
              </a:rPr>
              <a:t>Requiere</a:t>
            </a:r>
          </a:p>
          <a:p>
            <a:pPr algn="ctr"/>
            <a:r>
              <a:rPr lang="es-ES" sz="1200" b="1">
                <a:latin typeface="Arial" charset="0"/>
              </a:rPr>
              <a:t>tecnología</a:t>
            </a:r>
          </a:p>
          <a:p>
            <a:pPr algn="ctr"/>
            <a:r>
              <a:rPr lang="es-ES" sz="1200" b="1">
                <a:latin typeface="Arial" charset="0"/>
              </a:rPr>
              <a:t>sofisticada</a:t>
            </a:r>
          </a:p>
        </p:txBody>
      </p:sp>
      <p:sp>
        <p:nvSpPr>
          <p:cNvPr id="589904" name="Text Box 80"/>
          <p:cNvSpPr txBox="1">
            <a:spLocks noChangeArrowheads="1"/>
          </p:cNvSpPr>
          <p:nvPr/>
        </p:nvSpPr>
        <p:spPr bwMode="auto">
          <a:xfrm>
            <a:off x="3267075" y="2692400"/>
            <a:ext cx="982663" cy="822325"/>
          </a:xfrm>
          <a:prstGeom prst="rect">
            <a:avLst/>
          </a:prstGeom>
          <a:noFill/>
          <a:ln w="12700">
            <a:noFill/>
            <a:miter lim="800000"/>
            <a:headEnd/>
            <a:tailEnd/>
          </a:ln>
          <a:effectLst/>
        </p:spPr>
        <p:txBody>
          <a:bodyPr wrap="none">
            <a:spAutoFit/>
          </a:bodyPr>
          <a:lstStyle/>
          <a:p>
            <a:pPr algn="ctr"/>
            <a:r>
              <a:rPr lang="es-ES" sz="1200" b="1">
                <a:latin typeface="Arial" charset="0"/>
              </a:rPr>
              <a:t>Requiere</a:t>
            </a:r>
          </a:p>
          <a:p>
            <a:pPr algn="ctr"/>
            <a:r>
              <a:rPr lang="es-ES" sz="1200" b="1">
                <a:latin typeface="Arial" charset="0"/>
              </a:rPr>
              <a:t>tecnología</a:t>
            </a:r>
          </a:p>
          <a:p>
            <a:pPr algn="ctr"/>
            <a:r>
              <a:rPr lang="es-ES" sz="1200" b="1">
                <a:latin typeface="Arial" charset="0"/>
              </a:rPr>
              <a:t>sofisticada</a:t>
            </a:r>
          </a:p>
          <a:p>
            <a:pPr algn="ctr"/>
            <a:r>
              <a:rPr lang="es-ES" sz="1200" b="1">
                <a:latin typeface="Arial" charset="0"/>
              </a:rPr>
              <a:t>(dudoso)</a:t>
            </a:r>
          </a:p>
        </p:txBody>
      </p:sp>
      <p:sp>
        <p:nvSpPr>
          <p:cNvPr id="589905" name="Text Box 81"/>
          <p:cNvSpPr txBox="1">
            <a:spLocks noChangeArrowheads="1"/>
          </p:cNvSpPr>
          <p:nvPr/>
        </p:nvSpPr>
        <p:spPr bwMode="auto">
          <a:xfrm>
            <a:off x="5748338" y="2178050"/>
            <a:ext cx="947737" cy="274638"/>
          </a:xfrm>
          <a:prstGeom prst="rect">
            <a:avLst/>
          </a:prstGeom>
          <a:noFill/>
          <a:ln w="12700">
            <a:noFill/>
            <a:miter lim="800000"/>
            <a:headEnd/>
            <a:tailEnd/>
          </a:ln>
          <a:effectLst/>
        </p:spPr>
        <p:txBody>
          <a:bodyPr wrap="none">
            <a:spAutoFit/>
          </a:bodyPr>
          <a:lstStyle/>
          <a:p>
            <a:pPr algn="ctr"/>
            <a:r>
              <a:rPr lang="es-ES" sz="1200" b="1">
                <a:latin typeface="Arial" charset="0"/>
              </a:rPr>
              <a:t>Por definir</a:t>
            </a:r>
          </a:p>
        </p:txBody>
      </p:sp>
      <p:sp>
        <p:nvSpPr>
          <p:cNvPr id="589906" name="Text Box 82"/>
          <p:cNvSpPr txBox="1">
            <a:spLocks noChangeArrowheads="1"/>
          </p:cNvSpPr>
          <p:nvPr/>
        </p:nvSpPr>
        <p:spPr bwMode="auto">
          <a:xfrm>
            <a:off x="415925" y="349250"/>
            <a:ext cx="8137525" cy="579438"/>
          </a:xfrm>
          <a:prstGeom prst="rect">
            <a:avLst/>
          </a:prstGeom>
          <a:noFill/>
          <a:ln w="12700">
            <a:noFill/>
            <a:miter lim="800000"/>
            <a:headEnd/>
            <a:tailEnd/>
          </a:ln>
          <a:effectLst/>
        </p:spPr>
        <p:txBody>
          <a:bodyPr wrap="none">
            <a:spAutoFit/>
          </a:bodyPr>
          <a:lstStyle/>
          <a:p>
            <a:r>
              <a:rPr lang="es-ES" sz="3200"/>
              <a:t>Aplicación de los tipos de cables más habituales </a:t>
            </a:r>
          </a:p>
        </p:txBody>
      </p:sp>
      <p:sp>
        <p:nvSpPr>
          <p:cNvPr id="589907" name="Line 83"/>
          <p:cNvSpPr>
            <a:spLocks noChangeShapeType="1"/>
          </p:cNvSpPr>
          <p:nvPr/>
        </p:nvSpPr>
        <p:spPr bwMode="auto">
          <a:xfrm>
            <a:off x="787400" y="4711700"/>
            <a:ext cx="241300" cy="0"/>
          </a:xfrm>
          <a:prstGeom prst="line">
            <a:avLst/>
          </a:prstGeom>
          <a:noFill/>
          <a:ln w="12700">
            <a:solidFill>
              <a:schemeClr val="tx1"/>
            </a:solidFill>
            <a:round/>
            <a:headEnd/>
            <a:tailEnd type="triangle" w="med" len="med"/>
          </a:ln>
          <a:effectLst/>
        </p:spPr>
        <p:txBody>
          <a:bodyPr/>
          <a:lstStyle/>
          <a:p>
            <a:endParaRPr lang="es-ES"/>
          </a:p>
        </p:txBody>
      </p:sp>
      <p:sp>
        <p:nvSpPr>
          <p:cNvPr id="589908" name="Line 84"/>
          <p:cNvSpPr>
            <a:spLocks noChangeShapeType="1"/>
          </p:cNvSpPr>
          <p:nvPr/>
        </p:nvSpPr>
        <p:spPr bwMode="auto">
          <a:xfrm>
            <a:off x="635000" y="3644900"/>
            <a:ext cx="241300" cy="0"/>
          </a:xfrm>
          <a:prstGeom prst="line">
            <a:avLst/>
          </a:prstGeom>
          <a:noFill/>
          <a:ln w="12700">
            <a:solidFill>
              <a:schemeClr val="tx1"/>
            </a:solidFill>
            <a:round/>
            <a:headEnd/>
            <a:tailEnd type="triangle" w="med" len="med"/>
          </a:ln>
          <a:effectLst/>
        </p:spPr>
        <p:txBody>
          <a:bodyPr/>
          <a:lstStyle/>
          <a:p>
            <a:endParaRPr lang="es-ES"/>
          </a:p>
        </p:txBody>
      </p:sp>
      <p:sp>
        <p:nvSpPr>
          <p:cNvPr id="589909" name="Line 85"/>
          <p:cNvSpPr>
            <a:spLocks noChangeShapeType="1"/>
          </p:cNvSpPr>
          <p:nvPr/>
        </p:nvSpPr>
        <p:spPr bwMode="auto">
          <a:xfrm>
            <a:off x="774700" y="2590800"/>
            <a:ext cx="241300" cy="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8804" name="Picture 4"/>
          <p:cNvPicPr>
            <a:picLocks noChangeAspect="1" noChangeArrowheads="1"/>
          </p:cNvPicPr>
          <p:nvPr/>
        </p:nvPicPr>
        <p:blipFill>
          <a:blip r:embed="rId3" cstate="print"/>
          <a:srcRect/>
          <a:stretch>
            <a:fillRect/>
          </a:stretch>
        </p:blipFill>
        <p:spPr bwMode="auto">
          <a:xfrm>
            <a:off x="457200" y="1965325"/>
            <a:ext cx="8453438" cy="3749675"/>
          </a:xfrm>
          <a:prstGeom prst="rect">
            <a:avLst/>
          </a:prstGeom>
          <a:noFill/>
          <a:ln w="12700">
            <a:noFill/>
            <a:miter lim="800000"/>
            <a:headEnd/>
            <a:tailEnd/>
          </a:ln>
          <a:effectLst/>
        </p:spPr>
      </p:pic>
      <p:sp>
        <p:nvSpPr>
          <p:cNvPr id="588805" name="Text Box 5"/>
          <p:cNvSpPr txBox="1">
            <a:spLocks noChangeArrowheads="1"/>
          </p:cNvSpPr>
          <p:nvPr/>
        </p:nvSpPr>
        <p:spPr bwMode="auto">
          <a:xfrm>
            <a:off x="1358900" y="411163"/>
            <a:ext cx="5537200" cy="1066800"/>
          </a:xfrm>
          <a:prstGeom prst="rect">
            <a:avLst/>
          </a:prstGeom>
          <a:noFill/>
          <a:ln w="12700">
            <a:noFill/>
            <a:miter lim="800000"/>
            <a:headEnd/>
            <a:tailEnd/>
          </a:ln>
          <a:effectLst/>
        </p:spPr>
        <p:txBody>
          <a:bodyPr wrap="none">
            <a:spAutoFit/>
          </a:bodyPr>
          <a:lstStyle/>
          <a:p>
            <a:pPr algn="ctr"/>
            <a:r>
              <a:rPr lang="es-ES_tradnl" sz="3200"/>
              <a:t>Cable propuesto para categoría 7</a:t>
            </a:r>
          </a:p>
          <a:p>
            <a:pPr algn="ctr"/>
            <a:r>
              <a:rPr lang="es-ES_tradnl" sz="3200"/>
              <a:t>(STP: Shielded Twisted Pair)</a:t>
            </a:r>
            <a:endParaRPr lang="es-ES"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s-ES_tradnl" sz="3600"/>
              <a:t>Principios básicos</a:t>
            </a:r>
            <a:endParaRPr lang="es-ES" sz="3600"/>
          </a:p>
        </p:txBody>
      </p:sp>
      <p:sp>
        <p:nvSpPr>
          <p:cNvPr id="281603" name="Rectangle 3"/>
          <p:cNvSpPr>
            <a:spLocks noGrp="1" noChangeArrowheads="1"/>
          </p:cNvSpPr>
          <p:nvPr>
            <p:ph type="body" idx="1"/>
          </p:nvPr>
        </p:nvSpPr>
        <p:spPr/>
        <p:txBody>
          <a:bodyPr/>
          <a:lstStyle/>
          <a:p>
            <a:r>
              <a:rPr lang="es-ES_tradnl" sz="2800"/>
              <a:t>Señal analógica </a:t>
            </a:r>
            <a:r>
              <a:rPr lang="es-ES_tradnl" sz="2800" i="1"/>
              <a:t>vs</a:t>
            </a:r>
            <a:r>
              <a:rPr lang="es-ES_tradnl" sz="2800"/>
              <a:t> señal digital</a:t>
            </a:r>
          </a:p>
          <a:p>
            <a:pPr lvl="1"/>
            <a:r>
              <a:rPr lang="es-ES_tradnl" sz="2400"/>
              <a:t>La señal analógica utiliza una magnitud con una variación continua.</a:t>
            </a:r>
          </a:p>
          <a:p>
            <a:pPr lvl="1"/>
            <a:r>
              <a:rPr lang="es-ES_tradnl" sz="2400"/>
              <a:t>La señal digital emplea valores discretos, predefinidos</a:t>
            </a:r>
          </a:p>
          <a:p>
            <a:r>
              <a:rPr lang="es-ES_tradnl" sz="2800"/>
              <a:t>Módem </a:t>
            </a:r>
            <a:r>
              <a:rPr lang="es-ES_tradnl" sz="2800" i="1"/>
              <a:t>vs </a:t>
            </a:r>
            <a:r>
              <a:rPr lang="es-ES_tradnl" sz="2800"/>
              <a:t>Códec</a:t>
            </a:r>
          </a:p>
          <a:p>
            <a:pPr lvl="1"/>
            <a:r>
              <a:rPr lang="es-ES_tradnl" sz="2400"/>
              <a:t>Módem (MODulador-DEModulador): convierte de digital a analógico y viceversa</a:t>
            </a:r>
          </a:p>
          <a:p>
            <a:pPr lvl="1"/>
            <a:r>
              <a:rPr lang="es-ES_tradnl" sz="2400"/>
              <a:t>Códec (Codificador-DECodificador): convierte de analógico a digital y viceversa</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80"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4400">
                <a:solidFill>
                  <a:schemeClr val="tx2"/>
                </a:solidFill>
              </a:rPr>
              <a:t>Atenuación y Diafonía</a:t>
            </a:r>
            <a:endParaRPr lang="es-ES" sz="4400">
              <a:solidFill>
                <a:schemeClr val="tx2"/>
              </a:solidFill>
            </a:endParaRPr>
          </a:p>
        </p:txBody>
      </p:sp>
      <p:sp>
        <p:nvSpPr>
          <p:cNvPr id="587781"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sz="2800"/>
              <a:t>La atenuación se puede compensar con un emisor más potente o un receptor más sensible.</a:t>
            </a:r>
          </a:p>
          <a:p>
            <a:pPr marL="342900" indent="-342900">
              <a:lnSpc>
                <a:spcPct val="90000"/>
              </a:lnSpc>
              <a:spcBef>
                <a:spcPct val="20000"/>
              </a:spcBef>
              <a:buSzPct val="100000"/>
              <a:buFontTx/>
              <a:buChar char="•"/>
            </a:pPr>
            <a:r>
              <a:rPr lang="es-ES_tradnl" sz="2800"/>
              <a:t>Pero la diafonía (especialmente el NEXT) impone una limitación en el uso de estas técnicas</a:t>
            </a:r>
          </a:p>
          <a:p>
            <a:pPr marL="342900" indent="-342900">
              <a:lnSpc>
                <a:spcPct val="90000"/>
              </a:lnSpc>
              <a:spcBef>
                <a:spcPct val="20000"/>
              </a:spcBef>
              <a:buSzPct val="100000"/>
              <a:buFontTx/>
              <a:buChar char="•"/>
            </a:pPr>
            <a:r>
              <a:rPr lang="es-ES_tradnl" sz="2800"/>
              <a:t>A medida que aumenta la frecuencia la atenuación y la diafonía aumentan. </a:t>
            </a:r>
          </a:p>
          <a:p>
            <a:pPr marL="342900" indent="-342900">
              <a:lnSpc>
                <a:spcPct val="90000"/>
              </a:lnSpc>
              <a:spcBef>
                <a:spcPct val="20000"/>
              </a:spcBef>
              <a:buSzPct val="100000"/>
              <a:buFontTx/>
              <a:buChar char="•"/>
            </a:pPr>
            <a:r>
              <a:rPr lang="es-ES_tradnl" sz="2800"/>
              <a:t>Para un cable dado existe una frecuencia a la cual la intensidad de la diafonía es comparable a la de la propia señal; esa es la frecuencia máxima aprovechable de un cable y fija su ancho de banda</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2" name="Rectangle 4"/>
          <p:cNvSpPr>
            <a:spLocks noChangeArrowheads="1"/>
          </p:cNvSpPr>
          <p:nvPr/>
        </p:nvSpPr>
        <p:spPr bwMode="auto">
          <a:xfrm>
            <a:off x="325438" y="977900"/>
            <a:ext cx="8543925" cy="850900"/>
          </a:xfrm>
          <a:prstGeom prst="rect">
            <a:avLst/>
          </a:prstGeom>
          <a:noFill/>
          <a:ln w="12700">
            <a:noFill/>
            <a:miter lim="800000"/>
            <a:headEnd/>
            <a:tailEnd/>
          </a:ln>
          <a:effectLst/>
        </p:spPr>
        <p:txBody>
          <a:bodyPr lIns="90488" tIns="44450" rIns="90488" bIns="44450">
            <a:spAutoFit/>
          </a:bodyPr>
          <a:lstStyle/>
          <a:p>
            <a:pPr>
              <a:spcBef>
                <a:spcPct val="50000"/>
              </a:spcBef>
            </a:pPr>
            <a:r>
              <a:rPr lang="en-US" sz="2000" b="1">
                <a:latin typeface="Arial" charset="0"/>
              </a:rPr>
              <a:t>Señal recibida = señal atenuada del emisor</a:t>
            </a:r>
          </a:p>
          <a:p>
            <a:pPr>
              <a:spcBef>
                <a:spcPct val="50000"/>
              </a:spcBef>
            </a:pPr>
            <a:r>
              <a:rPr lang="en-US" sz="2000" b="1">
                <a:latin typeface="Arial" charset="0"/>
              </a:rPr>
              <a:t>Ruido = NEXT (principalmente)</a:t>
            </a:r>
          </a:p>
        </p:txBody>
      </p:sp>
      <p:grpSp>
        <p:nvGrpSpPr>
          <p:cNvPr id="585733" name="Group 5"/>
          <p:cNvGrpSpPr>
            <a:grpSpLocks/>
          </p:cNvGrpSpPr>
          <p:nvPr/>
        </p:nvGrpSpPr>
        <p:grpSpPr bwMode="auto">
          <a:xfrm>
            <a:off x="2870200" y="3422650"/>
            <a:ext cx="3452813" cy="438150"/>
            <a:chOff x="1808" y="2132"/>
            <a:chExt cx="2175" cy="276"/>
          </a:xfrm>
        </p:grpSpPr>
        <p:grpSp>
          <p:nvGrpSpPr>
            <p:cNvPr id="585734" name="Group 6"/>
            <p:cNvGrpSpPr>
              <a:grpSpLocks/>
            </p:cNvGrpSpPr>
            <p:nvPr/>
          </p:nvGrpSpPr>
          <p:grpSpPr bwMode="auto">
            <a:xfrm>
              <a:off x="1989" y="2202"/>
              <a:ext cx="325" cy="138"/>
              <a:chOff x="2021" y="2202"/>
              <a:chExt cx="237" cy="138"/>
            </a:xfrm>
          </p:grpSpPr>
          <p:sp>
            <p:nvSpPr>
              <p:cNvPr id="585735" name="Arc 7"/>
              <p:cNvSpPr>
                <a:spLocks/>
              </p:cNvSpPr>
              <p:nvPr/>
            </p:nvSpPr>
            <p:spPr bwMode="auto">
              <a:xfrm>
                <a:off x="2021"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36" name="Arc 8"/>
              <p:cNvSpPr>
                <a:spLocks/>
              </p:cNvSpPr>
              <p:nvPr/>
            </p:nvSpPr>
            <p:spPr bwMode="auto">
              <a:xfrm>
                <a:off x="2021"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37" name="Arc 9"/>
              <p:cNvSpPr>
                <a:spLocks/>
              </p:cNvSpPr>
              <p:nvPr/>
            </p:nvSpPr>
            <p:spPr bwMode="auto">
              <a:xfrm>
                <a:off x="2138"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38" name="Arc 10"/>
              <p:cNvSpPr>
                <a:spLocks/>
              </p:cNvSpPr>
              <p:nvPr/>
            </p:nvSpPr>
            <p:spPr bwMode="auto">
              <a:xfrm>
                <a:off x="2138"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39" name="Group 11"/>
            <p:cNvGrpSpPr>
              <a:grpSpLocks/>
            </p:cNvGrpSpPr>
            <p:nvPr/>
          </p:nvGrpSpPr>
          <p:grpSpPr bwMode="auto">
            <a:xfrm>
              <a:off x="2284" y="2202"/>
              <a:ext cx="325" cy="138"/>
              <a:chOff x="2324" y="2202"/>
              <a:chExt cx="237" cy="138"/>
            </a:xfrm>
          </p:grpSpPr>
          <p:sp>
            <p:nvSpPr>
              <p:cNvPr id="585740" name="Arc 12"/>
              <p:cNvSpPr>
                <a:spLocks/>
              </p:cNvSpPr>
              <p:nvPr/>
            </p:nvSpPr>
            <p:spPr bwMode="auto">
              <a:xfrm>
                <a:off x="2324"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41" name="Arc 13"/>
              <p:cNvSpPr>
                <a:spLocks/>
              </p:cNvSpPr>
              <p:nvPr/>
            </p:nvSpPr>
            <p:spPr bwMode="auto">
              <a:xfrm>
                <a:off x="2324"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42" name="Arc 14"/>
              <p:cNvSpPr>
                <a:spLocks/>
              </p:cNvSpPr>
              <p:nvPr/>
            </p:nvSpPr>
            <p:spPr bwMode="auto">
              <a:xfrm>
                <a:off x="2441"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43" name="Arc 15"/>
              <p:cNvSpPr>
                <a:spLocks/>
              </p:cNvSpPr>
              <p:nvPr/>
            </p:nvSpPr>
            <p:spPr bwMode="auto">
              <a:xfrm>
                <a:off x="2441"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44" name="Group 16"/>
            <p:cNvGrpSpPr>
              <a:grpSpLocks/>
            </p:cNvGrpSpPr>
            <p:nvPr/>
          </p:nvGrpSpPr>
          <p:grpSpPr bwMode="auto">
            <a:xfrm>
              <a:off x="2579" y="2202"/>
              <a:ext cx="333" cy="138"/>
              <a:chOff x="2627" y="2202"/>
              <a:chExt cx="237" cy="138"/>
            </a:xfrm>
          </p:grpSpPr>
          <p:sp>
            <p:nvSpPr>
              <p:cNvPr id="585745" name="Arc 17"/>
              <p:cNvSpPr>
                <a:spLocks/>
              </p:cNvSpPr>
              <p:nvPr/>
            </p:nvSpPr>
            <p:spPr bwMode="auto">
              <a:xfrm>
                <a:off x="2627"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46" name="Arc 18"/>
              <p:cNvSpPr>
                <a:spLocks/>
              </p:cNvSpPr>
              <p:nvPr/>
            </p:nvSpPr>
            <p:spPr bwMode="auto">
              <a:xfrm>
                <a:off x="2627"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47" name="Arc 19"/>
              <p:cNvSpPr>
                <a:spLocks/>
              </p:cNvSpPr>
              <p:nvPr/>
            </p:nvSpPr>
            <p:spPr bwMode="auto">
              <a:xfrm>
                <a:off x="2744"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48" name="Arc 20"/>
              <p:cNvSpPr>
                <a:spLocks/>
              </p:cNvSpPr>
              <p:nvPr/>
            </p:nvSpPr>
            <p:spPr bwMode="auto">
              <a:xfrm>
                <a:off x="2744"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49" name="Group 21"/>
            <p:cNvGrpSpPr>
              <a:grpSpLocks/>
            </p:cNvGrpSpPr>
            <p:nvPr/>
          </p:nvGrpSpPr>
          <p:grpSpPr bwMode="auto">
            <a:xfrm>
              <a:off x="2889" y="2202"/>
              <a:ext cx="318" cy="146"/>
              <a:chOff x="2929" y="2202"/>
              <a:chExt cx="238" cy="138"/>
            </a:xfrm>
          </p:grpSpPr>
          <p:sp>
            <p:nvSpPr>
              <p:cNvPr id="585750" name="Arc 22"/>
              <p:cNvSpPr>
                <a:spLocks/>
              </p:cNvSpPr>
              <p:nvPr/>
            </p:nvSpPr>
            <p:spPr bwMode="auto">
              <a:xfrm>
                <a:off x="2929"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51" name="Arc 23"/>
              <p:cNvSpPr>
                <a:spLocks/>
              </p:cNvSpPr>
              <p:nvPr/>
            </p:nvSpPr>
            <p:spPr bwMode="auto">
              <a:xfrm>
                <a:off x="2929"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52" name="Arc 24"/>
              <p:cNvSpPr>
                <a:spLocks/>
              </p:cNvSpPr>
              <p:nvPr/>
            </p:nvSpPr>
            <p:spPr bwMode="auto">
              <a:xfrm>
                <a:off x="3047"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53" name="Arc 25"/>
              <p:cNvSpPr>
                <a:spLocks/>
              </p:cNvSpPr>
              <p:nvPr/>
            </p:nvSpPr>
            <p:spPr bwMode="auto">
              <a:xfrm>
                <a:off x="3047"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54" name="Group 26"/>
            <p:cNvGrpSpPr>
              <a:grpSpLocks/>
            </p:cNvGrpSpPr>
            <p:nvPr/>
          </p:nvGrpSpPr>
          <p:grpSpPr bwMode="auto">
            <a:xfrm>
              <a:off x="3192" y="2202"/>
              <a:ext cx="326" cy="154"/>
              <a:chOff x="3232" y="2202"/>
              <a:chExt cx="238" cy="138"/>
            </a:xfrm>
          </p:grpSpPr>
          <p:sp>
            <p:nvSpPr>
              <p:cNvPr id="585755" name="Arc 27"/>
              <p:cNvSpPr>
                <a:spLocks/>
              </p:cNvSpPr>
              <p:nvPr/>
            </p:nvSpPr>
            <p:spPr bwMode="auto">
              <a:xfrm>
                <a:off x="3232"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56" name="Arc 28"/>
              <p:cNvSpPr>
                <a:spLocks/>
              </p:cNvSpPr>
              <p:nvPr/>
            </p:nvSpPr>
            <p:spPr bwMode="auto">
              <a:xfrm>
                <a:off x="3232"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57" name="Arc 29"/>
              <p:cNvSpPr>
                <a:spLocks/>
              </p:cNvSpPr>
              <p:nvPr/>
            </p:nvSpPr>
            <p:spPr bwMode="auto">
              <a:xfrm>
                <a:off x="3350"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58" name="Arc 30"/>
              <p:cNvSpPr>
                <a:spLocks/>
              </p:cNvSpPr>
              <p:nvPr/>
            </p:nvSpPr>
            <p:spPr bwMode="auto">
              <a:xfrm>
                <a:off x="3350"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59" name="Group 31"/>
            <p:cNvGrpSpPr>
              <a:grpSpLocks/>
            </p:cNvGrpSpPr>
            <p:nvPr/>
          </p:nvGrpSpPr>
          <p:grpSpPr bwMode="auto">
            <a:xfrm>
              <a:off x="3503" y="2202"/>
              <a:ext cx="317" cy="146"/>
              <a:chOff x="3535" y="2202"/>
              <a:chExt cx="237" cy="138"/>
            </a:xfrm>
          </p:grpSpPr>
          <p:sp>
            <p:nvSpPr>
              <p:cNvPr id="585760" name="Arc 32"/>
              <p:cNvSpPr>
                <a:spLocks/>
              </p:cNvSpPr>
              <p:nvPr/>
            </p:nvSpPr>
            <p:spPr bwMode="auto">
              <a:xfrm>
                <a:off x="3535"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61" name="Arc 33"/>
              <p:cNvSpPr>
                <a:spLocks/>
              </p:cNvSpPr>
              <p:nvPr/>
            </p:nvSpPr>
            <p:spPr bwMode="auto">
              <a:xfrm>
                <a:off x="3535"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62" name="Arc 34"/>
              <p:cNvSpPr>
                <a:spLocks/>
              </p:cNvSpPr>
              <p:nvPr/>
            </p:nvSpPr>
            <p:spPr bwMode="auto">
              <a:xfrm>
                <a:off x="3652"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63" name="Arc 35"/>
              <p:cNvSpPr>
                <a:spLocks/>
              </p:cNvSpPr>
              <p:nvPr/>
            </p:nvSpPr>
            <p:spPr bwMode="auto">
              <a:xfrm>
                <a:off x="3652"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5764" name="Group 36"/>
            <p:cNvGrpSpPr>
              <a:grpSpLocks/>
            </p:cNvGrpSpPr>
            <p:nvPr/>
          </p:nvGrpSpPr>
          <p:grpSpPr bwMode="auto">
            <a:xfrm>
              <a:off x="1808" y="2132"/>
              <a:ext cx="180" cy="276"/>
              <a:chOff x="1808" y="2132"/>
              <a:chExt cx="148" cy="276"/>
            </a:xfrm>
          </p:grpSpPr>
          <p:sp>
            <p:nvSpPr>
              <p:cNvPr id="585765" name="Arc 37"/>
              <p:cNvSpPr>
                <a:spLocks/>
              </p:cNvSpPr>
              <p:nvPr/>
            </p:nvSpPr>
            <p:spPr bwMode="auto">
              <a:xfrm>
                <a:off x="1836"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5766" name="Arc 38"/>
              <p:cNvSpPr>
                <a:spLocks/>
              </p:cNvSpPr>
              <p:nvPr/>
            </p:nvSpPr>
            <p:spPr bwMode="auto">
              <a:xfrm>
                <a:off x="1836"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sp>
            <p:nvSpPr>
              <p:cNvPr id="585767" name="Oval 39"/>
              <p:cNvSpPr>
                <a:spLocks noChangeArrowheads="1"/>
              </p:cNvSpPr>
              <p:nvPr/>
            </p:nvSpPr>
            <p:spPr bwMode="auto">
              <a:xfrm>
                <a:off x="1808" y="2335"/>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sp>
            <p:nvSpPr>
              <p:cNvPr id="585768" name="Oval 40"/>
              <p:cNvSpPr>
                <a:spLocks noChangeArrowheads="1"/>
              </p:cNvSpPr>
              <p:nvPr/>
            </p:nvSpPr>
            <p:spPr bwMode="auto">
              <a:xfrm>
                <a:off x="1808" y="2132"/>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grpSp>
        <p:grpSp>
          <p:nvGrpSpPr>
            <p:cNvPr id="585769" name="Group 41"/>
            <p:cNvGrpSpPr>
              <a:grpSpLocks/>
            </p:cNvGrpSpPr>
            <p:nvPr/>
          </p:nvGrpSpPr>
          <p:grpSpPr bwMode="auto">
            <a:xfrm>
              <a:off x="3798" y="2132"/>
              <a:ext cx="185" cy="276"/>
              <a:chOff x="3838" y="2132"/>
              <a:chExt cx="145" cy="276"/>
            </a:xfrm>
          </p:grpSpPr>
          <p:sp>
            <p:nvSpPr>
              <p:cNvPr id="585770" name="Arc 42"/>
              <p:cNvSpPr>
                <a:spLocks/>
              </p:cNvSpPr>
              <p:nvPr/>
            </p:nvSpPr>
            <p:spPr bwMode="auto">
              <a:xfrm>
                <a:off x="3838"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5771" name="Arc 43"/>
              <p:cNvSpPr>
                <a:spLocks/>
              </p:cNvSpPr>
              <p:nvPr/>
            </p:nvSpPr>
            <p:spPr bwMode="auto">
              <a:xfrm>
                <a:off x="3838"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5772" name="Oval 44"/>
              <p:cNvSpPr>
                <a:spLocks noChangeArrowheads="1"/>
              </p:cNvSpPr>
              <p:nvPr/>
            </p:nvSpPr>
            <p:spPr bwMode="auto">
              <a:xfrm>
                <a:off x="3928" y="2335"/>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sp>
            <p:nvSpPr>
              <p:cNvPr id="585773" name="Oval 45"/>
              <p:cNvSpPr>
                <a:spLocks noChangeArrowheads="1"/>
              </p:cNvSpPr>
              <p:nvPr/>
            </p:nvSpPr>
            <p:spPr bwMode="auto">
              <a:xfrm>
                <a:off x="3928" y="2132"/>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grpSp>
      </p:grpSp>
      <p:grpSp>
        <p:nvGrpSpPr>
          <p:cNvPr id="585774" name="Group 46"/>
          <p:cNvGrpSpPr>
            <a:grpSpLocks/>
          </p:cNvGrpSpPr>
          <p:nvPr/>
        </p:nvGrpSpPr>
        <p:grpSpPr bwMode="auto">
          <a:xfrm>
            <a:off x="2870200" y="4819650"/>
            <a:ext cx="3452813" cy="438150"/>
            <a:chOff x="1808" y="3012"/>
            <a:chExt cx="2175" cy="276"/>
          </a:xfrm>
        </p:grpSpPr>
        <p:grpSp>
          <p:nvGrpSpPr>
            <p:cNvPr id="585775" name="Group 47"/>
            <p:cNvGrpSpPr>
              <a:grpSpLocks/>
            </p:cNvGrpSpPr>
            <p:nvPr/>
          </p:nvGrpSpPr>
          <p:grpSpPr bwMode="auto">
            <a:xfrm>
              <a:off x="1981" y="3081"/>
              <a:ext cx="317" cy="146"/>
              <a:chOff x="2021" y="3081"/>
              <a:chExt cx="237" cy="138"/>
            </a:xfrm>
          </p:grpSpPr>
          <p:sp>
            <p:nvSpPr>
              <p:cNvPr id="585776" name="Arc 48"/>
              <p:cNvSpPr>
                <a:spLocks/>
              </p:cNvSpPr>
              <p:nvPr/>
            </p:nvSpPr>
            <p:spPr bwMode="auto">
              <a:xfrm>
                <a:off x="2021"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777" name="Arc 49"/>
              <p:cNvSpPr>
                <a:spLocks/>
              </p:cNvSpPr>
              <p:nvPr/>
            </p:nvSpPr>
            <p:spPr bwMode="auto">
              <a:xfrm>
                <a:off x="2021"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778" name="Arc 50"/>
              <p:cNvSpPr>
                <a:spLocks/>
              </p:cNvSpPr>
              <p:nvPr/>
            </p:nvSpPr>
            <p:spPr bwMode="auto">
              <a:xfrm>
                <a:off x="2138"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779" name="Arc 51"/>
              <p:cNvSpPr>
                <a:spLocks/>
              </p:cNvSpPr>
              <p:nvPr/>
            </p:nvSpPr>
            <p:spPr bwMode="auto">
              <a:xfrm>
                <a:off x="2138"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780" name="Group 52"/>
            <p:cNvGrpSpPr>
              <a:grpSpLocks/>
            </p:cNvGrpSpPr>
            <p:nvPr/>
          </p:nvGrpSpPr>
          <p:grpSpPr bwMode="auto">
            <a:xfrm>
              <a:off x="2292" y="3081"/>
              <a:ext cx="317" cy="138"/>
              <a:chOff x="2324" y="3081"/>
              <a:chExt cx="237" cy="138"/>
            </a:xfrm>
          </p:grpSpPr>
          <p:sp>
            <p:nvSpPr>
              <p:cNvPr id="585781" name="Arc 53"/>
              <p:cNvSpPr>
                <a:spLocks/>
              </p:cNvSpPr>
              <p:nvPr/>
            </p:nvSpPr>
            <p:spPr bwMode="auto">
              <a:xfrm>
                <a:off x="2324"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782" name="Arc 54"/>
              <p:cNvSpPr>
                <a:spLocks/>
              </p:cNvSpPr>
              <p:nvPr/>
            </p:nvSpPr>
            <p:spPr bwMode="auto">
              <a:xfrm>
                <a:off x="2324"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783" name="Arc 55"/>
              <p:cNvSpPr>
                <a:spLocks/>
              </p:cNvSpPr>
              <p:nvPr/>
            </p:nvSpPr>
            <p:spPr bwMode="auto">
              <a:xfrm>
                <a:off x="2441"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784" name="Arc 56"/>
              <p:cNvSpPr>
                <a:spLocks/>
              </p:cNvSpPr>
              <p:nvPr/>
            </p:nvSpPr>
            <p:spPr bwMode="auto">
              <a:xfrm>
                <a:off x="2441"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785" name="Group 57"/>
            <p:cNvGrpSpPr>
              <a:grpSpLocks/>
            </p:cNvGrpSpPr>
            <p:nvPr/>
          </p:nvGrpSpPr>
          <p:grpSpPr bwMode="auto">
            <a:xfrm>
              <a:off x="2603" y="3081"/>
              <a:ext cx="301" cy="130"/>
              <a:chOff x="2627" y="3081"/>
              <a:chExt cx="237" cy="138"/>
            </a:xfrm>
          </p:grpSpPr>
          <p:sp>
            <p:nvSpPr>
              <p:cNvPr id="585786" name="Arc 58"/>
              <p:cNvSpPr>
                <a:spLocks/>
              </p:cNvSpPr>
              <p:nvPr/>
            </p:nvSpPr>
            <p:spPr bwMode="auto">
              <a:xfrm>
                <a:off x="2627"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787" name="Arc 59"/>
              <p:cNvSpPr>
                <a:spLocks/>
              </p:cNvSpPr>
              <p:nvPr/>
            </p:nvSpPr>
            <p:spPr bwMode="auto">
              <a:xfrm>
                <a:off x="2627"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788" name="Arc 60"/>
              <p:cNvSpPr>
                <a:spLocks/>
              </p:cNvSpPr>
              <p:nvPr/>
            </p:nvSpPr>
            <p:spPr bwMode="auto">
              <a:xfrm>
                <a:off x="2744"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789" name="Arc 61"/>
              <p:cNvSpPr>
                <a:spLocks/>
              </p:cNvSpPr>
              <p:nvPr/>
            </p:nvSpPr>
            <p:spPr bwMode="auto">
              <a:xfrm>
                <a:off x="2744"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790" name="Group 62"/>
            <p:cNvGrpSpPr>
              <a:grpSpLocks/>
            </p:cNvGrpSpPr>
            <p:nvPr/>
          </p:nvGrpSpPr>
          <p:grpSpPr bwMode="auto">
            <a:xfrm>
              <a:off x="2897" y="3081"/>
              <a:ext cx="310" cy="138"/>
              <a:chOff x="2929" y="3081"/>
              <a:chExt cx="238" cy="138"/>
            </a:xfrm>
          </p:grpSpPr>
          <p:sp>
            <p:nvSpPr>
              <p:cNvPr id="585791" name="Arc 63"/>
              <p:cNvSpPr>
                <a:spLocks/>
              </p:cNvSpPr>
              <p:nvPr/>
            </p:nvSpPr>
            <p:spPr bwMode="auto">
              <a:xfrm>
                <a:off x="2929"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792" name="Arc 64"/>
              <p:cNvSpPr>
                <a:spLocks/>
              </p:cNvSpPr>
              <p:nvPr/>
            </p:nvSpPr>
            <p:spPr bwMode="auto">
              <a:xfrm>
                <a:off x="2929"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793" name="Arc 65"/>
              <p:cNvSpPr>
                <a:spLocks/>
              </p:cNvSpPr>
              <p:nvPr/>
            </p:nvSpPr>
            <p:spPr bwMode="auto">
              <a:xfrm>
                <a:off x="3047"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794" name="Arc 66"/>
              <p:cNvSpPr>
                <a:spLocks/>
              </p:cNvSpPr>
              <p:nvPr/>
            </p:nvSpPr>
            <p:spPr bwMode="auto">
              <a:xfrm>
                <a:off x="3047"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795" name="Group 67"/>
            <p:cNvGrpSpPr>
              <a:grpSpLocks/>
            </p:cNvGrpSpPr>
            <p:nvPr/>
          </p:nvGrpSpPr>
          <p:grpSpPr bwMode="auto">
            <a:xfrm>
              <a:off x="3200" y="3081"/>
              <a:ext cx="318" cy="138"/>
              <a:chOff x="3232" y="3081"/>
              <a:chExt cx="238" cy="138"/>
            </a:xfrm>
          </p:grpSpPr>
          <p:sp>
            <p:nvSpPr>
              <p:cNvPr id="585796" name="Arc 68"/>
              <p:cNvSpPr>
                <a:spLocks/>
              </p:cNvSpPr>
              <p:nvPr/>
            </p:nvSpPr>
            <p:spPr bwMode="auto">
              <a:xfrm>
                <a:off x="3232"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797" name="Arc 69"/>
              <p:cNvSpPr>
                <a:spLocks/>
              </p:cNvSpPr>
              <p:nvPr/>
            </p:nvSpPr>
            <p:spPr bwMode="auto">
              <a:xfrm>
                <a:off x="3232"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798" name="Arc 70"/>
              <p:cNvSpPr>
                <a:spLocks/>
              </p:cNvSpPr>
              <p:nvPr/>
            </p:nvSpPr>
            <p:spPr bwMode="auto">
              <a:xfrm>
                <a:off x="3350"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799" name="Arc 71"/>
              <p:cNvSpPr>
                <a:spLocks/>
              </p:cNvSpPr>
              <p:nvPr/>
            </p:nvSpPr>
            <p:spPr bwMode="auto">
              <a:xfrm>
                <a:off x="3350"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800" name="Group 72"/>
            <p:cNvGrpSpPr>
              <a:grpSpLocks/>
            </p:cNvGrpSpPr>
            <p:nvPr/>
          </p:nvGrpSpPr>
          <p:grpSpPr bwMode="auto">
            <a:xfrm>
              <a:off x="3511" y="3081"/>
              <a:ext cx="293" cy="146"/>
              <a:chOff x="3535" y="3081"/>
              <a:chExt cx="237" cy="138"/>
            </a:xfrm>
          </p:grpSpPr>
          <p:sp>
            <p:nvSpPr>
              <p:cNvPr id="585801" name="Arc 73"/>
              <p:cNvSpPr>
                <a:spLocks/>
              </p:cNvSpPr>
              <p:nvPr/>
            </p:nvSpPr>
            <p:spPr bwMode="auto">
              <a:xfrm>
                <a:off x="3535"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802" name="Arc 74"/>
              <p:cNvSpPr>
                <a:spLocks/>
              </p:cNvSpPr>
              <p:nvPr/>
            </p:nvSpPr>
            <p:spPr bwMode="auto">
              <a:xfrm>
                <a:off x="3535"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803" name="Arc 75"/>
              <p:cNvSpPr>
                <a:spLocks/>
              </p:cNvSpPr>
              <p:nvPr/>
            </p:nvSpPr>
            <p:spPr bwMode="auto">
              <a:xfrm>
                <a:off x="3652"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804" name="Arc 76"/>
              <p:cNvSpPr>
                <a:spLocks/>
              </p:cNvSpPr>
              <p:nvPr/>
            </p:nvSpPr>
            <p:spPr bwMode="auto">
              <a:xfrm>
                <a:off x="3652"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grpSp>
        <p:grpSp>
          <p:nvGrpSpPr>
            <p:cNvPr id="585805" name="Group 77"/>
            <p:cNvGrpSpPr>
              <a:grpSpLocks/>
            </p:cNvGrpSpPr>
            <p:nvPr/>
          </p:nvGrpSpPr>
          <p:grpSpPr bwMode="auto">
            <a:xfrm>
              <a:off x="1808" y="3012"/>
              <a:ext cx="188" cy="276"/>
              <a:chOff x="1808" y="3012"/>
              <a:chExt cx="148" cy="276"/>
            </a:xfrm>
          </p:grpSpPr>
          <p:sp>
            <p:nvSpPr>
              <p:cNvPr id="585806" name="Arc 78"/>
              <p:cNvSpPr>
                <a:spLocks/>
              </p:cNvSpPr>
              <p:nvPr/>
            </p:nvSpPr>
            <p:spPr bwMode="auto">
              <a:xfrm>
                <a:off x="1836"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2"/>
                </a:solidFill>
                <a:round/>
                <a:headEnd/>
                <a:tailEnd/>
              </a:ln>
              <a:effectLst/>
            </p:spPr>
            <p:txBody>
              <a:bodyPr wrap="none" anchor="ctr"/>
              <a:lstStyle/>
              <a:p>
                <a:endParaRPr lang="es-ES"/>
              </a:p>
            </p:txBody>
          </p:sp>
          <p:sp>
            <p:nvSpPr>
              <p:cNvPr id="585807" name="Arc 79"/>
              <p:cNvSpPr>
                <a:spLocks/>
              </p:cNvSpPr>
              <p:nvPr/>
            </p:nvSpPr>
            <p:spPr bwMode="auto">
              <a:xfrm>
                <a:off x="1836"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2"/>
                </a:solidFill>
                <a:round/>
                <a:headEnd/>
                <a:tailEnd/>
              </a:ln>
              <a:effectLst/>
            </p:spPr>
            <p:txBody>
              <a:bodyPr wrap="none" anchor="ctr"/>
              <a:lstStyle/>
              <a:p>
                <a:endParaRPr lang="es-ES"/>
              </a:p>
            </p:txBody>
          </p:sp>
          <p:sp>
            <p:nvSpPr>
              <p:cNvPr id="585808" name="Oval 80"/>
              <p:cNvSpPr>
                <a:spLocks noChangeArrowheads="1"/>
              </p:cNvSpPr>
              <p:nvPr/>
            </p:nvSpPr>
            <p:spPr bwMode="auto">
              <a:xfrm>
                <a:off x="1808" y="3215"/>
                <a:ext cx="55" cy="73"/>
              </a:xfrm>
              <a:prstGeom prst="ellipse">
                <a:avLst/>
              </a:prstGeom>
              <a:solidFill>
                <a:srgbClr val="000000"/>
              </a:solidFill>
              <a:ln w="50800">
                <a:solidFill>
                  <a:schemeClr val="tx2"/>
                </a:solidFill>
                <a:round/>
                <a:headEnd/>
                <a:tailEnd/>
              </a:ln>
              <a:effectLst/>
            </p:spPr>
            <p:txBody>
              <a:bodyPr wrap="none" anchor="ctr"/>
              <a:lstStyle/>
              <a:p>
                <a:endParaRPr lang="es-ES"/>
              </a:p>
            </p:txBody>
          </p:sp>
          <p:sp>
            <p:nvSpPr>
              <p:cNvPr id="585809" name="Oval 81"/>
              <p:cNvSpPr>
                <a:spLocks noChangeArrowheads="1"/>
              </p:cNvSpPr>
              <p:nvPr/>
            </p:nvSpPr>
            <p:spPr bwMode="auto">
              <a:xfrm>
                <a:off x="1808" y="3012"/>
                <a:ext cx="55" cy="72"/>
              </a:xfrm>
              <a:prstGeom prst="ellipse">
                <a:avLst/>
              </a:prstGeom>
              <a:solidFill>
                <a:srgbClr val="000000"/>
              </a:solidFill>
              <a:ln w="50800">
                <a:solidFill>
                  <a:schemeClr val="tx2"/>
                </a:solidFill>
                <a:round/>
                <a:headEnd/>
                <a:tailEnd/>
              </a:ln>
              <a:effectLst/>
            </p:spPr>
            <p:txBody>
              <a:bodyPr wrap="none" anchor="ctr"/>
              <a:lstStyle/>
              <a:p>
                <a:endParaRPr lang="es-ES"/>
              </a:p>
            </p:txBody>
          </p:sp>
        </p:grpSp>
        <p:grpSp>
          <p:nvGrpSpPr>
            <p:cNvPr id="585810" name="Group 82"/>
            <p:cNvGrpSpPr>
              <a:grpSpLocks/>
            </p:cNvGrpSpPr>
            <p:nvPr/>
          </p:nvGrpSpPr>
          <p:grpSpPr bwMode="auto">
            <a:xfrm>
              <a:off x="3806" y="3012"/>
              <a:ext cx="177" cy="276"/>
              <a:chOff x="3838" y="3012"/>
              <a:chExt cx="145" cy="276"/>
            </a:xfrm>
          </p:grpSpPr>
          <p:sp>
            <p:nvSpPr>
              <p:cNvPr id="585811" name="Arc 83"/>
              <p:cNvSpPr>
                <a:spLocks/>
              </p:cNvSpPr>
              <p:nvPr/>
            </p:nvSpPr>
            <p:spPr bwMode="auto">
              <a:xfrm>
                <a:off x="3838"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chemeClr val="tx2"/>
                </a:solidFill>
                <a:round/>
                <a:headEnd/>
                <a:tailEnd/>
              </a:ln>
              <a:effectLst/>
            </p:spPr>
            <p:txBody>
              <a:bodyPr wrap="none" anchor="ctr"/>
              <a:lstStyle/>
              <a:p>
                <a:endParaRPr lang="es-ES"/>
              </a:p>
            </p:txBody>
          </p:sp>
          <p:sp>
            <p:nvSpPr>
              <p:cNvPr id="585812" name="Arc 84"/>
              <p:cNvSpPr>
                <a:spLocks/>
              </p:cNvSpPr>
              <p:nvPr/>
            </p:nvSpPr>
            <p:spPr bwMode="auto">
              <a:xfrm>
                <a:off x="3838"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chemeClr val="tx2"/>
                </a:solidFill>
                <a:round/>
                <a:headEnd/>
                <a:tailEnd/>
              </a:ln>
              <a:effectLst/>
            </p:spPr>
            <p:txBody>
              <a:bodyPr wrap="none" anchor="ctr"/>
              <a:lstStyle/>
              <a:p>
                <a:endParaRPr lang="es-ES"/>
              </a:p>
            </p:txBody>
          </p:sp>
          <p:sp>
            <p:nvSpPr>
              <p:cNvPr id="585813" name="Oval 85"/>
              <p:cNvSpPr>
                <a:spLocks noChangeArrowheads="1"/>
              </p:cNvSpPr>
              <p:nvPr/>
            </p:nvSpPr>
            <p:spPr bwMode="auto">
              <a:xfrm>
                <a:off x="3928" y="3215"/>
                <a:ext cx="55" cy="73"/>
              </a:xfrm>
              <a:prstGeom prst="ellipse">
                <a:avLst/>
              </a:prstGeom>
              <a:solidFill>
                <a:srgbClr val="000000"/>
              </a:solidFill>
              <a:ln w="50800">
                <a:solidFill>
                  <a:schemeClr val="tx2"/>
                </a:solidFill>
                <a:round/>
                <a:headEnd/>
                <a:tailEnd/>
              </a:ln>
              <a:effectLst/>
            </p:spPr>
            <p:txBody>
              <a:bodyPr wrap="none" anchor="ctr"/>
              <a:lstStyle/>
              <a:p>
                <a:endParaRPr lang="es-ES"/>
              </a:p>
            </p:txBody>
          </p:sp>
          <p:sp>
            <p:nvSpPr>
              <p:cNvPr id="585814" name="Oval 86"/>
              <p:cNvSpPr>
                <a:spLocks noChangeArrowheads="1"/>
              </p:cNvSpPr>
              <p:nvPr/>
            </p:nvSpPr>
            <p:spPr bwMode="auto">
              <a:xfrm>
                <a:off x="3928" y="3012"/>
                <a:ext cx="55" cy="72"/>
              </a:xfrm>
              <a:prstGeom prst="ellipse">
                <a:avLst/>
              </a:prstGeom>
              <a:solidFill>
                <a:srgbClr val="000000"/>
              </a:solidFill>
              <a:ln w="50800">
                <a:solidFill>
                  <a:schemeClr val="tx2"/>
                </a:solidFill>
                <a:round/>
                <a:headEnd/>
                <a:tailEnd/>
              </a:ln>
              <a:effectLst/>
            </p:spPr>
            <p:txBody>
              <a:bodyPr wrap="none" anchor="ctr"/>
              <a:lstStyle/>
              <a:p>
                <a:endParaRPr lang="es-ES"/>
              </a:p>
            </p:txBody>
          </p:sp>
        </p:grpSp>
      </p:grpSp>
      <p:sp>
        <p:nvSpPr>
          <p:cNvPr id="585815" name="Rectangle 87"/>
          <p:cNvSpPr>
            <a:spLocks noChangeArrowheads="1"/>
          </p:cNvSpPr>
          <p:nvPr/>
        </p:nvSpPr>
        <p:spPr bwMode="auto">
          <a:xfrm>
            <a:off x="1517650" y="3155950"/>
            <a:ext cx="1355725" cy="2263775"/>
          </a:xfrm>
          <a:prstGeom prst="rect">
            <a:avLst/>
          </a:prstGeom>
          <a:noFill/>
          <a:ln w="25400">
            <a:solidFill>
              <a:schemeClr val="tx1"/>
            </a:solidFill>
            <a:miter lim="800000"/>
            <a:headEnd/>
            <a:tailEnd/>
          </a:ln>
          <a:effectLst/>
        </p:spPr>
        <p:txBody>
          <a:bodyPr wrap="none" anchor="ctr"/>
          <a:lstStyle/>
          <a:p>
            <a:endParaRPr lang="es-ES"/>
          </a:p>
        </p:txBody>
      </p:sp>
      <p:sp>
        <p:nvSpPr>
          <p:cNvPr id="585816" name="Rectangle 88"/>
          <p:cNvSpPr>
            <a:spLocks noChangeArrowheads="1"/>
          </p:cNvSpPr>
          <p:nvPr/>
        </p:nvSpPr>
        <p:spPr bwMode="auto">
          <a:xfrm>
            <a:off x="6280150" y="3190875"/>
            <a:ext cx="1422400" cy="2263775"/>
          </a:xfrm>
          <a:prstGeom prst="rect">
            <a:avLst/>
          </a:prstGeom>
          <a:noFill/>
          <a:ln w="25400">
            <a:solidFill>
              <a:schemeClr val="tx1"/>
            </a:solidFill>
            <a:miter lim="800000"/>
            <a:headEnd/>
            <a:tailEnd/>
          </a:ln>
          <a:effectLst/>
        </p:spPr>
        <p:txBody>
          <a:bodyPr wrap="none" anchor="ctr"/>
          <a:lstStyle/>
          <a:p>
            <a:endParaRPr lang="es-ES"/>
          </a:p>
        </p:txBody>
      </p:sp>
      <p:sp>
        <p:nvSpPr>
          <p:cNvPr id="585817" name="Rectangle 89"/>
          <p:cNvSpPr>
            <a:spLocks noChangeArrowheads="1"/>
          </p:cNvSpPr>
          <p:nvPr/>
        </p:nvSpPr>
        <p:spPr bwMode="auto">
          <a:xfrm>
            <a:off x="1600200" y="3390900"/>
            <a:ext cx="1160463" cy="630238"/>
          </a:xfrm>
          <a:prstGeom prst="rect">
            <a:avLst/>
          </a:prstGeom>
          <a:noFill/>
          <a:ln w="12700">
            <a:noFill/>
            <a:miter lim="800000"/>
            <a:headEnd/>
            <a:tailEnd/>
          </a:ln>
          <a:effectLst/>
        </p:spPr>
        <p:txBody>
          <a:bodyPr lIns="12700" tIns="12700" rIns="12700" bIns="12700"/>
          <a:lstStyle/>
          <a:p>
            <a:pPr algn="ctr"/>
            <a:r>
              <a:rPr lang="en-US" sz="1600" b="1">
                <a:solidFill>
                  <a:schemeClr val="tx2"/>
                </a:solidFill>
                <a:latin typeface="Arial" charset="0"/>
              </a:rPr>
              <a:t>Transmisor</a:t>
            </a:r>
          </a:p>
          <a:p>
            <a:pPr algn="ctr"/>
            <a:r>
              <a:rPr lang="en-US" sz="1600" b="1">
                <a:solidFill>
                  <a:schemeClr val="tx2"/>
                </a:solidFill>
                <a:latin typeface="Arial" charset="0"/>
              </a:rPr>
              <a:t>(Salida)</a:t>
            </a:r>
          </a:p>
        </p:txBody>
      </p:sp>
      <p:sp>
        <p:nvSpPr>
          <p:cNvPr id="585818" name="Rectangle 90"/>
          <p:cNvSpPr>
            <a:spLocks noChangeArrowheads="1"/>
          </p:cNvSpPr>
          <p:nvPr/>
        </p:nvSpPr>
        <p:spPr bwMode="auto">
          <a:xfrm>
            <a:off x="1752600" y="4686300"/>
            <a:ext cx="1006475" cy="595313"/>
          </a:xfrm>
          <a:prstGeom prst="rect">
            <a:avLst/>
          </a:prstGeom>
          <a:noFill/>
          <a:ln w="12700">
            <a:noFill/>
            <a:miter lim="800000"/>
            <a:headEnd/>
            <a:tailEnd/>
          </a:ln>
          <a:effectLst/>
        </p:spPr>
        <p:txBody>
          <a:bodyPr lIns="12700" tIns="12700" rIns="12700" bIns="12700"/>
          <a:lstStyle/>
          <a:p>
            <a:pPr algn="ctr"/>
            <a:r>
              <a:rPr lang="en-US" sz="1600" b="1">
                <a:latin typeface="Arial" charset="0"/>
              </a:rPr>
              <a:t>Receptor</a:t>
            </a:r>
          </a:p>
          <a:p>
            <a:pPr algn="ctr"/>
            <a:r>
              <a:rPr lang="en-US" sz="1600" b="1">
                <a:latin typeface="Arial" charset="0"/>
              </a:rPr>
              <a:t>(Entrada)</a:t>
            </a:r>
          </a:p>
        </p:txBody>
      </p:sp>
      <p:sp>
        <p:nvSpPr>
          <p:cNvPr id="585819" name="Line 91"/>
          <p:cNvSpPr>
            <a:spLocks noChangeShapeType="1"/>
          </p:cNvSpPr>
          <p:nvPr/>
        </p:nvSpPr>
        <p:spPr bwMode="auto">
          <a:xfrm>
            <a:off x="4219575" y="3314700"/>
            <a:ext cx="1222375" cy="1588"/>
          </a:xfrm>
          <a:prstGeom prst="line">
            <a:avLst/>
          </a:prstGeom>
          <a:noFill/>
          <a:ln w="25400">
            <a:solidFill>
              <a:schemeClr val="tx1"/>
            </a:solidFill>
            <a:round/>
            <a:headEnd/>
            <a:tailEnd type="triangle" w="med" len="med"/>
          </a:ln>
          <a:effectLst/>
        </p:spPr>
        <p:txBody>
          <a:bodyPr wrap="none" anchor="ctr"/>
          <a:lstStyle/>
          <a:p>
            <a:endParaRPr lang="es-ES"/>
          </a:p>
        </p:txBody>
      </p:sp>
      <p:sp>
        <p:nvSpPr>
          <p:cNvPr id="585820" name="Line 92"/>
          <p:cNvSpPr>
            <a:spLocks noChangeShapeType="1"/>
          </p:cNvSpPr>
          <p:nvPr/>
        </p:nvSpPr>
        <p:spPr bwMode="auto">
          <a:xfrm flipH="1">
            <a:off x="4181475" y="4749800"/>
            <a:ext cx="1425575" cy="1588"/>
          </a:xfrm>
          <a:prstGeom prst="line">
            <a:avLst/>
          </a:prstGeom>
          <a:noFill/>
          <a:ln w="28575">
            <a:solidFill>
              <a:schemeClr val="tx1"/>
            </a:solidFill>
            <a:round/>
            <a:headEnd/>
            <a:tailEnd type="triangle" w="med" len="med"/>
          </a:ln>
          <a:effectLst/>
        </p:spPr>
        <p:txBody>
          <a:bodyPr wrap="none" anchor="ctr"/>
          <a:lstStyle/>
          <a:p>
            <a:endParaRPr lang="es-ES"/>
          </a:p>
        </p:txBody>
      </p:sp>
      <p:sp>
        <p:nvSpPr>
          <p:cNvPr id="585821" name="Rectangle 93"/>
          <p:cNvSpPr>
            <a:spLocks noChangeArrowheads="1"/>
          </p:cNvSpPr>
          <p:nvPr/>
        </p:nvSpPr>
        <p:spPr bwMode="auto">
          <a:xfrm>
            <a:off x="1531938" y="4097338"/>
            <a:ext cx="1363662" cy="631825"/>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Ordenador</a:t>
            </a:r>
          </a:p>
        </p:txBody>
      </p:sp>
      <p:sp>
        <p:nvSpPr>
          <p:cNvPr id="585822" name="Rectangle 94"/>
          <p:cNvSpPr>
            <a:spLocks noChangeArrowheads="1"/>
          </p:cNvSpPr>
          <p:nvPr/>
        </p:nvSpPr>
        <p:spPr bwMode="auto">
          <a:xfrm>
            <a:off x="6248400" y="4076700"/>
            <a:ext cx="1504950" cy="762000"/>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Conmutador o hub LAN</a:t>
            </a:r>
          </a:p>
        </p:txBody>
      </p:sp>
      <p:grpSp>
        <p:nvGrpSpPr>
          <p:cNvPr id="585823" name="Group 95"/>
          <p:cNvGrpSpPr>
            <a:grpSpLocks/>
          </p:cNvGrpSpPr>
          <p:nvPr/>
        </p:nvGrpSpPr>
        <p:grpSpPr bwMode="auto">
          <a:xfrm>
            <a:off x="3203575" y="3727450"/>
            <a:ext cx="987425" cy="1262063"/>
            <a:chOff x="2018" y="2324"/>
            <a:chExt cx="622" cy="795"/>
          </a:xfrm>
        </p:grpSpPr>
        <p:sp>
          <p:nvSpPr>
            <p:cNvPr id="585824" name="Arc 96"/>
            <p:cNvSpPr>
              <a:spLocks/>
            </p:cNvSpPr>
            <p:nvPr/>
          </p:nvSpPr>
          <p:spPr bwMode="auto">
            <a:xfrm>
              <a:off x="2177" y="2324"/>
              <a:ext cx="463" cy="3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cap="rnd">
              <a:solidFill>
                <a:schemeClr val="tx1"/>
              </a:solidFill>
              <a:round/>
              <a:headEnd/>
              <a:tailEnd/>
            </a:ln>
            <a:effectLst/>
          </p:spPr>
          <p:txBody>
            <a:bodyPr wrap="none" anchor="ctr"/>
            <a:lstStyle/>
            <a:p>
              <a:endParaRPr lang="es-ES"/>
            </a:p>
          </p:txBody>
        </p:sp>
        <p:sp>
          <p:nvSpPr>
            <p:cNvPr id="585825" name="Arc 97"/>
            <p:cNvSpPr>
              <a:spLocks/>
            </p:cNvSpPr>
            <p:nvPr/>
          </p:nvSpPr>
          <p:spPr bwMode="auto">
            <a:xfrm>
              <a:off x="2177" y="2696"/>
              <a:ext cx="463" cy="37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chemeClr val="tx1"/>
              </a:solidFill>
              <a:round/>
              <a:headEnd/>
              <a:tailEnd/>
            </a:ln>
            <a:effectLst/>
          </p:spPr>
          <p:txBody>
            <a:bodyPr wrap="none" anchor="ctr"/>
            <a:lstStyle/>
            <a:p>
              <a:endParaRPr lang="es-ES"/>
            </a:p>
          </p:txBody>
        </p:sp>
        <p:sp>
          <p:nvSpPr>
            <p:cNvPr id="585826" name="Line 98"/>
            <p:cNvSpPr>
              <a:spLocks noChangeShapeType="1"/>
            </p:cNvSpPr>
            <p:nvPr/>
          </p:nvSpPr>
          <p:spPr bwMode="auto">
            <a:xfrm flipH="1">
              <a:off x="2018" y="3119"/>
              <a:ext cx="264" cy="0"/>
            </a:xfrm>
            <a:prstGeom prst="line">
              <a:avLst/>
            </a:prstGeom>
            <a:noFill/>
            <a:ln w="76200">
              <a:solidFill>
                <a:schemeClr val="tx1"/>
              </a:solidFill>
              <a:round/>
              <a:headEnd/>
              <a:tailEnd type="triangle" w="med" len="med"/>
            </a:ln>
            <a:effectLst/>
          </p:spPr>
          <p:txBody>
            <a:bodyPr wrap="none" anchor="ctr"/>
            <a:lstStyle/>
            <a:p>
              <a:endParaRPr lang="es-ES"/>
            </a:p>
          </p:txBody>
        </p:sp>
      </p:grpSp>
      <p:sp>
        <p:nvSpPr>
          <p:cNvPr id="585827" name="Rectangle 99"/>
          <p:cNvSpPr>
            <a:spLocks noChangeArrowheads="1"/>
          </p:cNvSpPr>
          <p:nvPr/>
        </p:nvSpPr>
        <p:spPr bwMode="auto">
          <a:xfrm>
            <a:off x="4267200" y="4381500"/>
            <a:ext cx="1008063" cy="360363"/>
          </a:xfrm>
          <a:prstGeom prst="rect">
            <a:avLst/>
          </a:prstGeom>
          <a:noFill/>
          <a:ln w="12700">
            <a:noFill/>
            <a:miter lim="800000"/>
            <a:headEnd/>
            <a:tailEnd/>
          </a:ln>
          <a:effectLst/>
        </p:spPr>
        <p:txBody>
          <a:bodyPr lIns="12700" tIns="12700" rIns="12700" bIns="12700"/>
          <a:lstStyle/>
          <a:p>
            <a:pPr algn="ctr"/>
            <a:r>
              <a:rPr lang="en-US" sz="1800" b="1">
                <a:latin typeface="Arial" charset="0"/>
              </a:rPr>
              <a:t>Señal</a:t>
            </a:r>
          </a:p>
        </p:txBody>
      </p:sp>
      <p:sp>
        <p:nvSpPr>
          <p:cNvPr id="585828" name="Rectangle 100"/>
          <p:cNvSpPr>
            <a:spLocks noChangeArrowheads="1"/>
          </p:cNvSpPr>
          <p:nvPr/>
        </p:nvSpPr>
        <p:spPr bwMode="auto">
          <a:xfrm>
            <a:off x="3225800" y="4102100"/>
            <a:ext cx="1008063" cy="358775"/>
          </a:xfrm>
          <a:prstGeom prst="rect">
            <a:avLst/>
          </a:prstGeom>
          <a:noFill/>
          <a:ln w="12700">
            <a:noFill/>
            <a:miter lim="800000"/>
            <a:headEnd/>
            <a:tailEnd/>
          </a:ln>
          <a:effectLst/>
        </p:spPr>
        <p:txBody>
          <a:bodyPr lIns="12700" tIns="12700" rIns="12700" bIns="12700"/>
          <a:lstStyle/>
          <a:p>
            <a:pPr algn="ctr"/>
            <a:r>
              <a:rPr lang="en-US" sz="1800" b="1">
                <a:latin typeface="Arial" charset="0"/>
              </a:rPr>
              <a:t>NEXT</a:t>
            </a:r>
          </a:p>
        </p:txBody>
      </p:sp>
      <p:sp>
        <p:nvSpPr>
          <p:cNvPr id="585829" name="Line 101"/>
          <p:cNvSpPr>
            <a:spLocks noChangeShapeType="1"/>
          </p:cNvSpPr>
          <p:nvPr/>
        </p:nvSpPr>
        <p:spPr bwMode="auto">
          <a:xfrm flipH="1">
            <a:off x="3044825" y="2667000"/>
            <a:ext cx="993775" cy="2035175"/>
          </a:xfrm>
          <a:prstGeom prst="line">
            <a:avLst/>
          </a:prstGeom>
          <a:noFill/>
          <a:ln w="25400">
            <a:solidFill>
              <a:schemeClr val="tx1"/>
            </a:solidFill>
            <a:round/>
            <a:headEnd/>
            <a:tailEnd type="triangle" w="med" len="med"/>
          </a:ln>
          <a:effectLst/>
        </p:spPr>
        <p:txBody>
          <a:bodyPr wrap="none" anchor="ctr"/>
          <a:lstStyle/>
          <a:p>
            <a:endParaRPr lang="es-ES"/>
          </a:p>
        </p:txBody>
      </p:sp>
      <p:sp>
        <p:nvSpPr>
          <p:cNvPr id="585830" name="Rectangle 102"/>
          <p:cNvSpPr>
            <a:spLocks noChangeArrowheads="1"/>
          </p:cNvSpPr>
          <p:nvPr/>
        </p:nvSpPr>
        <p:spPr bwMode="auto">
          <a:xfrm>
            <a:off x="3630613" y="2057400"/>
            <a:ext cx="3532187" cy="609600"/>
          </a:xfrm>
          <a:prstGeom prst="rect">
            <a:avLst/>
          </a:prstGeom>
          <a:noFill/>
          <a:ln w="12700">
            <a:noFill/>
            <a:miter lim="800000"/>
            <a:headEnd/>
            <a:tailEnd/>
          </a:ln>
          <a:effectLst/>
        </p:spPr>
        <p:txBody>
          <a:bodyPr lIns="12700" tIns="12700" rIns="12700" bIns="12700"/>
          <a:lstStyle/>
          <a:p>
            <a:pPr algn="ctr"/>
            <a:r>
              <a:rPr lang="en-US" sz="1600" b="1">
                <a:latin typeface="Arial" charset="0"/>
              </a:rPr>
              <a:t>Interferencia externa </a:t>
            </a:r>
          </a:p>
          <a:p>
            <a:pPr algn="ctr"/>
            <a:r>
              <a:rPr lang="en-US" sz="1600" b="1">
                <a:latin typeface="Arial" charset="0"/>
              </a:rPr>
              <a:t>(la consideramos despreciable)</a:t>
            </a:r>
          </a:p>
        </p:txBody>
      </p:sp>
      <p:sp>
        <p:nvSpPr>
          <p:cNvPr id="585831" name="Rectangle 103"/>
          <p:cNvSpPr>
            <a:spLocks noChangeArrowheads="1"/>
          </p:cNvSpPr>
          <p:nvPr/>
        </p:nvSpPr>
        <p:spPr bwMode="auto">
          <a:xfrm>
            <a:off x="4343400" y="3009900"/>
            <a:ext cx="1008063" cy="360363"/>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Señal</a:t>
            </a:r>
          </a:p>
        </p:txBody>
      </p:sp>
      <p:sp>
        <p:nvSpPr>
          <p:cNvPr id="585832" name="Rectangle 104"/>
          <p:cNvSpPr>
            <a:spLocks noChangeArrowheads="1"/>
          </p:cNvSpPr>
          <p:nvPr/>
        </p:nvSpPr>
        <p:spPr bwMode="auto">
          <a:xfrm>
            <a:off x="1479550" y="5557838"/>
            <a:ext cx="6203950" cy="819150"/>
          </a:xfrm>
          <a:prstGeom prst="rect">
            <a:avLst/>
          </a:prstGeom>
          <a:noFill/>
          <a:ln w="12700">
            <a:noFill/>
            <a:miter lim="800000"/>
            <a:headEnd/>
            <a:tailEnd/>
          </a:ln>
          <a:effectLst/>
        </p:spPr>
        <p:txBody>
          <a:bodyPr wrap="none" lIns="90488" tIns="44450" rIns="90488" bIns="44450">
            <a:spAutoFit/>
          </a:bodyPr>
          <a:lstStyle/>
          <a:p>
            <a:pPr algn="ctr"/>
            <a:r>
              <a:rPr lang="en-US" b="1">
                <a:latin typeface="Arial" charset="0"/>
              </a:rPr>
              <a:t>Transmisión de la señal en una conexión </a:t>
            </a:r>
          </a:p>
          <a:p>
            <a:pPr algn="ctr"/>
            <a:r>
              <a:rPr lang="en-US" b="1">
                <a:latin typeface="Arial" charset="0"/>
              </a:rPr>
              <a:t>LAN sobre cable de pares trenzados</a:t>
            </a:r>
          </a:p>
        </p:txBody>
      </p:sp>
      <p:sp>
        <p:nvSpPr>
          <p:cNvPr id="585833" name="Rectangle 105"/>
          <p:cNvSpPr>
            <a:spLocks noChangeArrowheads="1"/>
          </p:cNvSpPr>
          <p:nvPr/>
        </p:nvSpPr>
        <p:spPr bwMode="auto">
          <a:xfrm>
            <a:off x="515938" y="76200"/>
            <a:ext cx="7027862" cy="638175"/>
          </a:xfrm>
          <a:prstGeom prst="rect">
            <a:avLst/>
          </a:prstGeom>
          <a:noFill/>
          <a:ln w="12700">
            <a:noFill/>
            <a:miter lim="800000"/>
            <a:headEnd/>
            <a:tailEnd/>
          </a:ln>
          <a:effectLst/>
        </p:spPr>
        <p:txBody>
          <a:bodyPr lIns="269875" tIns="44450" rIns="269875" bIns="44450">
            <a:spAutoFit/>
          </a:bodyPr>
          <a:lstStyle/>
          <a:p>
            <a:pPr algn="ctr"/>
            <a:r>
              <a:rPr lang="en-US" sz="3600">
                <a:solidFill>
                  <a:schemeClr val="tx2"/>
                </a:solidFill>
              </a:rPr>
              <a:t>La relación señal/ruido</a:t>
            </a:r>
          </a:p>
        </p:txBody>
      </p:sp>
      <p:sp>
        <p:nvSpPr>
          <p:cNvPr id="585834" name="Rectangle 106"/>
          <p:cNvSpPr>
            <a:spLocks noChangeArrowheads="1"/>
          </p:cNvSpPr>
          <p:nvPr/>
        </p:nvSpPr>
        <p:spPr bwMode="auto">
          <a:xfrm>
            <a:off x="6537325" y="3352800"/>
            <a:ext cx="1006475" cy="595313"/>
          </a:xfrm>
          <a:prstGeom prst="rect">
            <a:avLst/>
          </a:prstGeom>
          <a:noFill/>
          <a:ln w="12700">
            <a:noFill/>
            <a:miter lim="800000"/>
            <a:headEnd/>
            <a:tailEnd/>
          </a:ln>
          <a:effectLst/>
        </p:spPr>
        <p:txBody>
          <a:bodyPr lIns="12700" tIns="12700" rIns="12700" bIns="12700"/>
          <a:lstStyle/>
          <a:p>
            <a:pPr algn="ctr"/>
            <a:r>
              <a:rPr lang="en-US" sz="1600" b="1">
                <a:latin typeface="Arial" charset="0"/>
              </a:rPr>
              <a:t>Receptor</a:t>
            </a:r>
          </a:p>
          <a:p>
            <a:pPr algn="ctr"/>
            <a:r>
              <a:rPr lang="en-US" sz="1600" b="1">
                <a:latin typeface="Arial" charset="0"/>
              </a:rPr>
              <a:t>(Entrada)</a:t>
            </a:r>
          </a:p>
        </p:txBody>
      </p:sp>
      <p:sp>
        <p:nvSpPr>
          <p:cNvPr id="585835" name="Rectangle 107"/>
          <p:cNvSpPr>
            <a:spLocks noChangeArrowheads="1"/>
          </p:cNvSpPr>
          <p:nvPr/>
        </p:nvSpPr>
        <p:spPr bwMode="auto">
          <a:xfrm>
            <a:off x="6459538" y="4703763"/>
            <a:ext cx="1160462" cy="630237"/>
          </a:xfrm>
          <a:prstGeom prst="rect">
            <a:avLst/>
          </a:prstGeom>
          <a:noFill/>
          <a:ln w="12700">
            <a:noFill/>
            <a:miter lim="800000"/>
            <a:headEnd/>
            <a:tailEnd/>
          </a:ln>
          <a:effectLst/>
        </p:spPr>
        <p:txBody>
          <a:bodyPr lIns="12700" tIns="12700" rIns="12700" bIns="12700"/>
          <a:lstStyle/>
          <a:p>
            <a:pPr algn="ctr"/>
            <a:r>
              <a:rPr lang="en-US" sz="1600" b="1">
                <a:solidFill>
                  <a:schemeClr val="tx2"/>
                </a:solidFill>
                <a:latin typeface="Arial" charset="0"/>
              </a:rPr>
              <a:t>Transmisor</a:t>
            </a:r>
          </a:p>
          <a:p>
            <a:pPr algn="ctr"/>
            <a:r>
              <a:rPr lang="en-US" sz="1600" b="1">
                <a:solidFill>
                  <a:schemeClr val="tx2"/>
                </a:solidFill>
                <a:latin typeface="Arial" charset="0"/>
              </a:rPr>
              <a:t>(Salida)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684" name="Group 4"/>
          <p:cNvGrpSpPr>
            <a:grpSpLocks/>
          </p:cNvGrpSpPr>
          <p:nvPr/>
        </p:nvGrpSpPr>
        <p:grpSpPr bwMode="auto">
          <a:xfrm>
            <a:off x="2387600" y="3092450"/>
            <a:ext cx="4951413" cy="1835150"/>
            <a:chOff x="1368" y="1812"/>
            <a:chExt cx="3119" cy="1156"/>
          </a:xfrm>
        </p:grpSpPr>
        <p:grpSp>
          <p:nvGrpSpPr>
            <p:cNvPr id="583685" name="Group 5"/>
            <p:cNvGrpSpPr>
              <a:grpSpLocks/>
            </p:cNvGrpSpPr>
            <p:nvPr/>
          </p:nvGrpSpPr>
          <p:grpSpPr bwMode="auto">
            <a:xfrm>
              <a:off x="1384" y="1812"/>
              <a:ext cx="3095" cy="276"/>
              <a:chOff x="1808" y="2132"/>
              <a:chExt cx="2175" cy="276"/>
            </a:xfrm>
          </p:grpSpPr>
          <p:grpSp>
            <p:nvGrpSpPr>
              <p:cNvPr id="583686" name="Group 6"/>
              <p:cNvGrpSpPr>
                <a:grpSpLocks/>
              </p:cNvGrpSpPr>
              <p:nvPr/>
            </p:nvGrpSpPr>
            <p:grpSpPr bwMode="auto">
              <a:xfrm>
                <a:off x="1989" y="2202"/>
                <a:ext cx="325" cy="138"/>
                <a:chOff x="2021" y="2202"/>
                <a:chExt cx="237" cy="138"/>
              </a:xfrm>
            </p:grpSpPr>
            <p:sp>
              <p:nvSpPr>
                <p:cNvPr id="583687" name="Arc 7"/>
                <p:cNvSpPr>
                  <a:spLocks/>
                </p:cNvSpPr>
                <p:nvPr/>
              </p:nvSpPr>
              <p:spPr bwMode="auto">
                <a:xfrm>
                  <a:off x="2021"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688" name="Arc 8"/>
                <p:cNvSpPr>
                  <a:spLocks/>
                </p:cNvSpPr>
                <p:nvPr/>
              </p:nvSpPr>
              <p:spPr bwMode="auto">
                <a:xfrm>
                  <a:off x="2021"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689" name="Arc 9"/>
                <p:cNvSpPr>
                  <a:spLocks/>
                </p:cNvSpPr>
                <p:nvPr/>
              </p:nvSpPr>
              <p:spPr bwMode="auto">
                <a:xfrm>
                  <a:off x="2138"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690" name="Arc 10"/>
                <p:cNvSpPr>
                  <a:spLocks/>
                </p:cNvSpPr>
                <p:nvPr/>
              </p:nvSpPr>
              <p:spPr bwMode="auto">
                <a:xfrm>
                  <a:off x="2138"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691" name="Group 11"/>
              <p:cNvGrpSpPr>
                <a:grpSpLocks/>
              </p:cNvGrpSpPr>
              <p:nvPr/>
            </p:nvGrpSpPr>
            <p:grpSpPr bwMode="auto">
              <a:xfrm>
                <a:off x="2284" y="2202"/>
                <a:ext cx="325" cy="138"/>
                <a:chOff x="2324" y="2202"/>
                <a:chExt cx="237" cy="138"/>
              </a:xfrm>
            </p:grpSpPr>
            <p:sp>
              <p:nvSpPr>
                <p:cNvPr id="583692" name="Arc 12"/>
                <p:cNvSpPr>
                  <a:spLocks/>
                </p:cNvSpPr>
                <p:nvPr/>
              </p:nvSpPr>
              <p:spPr bwMode="auto">
                <a:xfrm>
                  <a:off x="2324"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693" name="Arc 13"/>
                <p:cNvSpPr>
                  <a:spLocks/>
                </p:cNvSpPr>
                <p:nvPr/>
              </p:nvSpPr>
              <p:spPr bwMode="auto">
                <a:xfrm>
                  <a:off x="2324"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694" name="Arc 14"/>
                <p:cNvSpPr>
                  <a:spLocks/>
                </p:cNvSpPr>
                <p:nvPr/>
              </p:nvSpPr>
              <p:spPr bwMode="auto">
                <a:xfrm>
                  <a:off x="2441"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695" name="Arc 15"/>
                <p:cNvSpPr>
                  <a:spLocks/>
                </p:cNvSpPr>
                <p:nvPr/>
              </p:nvSpPr>
              <p:spPr bwMode="auto">
                <a:xfrm>
                  <a:off x="2441"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696" name="Group 16"/>
              <p:cNvGrpSpPr>
                <a:grpSpLocks/>
              </p:cNvGrpSpPr>
              <p:nvPr/>
            </p:nvGrpSpPr>
            <p:grpSpPr bwMode="auto">
              <a:xfrm>
                <a:off x="2579" y="2202"/>
                <a:ext cx="333" cy="138"/>
                <a:chOff x="2627" y="2202"/>
                <a:chExt cx="237" cy="138"/>
              </a:xfrm>
            </p:grpSpPr>
            <p:sp>
              <p:nvSpPr>
                <p:cNvPr id="583697" name="Arc 17"/>
                <p:cNvSpPr>
                  <a:spLocks/>
                </p:cNvSpPr>
                <p:nvPr/>
              </p:nvSpPr>
              <p:spPr bwMode="auto">
                <a:xfrm>
                  <a:off x="2627"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698" name="Arc 18"/>
                <p:cNvSpPr>
                  <a:spLocks/>
                </p:cNvSpPr>
                <p:nvPr/>
              </p:nvSpPr>
              <p:spPr bwMode="auto">
                <a:xfrm>
                  <a:off x="2627"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699" name="Arc 19"/>
                <p:cNvSpPr>
                  <a:spLocks/>
                </p:cNvSpPr>
                <p:nvPr/>
              </p:nvSpPr>
              <p:spPr bwMode="auto">
                <a:xfrm>
                  <a:off x="2744"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700" name="Arc 20"/>
                <p:cNvSpPr>
                  <a:spLocks/>
                </p:cNvSpPr>
                <p:nvPr/>
              </p:nvSpPr>
              <p:spPr bwMode="auto">
                <a:xfrm>
                  <a:off x="2744"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701" name="Group 21"/>
              <p:cNvGrpSpPr>
                <a:grpSpLocks/>
              </p:cNvGrpSpPr>
              <p:nvPr/>
            </p:nvGrpSpPr>
            <p:grpSpPr bwMode="auto">
              <a:xfrm>
                <a:off x="2889" y="2202"/>
                <a:ext cx="318" cy="146"/>
                <a:chOff x="2929" y="2202"/>
                <a:chExt cx="238" cy="138"/>
              </a:xfrm>
            </p:grpSpPr>
            <p:sp>
              <p:nvSpPr>
                <p:cNvPr id="583702" name="Arc 22"/>
                <p:cNvSpPr>
                  <a:spLocks/>
                </p:cNvSpPr>
                <p:nvPr/>
              </p:nvSpPr>
              <p:spPr bwMode="auto">
                <a:xfrm>
                  <a:off x="2929"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703" name="Arc 23"/>
                <p:cNvSpPr>
                  <a:spLocks/>
                </p:cNvSpPr>
                <p:nvPr/>
              </p:nvSpPr>
              <p:spPr bwMode="auto">
                <a:xfrm>
                  <a:off x="2929"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704" name="Arc 24"/>
                <p:cNvSpPr>
                  <a:spLocks/>
                </p:cNvSpPr>
                <p:nvPr/>
              </p:nvSpPr>
              <p:spPr bwMode="auto">
                <a:xfrm>
                  <a:off x="3047"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705" name="Arc 25"/>
                <p:cNvSpPr>
                  <a:spLocks/>
                </p:cNvSpPr>
                <p:nvPr/>
              </p:nvSpPr>
              <p:spPr bwMode="auto">
                <a:xfrm>
                  <a:off x="3047"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706" name="Group 26"/>
              <p:cNvGrpSpPr>
                <a:grpSpLocks/>
              </p:cNvGrpSpPr>
              <p:nvPr/>
            </p:nvGrpSpPr>
            <p:grpSpPr bwMode="auto">
              <a:xfrm>
                <a:off x="3192" y="2202"/>
                <a:ext cx="326" cy="154"/>
                <a:chOff x="3232" y="2202"/>
                <a:chExt cx="238" cy="138"/>
              </a:xfrm>
            </p:grpSpPr>
            <p:sp>
              <p:nvSpPr>
                <p:cNvPr id="583707" name="Arc 27"/>
                <p:cNvSpPr>
                  <a:spLocks/>
                </p:cNvSpPr>
                <p:nvPr/>
              </p:nvSpPr>
              <p:spPr bwMode="auto">
                <a:xfrm>
                  <a:off x="3232"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708" name="Arc 28"/>
                <p:cNvSpPr>
                  <a:spLocks/>
                </p:cNvSpPr>
                <p:nvPr/>
              </p:nvSpPr>
              <p:spPr bwMode="auto">
                <a:xfrm>
                  <a:off x="3232"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709" name="Arc 29"/>
                <p:cNvSpPr>
                  <a:spLocks/>
                </p:cNvSpPr>
                <p:nvPr/>
              </p:nvSpPr>
              <p:spPr bwMode="auto">
                <a:xfrm>
                  <a:off x="3350"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710" name="Arc 30"/>
                <p:cNvSpPr>
                  <a:spLocks/>
                </p:cNvSpPr>
                <p:nvPr/>
              </p:nvSpPr>
              <p:spPr bwMode="auto">
                <a:xfrm>
                  <a:off x="3350"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711" name="Group 31"/>
              <p:cNvGrpSpPr>
                <a:grpSpLocks/>
              </p:cNvGrpSpPr>
              <p:nvPr/>
            </p:nvGrpSpPr>
            <p:grpSpPr bwMode="auto">
              <a:xfrm>
                <a:off x="3503" y="2202"/>
                <a:ext cx="317" cy="146"/>
                <a:chOff x="3535" y="2202"/>
                <a:chExt cx="237" cy="138"/>
              </a:xfrm>
            </p:grpSpPr>
            <p:sp>
              <p:nvSpPr>
                <p:cNvPr id="583712" name="Arc 32"/>
                <p:cNvSpPr>
                  <a:spLocks/>
                </p:cNvSpPr>
                <p:nvPr/>
              </p:nvSpPr>
              <p:spPr bwMode="auto">
                <a:xfrm>
                  <a:off x="3535"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713" name="Arc 33"/>
                <p:cNvSpPr>
                  <a:spLocks/>
                </p:cNvSpPr>
                <p:nvPr/>
              </p:nvSpPr>
              <p:spPr bwMode="auto">
                <a:xfrm>
                  <a:off x="3535"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714" name="Arc 34"/>
                <p:cNvSpPr>
                  <a:spLocks/>
                </p:cNvSpPr>
                <p:nvPr/>
              </p:nvSpPr>
              <p:spPr bwMode="auto">
                <a:xfrm>
                  <a:off x="3652"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715" name="Arc 35"/>
                <p:cNvSpPr>
                  <a:spLocks/>
                </p:cNvSpPr>
                <p:nvPr/>
              </p:nvSpPr>
              <p:spPr bwMode="auto">
                <a:xfrm>
                  <a:off x="3652"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grpSp>
          <p:grpSp>
            <p:nvGrpSpPr>
              <p:cNvPr id="583716" name="Group 36"/>
              <p:cNvGrpSpPr>
                <a:grpSpLocks/>
              </p:cNvGrpSpPr>
              <p:nvPr/>
            </p:nvGrpSpPr>
            <p:grpSpPr bwMode="auto">
              <a:xfrm>
                <a:off x="1808" y="2132"/>
                <a:ext cx="180" cy="276"/>
                <a:chOff x="1808" y="2132"/>
                <a:chExt cx="148" cy="276"/>
              </a:xfrm>
            </p:grpSpPr>
            <p:sp>
              <p:nvSpPr>
                <p:cNvPr id="583717" name="Arc 37"/>
                <p:cNvSpPr>
                  <a:spLocks/>
                </p:cNvSpPr>
                <p:nvPr/>
              </p:nvSpPr>
              <p:spPr bwMode="auto">
                <a:xfrm>
                  <a:off x="1836" y="2270"/>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5008"/>
                  </a:solidFill>
                  <a:round/>
                  <a:headEnd/>
                  <a:tailEnd/>
                </a:ln>
                <a:effectLst/>
              </p:spPr>
              <p:txBody>
                <a:bodyPr wrap="none" anchor="ctr"/>
                <a:lstStyle/>
                <a:p>
                  <a:endParaRPr lang="es-ES"/>
                </a:p>
              </p:txBody>
            </p:sp>
            <p:sp>
              <p:nvSpPr>
                <p:cNvPr id="583718" name="Arc 38"/>
                <p:cNvSpPr>
                  <a:spLocks/>
                </p:cNvSpPr>
                <p:nvPr/>
              </p:nvSpPr>
              <p:spPr bwMode="auto">
                <a:xfrm>
                  <a:off x="1836" y="2202"/>
                  <a:ext cx="120" cy="7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5008"/>
                  </a:solidFill>
                  <a:round/>
                  <a:headEnd/>
                  <a:tailEnd/>
                </a:ln>
                <a:effectLst/>
              </p:spPr>
              <p:txBody>
                <a:bodyPr wrap="none" anchor="ctr"/>
                <a:lstStyle/>
                <a:p>
                  <a:endParaRPr lang="es-ES"/>
                </a:p>
              </p:txBody>
            </p:sp>
            <p:sp>
              <p:nvSpPr>
                <p:cNvPr id="583719" name="Oval 39"/>
                <p:cNvSpPr>
                  <a:spLocks noChangeArrowheads="1"/>
                </p:cNvSpPr>
                <p:nvPr/>
              </p:nvSpPr>
              <p:spPr bwMode="auto">
                <a:xfrm>
                  <a:off x="1808" y="2335"/>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sp>
              <p:nvSpPr>
                <p:cNvPr id="583720" name="Oval 40"/>
                <p:cNvSpPr>
                  <a:spLocks noChangeArrowheads="1"/>
                </p:cNvSpPr>
                <p:nvPr/>
              </p:nvSpPr>
              <p:spPr bwMode="auto">
                <a:xfrm>
                  <a:off x="1808" y="2132"/>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grpSp>
          <p:grpSp>
            <p:nvGrpSpPr>
              <p:cNvPr id="583721" name="Group 41"/>
              <p:cNvGrpSpPr>
                <a:grpSpLocks/>
              </p:cNvGrpSpPr>
              <p:nvPr/>
            </p:nvGrpSpPr>
            <p:grpSpPr bwMode="auto">
              <a:xfrm>
                <a:off x="3798" y="2132"/>
                <a:ext cx="185" cy="276"/>
                <a:chOff x="3838" y="2132"/>
                <a:chExt cx="145" cy="276"/>
              </a:xfrm>
            </p:grpSpPr>
            <p:sp>
              <p:nvSpPr>
                <p:cNvPr id="583722" name="Arc 42"/>
                <p:cNvSpPr>
                  <a:spLocks/>
                </p:cNvSpPr>
                <p:nvPr/>
              </p:nvSpPr>
              <p:spPr bwMode="auto">
                <a:xfrm>
                  <a:off x="3838" y="2270"/>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5008"/>
                  </a:solidFill>
                  <a:round/>
                  <a:headEnd/>
                  <a:tailEnd/>
                </a:ln>
                <a:effectLst/>
              </p:spPr>
              <p:txBody>
                <a:bodyPr wrap="none" anchor="ctr"/>
                <a:lstStyle/>
                <a:p>
                  <a:endParaRPr lang="es-ES"/>
                </a:p>
              </p:txBody>
            </p:sp>
            <p:sp>
              <p:nvSpPr>
                <p:cNvPr id="583723" name="Arc 43"/>
                <p:cNvSpPr>
                  <a:spLocks/>
                </p:cNvSpPr>
                <p:nvPr/>
              </p:nvSpPr>
              <p:spPr bwMode="auto">
                <a:xfrm>
                  <a:off x="3838" y="2202"/>
                  <a:ext cx="120" cy="70"/>
                </a:xfrm>
                <a:custGeom>
                  <a:avLst/>
                  <a:gdLst>
                    <a:gd name="G0" fmla="+- 21598 0 0"/>
                    <a:gd name="G1" fmla="+- 21599 0 0"/>
                    <a:gd name="G2" fmla="+- 21600 0 0"/>
                    <a:gd name="T0" fmla="*/ 0 w 21598"/>
                    <a:gd name="T1" fmla="*/ 21290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0"/>
                      </a:moveTo>
                      <a:cubicBezTo>
                        <a:pt x="168" y="9552"/>
                        <a:pt x="9679" y="97"/>
                        <a:pt x="21417" y="-1"/>
                      </a:cubicBezTo>
                    </a:path>
                    <a:path w="21598" h="21599" stroke="0" extrusionOk="0">
                      <a:moveTo>
                        <a:pt x="0" y="21290"/>
                      </a:moveTo>
                      <a:cubicBezTo>
                        <a:pt x="168" y="9552"/>
                        <a:pt x="9679" y="97"/>
                        <a:pt x="21417" y="-1"/>
                      </a:cubicBezTo>
                      <a:lnTo>
                        <a:pt x="21598" y="21599"/>
                      </a:lnTo>
                      <a:close/>
                    </a:path>
                  </a:pathLst>
                </a:custGeom>
                <a:noFill/>
                <a:ln w="50800" cap="rnd">
                  <a:solidFill>
                    <a:srgbClr val="FF5008"/>
                  </a:solidFill>
                  <a:round/>
                  <a:headEnd/>
                  <a:tailEnd/>
                </a:ln>
                <a:effectLst/>
              </p:spPr>
              <p:txBody>
                <a:bodyPr wrap="none" anchor="ctr"/>
                <a:lstStyle/>
                <a:p>
                  <a:endParaRPr lang="es-ES"/>
                </a:p>
              </p:txBody>
            </p:sp>
            <p:sp>
              <p:nvSpPr>
                <p:cNvPr id="583724" name="Oval 44"/>
                <p:cNvSpPr>
                  <a:spLocks noChangeArrowheads="1"/>
                </p:cNvSpPr>
                <p:nvPr/>
              </p:nvSpPr>
              <p:spPr bwMode="auto">
                <a:xfrm>
                  <a:off x="3928" y="2335"/>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sp>
              <p:nvSpPr>
                <p:cNvPr id="583725" name="Oval 45"/>
                <p:cNvSpPr>
                  <a:spLocks noChangeArrowheads="1"/>
                </p:cNvSpPr>
                <p:nvPr/>
              </p:nvSpPr>
              <p:spPr bwMode="auto">
                <a:xfrm>
                  <a:off x="3928" y="2132"/>
                  <a:ext cx="55" cy="73"/>
                </a:xfrm>
                <a:prstGeom prst="ellipse">
                  <a:avLst/>
                </a:prstGeom>
                <a:solidFill>
                  <a:srgbClr val="000000"/>
                </a:solidFill>
                <a:ln w="50800">
                  <a:solidFill>
                    <a:srgbClr val="FF5008"/>
                  </a:solidFill>
                  <a:round/>
                  <a:headEnd/>
                  <a:tailEnd/>
                </a:ln>
                <a:effectLst/>
              </p:spPr>
              <p:txBody>
                <a:bodyPr wrap="none" anchor="ctr"/>
                <a:lstStyle/>
                <a:p>
                  <a:endParaRPr lang="es-ES"/>
                </a:p>
              </p:txBody>
            </p:sp>
          </p:grpSp>
        </p:grpSp>
        <p:grpSp>
          <p:nvGrpSpPr>
            <p:cNvPr id="583726" name="Group 46"/>
            <p:cNvGrpSpPr>
              <a:grpSpLocks/>
            </p:cNvGrpSpPr>
            <p:nvPr/>
          </p:nvGrpSpPr>
          <p:grpSpPr bwMode="auto">
            <a:xfrm>
              <a:off x="1368" y="2692"/>
              <a:ext cx="3119" cy="276"/>
              <a:chOff x="1808" y="3012"/>
              <a:chExt cx="2175" cy="276"/>
            </a:xfrm>
          </p:grpSpPr>
          <p:grpSp>
            <p:nvGrpSpPr>
              <p:cNvPr id="583727" name="Group 47"/>
              <p:cNvGrpSpPr>
                <a:grpSpLocks/>
              </p:cNvGrpSpPr>
              <p:nvPr/>
            </p:nvGrpSpPr>
            <p:grpSpPr bwMode="auto">
              <a:xfrm>
                <a:off x="1981" y="3081"/>
                <a:ext cx="317" cy="146"/>
                <a:chOff x="2021" y="3081"/>
                <a:chExt cx="237" cy="138"/>
              </a:xfrm>
            </p:grpSpPr>
            <p:sp>
              <p:nvSpPr>
                <p:cNvPr id="583728" name="Arc 48"/>
                <p:cNvSpPr>
                  <a:spLocks/>
                </p:cNvSpPr>
                <p:nvPr/>
              </p:nvSpPr>
              <p:spPr bwMode="auto">
                <a:xfrm>
                  <a:off x="2021"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29" name="Arc 49"/>
                <p:cNvSpPr>
                  <a:spLocks/>
                </p:cNvSpPr>
                <p:nvPr/>
              </p:nvSpPr>
              <p:spPr bwMode="auto">
                <a:xfrm>
                  <a:off x="2021"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30" name="Arc 50"/>
                <p:cNvSpPr>
                  <a:spLocks/>
                </p:cNvSpPr>
                <p:nvPr/>
              </p:nvSpPr>
              <p:spPr bwMode="auto">
                <a:xfrm>
                  <a:off x="2138"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31" name="Arc 51"/>
                <p:cNvSpPr>
                  <a:spLocks/>
                </p:cNvSpPr>
                <p:nvPr/>
              </p:nvSpPr>
              <p:spPr bwMode="auto">
                <a:xfrm>
                  <a:off x="2138"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32" name="Group 52"/>
              <p:cNvGrpSpPr>
                <a:grpSpLocks/>
              </p:cNvGrpSpPr>
              <p:nvPr/>
            </p:nvGrpSpPr>
            <p:grpSpPr bwMode="auto">
              <a:xfrm>
                <a:off x="2292" y="3081"/>
                <a:ext cx="317" cy="138"/>
                <a:chOff x="2324" y="3081"/>
                <a:chExt cx="237" cy="138"/>
              </a:xfrm>
            </p:grpSpPr>
            <p:sp>
              <p:nvSpPr>
                <p:cNvPr id="583733" name="Arc 53"/>
                <p:cNvSpPr>
                  <a:spLocks/>
                </p:cNvSpPr>
                <p:nvPr/>
              </p:nvSpPr>
              <p:spPr bwMode="auto">
                <a:xfrm>
                  <a:off x="2324"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34" name="Arc 54"/>
                <p:cNvSpPr>
                  <a:spLocks/>
                </p:cNvSpPr>
                <p:nvPr/>
              </p:nvSpPr>
              <p:spPr bwMode="auto">
                <a:xfrm>
                  <a:off x="2324"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35" name="Arc 55"/>
                <p:cNvSpPr>
                  <a:spLocks/>
                </p:cNvSpPr>
                <p:nvPr/>
              </p:nvSpPr>
              <p:spPr bwMode="auto">
                <a:xfrm>
                  <a:off x="2441"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36" name="Arc 56"/>
                <p:cNvSpPr>
                  <a:spLocks/>
                </p:cNvSpPr>
                <p:nvPr/>
              </p:nvSpPr>
              <p:spPr bwMode="auto">
                <a:xfrm>
                  <a:off x="2441"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37" name="Group 57"/>
              <p:cNvGrpSpPr>
                <a:grpSpLocks/>
              </p:cNvGrpSpPr>
              <p:nvPr/>
            </p:nvGrpSpPr>
            <p:grpSpPr bwMode="auto">
              <a:xfrm>
                <a:off x="2603" y="3081"/>
                <a:ext cx="301" cy="130"/>
                <a:chOff x="2627" y="3081"/>
                <a:chExt cx="237" cy="138"/>
              </a:xfrm>
            </p:grpSpPr>
            <p:sp>
              <p:nvSpPr>
                <p:cNvPr id="583738" name="Arc 58"/>
                <p:cNvSpPr>
                  <a:spLocks/>
                </p:cNvSpPr>
                <p:nvPr/>
              </p:nvSpPr>
              <p:spPr bwMode="auto">
                <a:xfrm>
                  <a:off x="2627"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39" name="Arc 59"/>
                <p:cNvSpPr>
                  <a:spLocks/>
                </p:cNvSpPr>
                <p:nvPr/>
              </p:nvSpPr>
              <p:spPr bwMode="auto">
                <a:xfrm>
                  <a:off x="2627"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40" name="Arc 60"/>
                <p:cNvSpPr>
                  <a:spLocks/>
                </p:cNvSpPr>
                <p:nvPr/>
              </p:nvSpPr>
              <p:spPr bwMode="auto">
                <a:xfrm>
                  <a:off x="2744"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41" name="Arc 61"/>
                <p:cNvSpPr>
                  <a:spLocks/>
                </p:cNvSpPr>
                <p:nvPr/>
              </p:nvSpPr>
              <p:spPr bwMode="auto">
                <a:xfrm>
                  <a:off x="2744"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42" name="Group 62"/>
              <p:cNvGrpSpPr>
                <a:grpSpLocks/>
              </p:cNvGrpSpPr>
              <p:nvPr/>
            </p:nvGrpSpPr>
            <p:grpSpPr bwMode="auto">
              <a:xfrm>
                <a:off x="2897" y="3081"/>
                <a:ext cx="310" cy="138"/>
                <a:chOff x="2929" y="3081"/>
                <a:chExt cx="238" cy="138"/>
              </a:xfrm>
            </p:grpSpPr>
            <p:sp>
              <p:nvSpPr>
                <p:cNvPr id="583743" name="Arc 63"/>
                <p:cNvSpPr>
                  <a:spLocks/>
                </p:cNvSpPr>
                <p:nvPr/>
              </p:nvSpPr>
              <p:spPr bwMode="auto">
                <a:xfrm>
                  <a:off x="2929"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44" name="Arc 64"/>
                <p:cNvSpPr>
                  <a:spLocks/>
                </p:cNvSpPr>
                <p:nvPr/>
              </p:nvSpPr>
              <p:spPr bwMode="auto">
                <a:xfrm>
                  <a:off x="2929"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45" name="Arc 65"/>
                <p:cNvSpPr>
                  <a:spLocks/>
                </p:cNvSpPr>
                <p:nvPr/>
              </p:nvSpPr>
              <p:spPr bwMode="auto">
                <a:xfrm>
                  <a:off x="3047"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46" name="Arc 66"/>
                <p:cNvSpPr>
                  <a:spLocks/>
                </p:cNvSpPr>
                <p:nvPr/>
              </p:nvSpPr>
              <p:spPr bwMode="auto">
                <a:xfrm>
                  <a:off x="3047"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47" name="Group 67"/>
              <p:cNvGrpSpPr>
                <a:grpSpLocks/>
              </p:cNvGrpSpPr>
              <p:nvPr/>
            </p:nvGrpSpPr>
            <p:grpSpPr bwMode="auto">
              <a:xfrm>
                <a:off x="3200" y="3081"/>
                <a:ext cx="318" cy="138"/>
                <a:chOff x="3232" y="3081"/>
                <a:chExt cx="238" cy="138"/>
              </a:xfrm>
            </p:grpSpPr>
            <p:sp>
              <p:nvSpPr>
                <p:cNvPr id="583748" name="Arc 68"/>
                <p:cNvSpPr>
                  <a:spLocks/>
                </p:cNvSpPr>
                <p:nvPr/>
              </p:nvSpPr>
              <p:spPr bwMode="auto">
                <a:xfrm>
                  <a:off x="3232"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49" name="Arc 69"/>
                <p:cNvSpPr>
                  <a:spLocks/>
                </p:cNvSpPr>
                <p:nvPr/>
              </p:nvSpPr>
              <p:spPr bwMode="auto">
                <a:xfrm>
                  <a:off x="3232"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50" name="Arc 70"/>
                <p:cNvSpPr>
                  <a:spLocks/>
                </p:cNvSpPr>
                <p:nvPr/>
              </p:nvSpPr>
              <p:spPr bwMode="auto">
                <a:xfrm>
                  <a:off x="3350"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51" name="Arc 71"/>
                <p:cNvSpPr>
                  <a:spLocks/>
                </p:cNvSpPr>
                <p:nvPr/>
              </p:nvSpPr>
              <p:spPr bwMode="auto">
                <a:xfrm>
                  <a:off x="3350"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52" name="Group 72"/>
              <p:cNvGrpSpPr>
                <a:grpSpLocks/>
              </p:cNvGrpSpPr>
              <p:nvPr/>
            </p:nvGrpSpPr>
            <p:grpSpPr bwMode="auto">
              <a:xfrm>
                <a:off x="3511" y="3081"/>
                <a:ext cx="293" cy="146"/>
                <a:chOff x="3535" y="3081"/>
                <a:chExt cx="237" cy="138"/>
              </a:xfrm>
            </p:grpSpPr>
            <p:sp>
              <p:nvSpPr>
                <p:cNvPr id="583753" name="Arc 73"/>
                <p:cNvSpPr>
                  <a:spLocks/>
                </p:cNvSpPr>
                <p:nvPr/>
              </p:nvSpPr>
              <p:spPr bwMode="auto">
                <a:xfrm>
                  <a:off x="3535"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54" name="Arc 74"/>
                <p:cNvSpPr>
                  <a:spLocks/>
                </p:cNvSpPr>
                <p:nvPr/>
              </p:nvSpPr>
              <p:spPr bwMode="auto">
                <a:xfrm>
                  <a:off x="3535"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55" name="Arc 75"/>
                <p:cNvSpPr>
                  <a:spLocks/>
                </p:cNvSpPr>
                <p:nvPr/>
              </p:nvSpPr>
              <p:spPr bwMode="auto">
                <a:xfrm>
                  <a:off x="3652"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56" name="Arc 76"/>
                <p:cNvSpPr>
                  <a:spLocks/>
                </p:cNvSpPr>
                <p:nvPr/>
              </p:nvSpPr>
              <p:spPr bwMode="auto">
                <a:xfrm>
                  <a:off x="3652"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grpSp>
          <p:grpSp>
            <p:nvGrpSpPr>
              <p:cNvPr id="583757" name="Group 77"/>
              <p:cNvGrpSpPr>
                <a:grpSpLocks/>
              </p:cNvGrpSpPr>
              <p:nvPr/>
            </p:nvGrpSpPr>
            <p:grpSpPr bwMode="auto">
              <a:xfrm>
                <a:off x="1808" y="3012"/>
                <a:ext cx="188" cy="276"/>
                <a:chOff x="1808" y="3012"/>
                <a:chExt cx="148" cy="276"/>
              </a:xfrm>
            </p:grpSpPr>
            <p:sp>
              <p:nvSpPr>
                <p:cNvPr id="583758" name="Arc 78"/>
                <p:cNvSpPr>
                  <a:spLocks/>
                </p:cNvSpPr>
                <p:nvPr/>
              </p:nvSpPr>
              <p:spPr bwMode="auto">
                <a:xfrm>
                  <a:off x="1836" y="3149"/>
                  <a:ext cx="120" cy="7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rgbClr val="FFCC00"/>
                  </a:solidFill>
                  <a:round/>
                  <a:headEnd/>
                  <a:tailEnd/>
                </a:ln>
                <a:effectLst/>
              </p:spPr>
              <p:txBody>
                <a:bodyPr wrap="none" anchor="ctr"/>
                <a:lstStyle/>
                <a:p>
                  <a:endParaRPr lang="es-ES"/>
                </a:p>
              </p:txBody>
            </p:sp>
            <p:sp>
              <p:nvSpPr>
                <p:cNvPr id="583759" name="Arc 79"/>
                <p:cNvSpPr>
                  <a:spLocks/>
                </p:cNvSpPr>
                <p:nvPr/>
              </p:nvSpPr>
              <p:spPr bwMode="auto">
                <a:xfrm>
                  <a:off x="1836" y="3081"/>
                  <a:ext cx="120" cy="7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rgbClr val="FFCC00"/>
                  </a:solidFill>
                  <a:round/>
                  <a:headEnd/>
                  <a:tailEnd/>
                </a:ln>
                <a:effectLst/>
              </p:spPr>
              <p:txBody>
                <a:bodyPr wrap="none" anchor="ctr"/>
                <a:lstStyle/>
                <a:p>
                  <a:endParaRPr lang="es-ES"/>
                </a:p>
              </p:txBody>
            </p:sp>
            <p:sp>
              <p:nvSpPr>
                <p:cNvPr id="583760" name="Oval 80"/>
                <p:cNvSpPr>
                  <a:spLocks noChangeArrowheads="1"/>
                </p:cNvSpPr>
                <p:nvPr/>
              </p:nvSpPr>
              <p:spPr bwMode="auto">
                <a:xfrm>
                  <a:off x="1808" y="3215"/>
                  <a:ext cx="55" cy="73"/>
                </a:xfrm>
                <a:prstGeom prst="ellipse">
                  <a:avLst/>
                </a:prstGeom>
                <a:solidFill>
                  <a:srgbClr val="000000"/>
                </a:solidFill>
                <a:ln w="50800">
                  <a:solidFill>
                    <a:srgbClr val="FFCC00"/>
                  </a:solidFill>
                  <a:round/>
                  <a:headEnd/>
                  <a:tailEnd/>
                </a:ln>
                <a:effectLst/>
              </p:spPr>
              <p:txBody>
                <a:bodyPr wrap="none" anchor="ctr"/>
                <a:lstStyle/>
                <a:p>
                  <a:endParaRPr lang="es-ES"/>
                </a:p>
              </p:txBody>
            </p:sp>
            <p:sp>
              <p:nvSpPr>
                <p:cNvPr id="583761" name="Oval 81"/>
                <p:cNvSpPr>
                  <a:spLocks noChangeArrowheads="1"/>
                </p:cNvSpPr>
                <p:nvPr/>
              </p:nvSpPr>
              <p:spPr bwMode="auto">
                <a:xfrm>
                  <a:off x="1808" y="3012"/>
                  <a:ext cx="55" cy="72"/>
                </a:xfrm>
                <a:prstGeom prst="ellipse">
                  <a:avLst/>
                </a:prstGeom>
                <a:solidFill>
                  <a:srgbClr val="000000"/>
                </a:solidFill>
                <a:ln w="50800">
                  <a:solidFill>
                    <a:srgbClr val="FFCC00"/>
                  </a:solidFill>
                  <a:round/>
                  <a:headEnd/>
                  <a:tailEnd/>
                </a:ln>
                <a:effectLst/>
              </p:spPr>
              <p:txBody>
                <a:bodyPr wrap="none" anchor="ctr"/>
                <a:lstStyle/>
                <a:p>
                  <a:endParaRPr lang="es-ES"/>
                </a:p>
              </p:txBody>
            </p:sp>
          </p:grpSp>
          <p:grpSp>
            <p:nvGrpSpPr>
              <p:cNvPr id="583762" name="Group 82"/>
              <p:cNvGrpSpPr>
                <a:grpSpLocks/>
              </p:cNvGrpSpPr>
              <p:nvPr/>
            </p:nvGrpSpPr>
            <p:grpSpPr bwMode="auto">
              <a:xfrm>
                <a:off x="3806" y="3012"/>
                <a:ext cx="177" cy="276"/>
                <a:chOff x="3838" y="3012"/>
                <a:chExt cx="145" cy="276"/>
              </a:xfrm>
            </p:grpSpPr>
            <p:sp>
              <p:nvSpPr>
                <p:cNvPr id="583763" name="Arc 83"/>
                <p:cNvSpPr>
                  <a:spLocks/>
                </p:cNvSpPr>
                <p:nvPr/>
              </p:nvSpPr>
              <p:spPr bwMode="auto">
                <a:xfrm>
                  <a:off x="3838" y="3149"/>
                  <a:ext cx="120" cy="70"/>
                </a:xfrm>
                <a:custGeom>
                  <a:avLst/>
                  <a:gdLst>
                    <a:gd name="G0" fmla="+- 21600 0 0"/>
                    <a:gd name="G1" fmla="+- 0 0 0"/>
                    <a:gd name="G2" fmla="+- 21600 0 0"/>
                    <a:gd name="T0" fmla="*/ 21417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6" y="21599"/>
                      </a:moveTo>
                      <a:cubicBezTo>
                        <a:pt x="9559" y="21498"/>
                        <a:pt x="0" y="11857"/>
                        <a:pt x="0" y="0"/>
                      </a:cubicBezTo>
                    </a:path>
                    <a:path w="21600" h="21599" stroke="0" extrusionOk="0">
                      <a:moveTo>
                        <a:pt x="21416" y="21599"/>
                      </a:moveTo>
                      <a:cubicBezTo>
                        <a:pt x="9559" y="21498"/>
                        <a:pt x="0" y="11857"/>
                        <a:pt x="0" y="0"/>
                      </a:cubicBezTo>
                      <a:lnTo>
                        <a:pt x="21600" y="0"/>
                      </a:lnTo>
                      <a:close/>
                    </a:path>
                  </a:pathLst>
                </a:custGeom>
                <a:noFill/>
                <a:ln w="50800" cap="rnd">
                  <a:solidFill>
                    <a:srgbClr val="FFCC00"/>
                  </a:solidFill>
                  <a:round/>
                  <a:headEnd/>
                  <a:tailEnd/>
                </a:ln>
                <a:effectLst/>
              </p:spPr>
              <p:txBody>
                <a:bodyPr wrap="none" anchor="ctr"/>
                <a:lstStyle/>
                <a:p>
                  <a:endParaRPr lang="es-ES"/>
                </a:p>
              </p:txBody>
            </p:sp>
            <p:sp>
              <p:nvSpPr>
                <p:cNvPr id="583764" name="Arc 84"/>
                <p:cNvSpPr>
                  <a:spLocks/>
                </p:cNvSpPr>
                <p:nvPr/>
              </p:nvSpPr>
              <p:spPr bwMode="auto">
                <a:xfrm>
                  <a:off x="3838" y="3081"/>
                  <a:ext cx="120" cy="71"/>
                </a:xfrm>
                <a:custGeom>
                  <a:avLst/>
                  <a:gdLst>
                    <a:gd name="G0" fmla="+- 21598 0 0"/>
                    <a:gd name="G1" fmla="+- 21599 0 0"/>
                    <a:gd name="G2" fmla="+- 21600 0 0"/>
                    <a:gd name="T0" fmla="*/ 0 w 21598"/>
                    <a:gd name="T1" fmla="*/ 21295 h 21599"/>
                    <a:gd name="T2" fmla="*/ 21418 w 21598"/>
                    <a:gd name="T3" fmla="*/ 0 h 21599"/>
                    <a:gd name="T4" fmla="*/ 21598 w 21598"/>
                    <a:gd name="T5" fmla="*/ 21599 h 21599"/>
                  </a:gdLst>
                  <a:ahLst/>
                  <a:cxnLst>
                    <a:cxn ang="0">
                      <a:pos x="T0" y="T1"/>
                    </a:cxn>
                    <a:cxn ang="0">
                      <a:pos x="T2" y="T3"/>
                    </a:cxn>
                    <a:cxn ang="0">
                      <a:pos x="T4" y="T5"/>
                    </a:cxn>
                  </a:cxnLst>
                  <a:rect l="0" t="0" r="r" b="b"/>
                  <a:pathLst>
                    <a:path w="21598" h="21599" fill="none" extrusionOk="0">
                      <a:moveTo>
                        <a:pt x="0" y="21295"/>
                      </a:moveTo>
                      <a:cubicBezTo>
                        <a:pt x="165" y="9555"/>
                        <a:pt x="9677" y="97"/>
                        <a:pt x="21417" y="-1"/>
                      </a:cubicBezTo>
                    </a:path>
                    <a:path w="21598" h="21599" stroke="0" extrusionOk="0">
                      <a:moveTo>
                        <a:pt x="0" y="21295"/>
                      </a:moveTo>
                      <a:cubicBezTo>
                        <a:pt x="165" y="9555"/>
                        <a:pt x="9677" y="97"/>
                        <a:pt x="21417" y="-1"/>
                      </a:cubicBezTo>
                      <a:lnTo>
                        <a:pt x="21598" y="21599"/>
                      </a:lnTo>
                      <a:close/>
                    </a:path>
                  </a:pathLst>
                </a:custGeom>
                <a:noFill/>
                <a:ln w="50800" cap="rnd">
                  <a:solidFill>
                    <a:srgbClr val="FFCC00"/>
                  </a:solidFill>
                  <a:round/>
                  <a:headEnd/>
                  <a:tailEnd/>
                </a:ln>
                <a:effectLst/>
              </p:spPr>
              <p:txBody>
                <a:bodyPr wrap="none" anchor="ctr"/>
                <a:lstStyle/>
                <a:p>
                  <a:endParaRPr lang="es-ES"/>
                </a:p>
              </p:txBody>
            </p:sp>
            <p:sp>
              <p:nvSpPr>
                <p:cNvPr id="583765" name="Oval 85"/>
                <p:cNvSpPr>
                  <a:spLocks noChangeArrowheads="1"/>
                </p:cNvSpPr>
                <p:nvPr/>
              </p:nvSpPr>
              <p:spPr bwMode="auto">
                <a:xfrm>
                  <a:off x="3928" y="3215"/>
                  <a:ext cx="55" cy="73"/>
                </a:xfrm>
                <a:prstGeom prst="ellipse">
                  <a:avLst/>
                </a:prstGeom>
                <a:solidFill>
                  <a:srgbClr val="000000"/>
                </a:solidFill>
                <a:ln w="50800">
                  <a:solidFill>
                    <a:srgbClr val="FFCC00"/>
                  </a:solidFill>
                  <a:round/>
                  <a:headEnd/>
                  <a:tailEnd/>
                </a:ln>
                <a:effectLst/>
              </p:spPr>
              <p:txBody>
                <a:bodyPr wrap="none" anchor="ctr"/>
                <a:lstStyle/>
                <a:p>
                  <a:endParaRPr lang="es-ES"/>
                </a:p>
              </p:txBody>
            </p:sp>
            <p:sp>
              <p:nvSpPr>
                <p:cNvPr id="583766" name="Oval 86"/>
                <p:cNvSpPr>
                  <a:spLocks noChangeArrowheads="1"/>
                </p:cNvSpPr>
                <p:nvPr/>
              </p:nvSpPr>
              <p:spPr bwMode="auto">
                <a:xfrm>
                  <a:off x="3928" y="3012"/>
                  <a:ext cx="55" cy="72"/>
                </a:xfrm>
                <a:prstGeom prst="ellipse">
                  <a:avLst/>
                </a:prstGeom>
                <a:solidFill>
                  <a:srgbClr val="000000"/>
                </a:solidFill>
                <a:ln w="50800">
                  <a:solidFill>
                    <a:srgbClr val="FFCC00"/>
                  </a:solidFill>
                  <a:round/>
                  <a:headEnd/>
                  <a:tailEnd/>
                </a:ln>
                <a:effectLst/>
              </p:spPr>
              <p:txBody>
                <a:bodyPr wrap="none" anchor="ctr"/>
                <a:lstStyle/>
                <a:p>
                  <a:endParaRPr lang="es-ES"/>
                </a:p>
              </p:txBody>
            </p:sp>
          </p:grpSp>
        </p:grpSp>
      </p:grpSp>
      <p:sp>
        <p:nvSpPr>
          <p:cNvPr id="583767" name="Rectangle 87"/>
          <p:cNvSpPr>
            <a:spLocks noChangeArrowheads="1"/>
          </p:cNvSpPr>
          <p:nvPr/>
        </p:nvSpPr>
        <p:spPr bwMode="auto">
          <a:xfrm>
            <a:off x="1060450" y="2800350"/>
            <a:ext cx="1355725" cy="2263775"/>
          </a:xfrm>
          <a:prstGeom prst="rect">
            <a:avLst/>
          </a:prstGeom>
          <a:noFill/>
          <a:ln w="25400">
            <a:solidFill>
              <a:schemeClr val="tx1"/>
            </a:solidFill>
            <a:miter lim="800000"/>
            <a:headEnd/>
            <a:tailEnd/>
          </a:ln>
          <a:effectLst/>
        </p:spPr>
        <p:txBody>
          <a:bodyPr wrap="none" anchor="ctr"/>
          <a:lstStyle/>
          <a:p>
            <a:endParaRPr lang="es-ES"/>
          </a:p>
        </p:txBody>
      </p:sp>
      <p:sp>
        <p:nvSpPr>
          <p:cNvPr id="583768" name="Rectangle 88"/>
          <p:cNvSpPr>
            <a:spLocks noChangeArrowheads="1"/>
          </p:cNvSpPr>
          <p:nvPr/>
        </p:nvSpPr>
        <p:spPr bwMode="auto">
          <a:xfrm>
            <a:off x="1295400" y="3035300"/>
            <a:ext cx="1008063" cy="630238"/>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Transmit</a:t>
            </a:r>
          </a:p>
          <a:p>
            <a:pPr algn="ctr"/>
            <a:r>
              <a:rPr lang="en-US" sz="1800" b="1">
                <a:solidFill>
                  <a:schemeClr val="tx2"/>
                </a:solidFill>
                <a:latin typeface="Arial" charset="0"/>
              </a:rPr>
              <a:t>(salida)</a:t>
            </a:r>
          </a:p>
        </p:txBody>
      </p:sp>
      <p:sp>
        <p:nvSpPr>
          <p:cNvPr id="583769" name="Rectangle 89"/>
          <p:cNvSpPr>
            <a:spLocks noChangeArrowheads="1"/>
          </p:cNvSpPr>
          <p:nvPr/>
        </p:nvSpPr>
        <p:spPr bwMode="auto">
          <a:xfrm>
            <a:off x="1295400" y="4330700"/>
            <a:ext cx="1006475" cy="595313"/>
          </a:xfrm>
          <a:prstGeom prst="rect">
            <a:avLst/>
          </a:prstGeom>
          <a:noFill/>
          <a:ln w="12700">
            <a:noFill/>
            <a:miter lim="800000"/>
            <a:headEnd/>
            <a:tailEnd/>
          </a:ln>
          <a:effectLst/>
        </p:spPr>
        <p:txBody>
          <a:bodyPr lIns="12700" tIns="12700" rIns="12700" bIns="12700"/>
          <a:lstStyle/>
          <a:p>
            <a:pPr algn="ctr"/>
            <a:r>
              <a:rPr lang="en-US" sz="1800" b="1">
                <a:latin typeface="Arial" charset="0"/>
              </a:rPr>
              <a:t>Receive</a:t>
            </a:r>
          </a:p>
          <a:p>
            <a:pPr algn="ctr"/>
            <a:r>
              <a:rPr lang="en-US" sz="1800" b="1">
                <a:latin typeface="Arial" charset="0"/>
              </a:rPr>
              <a:t>(entrada)</a:t>
            </a:r>
          </a:p>
        </p:txBody>
      </p:sp>
      <p:sp>
        <p:nvSpPr>
          <p:cNvPr id="583770" name="Rectangle 90"/>
          <p:cNvSpPr>
            <a:spLocks noChangeArrowheads="1"/>
          </p:cNvSpPr>
          <p:nvPr/>
        </p:nvSpPr>
        <p:spPr bwMode="auto">
          <a:xfrm>
            <a:off x="1016000" y="3741738"/>
            <a:ext cx="1401763" cy="631825"/>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Ordenador</a:t>
            </a:r>
          </a:p>
        </p:txBody>
      </p:sp>
      <p:sp>
        <p:nvSpPr>
          <p:cNvPr id="583771" name="Rectangle 91"/>
          <p:cNvSpPr>
            <a:spLocks noChangeArrowheads="1"/>
          </p:cNvSpPr>
          <p:nvPr/>
        </p:nvSpPr>
        <p:spPr bwMode="auto">
          <a:xfrm>
            <a:off x="7321550" y="2860675"/>
            <a:ext cx="1422400" cy="2263775"/>
          </a:xfrm>
          <a:prstGeom prst="rect">
            <a:avLst/>
          </a:prstGeom>
          <a:noFill/>
          <a:ln w="25400">
            <a:solidFill>
              <a:schemeClr val="tx1"/>
            </a:solidFill>
            <a:miter lim="800000"/>
            <a:headEnd/>
            <a:tailEnd/>
          </a:ln>
          <a:effectLst/>
        </p:spPr>
        <p:txBody>
          <a:bodyPr wrap="none" anchor="ctr"/>
          <a:lstStyle/>
          <a:p>
            <a:endParaRPr lang="es-ES"/>
          </a:p>
        </p:txBody>
      </p:sp>
      <p:sp>
        <p:nvSpPr>
          <p:cNvPr id="583772" name="Rectangle 92"/>
          <p:cNvSpPr>
            <a:spLocks noChangeArrowheads="1"/>
          </p:cNvSpPr>
          <p:nvPr/>
        </p:nvSpPr>
        <p:spPr bwMode="auto">
          <a:xfrm>
            <a:off x="7454900" y="4432300"/>
            <a:ext cx="1006475" cy="631825"/>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Transmit</a:t>
            </a:r>
            <a:endParaRPr lang="en-US" sz="1800">
              <a:solidFill>
                <a:schemeClr val="tx2"/>
              </a:solidFill>
              <a:latin typeface="Arial" charset="0"/>
            </a:endParaRPr>
          </a:p>
          <a:p>
            <a:pPr algn="ctr"/>
            <a:r>
              <a:rPr lang="en-US" sz="1800" b="1">
                <a:solidFill>
                  <a:schemeClr val="tx2"/>
                </a:solidFill>
                <a:latin typeface="Arial" charset="0"/>
              </a:rPr>
              <a:t>(salida)</a:t>
            </a:r>
          </a:p>
        </p:txBody>
      </p:sp>
      <p:sp>
        <p:nvSpPr>
          <p:cNvPr id="583773" name="Rectangle 93"/>
          <p:cNvSpPr>
            <a:spLocks noChangeArrowheads="1"/>
          </p:cNvSpPr>
          <p:nvPr/>
        </p:nvSpPr>
        <p:spPr bwMode="auto">
          <a:xfrm>
            <a:off x="7454900" y="3060700"/>
            <a:ext cx="1006475" cy="593725"/>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Receive</a:t>
            </a:r>
          </a:p>
          <a:p>
            <a:pPr algn="ctr"/>
            <a:r>
              <a:rPr lang="en-US" sz="1800" b="1">
                <a:solidFill>
                  <a:schemeClr val="tx2"/>
                </a:solidFill>
                <a:latin typeface="Arial" charset="0"/>
              </a:rPr>
              <a:t>(entrada)</a:t>
            </a:r>
          </a:p>
        </p:txBody>
      </p:sp>
      <p:sp>
        <p:nvSpPr>
          <p:cNvPr id="583774" name="Rectangle 94"/>
          <p:cNvSpPr>
            <a:spLocks noChangeArrowheads="1"/>
          </p:cNvSpPr>
          <p:nvPr/>
        </p:nvSpPr>
        <p:spPr bwMode="auto">
          <a:xfrm>
            <a:off x="7327900" y="3746500"/>
            <a:ext cx="1390650" cy="762000"/>
          </a:xfrm>
          <a:prstGeom prst="rect">
            <a:avLst/>
          </a:prstGeom>
          <a:noFill/>
          <a:ln w="12700">
            <a:noFill/>
            <a:miter lim="800000"/>
            <a:headEnd/>
            <a:tailEnd/>
          </a:ln>
          <a:effectLst/>
        </p:spPr>
        <p:txBody>
          <a:bodyPr lIns="12700" tIns="12700" rIns="12700" bIns="12700"/>
          <a:lstStyle/>
          <a:p>
            <a:pPr algn="ctr"/>
            <a:r>
              <a:rPr lang="en-US" sz="1800" b="1">
                <a:solidFill>
                  <a:schemeClr val="tx2"/>
                </a:solidFill>
                <a:latin typeface="Arial" charset="0"/>
              </a:rPr>
              <a:t>Conmutador LAN</a:t>
            </a:r>
          </a:p>
        </p:txBody>
      </p:sp>
      <p:sp>
        <p:nvSpPr>
          <p:cNvPr id="583775" name="Line 95"/>
          <p:cNvSpPr>
            <a:spLocks noChangeShapeType="1"/>
          </p:cNvSpPr>
          <p:nvPr/>
        </p:nvSpPr>
        <p:spPr bwMode="auto">
          <a:xfrm flipH="1">
            <a:off x="4397375" y="4965700"/>
            <a:ext cx="1425575" cy="1588"/>
          </a:xfrm>
          <a:prstGeom prst="line">
            <a:avLst/>
          </a:prstGeom>
          <a:noFill/>
          <a:ln w="28575">
            <a:solidFill>
              <a:schemeClr val="tx1"/>
            </a:solidFill>
            <a:round/>
            <a:headEnd/>
            <a:tailEnd type="triangle" w="med" len="med"/>
          </a:ln>
          <a:effectLst/>
        </p:spPr>
        <p:txBody>
          <a:bodyPr wrap="none" anchor="ctr"/>
          <a:lstStyle/>
          <a:p>
            <a:endParaRPr lang="es-ES"/>
          </a:p>
        </p:txBody>
      </p:sp>
      <p:grpSp>
        <p:nvGrpSpPr>
          <p:cNvPr id="583776" name="Group 96"/>
          <p:cNvGrpSpPr>
            <a:grpSpLocks/>
          </p:cNvGrpSpPr>
          <p:nvPr/>
        </p:nvGrpSpPr>
        <p:grpSpPr bwMode="auto">
          <a:xfrm>
            <a:off x="2552700" y="2797175"/>
            <a:ext cx="169863" cy="1012825"/>
            <a:chOff x="1024" y="1002"/>
            <a:chExt cx="107" cy="638"/>
          </a:xfrm>
        </p:grpSpPr>
        <p:sp>
          <p:nvSpPr>
            <p:cNvPr id="583777" name="Oval 97"/>
            <p:cNvSpPr>
              <a:spLocks noChangeArrowheads="1"/>
            </p:cNvSpPr>
            <p:nvPr/>
          </p:nvSpPr>
          <p:spPr bwMode="auto">
            <a:xfrm>
              <a:off x="1024" y="1536"/>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78" name="Oval 98"/>
            <p:cNvSpPr>
              <a:spLocks noChangeArrowheads="1"/>
            </p:cNvSpPr>
            <p:nvPr/>
          </p:nvSpPr>
          <p:spPr bwMode="auto">
            <a:xfrm>
              <a:off x="1024" y="1431"/>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79" name="Oval 99"/>
            <p:cNvSpPr>
              <a:spLocks noChangeArrowheads="1"/>
            </p:cNvSpPr>
            <p:nvPr/>
          </p:nvSpPr>
          <p:spPr bwMode="auto">
            <a:xfrm>
              <a:off x="1024" y="1323"/>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80" name="Oval 100"/>
            <p:cNvSpPr>
              <a:spLocks noChangeArrowheads="1"/>
            </p:cNvSpPr>
            <p:nvPr/>
          </p:nvSpPr>
          <p:spPr bwMode="auto">
            <a:xfrm>
              <a:off x="1024" y="1215"/>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81" name="Oval 101"/>
            <p:cNvSpPr>
              <a:spLocks noChangeArrowheads="1"/>
            </p:cNvSpPr>
            <p:nvPr/>
          </p:nvSpPr>
          <p:spPr bwMode="auto">
            <a:xfrm>
              <a:off x="1027" y="1110"/>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82" name="Oval 102"/>
            <p:cNvSpPr>
              <a:spLocks noChangeArrowheads="1"/>
            </p:cNvSpPr>
            <p:nvPr/>
          </p:nvSpPr>
          <p:spPr bwMode="auto">
            <a:xfrm>
              <a:off x="1027" y="1002"/>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grpSp>
      <p:grpSp>
        <p:nvGrpSpPr>
          <p:cNvPr id="583783" name="Group 103"/>
          <p:cNvGrpSpPr>
            <a:grpSpLocks/>
          </p:cNvGrpSpPr>
          <p:nvPr/>
        </p:nvGrpSpPr>
        <p:grpSpPr bwMode="auto">
          <a:xfrm>
            <a:off x="6985000" y="4041775"/>
            <a:ext cx="169863" cy="1012825"/>
            <a:chOff x="1024" y="1002"/>
            <a:chExt cx="107" cy="638"/>
          </a:xfrm>
        </p:grpSpPr>
        <p:sp>
          <p:nvSpPr>
            <p:cNvPr id="583784" name="Oval 104"/>
            <p:cNvSpPr>
              <a:spLocks noChangeArrowheads="1"/>
            </p:cNvSpPr>
            <p:nvPr/>
          </p:nvSpPr>
          <p:spPr bwMode="auto">
            <a:xfrm>
              <a:off x="1024" y="1536"/>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785" name="Oval 105"/>
            <p:cNvSpPr>
              <a:spLocks noChangeArrowheads="1"/>
            </p:cNvSpPr>
            <p:nvPr/>
          </p:nvSpPr>
          <p:spPr bwMode="auto">
            <a:xfrm>
              <a:off x="1024" y="1431"/>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786" name="Oval 106"/>
            <p:cNvSpPr>
              <a:spLocks noChangeArrowheads="1"/>
            </p:cNvSpPr>
            <p:nvPr/>
          </p:nvSpPr>
          <p:spPr bwMode="auto">
            <a:xfrm>
              <a:off x="1024" y="1323"/>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787" name="Oval 107"/>
            <p:cNvSpPr>
              <a:spLocks noChangeArrowheads="1"/>
            </p:cNvSpPr>
            <p:nvPr/>
          </p:nvSpPr>
          <p:spPr bwMode="auto">
            <a:xfrm>
              <a:off x="1024" y="1215"/>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788" name="Oval 108"/>
            <p:cNvSpPr>
              <a:spLocks noChangeArrowheads="1"/>
            </p:cNvSpPr>
            <p:nvPr/>
          </p:nvSpPr>
          <p:spPr bwMode="auto">
            <a:xfrm>
              <a:off x="1027" y="1110"/>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789" name="Oval 109"/>
            <p:cNvSpPr>
              <a:spLocks noChangeArrowheads="1"/>
            </p:cNvSpPr>
            <p:nvPr/>
          </p:nvSpPr>
          <p:spPr bwMode="auto">
            <a:xfrm>
              <a:off x="1027" y="1002"/>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grpSp>
      <p:sp>
        <p:nvSpPr>
          <p:cNvPr id="583790" name="Rectangle 110"/>
          <p:cNvSpPr>
            <a:spLocks noChangeArrowheads="1"/>
          </p:cNvSpPr>
          <p:nvPr/>
        </p:nvSpPr>
        <p:spPr bwMode="auto">
          <a:xfrm>
            <a:off x="3352800" y="2298700"/>
            <a:ext cx="3167063" cy="627063"/>
          </a:xfrm>
          <a:prstGeom prst="rect">
            <a:avLst/>
          </a:prstGeom>
          <a:noFill/>
          <a:ln w="12700">
            <a:noFill/>
            <a:miter lim="800000"/>
            <a:headEnd/>
            <a:tailEnd/>
          </a:ln>
          <a:effectLst/>
        </p:spPr>
        <p:txBody>
          <a:bodyPr lIns="12700" tIns="12700" rIns="12700" bIns="12700"/>
          <a:lstStyle/>
          <a:p>
            <a:pPr algn="ctr"/>
            <a:r>
              <a:rPr lang="en-US" sz="1800" b="1">
                <a:latin typeface="Arial" charset="0"/>
              </a:rPr>
              <a:t>Señal</a:t>
            </a:r>
          </a:p>
          <a:p>
            <a:pPr algn="ctr"/>
            <a:r>
              <a:rPr lang="en-US" sz="1800" b="1">
                <a:latin typeface="Arial" charset="0"/>
              </a:rPr>
              <a:t>(de remoto a local)</a:t>
            </a:r>
          </a:p>
        </p:txBody>
      </p:sp>
      <p:sp>
        <p:nvSpPr>
          <p:cNvPr id="583791" name="Rectangle 111"/>
          <p:cNvSpPr>
            <a:spLocks noChangeArrowheads="1"/>
          </p:cNvSpPr>
          <p:nvPr/>
        </p:nvSpPr>
        <p:spPr bwMode="auto">
          <a:xfrm>
            <a:off x="3378200" y="5054600"/>
            <a:ext cx="3167063" cy="627063"/>
          </a:xfrm>
          <a:prstGeom prst="rect">
            <a:avLst/>
          </a:prstGeom>
          <a:noFill/>
          <a:ln w="12700">
            <a:noFill/>
            <a:miter lim="800000"/>
            <a:headEnd/>
            <a:tailEnd/>
          </a:ln>
          <a:effectLst/>
        </p:spPr>
        <p:txBody>
          <a:bodyPr lIns="12700" tIns="12700" rIns="12700" bIns="12700"/>
          <a:lstStyle/>
          <a:p>
            <a:pPr algn="ctr"/>
            <a:r>
              <a:rPr lang="en-US" sz="1800" b="1">
                <a:latin typeface="Arial" charset="0"/>
              </a:rPr>
              <a:t>Señal</a:t>
            </a:r>
          </a:p>
          <a:p>
            <a:pPr algn="ctr"/>
            <a:r>
              <a:rPr lang="en-US" sz="1800" b="1">
                <a:latin typeface="Arial" charset="0"/>
              </a:rPr>
              <a:t>(de local a remoto)</a:t>
            </a:r>
          </a:p>
        </p:txBody>
      </p:sp>
      <p:sp>
        <p:nvSpPr>
          <p:cNvPr id="583792" name="Line 112"/>
          <p:cNvSpPr>
            <a:spLocks noChangeShapeType="1"/>
          </p:cNvSpPr>
          <p:nvPr/>
        </p:nvSpPr>
        <p:spPr bwMode="auto">
          <a:xfrm>
            <a:off x="4270375" y="3009900"/>
            <a:ext cx="1425575" cy="1588"/>
          </a:xfrm>
          <a:prstGeom prst="line">
            <a:avLst/>
          </a:prstGeom>
          <a:noFill/>
          <a:ln w="28575">
            <a:solidFill>
              <a:schemeClr val="tx1"/>
            </a:solidFill>
            <a:round/>
            <a:headEnd/>
            <a:tailEnd type="triangle" w="med" len="med"/>
          </a:ln>
          <a:effectLst/>
        </p:spPr>
        <p:txBody>
          <a:bodyPr wrap="none" anchor="ctr"/>
          <a:lstStyle/>
          <a:p>
            <a:endParaRPr lang="es-ES"/>
          </a:p>
        </p:txBody>
      </p:sp>
      <p:sp>
        <p:nvSpPr>
          <p:cNvPr id="583793" name="Line 113"/>
          <p:cNvSpPr>
            <a:spLocks noChangeShapeType="1"/>
          </p:cNvSpPr>
          <p:nvPr/>
        </p:nvSpPr>
        <p:spPr bwMode="auto">
          <a:xfrm flipV="1">
            <a:off x="6807200" y="3721100"/>
            <a:ext cx="12700" cy="2082800"/>
          </a:xfrm>
          <a:prstGeom prst="line">
            <a:avLst/>
          </a:prstGeom>
          <a:noFill/>
          <a:ln w="28575">
            <a:solidFill>
              <a:schemeClr val="tx1"/>
            </a:solidFill>
            <a:round/>
            <a:headEnd/>
            <a:tailEnd type="triangle" w="med" len="med"/>
          </a:ln>
          <a:effectLst/>
        </p:spPr>
        <p:txBody>
          <a:bodyPr wrap="none" anchor="ctr"/>
          <a:lstStyle/>
          <a:p>
            <a:endParaRPr lang="es-ES"/>
          </a:p>
        </p:txBody>
      </p:sp>
      <p:grpSp>
        <p:nvGrpSpPr>
          <p:cNvPr id="583794" name="Group 114"/>
          <p:cNvGrpSpPr>
            <a:grpSpLocks/>
          </p:cNvGrpSpPr>
          <p:nvPr/>
        </p:nvGrpSpPr>
        <p:grpSpPr bwMode="auto">
          <a:xfrm>
            <a:off x="2298700" y="2895600"/>
            <a:ext cx="5092700" cy="3511550"/>
            <a:chOff x="1312" y="1688"/>
            <a:chExt cx="3208" cy="2212"/>
          </a:xfrm>
        </p:grpSpPr>
        <p:grpSp>
          <p:nvGrpSpPr>
            <p:cNvPr id="583795" name="Group 115"/>
            <p:cNvGrpSpPr>
              <a:grpSpLocks/>
            </p:cNvGrpSpPr>
            <p:nvPr/>
          </p:nvGrpSpPr>
          <p:grpSpPr bwMode="auto">
            <a:xfrm>
              <a:off x="4245" y="1748"/>
              <a:ext cx="107" cy="425"/>
              <a:chOff x="1333" y="1212"/>
              <a:chExt cx="107" cy="425"/>
            </a:xfrm>
          </p:grpSpPr>
          <p:sp>
            <p:nvSpPr>
              <p:cNvPr id="583796" name="Oval 116"/>
              <p:cNvSpPr>
                <a:spLocks noChangeArrowheads="1"/>
              </p:cNvSpPr>
              <p:nvPr/>
            </p:nvSpPr>
            <p:spPr bwMode="auto">
              <a:xfrm>
                <a:off x="1333" y="1533"/>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97" name="Oval 117"/>
              <p:cNvSpPr>
                <a:spLocks noChangeArrowheads="1"/>
              </p:cNvSpPr>
              <p:nvPr/>
            </p:nvSpPr>
            <p:spPr bwMode="auto">
              <a:xfrm>
                <a:off x="1333" y="1425"/>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98" name="Oval 118"/>
              <p:cNvSpPr>
                <a:spLocks noChangeArrowheads="1"/>
              </p:cNvSpPr>
              <p:nvPr/>
            </p:nvSpPr>
            <p:spPr bwMode="auto">
              <a:xfrm>
                <a:off x="1336" y="1320"/>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799" name="Oval 119"/>
              <p:cNvSpPr>
                <a:spLocks noChangeArrowheads="1"/>
              </p:cNvSpPr>
              <p:nvPr/>
            </p:nvSpPr>
            <p:spPr bwMode="auto">
              <a:xfrm>
                <a:off x="1336" y="1212"/>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grpSp>
        <p:grpSp>
          <p:nvGrpSpPr>
            <p:cNvPr id="583800" name="Group 120"/>
            <p:cNvGrpSpPr>
              <a:grpSpLocks/>
            </p:cNvGrpSpPr>
            <p:nvPr/>
          </p:nvGrpSpPr>
          <p:grpSpPr bwMode="auto">
            <a:xfrm>
              <a:off x="1501" y="2580"/>
              <a:ext cx="107" cy="425"/>
              <a:chOff x="1333" y="1212"/>
              <a:chExt cx="107" cy="425"/>
            </a:xfrm>
          </p:grpSpPr>
          <p:sp>
            <p:nvSpPr>
              <p:cNvPr id="583801" name="Oval 121"/>
              <p:cNvSpPr>
                <a:spLocks noChangeArrowheads="1"/>
              </p:cNvSpPr>
              <p:nvPr/>
            </p:nvSpPr>
            <p:spPr bwMode="auto">
              <a:xfrm>
                <a:off x="1333" y="1533"/>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02" name="Oval 122"/>
              <p:cNvSpPr>
                <a:spLocks noChangeArrowheads="1"/>
              </p:cNvSpPr>
              <p:nvPr/>
            </p:nvSpPr>
            <p:spPr bwMode="auto">
              <a:xfrm>
                <a:off x="1333" y="1425"/>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03" name="Oval 123"/>
              <p:cNvSpPr>
                <a:spLocks noChangeArrowheads="1"/>
              </p:cNvSpPr>
              <p:nvPr/>
            </p:nvSpPr>
            <p:spPr bwMode="auto">
              <a:xfrm>
                <a:off x="1336" y="1320"/>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04" name="Oval 124"/>
              <p:cNvSpPr>
                <a:spLocks noChangeArrowheads="1"/>
              </p:cNvSpPr>
              <p:nvPr/>
            </p:nvSpPr>
            <p:spPr bwMode="auto">
              <a:xfrm>
                <a:off x="1336" y="1212"/>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grpSp>
        <p:grpSp>
          <p:nvGrpSpPr>
            <p:cNvPr id="583805" name="Group 125"/>
            <p:cNvGrpSpPr>
              <a:grpSpLocks/>
            </p:cNvGrpSpPr>
            <p:nvPr/>
          </p:nvGrpSpPr>
          <p:grpSpPr bwMode="auto">
            <a:xfrm>
              <a:off x="4128" y="1972"/>
              <a:ext cx="104" cy="212"/>
              <a:chOff x="3784" y="1252"/>
              <a:chExt cx="104" cy="212"/>
            </a:xfrm>
          </p:grpSpPr>
          <p:sp>
            <p:nvSpPr>
              <p:cNvPr id="583806" name="Oval 126"/>
              <p:cNvSpPr>
                <a:spLocks noChangeArrowheads="1"/>
              </p:cNvSpPr>
              <p:nvPr/>
            </p:nvSpPr>
            <p:spPr bwMode="auto">
              <a:xfrm>
                <a:off x="3784" y="1360"/>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sp>
            <p:nvSpPr>
              <p:cNvPr id="583807" name="Oval 127"/>
              <p:cNvSpPr>
                <a:spLocks noChangeArrowheads="1"/>
              </p:cNvSpPr>
              <p:nvPr/>
            </p:nvSpPr>
            <p:spPr bwMode="auto">
              <a:xfrm>
                <a:off x="3784" y="1252"/>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grpSp>
        <p:grpSp>
          <p:nvGrpSpPr>
            <p:cNvPr id="583808" name="Group 128"/>
            <p:cNvGrpSpPr>
              <a:grpSpLocks/>
            </p:cNvGrpSpPr>
            <p:nvPr/>
          </p:nvGrpSpPr>
          <p:grpSpPr bwMode="auto">
            <a:xfrm>
              <a:off x="1600" y="2780"/>
              <a:ext cx="104" cy="212"/>
              <a:chOff x="3784" y="1252"/>
              <a:chExt cx="104" cy="212"/>
            </a:xfrm>
          </p:grpSpPr>
          <p:sp>
            <p:nvSpPr>
              <p:cNvPr id="583809" name="Oval 129"/>
              <p:cNvSpPr>
                <a:spLocks noChangeArrowheads="1"/>
              </p:cNvSpPr>
              <p:nvPr/>
            </p:nvSpPr>
            <p:spPr bwMode="auto">
              <a:xfrm>
                <a:off x="3784" y="1360"/>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sp>
            <p:nvSpPr>
              <p:cNvPr id="583810" name="Oval 130"/>
              <p:cNvSpPr>
                <a:spLocks noChangeArrowheads="1"/>
              </p:cNvSpPr>
              <p:nvPr/>
            </p:nvSpPr>
            <p:spPr bwMode="auto">
              <a:xfrm>
                <a:off x="3784" y="1252"/>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grpSp>
        <p:sp>
          <p:nvSpPr>
            <p:cNvPr id="583811" name="Oval 131"/>
            <p:cNvSpPr>
              <a:spLocks noChangeArrowheads="1"/>
            </p:cNvSpPr>
            <p:nvPr/>
          </p:nvSpPr>
          <p:spPr bwMode="auto">
            <a:xfrm>
              <a:off x="1312" y="2552"/>
              <a:ext cx="528" cy="536"/>
            </a:xfrm>
            <a:prstGeom prst="ellipse">
              <a:avLst/>
            </a:prstGeom>
            <a:noFill/>
            <a:ln w="28575">
              <a:solidFill>
                <a:schemeClr val="accent1"/>
              </a:solidFill>
              <a:round/>
              <a:headEnd/>
              <a:tailEnd/>
            </a:ln>
            <a:effectLst/>
          </p:spPr>
          <p:txBody>
            <a:bodyPr wrap="none" anchor="ctr"/>
            <a:lstStyle/>
            <a:p>
              <a:endParaRPr lang="es-ES"/>
            </a:p>
          </p:txBody>
        </p:sp>
        <p:sp>
          <p:nvSpPr>
            <p:cNvPr id="583812" name="Oval 132"/>
            <p:cNvSpPr>
              <a:spLocks noChangeArrowheads="1"/>
            </p:cNvSpPr>
            <p:nvPr/>
          </p:nvSpPr>
          <p:spPr bwMode="auto">
            <a:xfrm>
              <a:off x="3992" y="1688"/>
              <a:ext cx="528" cy="536"/>
            </a:xfrm>
            <a:prstGeom prst="ellipse">
              <a:avLst/>
            </a:prstGeom>
            <a:noFill/>
            <a:ln w="28575">
              <a:solidFill>
                <a:schemeClr val="accent1"/>
              </a:solidFill>
              <a:round/>
              <a:headEnd/>
              <a:tailEnd/>
            </a:ln>
            <a:effectLst/>
          </p:spPr>
          <p:txBody>
            <a:bodyPr wrap="none" anchor="ctr"/>
            <a:lstStyle/>
            <a:p>
              <a:endParaRPr lang="es-ES"/>
            </a:p>
          </p:txBody>
        </p:sp>
        <p:sp>
          <p:nvSpPr>
            <p:cNvPr id="583813" name="Line 133"/>
            <p:cNvSpPr>
              <a:spLocks noChangeShapeType="1"/>
            </p:cNvSpPr>
            <p:nvPr/>
          </p:nvSpPr>
          <p:spPr bwMode="auto">
            <a:xfrm flipV="1">
              <a:off x="1560" y="3104"/>
              <a:ext cx="0" cy="456"/>
            </a:xfrm>
            <a:prstGeom prst="line">
              <a:avLst/>
            </a:prstGeom>
            <a:noFill/>
            <a:ln w="28575">
              <a:solidFill>
                <a:schemeClr val="tx1"/>
              </a:solidFill>
              <a:round/>
              <a:headEnd/>
              <a:tailEnd type="triangle" w="med" len="med"/>
            </a:ln>
            <a:effectLst/>
          </p:spPr>
          <p:txBody>
            <a:bodyPr wrap="none" anchor="ctr"/>
            <a:lstStyle/>
            <a:p>
              <a:endParaRPr lang="es-ES"/>
            </a:p>
          </p:txBody>
        </p:sp>
        <p:sp>
          <p:nvSpPr>
            <p:cNvPr id="583814" name="Text Box 134"/>
            <p:cNvSpPr txBox="1">
              <a:spLocks noChangeArrowheads="1"/>
            </p:cNvSpPr>
            <p:nvPr/>
          </p:nvSpPr>
          <p:spPr bwMode="auto">
            <a:xfrm>
              <a:off x="1360" y="3565"/>
              <a:ext cx="2883" cy="335"/>
            </a:xfrm>
            <a:prstGeom prst="rect">
              <a:avLst/>
            </a:prstGeom>
            <a:noFill/>
            <a:ln w="12700">
              <a:solidFill>
                <a:schemeClr val="tx1"/>
              </a:solidFill>
              <a:miter lim="800000"/>
              <a:headEnd/>
              <a:tailEnd/>
            </a:ln>
            <a:effectLst/>
          </p:spPr>
          <p:txBody>
            <a:bodyPr anchor="ctr">
              <a:spAutoFit/>
            </a:bodyPr>
            <a:lstStyle/>
            <a:p>
              <a:pPr algn="ctr">
                <a:spcBef>
                  <a:spcPct val="50000"/>
                </a:spcBef>
              </a:pPr>
              <a:r>
                <a:rPr lang="en-US" sz="2800">
                  <a:latin typeface="Arial" charset="0"/>
                </a:rPr>
                <a:t>¡Observar aquí y aquí!</a:t>
              </a:r>
            </a:p>
          </p:txBody>
        </p:sp>
      </p:grpSp>
      <p:grpSp>
        <p:nvGrpSpPr>
          <p:cNvPr id="583815" name="Group 135"/>
          <p:cNvGrpSpPr>
            <a:grpSpLocks/>
          </p:cNvGrpSpPr>
          <p:nvPr/>
        </p:nvGrpSpPr>
        <p:grpSpPr bwMode="auto">
          <a:xfrm>
            <a:off x="3073400" y="3011488"/>
            <a:ext cx="3509963" cy="2024062"/>
            <a:chOff x="1800" y="1761"/>
            <a:chExt cx="2211" cy="1275"/>
          </a:xfrm>
        </p:grpSpPr>
        <p:grpSp>
          <p:nvGrpSpPr>
            <p:cNvPr id="583816" name="Group 136"/>
            <p:cNvGrpSpPr>
              <a:grpSpLocks/>
            </p:cNvGrpSpPr>
            <p:nvPr/>
          </p:nvGrpSpPr>
          <p:grpSpPr bwMode="auto">
            <a:xfrm>
              <a:off x="1800" y="1761"/>
              <a:ext cx="2211" cy="1063"/>
              <a:chOff x="1800" y="1761"/>
              <a:chExt cx="2211" cy="1063"/>
            </a:xfrm>
          </p:grpSpPr>
          <p:grpSp>
            <p:nvGrpSpPr>
              <p:cNvPr id="583817" name="Group 137"/>
              <p:cNvGrpSpPr>
                <a:grpSpLocks/>
              </p:cNvGrpSpPr>
              <p:nvPr/>
            </p:nvGrpSpPr>
            <p:grpSpPr bwMode="auto">
              <a:xfrm>
                <a:off x="1800" y="1960"/>
                <a:ext cx="2211" cy="864"/>
                <a:chOff x="1800" y="1960"/>
                <a:chExt cx="2211" cy="864"/>
              </a:xfrm>
            </p:grpSpPr>
            <p:sp>
              <p:nvSpPr>
                <p:cNvPr id="583818" name="Rectangle 138"/>
                <p:cNvSpPr>
                  <a:spLocks noChangeArrowheads="1"/>
                </p:cNvSpPr>
                <p:nvPr/>
              </p:nvSpPr>
              <p:spPr bwMode="auto">
                <a:xfrm>
                  <a:off x="1800" y="2216"/>
                  <a:ext cx="635" cy="402"/>
                </a:xfrm>
                <a:prstGeom prst="rect">
                  <a:avLst/>
                </a:prstGeom>
                <a:noFill/>
                <a:ln w="12700">
                  <a:noFill/>
                  <a:miter lim="800000"/>
                  <a:headEnd/>
                  <a:tailEnd/>
                </a:ln>
                <a:effectLst/>
              </p:spPr>
              <p:txBody>
                <a:bodyPr lIns="12700" tIns="12700" rIns="12700" bIns="12700"/>
                <a:lstStyle/>
                <a:p>
                  <a:pPr algn="ctr"/>
                  <a:r>
                    <a:rPr lang="en-US" sz="1800" b="1">
                      <a:latin typeface="Arial" charset="0"/>
                    </a:rPr>
                    <a:t>NEXT</a:t>
                  </a:r>
                </a:p>
                <a:p>
                  <a:pPr algn="ctr"/>
                  <a:r>
                    <a:rPr lang="en-US" sz="1800" b="1">
                      <a:latin typeface="Arial" charset="0"/>
                    </a:rPr>
                    <a:t>(local)</a:t>
                  </a:r>
                </a:p>
              </p:txBody>
            </p:sp>
            <p:sp>
              <p:nvSpPr>
                <p:cNvPr id="583819" name="Rectangle 139"/>
                <p:cNvSpPr>
                  <a:spLocks noChangeArrowheads="1"/>
                </p:cNvSpPr>
                <p:nvPr/>
              </p:nvSpPr>
              <p:spPr bwMode="auto">
                <a:xfrm>
                  <a:off x="3320" y="2248"/>
                  <a:ext cx="691" cy="386"/>
                </a:xfrm>
                <a:prstGeom prst="rect">
                  <a:avLst/>
                </a:prstGeom>
                <a:noFill/>
                <a:ln w="12700">
                  <a:noFill/>
                  <a:miter lim="800000"/>
                  <a:headEnd/>
                  <a:tailEnd/>
                </a:ln>
                <a:effectLst/>
              </p:spPr>
              <p:txBody>
                <a:bodyPr lIns="12700" tIns="12700" rIns="12700" bIns="12700"/>
                <a:lstStyle/>
                <a:p>
                  <a:pPr algn="ctr"/>
                  <a:r>
                    <a:rPr lang="en-US" sz="1800" b="1">
                      <a:latin typeface="Arial" charset="0"/>
                    </a:rPr>
                    <a:t>NEXT</a:t>
                  </a:r>
                </a:p>
                <a:p>
                  <a:pPr algn="ctr"/>
                  <a:r>
                    <a:rPr lang="en-US" sz="1800" b="1">
                      <a:latin typeface="Arial" charset="0"/>
                    </a:rPr>
                    <a:t>(remoto)</a:t>
                  </a:r>
                </a:p>
              </p:txBody>
            </p:sp>
            <p:grpSp>
              <p:nvGrpSpPr>
                <p:cNvPr id="583820" name="Group 140"/>
                <p:cNvGrpSpPr>
                  <a:grpSpLocks/>
                </p:cNvGrpSpPr>
                <p:nvPr/>
              </p:nvGrpSpPr>
              <p:grpSpPr bwMode="auto">
                <a:xfrm>
                  <a:off x="2016" y="1960"/>
                  <a:ext cx="680" cy="864"/>
                  <a:chOff x="1920" y="1248"/>
                  <a:chExt cx="480" cy="456"/>
                </a:xfrm>
              </p:grpSpPr>
              <p:grpSp>
                <p:nvGrpSpPr>
                  <p:cNvPr id="583821" name="Group 141"/>
                  <p:cNvGrpSpPr>
                    <a:grpSpLocks/>
                  </p:cNvGrpSpPr>
                  <p:nvPr/>
                </p:nvGrpSpPr>
                <p:grpSpPr bwMode="auto">
                  <a:xfrm>
                    <a:off x="2064" y="1248"/>
                    <a:ext cx="336" cy="456"/>
                    <a:chOff x="2064" y="1248"/>
                    <a:chExt cx="336" cy="456"/>
                  </a:xfrm>
                </p:grpSpPr>
                <p:sp>
                  <p:nvSpPr>
                    <p:cNvPr id="583822" name="Arc 142"/>
                    <p:cNvSpPr>
                      <a:spLocks/>
                    </p:cNvSpPr>
                    <p:nvPr/>
                  </p:nvSpPr>
                  <p:spPr bwMode="auto">
                    <a:xfrm>
                      <a:off x="2064" y="1248"/>
                      <a:ext cx="336" cy="2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es-ES"/>
                    </a:p>
                  </p:txBody>
                </p:sp>
                <p:sp>
                  <p:nvSpPr>
                    <p:cNvPr id="583823" name="Arc 143"/>
                    <p:cNvSpPr>
                      <a:spLocks/>
                    </p:cNvSpPr>
                    <p:nvPr/>
                  </p:nvSpPr>
                  <p:spPr bwMode="auto">
                    <a:xfrm flipV="1">
                      <a:off x="2064" y="1472"/>
                      <a:ext cx="336" cy="2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es-ES"/>
                    </a:p>
                  </p:txBody>
                </p:sp>
              </p:grpSp>
              <p:sp>
                <p:nvSpPr>
                  <p:cNvPr id="583824" name="Line 144"/>
                  <p:cNvSpPr>
                    <a:spLocks noChangeShapeType="1"/>
                  </p:cNvSpPr>
                  <p:nvPr/>
                </p:nvSpPr>
                <p:spPr bwMode="auto">
                  <a:xfrm flipH="1">
                    <a:off x="1939" y="1252"/>
                    <a:ext cx="130" cy="0"/>
                  </a:xfrm>
                  <a:prstGeom prst="line">
                    <a:avLst/>
                  </a:prstGeom>
                  <a:noFill/>
                  <a:ln w="28575">
                    <a:solidFill>
                      <a:schemeClr val="tx1"/>
                    </a:solidFill>
                    <a:round/>
                    <a:headEnd/>
                    <a:tailEnd/>
                  </a:ln>
                  <a:effectLst/>
                </p:spPr>
                <p:txBody>
                  <a:bodyPr wrap="none" anchor="ctr"/>
                  <a:lstStyle/>
                  <a:p>
                    <a:endParaRPr lang="es-ES"/>
                  </a:p>
                </p:txBody>
              </p:sp>
              <p:sp>
                <p:nvSpPr>
                  <p:cNvPr id="583825" name="Line 145"/>
                  <p:cNvSpPr>
                    <a:spLocks noChangeShapeType="1"/>
                  </p:cNvSpPr>
                  <p:nvPr/>
                </p:nvSpPr>
                <p:spPr bwMode="auto">
                  <a:xfrm flipH="1">
                    <a:off x="1920" y="1701"/>
                    <a:ext cx="159" cy="0"/>
                  </a:xfrm>
                  <a:prstGeom prst="line">
                    <a:avLst/>
                  </a:prstGeom>
                  <a:noFill/>
                  <a:ln w="28575">
                    <a:solidFill>
                      <a:schemeClr val="tx1"/>
                    </a:solidFill>
                    <a:round/>
                    <a:headEnd/>
                    <a:tailEnd type="triangle" w="med" len="med"/>
                  </a:ln>
                  <a:effectLst/>
                </p:spPr>
                <p:txBody>
                  <a:bodyPr wrap="none" anchor="ctr"/>
                  <a:lstStyle/>
                  <a:p>
                    <a:endParaRPr lang="es-ES"/>
                  </a:p>
                </p:txBody>
              </p:sp>
            </p:grpSp>
            <p:grpSp>
              <p:nvGrpSpPr>
                <p:cNvPr id="583826" name="Group 146"/>
                <p:cNvGrpSpPr>
                  <a:grpSpLocks/>
                </p:cNvGrpSpPr>
                <p:nvPr/>
              </p:nvGrpSpPr>
              <p:grpSpPr bwMode="auto">
                <a:xfrm flipH="1" flipV="1">
                  <a:off x="3016" y="1960"/>
                  <a:ext cx="656" cy="864"/>
                  <a:chOff x="1920" y="1248"/>
                  <a:chExt cx="480" cy="456"/>
                </a:xfrm>
              </p:grpSpPr>
              <p:grpSp>
                <p:nvGrpSpPr>
                  <p:cNvPr id="583827" name="Group 147"/>
                  <p:cNvGrpSpPr>
                    <a:grpSpLocks/>
                  </p:cNvGrpSpPr>
                  <p:nvPr/>
                </p:nvGrpSpPr>
                <p:grpSpPr bwMode="auto">
                  <a:xfrm>
                    <a:off x="2064" y="1248"/>
                    <a:ext cx="336" cy="456"/>
                    <a:chOff x="2064" y="1248"/>
                    <a:chExt cx="336" cy="456"/>
                  </a:xfrm>
                </p:grpSpPr>
                <p:sp>
                  <p:nvSpPr>
                    <p:cNvPr id="583828" name="Arc 148"/>
                    <p:cNvSpPr>
                      <a:spLocks/>
                    </p:cNvSpPr>
                    <p:nvPr/>
                  </p:nvSpPr>
                  <p:spPr bwMode="auto">
                    <a:xfrm>
                      <a:off x="2064" y="1248"/>
                      <a:ext cx="336" cy="2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es-ES"/>
                    </a:p>
                  </p:txBody>
                </p:sp>
                <p:sp>
                  <p:nvSpPr>
                    <p:cNvPr id="583829" name="Arc 149"/>
                    <p:cNvSpPr>
                      <a:spLocks/>
                    </p:cNvSpPr>
                    <p:nvPr/>
                  </p:nvSpPr>
                  <p:spPr bwMode="auto">
                    <a:xfrm flipV="1">
                      <a:off x="2064" y="1472"/>
                      <a:ext cx="336" cy="23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wrap="none" anchor="ctr"/>
                    <a:lstStyle/>
                    <a:p>
                      <a:endParaRPr lang="es-ES"/>
                    </a:p>
                  </p:txBody>
                </p:sp>
              </p:grpSp>
              <p:sp>
                <p:nvSpPr>
                  <p:cNvPr id="583830" name="Line 150"/>
                  <p:cNvSpPr>
                    <a:spLocks noChangeShapeType="1"/>
                  </p:cNvSpPr>
                  <p:nvPr/>
                </p:nvSpPr>
                <p:spPr bwMode="auto">
                  <a:xfrm flipH="1">
                    <a:off x="1939" y="1252"/>
                    <a:ext cx="130" cy="0"/>
                  </a:xfrm>
                  <a:prstGeom prst="line">
                    <a:avLst/>
                  </a:prstGeom>
                  <a:noFill/>
                  <a:ln w="28575">
                    <a:solidFill>
                      <a:schemeClr val="tx1"/>
                    </a:solidFill>
                    <a:round/>
                    <a:headEnd/>
                    <a:tailEnd/>
                  </a:ln>
                  <a:effectLst/>
                </p:spPr>
                <p:txBody>
                  <a:bodyPr wrap="none" anchor="ctr"/>
                  <a:lstStyle/>
                  <a:p>
                    <a:endParaRPr lang="es-ES"/>
                  </a:p>
                </p:txBody>
              </p:sp>
              <p:sp>
                <p:nvSpPr>
                  <p:cNvPr id="583831" name="Line 151"/>
                  <p:cNvSpPr>
                    <a:spLocks noChangeShapeType="1"/>
                  </p:cNvSpPr>
                  <p:nvPr/>
                </p:nvSpPr>
                <p:spPr bwMode="auto">
                  <a:xfrm flipH="1">
                    <a:off x="1920" y="1701"/>
                    <a:ext cx="159" cy="0"/>
                  </a:xfrm>
                  <a:prstGeom prst="line">
                    <a:avLst/>
                  </a:prstGeom>
                  <a:noFill/>
                  <a:ln w="28575">
                    <a:solidFill>
                      <a:schemeClr val="tx1"/>
                    </a:solidFill>
                    <a:round/>
                    <a:headEnd/>
                    <a:tailEnd type="triangle" w="med" len="med"/>
                  </a:ln>
                  <a:effectLst/>
                </p:spPr>
                <p:txBody>
                  <a:bodyPr wrap="none" anchor="ctr"/>
                  <a:lstStyle/>
                  <a:p>
                    <a:endParaRPr lang="es-ES"/>
                  </a:p>
                </p:txBody>
              </p:sp>
            </p:grpSp>
            <p:grpSp>
              <p:nvGrpSpPr>
                <p:cNvPr id="583832" name="Group 152"/>
                <p:cNvGrpSpPr>
                  <a:grpSpLocks/>
                </p:cNvGrpSpPr>
                <p:nvPr/>
              </p:nvGrpSpPr>
              <p:grpSpPr bwMode="auto">
                <a:xfrm>
                  <a:off x="3072" y="2308"/>
                  <a:ext cx="104" cy="212"/>
                  <a:chOff x="3784" y="1252"/>
                  <a:chExt cx="104" cy="212"/>
                </a:xfrm>
              </p:grpSpPr>
              <p:sp>
                <p:nvSpPr>
                  <p:cNvPr id="583833" name="Oval 153"/>
                  <p:cNvSpPr>
                    <a:spLocks noChangeArrowheads="1"/>
                  </p:cNvSpPr>
                  <p:nvPr/>
                </p:nvSpPr>
                <p:spPr bwMode="auto">
                  <a:xfrm>
                    <a:off x="3784" y="1360"/>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sp>
                <p:nvSpPr>
                  <p:cNvPr id="583834" name="Oval 154"/>
                  <p:cNvSpPr>
                    <a:spLocks noChangeArrowheads="1"/>
                  </p:cNvSpPr>
                  <p:nvPr/>
                </p:nvSpPr>
                <p:spPr bwMode="auto">
                  <a:xfrm>
                    <a:off x="3784" y="1252"/>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grpSp>
            <p:grpSp>
              <p:nvGrpSpPr>
                <p:cNvPr id="583835" name="Group 155"/>
                <p:cNvGrpSpPr>
                  <a:grpSpLocks/>
                </p:cNvGrpSpPr>
                <p:nvPr/>
              </p:nvGrpSpPr>
              <p:grpSpPr bwMode="auto">
                <a:xfrm>
                  <a:off x="2544" y="2292"/>
                  <a:ext cx="104" cy="212"/>
                  <a:chOff x="2544" y="2292"/>
                  <a:chExt cx="104" cy="212"/>
                </a:xfrm>
              </p:grpSpPr>
              <p:sp>
                <p:nvSpPr>
                  <p:cNvPr id="583836" name="Oval 156"/>
                  <p:cNvSpPr>
                    <a:spLocks noChangeArrowheads="1"/>
                  </p:cNvSpPr>
                  <p:nvPr/>
                </p:nvSpPr>
                <p:spPr bwMode="auto">
                  <a:xfrm>
                    <a:off x="2544" y="2400"/>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sp>
                <p:nvSpPr>
                  <p:cNvPr id="583837" name="Oval 157"/>
                  <p:cNvSpPr>
                    <a:spLocks noChangeArrowheads="1"/>
                  </p:cNvSpPr>
                  <p:nvPr/>
                </p:nvSpPr>
                <p:spPr bwMode="auto">
                  <a:xfrm>
                    <a:off x="2544" y="2292"/>
                    <a:ext cx="104" cy="104"/>
                  </a:xfrm>
                  <a:prstGeom prst="ellipse">
                    <a:avLst/>
                  </a:prstGeom>
                  <a:solidFill>
                    <a:schemeClr val="bg2"/>
                  </a:solidFill>
                  <a:ln w="12700">
                    <a:solidFill>
                      <a:schemeClr val="tx1"/>
                    </a:solidFill>
                    <a:round/>
                    <a:headEnd/>
                    <a:tailEnd/>
                  </a:ln>
                  <a:effectLst/>
                </p:spPr>
                <p:txBody>
                  <a:bodyPr wrap="none" anchor="ctr"/>
                  <a:lstStyle/>
                  <a:p>
                    <a:endParaRPr lang="es-ES"/>
                  </a:p>
                </p:txBody>
              </p:sp>
            </p:grpSp>
          </p:grpSp>
          <p:grpSp>
            <p:nvGrpSpPr>
              <p:cNvPr id="583838" name="Group 158"/>
              <p:cNvGrpSpPr>
                <a:grpSpLocks/>
              </p:cNvGrpSpPr>
              <p:nvPr/>
            </p:nvGrpSpPr>
            <p:grpSpPr bwMode="auto">
              <a:xfrm>
                <a:off x="2540" y="1761"/>
                <a:ext cx="104" cy="529"/>
                <a:chOff x="296" y="3279"/>
                <a:chExt cx="104" cy="529"/>
              </a:xfrm>
            </p:grpSpPr>
            <p:sp>
              <p:nvSpPr>
                <p:cNvPr id="583839" name="Oval 159"/>
                <p:cNvSpPr>
                  <a:spLocks noChangeArrowheads="1"/>
                </p:cNvSpPr>
                <p:nvPr/>
              </p:nvSpPr>
              <p:spPr bwMode="auto">
                <a:xfrm>
                  <a:off x="296" y="3704"/>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840" name="Oval 160"/>
                <p:cNvSpPr>
                  <a:spLocks noChangeArrowheads="1"/>
                </p:cNvSpPr>
                <p:nvPr/>
              </p:nvSpPr>
              <p:spPr bwMode="auto">
                <a:xfrm>
                  <a:off x="296" y="3599"/>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841" name="Oval 161"/>
                <p:cNvSpPr>
                  <a:spLocks noChangeArrowheads="1"/>
                </p:cNvSpPr>
                <p:nvPr/>
              </p:nvSpPr>
              <p:spPr bwMode="auto">
                <a:xfrm>
                  <a:off x="296" y="3491"/>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842" name="Oval 162"/>
                <p:cNvSpPr>
                  <a:spLocks noChangeArrowheads="1"/>
                </p:cNvSpPr>
                <p:nvPr/>
              </p:nvSpPr>
              <p:spPr bwMode="auto">
                <a:xfrm>
                  <a:off x="296" y="3383"/>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sp>
              <p:nvSpPr>
                <p:cNvPr id="583843" name="Oval 163"/>
                <p:cNvSpPr>
                  <a:spLocks noChangeArrowheads="1"/>
                </p:cNvSpPr>
                <p:nvPr/>
              </p:nvSpPr>
              <p:spPr bwMode="auto">
                <a:xfrm>
                  <a:off x="296" y="3279"/>
                  <a:ext cx="104" cy="104"/>
                </a:xfrm>
                <a:prstGeom prst="ellipse">
                  <a:avLst/>
                </a:prstGeom>
                <a:solidFill>
                  <a:srgbClr val="0533C5"/>
                </a:solidFill>
                <a:ln w="12700">
                  <a:solidFill>
                    <a:schemeClr val="tx1"/>
                  </a:solidFill>
                  <a:round/>
                  <a:headEnd/>
                  <a:tailEnd/>
                </a:ln>
                <a:effectLst/>
              </p:spPr>
              <p:txBody>
                <a:bodyPr wrap="none" anchor="ctr"/>
                <a:lstStyle/>
                <a:p>
                  <a:endParaRPr lang="es-ES"/>
                </a:p>
              </p:txBody>
            </p:sp>
          </p:grpSp>
        </p:grpSp>
        <p:grpSp>
          <p:nvGrpSpPr>
            <p:cNvPr id="583844" name="Group 164"/>
            <p:cNvGrpSpPr>
              <a:grpSpLocks/>
            </p:cNvGrpSpPr>
            <p:nvPr/>
          </p:nvGrpSpPr>
          <p:grpSpPr bwMode="auto">
            <a:xfrm>
              <a:off x="3072" y="2509"/>
              <a:ext cx="110" cy="527"/>
              <a:chOff x="3072" y="2509"/>
              <a:chExt cx="110" cy="527"/>
            </a:xfrm>
          </p:grpSpPr>
          <p:sp>
            <p:nvSpPr>
              <p:cNvPr id="583845" name="Oval 165"/>
              <p:cNvSpPr>
                <a:spLocks noChangeArrowheads="1"/>
              </p:cNvSpPr>
              <p:nvPr/>
            </p:nvSpPr>
            <p:spPr bwMode="auto">
              <a:xfrm>
                <a:off x="3078" y="2932"/>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46" name="Oval 166"/>
              <p:cNvSpPr>
                <a:spLocks noChangeArrowheads="1"/>
              </p:cNvSpPr>
              <p:nvPr/>
            </p:nvSpPr>
            <p:spPr bwMode="auto">
              <a:xfrm>
                <a:off x="3078" y="2827"/>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47" name="Oval 167"/>
              <p:cNvSpPr>
                <a:spLocks noChangeArrowheads="1"/>
              </p:cNvSpPr>
              <p:nvPr/>
            </p:nvSpPr>
            <p:spPr bwMode="auto">
              <a:xfrm>
                <a:off x="3078" y="2719"/>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48" name="Oval 168"/>
              <p:cNvSpPr>
                <a:spLocks noChangeArrowheads="1"/>
              </p:cNvSpPr>
              <p:nvPr/>
            </p:nvSpPr>
            <p:spPr bwMode="auto">
              <a:xfrm>
                <a:off x="3078" y="2611"/>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sp>
            <p:nvSpPr>
              <p:cNvPr id="583849" name="Oval 169"/>
              <p:cNvSpPr>
                <a:spLocks noChangeArrowheads="1"/>
              </p:cNvSpPr>
              <p:nvPr/>
            </p:nvSpPr>
            <p:spPr bwMode="auto">
              <a:xfrm>
                <a:off x="3072" y="2509"/>
                <a:ext cx="104" cy="104"/>
              </a:xfrm>
              <a:prstGeom prst="ellipse">
                <a:avLst/>
              </a:prstGeom>
              <a:solidFill>
                <a:srgbClr val="CC00CC"/>
              </a:solidFill>
              <a:ln w="12700">
                <a:solidFill>
                  <a:schemeClr val="tx1"/>
                </a:solidFill>
                <a:round/>
                <a:headEnd/>
                <a:tailEnd/>
              </a:ln>
              <a:effectLst/>
            </p:spPr>
            <p:txBody>
              <a:bodyPr wrap="none" anchor="ctr"/>
              <a:lstStyle/>
              <a:p>
                <a:endParaRPr lang="es-ES"/>
              </a:p>
            </p:txBody>
          </p:sp>
        </p:grpSp>
      </p:grpSp>
      <p:sp>
        <p:nvSpPr>
          <p:cNvPr id="583850" name="Rectangle 170"/>
          <p:cNvSpPr>
            <a:spLocks noChangeArrowheads="1"/>
          </p:cNvSpPr>
          <p:nvPr/>
        </p:nvSpPr>
        <p:spPr bwMode="auto">
          <a:xfrm>
            <a:off x="719138" y="958850"/>
            <a:ext cx="7954962" cy="1076325"/>
          </a:xfrm>
          <a:prstGeom prst="rect">
            <a:avLst/>
          </a:prstGeom>
          <a:noFill/>
          <a:ln w="12700">
            <a:noFill/>
            <a:miter lim="800000"/>
            <a:headEnd/>
            <a:tailEnd/>
          </a:ln>
          <a:effectLst/>
        </p:spPr>
        <p:txBody>
          <a:bodyPr lIns="90488" tIns="44450" rIns="90488" bIns="44450" anchor="ctr"/>
          <a:lstStyle/>
          <a:p>
            <a:pPr algn="ctr"/>
            <a:r>
              <a:rPr lang="en-US" sz="3200">
                <a:solidFill>
                  <a:schemeClr val="tx2"/>
                </a:solidFill>
                <a:latin typeface="Arial" charset="0"/>
              </a:rPr>
              <a:t>Se necesita mas señal (electrones azules y morados) que NEXT (electrones grises)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583815"/>
                                        </p:tgtEl>
                                        <p:attrNameLst>
                                          <p:attrName>style.visibility</p:attrName>
                                        </p:attrNameLst>
                                      </p:cBhvr>
                                      <p:to>
                                        <p:strVal val="visible"/>
                                      </p:to>
                                    </p:set>
                                    <p:animEffect transition="in" filter="barn(outVertical)">
                                      <p:cBhvr>
                                        <p:cTn id="7" dur="500"/>
                                        <p:tgtEl>
                                          <p:spTgt spid="583815"/>
                                        </p:tgtEl>
                                      </p:cBhvr>
                                    </p:animEffect>
                                  </p:childTnLst>
                                  <p:subTnLst>
                                    <p:animClr clrSpc="rgb" dir="cw">
                                      <p:cBhvr override="childStyle">
                                        <p:cTn dur="1" fill="hold" display="0" masterRel="nextClick" afterEffect="1"/>
                                        <p:tgtEl>
                                          <p:spTgt spid="583815"/>
                                        </p:tgtEl>
                                        <p:attrNameLst>
                                          <p:attrName>ppt_c</p:attrName>
                                        </p:attrNameLst>
                                      </p:cBhvr>
                                      <p:to>
                                        <a:schemeClr val="folHlink"/>
                                      </p:to>
                                    </p:animClr>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60" name="Text Box 4"/>
          <p:cNvSpPr txBox="1">
            <a:spLocks noChangeArrowheads="1"/>
          </p:cNvSpPr>
          <p:nvPr/>
        </p:nvSpPr>
        <p:spPr bwMode="auto">
          <a:xfrm>
            <a:off x="6858000" y="4592638"/>
            <a:ext cx="1289050" cy="336550"/>
          </a:xfrm>
          <a:prstGeom prst="rect">
            <a:avLst/>
          </a:prstGeom>
          <a:noFill/>
          <a:ln w="12700">
            <a:noFill/>
            <a:miter lim="800000"/>
            <a:headEnd/>
            <a:tailEnd/>
          </a:ln>
          <a:effectLst/>
        </p:spPr>
        <p:txBody>
          <a:bodyPr wrap="none">
            <a:spAutoFit/>
          </a:bodyPr>
          <a:lstStyle/>
          <a:p>
            <a:r>
              <a:rPr lang="es-ES_tradnl" sz="1600" b="1">
                <a:latin typeface="Arial" charset="0"/>
              </a:rPr>
              <a:t>Atenuación</a:t>
            </a:r>
            <a:endParaRPr lang="es-ES" sz="1600" b="1">
              <a:latin typeface="Arial" charset="0"/>
            </a:endParaRPr>
          </a:p>
        </p:txBody>
      </p:sp>
      <p:sp>
        <p:nvSpPr>
          <p:cNvPr id="582661" name="Text Box 5"/>
          <p:cNvSpPr txBox="1">
            <a:spLocks noChangeArrowheads="1"/>
          </p:cNvSpPr>
          <p:nvPr/>
        </p:nvSpPr>
        <p:spPr bwMode="auto">
          <a:xfrm>
            <a:off x="3962400" y="1752600"/>
            <a:ext cx="2105025" cy="336550"/>
          </a:xfrm>
          <a:prstGeom prst="rect">
            <a:avLst/>
          </a:prstGeom>
          <a:noFill/>
          <a:ln w="12700">
            <a:noFill/>
            <a:miter lim="800000"/>
            <a:headEnd/>
            <a:tailEnd/>
          </a:ln>
          <a:effectLst/>
        </p:spPr>
        <p:txBody>
          <a:bodyPr wrap="none">
            <a:spAutoFit/>
          </a:bodyPr>
          <a:lstStyle/>
          <a:p>
            <a:r>
              <a:rPr lang="es-ES_tradnl" sz="1600" b="1">
                <a:latin typeface="Arial" charset="0"/>
              </a:rPr>
              <a:t>Diafonía (Crosstalk)</a:t>
            </a:r>
            <a:endParaRPr lang="es-ES" sz="1600" b="1">
              <a:latin typeface="Arial" charset="0"/>
            </a:endParaRPr>
          </a:p>
        </p:txBody>
      </p:sp>
      <p:sp>
        <p:nvSpPr>
          <p:cNvPr id="582662" name="Line 6"/>
          <p:cNvSpPr>
            <a:spLocks noChangeShapeType="1"/>
          </p:cNvSpPr>
          <p:nvPr/>
        </p:nvSpPr>
        <p:spPr bwMode="auto">
          <a:xfrm flipH="1" flipV="1">
            <a:off x="6324600" y="4343400"/>
            <a:ext cx="609600" cy="304800"/>
          </a:xfrm>
          <a:prstGeom prst="line">
            <a:avLst/>
          </a:prstGeom>
          <a:noFill/>
          <a:ln w="12700">
            <a:solidFill>
              <a:schemeClr val="tx1"/>
            </a:solidFill>
            <a:round/>
            <a:headEnd/>
            <a:tailEnd type="triangle" w="med" len="med"/>
          </a:ln>
          <a:effectLst/>
        </p:spPr>
        <p:txBody>
          <a:bodyPr/>
          <a:lstStyle/>
          <a:p>
            <a:endParaRPr lang="es-ES"/>
          </a:p>
        </p:txBody>
      </p:sp>
      <p:sp>
        <p:nvSpPr>
          <p:cNvPr id="582663" name="Line 7"/>
          <p:cNvSpPr>
            <a:spLocks noChangeShapeType="1"/>
          </p:cNvSpPr>
          <p:nvPr/>
        </p:nvSpPr>
        <p:spPr bwMode="auto">
          <a:xfrm flipH="1">
            <a:off x="3657600" y="2036763"/>
            <a:ext cx="381000" cy="533400"/>
          </a:xfrm>
          <a:prstGeom prst="line">
            <a:avLst/>
          </a:prstGeom>
          <a:noFill/>
          <a:ln w="12700">
            <a:solidFill>
              <a:schemeClr val="tx1"/>
            </a:solidFill>
            <a:round/>
            <a:headEnd/>
            <a:tailEnd type="triangle" w="med" len="med"/>
          </a:ln>
          <a:effectLst/>
        </p:spPr>
        <p:txBody>
          <a:bodyPr/>
          <a:lstStyle/>
          <a:p>
            <a:endParaRPr lang="es-ES"/>
          </a:p>
        </p:txBody>
      </p:sp>
      <p:sp>
        <p:nvSpPr>
          <p:cNvPr id="582664" name="Line 8"/>
          <p:cNvSpPr>
            <a:spLocks noChangeShapeType="1"/>
          </p:cNvSpPr>
          <p:nvPr/>
        </p:nvSpPr>
        <p:spPr bwMode="auto">
          <a:xfrm rot="-10800000" flipH="1" flipV="1">
            <a:off x="1524000" y="3657600"/>
            <a:ext cx="914400" cy="0"/>
          </a:xfrm>
          <a:prstGeom prst="line">
            <a:avLst/>
          </a:prstGeom>
          <a:noFill/>
          <a:ln w="12700">
            <a:solidFill>
              <a:schemeClr val="tx1"/>
            </a:solidFill>
            <a:round/>
            <a:headEnd/>
            <a:tailEnd type="triangle" w="med" len="med"/>
          </a:ln>
          <a:effectLst/>
        </p:spPr>
        <p:txBody>
          <a:bodyPr/>
          <a:lstStyle/>
          <a:p>
            <a:endParaRPr lang="es-ES"/>
          </a:p>
        </p:txBody>
      </p:sp>
      <p:sp>
        <p:nvSpPr>
          <p:cNvPr id="582665" name="Text Box 9"/>
          <p:cNvSpPr txBox="1">
            <a:spLocks noChangeArrowheads="1"/>
          </p:cNvSpPr>
          <p:nvPr/>
        </p:nvSpPr>
        <p:spPr bwMode="auto">
          <a:xfrm>
            <a:off x="381000" y="3505200"/>
            <a:ext cx="1743075" cy="825500"/>
          </a:xfrm>
          <a:prstGeom prst="rect">
            <a:avLst/>
          </a:prstGeom>
          <a:noFill/>
          <a:ln w="12700">
            <a:noFill/>
            <a:miter lim="800000"/>
            <a:headEnd/>
            <a:tailEnd/>
          </a:ln>
          <a:effectLst/>
        </p:spPr>
        <p:txBody>
          <a:bodyPr wrap="none">
            <a:spAutoFit/>
          </a:bodyPr>
          <a:lstStyle/>
          <a:p>
            <a:pPr algn="ctr"/>
            <a:r>
              <a:rPr lang="es-ES_tradnl" sz="1600" b="1">
                <a:latin typeface="Arial" charset="0"/>
              </a:rPr>
              <a:t>ACR</a:t>
            </a:r>
          </a:p>
          <a:p>
            <a:pPr algn="ctr"/>
            <a:r>
              <a:rPr lang="es-ES_tradnl" sz="1600" b="1">
                <a:latin typeface="Arial" charset="0"/>
              </a:rPr>
              <a:t>(Attenuation/</a:t>
            </a:r>
          </a:p>
          <a:p>
            <a:pPr algn="ctr"/>
            <a:r>
              <a:rPr lang="es-ES_tradnl" sz="1600" b="1">
                <a:latin typeface="Arial" charset="0"/>
              </a:rPr>
              <a:t>Crosstalk Ratio)</a:t>
            </a:r>
            <a:endParaRPr lang="es-ES" sz="1600" b="1">
              <a:latin typeface="Arial" charset="0"/>
            </a:endParaRPr>
          </a:p>
        </p:txBody>
      </p:sp>
      <p:sp>
        <p:nvSpPr>
          <p:cNvPr id="582666" name="Line 10"/>
          <p:cNvSpPr>
            <a:spLocks noChangeShapeType="1"/>
          </p:cNvSpPr>
          <p:nvPr/>
        </p:nvSpPr>
        <p:spPr bwMode="auto">
          <a:xfrm>
            <a:off x="2038350" y="5476875"/>
            <a:ext cx="5429250" cy="9525"/>
          </a:xfrm>
          <a:prstGeom prst="line">
            <a:avLst/>
          </a:prstGeom>
          <a:noFill/>
          <a:ln w="19050">
            <a:solidFill>
              <a:schemeClr val="tx1"/>
            </a:solidFill>
            <a:round/>
            <a:headEnd/>
            <a:tailEnd type="triangle" w="med" len="med"/>
          </a:ln>
          <a:effectLst/>
        </p:spPr>
        <p:txBody>
          <a:bodyPr/>
          <a:lstStyle/>
          <a:p>
            <a:endParaRPr lang="es-ES"/>
          </a:p>
        </p:txBody>
      </p:sp>
      <p:sp>
        <p:nvSpPr>
          <p:cNvPr id="582667" name="Line 11"/>
          <p:cNvSpPr>
            <a:spLocks noChangeShapeType="1"/>
          </p:cNvSpPr>
          <p:nvPr/>
        </p:nvSpPr>
        <p:spPr bwMode="auto">
          <a:xfrm flipV="1">
            <a:off x="2209800" y="1828800"/>
            <a:ext cx="0" cy="3857625"/>
          </a:xfrm>
          <a:prstGeom prst="line">
            <a:avLst/>
          </a:prstGeom>
          <a:noFill/>
          <a:ln w="19050">
            <a:solidFill>
              <a:schemeClr val="tx1"/>
            </a:solidFill>
            <a:round/>
            <a:headEnd/>
            <a:tailEnd type="triangle" w="med" len="med"/>
          </a:ln>
          <a:effectLst/>
        </p:spPr>
        <p:txBody>
          <a:bodyPr/>
          <a:lstStyle/>
          <a:p>
            <a:endParaRPr lang="es-ES"/>
          </a:p>
        </p:txBody>
      </p:sp>
      <p:sp>
        <p:nvSpPr>
          <p:cNvPr id="582668" name="Text Box 12"/>
          <p:cNvSpPr txBox="1">
            <a:spLocks noChangeArrowheads="1"/>
          </p:cNvSpPr>
          <p:nvPr/>
        </p:nvSpPr>
        <p:spPr bwMode="auto">
          <a:xfrm>
            <a:off x="6924675" y="5554663"/>
            <a:ext cx="1255713" cy="581025"/>
          </a:xfrm>
          <a:prstGeom prst="rect">
            <a:avLst/>
          </a:prstGeom>
          <a:noFill/>
          <a:ln w="12700">
            <a:noFill/>
            <a:miter lim="800000"/>
            <a:headEnd/>
            <a:tailEnd/>
          </a:ln>
          <a:effectLst/>
        </p:spPr>
        <p:txBody>
          <a:bodyPr wrap="none">
            <a:spAutoFit/>
          </a:bodyPr>
          <a:lstStyle/>
          <a:p>
            <a:pPr algn="ctr"/>
            <a:r>
              <a:rPr lang="es-ES" sz="1600" b="1">
                <a:latin typeface="Arial" charset="0"/>
              </a:rPr>
              <a:t>Frecuencia</a:t>
            </a:r>
          </a:p>
          <a:p>
            <a:pPr algn="ctr"/>
            <a:r>
              <a:rPr lang="es-ES" sz="1600" b="1">
                <a:latin typeface="Arial" charset="0"/>
              </a:rPr>
              <a:t>(MHz)</a:t>
            </a:r>
          </a:p>
        </p:txBody>
      </p:sp>
      <p:sp>
        <p:nvSpPr>
          <p:cNvPr id="582669" name="Text Box 13"/>
          <p:cNvSpPr txBox="1">
            <a:spLocks noChangeArrowheads="1"/>
          </p:cNvSpPr>
          <p:nvPr/>
        </p:nvSpPr>
        <p:spPr bwMode="auto">
          <a:xfrm>
            <a:off x="757238" y="1744663"/>
            <a:ext cx="1323975" cy="581025"/>
          </a:xfrm>
          <a:prstGeom prst="rect">
            <a:avLst/>
          </a:prstGeom>
          <a:noFill/>
          <a:ln w="12700">
            <a:noFill/>
            <a:miter lim="800000"/>
            <a:headEnd/>
            <a:tailEnd/>
          </a:ln>
          <a:effectLst/>
        </p:spPr>
        <p:txBody>
          <a:bodyPr wrap="none">
            <a:spAutoFit/>
          </a:bodyPr>
          <a:lstStyle/>
          <a:p>
            <a:pPr algn="ctr"/>
            <a:r>
              <a:rPr lang="es-ES" sz="1600" b="1">
                <a:latin typeface="Arial" charset="0"/>
              </a:rPr>
              <a:t>Potencia de</a:t>
            </a:r>
          </a:p>
          <a:p>
            <a:pPr algn="ctr"/>
            <a:r>
              <a:rPr lang="es-ES" sz="1600" b="1">
                <a:latin typeface="Arial" charset="0"/>
              </a:rPr>
              <a:t>señal (dB)</a:t>
            </a:r>
          </a:p>
        </p:txBody>
      </p:sp>
      <p:sp>
        <p:nvSpPr>
          <p:cNvPr id="582670" name="Line 14"/>
          <p:cNvSpPr>
            <a:spLocks noChangeShapeType="1"/>
          </p:cNvSpPr>
          <p:nvPr/>
        </p:nvSpPr>
        <p:spPr bwMode="auto">
          <a:xfrm>
            <a:off x="2276475" y="2128838"/>
            <a:ext cx="5305425" cy="2028825"/>
          </a:xfrm>
          <a:prstGeom prst="line">
            <a:avLst/>
          </a:prstGeom>
          <a:noFill/>
          <a:ln w="38100">
            <a:solidFill>
              <a:srgbClr val="008000"/>
            </a:solidFill>
            <a:round/>
            <a:headEnd/>
            <a:tailEnd/>
          </a:ln>
          <a:effectLst/>
        </p:spPr>
        <p:txBody>
          <a:bodyPr/>
          <a:lstStyle/>
          <a:p>
            <a:endParaRPr lang="es-ES"/>
          </a:p>
        </p:txBody>
      </p:sp>
      <p:sp>
        <p:nvSpPr>
          <p:cNvPr id="582671" name="Arc 15"/>
          <p:cNvSpPr>
            <a:spLocks/>
          </p:cNvSpPr>
          <p:nvPr/>
        </p:nvSpPr>
        <p:spPr bwMode="auto">
          <a:xfrm flipV="1">
            <a:off x="2362200" y="3048000"/>
            <a:ext cx="4572000" cy="2362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s-ES"/>
          </a:p>
        </p:txBody>
      </p:sp>
      <p:sp>
        <p:nvSpPr>
          <p:cNvPr id="582672" name="Oval 16"/>
          <p:cNvSpPr>
            <a:spLocks noChangeArrowheads="1"/>
          </p:cNvSpPr>
          <p:nvPr/>
        </p:nvSpPr>
        <p:spPr bwMode="auto">
          <a:xfrm>
            <a:off x="6573838" y="3702050"/>
            <a:ext cx="228600" cy="228600"/>
          </a:xfrm>
          <a:prstGeom prst="ellipse">
            <a:avLst/>
          </a:prstGeom>
          <a:noFill/>
          <a:ln w="25400">
            <a:solidFill>
              <a:srgbClr val="FF0000"/>
            </a:solidFill>
            <a:round/>
            <a:headEnd/>
            <a:tailEnd/>
          </a:ln>
          <a:effectLst/>
        </p:spPr>
        <p:txBody>
          <a:bodyPr wrap="none" anchor="ctr"/>
          <a:lstStyle/>
          <a:p>
            <a:endParaRPr lang="es-ES"/>
          </a:p>
        </p:txBody>
      </p:sp>
      <p:sp>
        <p:nvSpPr>
          <p:cNvPr id="582673" name="Text Box 17"/>
          <p:cNvSpPr txBox="1">
            <a:spLocks noChangeArrowheads="1"/>
          </p:cNvSpPr>
          <p:nvPr/>
        </p:nvSpPr>
        <p:spPr bwMode="auto">
          <a:xfrm>
            <a:off x="1328738" y="5357813"/>
            <a:ext cx="623887" cy="336550"/>
          </a:xfrm>
          <a:prstGeom prst="rect">
            <a:avLst/>
          </a:prstGeom>
          <a:noFill/>
          <a:ln w="12700">
            <a:noFill/>
            <a:miter lim="800000"/>
            <a:headEnd/>
            <a:tailEnd/>
          </a:ln>
          <a:effectLst/>
        </p:spPr>
        <p:txBody>
          <a:bodyPr wrap="none">
            <a:spAutoFit/>
          </a:bodyPr>
          <a:lstStyle/>
          <a:p>
            <a:pPr algn="ctr"/>
            <a:r>
              <a:rPr lang="es-ES" sz="1600" b="1">
                <a:latin typeface="Arial" charset="0"/>
              </a:rPr>
              <a:t>0 dB</a:t>
            </a:r>
          </a:p>
        </p:txBody>
      </p:sp>
      <p:sp>
        <p:nvSpPr>
          <p:cNvPr id="582674" name="Text Box 18"/>
          <p:cNvSpPr txBox="1">
            <a:spLocks noChangeArrowheads="1"/>
          </p:cNvSpPr>
          <p:nvPr/>
        </p:nvSpPr>
        <p:spPr bwMode="auto">
          <a:xfrm>
            <a:off x="1865313" y="5676900"/>
            <a:ext cx="771525" cy="336550"/>
          </a:xfrm>
          <a:prstGeom prst="rect">
            <a:avLst/>
          </a:prstGeom>
          <a:noFill/>
          <a:ln w="12700">
            <a:noFill/>
            <a:miter lim="800000"/>
            <a:headEnd/>
            <a:tailEnd/>
          </a:ln>
          <a:effectLst/>
        </p:spPr>
        <p:txBody>
          <a:bodyPr wrap="none">
            <a:spAutoFit/>
          </a:bodyPr>
          <a:lstStyle/>
          <a:p>
            <a:pPr algn="ctr"/>
            <a:r>
              <a:rPr lang="es-ES" sz="1600" b="1">
                <a:latin typeface="Arial" charset="0"/>
              </a:rPr>
              <a:t>0 MHz</a:t>
            </a:r>
          </a:p>
        </p:txBody>
      </p:sp>
      <p:sp>
        <p:nvSpPr>
          <p:cNvPr id="582675" name="Line 19"/>
          <p:cNvSpPr>
            <a:spLocks noChangeShapeType="1"/>
          </p:cNvSpPr>
          <p:nvPr/>
        </p:nvSpPr>
        <p:spPr bwMode="auto">
          <a:xfrm flipH="1">
            <a:off x="6684963" y="3808413"/>
            <a:ext cx="4762" cy="2690812"/>
          </a:xfrm>
          <a:prstGeom prst="line">
            <a:avLst/>
          </a:prstGeom>
          <a:noFill/>
          <a:ln w="12700">
            <a:solidFill>
              <a:schemeClr val="tx1"/>
            </a:solidFill>
            <a:prstDash val="dash"/>
            <a:round/>
            <a:headEnd/>
            <a:tailEnd/>
          </a:ln>
          <a:effectLst/>
        </p:spPr>
        <p:txBody>
          <a:bodyPr/>
          <a:lstStyle/>
          <a:p>
            <a:endParaRPr lang="es-ES"/>
          </a:p>
        </p:txBody>
      </p:sp>
      <p:sp>
        <p:nvSpPr>
          <p:cNvPr id="582676" name="Line 20"/>
          <p:cNvSpPr>
            <a:spLocks noChangeShapeType="1"/>
          </p:cNvSpPr>
          <p:nvPr/>
        </p:nvSpPr>
        <p:spPr bwMode="auto">
          <a:xfrm>
            <a:off x="2209800" y="6096000"/>
            <a:ext cx="0" cy="381000"/>
          </a:xfrm>
          <a:prstGeom prst="line">
            <a:avLst/>
          </a:prstGeom>
          <a:noFill/>
          <a:ln w="12700">
            <a:solidFill>
              <a:schemeClr val="tx1"/>
            </a:solidFill>
            <a:round/>
            <a:headEnd/>
            <a:tailEnd/>
          </a:ln>
          <a:effectLst/>
        </p:spPr>
        <p:txBody>
          <a:bodyPr/>
          <a:lstStyle/>
          <a:p>
            <a:endParaRPr lang="es-ES"/>
          </a:p>
        </p:txBody>
      </p:sp>
      <p:sp>
        <p:nvSpPr>
          <p:cNvPr id="582677" name="Line 21"/>
          <p:cNvSpPr>
            <a:spLocks noChangeShapeType="1"/>
          </p:cNvSpPr>
          <p:nvPr/>
        </p:nvSpPr>
        <p:spPr bwMode="auto">
          <a:xfrm flipV="1">
            <a:off x="2209800" y="6245225"/>
            <a:ext cx="4464050" cy="3175"/>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78" name="Text Box 22"/>
          <p:cNvSpPr txBox="1">
            <a:spLocks noChangeArrowheads="1"/>
          </p:cNvSpPr>
          <p:nvPr/>
        </p:nvSpPr>
        <p:spPr bwMode="auto">
          <a:xfrm>
            <a:off x="3452813" y="5981700"/>
            <a:ext cx="1762125" cy="336550"/>
          </a:xfrm>
          <a:prstGeom prst="rect">
            <a:avLst/>
          </a:prstGeom>
          <a:noFill/>
          <a:ln w="12700">
            <a:noFill/>
            <a:miter lim="800000"/>
            <a:headEnd/>
            <a:tailEnd/>
          </a:ln>
          <a:effectLst/>
        </p:spPr>
        <p:txBody>
          <a:bodyPr wrap="none">
            <a:spAutoFit/>
          </a:bodyPr>
          <a:lstStyle/>
          <a:p>
            <a:pPr algn="ctr"/>
            <a:r>
              <a:rPr lang="es-ES" sz="1600" b="1">
                <a:latin typeface="Arial" charset="0"/>
              </a:rPr>
              <a:t>Ancho de banda</a:t>
            </a:r>
          </a:p>
        </p:txBody>
      </p:sp>
      <p:sp>
        <p:nvSpPr>
          <p:cNvPr id="582679" name="Line 23"/>
          <p:cNvSpPr>
            <a:spLocks noChangeShapeType="1"/>
          </p:cNvSpPr>
          <p:nvPr/>
        </p:nvSpPr>
        <p:spPr bwMode="auto">
          <a:xfrm>
            <a:off x="3957638" y="2767013"/>
            <a:ext cx="0" cy="2490787"/>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0" name="Line 24"/>
          <p:cNvSpPr>
            <a:spLocks noChangeShapeType="1"/>
          </p:cNvSpPr>
          <p:nvPr/>
        </p:nvSpPr>
        <p:spPr bwMode="auto">
          <a:xfrm flipH="1">
            <a:off x="4318000" y="2924175"/>
            <a:ext cx="1588" cy="2257425"/>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1" name="Line 25"/>
          <p:cNvSpPr>
            <a:spLocks noChangeShapeType="1"/>
          </p:cNvSpPr>
          <p:nvPr/>
        </p:nvSpPr>
        <p:spPr bwMode="auto">
          <a:xfrm>
            <a:off x="4681538" y="3060700"/>
            <a:ext cx="0" cy="2009775"/>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2" name="Line 26"/>
          <p:cNvSpPr>
            <a:spLocks noChangeShapeType="1"/>
          </p:cNvSpPr>
          <p:nvPr/>
        </p:nvSpPr>
        <p:spPr bwMode="auto">
          <a:xfrm>
            <a:off x="5035550" y="3209925"/>
            <a:ext cx="1588" cy="1743075"/>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3" name="Line 27"/>
          <p:cNvSpPr>
            <a:spLocks noChangeShapeType="1"/>
          </p:cNvSpPr>
          <p:nvPr/>
        </p:nvSpPr>
        <p:spPr bwMode="auto">
          <a:xfrm>
            <a:off x="5410200" y="3352800"/>
            <a:ext cx="0" cy="1447800"/>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4" name="Line 28"/>
          <p:cNvSpPr>
            <a:spLocks noChangeShapeType="1"/>
          </p:cNvSpPr>
          <p:nvPr/>
        </p:nvSpPr>
        <p:spPr bwMode="auto">
          <a:xfrm flipH="1">
            <a:off x="5757863" y="3482975"/>
            <a:ext cx="1587" cy="1128713"/>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5" name="Line 29"/>
          <p:cNvSpPr>
            <a:spLocks noChangeShapeType="1"/>
          </p:cNvSpPr>
          <p:nvPr/>
        </p:nvSpPr>
        <p:spPr bwMode="auto">
          <a:xfrm>
            <a:off x="6116638" y="3627438"/>
            <a:ext cx="0" cy="739775"/>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6" name="Line 30"/>
          <p:cNvSpPr>
            <a:spLocks noChangeShapeType="1"/>
          </p:cNvSpPr>
          <p:nvPr/>
        </p:nvSpPr>
        <p:spPr bwMode="auto">
          <a:xfrm flipH="1">
            <a:off x="2517775" y="2233613"/>
            <a:ext cx="1588" cy="3176587"/>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7" name="Line 31"/>
          <p:cNvSpPr>
            <a:spLocks noChangeShapeType="1"/>
          </p:cNvSpPr>
          <p:nvPr/>
        </p:nvSpPr>
        <p:spPr bwMode="auto">
          <a:xfrm>
            <a:off x="3243263" y="2505075"/>
            <a:ext cx="0" cy="2857500"/>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8" name="Line 32"/>
          <p:cNvSpPr>
            <a:spLocks noChangeShapeType="1"/>
          </p:cNvSpPr>
          <p:nvPr/>
        </p:nvSpPr>
        <p:spPr bwMode="auto">
          <a:xfrm>
            <a:off x="3598863" y="2638425"/>
            <a:ext cx="0" cy="2686050"/>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89" name="Line 33"/>
          <p:cNvSpPr>
            <a:spLocks noChangeShapeType="1"/>
          </p:cNvSpPr>
          <p:nvPr/>
        </p:nvSpPr>
        <p:spPr bwMode="auto">
          <a:xfrm>
            <a:off x="2876550" y="2362200"/>
            <a:ext cx="1588" cy="3028950"/>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90" name="Line 34"/>
          <p:cNvSpPr>
            <a:spLocks noChangeShapeType="1"/>
          </p:cNvSpPr>
          <p:nvPr/>
        </p:nvSpPr>
        <p:spPr bwMode="auto">
          <a:xfrm>
            <a:off x="6477000" y="3756025"/>
            <a:ext cx="1588" cy="290513"/>
          </a:xfrm>
          <a:prstGeom prst="line">
            <a:avLst/>
          </a:prstGeom>
          <a:noFill/>
          <a:ln w="12700">
            <a:solidFill>
              <a:schemeClr val="tx1"/>
            </a:solidFill>
            <a:round/>
            <a:headEnd type="triangle" w="med" len="med"/>
            <a:tailEnd type="triangle" w="med" len="med"/>
          </a:ln>
          <a:effectLst/>
        </p:spPr>
        <p:txBody>
          <a:bodyPr/>
          <a:lstStyle/>
          <a:p>
            <a:endParaRPr lang="es-ES"/>
          </a:p>
        </p:txBody>
      </p:sp>
      <p:sp>
        <p:nvSpPr>
          <p:cNvPr id="582691" name="Line 35"/>
          <p:cNvSpPr>
            <a:spLocks noChangeShapeType="1"/>
          </p:cNvSpPr>
          <p:nvPr/>
        </p:nvSpPr>
        <p:spPr bwMode="auto">
          <a:xfrm>
            <a:off x="6686550" y="2657475"/>
            <a:ext cx="0" cy="990600"/>
          </a:xfrm>
          <a:prstGeom prst="line">
            <a:avLst/>
          </a:prstGeom>
          <a:noFill/>
          <a:ln w="12700">
            <a:solidFill>
              <a:schemeClr val="tx1"/>
            </a:solidFill>
            <a:round/>
            <a:headEnd/>
            <a:tailEnd type="triangle" w="med" len="med"/>
          </a:ln>
          <a:effectLst/>
        </p:spPr>
        <p:txBody>
          <a:bodyPr/>
          <a:lstStyle/>
          <a:p>
            <a:endParaRPr lang="es-ES"/>
          </a:p>
        </p:txBody>
      </p:sp>
      <p:sp>
        <p:nvSpPr>
          <p:cNvPr id="582692" name="Text Box 36"/>
          <p:cNvSpPr txBox="1">
            <a:spLocks noChangeArrowheads="1"/>
          </p:cNvSpPr>
          <p:nvPr/>
        </p:nvSpPr>
        <p:spPr bwMode="auto">
          <a:xfrm>
            <a:off x="6477000" y="2362200"/>
            <a:ext cx="1181100" cy="336550"/>
          </a:xfrm>
          <a:prstGeom prst="rect">
            <a:avLst/>
          </a:prstGeom>
          <a:noFill/>
          <a:ln w="12700">
            <a:noFill/>
            <a:miter lim="800000"/>
            <a:headEnd/>
            <a:tailEnd/>
          </a:ln>
          <a:effectLst/>
        </p:spPr>
        <p:txBody>
          <a:bodyPr wrap="none">
            <a:spAutoFit/>
          </a:bodyPr>
          <a:lstStyle/>
          <a:p>
            <a:r>
              <a:rPr lang="es-ES_tradnl" sz="1600" b="1">
                <a:latin typeface="Arial" charset="0"/>
              </a:rPr>
              <a:t>ACR=0 dB</a:t>
            </a:r>
            <a:endParaRPr lang="es-ES" sz="1600" b="1">
              <a:latin typeface="Arial" charset="0"/>
            </a:endParaRPr>
          </a:p>
        </p:txBody>
      </p:sp>
      <p:sp>
        <p:nvSpPr>
          <p:cNvPr id="582693" name="Text Box 37"/>
          <p:cNvSpPr txBox="1">
            <a:spLocks noChangeArrowheads="1"/>
          </p:cNvSpPr>
          <p:nvPr/>
        </p:nvSpPr>
        <p:spPr bwMode="auto">
          <a:xfrm>
            <a:off x="762000" y="411163"/>
            <a:ext cx="7491413" cy="579437"/>
          </a:xfrm>
          <a:prstGeom prst="rect">
            <a:avLst/>
          </a:prstGeom>
          <a:noFill/>
          <a:ln w="12700">
            <a:noFill/>
            <a:miter lim="800000"/>
            <a:headEnd/>
            <a:tailEnd/>
          </a:ln>
          <a:effectLst/>
        </p:spPr>
        <p:txBody>
          <a:bodyPr wrap="none">
            <a:spAutoFit/>
          </a:bodyPr>
          <a:lstStyle/>
          <a:p>
            <a:r>
              <a:rPr lang="es-ES" sz="3200"/>
              <a:t>Relación entre Atenuación, Diafonía y ACR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685800" y="609600"/>
            <a:ext cx="7772400" cy="990600"/>
          </a:xfrm>
        </p:spPr>
        <p:txBody>
          <a:bodyPr/>
          <a:lstStyle/>
          <a:p>
            <a:r>
              <a:rPr lang="es-ES_tradnl" sz="4000"/>
              <a:t>ACR</a:t>
            </a:r>
            <a:endParaRPr lang="es-ES" sz="4000"/>
          </a:p>
        </p:txBody>
      </p:sp>
      <p:sp>
        <p:nvSpPr>
          <p:cNvPr id="355331" name="Rectangle 3"/>
          <p:cNvSpPr>
            <a:spLocks noGrp="1" noChangeArrowheads="1"/>
          </p:cNvSpPr>
          <p:nvPr>
            <p:ph type="body" idx="1"/>
          </p:nvPr>
        </p:nvSpPr>
        <p:spPr>
          <a:xfrm>
            <a:off x="533400" y="1752600"/>
            <a:ext cx="8229600" cy="4114800"/>
          </a:xfrm>
        </p:spPr>
        <p:txBody>
          <a:bodyPr/>
          <a:lstStyle/>
          <a:p>
            <a:pPr>
              <a:lnSpc>
                <a:spcPct val="90000"/>
              </a:lnSpc>
            </a:pPr>
            <a:r>
              <a:rPr lang="es-ES_tradnl" sz="2400"/>
              <a:t>La calidad de un cable para transmitir una señal viene dada por el cociente entre la diafonía y la atenuación, que se denomina ACR (Attenuation Crosstalk Ratio)</a:t>
            </a:r>
          </a:p>
          <a:p>
            <a:pPr>
              <a:lnSpc>
                <a:spcPct val="90000"/>
              </a:lnSpc>
            </a:pPr>
            <a:r>
              <a:rPr lang="es-ES_tradnl" sz="2400"/>
              <a:t>El ACR refleja el margen de seguridad con que funciona el cable. También se denomina rango dinámico</a:t>
            </a:r>
          </a:p>
          <a:p>
            <a:pPr>
              <a:lnSpc>
                <a:spcPct val="90000"/>
              </a:lnSpc>
            </a:pPr>
            <a:r>
              <a:rPr lang="es-ES_tradnl" sz="2400"/>
              <a:t>Si se expresa todo en dB el ACR se puede calcular como:</a:t>
            </a:r>
          </a:p>
          <a:p>
            <a:pPr lvl="1">
              <a:lnSpc>
                <a:spcPct val="90000"/>
              </a:lnSpc>
              <a:buFontTx/>
              <a:buNone/>
            </a:pPr>
            <a:r>
              <a:rPr lang="es-ES_tradnl" sz="2400"/>
              <a:t>			ACR = Diafonía (NEXT) – Atenuación</a:t>
            </a:r>
          </a:p>
          <a:p>
            <a:pPr>
              <a:lnSpc>
                <a:spcPct val="90000"/>
              </a:lnSpc>
            </a:pPr>
            <a:r>
              <a:rPr lang="es-ES_tradnl" sz="2400"/>
              <a:t>La Atenuación y la diafonía se miden (por ejemplo con un probador de cables como el Fluke). El ACR se calcula (el Fluke puede hacer los cálculos)</a:t>
            </a:r>
          </a:p>
          <a:p>
            <a:pPr>
              <a:lnSpc>
                <a:spcPct val="90000"/>
              </a:lnSpc>
            </a:pPr>
            <a:r>
              <a:rPr lang="es-ES_tradnl" sz="2400"/>
              <a:t>Un ACR de 0 dB significa que señal/diafonía=1 puesto que log(1) = 0</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7378" name="Picture 1026"/>
          <p:cNvPicPr>
            <a:picLocks noChangeAspect="1" noChangeArrowheads="1"/>
          </p:cNvPicPr>
          <p:nvPr/>
        </p:nvPicPr>
        <p:blipFill>
          <a:blip r:embed="rId3" cstate="print"/>
          <a:srcRect/>
          <a:stretch>
            <a:fillRect/>
          </a:stretch>
        </p:blipFill>
        <p:spPr bwMode="auto">
          <a:xfrm>
            <a:off x="228600" y="2466975"/>
            <a:ext cx="8643938" cy="3629025"/>
          </a:xfrm>
          <a:prstGeom prst="rect">
            <a:avLst/>
          </a:prstGeom>
          <a:noFill/>
          <a:ln w="12700">
            <a:noFill/>
            <a:miter lim="800000"/>
            <a:headEnd/>
            <a:tailEnd/>
          </a:ln>
          <a:effectLst/>
        </p:spPr>
      </p:pic>
      <p:sp>
        <p:nvSpPr>
          <p:cNvPr id="357379" name="Text Box 1027"/>
          <p:cNvSpPr txBox="1">
            <a:spLocks noChangeArrowheads="1"/>
          </p:cNvSpPr>
          <p:nvPr/>
        </p:nvSpPr>
        <p:spPr bwMode="auto">
          <a:xfrm>
            <a:off x="660400" y="482600"/>
            <a:ext cx="7891463" cy="1373188"/>
          </a:xfrm>
          <a:prstGeom prst="rect">
            <a:avLst/>
          </a:prstGeom>
          <a:noFill/>
          <a:ln w="12700">
            <a:noFill/>
            <a:miter lim="800000"/>
            <a:headEnd/>
            <a:tailEnd/>
          </a:ln>
          <a:effectLst/>
        </p:spPr>
        <p:txBody>
          <a:bodyPr wrap="none">
            <a:spAutoFit/>
          </a:bodyPr>
          <a:lstStyle/>
          <a:p>
            <a:pPr algn="ctr"/>
            <a:r>
              <a:rPr lang="es-ES_tradnl" sz="2800"/>
              <a:t>Valores de NEXT (Near end crosstalk) , Atenuación y</a:t>
            </a:r>
          </a:p>
          <a:p>
            <a:pPr algn="ctr"/>
            <a:r>
              <a:rPr lang="es-ES_tradnl" sz="2800"/>
              <a:t>ACR para el cable  UTP Nokia UC300 </a:t>
            </a:r>
          </a:p>
          <a:p>
            <a:pPr algn="ctr"/>
            <a:r>
              <a:rPr lang="es-ES_tradnl" sz="2800"/>
              <a:t>Diámetro: AWG 24 (</a:t>
            </a:r>
            <a:r>
              <a:rPr lang="es-ES_tradnl" sz="2800">
                <a:sym typeface="Symbol" pitchFamily="18" charset="2"/>
              </a:rPr>
              <a:t> </a:t>
            </a:r>
            <a:r>
              <a:rPr lang="es-ES_tradnl" sz="2800"/>
              <a:t>0,51 mm)</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Line 1028"/>
          <p:cNvSpPr>
            <a:spLocks noChangeShapeType="1"/>
          </p:cNvSpPr>
          <p:nvPr/>
        </p:nvSpPr>
        <p:spPr bwMode="auto">
          <a:xfrm>
            <a:off x="1111250" y="1562100"/>
            <a:ext cx="6503988" cy="0"/>
          </a:xfrm>
          <a:prstGeom prst="line">
            <a:avLst/>
          </a:prstGeom>
          <a:noFill/>
          <a:ln w="19050">
            <a:solidFill>
              <a:schemeClr val="tx1"/>
            </a:solidFill>
            <a:round/>
            <a:headEnd/>
            <a:tailEnd/>
          </a:ln>
          <a:effectLst/>
        </p:spPr>
        <p:txBody>
          <a:bodyPr/>
          <a:lstStyle/>
          <a:p>
            <a:endParaRPr lang="es-ES"/>
          </a:p>
        </p:txBody>
      </p:sp>
      <p:sp>
        <p:nvSpPr>
          <p:cNvPr id="320517" name="Line 1029"/>
          <p:cNvSpPr>
            <a:spLocks noChangeShapeType="1"/>
          </p:cNvSpPr>
          <p:nvPr/>
        </p:nvSpPr>
        <p:spPr bwMode="auto">
          <a:xfrm>
            <a:off x="1122363" y="5778500"/>
            <a:ext cx="6499225" cy="0"/>
          </a:xfrm>
          <a:prstGeom prst="line">
            <a:avLst/>
          </a:prstGeom>
          <a:noFill/>
          <a:ln w="19050">
            <a:solidFill>
              <a:schemeClr val="tx1"/>
            </a:solidFill>
            <a:round/>
            <a:headEnd/>
            <a:tailEnd/>
          </a:ln>
          <a:effectLst/>
        </p:spPr>
        <p:txBody>
          <a:bodyPr/>
          <a:lstStyle/>
          <a:p>
            <a:endParaRPr lang="es-ES"/>
          </a:p>
        </p:txBody>
      </p:sp>
      <p:sp>
        <p:nvSpPr>
          <p:cNvPr id="320518" name="Line 1030"/>
          <p:cNvSpPr>
            <a:spLocks noChangeShapeType="1"/>
          </p:cNvSpPr>
          <p:nvPr/>
        </p:nvSpPr>
        <p:spPr bwMode="auto">
          <a:xfrm>
            <a:off x="1214438" y="1562100"/>
            <a:ext cx="0" cy="4325938"/>
          </a:xfrm>
          <a:prstGeom prst="line">
            <a:avLst/>
          </a:prstGeom>
          <a:noFill/>
          <a:ln w="19050">
            <a:solidFill>
              <a:schemeClr val="tx1"/>
            </a:solidFill>
            <a:round/>
            <a:headEnd/>
            <a:tailEnd/>
          </a:ln>
          <a:effectLst/>
        </p:spPr>
        <p:txBody>
          <a:bodyPr/>
          <a:lstStyle/>
          <a:p>
            <a:endParaRPr lang="es-ES"/>
          </a:p>
        </p:txBody>
      </p:sp>
      <p:sp>
        <p:nvSpPr>
          <p:cNvPr id="320519" name="Line 1031"/>
          <p:cNvSpPr>
            <a:spLocks noChangeShapeType="1"/>
          </p:cNvSpPr>
          <p:nvPr/>
        </p:nvSpPr>
        <p:spPr bwMode="auto">
          <a:xfrm>
            <a:off x="7608888" y="1574800"/>
            <a:ext cx="4762" cy="4311650"/>
          </a:xfrm>
          <a:prstGeom prst="line">
            <a:avLst/>
          </a:prstGeom>
          <a:noFill/>
          <a:ln w="19050">
            <a:solidFill>
              <a:schemeClr val="tx1"/>
            </a:solidFill>
            <a:round/>
            <a:headEnd/>
            <a:tailEnd/>
          </a:ln>
          <a:effectLst/>
        </p:spPr>
        <p:txBody>
          <a:bodyPr/>
          <a:lstStyle/>
          <a:p>
            <a:endParaRPr lang="es-ES"/>
          </a:p>
        </p:txBody>
      </p:sp>
      <p:sp>
        <p:nvSpPr>
          <p:cNvPr id="320520" name="Line 1032"/>
          <p:cNvSpPr>
            <a:spLocks noChangeShapeType="1"/>
          </p:cNvSpPr>
          <p:nvPr/>
        </p:nvSpPr>
        <p:spPr bwMode="auto">
          <a:xfrm>
            <a:off x="1096963" y="2171700"/>
            <a:ext cx="114300" cy="0"/>
          </a:xfrm>
          <a:prstGeom prst="line">
            <a:avLst/>
          </a:prstGeom>
          <a:noFill/>
          <a:ln w="19050">
            <a:solidFill>
              <a:schemeClr val="tx1"/>
            </a:solidFill>
            <a:round/>
            <a:headEnd/>
            <a:tailEnd/>
          </a:ln>
          <a:effectLst/>
        </p:spPr>
        <p:txBody>
          <a:bodyPr/>
          <a:lstStyle/>
          <a:p>
            <a:endParaRPr lang="es-ES"/>
          </a:p>
        </p:txBody>
      </p:sp>
      <p:sp>
        <p:nvSpPr>
          <p:cNvPr id="320521" name="Line 1033"/>
          <p:cNvSpPr>
            <a:spLocks noChangeShapeType="1"/>
          </p:cNvSpPr>
          <p:nvPr/>
        </p:nvSpPr>
        <p:spPr bwMode="auto">
          <a:xfrm>
            <a:off x="1096963" y="2776538"/>
            <a:ext cx="114300" cy="0"/>
          </a:xfrm>
          <a:prstGeom prst="line">
            <a:avLst/>
          </a:prstGeom>
          <a:noFill/>
          <a:ln w="19050">
            <a:solidFill>
              <a:schemeClr val="tx1"/>
            </a:solidFill>
            <a:round/>
            <a:headEnd/>
            <a:tailEnd/>
          </a:ln>
          <a:effectLst/>
        </p:spPr>
        <p:txBody>
          <a:bodyPr/>
          <a:lstStyle/>
          <a:p>
            <a:endParaRPr lang="es-ES"/>
          </a:p>
        </p:txBody>
      </p:sp>
      <p:sp>
        <p:nvSpPr>
          <p:cNvPr id="320522" name="Line 1034"/>
          <p:cNvSpPr>
            <a:spLocks noChangeShapeType="1"/>
          </p:cNvSpPr>
          <p:nvPr/>
        </p:nvSpPr>
        <p:spPr bwMode="auto">
          <a:xfrm>
            <a:off x="1111250" y="3381375"/>
            <a:ext cx="114300" cy="0"/>
          </a:xfrm>
          <a:prstGeom prst="line">
            <a:avLst/>
          </a:prstGeom>
          <a:noFill/>
          <a:ln w="19050">
            <a:solidFill>
              <a:schemeClr val="tx1"/>
            </a:solidFill>
            <a:round/>
            <a:headEnd/>
            <a:tailEnd/>
          </a:ln>
          <a:effectLst/>
        </p:spPr>
        <p:txBody>
          <a:bodyPr/>
          <a:lstStyle/>
          <a:p>
            <a:endParaRPr lang="es-ES"/>
          </a:p>
        </p:txBody>
      </p:sp>
      <p:sp>
        <p:nvSpPr>
          <p:cNvPr id="320523" name="Line 1035"/>
          <p:cNvSpPr>
            <a:spLocks noChangeShapeType="1"/>
          </p:cNvSpPr>
          <p:nvPr/>
        </p:nvSpPr>
        <p:spPr bwMode="auto">
          <a:xfrm>
            <a:off x="1106488" y="3971925"/>
            <a:ext cx="114300" cy="0"/>
          </a:xfrm>
          <a:prstGeom prst="line">
            <a:avLst/>
          </a:prstGeom>
          <a:noFill/>
          <a:ln w="19050">
            <a:solidFill>
              <a:schemeClr val="tx1"/>
            </a:solidFill>
            <a:round/>
            <a:headEnd/>
            <a:tailEnd/>
          </a:ln>
          <a:effectLst/>
        </p:spPr>
        <p:txBody>
          <a:bodyPr/>
          <a:lstStyle/>
          <a:p>
            <a:endParaRPr lang="es-ES"/>
          </a:p>
        </p:txBody>
      </p:sp>
      <p:sp>
        <p:nvSpPr>
          <p:cNvPr id="320524" name="Line 1036"/>
          <p:cNvSpPr>
            <a:spLocks noChangeShapeType="1"/>
          </p:cNvSpPr>
          <p:nvPr/>
        </p:nvSpPr>
        <p:spPr bwMode="auto">
          <a:xfrm>
            <a:off x="1116013" y="4576763"/>
            <a:ext cx="114300" cy="0"/>
          </a:xfrm>
          <a:prstGeom prst="line">
            <a:avLst/>
          </a:prstGeom>
          <a:noFill/>
          <a:ln w="19050">
            <a:solidFill>
              <a:schemeClr val="tx1"/>
            </a:solidFill>
            <a:round/>
            <a:headEnd/>
            <a:tailEnd/>
          </a:ln>
          <a:effectLst/>
        </p:spPr>
        <p:txBody>
          <a:bodyPr/>
          <a:lstStyle/>
          <a:p>
            <a:endParaRPr lang="es-ES"/>
          </a:p>
        </p:txBody>
      </p:sp>
      <p:sp>
        <p:nvSpPr>
          <p:cNvPr id="320525" name="Line 1037"/>
          <p:cNvSpPr>
            <a:spLocks noChangeShapeType="1"/>
          </p:cNvSpPr>
          <p:nvPr/>
        </p:nvSpPr>
        <p:spPr bwMode="auto">
          <a:xfrm>
            <a:off x="1106488" y="5181600"/>
            <a:ext cx="114300" cy="0"/>
          </a:xfrm>
          <a:prstGeom prst="line">
            <a:avLst/>
          </a:prstGeom>
          <a:noFill/>
          <a:ln w="19050">
            <a:solidFill>
              <a:schemeClr val="tx1"/>
            </a:solidFill>
            <a:round/>
            <a:headEnd/>
            <a:tailEnd/>
          </a:ln>
          <a:effectLst/>
        </p:spPr>
        <p:txBody>
          <a:bodyPr/>
          <a:lstStyle/>
          <a:p>
            <a:endParaRPr lang="es-ES"/>
          </a:p>
        </p:txBody>
      </p:sp>
      <p:sp>
        <p:nvSpPr>
          <p:cNvPr id="320530" name="Text Box 1042"/>
          <p:cNvSpPr txBox="1">
            <a:spLocks noChangeArrowheads="1"/>
          </p:cNvSpPr>
          <p:nvPr/>
        </p:nvSpPr>
        <p:spPr bwMode="auto">
          <a:xfrm>
            <a:off x="768350" y="2014538"/>
            <a:ext cx="381000" cy="304800"/>
          </a:xfrm>
          <a:prstGeom prst="rect">
            <a:avLst/>
          </a:prstGeom>
          <a:noFill/>
          <a:ln w="12700">
            <a:noFill/>
            <a:miter lim="800000"/>
            <a:headEnd/>
            <a:tailEnd/>
          </a:ln>
          <a:effectLst/>
        </p:spPr>
        <p:txBody>
          <a:bodyPr wrap="none">
            <a:spAutoFit/>
          </a:bodyPr>
          <a:lstStyle/>
          <a:p>
            <a:r>
              <a:rPr lang="es-ES" sz="1400" b="1">
                <a:latin typeface="Arial" charset="0"/>
              </a:rPr>
              <a:t>10</a:t>
            </a:r>
          </a:p>
        </p:txBody>
      </p:sp>
      <p:sp>
        <p:nvSpPr>
          <p:cNvPr id="320531" name="Text Box 1043"/>
          <p:cNvSpPr txBox="1">
            <a:spLocks noChangeArrowheads="1"/>
          </p:cNvSpPr>
          <p:nvPr/>
        </p:nvSpPr>
        <p:spPr bwMode="auto">
          <a:xfrm>
            <a:off x="768350" y="2619375"/>
            <a:ext cx="381000" cy="304800"/>
          </a:xfrm>
          <a:prstGeom prst="rect">
            <a:avLst/>
          </a:prstGeom>
          <a:noFill/>
          <a:ln w="12700">
            <a:noFill/>
            <a:miter lim="800000"/>
            <a:headEnd/>
            <a:tailEnd/>
          </a:ln>
          <a:effectLst/>
        </p:spPr>
        <p:txBody>
          <a:bodyPr wrap="none">
            <a:spAutoFit/>
          </a:bodyPr>
          <a:lstStyle/>
          <a:p>
            <a:r>
              <a:rPr lang="es-ES" sz="1400" b="1">
                <a:latin typeface="Arial" charset="0"/>
              </a:rPr>
              <a:t>20</a:t>
            </a:r>
          </a:p>
        </p:txBody>
      </p:sp>
      <p:sp>
        <p:nvSpPr>
          <p:cNvPr id="320532" name="Text Box 1044"/>
          <p:cNvSpPr txBox="1">
            <a:spLocks noChangeArrowheads="1"/>
          </p:cNvSpPr>
          <p:nvPr/>
        </p:nvSpPr>
        <p:spPr bwMode="auto">
          <a:xfrm>
            <a:off x="773113" y="3214688"/>
            <a:ext cx="381000" cy="304800"/>
          </a:xfrm>
          <a:prstGeom prst="rect">
            <a:avLst/>
          </a:prstGeom>
          <a:noFill/>
          <a:ln w="12700">
            <a:noFill/>
            <a:miter lim="800000"/>
            <a:headEnd/>
            <a:tailEnd/>
          </a:ln>
          <a:effectLst/>
        </p:spPr>
        <p:txBody>
          <a:bodyPr wrap="none">
            <a:spAutoFit/>
          </a:bodyPr>
          <a:lstStyle/>
          <a:p>
            <a:r>
              <a:rPr lang="es-ES" sz="1400" b="1">
                <a:latin typeface="Arial" charset="0"/>
              </a:rPr>
              <a:t>30</a:t>
            </a:r>
          </a:p>
        </p:txBody>
      </p:sp>
      <p:sp>
        <p:nvSpPr>
          <p:cNvPr id="320533" name="Text Box 1045"/>
          <p:cNvSpPr txBox="1">
            <a:spLocks noChangeArrowheads="1"/>
          </p:cNvSpPr>
          <p:nvPr/>
        </p:nvSpPr>
        <p:spPr bwMode="auto">
          <a:xfrm>
            <a:off x="768350" y="4419600"/>
            <a:ext cx="381000" cy="304800"/>
          </a:xfrm>
          <a:prstGeom prst="rect">
            <a:avLst/>
          </a:prstGeom>
          <a:noFill/>
          <a:ln w="12700">
            <a:noFill/>
            <a:miter lim="800000"/>
            <a:headEnd/>
            <a:tailEnd/>
          </a:ln>
          <a:effectLst/>
        </p:spPr>
        <p:txBody>
          <a:bodyPr wrap="none">
            <a:spAutoFit/>
          </a:bodyPr>
          <a:lstStyle/>
          <a:p>
            <a:r>
              <a:rPr lang="es-ES" sz="1400" b="1">
                <a:latin typeface="Arial" charset="0"/>
              </a:rPr>
              <a:t>50</a:t>
            </a:r>
          </a:p>
        </p:txBody>
      </p:sp>
      <p:sp>
        <p:nvSpPr>
          <p:cNvPr id="320534" name="Text Box 1046"/>
          <p:cNvSpPr txBox="1">
            <a:spLocks noChangeArrowheads="1"/>
          </p:cNvSpPr>
          <p:nvPr/>
        </p:nvSpPr>
        <p:spPr bwMode="auto">
          <a:xfrm>
            <a:off x="763588" y="3810000"/>
            <a:ext cx="381000" cy="304800"/>
          </a:xfrm>
          <a:prstGeom prst="rect">
            <a:avLst/>
          </a:prstGeom>
          <a:noFill/>
          <a:ln w="12700">
            <a:noFill/>
            <a:miter lim="800000"/>
            <a:headEnd/>
            <a:tailEnd/>
          </a:ln>
          <a:effectLst/>
        </p:spPr>
        <p:txBody>
          <a:bodyPr wrap="none">
            <a:spAutoFit/>
          </a:bodyPr>
          <a:lstStyle/>
          <a:p>
            <a:r>
              <a:rPr lang="es-ES" sz="1400" b="1">
                <a:latin typeface="Arial" charset="0"/>
              </a:rPr>
              <a:t>40</a:t>
            </a:r>
          </a:p>
        </p:txBody>
      </p:sp>
      <p:sp>
        <p:nvSpPr>
          <p:cNvPr id="320535" name="Text Box 1047"/>
          <p:cNvSpPr txBox="1">
            <a:spLocks noChangeArrowheads="1"/>
          </p:cNvSpPr>
          <p:nvPr/>
        </p:nvSpPr>
        <p:spPr bwMode="auto">
          <a:xfrm>
            <a:off x="768350" y="5629275"/>
            <a:ext cx="381000" cy="304800"/>
          </a:xfrm>
          <a:prstGeom prst="rect">
            <a:avLst/>
          </a:prstGeom>
          <a:noFill/>
          <a:ln w="12700">
            <a:noFill/>
            <a:miter lim="800000"/>
            <a:headEnd/>
            <a:tailEnd/>
          </a:ln>
          <a:effectLst/>
        </p:spPr>
        <p:txBody>
          <a:bodyPr wrap="none">
            <a:spAutoFit/>
          </a:bodyPr>
          <a:lstStyle/>
          <a:p>
            <a:r>
              <a:rPr lang="es-ES" sz="1400" b="1">
                <a:latin typeface="Arial" charset="0"/>
              </a:rPr>
              <a:t>70</a:t>
            </a:r>
          </a:p>
        </p:txBody>
      </p:sp>
      <p:sp>
        <p:nvSpPr>
          <p:cNvPr id="320536" name="Text Box 1048"/>
          <p:cNvSpPr txBox="1">
            <a:spLocks noChangeArrowheads="1"/>
          </p:cNvSpPr>
          <p:nvPr/>
        </p:nvSpPr>
        <p:spPr bwMode="auto">
          <a:xfrm>
            <a:off x="763588" y="5019675"/>
            <a:ext cx="381000" cy="304800"/>
          </a:xfrm>
          <a:prstGeom prst="rect">
            <a:avLst/>
          </a:prstGeom>
          <a:noFill/>
          <a:ln w="12700">
            <a:noFill/>
            <a:miter lim="800000"/>
            <a:headEnd/>
            <a:tailEnd/>
          </a:ln>
          <a:effectLst/>
        </p:spPr>
        <p:txBody>
          <a:bodyPr wrap="none">
            <a:spAutoFit/>
          </a:bodyPr>
          <a:lstStyle/>
          <a:p>
            <a:r>
              <a:rPr lang="es-ES" sz="1400" b="1">
                <a:latin typeface="Arial" charset="0"/>
              </a:rPr>
              <a:t>60</a:t>
            </a:r>
          </a:p>
        </p:txBody>
      </p:sp>
      <p:sp>
        <p:nvSpPr>
          <p:cNvPr id="320537" name="Text Box 1049"/>
          <p:cNvSpPr txBox="1">
            <a:spLocks noChangeArrowheads="1"/>
          </p:cNvSpPr>
          <p:nvPr/>
        </p:nvSpPr>
        <p:spPr bwMode="auto">
          <a:xfrm>
            <a:off x="858838" y="1395413"/>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320538" name="Line 1050"/>
          <p:cNvSpPr>
            <a:spLocks noChangeShapeType="1"/>
          </p:cNvSpPr>
          <p:nvPr/>
        </p:nvSpPr>
        <p:spPr bwMode="auto">
          <a:xfrm rot="5400000">
            <a:off x="2763838" y="5834063"/>
            <a:ext cx="114300" cy="0"/>
          </a:xfrm>
          <a:prstGeom prst="line">
            <a:avLst/>
          </a:prstGeom>
          <a:noFill/>
          <a:ln w="19050">
            <a:solidFill>
              <a:schemeClr val="tx1"/>
            </a:solidFill>
            <a:round/>
            <a:headEnd/>
            <a:tailEnd/>
          </a:ln>
          <a:effectLst/>
        </p:spPr>
        <p:txBody>
          <a:bodyPr/>
          <a:lstStyle/>
          <a:p>
            <a:endParaRPr lang="es-ES"/>
          </a:p>
        </p:txBody>
      </p:sp>
      <p:sp>
        <p:nvSpPr>
          <p:cNvPr id="320539" name="Line 1051"/>
          <p:cNvSpPr>
            <a:spLocks noChangeShapeType="1"/>
          </p:cNvSpPr>
          <p:nvPr/>
        </p:nvSpPr>
        <p:spPr bwMode="auto">
          <a:xfrm rot="5400000">
            <a:off x="5964238" y="5838825"/>
            <a:ext cx="114300" cy="0"/>
          </a:xfrm>
          <a:prstGeom prst="line">
            <a:avLst/>
          </a:prstGeom>
          <a:noFill/>
          <a:ln w="19050">
            <a:solidFill>
              <a:schemeClr val="tx1"/>
            </a:solidFill>
            <a:round/>
            <a:headEnd/>
            <a:tailEnd/>
          </a:ln>
          <a:effectLst/>
        </p:spPr>
        <p:txBody>
          <a:bodyPr/>
          <a:lstStyle/>
          <a:p>
            <a:endParaRPr lang="es-ES"/>
          </a:p>
        </p:txBody>
      </p:sp>
      <p:sp>
        <p:nvSpPr>
          <p:cNvPr id="320540" name="Line 1052"/>
          <p:cNvSpPr>
            <a:spLocks noChangeShapeType="1"/>
          </p:cNvSpPr>
          <p:nvPr/>
        </p:nvSpPr>
        <p:spPr bwMode="auto">
          <a:xfrm rot="5400000">
            <a:off x="4359275" y="5848350"/>
            <a:ext cx="114300" cy="0"/>
          </a:xfrm>
          <a:prstGeom prst="line">
            <a:avLst/>
          </a:prstGeom>
          <a:noFill/>
          <a:ln w="19050">
            <a:solidFill>
              <a:schemeClr val="tx1"/>
            </a:solidFill>
            <a:round/>
            <a:headEnd/>
            <a:tailEnd/>
          </a:ln>
          <a:effectLst/>
        </p:spPr>
        <p:txBody>
          <a:bodyPr/>
          <a:lstStyle/>
          <a:p>
            <a:endParaRPr lang="es-ES"/>
          </a:p>
        </p:txBody>
      </p:sp>
      <p:sp>
        <p:nvSpPr>
          <p:cNvPr id="320541" name="Text Box 1053"/>
          <p:cNvSpPr txBox="1">
            <a:spLocks noChangeArrowheads="1"/>
          </p:cNvSpPr>
          <p:nvPr/>
        </p:nvSpPr>
        <p:spPr bwMode="auto">
          <a:xfrm>
            <a:off x="1096963" y="592455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320542" name="Text Box 1054"/>
          <p:cNvSpPr txBox="1">
            <a:spLocks noChangeArrowheads="1"/>
          </p:cNvSpPr>
          <p:nvPr/>
        </p:nvSpPr>
        <p:spPr bwMode="auto">
          <a:xfrm>
            <a:off x="2630488" y="5915025"/>
            <a:ext cx="381000" cy="304800"/>
          </a:xfrm>
          <a:prstGeom prst="rect">
            <a:avLst/>
          </a:prstGeom>
          <a:noFill/>
          <a:ln w="12700">
            <a:noFill/>
            <a:miter lim="800000"/>
            <a:headEnd/>
            <a:tailEnd/>
          </a:ln>
          <a:effectLst/>
        </p:spPr>
        <p:txBody>
          <a:bodyPr wrap="none">
            <a:spAutoFit/>
          </a:bodyPr>
          <a:lstStyle/>
          <a:p>
            <a:r>
              <a:rPr lang="es-ES" sz="1400" b="1">
                <a:latin typeface="Arial" charset="0"/>
              </a:rPr>
              <a:t>50</a:t>
            </a:r>
          </a:p>
        </p:txBody>
      </p:sp>
      <p:sp>
        <p:nvSpPr>
          <p:cNvPr id="320543" name="Text Box 1055"/>
          <p:cNvSpPr txBox="1">
            <a:spLocks noChangeArrowheads="1"/>
          </p:cNvSpPr>
          <p:nvPr/>
        </p:nvSpPr>
        <p:spPr bwMode="auto">
          <a:xfrm>
            <a:off x="4197350" y="5915025"/>
            <a:ext cx="479425" cy="304800"/>
          </a:xfrm>
          <a:prstGeom prst="rect">
            <a:avLst/>
          </a:prstGeom>
          <a:noFill/>
          <a:ln w="12700">
            <a:noFill/>
            <a:miter lim="800000"/>
            <a:headEnd/>
            <a:tailEnd/>
          </a:ln>
          <a:effectLst/>
        </p:spPr>
        <p:txBody>
          <a:bodyPr wrap="none">
            <a:spAutoFit/>
          </a:bodyPr>
          <a:lstStyle/>
          <a:p>
            <a:r>
              <a:rPr lang="es-ES" sz="1400" b="1">
                <a:latin typeface="Arial" charset="0"/>
              </a:rPr>
              <a:t>100</a:t>
            </a:r>
          </a:p>
        </p:txBody>
      </p:sp>
      <p:sp>
        <p:nvSpPr>
          <p:cNvPr id="320544" name="Text Box 1056"/>
          <p:cNvSpPr txBox="1">
            <a:spLocks noChangeArrowheads="1"/>
          </p:cNvSpPr>
          <p:nvPr/>
        </p:nvSpPr>
        <p:spPr bwMode="auto">
          <a:xfrm>
            <a:off x="5788025" y="5910263"/>
            <a:ext cx="479425" cy="304800"/>
          </a:xfrm>
          <a:prstGeom prst="rect">
            <a:avLst/>
          </a:prstGeom>
          <a:noFill/>
          <a:ln w="12700">
            <a:noFill/>
            <a:miter lim="800000"/>
            <a:headEnd/>
            <a:tailEnd/>
          </a:ln>
          <a:effectLst/>
        </p:spPr>
        <p:txBody>
          <a:bodyPr wrap="none">
            <a:spAutoFit/>
          </a:bodyPr>
          <a:lstStyle/>
          <a:p>
            <a:r>
              <a:rPr lang="es-ES" sz="1400" b="1">
                <a:latin typeface="Arial" charset="0"/>
              </a:rPr>
              <a:t>150</a:t>
            </a:r>
          </a:p>
        </p:txBody>
      </p:sp>
      <p:sp>
        <p:nvSpPr>
          <p:cNvPr id="320545" name="Text Box 1057"/>
          <p:cNvSpPr txBox="1">
            <a:spLocks noChangeArrowheads="1"/>
          </p:cNvSpPr>
          <p:nvPr/>
        </p:nvSpPr>
        <p:spPr bwMode="auto">
          <a:xfrm>
            <a:off x="7388225" y="5919788"/>
            <a:ext cx="479425" cy="304800"/>
          </a:xfrm>
          <a:prstGeom prst="rect">
            <a:avLst/>
          </a:prstGeom>
          <a:noFill/>
          <a:ln w="12700">
            <a:noFill/>
            <a:miter lim="800000"/>
            <a:headEnd/>
            <a:tailEnd/>
          </a:ln>
          <a:effectLst/>
        </p:spPr>
        <p:txBody>
          <a:bodyPr wrap="none">
            <a:spAutoFit/>
          </a:bodyPr>
          <a:lstStyle/>
          <a:p>
            <a:r>
              <a:rPr lang="es-ES" sz="1400" b="1">
                <a:latin typeface="Arial" charset="0"/>
              </a:rPr>
              <a:t>200</a:t>
            </a:r>
          </a:p>
        </p:txBody>
      </p:sp>
      <p:sp>
        <p:nvSpPr>
          <p:cNvPr id="320546" name="Text Box 1058"/>
          <p:cNvSpPr txBox="1">
            <a:spLocks noChangeArrowheads="1"/>
          </p:cNvSpPr>
          <p:nvPr/>
        </p:nvSpPr>
        <p:spPr bwMode="auto">
          <a:xfrm>
            <a:off x="3481388" y="6199188"/>
            <a:ext cx="1866900" cy="336550"/>
          </a:xfrm>
          <a:prstGeom prst="rect">
            <a:avLst/>
          </a:prstGeom>
          <a:noFill/>
          <a:ln w="12700">
            <a:noFill/>
            <a:miter lim="800000"/>
            <a:headEnd/>
            <a:tailEnd/>
          </a:ln>
          <a:effectLst/>
        </p:spPr>
        <p:txBody>
          <a:bodyPr wrap="none">
            <a:spAutoFit/>
          </a:bodyPr>
          <a:lstStyle/>
          <a:p>
            <a:r>
              <a:rPr lang="es-ES" sz="1600" b="1">
                <a:latin typeface="Arial" charset="0"/>
              </a:rPr>
              <a:t>Frecuencia (MHz)</a:t>
            </a:r>
          </a:p>
        </p:txBody>
      </p:sp>
      <p:sp>
        <p:nvSpPr>
          <p:cNvPr id="320547" name="Text Box 1059"/>
          <p:cNvSpPr txBox="1">
            <a:spLocks noChangeArrowheads="1"/>
          </p:cNvSpPr>
          <p:nvPr/>
        </p:nvSpPr>
        <p:spPr bwMode="auto">
          <a:xfrm rot="16200000">
            <a:off x="452437" y="3494088"/>
            <a:ext cx="454025" cy="336550"/>
          </a:xfrm>
          <a:prstGeom prst="rect">
            <a:avLst/>
          </a:prstGeom>
          <a:noFill/>
          <a:ln w="12700">
            <a:noFill/>
            <a:miter lim="800000"/>
            <a:headEnd/>
            <a:tailEnd/>
          </a:ln>
          <a:effectLst/>
        </p:spPr>
        <p:txBody>
          <a:bodyPr wrap="none">
            <a:spAutoFit/>
          </a:bodyPr>
          <a:lstStyle/>
          <a:p>
            <a:r>
              <a:rPr lang="es-ES" sz="1600" b="1">
                <a:latin typeface="Arial" charset="0"/>
              </a:rPr>
              <a:t>dB</a:t>
            </a:r>
          </a:p>
        </p:txBody>
      </p:sp>
      <p:sp>
        <p:nvSpPr>
          <p:cNvPr id="320548" name="Freeform 1060"/>
          <p:cNvSpPr>
            <a:spLocks/>
          </p:cNvSpPr>
          <p:nvPr/>
        </p:nvSpPr>
        <p:spPr bwMode="auto">
          <a:xfrm>
            <a:off x="1258888" y="1676400"/>
            <a:ext cx="3167062" cy="1338263"/>
          </a:xfrm>
          <a:custGeom>
            <a:avLst/>
            <a:gdLst/>
            <a:ahLst/>
            <a:cxnLst>
              <a:cxn ang="0">
                <a:pos x="0" y="0"/>
              </a:cxn>
              <a:cxn ang="0">
                <a:pos x="57" y="93"/>
              </a:cxn>
              <a:cxn ang="0">
                <a:pos x="96" y="144"/>
              </a:cxn>
              <a:cxn ang="0">
                <a:pos x="183" y="201"/>
              </a:cxn>
              <a:cxn ang="0">
                <a:pos x="321" y="294"/>
              </a:cxn>
              <a:cxn ang="0">
                <a:pos x="480" y="363"/>
              </a:cxn>
              <a:cxn ang="0">
                <a:pos x="714" y="468"/>
              </a:cxn>
              <a:cxn ang="0">
                <a:pos x="1086" y="582"/>
              </a:cxn>
              <a:cxn ang="0">
                <a:pos x="1446" y="693"/>
              </a:cxn>
              <a:cxn ang="0">
                <a:pos x="1995" y="843"/>
              </a:cxn>
            </a:cxnLst>
            <a:rect l="0" t="0" r="r" b="b"/>
            <a:pathLst>
              <a:path w="1995" h="843">
                <a:moveTo>
                  <a:pt x="0" y="0"/>
                </a:moveTo>
                <a:cubicBezTo>
                  <a:pt x="20" y="34"/>
                  <a:pt x="41" y="69"/>
                  <a:pt x="57" y="93"/>
                </a:cubicBezTo>
                <a:cubicBezTo>
                  <a:pt x="73" y="117"/>
                  <a:pt x="75" y="126"/>
                  <a:pt x="96" y="144"/>
                </a:cubicBezTo>
                <a:cubicBezTo>
                  <a:pt x="117" y="162"/>
                  <a:pt x="146" y="176"/>
                  <a:pt x="183" y="201"/>
                </a:cubicBezTo>
                <a:cubicBezTo>
                  <a:pt x="220" y="226"/>
                  <a:pt x="272" y="267"/>
                  <a:pt x="321" y="294"/>
                </a:cubicBezTo>
                <a:cubicBezTo>
                  <a:pt x="370" y="321"/>
                  <a:pt x="415" y="334"/>
                  <a:pt x="480" y="363"/>
                </a:cubicBezTo>
                <a:cubicBezTo>
                  <a:pt x="545" y="392"/>
                  <a:pt x="613" y="432"/>
                  <a:pt x="714" y="468"/>
                </a:cubicBezTo>
                <a:cubicBezTo>
                  <a:pt x="815" y="504"/>
                  <a:pt x="964" y="544"/>
                  <a:pt x="1086" y="582"/>
                </a:cubicBezTo>
                <a:cubicBezTo>
                  <a:pt x="1208" y="620"/>
                  <a:pt x="1295" y="650"/>
                  <a:pt x="1446" y="693"/>
                </a:cubicBezTo>
                <a:cubicBezTo>
                  <a:pt x="1597" y="736"/>
                  <a:pt x="1903" y="818"/>
                  <a:pt x="1995" y="843"/>
                </a:cubicBezTo>
              </a:path>
            </a:pathLst>
          </a:custGeom>
          <a:noFill/>
          <a:ln w="25400" cap="flat" cmpd="sng">
            <a:solidFill>
              <a:srgbClr val="008000"/>
            </a:solidFill>
            <a:prstDash val="solid"/>
            <a:round/>
            <a:headEnd type="none" w="med" len="med"/>
            <a:tailEnd type="none" w="med" len="med"/>
          </a:ln>
          <a:effectLst/>
        </p:spPr>
        <p:txBody>
          <a:bodyPr/>
          <a:lstStyle/>
          <a:p>
            <a:endParaRPr lang="es-ES"/>
          </a:p>
        </p:txBody>
      </p:sp>
      <p:sp>
        <p:nvSpPr>
          <p:cNvPr id="320550" name="Freeform 1062"/>
          <p:cNvSpPr>
            <a:spLocks/>
          </p:cNvSpPr>
          <p:nvPr/>
        </p:nvSpPr>
        <p:spPr bwMode="auto">
          <a:xfrm>
            <a:off x="1258888" y="1676400"/>
            <a:ext cx="6350000" cy="1816100"/>
          </a:xfrm>
          <a:custGeom>
            <a:avLst/>
            <a:gdLst/>
            <a:ahLst/>
            <a:cxnLst>
              <a:cxn ang="0">
                <a:pos x="0" y="0"/>
              </a:cxn>
              <a:cxn ang="0">
                <a:pos x="100" y="116"/>
              </a:cxn>
              <a:cxn ang="0">
                <a:pos x="268" y="216"/>
              </a:cxn>
              <a:cxn ang="0">
                <a:pos x="468" y="312"/>
              </a:cxn>
              <a:cxn ang="0">
                <a:pos x="808" y="432"/>
              </a:cxn>
              <a:cxn ang="0">
                <a:pos x="1308" y="588"/>
              </a:cxn>
              <a:cxn ang="0">
                <a:pos x="1916" y="732"/>
              </a:cxn>
              <a:cxn ang="0">
                <a:pos x="2392" y="832"/>
              </a:cxn>
              <a:cxn ang="0">
                <a:pos x="2940" y="948"/>
              </a:cxn>
              <a:cxn ang="0">
                <a:pos x="3384" y="1024"/>
              </a:cxn>
              <a:cxn ang="0">
                <a:pos x="4000" y="1144"/>
              </a:cxn>
            </a:cxnLst>
            <a:rect l="0" t="0" r="r" b="b"/>
            <a:pathLst>
              <a:path w="4000" h="1144">
                <a:moveTo>
                  <a:pt x="0" y="0"/>
                </a:moveTo>
                <a:cubicBezTo>
                  <a:pt x="27" y="40"/>
                  <a:pt x="55" y="80"/>
                  <a:pt x="100" y="116"/>
                </a:cubicBezTo>
                <a:cubicBezTo>
                  <a:pt x="145" y="152"/>
                  <a:pt x="207" y="183"/>
                  <a:pt x="268" y="216"/>
                </a:cubicBezTo>
                <a:cubicBezTo>
                  <a:pt x="329" y="249"/>
                  <a:pt x="378" y="276"/>
                  <a:pt x="468" y="312"/>
                </a:cubicBezTo>
                <a:cubicBezTo>
                  <a:pt x="558" y="348"/>
                  <a:pt x="668" y="386"/>
                  <a:pt x="808" y="432"/>
                </a:cubicBezTo>
                <a:cubicBezTo>
                  <a:pt x="948" y="478"/>
                  <a:pt x="1123" y="538"/>
                  <a:pt x="1308" y="588"/>
                </a:cubicBezTo>
                <a:cubicBezTo>
                  <a:pt x="1493" y="638"/>
                  <a:pt x="1735" y="691"/>
                  <a:pt x="1916" y="732"/>
                </a:cubicBezTo>
                <a:cubicBezTo>
                  <a:pt x="2097" y="773"/>
                  <a:pt x="2221" y="796"/>
                  <a:pt x="2392" y="832"/>
                </a:cubicBezTo>
                <a:cubicBezTo>
                  <a:pt x="2563" y="868"/>
                  <a:pt x="2775" y="916"/>
                  <a:pt x="2940" y="948"/>
                </a:cubicBezTo>
                <a:cubicBezTo>
                  <a:pt x="3105" y="980"/>
                  <a:pt x="3207" y="991"/>
                  <a:pt x="3384" y="1024"/>
                </a:cubicBezTo>
                <a:cubicBezTo>
                  <a:pt x="3561" y="1057"/>
                  <a:pt x="3780" y="1100"/>
                  <a:pt x="4000" y="1144"/>
                </a:cubicBezTo>
              </a:path>
            </a:pathLst>
          </a:custGeom>
          <a:noFill/>
          <a:ln w="25400" cap="flat" cmpd="sng">
            <a:solidFill>
              <a:srgbClr val="0000FF"/>
            </a:solidFill>
            <a:prstDash val="solid"/>
            <a:round/>
            <a:headEnd type="none" w="med" len="med"/>
            <a:tailEnd type="none" w="med" len="med"/>
          </a:ln>
          <a:effectLst/>
        </p:spPr>
        <p:txBody>
          <a:bodyPr/>
          <a:lstStyle/>
          <a:p>
            <a:endParaRPr lang="es-ES"/>
          </a:p>
        </p:txBody>
      </p:sp>
      <p:sp>
        <p:nvSpPr>
          <p:cNvPr id="320551" name="Freeform 1063"/>
          <p:cNvSpPr>
            <a:spLocks/>
          </p:cNvSpPr>
          <p:nvPr/>
        </p:nvSpPr>
        <p:spPr bwMode="auto">
          <a:xfrm>
            <a:off x="1258888" y="3194050"/>
            <a:ext cx="3149600" cy="1987550"/>
          </a:xfrm>
          <a:custGeom>
            <a:avLst/>
            <a:gdLst/>
            <a:ahLst/>
            <a:cxnLst>
              <a:cxn ang="0">
                <a:pos x="0" y="1252"/>
              </a:cxn>
              <a:cxn ang="0">
                <a:pos x="16" y="1104"/>
              </a:cxn>
              <a:cxn ang="0">
                <a:pos x="36" y="964"/>
              </a:cxn>
              <a:cxn ang="0">
                <a:pos x="104" y="780"/>
              </a:cxn>
              <a:cxn ang="0">
                <a:pos x="184" y="628"/>
              </a:cxn>
              <a:cxn ang="0">
                <a:pos x="300" y="512"/>
              </a:cxn>
              <a:cxn ang="0">
                <a:pos x="440" y="416"/>
              </a:cxn>
              <a:cxn ang="0">
                <a:pos x="632" y="312"/>
              </a:cxn>
              <a:cxn ang="0">
                <a:pos x="968" y="212"/>
              </a:cxn>
              <a:cxn ang="0">
                <a:pos x="1304" y="120"/>
              </a:cxn>
              <a:cxn ang="0">
                <a:pos x="1984" y="0"/>
              </a:cxn>
            </a:cxnLst>
            <a:rect l="0" t="0" r="r" b="b"/>
            <a:pathLst>
              <a:path w="1984" h="1252">
                <a:moveTo>
                  <a:pt x="0" y="1252"/>
                </a:moveTo>
                <a:cubicBezTo>
                  <a:pt x="5" y="1202"/>
                  <a:pt x="10" y="1152"/>
                  <a:pt x="16" y="1104"/>
                </a:cubicBezTo>
                <a:cubicBezTo>
                  <a:pt x="22" y="1056"/>
                  <a:pt x="21" y="1018"/>
                  <a:pt x="36" y="964"/>
                </a:cubicBezTo>
                <a:cubicBezTo>
                  <a:pt x="51" y="910"/>
                  <a:pt x="79" y="836"/>
                  <a:pt x="104" y="780"/>
                </a:cubicBezTo>
                <a:cubicBezTo>
                  <a:pt x="129" y="724"/>
                  <a:pt x="151" y="673"/>
                  <a:pt x="184" y="628"/>
                </a:cubicBezTo>
                <a:cubicBezTo>
                  <a:pt x="217" y="583"/>
                  <a:pt x="257" y="547"/>
                  <a:pt x="300" y="512"/>
                </a:cubicBezTo>
                <a:cubicBezTo>
                  <a:pt x="343" y="477"/>
                  <a:pt x="385" y="449"/>
                  <a:pt x="440" y="416"/>
                </a:cubicBezTo>
                <a:cubicBezTo>
                  <a:pt x="495" y="383"/>
                  <a:pt x="544" y="346"/>
                  <a:pt x="632" y="312"/>
                </a:cubicBezTo>
                <a:cubicBezTo>
                  <a:pt x="720" y="278"/>
                  <a:pt x="856" y="244"/>
                  <a:pt x="968" y="212"/>
                </a:cubicBezTo>
                <a:cubicBezTo>
                  <a:pt x="1080" y="180"/>
                  <a:pt x="1135" y="155"/>
                  <a:pt x="1304" y="120"/>
                </a:cubicBezTo>
                <a:cubicBezTo>
                  <a:pt x="1473" y="85"/>
                  <a:pt x="1728" y="42"/>
                  <a:pt x="1984" y="0"/>
                </a:cubicBezTo>
              </a:path>
            </a:pathLst>
          </a:custGeom>
          <a:noFill/>
          <a:ln w="25400" cap="flat" cmpd="sng">
            <a:solidFill>
              <a:srgbClr val="FF0000"/>
            </a:solidFill>
            <a:prstDash val="solid"/>
            <a:round/>
            <a:headEnd type="none" w="med" len="med"/>
            <a:tailEnd type="none" w="med" len="med"/>
          </a:ln>
          <a:effectLst/>
        </p:spPr>
        <p:txBody>
          <a:bodyPr/>
          <a:lstStyle/>
          <a:p>
            <a:endParaRPr lang="es-ES"/>
          </a:p>
        </p:txBody>
      </p:sp>
      <p:sp>
        <p:nvSpPr>
          <p:cNvPr id="320552" name="Freeform 1064"/>
          <p:cNvSpPr>
            <a:spLocks/>
          </p:cNvSpPr>
          <p:nvPr/>
        </p:nvSpPr>
        <p:spPr bwMode="auto">
          <a:xfrm>
            <a:off x="1258888" y="3657600"/>
            <a:ext cx="6356350" cy="2095500"/>
          </a:xfrm>
          <a:custGeom>
            <a:avLst/>
            <a:gdLst/>
            <a:ahLst/>
            <a:cxnLst>
              <a:cxn ang="0">
                <a:pos x="0" y="1296"/>
              </a:cxn>
              <a:cxn ang="0">
                <a:pos x="4" y="1320"/>
              </a:cxn>
              <a:cxn ang="0">
                <a:pos x="52" y="1108"/>
              </a:cxn>
              <a:cxn ang="0">
                <a:pos x="148" y="868"/>
              </a:cxn>
              <a:cxn ang="0">
                <a:pos x="328" y="684"/>
              </a:cxn>
              <a:cxn ang="0">
                <a:pos x="568" y="528"/>
              </a:cxn>
              <a:cxn ang="0">
                <a:pos x="884" y="428"/>
              </a:cxn>
              <a:cxn ang="0">
                <a:pos x="1240" y="332"/>
              </a:cxn>
              <a:cxn ang="0">
                <a:pos x="1772" y="228"/>
              </a:cxn>
              <a:cxn ang="0">
                <a:pos x="2792" y="104"/>
              </a:cxn>
              <a:cxn ang="0">
                <a:pos x="4004" y="0"/>
              </a:cxn>
            </a:cxnLst>
            <a:rect l="0" t="0" r="r" b="b"/>
            <a:pathLst>
              <a:path w="4004" h="1320">
                <a:moveTo>
                  <a:pt x="0" y="1296"/>
                </a:moveTo>
                <a:lnTo>
                  <a:pt x="4" y="1320"/>
                </a:lnTo>
                <a:cubicBezTo>
                  <a:pt x="13" y="1289"/>
                  <a:pt x="28" y="1183"/>
                  <a:pt x="52" y="1108"/>
                </a:cubicBezTo>
                <a:cubicBezTo>
                  <a:pt x="76" y="1033"/>
                  <a:pt x="102" y="939"/>
                  <a:pt x="148" y="868"/>
                </a:cubicBezTo>
                <a:cubicBezTo>
                  <a:pt x="194" y="797"/>
                  <a:pt x="258" y="741"/>
                  <a:pt x="328" y="684"/>
                </a:cubicBezTo>
                <a:cubicBezTo>
                  <a:pt x="398" y="627"/>
                  <a:pt x="475" y="571"/>
                  <a:pt x="568" y="528"/>
                </a:cubicBezTo>
                <a:cubicBezTo>
                  <a:pt x="661" y="485"/>
                  <a:pt x="772" y="461"/>
                  <a:pt x="884" y="428"/>
                </a:cubicBezTo>
                <a:cubicBezTo>
                  <a:pt x="996" y="395"/>
                  <a:pt x="1092" y="365"/>
                  <a:pt x="1240" y="332"/>
                </a:cubicBezTo>
                <a:cubicBezTo>
                  <a:pt x="1388" y="299"/>
                  <a:pt x="1513" y="266"/>
                  <a:pt x="1772" y="228"/>
                </a:cubicBezTo>
                <a:cubicBezTo>
                  <a:pt x="2031" y="190"/>
                  <a:pt x="2420" y="142"/>
                  <a:pt x="2792" y="104"/>
                </a:cubicBezTo>
                <a:cubicBezTo>
                  <a:pt x="3164" y="66"/>
                  <a:pt x="3584" y="33"/>
                  <a:pt x="4004" y="0"/>
                </a:cubicBezTo>
              </a:path>
            </a:pathLst>
          </a:custGeom>
          <a:noFill/>
          <a:ln w="25400" cap="flat" cmpd="sng">
            <a:solidFill>
              <a:srgbClr val="800080"/>
            </a:solidFill>
            <a:prstDash val="solid"/>
            <a:round/>
            <a:headEnd type="none" w="med" len="med"/>
            <a:tailEnd type="none" w="med" len="med"/>
          </a:ln>
          <a:effectLst/>
        </p:spPr>
        <p:txBody>
          <a:bodyPr/>
          <a:lstStyle/>
          <a:p>
            <a:endParaRPr lang="es-ES"/>
          </a:p>
        </p:txBody>
      </p:sp>
      <p:sp>
        <p:nvSpPr>
          <p:cNvPr id="320553" name="Line 1065"/>
          <p:cNvSpPr>
            <a:spLocks noChangeShapeType="1"/>
          </p:cNvSpPr>
          <p:nvPr/>
        </p:nvSpPr>
        <p:spPr bwMode="auto">
          <a:xfrm>
            <a:off x="5526088" y="4495800"/>
            <a:ext cx="533400" cy="0"/>
          </a:xfrm>
          <a:prstGeom prst="line">
            <a:avLst/>
          </a:prstGeom>
          <a:noFill/>
          <a:ln w="25400">
            <a:solidFill>
              <a:srgbClr val="0000FF"/>
            </a:solidFill>
            <a:round/>
            <a:headEnd/>
            <a:tailEnd/>
          </a:ln>
          <a:effectLst/>
        </p:spPr>
        <p:txBody>
          <a:bodyPr/>
          <a:lstStyle/>
          <a:p>
            <a:endParaRPr lang="es-ES"/>
          </a:p>
        </p:txBody>
      </p:sp>
      <p:sp>
        <p:nvSpPr>
          <p:cNvPr id="320554" name="Line 1066"/>
          <p:cNvSpPr>
            <a:spLocks noChangeShapeType="1"/>
          </p:cNvSpPr>
          <p:nvPr/>
        </p:nvSpPr>
        <p:spPr bwMode="auto">
          <a:xfrm>
            <a:off x="5526088" y="5105400"/>
            <a:ext cx="533400" cy="0"/>
          </a:xfrm>
          <a:prstGeom prst="line">
            <a:avLst/>
          </a:prstGeom>
          <a:noFill/>
          <a:ln w="25400">
            <a:solidFill>
              <a:srgbClr val="800080"/>
            </a:solidFill>
            <a:round/>
            <a:headEnd/>
            <a:tailEnd/>
          </a:ln>
          <a:effectLst/>
        </p:spPr>
        <p:txBody>
          <a:bodyPr/>
          <a:lstStyle/>
          <a:p>
            <a:endParaRPr lang="es-ES"/>
          </a:p>
        </p:txBody>
      </p:sp>
      <p:sp>
        <p:nvSpPr>
          <p:cNvPr id="320555" name="Line 1067"/>
          <p:cNvSpPr>
            <a:spLocks noChangeShapeType="1"/>
          </p:cNvSpPr>
          <p:nvPr/>
        </p:nvSpPr>
        <p:spPr bwMode="auto">
          <a:xfrm>
            <a:off x="5526088" y="5410200"/>
            <a:ext cx="533400" cy="0"/>
          </a:xfrm>
          <a:prstGeom prst="line">
            <a:avLst/>
          </a:prstGeom>
          <a:noFill/>
          <a:ln w="25400">
            <a:solidFill>
              <a:srgbClr val="FF0000"/>
            </a:solidFill>
            <a:round/>
            <a:headEnd/>
            <a:tailEnd/>
          </a:ln>
          <a:effectLst/>
        </p:spPr>
        <p:txBody>
          <a:bodyPr/>
          <a:lstStyle/>
          <a:p>
            <a:endParaRPr lang="es-ES"/>
          </a:p>
        </p:txBody>
      </p:sp>
      <p:sp>
        <p:nvSpPr>
          <p:cNvPr id="320556" name="Line 1068"/>
          <p:cNvSpPr>
            <a:spLocks noChangeShapeType="1"/>
          </p:cNvSpPr>
          <p:nvPr/>
        </p:nvSpPr>
        <p:spPr bwMode="auto">
          <a:xfrm>
            <a:off x="5526088" y="4800600"/>
            <a:ext cx="533400" cy="0"/>
          </a:xfrm>
          <a:prstGeom prst="line">
            <a:avLst/>
          </a:prstGeom>
          <a:noFill/>
          <a:ln w="25400">
            <a:solidFill>
              <a:srgbClr val="008000"/>
            </a:solidFill>
            <a:round/>
            <a:headEnd/>
            <a:tailEnd/>
          </a:ln>
          <a:effectLst/>
        </p:spPr>
        <p:txBody>
          <a:bodyPr/>
          <a:lstStyle/>
          <a:p>
            <a:endParaRPr lang="es-ES"/>
          </a:p>
        </p:txBody>
      </p:sp>
      <p:sp>
        <p:nvSpPr>
          <p:cNvPr id="320557" name="Text Box 1069"/>
          <p:cNvSpPr txBox="1">
            <a:spLocks noChangeArrowheads="1"/>
          </p:cNvSpPr>
          <p:nvPr/>
        </p:nvSpPr>
        <p:spPr bwMode="auto">
          <a:xfrm>
            <a:off x="6119813" y="4343400"/>
            <a:ext cx="1158875" cy="304800"/>
          </a:xfrm>
          <a:prstGeom prst="rect">
            <a:avLst/>
          </a:prstGeom>
          <a:noFill/>
          <a:ln w="12700">
            <a:noFill/>
            <a:miter lim="800000"/>
            <a:headEnd/>
            <a:tailEnd/>
          </a:ln>
          <a:effectLst/>
        </p:spPr>
        <p:txBody>
          <a:bodyPr wrap="none">
            <a:spAutoFit/>
          </a:bodyPr>
          <a:lstStyle/>
          <a:p>
            <a:pPr algn="ctr"/>
            <a:r>
              <a:rPr lang="es-ES" sz="1400" b="1">
                <a:latin typeface="Arial" charset="0"/>
              </a:rPr>
              <a:t>Aten. Cat. 6</a:t>
            </a:r>
          </a:p>
        </p:txBody>
      </p:sp>
      <p:sp>
        <p:nvSpPr>
          <p:cNvPr id="320558" name="Text Box 1070"/>
          <p:cNvSpPr txBox="1">
            <a:spLocks noChangeArrowheads="1"/>
          </p:cNvSpPr>
          <p:nvPr/>
        </p:nvSpPr>
        <p:spPr bwMode="auto">
          <a:xfrm>
            <a:off x="6135688" y="4648200"/>
            <a:ext cx="1158875" cy="304800"/>
          </a:xfrm>
          <a:prstGeom prst="rect">
            <a:avLst/>
          </a:prstGeom>
          <a:noFill/>
          <a:ln w="12700">
            <a:noFill/>
            <a:miter lim="800000"/>
            <a:headEnd/>
            <a:tailEnd/>
          </a:ln>
          <a:effectLst/>
        </p:spPr>
        <p:txBody>
          <a:bodyPr wrap="none">
            <a:spAutoFit/>
          </a:bodyPr>
          <a:lstStyle/>
          <a:p>
            <a:pPr algn="ctr"/>
            <a:r>
              <a:rPr lang="es-ES" sz="1400" b="1">
                <a:latin typeface="Arial" charset="0"/>
              </a:rPr>
              <a:t>Aten. Cat. 5</a:t>
            </a:r>
          </a:p>
        </p:txBody>
      </p:sp>
      <p:sp>
        <p:nvSpPr>
          <p:cNvPr id="320559" name="Text Box 1071"/>
          <p:cNvSpPr txBox="1">
            <a:spLocks noChangeArrowheads="1"/>
          </p:cNvSpPr>
          <p:nvPr/>
        </p:nvSpPr>
        <p:spPr bwMode="auto">
          <a:xfrm>
            <a:off x="6135688" y="4953000"/>
            <a:ext cx="1190625" cy="304800"/>
          </a:xfrm>
          <a:prstGeom prst="rect">
            <a:avLst/>
          </a:prstGeom>
          <a:noFill/>
          <a:ln w="12700">
            <a:noFill/>
            <a:miter lim="800000"/>
            <a:headEnd/>
            <a:tailEnd/>
          </a:ln>
          <a:effectLst/>
        </p:spPr>
        <p:txBody>
          <a:bodyPr wrap="none">
            <a:spAutoFit/>
          </a:bodyPr>
          <a:lstStyle/>
          <a:p>
            <a:pPr algn="ctr"/>
            <a:r>
              <a:rPr lang="es-ES" sz="1400" b="1">
                <a:latin typeface="Arial" charset="0"/>
              </a:rPr>
              <a:t>NEXT Cat. 6</a:t>
            </a:r>
          </a:p>
        </p:txBody>
      </p:sp>
      <p:sp>
        <p:nvSpPr>
          <p:cNvPr id="320560" name="Text Box 1072"/>
          <p:cNvSpPr txBox="1">
            <a:spLocks noChangeArrowheads="1"/>
          </p:cNvSpPr>
          <p:nvPr/>
        </p:nvSpPr>
        <p:spPr bwMode="auto">
          <a:xfrm>
            <a:off x="6135688" y="5257800"/>
            <a:ext cx="1190625" cy="304800"/>
          </a:xfrm>
          <a:prstGeom prst="rect">
            <a:avLst/>
          </a:prstGeom>
          <a:noFill/>
          <a:ln w="12700">
            <a:noFill/>
            <a:miter lim="800000"/>
            <a:headEnd/>
            <a:tailEnd/>
          </a:ln>
          <a:effectLst/>
        </p:spPr>
        <p:txBody>
          <a:bodyPr wrap="none">
            <a:spAutoFit/>
          </a:bodyPr>
          <a:lstStyle/>
          <a:p>
            <a:pPr algn="ctr"/>
            <a:r>
              <a:rPr lang="es-ES" sz="1400" b="1">
                <a:latin typeface="Arial" charset="0"/>
              </a:rPr>
              <a:t>NEXT Cat. 5</a:t>
            </a:r>
          </a:p>
        </p:txBody>
      </p:sp>
      <p:sp>
        <p:nvSpPr>
          <p:cNvPr id="320561" name="Text Box 1073"/>
          <p:cNvSpPr txBox="1">
            <a:spLocks noChangeArrowheads="1"/>
          </p:cNvSpPr>
          <p:nvPr/>
        </p:nvSpPr>
        <p:spPr bwMode="auto">
          <a:xfrm>
            <a:off x="1066800" y="352425"/>
            <a:ext cx="6983413" cy="946150"/>
          </a:xfrm>
          <a:prstGeom prst="rect">
            <a:avLst/>
          </a:prstGeom>
          <a:noFill/>
          <a:ln w="12700">
            <a:noFill/>
            <a:miter lim="800000"/>
            <a:headEnd/>
            <a:tailEnd/>
          </a:ln>
          <a:effectLst/>
        </p:spPr>
        <p:txBody>
          <a:bodyPr wrap="none">
            <a:spAutoFit/>
          </a:bodyPr>
          <a:lstStyle/>
          <a:p>
            <a:pPr algn="ctr"/>
            <a:r>
              <a:rPr lang="es-ES" sz="2800"/>
              <a:t>Atenuación y diafonía (NEXT) en función de la</a:t>
            </a:r>
          </a:p>
          <a:p>
            <a:pPr algn="ctr"/>
            <a:r>
              <a:rPr lang="es-ES" sz="2800"/>
              <a:t>frecuencia para cables categoría 5 y 6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s-ES_tradnl" sz="3600"/>
              <a:t>Cableado estructurado</a:t>
            </a:r>
            <a:endParaRPr lang="es-ES" sz="3600"/>
          </a:p>
        </p:txBody>
      </p:sp>
      <p:sp>
        <p:nvSpPr>
          <p:cNvPr id="360451" name="Rectangle 3"/>
          <p:cNvSpPr>
            <a:spLocks noGrp="1" noChangeArrowheads="1"/>
          </p:cNvSpPr>
          <p:nvPr>
            <p:ph type="body" idx="1"/>
          </p:nvPr>
        </p:nvSpPr>
        <p:spPr/>
        <p:txBody>
          <a:bodyPr/>
          <a:lstStyle/>
          <a:p>
            <a:r>
              <a:rPr lang="es-ES_tradnl" sz="2400"/>
              <a:t>1/1/1984: AT&amp;T pierde en juicio el monopolio de las telecomunicaciones en USA. Repentinamente las empresas son dueñas de su red de telefonía interior</a:t>
            </a:r>
          </a:p>
          <a:p>
            <a:r>
              <a:rPr lang="es-ES_tradnl" sz="2400"/>
              <a:t>1985: aparecen los primeros sistemas de cableado integrado. Las LANs pasan de usar cable coaxial al cable de pares</a:t>
            </a:r>
          </a:p>
          <a:p>
            <a:r>
              <a:rPr lang="es-ES_tradnl" sz="2400"/>
              <a:t>1991: aparecen los estándares de cableado estructurado EIA/TIA 568 e ISO/IEC 11801. Ambos estándares son muy similares, aunque difieren en algunos detalles, especialmente en nomenclatura.</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6" name="Line 1028"/>
          <p:cNvSpPr>
            <a:spLocks noChangeShapeType="1"/>
          </p:cNvSpPr>
          <p:nvPr/>
        </p:nvSpPr>
        <p:spPr bwMode="auto">
          <a:xfrm>
            <a:off x="889000" y="1808163"/>
            <a:ext cx="0" cy="4038600"/>
          </a:xfrm>
          <a:prstGeom prst="line">
            <a:avLst/>
          </a:prstGeom>
          <a:noFill/>
          <a:ln w="12700">
            <a:solidFill>
              <a:schemeClr val="accent2"/>
            </a:solidFill>
            <a:round/>
            <a:headEnd/>
            <a:tailEnd/>
          </a:ln>
          <a:effectLst/>
        </p:spPr>
        <p:txBody>
          <a:bodyPr/>
          <a:lstStyle/>
          <a:p>
            <a:endParaRPr lang="es-ES"/>
          </a:p>
        </p:txBody>
      </p:sp>
      <p:sp>
        <p:nvSpPr>
          <p:cNvPr id="361477" name="Line 1029"/>
          <p:cNvSpPr>
            <a:spLocks noChangeShapeType="1"/>
          </p:cNvSpPr>
          <p:nvPr/>
        </p:nvSpPr>
        <p:spPr bwMode="auto">
          <a:xfrm>
            <a:off x="6235700" y="1811338"/>
            <a:ext cx="0" cy="4060825"/>
          </a:xfrm>
          <a:prstGeom prst="line">
            <a:avLst/>
          </a:prstGeom>
          <a:noFill/>
          <a:ln w="12700">
            <a:solidFill>
              <a:schemeClr val="accent2"/>
            </a:solidFill>
            <a:round/>
            <a:headEnd/>
            <a:tailEnd/>
          </a:ln>
          <a:effectLst/>
        </p:spPr>
        <p:txBody>
          <a:bodyPr/>
          <a:lstStyle/>
          <a:p>
            <a:endParaRPr lang="es-ES"/>
          </a:p>
        </p:txBody>
      </p:sp>
      <p:sp>
        <p:nvSpPr>
          <p:cNvPr id="361478" name="Line 1030"/>
          <p:cNvSpPr>
            <a:spLocks noChangeShapeType="1"/>
          </p:cNvSpPr>
          <p:nvPr/>
        </p:nvSpPr>
        <p:spPr bwMode="auto">
          <a:xfrm flipH="1">
            <a:off x="4889500" y="1808163"/>
            <a:ext cx="0" cy="4051300"/>
          </a:xfrm>
          <a:prstGeom prst="line">
            <a:avLst/>
          </a:prstGeom>
          <a:noFill/>
          <a:ln w="12700">
            <a:solidFill>
              <a:schemeClr val="accent2"/>
            </a:solidFill>
            <a:round/>
            <a:headEnd/>
            <a:tailEnd/>
          </a:ln>
          <a:effectLst/>
        </p:spPr>
        <p:txBody>
          <a:bodyPr/>
          <a:lstStyle/>
          <a:p>
            <a:endParaRPr lang="es-ES"/>
          </a:p>
        </p:txBody>
      </p:sp>
      <p:sp>
        <p:nvSpPr>
          <p:cNvPr id="361479" name="Line 1031"/>
          <p:cNvSpPr>
            <a:spLocks noChangeShapeType="1"/>
          </p:cNvSpPr>
          <p:nvPr/>
        </p:nvSpPr>
        <p:spPr bwMode="auto">
          <a:xfrm>
            <a:off x="3556000" y="1808163"/>
            <a:ext cx="0" cy="4064000"/>
          </a:xfrm>
          <a:prstGeom prst="line">
            <a:avLst/>
          </a:prstGeom>
          <a:noFill/>
          <a:ln w="12700">
            <a:solidFill>
              <a:schemeClr val="accent2"/>
            </a:solidFill>
            <a:round/>
            <a:headEnd/>
            <a:tailEnd/>
          </a:ln>
          <a:effectLst/>
        </p:spPr>
        <p:txBody>
          <a:bodyPr/>
          <a:lstStyle/>
          <a:p>
            <a:endParaRPr lang="es-ES"/>
          </a:p>
        </p:txBody>
      </p:sp>
      <p:sp>
        <p:nvSpPr>
          <p:cNvPr id="361480" name="Line 1032"/>
          <p:cNvSpPr>
            <a:spLocks noChangeShapeType="1"/>
          </p:cNvSpPr>
          <p:nvPr/>
        </p:nvSpPr>
        <p:spPr bwMode="auto">
          <a:xfrm>
            <a:off x="2222500" y="1804988"/>
            <a:ext cx="0" cy="4079875"/>
          </a:xfrm>
          <a:prstGeom prst="line">
            <a:avLst/>
          </a:prstGeom>
          <a:noFill/>
          <a:ln w="12700">
            <a:solidFill>
              <a:schemeClr val="accent2"/>
            </a:solidFill>
            <a:round/>
            <a:headEnd/>
            <a:tailEnd/>
          </a:ln>
          <a:effectLst/>
        </p:spPr>
        <p:txBody>
          <a:bodyPr/>
          <a:lstStyle/>
          <a:p>
            <a:endParaRPr lang="es-ES"/>
          </a:p>
        </p:txBody>
      </p:sp>
      <p:sp>
        <p:nvSpPr>
          <p:cNvPr id="361481" name="Line 1033"/>
          <p:cNvSpPr>
            <a:spLocks noChangeShapeType="1"/>
          </p:cNvSpPr>
          <p:nvPr/>
        </p:nvSpPr>
        <p:spPr bwMode="auto">
          <a:xfrm>
            <a:off x="8902700" y="1811338"/>
            <a:ext cx="0" cy="4048125"/>
          </a:xfrm>
          <a:prstGeom prst="line">
            <a:avLst/>
          </a:prstGeom>
          <a:noFill/>
          <a:ln w="12700">
            <a:solidFill>
              <a:schemeClr val="accent2"/>
            </a:solidFill>
            <a:round/>
            <a:headEnd/>
            <a:tailEnd/>
          </a:ln>
          <a:effectLst/>
        </p:spPr>
        <p:txBody>
          <a:bodyPr/>
          <a:lstStyle/>
          <a:p>
            <a:endParaRPr lang="es-ES"/>
          </a:p>
        </p:txBody>
      </p:sp>
      <p:sp>
        <p:nvSpPr>
          <p:cNvPr id="361482" name="Line 1034"/>
          <p:cNvSpPr>
            <a:spLocks noChangeShapeType="1"/>
          </p:cNvSpPr>
          <p:nvPr/>
        </p:nvSpPr>
        <p:spPr bwMode="auto">
          <a:xfrm>
            <a:off x="7569200" y="1811338"/>
            <a:ext cx="0" cy="4060825"/>
          </a:xfrm>
          <a:prstGeom prst="line">
            <a:avLst/>
          </a:prstGeom>
          <a:noFill/>
          <a:ln w="12700">
            <a:solidFill>
              <a:schemeClr val="accent2"/>
            </a:solidFill>
            <a:round/>
            <a:headEnd/>
            <a:tailEnd/>
          </a:ln>
          <a:effectLst/>
        </p:spPr>
        <p:txBody>
          <a:bodyPr/>
          <a:lstStyle/>
          <a:p>
            <a:endParaRPr lang="es-ES"/>
          </a:p>
        </p:txBody>
      </p:sp>
      <p:sp>
        <p:nvSpPr>
          <p:cNvPr id="361483" name="Line 1035"/>
          <p:cNvSpPr>
            <a:spLocks noChangeShapeType="1"/>
          </p:cNvSpPr>
          <p:nvPr/>
        </p:nvSpPr>
        <p:spPr bwMode="auto">
          <a:xfrm>
            <a:off x="825500" y="1808163"/>
            <a:ext cx="8077200" cy="0"/>
          </a:xfrm>
          <a:prstGeom prst="line">
            <a:avLst/>
          </a:prstGeom>
          <a:noFill/>
          <a:ln w="12700">
            <a:solidFill>
              <a:schemeClr val="accent2"/>
            </a:solidFill>
            <a:round/>
            <a:headEnd/>
            <a:tailEnd/>
          </a:ln>
          <a:effectLst/>
        </p:spPr>
        <p:txBody>
          <a:bodyPr/>
          <a:lstStyle/>
          <a:p>
            <a:endParaRPr lang="es-ES"/>
          </a:p>
        </p:txBody>
      </p:sp>
      <p:sp>
        <p:nvSpPr>
          <p:cNvPr id="361485" name="Line 1037"/>
          <p:cNvSpPr>
            <a:spLocks noChangeShapeType="1"/>
          </p:cNvSpPr>
          <p:nvPr/>
        </p:nvSpPr>
        <p:spPr bwMode="auto">
          <a:xfrm>
            <a:off x="838200" y="2963863"/>
            <a:ext cx="8077200" cy="0"/>
          </a:xfrm>
          <a:prstGeom prst="line">
            <a:avLst/>
          </a:prstGeom>
          <a:noFill/>
          <a:ln w="12700">
            <a:solidFill>
              <a:schemeClr val="accent2"/>
            </a:solidFill>
            <a:round/>
            <a:headEnd/>
            <a:tailEnd/>
          </a:ln>
          <a:effectLst/>
        </p:spPr>
        <p:txBody>
          <a:bodyPr/>
          <a:lstStyle/>
          <a:p>
            <a:endParaRPr lang="es-ES"/>
          </a:p>
        </p:txBody>
      </p:sp>
      <p:sp>
        <p:nvSpPr>
          <p:cNvPr id="361486" name="Line 1038"/>
          <p:cNvSpPr>
            <a:spLocks noChangeShapeType="1"/>
          </p:cNvSpPr>
          <p:nvPr/>
        </p:nvSpPr>
        <p:spPr bwMode="auto">
          <a:xfrm>
            <a:off x="812800" y="3522663"/>
            <a:ext cx="8077200" cy="0"/>
          </a:xfrm>
          <a:prstGeom prst="line">
            <a:avLst/>
          </a:prstGeom>
          <a:noFill/>
          <a:ln w="12700">
            <a:solidFill>
              <a:schemeClr val="accent2"/>
            </a:solidFill>
            <a:round/>
            <a:headEnd/>
            <a:tailEnd/>
          </a:ln>
          <a:effectLst/>
        </p:spPr>
        <p:txBody>
          <a:bodyPr/>
          <a:lstStyle/>
          <a:p>
            <a:endParaRPr lang="es-ES"/>
          </a:p>
        </p:txBody>
      </p:sp>
      <p:sp>
        <p:nvSpPr>
          <p:cNvPr id="361487" name="Line 1039"/>
          <p:cNvSpPr>
            <a:spLocks noChangeShapeType="1"/>
          </p:cNvSpPr>
          <p:nvPr/>
        </p:nvSpPr>
        <p:spPr bwMode="auto">
          <a:xfrm>
            <a:off x="838200" y="4094163"/>
            <a:ext cx="8077200" cy="0"/>
          </a:xfrm>
          <a:prstGeom prst="line">
            <a:avLst/>
          </a:prstGeom>
          <a:noFill/>
          <a:ln w="12700">
            <a:solidFill>
              <a:schemeClr val="accent2"/>
            </a:solidFill>
            <a:round/>
            <a:headEnd/>
            <a:tailEnd/>
          </a:ln>
          <a:effectLst/>
        </p:spPr>
        <p:txBody>
          <a:bodyPr/>
          <a:lstStyle/>
          <a:p>
            <a:endParaRPr lang="es-ES"/>
          </a:p>
        </p:txBody>
      </p:sp>
      <p:sp>
        <p:nvSpPr>
          <p:cNvPr id="361488" name="Line 1040"/>
          <p:cNvSpPr>
            <a:spLocks noChangeShapeType="1"/>
          </p:cNvSpPr>
          <p:nvPr/>
        </p:nvSpPr>
        <p:spPr bwMode="auto">
          <a:xfrm>
            <a:off x="812800" y="2392363"/>
            <a:ext cx="8077200" cy="0"/>
          </a:xfrm>
          <a:prstGeom prst="line">
            <a:avLst/>
          </a:prstGeom>
          <a:noFill/>
          <a:ln w="12700">
            <a:solidFill>
              <a:schemeClr val="accent2"/>
            </a:solidFill>
            <a:round/>
            <a:headEnd/>
            <a:tailEnd/>
          </a:ln>
          <a:effectLst/>
        </p:spPr>
        <p:txBody>
          <a:bodyPr/>
          <a:lstStyle/>
          <a:p>
            <a:endParaRPr lang="es-ES"/>
          </a:p>
        </p:txBody>
      </p:sp>
      <p:sp>
        <p:nvSpPr>
          <p:cNvPr id="361489" name="Line 1041"/>
          <p:cNvSpPr>
            <a:spLocks noChangeShapeType="1"/>
          </p:cNvSpPr>
          <p:nvPr/>
        </p:nvSpPr>
        <p:spPr bwMode="auto">
          <a:xfrm>
            <a:off x="825500" y="4652963"/>
            <a:ext cx="8077200" cy="0"/>
          </a:xfrm>
          <a:prstGeom prst="line">
            <a:avLst/>
          </a:prstGeom>
          <a:noFill/>
          <a:ln w="12700">
            <a:solidFill>
              <a:schemeClr val="accent2"/>
            </a:solidFill>
            <a:round/>
            <a:headEnd/>
            <a:tailEnd/>
          </a:ln>
          <a:effectLst/>
        </p:spPr>
        <p:txBody>
          <a:bodyPr/>
          <a:lstStyle/>
          <a:p>
            <a:endParaRPr lang="es-ES"/>
          </a:p>
        </p:txBody>
      </p:sp>
      <p:sp>
        <p:nvSpPr>
          <p:cNvPr id="361490" name="Line 1042"/>
          <p:cNvSpPr>
            <a:spLocks noChangeShapeType="1"/>
          </p:cNvSpPr>
          <p:nvPr/>
        </p:nvSpPr>
        <p:spPr bwMode="auto">
          <a:xfrm>
            <a:off x="825500" y="5224463"/>
            <a:ext cx="8077200" cy="0"/>
          </a:xfrm>
          <a:prstGeom prst="line">
            <a:avLst/>
          </a:prstGeom>
          <a:noFill/>
          <a:ln w="12700">
            <a:solidFill>
              <a:schemeClr val="accent2"/>
            </a:solidFill>
            <a:round/>
            <a:headEnd/>
            <a:tailEnd/>
          </a:ln>
          <a:effectLst/>
        </p:spPr>
        <p:txBody>
          <a:bodyPr/>
          <a:lstStyle/>
          <a:p>
            <a:endParaRPr lang="es-ES"/>
          </a:p>
        </p:txBody>
      </p:sp>
      <p:sp>
        <p:nvSpPr>
          <p:cNvPr id="361491" name="Line 1043"/>
          <p:cNvSpPr>
            <a:spLocks noChangeShapeType="1"/>
          </p:cNvSpPr>
          <p:nvPr/>
        </p:nvSpPr>
        <p:spPr bwMode="auto">
          <a:xfrm>
            <a:off x="838200" y="5795963"/>
            <a:ext cx="8077200" cy="0"/>
          </a:xfrm>
          <a:prstGeom prst="line">
            <a:avLst/>
          </a:prstGeom>
          <a:noFill/>
          <a:ln w="12700">
            <a:solidFill>
              <a:schemeClr val="accent2"/>
            </a:solidFill>
            <a:round/>
            <a:headEnd/>
            <a:tailEnd/>
          </a:ln>
          <a:effectLst/>
        </p:spPr>
        <p:txBody>
          <a:bodyPr/>
          <a:lstStyle/>
          <a:p>
            <a:endParaRPr lang="es-ES"/>
          </a:p>
        </p:txBody>
      </p:sp>
      <p:sp>
        <p:nvSpPr>
          <p:cNvPr id="361492" name="Line 1044"/>
          <p:cNvSpPr>
            <a:spLocks noChangeShapeType="1"/>
          </p:cNvSpPr>
          <p:nvPr/>
        </p:nvSpPr>
        <p:spPr bwMode="auto">
          <a:xfrm>
            <a:off x="1492250" y="5440363"/>
            <a:ext cx="0" cy="361950"/>
          </a:xfrm>
          <a:prstGeom prst="line">
            <a:avLst/>
          </a:prstGeom>
          <a:noFill/>
          <a:ln w="44450">
            <a:solidFill>
              <a:schemeClr val="tx1"/>
            </a:solidFill>
            <a:round/>
            <a:headEnd/>
            <a:tailEnd type="triangle" w="med" len="med"/>
          </a:ln>
          <a:effectLst/>
        </p:spPr>
        <p:txBody>
          <a:bodyPr/>
          <a:lstStyle/>
          <a:p>
            <a:endParaRPr lang="es-ES"/>
          </a:p>
        </p:txBody>
      </p:sp>
      <p:sp>
        <p:nvSpPr>
          <p:cNvPr id="361493" name="Line 1045"/>
          <p:cNvSpPr>
            <a:spLocks noChangeShapeType="1"/>
          </p:cNvSpPr>
          <p:nvPr/>
        </p:nvSpPr>
        <p:spPr bwMode="auto">
          <a:xfrm>
            <a:off x="2057400" y="5008563"/>
            <a:ext cx="0" cy="787400"/>
          </a:xfrm>
          <a:prstGeom prst="line">
            <a:avLst/>
          </a:prstGeom>
          <a:noFill/>
          <a:ln w="44450">
            <a:solidFill>
              <a:schemeClr val="tx1"/>
            </a:solidFill>
            <a:round/>
            <a:headEnd/>
            <a:tailEnd type="triangle" w="med" len="med"/>
          </a:ln>
          <a:effectLst/>
        </p:spPr>
        <p:txBody>
          <a:bodyPr/>
          <a:lstStyle/>
          <a:p>
            <a:endParaRPr lang="es-ES"/>
          </a:p>
        </p:txBody>
      </p:sp>
      <p:sp>
        <p:nvSpPr>
          <p:cNvPr id="361494" name="Line 1046"/>
          <p:cNvSpPr>
            <a:spLocks noChangeShapeType="1"/>
          </p:cNvSpPr>
          <p:nvPr/>
        </p:nvSpPr>
        <p:spPr bwMode="auto">
          <a:xfrm>
            <a:off x="2540000" y="4398963"/>
            <a:ext cx="0" cy="1390650"/>
          </a:xfrm>
          <a:prstGeom prst="line">
            <a:avLst/>
          </a:prstGeom>
          <a:noFill/>
          <a:ln w="44450">
            <a:solidFill>
              <a:schemeClr val="tx1"/>
            </a:solidFill>
            <a:round/>
            <a:headEnd/>
            <a:tailEnd type="triangle" w="med" len="med"/>
          </a:ln>
          <a:effectLst/>
        </p:spPr>
        <p:txBody>
          <a:bodyPr/>
          <a:lstStyle/>
          <a:p>
            <a:endParaRPr lang="es-ES"/>
          </a:p>
        </p:txBody>
      </p:sp>
      <p:sp>
        <p:nvSpPr>
          <p:cNvPr id="361495" name="Line 1047"/>
          <p:cNvSpPr>
            <a:spLocks noChangeShapeType="1"/>
          </p:cNvSpPr>
          <p:nvPr/>
        </p:nvSpPr>
        <p:spPr bwMode="auto">
          <a:xfrm>
            <a:off x="2698750" y="2843213"/>
            <a:ext cx="0" cy="2940050"/>
          </a:xfrm>
          <a:prstGeom prst="line">
            <a:avLst/>
          </a:prstGeom>
          <a:noFill/>
          <a:ln w="44450">
            <a:solidFill>
              <a:schemeClr val="tx1"/>
            </a:solidFill>
            <a:round/>
            <a:headEnd/>
            <a:tailEnd type="triangle" w="med" len="med"/>
          </a:ln>
          <a:effectLst/>
        </p:spPr>
        <p:txBody>
          <a:bodyPr/>
          <a:lstStyle/>
          <a:p>
            <a:endParaRPr lang="es-ES"/>
          </a:p>
        </p:txBody>
      </p:sp>
      <p:sp>
        <p:nvSpPr>
          <p:cNvPr id="361496" name="Line 1048"/>
          <p:cNvSpPr>
            <a:spLocks noChangeShapeType="1"/>
          </p:cNvSpPr>
          <p:nvPr/>
        </p:nvSpPr>
        <p:spPr bwMode="auto">
          <a:xfrm>
            <a:off x="3092450" y="3705225"/>
            <a:ext cx="0" cy="2078038"/>
          </a:xfrm>
          <a:prstGeom prst="line">
            <a:avLst/>
          </a:prstGeom>
          <a:noFill/>
          <a:ln w="44450">
            <a:solidFill>
              <a:schemeClr val="tx1"/>
            </a:solidFill>
            <a:round/>
            <a:headEnd/>
            <a:tailEnd type="triangle" w="med" len="med"/>
          </a:ln>
          <a:effectLst/>
        </p:spPr>
        <p:txBody>
          <a:bodyPr/>
          <a:lstStyle/>
          <a:p>
            <a:endParaRPr lang="es-ES"/>
          </a:p>
        </p:txBody>
      </p:sp>
      <p:sp>
        <p:nvSpPr>
          <p:cNvPr id="361497" name="Line 1049"/>
          <p:cNvSpPr>
            <a:spLocks noChangeShapeType="1"/>
          </p:cNvSpPr>
          <p:nvPr/>
        </p:nvSpPr>
        <p:spPr bwMode="auto">
          <a:xfrm flipH="1">
            <a:off x="3581400" y="3040063"/>
            <a:ext cx="0" cy="2736850"/>
          </a:xfrm>
          <a:prstGeom prst="line">
            <a:avLst/>
          </a:prstGeom>
          <a:noFill/>
          <a:ln w="44450">
            <a:solidFill>
              <a:schemeClr val="tx1"/>
            </a:solidFill>
            <a:round/>
            <a:headEnd/>
            <a:tailEnd type="triangle" w="med" len="med"/>
          </a:ln>
          <a:effectLst/>
        </p:spPr>
        <p:txBody>
          <a:bodyPr/>
          <a:lstStyle/>
          <a:p>
            <a:endParaRPr lang="es-ES"/>
          </a:p>
        </p:txBody>
      </p:sp>
      <p:sp>
        <p:nvSpPr>
          <p:cNvPr id="361498" name="Line 1050"/>
          <p:cNvSpPr>
            <a:spLocks noChangeShapeType="1"/>
          </p:cNvSpPr>
          <p:nvPr/>
        </p:nvSpPr>
        <p:spPr bwMode="auto">
          <a:xfrm flipH="1">
            <a:off x="4775200" y="4570413"/>
            <a:ext cx="0" cy="1244600"/>
          </a:xfrm>
          <a:prstGeom prst="line">
            <a:avLst/>
          </a:prstGeom>
          <a:noFill/>
          <a:ln w="44450">
            <a:solidFill>
              <a:schemeClr val="tx1"/>
            </a:solidFill>
            <a:round/>
            <a:headEnd/>
            <a:tailEnd type="triangle" w="med" len="med"/>
          </a:ln>
          <a:effectLst/>
        </p:spPr>
        <p:txBody>
          <a:bodyPr/>
          <a:lstStyle/>
          <a:p>
            <a:endParaRPr lang="es-ES"/>
          </a:p>
        </p:txBody>
      </p:sp>
      <p:sp>
        <p:nvSpPr>
          <p:cNvPr id="361499" name="Line 1051"/>
          <p:cNvSpPr>
            <a:spLocks noChangeShapeType="1"/>
          </p:cNvSpPr>
          <p:nvPr/>
        </p:nvSpPr>
        <p:spPr bwMode="auto">
          <a:xfrm flipH="1">
            <a:off x="6140450" y="3992563"/>
            <a:ext cx="0" cy="1778000"/>
          </a:xfrm>
          <a:prstGeom prst="line">
            <a:avLst/>
          </a:prstGeom>
          <a:noFill/>
          <a:ln w="44450">
            <a:solidFill>
              <a:schemeClr val="tx1"/>
            </a:solidFill>
            <a:round/>
            <a:headEnd/>
            <a:tailEnd type="triangle" w="med" len="med"/>
          </a:ln>
          <a:effectLst/>
        </p:spPr>
        <p:txBody>
          <a:bodyPr/>
          <a:lstStyle/>
          <a:p>
            <a:endParaRPr lang="es-ES"/>
          </a:p>
        </p:txBody>
      </p:sp>
      <p:sp>
        <p:nvSpPr>
          <p:cNvPr id="361500" name="Line 1052"/>
          <p:cNvSpPr>
            <a:spLocks noChangeShapeType="1"/>
          </p:cNvSpPr>
          <p:nvPr/>
        </p:nvSpPr>
        <p:spPr bwMode="auto">
          <a:xfrm flipH="1">
            <a:off x="7042150" y="2925763"/>
            <a:ext cx="0" cy="2876550"/>
          </a:xfrm>
          <a:prstGeom prst="line">
            <a:avLst/>
          </a:prstGeom>
          <a:noFill/>
          <a:ln w="44450">
            <a:solidFill>
              <a:schemeClr val="tx1"/>
            </a:solidFill>
            <a:round/>
            <a:headEnd/>
            <a:tailEnd type="triangle" w="med" len="med"/>
          </a:ln>
          <a:effectLst/>
        </p:spPr>
        <p:txBody>
          <a:bodyPr/>
          <a:lstStyle/>
          <a:p>
            <a:endParaRPr lang="es-ES"/>
          </a:p>
        </p:txBody>
      </p:sp>
      <p:sp>
        <p:nvSpPr>
          <p:cNvPr id="361501" name="Line 1053"/>
          <p:cNvSpPr>
            <a:spLocks noChangeShapeType="1"/>
          </p:cNvSpPr>
          <p:nvPr/>
        </p:nvSpPr>
        <p:spPr bwMode="auto">
          <a:xfrm flipH="1">
            <a:off x="7264400" y="2100263"/>
            <a:ext cx="1588" cy="3695700"/>
          </a:xfrm>
          <a:prstGeom prst="line">
            <a:avLst/>
          </a:prstGeom>
          <a:noFill/>
          <a:ln w="44450">
            <a:solidFill>
              <a:schemeClr val="tx1"/>
            </a:solidFill>
            <a:round/>
            <a:headEnd/>
            <a:tailEnd type="triangle" w="med" len="med"/>
          </a:ln>
          <a:effectLst/>
        </p:spPr>
        <p:txBody>
          <a:bodyPr/>
          <a:lstStyle/>
          <a:p>
            <a:endParaRPr lang="es-ES"/>
          </a:p>
        </p:txBody>
      </p:sp>
      <p:sp>
        <p:nvSpPr>
          <p:cNvPr id="361502" name="Line 1054"/>
          <p:cNvSpPr>
            <a:spLocks noChangeShapeType="1"/>
          </p:cNvSpPr>
          <p:nvPr/>
        </p:nvSpPr>
        <p:spPr bwMode="auto">
          <a:xfrm>
            <a:off x="7510463" y="4370388"/>
            <a:ext cx="1587" cy="1438275"/>
          </a:xfrm>
          <a:prstGeom prst="line">
            <a:avLst/>
          </a:prstGeom>
          <a:noFill/>
          <a:ln w="44450">
            <a:solidFill>
              <a:schemeClr val="tx1"/>
            </a:solidFill>
            <a:round/>
            <a:headEnd/>
            <a:tailEnd type="triangle" w="med" len="med"/>
          </a:ln>
          <a:effectLst/>
        </p:spPr>
        <p:txBody>
          <a:bodyPr/>
          <a:lstStyle/>
          <a:p>
            <a:endParaRPr lang="es-ES"/>
          </a:p>
        </p:txBody>
      </p:sp>
      <p:sp>
        <p:nvSpPr>
          <p:cNvPr id="361503" name="Text Box 1055"/>
          <p:cNvSpPr txBox="1">
            <a:spLocks noChangeArrowheads="1"/>
          </p:cNvSpPr>
          <p:nvPr/>
        </p:nvSpPr>
        <p:spPr bwMode="auto">
          <a:xfrm>
            <a:off x="1076325" y="5094288"/>
            <a:ext cx="919163" cy="349250"/>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TIA 568</a:t>
            </a:r>
          </a:p>
        </p:txBody>
      </p:sp>
      <p:sp>
        <p:nvSpPr>
          <p:cNvPr id="361504" name="Text Box 1056"/>
          <p:cNvSpPr txBox="1">
            <a:spLocks noChangeArrowheads="1"/>
          </p:cNvSpPr>
          <p:nvPr/>
        </p:nvSpPr>
        <p:spPr bwMode="auto">
          <a:xfrm>
            <a:off x="1684338" y="4416425"/>
            <a:ext cx="749300"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Cable</a:t>
            </a:r>
          </a:p>
          <a:p>
            <a:pPr algn="ctr"/>
            <a:r>
              <a:rPr lang="es-ES" sz="1600" b="1">
                <a:latin typeface="Arial" charset="0"/>
              </a:rPr>
              <a:t>Cat. 4</a:t>
            </a:r>
          </a:p>
        </p:txBody>
      </p:sp>
      <p:sp>
        <p:nvSpPr>
          <p:cNvPr id="361505" name="Text Box 1057"/>
          <p:cNvSpPr txBox="1">
            <a:spLocks noChangeArrowheads="1"/>
          </p:cNvSpPr>
          <p:nvPr/>
        </p:nvSpPr>
        <p:spPr bwMode="auto">
          <a:xfrm>
            <a:off x="2073275" y="3798888"/>
            <a:ext cx="941388"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Conect.</a:t>
            </a:r>
          </a:p>
          <a:p>
            <a:pPr algn="ctr"/>
            <a:r>
              <a:rPr lang="es-ES" sz="1600" b="1">
                <a:latin typeface="Arial" charset="0"/>
              </a:rPr>
              <a:t>Cat. 4</a:t>
            </a:r>
          </a:p>
        </p:txBody>
      </p:sp>
      <p:sp>
        <p:nvSpPr>
          <p:cNvPr id="361506" name="Text Box 1058"/>
          <p:cNvSpPr txBox="1">
            <a:spLocks noChangeArrowheads="1"/>
          </p:cNvSpPr>
          <p:nvPr/>
        </p:nvSpPr>
        <p:spPr bwMode="auto">
          <a:xfrm>
            <a:off x="2746375" y="3105150"/>
            <a:ext cx="749300"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Cable</a:t>
            </a:r>
          </a:p>
          <a:p>
            <a:pPr algn="ctr"/>
            <a:r>
              <a:rPr lang="es-ES" sz="1600" b="1">
                <a:latin typeface="Arial" charset="0"/>
              </a:rPr>
              <a:t>Cat. 5</a:t>
            </a:r>
          </a:p>
        </p:txBody>
      </p:sp>
      <p:sp>
        <p:nvSpPr>
          <p:cNvPr id="361507" name="Text Box 1059"/>
          <p:cNvSpPr txBox="1">
            <a:spLocks noChangeArrowheads="1"/>
          </p:cNvSpPr>
          <p:nvPr/>
        </p:nvSpPr>
        <p:spPr bwMode="auto">
          <a:xfrm>
            <a:off x="2203450" y="2247900"/>
            <a:ext cx="895350"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TSB-36</a:t>
            </a:r>
          </a:p>
          <a:p>
            <a:pPr algn="ctr"/>
            <a:r>
              <a:rPr lang="es-ES" sz="1600" b="1">
                <a:latin typeface="Arial" charset="0"/>
              </a:rPr>
              <a:t>TSB-40</a:t>
            </a:r>
          </a:p>
        </p:txBody>
      </p:sp>
      <p:sp>
        <p:nvSpPr>
          <p:cNvPr id="361508" name="Text Box 1060"/>
          <p:cNvSpPr txBox="1">
            <a:spLocks noChangeArrowheads="1"/>
          </p:cNvSpPr>
          <p:nvPr/>
        </p:nvSpPr>
        <p:spPr bwMode="auto">
          <a:xfrm>
            <a:off x="3160713" y="2446338"/>
            <a:ext cx="941387"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Conect.</a:t>
            </a:r>
          </a:p>
          <a:p>
            <a:pPr algn="ctr"/>
            <a:r>
              <a:rPr lang="es-ES" sz="1600" b="1">
                <a:latin typeface="Arial" charset="0"/>
              </a:rPr>
              <a:t>Cat. 5</a:t>
            </a:r>
          </a:p>
        </p:txBody>
      </p:sp>
      <p:sp>
        <p:nvSpPr>
          <p:cNvPr id="361509" name="Text Box 1061"/>
          <p:cNvSpPr txBox="1">
            <a:spLocks noChangeArrowheads="1"/>
          </p:cNvSpPr>
          <p:nvPr/>
        </p:nvSpPr>
        <p:spPr bwMode="auto">
          <a:xfrm>
            <a:off x="3994150" y="3975100"/>
            <a:ext cx="1563688" cy="593725"/>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Certificadores</a:t>
            </a:r>
          </a:p>
          <a:p>
            <a:pPr algn="ctr"/>
            <a:r>
              <a:rPr lang="es-ES" sz="1600" b="1">
                <a:latin typeface="Arial" charset="0"/>
              </a:rPr>
              <a:t>100 MHz</a:t>
            </a:r>
          </a:p>
        </p:txBody>
      </p:sp>
      <p:sp>
        <p:nvSpPr>
          <p:cNvPr id="361510" name="Text Box 1062"/>
          <p:cNvSpPr txBox="1">
            <a:spLocks noChangeArrowheads="1"/>
          </p:cNvSpPr>
          <p:nvPr/>
        </p:nvSpPr>
        <p:spPr bwMode="auto">
          <a:xfrm>
            <a:off x="5638800" y="3154363"/>
            <a:ext cx="1009650" cy="838200"/>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Certif.</a:t>
            </a:r>
          </a:p>
          <a:p>
            <a:pPr algn="ctr"/>
            <a:r>
              <a:rPr lang="es-ES" sz="1600" b="1">
                <a:latin typeface="Arial" charset="0"/>
              </a:rPr>
              <a:t>100 MHz</a:t>
            </a:r>
          </a:p>
          <a:p>
            <a:pPr algn="ctr"/>
            <a:r>
              <a:rPr lang="es-ES" sz="1600" b="1">
                <a:latin typeface="Arial" charset="0"/>
              </a:rPr>
              <a:t>Nivel 1</a:t>
            </a:r>
          </a:p>
        </p:txBody>
      </p:sp>
      <p:sp>
        <p:nvSpPr>
          <p:cNvPr id="361511" name="Text Box 1063"/>
          <p:cNvSpPr txBox="1">
            <a:spLocks noChangeArrowheads="1"/>
          </p:cNvSpPr>
          <p:nvPr/>
        </p:nvSpPr>
        <p:spPr bwMode="auto">
          <a:xfrm>
            <a:off x="6670675" y="1268413"/>
            <a:ext cx="1168400" cy="838200"/>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TSB-568A</a:t>
            </a:r>
          </a:p>
          <a:p>
            <a:pPr algn="ctr"/>
            <a:r>
              <a:rPr lang="es-ES" sz="1600" b="1">
                <a:latin typeface="Arial" charset="0"/>
              </a:rPr>
              <a:t>ISO 11801</a:t>
            </a:r>
          </a:p>
          <a:p>
            <a:pPr algn="ctr"/>
            <a:r>
              <a:rPr lang="es-ES" sz="1600" b="1">
                <a:latin typeface="Arial" charset="0"/>
              </a:rPr>
              <a:t>EN50173</a:t>
            </a:r>
          </a:p>
        </p:txBody>
      </p:sp>
      <p:sp>
        <p:nvSpPr>
          <p:cNvPr id="361512" name="Text Box 1064"/>
          <p:cNvSpPr txBox="1">
            <a:spLocks noChangeArrowheads="1"/>
          </p:cNvSpPr>
          <p:nvPr/>
        </p:nvSpPr>
        <p:spPr bwMode="auto">
          <a:xfrm>
            <a:off x="6311900" y="2568575"/>
            <a:ext cx="895350" cy="349250"/>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TSB-67</a:t>
            </a:r>
          </a:p>
        </p:txBody>
      </p:sp>
      <p:sp>
        <p:nvSpPr>
          <p:cNvPr id="361515" name="Freeform 1067"/>
          <p:cNvSpPr>
            <a:spLocks/>
          </p:cNvSpPr>
          <p:nvPr/>
        </p:nvSpPr>
        <p:spPr bwMode="auto">
          <a:xfrm>
            <a:off x="3568700" y="2360613"/>
            <a:ext cx="5327650" cy="3448050"/>
          </a:xfrm>
          <a:custGeom>
            <a:avLst/>
            <a:gdLst/>
            <a:ahLst/>
            <a:cxnLst>
              <a:cxn ang="0">
                <a:pos x="0" y="2172"/>
              </a:cxn>
              <a:cxn ang="0">
                <a:pos x="876" y="1824"/>
              </a:cxn>
              <a:cxn ang="0">
                <a:pos x="1664" y="1388"/>
              </a:cxn>
              <a:cxn ang="0">
                <a:pos x="2232" y="976"/>
              </a:cxn>
              <a:cxn ang="0">
                <a:pos x="2824" y="488"/>
              </a:cxn>
              <a:cxn ang="0">
                <a:pos x="3356" y="0"/>
              </a:cxn>
            </a:cxnLst>
            <a:rect l="0" t="0" r="r" b="b"/>
            <a:pathLst>
              <a:path w="3356" h="2172">
                <a:moveTo>
                  <a:pt x="0" y="2172"/>
                </a:moveTo>
                <a:cubicBezTo>
                  <a:pt x="299" y="2063"/>
                  <a:pt x="599" y="1955"/>
                  <a:pt x="876" y="1824"/>
                </a:cubicBezTo>
                <a:cubicBezTo>
                  <a:pt x="1153" y="1693"/>
                  <a:pt x="1438" y="1529"/>
                  <a:pt x="1664" y="1388"/>
                </a:cubicBezTo>
                <a:cubicBezTo>
                  <a:pt x="1890" y="1247"/>
                  <a:pt x="2039" y="1126"/>
                  <a:pt x="2232" y="976"/>
                </a:cubicBezTo>
                <a:cubicBezTo>
                  <a:pt x="2425" y="826"/>
                  <a:pt x="2637" y="651"/>
                  <a:pt x="2824" y="488"/>
                </a:cubicBezTo>
                <a:cubicBezTo>
                  <a:pt x="3011" y="325"/>
                  <a:pt x="3268" y="82"/>
                  <a:pt x="3356" y="0"/>
                </a:cubicBezTo>
              </a:path>
            </a:pathLst>
          </a:custGeom>
          <a:noFill/>
          <a:ln w="38100" cap="flat" cmpd="sng">
            <a:solidFill>
              <a:srgbClr val="FF0000"/>
            </a:solidFill>
            <a:prstDash val="solid"/>
            <a:round/>
            <a:headEnd type="none" w="med" len="med"/>
            <a:tailEnd type="none" w="med" len="med"/>
          </a:ln>
          <a:effectLst/>
        </p:spPr>
        <p:txBody>
          <a:bodyPr/>
          <a:lstStyle/>
          <a:p>
            <a:endParaRPr lang="es-ES"/>
          </a:p>
        </p:txBody>
      </p:sp>
      <p:sp>
        <p:nvSpPr>
          <p:cNvPr id="361513" name="Text Box 1065"/>
          <p:cNvSpPr txBox="1">
            <a:spLocks noChangeArrowheads="1"/>
          </p:cNvSpPr>
          <p:nvPr/>
        </p:nvSpPr>
        <p:spPr bwMode="auto">
          <a:xfrm>
            <a:off x="7288213" y="3522663"/>
            <a:ext cx="1009650" cy="838200"/>
          </a:xfrm>
          <a:prstGeom prst="rect">
            <a:avLst/>
          </a:prstGeom>
          <a:noFill/>
          <a:ln w="12700">
            <a:solidFill>
              <a:schemeClr val="tx1"/>
            </a:solidFill>
            <a:miter lim="800000"/>
            <a:headEnd/>
            <a:tailEnd/>
          </a:ln>
          <a:effectLst/>
        </p:spPr>
        <p:txBody>
          <a:bodyPr wrap="none">
            <a:spAutoFit/>
          </a:bodyPr>
          <a:lstStyle/>
          <a:p>
            <a:pPr algn="ctr"/>
            <a:r>
              <a:rPr lang="es-ES" sz="1600" b="1">
                <a:latin typeface="Arial" charset="0"/>
              </a:rPr>
              <a:t>Certif.</a:t>
            </a:r>
          </a:p>
          <a:p>
            <a:pPr algn="ctr"/>
            <a:r>
              <a:rPr lang="es-ES" sz="1600" b="1">
                <a:latin typeface="Arial" charset="0"/>
              </a:rPr>
              <a:t>100 MHz</a:t>
            </a:r>
          </a:p>
          <a:p>
            <a:pPr algn="ctr"/>
            <a:r>
              <a:rPr lang="es-ES" sz="1600" b="1">
                <a:latin typeface="Arial" charset="0"/>
              </a:rPr>
              <a:t>Nivel 2</a:t>
            </a:r>
          </a:p>
        </p:txBody>
      </p:sp>
      <p:sp>
        <p:nvSpPr>
          <p:cNvPr id="361516" name="Text Box 1068"/>
          <p:cNvSpPr txBox="1">
            <a:spLocks noChangeArrowheads="1"/>
          </p:cNvSpPr>
          <p:nvPr/>
        </p:nvSpPr>
        <p:spPr bwMode="auto">
          <a:xfrm>
            <a:off x="561975" y="5956300"/>
            <a:ext cx="676275" cy="304800"/>
          </a:xfrm>
          <a:prstGeom prst="rect">
            <a:avLst/>
          </a:prstGeom>
          <a:noFill/>
          <a:ln w="12700">
            <a:noFill/>
            <a:miter lim="800000"/>
            <a:headEnd/>
            <a:tailEnd/>
          </a:ln>
          <a:effectLst/>
        </p:spPr>
        <p:txBody>
          <a:bodyPr wrap="none">
            <a:spAutoFit/>
          </a:bodyPr>
          <a:lstStyle/>
          <a:p>
            <a:r>
              <a:rPr lang="es-ES" sz="1400" b="1">
                <a:latin typeface="Arial" charset="0"/>
              </a:rPr>
              <a:t>1/1/91</a:t>
            </a:r>
          </a:p>
        </p:txBody>
      </p:sp>
      <p:sp>
        <p:nvSpPr>
          <p:cNvPr id="361517" name="Text Box 1069"/>
          <p:cNvSpPr txBox="1">
            <a:spLocks noChangeArrowheads="1"/>
          </p:cNvSpPr>
          <p:nvPr/>
        </p:nvSpPr>
        <p:spPr bwMode="auto">
          <a:xfrm>
            <a:off x="4560888" y="5940425"/>
            <a:ext cx="676275" cy="304800"/>
          </a:xfrm>
          <a:prstGeom prst="rect">
            <a:avLst/>
          </a:prstGeom>
          <a:noFill/>
          <a:ln w="12700">
            <a:noFill/>
            <a:miter lim="800000"/>
            <a:headEnd/>
            <a:tailEnd/>
          </a:ln>
          <a:effectLst/>
        </p:spPr>
        <p:txBody>
          <a:bodyPr wrap="none">
            <a:spAutoFit/>
          </a:bodyPr>
          <a:lstStyle/>
          <a:p>
            <a:r>
              <a:rPr lang="es-ES" sz="1400" b="1">
                <a:latin typeface="Arial" charset="0"/>
              </a:rPr>
              <a:t>1/1/94</a:t>
            </a:r>
          </a:p>
        </p:txBody>
      </p:sp>
      <p:sp>
        <p:nvSpPr>
          <p:cNvPr id="361518" name="Text Box 1070"/>
          <p:cNvSpPr txBox="1">
            <a:spLocks noChangeArrowheads="1"/>
          </p:cNvSpPr>
          <p:nvPr/>
        </p:nvSpPr>
        <p:spPr bwMode="auto">
          <a:xfrm>
            <a:off x="5916613" y="5953125"/>
            <a:ext cx="676275" cy="304800"/>
          </a:xfrm>
          <a:prstGeom prst="rect">
            <a:avLst/>
          </a:prstGeom>
          <a:noFill/>
          <a:ln w="12700">
            <a:noFill/>
            <a:miter lim="800000"/>
            <a:headEnd/>
            <a:tailEnd/>
          </a:ln>
          <a:effectLst/>
        </p:spPr>
        <p:txBody>
          <a:bodyPr wrap="none">
            <a:spAutoFit/>
          </a:bodyPr>
          <a:lstStyle/>
          <a:p>
            <a:r>
              <a:rPr lang="es-ES" sz="1400" b="1">
                <a:latin typeface="Arial" charset="0"/>
              </a:rPr>
              <a:t>1/1/95</a:t>
            </a:r>
          </a:p>
        </p:txBody>
      </p:sp>
      <p:sp>
        <p:nvSpPr>
          <p:cNvPr id="361519" name="Text Box 1071"/>
          <p:cNvSpPr txBox="1">
            <a:spLocks noChangeArrowheads="1"/>
          </p:cNvSpPr>
          <p:nvPr/>
        </p:nvSpPr>
        <p:spPr bwMode="auto">
          <a:xfrm>
            <a:off x="7234238" y="5948363"/>
            <a:ext cx="676275" cy="304800"/>
          </a:xfrm>
          <a:prstGeom prst="rect">
            <a:avLst/>
          </a:prstGeom>
          <a:noFill/>
          <a:ln w="12700">
            <a:noFill/>
            <a:miter lim="800000"/>
            <a:headEnd/>
            <a:tailEnd/>
          </a:ln>
          <a:effectLst/>
        </p:spPr>
        <p:txBody>
          <a:bodyPr wrap="none">
            <a:spAutoFit/>
          </a:bodyPr>
          <a:lstStyle/>
          <a:p>
            <a:r>
              <a:rPr lang="es-ES" sz="1400" b="1">
                <a:latin typeface="Arial" charset="0"/>
              </a:rPr>
              <a:t>1/1/96</a:t>
            </a:r>
          </a:p>
        </p:txBody>
      </p:sp>
      <p:sp>
        <p:nvSpPr>
          <p:cNvPr id="361520" name="Text Box 1072"/>
          <p:cNvSpPr txBox="1">
            <a:spLocks noChangeArrowheads="1"/>
          </p:cNvSpPr>
          <p:nvPr/>
        </p:nvSpPr>
        <p:spPr bwMode="auto">
          <a:xfrm>
            <a:off x="8467725" y="5953125"/>
            <a:ext cx="676275" cy="304800"/>
          </a:xfrm>
          <a:prstGeom prst="rect">
            <a:avLst/>
          </a:prstGeom>
          <a:noFill/>
          <a:ln w="12700">
            <a:noFill/>
            <a:miter lim="800000"/>
            <a:headEnd/>
            <a:tailEnd/>
          </a:ln>
          <a:effectLst/>
        </p:spPr>
        <p:txBody>
          <a:bodyPr wrap="none">
            <a:spAutoFit/>
          </a:bodyPr>
          <a:lstStyle/>
          <a:p>
            <a:r>
              <a:rPr lang="es-ES" sz="1400" b="1">
                <a:latin typeface="Arial" charset="0"/>
              </a:rPr>
              <a:t>1/1/97</a:t>
            </a:r>
          </a:p>
        </p:txBody>
      </p:sp>
      <p:sp>
        <p:nvSpPr>
          <p:cNvPr id="361521" name="Text Box 1073"/>
          <p:cNvSpPr txBox="1">
            <a:spLocks noChangeArrowheads="1"/>
          </p:cNvSpPr>
          <p:nvPr/>
        </p:nvSpPr>
        <p:spPr bwMode="auto">
          <a:xfrm>
            <a:off x="3227388" y="5969000"/>
            <a:ext cx="676275" cy="304800"/>
          </a:xfrm>
          <a:prstGeom prst="rect">
            <a:avLst/>
          </a:prstGeom>
          <a:noFill/>
          <a:ln w="12700">
            <a:noFill/>
            <a:miter lim="800000"/>
            <a:headEnd/>
            <a:tailEnd/>
          </a:ln>
          <a:effectLst/>
        </p:spPr>
        <p:txBody>
          <a:bodyPr wrap="none">
            <a:spAutoFit/>
          </a:bodyPr>
          <a:lstStyle/>
          <a:p>
            <a:r>
              <a:rPr lang="es-ES" sz="1400" b="1">
                <a:latin typeface="Arial" charset="0"/>
              </a:rPr>
              <a:t>1/1/93</a:t>
            </a:r>
          </a:p>
        </p:txBody>
      </p:sp>
      <p:sp>
        <p:nvSpPr>
          <p:cNvPr id="361522" name="Text Box 1074"/>
          <p:cNvSpPr txBox="1">
            <a:spLocks noChangeArrowheads="1"/>
          </p:cNvSpPr>
          <p:nvPr/>
        </p:nvSpPr>
        <p:spPr bwMode="auto">
          <a:xfrm>
            <a:off x="1893888" y="5976938"/>
            <a:ext cx="676275" cy="304800"/>
          </a:xfrm>
          <a:prstGeom prst="rect">
            <a:avLst/>
          </a:prstGeom>
          <a:noFill/>
          <a:ln w="12700">
            <a:noFill/>
            <a:miter lim="800000"/>
            <a:headEnd/>
            <a:tailEnd/>
          </a:ln>
          <a:effectLst/>
        </p:spPr>
        <p:txBody>
          <a:bodyPr wrap="none">
            <a:spAutoFit/>
          </a:bodyPr>
          <a:lstStyle/>
          <a:p>
            <a:r>
              <a:rPr lang="es-ES" sz="1400" b="1">
                <a:latin typeface="Arial" charset="0"/>
              </a:rPr>
              <a:t>1/1/92</a:t>
            </a:r>
          </a:p>
        </p:txBody>
      </p:sp>
      <p:sp>
        <p:nvSpPr>
          <p:cNvPr id="361523" name="Text Box 1075"/>
          <p:cNvSpPr txBox="1">
            <a:spLocks noChangeArrowheads="1"/>
          </p:cNvSpPr>
          <p:nvPr/>
        </p:nvSpPr>
        <p:spPr bwMode="auto">
          <a:xfrm>
            <a:off x="403225" y="5656263"/>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361525" name="Text Box 1077"/>
          <p:cNvSpPr txBox="1">
            <a:spLocks noChangeArrowheads="1"/>
          </p:cNvSpPr>
          <p:nvPr/>
        </p:nvSpPr>
        <p:spPr bwMode="auto">
          <a:xfrm>
            <a:off x="304800" y="1617663"/>
            <a:ext cx="381000" cy="304800"/>
          </a:xfrm>
          <a:prstGeom prst="rect">
            <a:avLst/>
          </a:prstGeom>
          <a:noFill/>
          <a:ln w="12700">
            <a:noFill/>
            <a:miter lim="800000"/>
            <a:headEnd/>
            <a:tailEnd/>
          </a:ln>
          <a:effectLst/>
        </p:spPr>
        <p:txBody>
          <a:bodyPr wrap="none">
            <a:spAutoFit/>
          </a:bodyPr>
          <a:lstStyle/>
          <a:p>
            <a:r>
              <a:rPr lang="es-ES" sz="1400" b="1">
                <a:latin typeface="Arial" charset="0"/>
              </a:rPr>
              <a:t>70</a:t>
            </a:r>
          </a:p>
        </p:txBody>
      </p:sp>
      <p:sp>
        <p:nvSpPr>
          <p:cNvPr id="361526" name="Text Box 1078"/>
          <p:cNvSpPr txBox="1">
            <a:spLocks noChangeArrowheads="1"/>
          </p:cNvSpPr>
          <p:nvPr/>
        </p:nvSpPr>
        <p:spPr bwMode="auto">
          <a:xfrm>
            <a:off x="304800" y="2227263"/>
            <a:ext cx="381000" cy="304800"/>
          </a:xfrm>
          <a:prstGeom prst="rect">
            <a:avLst/>
          </a:prstGeom>
          <a:noFill/>
          <a:ln w="12700">
            <a:noFill/>
            <a:miter lim="800000"/>
            <a:headEnd/>
            <a:tailEnd/>
          </a:ln>
          <a:effectLst/>
        </p:spPr>
        <p:txBody>
          <a:bodyPr wrap="none">
            <a:spAutoFit/>
          </a:bodyPr>
          <a:lstStyle/>
          <a:p>
            <a:r>
              <a:rPr lang="es-ES" sz="1400" b="1">
                <a:latin typeface="Arial" charset="0"/>
              </a:rPr>
              <a:t>60</a:t>
            </a:r>
          </a:p>
        </p:txBody>
      </p:sp>
      <p:sp>
        <p:nvSpPr>
          <p:cNvPr id="361527" name="Text Box 1079"/>
          <p:cNvSpPr txBox="1">
            <a:spLocks noChangeArrowheads="1"/>
          </p:cNvSpPr>
          <p:nvPr/>
        </p:nvSpPr>
        <p:spPr bwMode="auto">
          <a:xfrm>
            <a:off x="304800" y="2836863"/>
            <a:ext cx="381000" cy="304800"/>
          </a:xfrm>
          <a:prstGeom prst="rect">
            <a:avLst/>
          </a:prstGeom>
          <a:noFill/>
          <a:ln w="12700">
            <a:noFill/>
            <a:miter lim="800000"/>
            <a:headEnd/>
            <a:tailEnd/>
          </a:ln>
          <a:effectLst/>
        </p:spPr>
        <p:txBody>
          <a:bodyPr wrap="none">
            <a:spAutoFit/>
          </a:bodyPr>
          <a:lstStyle/>
          <a:p>
            <a:r>
              <a:rPr lang="es-ES" sz="1400" b="1">
                <a:latin typeface="Arial" charset="0"/>
              </a:rPr>
              <a:t>50</a:t>
            </a:r>
          </a:p>
        </p:txBody>
      </p:sp>
      <p:sp>
        <p:nvSpPr>
          <p:cNvPr id="361528" name="Text Box 1080"/>
          <p:cNvSpPr txBox="1">
            <a:spLocks noChangeArrowheads="1"/>
          </p:cNvSpPr>
          <p:nvPr/>
        </p:nvSpPr>
        <p:spPr bwMode="auto">
          <a:xfrm>
            <a:off x="304800" y="3370263"/>
            <a:ext cx="381000" cy="304800"/>
          </a:xfrm>
          <a:prstGeom prst="rect">
            <a:avLst/>
          </a:prstGeom>
          <a:noFill/>
          <a:ln w="12700">
            <a:noFill/>
            <a:miter lim="800000"/>
            <a:headEnd/>
            <a:tailEnd/>
          </a:ln>
          <a:effectLst/>
        </p:spPr>
        <p:txBody>
          <a:bodyPr wrap="none">
            <a:spAutoFit/>
          </a:bodyPr>
          <a:lstStyle/>
          <a:p>
            <a:r>
              <a:rPr lang="es-ES" sz="1400" b="1">
                <a:latin typeface="Arial" charset="0"/>
              </a:rPr>
              <a:t>40</a:t>
            </a:r>
          </a:p>
        </p:txBody>
      </p:sp>
      <p:sp>
        <p:nvSpPr>
          <p:cNvPr id="361529" name="Text Box 1081"/>
          <p:cNvSpPr txBox="1">
            <a:spLocks noChangeArrowheads="1"/>
          </p:cNvSpPr>
          <p:nvPr/>
        </p:nvSpPr>
        <p:spPr bwMode="auto">
          <a:xfrm>
            <a:off x="304800" y="3979863"/>
            <a:ext cx="381000" cy="304800"/>
          </a:xfrm>
          <a:prstGeom prst="rect">
            <a:avLst/>
          </a:prstGeom>
          <a:noFill/>
          <a:ln w="12700">
            <a:noFill/>
            <a:miter lim="800000"/>
            <a:headEnd/>
            <a:tailEnd/>
          </a:ln>
          <a:effectLst/>
        </p:spPr>
        <p:txBody>
          <a:bodyPr wrap="none">
            <a:spAutoFit/>
          </a:bodyPr>
          <a:lstStyle/>
          <a:p>
            <a:r>
              <a:rPr lang="es-ES" sz="1400" b="1">
                <a:latin typeface="Arial" charset="0"/>
              </a:rPr>
              <a:t>30</a:t>
            </a:r>
          </a:p>
        </p:txBody>
      </p:sp>
      <p:sp>
        <p:nvSpPr>
          <p:cNvPr id="361530" name="Text Box 1082"/>
          <p:cNvSpPr txBox="1">
            <a:spLocks noChangeArrowheads="1"/>
          </p:cNvSpPr>
          <p:nvPr/>
        </p:nvSpPr>
        <p:spPr bwMode="auto">
          <a:xfrm>
            <a:off x="304800" y="4513263"/>
            <a:ext cx="381000" cy="304800"/>
          </a:xfrm>
          <a:prstGeom prst="rect">
            <a:avLst/>
          </a:prstGeom>
          <a:noFill/>
          <a:ln w="12700">
            <a:noFill/>
            <a:miter lim="800000"/>
            <a:headEnd/>
            <a:tailEnd/>
          </a:ln>
          <a:effectLst/>
        </p:spPr>
        <p:txBody>
          <a:bodyPr wrap="none">
            <a:spAutoFit/>
          </a:bodyPr>
          <a:lstStyle/>
          <a:p>
            <a:r>
              <a:rPr lang="es-ES" sz="1400" b="1">
                <a:latin typeface="Arial" charset="0"/>
              </a:rPr>
              <a:t>20</a:t>
            </a:r>
          </a:p>
        </p:txBody>
      </p:sp>
      <p:sp>
        <p:nvSpPr>
          <p:cNvPr id="361531" name="Text Box 1083"/>
          <p:cNvSpPr txBox="1">
            <a:spLocks noChangeArrowheads="1"/>
          </p:cNvSpPr>
          <p:nvPr/>
        </p:nvSpPr>
        <p:spPr bwMode="auto">
          <a:xfrm>
            <a:off x="304800" y="5046663"/>
            <a:ext cx="381000" cy="304800"/>
          </a:xfrm>
          <a:prstGeom prst="rect">
            <a:avLst/>
          </a:prstGeom>
          <a:noFill/>
          <a:ln w="12700">
            <a:noFill/>
            <a:miter lim="800000"/>
            <a:headEnd/>
            <a:tailEnd/>
          </a:ln>
          <a:effectLst/>
        </p:spPr>
        <p:txBody>
          <a:bodyPr wrap="none">
            <a:spAutoFit/>
          </a:bodyPr>
          <a:lstStyle/>
          <a:p>
            <a:r>
              <a:rPr lang="es-ES" sz="1400" b="1">
                <a:latin typeface="Arial" charset="0"/>
              </a:rPr>
              <a:t>10</a:t>
            </a:r>
          </a:p>
        </p:txBody>
      </p:sp>
      <p:sp>
        <p:nvSpPr>
          <p:cNvPr id="361532" name="Text Box 1084"/>
          <p:cNvSpPr txBox="1">
            <a:spLocks noChangeArrowheads="1"/>
          </p:cNvSpPr>
          <p:nvPr/>
        </p:nvSpPr>
        <p:spPr bwMode="auto">
          <a:xfrm>
            <a:off x="1736725" y="188913"/>
            <a:ext cx="6111875" cy="579437"/>
          </a:xfrm>
          <a:prstGeom prst="rect">
            <a:avLst/>
          </a:prstGeom>
          <a:noFill/>
          <a:ln w="12700">
            <a:noFill/>
            <a:miter lim="800000"/>
            <a:headEnd/>
            <a:tailEnd/>
          </a:ln>
          <a:effectLst/>
        </p:spPr>
        <p:txBody>
          <a:bodyPr wrap="none">
            <a:spAutoFit/>
          </a:bodyPr>
          <a:lstStyle/>
          <a:p>
            <a:r>
              <a:rPr lang="es-ES" sz="3200"/>
              <a:t>Evolución del cableado estructurado</a:t>
            </a:r>
          </a:p>
        </p:txBody>
      </p:sp>
      <p:sp>
        <p:nvSpPr>
          <p:cNvPr id="361533" name="Text Box 1085"/>
          <p:cNvSpPr txBox="1">
            <a:spLocks noChangeArrowheads="1"/>
          </p:cNvSpPr>
          <p:nvPr/>
        </p:nvSpPr>
        <p:spPr bwMode="auto">
          <a:xfrm>
            <a:off x="3733800" y="6189663"/>
            <a:ext cx="996950" cy="366712"/>
          </a:xfrm>
          <a:prstGeom prst="rect">
            <a:avLst/>
          </a:prstGeom>
          <a:noFill/>
          <a:ln w="12700">
            <a:noFill/>
            <a:miter lim="800000"/>
            <a:headEnd/>
            <a:tailEnd/>
          </a:ln>
          <a:effectLst/>
        </p:spPr>
        <p:txBody>
          <a:bodyPr wrap="none">
            <a:spAutoFit/>
          </a:bodyPr>
          <a:lstStyle/>
          <a:p>
            <a:r>
              <a:rPr lang="es-ES" sz="1800" b="1">
                <a:latin typeface="Arial" charset="0"/>
              </a:rPr>
              <a:t>Tiempo</a:t>
            </a:r>
          </a:p>
        </p:txBody>
      </p:sp>
      <p:sp>
        <p:nvSpPr>
          <p:cNvPr id="361534" name="Line 1086"/>
          <p:cNvSpPr>
            <a:spLocks noChangeShapeType="1"/>
          </p:cNvSpPr>
          <p:nvPr/>
        </p:nvSpPr>
        <p:spPr bwMode="auto">
          <a:xfrm>
            <a:off x="4940300" y="6381750"/>
            <a:ext cx="914400" cy="0"/>
          </a:xfrm>
          <a:prstGeom prst="line">
            <a:avLst/>
          </a:prstGeom>
          <a:noFill/>
          <a:ln w="12700">
            <a:solidFill>
              <a:schemeClr val="tx1"/>
            </a:solidFill>
            <a:round/>
            <a:headEnd/>
            <a:tailEnd type="triangle" w="med" len="med"/>
          </a:ln>
          <a:effectLst/>
        </p:spPr>
        <p:txBody>
          <a:bodyPr/>
          <a:lstStyle/>
          <a:p>
            <a:endParaRPr lang="es-ES"/>
          </a:p>
        </p:txBody>
      </p:sp>
      <p:sp>
        <p:nvSpPr>
          <p:cNvPr id="361535" name="Text Box 1087"/>
          <p:cNvSpPr txBox="1">
            <a:spLocks noChangeArrowheads="1"/>
          </p:cNvSpPr>
          <p:nvPr/>
        </p:nvSpPr>
        <p:spPr bwMode="auto">
          <a:xfrm>
            <a:off x="76200" y="646113"/>
            <a:ext cx="1146175" cy="581025"/>
          </a:xfrm>
          <a:prstGeom prst="rect">
            <a:avLst/>
          </a:prstGeom>
          <a:noFill/>
          <a:ln w="12700">
            <a:noFill/>
            <a:miter lim="800000"/>
            <a:headEnd/>
            <a:tailEnd/>
          </a:ln>
          <a:effectLst/>
        </p:spPr>
        <p:txBody>
          <a:bodyPr wrap="none">
            <a:spAutoFit/>
          </a:bodyPr>
          <a:lstStyle/>
          <a:p>
            <a:pPr algn="ctr"/>
            <a:r>
              <a:rPr lang="es-ES" sz="1600" b="1">
                <a:latin typeface="Arial" charset="0"/>
              </a:rPr>
              <a:t>Rosetas</a:t>
            </a:r>
          </a:p>
          <a:p>
            <a:pPr algn="ctr"/>
            <a:r>
              <a:rPr lang="es-ES" sz="1600" b="1">
                <a:latin typeface="Arial" charset="0"/>
              </a:rPr>
              <a:t>(millones)</a:t>
            </a:r>
          </a:p>
        </p:txBody>
      </p:sp>
      <p:sp>
        <p:nvSpPr>
          <p:cNvPr id="361536" name="Line 1088"/>
          <p:cNvSpPr>
            <a:spLocks noChangeShapeType="1"/>
          </p:cNvSpPr>
          <p:nvPr/>
        </p:nvSpPr>
        <p:spPr bwMode="auto">
          <a:xfrm>
            <a:off x="533400" y="1255713"/>
            <a:ext cx="0" cy="3048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Text Box 3"/>
          <p:cNvSpPr txBox="1">
            <a:spLocks noChangeArrowheads="1"/>
          </p:cNvSpPr>
          <p:nvPr/>
        </p:nvSpPr>
        <p:spPr bwMode="auto">
          <a:xfrm>
            <a:off x="714375" y="5726113"/>
            <a:ext cx="2163763" cy="581025"/>
          </a:xfrm>
          <a:prstGeom prst="rect">
            <a:avLst/>
          </a:prstGeom>
          <a:noFill/>
          <a:ln w="12700">
            <a:noFill/>
            <a:miter lim="800000"/>
            <a:headEnd/>
            <a:tailEnd/>
          </a:ln>
          <a:effectLst/>
        </p:spPr>
        <p:txBody>
          <a:bodyPr wrap="none">
            <a:spAutoFit/>
          </a:bodyPr>
          <a:lstStyle/>
          <a:p>
            <a:pPr algn="ctr"/>
            <a:r>
              <a:rPr lang="es-ES" sz="1600" b="1">
                <a:latin typeface="Arial" charset="0"/>
              </a:rPr>
              <a:t>Armario (o ‘rack’) de</a:t>
            </a:r>
          </a:p>
          <a:p>
            <a:pPr algn="ctr"/>
            <a:r>
              <a:rPr lang="es-ES" sz="1600" b="1">
                <a:latin typeface="Arial" charset="0"/>
              </a:rPr>
              <a:t>comunicaciones</a:t>
            </a:r>
          </a:p>
        </p:txBody>
      </p:sp>
      <p:sp>
        <p:nvSpPr>
          <p:cNvPr id="362500" name="Text Box 4"/>
          <p:cNvSpPr txBox="1">
            <a:spLocks noChangeArrowheads="1"/>
          </p:cNvSpPr>
          <p:nvPr/>
        </p:nvSpPr>
        <p:spPr bwMode="auto">
          <a:xfrm>
            <a:off x="6781800" y="2693988"/>
            <a:ext cx="1089025" cy="336550"/>
          </a:xfrm>
          <a:prstGeom prst="rect">
            <a:avLst/>
          </a:prstGeom>
          <a:noFill/>
          <a:ln w="12700">
            <a:noFill/>
            <a:miter lim="800000"/>
            <a:headEnd/>
            <a:tailEnd/>
          </a:ln>
          <a:effectLst/>
        </p:spPr>
        <p:txBody>
          <a:bodyPr wrap="none">
            <a:spAutoFit/>
          </a:bodyPr>
          <a:lstStyle/>
          <a:p>
            <a:r>
              <a:rPr lang="es-ES_tradnl" sz="1600" b="1">
                <a:latin typeface="Arial" charset="0"/>
              </a:rPr>
              <a:t>Latiguillo</a:t>
            </a:r>
            <a:endParaRPr lang="es-ES" sz="1600" b="1">
              <a:latin typeface="Arial" charset="0"/>
            </a:endParaRPr>
          </a:p>
        </p:txBody>
      </p:sp>
      <p:sp>
        <p:nvSpPr>
          <p:cNvPr id="362501" name="Text Box 5"/>
          <p:cNvSpPr txBox="1">
            <a:spLocks noChangeArrowheads="1"/>
          </p:cNvSpPr>
          <p:nvPr/>
        </p:nvSpPr>
        <p:spPr bwMode="auto">
          <a:xfrm>
            <a:off x="3276600" y="620713"/>
            <a:ext cx="1538288" cy="581025"/>
          </a:xfrm>
          <a:prstGeom prst="rect">
            <a:avLst/>
          </a:prstGeom>
          <a:noFill/>
          <a:ln w="12700">
            <a:noFill/>
            <a:miter lim="800000"/>
            <a:headEnd/>
            <a:tailEnd/>
          </a:ln>
          <a:effectLst/>
        </p:spPr>
        <p:txBody>
          <a:bodyPr wrap="none">
            <a:spAutoFit/>
          </a:bodyPr>
          <a:lstStyle/>
          <a:p>
            <a:pPr algn="ctr"/>
            <a:r>
              <a:rPr lang="es-ES_tradnl" sz="1600" b="1">
                <a:latin typeface="Arial" charset="0"/>
              </a:rPr>
              <a:t>Enlace básico</a:t>
            </a:r>
          </a:p>
          <a:p>
            <a:pPr algn="ctr"/>
            <a:r>
              <a:rPr lang="es-ES_tradnl" sz="1600" b="1">
                <a:latin typeface="Arial" charset="0"/>
              </a:rPr>
              <a:t>(max. 90 m)</a:t>
            </a:r>
            <a:endParaRPr lang="es-ES" sz="1600" b="1">
              <a:latin typeface="Arial" charset="0"/>
            </a:endParaRPr>
          </a:p>
        </p:txBody>
      </p:sp>
      <p:sp>
        <p:nvSpPr>
          <p:cNvPr id="362502" name="Text Box 6"/>
          <p:cNvSpPr txBox="1">
            <a:spLocks noChangeArrowheads="1"/>
          </p:cNvSpPr>
          <p:nvPr/>
        </p:nvSpPr>
        <p:spPr bwMode="auto">
          <a:xfrm>
            <a:off x="3473450" y="3998913"/>
            <a:ext cx="4457700" cy="581025"/>
          </a:xfrm>
          <a:prstGeom prst="rect">
            <a:avLst/>
          </a:prstGeom>
          <a:noFill/>
          <a:ln w="12700">
            <a:noFill/>
            <a:miter lim="800000"/>
            <a:headEnd/>
            <a:tailEnd/>
          </a:ln>
          <a:effectLst/>
        </p:spPr>
        <p:txBody>
          <a:bodyPr wrap="none">
            <a:spAutoFit/>
          </a:bodyPr>
          <a:lstStyle/>
          <a:p>
            <a:pPr algn="ctr"/>
            <a:r>
              <a:rPr lang="es-ES_tradnl" sz="1600" b="1">
                <a:latin typeface="Arial" charset="0"/>
              </a:rPr>
              <a:t>Enlace de canal = enlace básico + latiguillos</a:t>
            </a:r>
          </a:p>
          <a:p>
            <a:pPr algn="ctr"/>
            <a:r>
              <a:rPr lang="es-ES_tradnl" sz="1600" b="1">
                <a:latin typeface="Arial" charset="0"/>
              </a:rPr>
              <a:t>max. 100 m</a:t>
            </a:r>
            <a:endParaRPr lang="es-ES" sz="1600" b="1">
              <a:latin typeface="Arial" charset="0"/>
            </a:endParaRPr>
          </a:p>
        </p:txBody>
      </p:sp>
      <p:sp>
        <p:nvSpPr>
          <p:cNvPr id="362507" name="Rectangle 11"/>
          <p:cNvSpPr>
            <a:spLocks noChangeArrowheads="1"/>
          </p:cNvSpPr>
          <p:nvPr/>
        </p:nvSpPr>
        <p:spPr bwMode="auto">
          <a:xfrm rot="16200000">
            <a:off x="1620838" y="3395662"/>
            <a:ext cx="285750" cy="1647825"/>
          </a:xfrm>
          <a:prstGeom prst="rect">
            <a:avLst/>
          </a:prstGeom>
          <a:solidFill>
            <a:schemeClr val="accent1"/>
          </a:solidFill>
          <a:ln w="31750">
            <a:solidFill>
              <a:schemeClr val="tx1"/>
            </a:solidFill>
            <a:miter lim="800000"/>
            <a:headEnd/>
            <a:tailEnd/>
          </a:ln>
          <a:effectLst/>
        </p:spPr>
        <p:txBody>
          <a:bodyPr wrap="none" anchor="ctr"/>
          <a:lstStyle/>
          <a:p>
            <a:endParaRPr lang="es-ES"/>
          </a:p>
        </p:txBody>
      </p:sp>
      <p:sp>
        <p:nvSpPr>
          <p:cNvPr id="362509" name="Line 13"/>
          <p:cNvSpPr>
            <a:spLocks noChangeShapeType="1"/>
          </p:cNvSpPr>
          <p:nvPr/>
        </p:nvSpPr>
        <p:spPr bwMode="auto">
          <a:xfrm>
            <a:off x="1081088" y="2292350"/>
            <a:ext cx="5724525" cy="4763"/>
          </a:xfrm>
          <a:prstGeom prst="line">
            <a:avLst/>
          </a:prstGeom>
          <a:noFill/>
          <a:ln w="31750">
            <a:solidFill>
              <a:schemeClr val="tx1"/>
            </a:solidFill>
            <a:round/>
            <a:headEnd/>
            <a:tailEnd/>
          </a:ln>
          <a:effectLst/>
        </p:spPr>
        <p:txBody>
          <a:bodyPr/>
          <a:lstStyle/>
          <a:p>
            <a:endParaRPr lang="es-ES"/>
          </a:p>
        </p:txBody>
      </p:sp>
      <p:sp>
        <p:nvSpPr>
          <p:cNvPr id="362514" name="Line 18"/>
          <p:cNvSpPr>
            <a:spLocks noChangeShapeType="1"/>
          </p:cNvSpPr>
          <p:nvPr/>
        </p:nvSpPr>
        <p:spPr bwMode="auto">
          <a:xfrm>
            <a:off x="1084263" y="839788"/>
            <a:ext cx="2016125" cy="0"/>
          </a:xfrm>
          <a:prstGeom prst="line">
            <a:avLst/>
          </a:prstGeom>
          <a:noFill/>
          <a:ln w="12700">
            <a:solidFill>
              <a:schemeClr val="tx1"/>
            </a:solidFill>
            <a:round/>
            <a:headEnd/>
            <a:tailEnd/>
          </a:ln>
          <a:effectLst/>
        </p:spPr>
        <p:txBody>
          <a:bodyPr/>
          <a:lstStyle/>
          <a:p>
            <a:endParaRPr lang="es-ES"/>
          </a:p>
        </p:txBody>
      </p:sp>
      <p:sp>
        <p:nvSpPr>
          <p:cNvPr id="362515" name="Line 19"/>
          <p:cNvSpPr>
            <a:spLocks noChangeShapeType="1"/>
          </p:cNvSpPr>
          <p:nvPr/>
        </p:nvSpPr>
        <p:spPr bwMode="auto">
          <a:xfrm>
            <a:off x="5019675" y="890588"/>
            <a:ext cx="1803400" cy="0"/>
          </a:xfrm>
          <a:prstGeom prst="line">
            <a:avLst/>
          </a:prstGeom>
          <a:noFill/>
          <a:ln w="12700">
            <a:solidFill>
              <a:schemeClr val="tx1"/>
            </a:solidFill>
            <a:round/>
            <a:headEnd/>
            <a:tailEnd/>
          </a:ln>
          <a:effectLst/>
        </p:spPr>
        <p:txBody>
          <a:bodyPr/>
          <a:lstStyle/>
          <a:p>
            <a:endParaRPr lang="es-ES"/>
          </a:p>
        </p:txBody>
      </p:sp>
      <p:sp>
        <p:nvSpPr>
          <p:cNvPr id="362519" name="Line 23"/>
          <p:cNvSpPr>
            <a:spLocks noChangeShapeType="1"/>
          </p:cNvSpPr>
          <p:nvPr/>
        </p:nvSpPr>
        <p:spPr bwMode="auto">
          <a:xfrm flipH="1">
            <a:off x="1079500" y="738188"/>
            <a:ext cx="0" cy="1597025"/>
          </a:xfrm>
          <a:prstGeom prst="line">
            <a:avLst/>
          </a:prstGeom>
          <a:noFill/>
          <a:ln w="12700">
            <a:solidFill>
              <a:schemeClr val="tx1"/>
            </a:solidFill>
            <a:prstDash val="dash"/>
            <a:round/>
            <a:headEnd/>
            <a:tailEnd/>
          </a:ln>
          <a:effectLst/>
        </p:spPr>
        <p:txBody>
          <a:bodyPr/>
          <a:lstStyle/>
          <a:p>
            <a:endParaRPr lang="es-ES"/>
          </a:p>
        </p:txBody>
      </p:sp>
      <p:sp>
        <p:nvSpPr>
          <p:cNvPr id="362522" name="Rectangle 26"/>
          <p:cNvSpPr>
            <a:spLocks noChangeArrowheads="1"/>
          </p:cNvSpPr>
          <p:nvPr/>
        </p:nvSpPr>
        <p:spPr bwMode="auto">
          <a:xfrm>
            <a:off x="6719888" y="2182813"/>
            <a:ext cx="190500" cy="266700"/>
          </a:xfrm>
          <a:prstGeom prst="rect">
            <a:avLst/>
          </a:prstGeom>
          <a:solidFill>
            <a:srgbClr val="FF9900">
              <a:alpha val="50000"/>
            </a:srgbClr>
          </a:solidFill>
          <a:ln w="31750">
            <a:solidFill>
              <a:schemeClr val="tx1"/>
            </a:solidFill>
            <a:miter lim="800000"/>
            <a:headEnd/>
            <a:tailEnd/>
          </a:ln>
          <a:effectLst/>
        </p:spPr>
        <p:txBody>
          <a:bodyPr wrap="none" anchor="ctr"/>
          <a:lstStyle/>
          <a:p>
            <a:endParaRPr lang="es-ES"/>
          </a:p>
        </p:txBody>
      </p:sp>
      <p:sp>
        <p:nvSpPr>
          <p:cNvPr id="362523" name="Text Box 27"/>
          <p:cNvSpPr txBox="1">
            <a:spLocks noChangeArrowheads="1"/>
          </p:cNvSpPr>
          <p:nvPr/>
        </p:nvSpPr>
        <p:spPr bwMode="auto">
          <a:xfrm>
            <a:off x="5562600" y="1430338"/>
            <a:ext cx="860425" cy="336550"/>
          </a:xfrm>
          <a:prstGeom prst="rect">
            <a:avLst/>
          </a:prstGeom>
          <a:noFill/>
          <a:ln w="12700">
            <a:noFill/>
            <a:miter lim="800000"/>
            <a:headEnd/>
            <a:tailEnd/>
          </a:ln>
          <a:effectLst/>
        </p:spPr>
        <p:txBody>
          <a:bodyPr wrap="none">
            <a:spAutoFit/>
          </a:bodyPr>
          <a:lstStyle/>
          <a:p>
            <a:r>
              <a:rPr lang="es-ES" sz="1600" b="1">
                <a:latin typeface="Arial" charset="0"/>
              </a:rPr>
              <a:t>Roseta</a:t>
            </a:r>
          </a:p>
        </p:txBody>
      </p:sp>
      <p:sp>
        <p:nvSpPr>
          <p:cNvPr id="362524" name="Line 28"/>
          <p:cNvSpPr>
            <a:spLocks noChangeShapeType="1"/>
          </p:cNvSpPr>
          <p:nvPr/>
        </p:nvSpPr>
        <p:spPr bwMode="auto">
          <a:xfrm>
            <a:off x="6400800" y="1747838"/>
            <a:ext cx="279400" cy="342900"/>
          </a:xfrm>
          <a:prstGeom prst="line">
            <a:avLst/>
          </a:prstGeom>
          <a:noFill/>
          <a:ln w="12700">
            <a:solidFill>
              <a:schemeClr val="tx1"/>
            </a:solidFill>
            <a:round/>
            <a:headEnd/>
            <a:tailEnd type="triangle" w="med" len="med"/>
          </a:ln>
          <a:effectLst/>
        </p:spPr>
        <p:txBody>
          <a:bodyPr/>
          <a:lstStyle/>
          <a:p>
            <a:endParaRPr lang="es-ES"/>
          </a:p>
        </p:txBody>
      </p:sp>
      <p:sp>
        <p:nvSpPr>
          <p:cNvPr id="362526" name="Line 30"/>
          <p:cNvSpPr>
            <a:spLocks noChangeShapeType="1"/>
          </p:cNvSpPr>
          <p:nvPr/>
        </p:nvSpPr>
        <p:spPr bwMode="auto">
          <a:xfrm flipV="1">
            <a:off x="7366000" y="2344738"/>
            <a:ext cx="0" cy="355600"/>
          </a:xfrm>
          <a:prstGeom prst="line">
            <a:avLst/>
          </a:prstGeom>
          <a:noFill/>
          <a:ln w="12700">
            <a:solidFill>
              <a:schemeClr val="tx1"/>
            </a:solidFill>
            <a:round/>
            <a:headEnd/>
            <a:tailEnd type="triangle" w="med" len="med"/>
          </a:ln>
          <a:effectLst/>
        </p:spPr>
        <p:txBody>
          <a:bodyPr/>
          <a:lstStyle/>
          <a:p>
            <a:endParaRPr lang="es-ES"/>
          </a:p>
        </p:txBody>
      </p:sp>
      <p:sp>
        <p:nvSpPr>
          <p:cNvPr id="362527" name="Rectangle 31"/>
          <p:cNvSpPr>
            <a:spLocks noChangeArrowheads="1"/>
          </p:cNvSpPr>
          <p:nvPr/>
        </p:nvSpPr>
        <p:spPr bwMode="auto">
          <a:xfrm rot="16200000">
            <a:off x="-276225" y="2265363"/>
            <a:ext cx="4070350" cy="1879600"/>
          </a:xfrm>
          <a:prstGeom prst="rect">
            <a:avLst/>
          </a:prstGeom>
          <a:noFill/>
          <a:ln w="38100">
            <a:solidFill>
              <a:schemeClr val="tx1"/>
            </a:solidFill>
            <a:miter lim="800000"/>
            <a:headEnd/>
            <a:tailEnd/>
          </a:ln>
          <a:effectLst/>
        </p:spPr>
        <p:txBody>
          <a:bodyPr wrap="none" anchor="ctr"/>
          <a:lstStyle/>
          <a:p>
            <a:endParaRPr lang="es-ES"/>
          </a:p>
        </p:txBody>
      </p:sp>
      <p:sp>
        <p:nvSpPr>
          <p:cNvPr id="362530" name="Text Box 34"/>
          <p:cNvSpPr txBox="1">
            <a:spLocks noChangeArrowheads="1"/>
          </p:cNvSpPr>
          <p:nvPr/>
        </p:nvSpPr>
        <p:spPr bwMode="auto">
          <a:xfrm>
            <a:off x="1600200" y="3106738"/>
            <a:ext cx="1089025" cy="336550"/>
          </a:xfrm>
          <a:prstGeom prst="rect">
            <a:avLst/>
          </a:prstGeom>
          <a:noFill/>
          <a:ln w="12700">
            <a:noFill/>
            <a:miter lim="800000"/>
            <a:headEnd/>
            <a:tailEnd/>
          </a:ln>
          <a:effectLst/>
        </p:spPr>
        <p:txBody>
          <a:bodyPr wrap="none">
            <a:spAutoFit/>
          </a:bodyPr>
          <a:lstStyle/>
          <a:p>
            <a:r>
              <a:rPr lang="es-ES_tradnl" sz="1600" b="1">
                <a:latin typeface="Arial" charset="0"/>
              </a:rPr>
              <a:t>Latiguillo</a:t>
            </a:r>
            <a:endParaRPr lang="es-ES" sz="1600" b="1">
              <a:latin typeface="Arial" charset="0"/>
            </a:endParaRPr>
          </a:p>
        </p:txBody>
      </p:sp>
      <p:sp>
        <p:nvSpPr>
          <p:cNvPr id="362531" name="Text Box 35"/>
          <p:cNvSpPr txBox="1">
            <a:spLocks noChangeArrowheads="1"/>
          </p:cNvSpPr>
          <p:nvPr/>
        </p:nvSpPr>
        <p:spPr bwMode="auto">
          <a:xfrm>
            <a:off x="1054100" y="4051300"/>
            <a:ext cx="1449388" cy="336550"/>
          </a:xfrm>
          <a:prstGeom prst="rect">
            <a:avLst/>
          </a:prstGeom>
          <a:noFill/>
          <a:ln w="12700">
            <a:noFill/>
            <a:miter lim="800000"/>
            <a:headEnd/>
            <a:tailEnd/>
          </a:ln>
          <a:effectLst/>
        </p:spPr>
        <p:txBody>
          <a:bodyPr wrap="none">
            <a:spAutoFit/>
          </a:bodyPr>
          <a:lstStyle/>
          <a:p>
            <a:r>
              <a:rPr lang="es-ES" sz="1600" b="1">
                <a:latin typeface="Arial" charset="0"/>
              </a:rPr>
              <a:t>Switch o hub</a:t>
            </a:r>
          </a:p>
        </p:txBody>
      </p:sp>
      <p:sp>
        <p:nvSpPr>
          <p:cNvPr id="362532" name="Line 36"/>
          <p:cNvSpPr>
            <a:spLocks noChangeShapeType="1"/>
          </p:cNvSpPr>
          <p:nvPr/>
        </p:nvSpPr>
        <p:spPr bwMode="auto">
          <a:xfrm flipH="1">
            <a:off x="1143000" y="3271838"/>
            <a:ext cx="482600" cy="0"/>
          </a:xfrm>
          <a:prstGeom prst="line">
            <a:avLst/>
          </a:prstGeom>
          <a:noFill/>
          <a:ln w="12700">
            <a:solidFill>
              <a:schemeClr val="tx1"/>
            </a:solidFill>
            <a:round/>
            <a:headEnd/>
            <a:tailEnd type="triangle" w="med" len="med"/>
          </a:ln>
          <a:effectLst/>
        </p:spPr>
        <p:txBody>
          <a:bodyPr/>
          <a:lstStyle/>
          <a:p>
            <a:endParaRPr lang="es-ES"/>
          </a:p>
        </p:txBody>
      </p:sp>
      <p:sp>
        <p:nvSpPr>
          <p:cNvPr id="362533" name="Text Box 37"/>
          <p:cNvSpPr txBox="1">
            <a:spLocks noChangeArrowheads="1"/>
          </p:cNvSpPr>
          <p:nvPr/>
        </p:nvSpPr>
        <p:spPr bwMode="auto">
          <a:xfrm>
            <a:off x="3321050" y="2690813"/>
            <a:ext cx="2024063" cy="581025"/>
          </a:xfrm>
          <a:prstGeom prst="rect">
            <a:avLst/>
          </a:prstGeom>
          <a:noFill/>
          <a:ln w="12700">
            <a:noFill/>
            <a:miter lim="800000"/>
            <a:headEnd/>
            <a:tailEnd/>
          </a:ln>
          <a:effectLst/>
        </p:spPr>
        <p:txBody>
          <a:bodyPr wrap="none">
            <a:spAutoFit/>
          </a:bodyPr>
          <a:lstStyle/>
          <a:p>
            <a:pPr algn="ctr"/>
            <a:r>
              <a:rPr lang="es-ES" sz="1600" b="1">
                <a:latin typeface="Arial" charset="0"/>
              </a:rPr>
              <a:t>Panel de conexión </a:t>
            </a:r>
          </a:p>
          <a:p>
            <a:pPr algn="ctr"/>
            <a:r>
              <a:rPr lang="es-ES" sz="1600" b="1">
                <a:latin typeface="Arial" charset="0"/>
              </a:rPr>
              <a:t>o ‘patch panel’</a:t>
            </a:r>
          </a:p>
        </p:txBody>
      </p:sp>
      <p:sp>
        <p:nvSpPr>
          <p:cNvPr id="362534" name="Line 38"/>
          <p:cNvSpPr>
            <a:spLocks noChangeShapeType="1"/>
          </p:cNvSpPr>
          <p:nvPr/>
        </p:nvSpPr>
        <p:spPr bwMode="auto">
          <a:xfrm flipH="1" flipV="1">
            <a:off x="2438400" y="2509838"/>
            <a:ext cx="876300" cy="330200"/>
          </a:xfrm>
          <a:prstGeom prst="line">
            <a:avLst/>
          </a:prstGeom>
          <a:noFill/>
          <a:ln w="12700">
            <a:solidFill>
              <a:schemeClr val="tx1"/>
            </a:solidFill>
            <a:round/>
            <a:headEnd/>
            <a:tailEnd type="triangle" w="med" len="med"/>
          </a:ln>
          <a:effectLst/>
        </p:spPr>
        <p:txBody>
          <a:bodyPr/>
          <a:lstStyle/>
          <a:p>
            <a:endParaRPr lang="es-ES"/>
          </a:p>
        </p:txBody>
      </p:sp>
      <p:sp>
        <p:nvSpPr>
          <p:cNvPr id="362535" name="Line 39"/>
          <p:cNvSpPr>
            <a:spLocks noChangeShapeType="1"/>
          </p:cNvSpPr>
          <p:nvPr/>
        </p:nvSpPr>
        <p:spPr bwMode="auto">
          <a:xfrm flipV="1">
            <a:off x="1803400" y="5430838"/>
            <a:ext cx="0" cy="330200"/>
          </a:xfrm>
          <a:prstGeom prst="line">
            <a:avLst/>
          </a:prstGeom>
          <a:noFill/>
          <a:ln w="12700">
            <a:solidFill>
              <a:schemeClr val="tx1"/>
            </a:solidFill>
            <a:round/>
            <a:headEnd/>
            <a:tailEnd type="triangle" w="med" len="med"/>
          </a:ln>
          <a:effectLst/>
        </p:spPr>
        <p:txBody>
          <a:bodyPr/>
          <a:lstStyle/>
          <a:p>
            <a:endParaRPr lang="es-ES"/>
          </a:p>
        </p:txBody>
      </p:sp>
      <p:sp>
        <p:nvSpPr>
          <p:cNvPr id="362506" name="Rectangle 10"/>
          <p:cNvSpPr>
            <a:spLocks noChangeArrowheads="1"/>
          </p:cNvSpPr>
          <p:nvPr/>
        </p:nvSpPr>
        <p:spPr bwMode="auto">
          <a:xfrm rot="16200000">
            <a:off x="1609726" y="1511300"/>
            <a:ext cx="285750" cy="1647825"/>
          </a:xfrm>
          <a:prstGeom prst="rect">
            <a:avLst/>
          </a:prstGeom>
          <a:solidFill>
            <a:srgbClr val="FF9900">
              <a:alpha val="50000"/>
            </a:srgbClr>
          </a:solidFill>
          <a:ln w="31750">
            <a:solidFill>
              <a:schemeClr val="tx1"/>
            </a:solidFill>
            <a:miter lim="800000"/>
            <a:headEnd/>
            <a:tailEnd/>
          </a:ln>
          <a:effectLst/>
        </p:spPr>
        <p:txBody>
          <a:bodyPr wrap="none" anchor="ctr"/>
          <a:lstStyle/>
          <a:p>
            <a:endParaRPr lang="es-ES"/>
          </a:p>
        </p:txBody>
      </p:sp>
      <p:sp>
        <p:nvSpPr>
          <p:cNvPr id="362536" name="Rectangle 40"/>
          <p:cNvSpPr>
            <a:spLocks noChangeArrowheads="1"/>
          </p:cNvSpPr>
          <p:nvPr/>
        </p:nvSpPr>
        <p:spPr bwMode="auto">
          <a:xfrm>
            <a:off x="1042988" y="4192588"/>
            <a:ext cx="76200" cy="76200"/>
          </a:xfrm>
          <a:prstGeom prst="rect">
            <a:avLst/>
          </a:prstGeom>
          <a:solidFill>
            <a:schemeClr val="bg1"/>
          </a:solidFill>
          <a:ln w="12700">
            <a:solidFill>
              <a:schemeClr val="tx1"/>
            </a:solidFill>
            <a:miter lim="800000"/>
            <a:headEnd/>
            <a:tailEnd/>
          </a:ln>
          <a:effectLst/>
        </p:spPr>
        <p:txBody>
          <a:bodyPr wrap="none" anchor="ctr"/>
          <a:lstStyle/>
          <a:p>
            <a:endParaRPr lang="es-ES"/>
          </a:p>
        </p:txBody>
      </p:sp>
      <p:sp>
        <p:nvSpPr>
          <p:cNvPr id="362537" name="Rectangle 41"/>
          <p:cNvSpPr>
            <a:spLocks noChangeArrowheads="1"/>
          </p:cNvSpPr>
          <p:nvPr/>
        </p:nvSpPr>
        <p:spPr bwMode="auto">
          <a:xfrm>
            <a:off x="1042988" y="2278063"/>
            <a:ext cx="76200" cy="76200"/>
          </a:xfrm>
          <a:prstGeom prst="rect">
            <a:avLst/>
          </a:prstGeom>
          <a:solidFill>
            <a:schemeClr val="bg1"/>
          </a:solidFill>
          <a:ln w="12700">
            <a:solidFill>
              <a:schemeClr val="tx1"/>
            </a:solidFill>
            <a:miter lim="800000"/>
            <a:headEnd/>
            <a:tailEnd/>
          </a:ln>
          <a:effectLst/>
        </p:spPr>
        <p:txBody>
          <a:bodyPr wrap="none" anchor="ctr"/>
          <a:lstStyle/>
          <a:p>
            <a:endParaRPr lang="es-ES"/>
          </a:p>
        </p:txBody>
      </p:sp>
      <p:sp>
        <p:nvSpPr>
          <p:cNvPr id="362511" name="Line 15"/>
          <p:cNvSpPr>
            <a:spLocks noChangeShapeType="1"/>
          </p:cNvSpPr>
          <p:nvPr/>
        </p:nvSpPr>
        <p:spPr bwMode="auto">
          <a:xfrm rot="16200000" flipH="1">
            <a:off x="115887" y="3271838"/>
            <a:ext cx="1927225" cy="0"/>
          </a:xfrm>
          <a:prstGeom prst="line">
            <a:avLst/>
          </a:prstGeom>
          <a:noFill/>
          <a:ln w="31750">
            <a:solidFill>
              <a:schemeClr val="tx1"/>
            </a:solidFill>
            <a:round/>
            <a:headEnd/>
            <a:tailEnd/>
          </a:ln>
          <a:effectLst/>
        </p:spPr>
        <p:txBody>
          <a:bodyPr/>
          <a:lstStyle/>
          <a:p>
            <a:endParaRPr lang="es-ES"/>
          </a:p>
        </p:txBody>
      </p:sp>
      <p:sp>
        <p:nvSpPr>
          <p:cNvPr id="362538" name="Rectangle 42"/>
          <p:cNvSpPr>
            <a:spLocks noChangeArrowheads="1"/>
          </p:cNvSpPr>
          <p:nvPr/>
        </p:nvSpPr>
        <p:spPr bwMode="auto">
          <a:xfrm>
            <a:off x="6781800" y="2260600"/>
            <a:ext cx="76200" cy="74613"/>
          </a:xfrm>
          <a:prstGeom prst="rect">
            <a:avLst/>
          </a:prstGeom>
          <a:solidFill>
            <a:schemeClr val="bg1"/>
          </a:solidFill>
          <a:ln w="12700">
            <a:solidFill>
              <a:schemeClr val="tx1"/>
            </a:solidFill>
            <a:miter lim="800000"/>
            <a:headEnd/>
            <a:tailEnd/>
          </a:ln>
          <a:effectLst/>
        </p:spPr>
        <p:txBody>
          <a:bodyPr wrap="none" anchor="ctr"/>
          <a:lstStyle/>
          <a:p>
            <a:endParaRPr lang="es-ES"/>
          </a:p>
        </p:txBody>
      </p:sp>
      <p:sp>
        <p:nvSpPr>
          <p:cNvPr id="362510" name="Line 14"/>
          <p:cNvSpPr>
            <a:spLocks noChangeShapeType="1"/>
          </p:cNvSpPr>
          <p:nvPr/>
        </p:nvSpPr>
        <p:spPr bwMode="auto">
          <a:xfrm>
            <a:off x="6810375" y="2287588"/>
            <a:ext cx="1000125" cy="0"/>
          </a:xfrm>
          <a:prstGeom prst="line">
            <a:avLst/>
          </a:prstGeom>
          <a:noFill/>
          <a:ln w="31750">
            <a:solidFill>
              <a:schemeClr val="tx1"/>
            </a:solidFill>
            <a:round/>
            <a:headEnd/>
            <a:tailEnd/>
          </a:ln>
          <a:effectLst/>
        </p:spPr>
        <p:txBody>
          <a:bodyPr/>
          <a:lstStyle/>
          <a:p>
            <a:endParaRPr lang="es-ES"/>
          </a:p>
        </p:txBody>
      </p:sp>
      <p:pic>
        <p:nvPicPr>
          <p:cNvPr id="362525" name="Picture 29"/>
          <p:cNvPicPr>
            <a:picLocks noChangeArrowheads="1"/>
          </p:cNvPicPr>
          <p:nvPr/>
        </p:nvPicPr>
        <p:blipFill>
          <a:blip r:embed="rId3" cstate="print"/>
          <a:srcRect/>
          <a:stretch>
            <a:fillRect/>
          </a:stretch>
        </p:blipFill>
        <p:spPr bwMode="auto">
          <a:xfrm>
            <a:off x="7696200" y="1506538"/>
            <a:ext cx="958850" cy="1114425"/>
          </a:xfrm>
          <a:prstGeom prst="rect">
            <a:avLst/>
          </a:prstGeom>
          <a:noFill/>
          <a:ln w="12700">
            <a:noFill/>
            <a:miter lim="800000"/>
            <a:headEnd/>
            <a:tailEnd/>
          </a:ln>
          <a:effectLst/>
        </p:spPr>
      </p:pic>
      <p:sp>
        <p:nvSpPr>
          <p:cNvPr id="362539" name="Line 43"/>
          <p:cNvSpPr>
            <a:spLocks noChangeShapeType="1"/>
          </p:cNvSpPr>
          <p:nvPr/>
        </p:nvSpPr>
        <p:spPr bwMode="auto">
          <a:xfrm flipH="1">
            <a:off x="6810375" y="792163"/>
            <a:ext cx="0" cy="1487487"/>
          </a:xfrm>
          <a:prstGeom prst="line">
            <a:avLst/>
          </a:prstGeom>
          <a:noFill/>
          <a:ln w="12700">
            <a:solidFill>
              <a:schemeClr val="tx1"/>
            </a:solidFill>
            <a:prstDash val="dash"/>
            <a:round/>
            <a:headEnd/>
            <a:tailEnd/>
          </a:ln>
          <a:effectLst/>
        </p:spPr>
        <p:txBody>
          <a:bodyPr/>
          <a:lstStyle/>
          <a:p>
            <a:endParaRPr lang="es-ES"/>
          </a:p>
        </p:txBody>
      </p:sp>
      <p:sp>
        <p:nvSpPr>
          <p:cNvPr id="362540" name="Rectangle 44"/>
          <p:cNvSpPr>
            <a:spLocks noChangeArrowheads="1"/>
          </p:cNvSpPr>
          <p:nvPr/>
        </p:nvSpPr>
        <p:spPr bwMode="auto">
          <a:xfrm>
            <a:off x="660400" y="5253038"/>
            <a:ext cx="2209800" cy="152400"/>
          </a:xfrm>
          <a:prstGeom prst="rect">
            <a:avLst/>
          </a:prstGeom>
          <a:noFill/>
          <a:ln w="31750">
            <a:solidFill>
              <a:schemeClr val="tx1"/>
            </a:solidFill>
            <a:miter lim="800000"/>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Text Box 3"/>
          <p:cNvSpPr txBox="1">
            <a:spLocks noChangeArrowheads="1"/>
          </p:cNvSpPr>
          <p:nvPr/>
        </p:nvSpPr>
        <p:spPr bwMode="auto">
          <a:xfrm>
            <a:off x="1752600" y="2771775"/>
            <a:ext cx="565150" cy="396875"/>
          </a:xfrm>
          <a:prstGeom prst="rect">
            <a:avLst/>
          </a:prstGeom>
          <a:noFill/>
          <a:ln w="12700">
            <a:noFill/>
            <a:miter lim="800000"/>
            <a:headEnd/>
            <a:tailEnd/>
          </a:ln>
          <a:effectLst/>
        </p:spPr>
        <p:txBody>
          <a:bodyPr wrap="none">
            <a:spAutoFit/>
          </a:bodyPr>
          <a:lstStyle/>
          <a:p>
            <a:r>
              <a:rPr lang="es-ES_tradnl" sz="2000" b="1">
                <a:latin typeface="Arial" charset="0"/>
              </a:rPr>
              <a:t>CO</a:t>
            </a:r>
            <a:endParaRPr lang="es-ES" sz="2000" b="1">
              <a:latin typeface="Arial" charset="0"/>
            </a:endParaRPr>
          </a:p>
        </p:txBody>
      </p:sp>
      <p:sp>
        <p:nvSpPr>
          <p:cNvPr id="282628" name="Text Box 4"/>
          <p:cNvSpPr txBox="1">
            <a:spLocks noChangeArrowheads="1"/>
          </p:cNvSpPr>
          <p:nvPr/>
        </p:nvSpPr>
        <p:spPr bwMode="auto">
          <a:xfrm>
            <a:off x="4038600" y="2771775"/>
            <a:ext cx="722313" cy="396875"/>
          </a:xfrm>
          <a:prstGeom prst="rect">
            <a:avLst/>
          </a:prstGeom>
          <a:noFill/>
          <a:ln w="12700">
            <a:noFill/>
            <a:miter lim="800000"/>
            <a:headEnd/>
            <a:tailEnd/>
          </a:ln>
          <a:effectLst/>
        </p:spPr>
        <p:txBody>
          <a:bodyPr wrap="none">
            <a:spAutoFit/>
          </a:bodyPr>
          <a:lstStyle/>
          <a:p>
            <a:r>
              <a:rPr lang="es-ES_tradnl" sz="2000" b="1">
                <a:latin typeface="Arial" charset="0"/>
              </a:rPr>
              <a:t>DEC</a:t>
            </a:r>
            <a:endParaRPr lang="es-ES" sz="2000" b="1">
              <a:latin typeface="Arial" charset="0"/>
            </a:endParaRPr>
          </a:p>
        </p:txBody>
      </p:sp>
      <p:sp>
        <p:nvSpPr>
          <p:cNvPr id="282629" name="Text Box 5"/>
          <p:cNvSpPr txBox="1">
            <a:spLocks noChangeArrowheads="1"/>
          </p:cNvSpPr>
          <p:nvPr/>
        </p:nvSpPr>
        <p:spPr bwMode="auto">
          <a:xfrm>
            <a:off x="4051300" y="5029200"/>
            <a:ext cx="749300" cy="396875"/>
          </a:xfrm>
          <a:prstGeom prst="rect">
            <a:avLst/>
          </a:prstGeom>
          <a:noFill/>
          <a:ln w="12700">
            <a:noFill/>
            <a:miter lim="800000"/>
            <a:headEnd/>
            <a:tailEnd/>
          </a:ln>
          <a:effectLst/>
        </p:spPr>
        <p:txBody>
          <a:bodyPr wrap="none">
            <a:spAutoFit/>
          </a:bodyPr>
          <a:lstStyle/>
          <a:p>
            <a:r>
              <a:rPr lang="es-ES_tradnl" sz="2000" b="1">
                <a:latin typeface="Arial" charset="0"/>
              </a:rPr>
              <a:t>DEM</a:t>
            </a:r>
            <a:endParaRPr lang="es-ES" sz="2000" b="1">
              <a:latin typeface="Arial" charset="0"/>
            </a:endParaRPr>
          </a:p>
        </p:txBody>
      </p:sp>
      <p:sp>
        <p:nvSpPr>
          <p:cNvPr id="282630" name="Text Box 6"/>
          <p:cNvSpPr txBox="1">
            <a:spLocks noChangeArrowheads="1"/>
          </p:cNvSpPr>
          <p:nvPr/>
        </p:nvSpPr>
        <p:spPr bwMode="auto">
          <a:xfrm>
            <a:off x="1693863" y="5029200"/>
            <a:ext cx="592137" cy="396875"/>
          </a:xfrm>
          <a:prstGeom prst="rect">
            <a:avLst/>
          </a:prstGeom>
          <a:noFill/>
          <a:ln w="12700">
            <a:noFill/>
            <a:miter lim="800000"/>
            <a:headEnd/>
            <a:tailEnd/>
          </a:ln>
          <a:effectLst/>
        </p:spPr>
        <p:txBody>
          <a:bodyPr wrap="none">
            <a:spAutoFit/>
          </a:bodyPr>
          <a:lstStyle/>
          <a:p>
            <a:r>
              <a:rPr lang="es-ES_tradnl" sz="2000" b="1">
                <a:latin typeface="Arial" charset="0"/>
              </a:rPr>
              <a:t>MO</a:t>
            </a:r>
            <a:endParaRPr lang="es-ES" sz="2000" b="1">
              <a:latin typeface="Arial" charset="0"/>
            </a:endParaRPr>
          </a:p>
        </p:txBody>
      </p:sp>
      <p:sp>
        <p:nvSpPr>
          <p:cNvPr id="282634" name="Line 10"/>
          <p:cNvSpPr>
            <a:spLocks noChangeShapeType="1"/>
          </p:cNvSpPr>
          <p:nvPr/>
        </p:nvSpPr>
        <p:spPr bwMode="auto">
          <a:xfrm flipH="1" flipV="1">
            <a:off x="6334125" y="3690938"/>
            <a:ext cx="3175" cy="1246187"/>
          </a:xfrm>
          <a:prstGeom prst="line">
            <a:avLst/>
          </a:prstGeom>
          <a:noFill/>
          <a:ln w="25400">
            <a:solidFill>
              <a:schemeClr val="tx1"/>
            </a:solidFill>
            <a:round/>
            <a:headEnd/>
            <a:tailEnd type="triangle" w="med" len="med"/>
          </a:ln>
          <a:effectLst/>
        </p:spPr>
        <p:txBody>
          <a:bodyPr/>
          <a:lstStyle/>
          <a:p>
            <a:endParaRPr lang="es-ES"/>
          </a:p>
        </p:txBody>
      </p:sp>
      <p:sp>
        <p:nvSpPr>
          <p:cNvPr id="282635" name="Line 11"/>
          <p:cNvSpPr>
            <a:spLocks noChangeShapeType="1"/>
          </p:cNvSpPr>
          <p:nvPr/>
        </p:nvSpPr>
        <p:spPr bwMode="auto">
          <a:xfrm>
            <a:off x="6334125" y="4937125"/>
            <a:ext cx="2389188" cy="0"/>
          </a:xfrm>
          <a:prstGeom prst="line">
            <a:avLst/>
          </a:prstGeom>
          <a:noFill/>
          <a:ln w="25400">
            <a:solidFill>
              <a:schemeClr val="tx1"/>
            </a:solidFill>
            <a:round/>
            <a:headEnd/>
            <a:tailEnd type="triangle" w="med" len="med"/>
          </a:ln>
          <a:effectLst/>
        </p:spPr>
        <p:txBody>
          <a:bodyPr/>
          <a:lstStyle/>
          <a:p>
            <a:endParaRPr lang="es-ES"/>
          </a:p>
        </p:txBody>
      </p:sp>
      <p:sp>
        <p:nvSpPr>
          <p:cNvPr id="282636" name="Line 12"/>
          <p:cNvSpPr>
            <a:spLocks noChangeShapeType="1"/>
          </p:cNvSpPr>
          <p:nvPr/>
        </p:nvSpPr>
        <p:spPr bwMode="auto">
          <a:xfrm flipV="1">
            <a:off x="7434263" y="4760913"/>
            <a:ext cx="0" cy="177800"/>
          </a:xfrm>
          <a:prstGeom prst="line">
            <a:avLst/>
          </a:prstGeom>
          <a:noFill/>
          <a:ln w="25400">
            <a:solidFill>
              <a:schemeClr val="tx1"/>
            </a:solidFill>
            <a:round/>
            <a:headEnd/>
            <a:tailEnd/>
          </a:ln>
          <a:effectLst/>
        </p:spPr>
        <p:txBody>
          <a:bodyPr/>
          <a:lstStyle/>
          <a:p>
            <a:endParaRPr lang="es-ES"/>
          </a:p>
        </p:txBody>
      </p:sp>
      <p:sp>
        <p:nvSpPr>
          <p:cNvPr id="282637" name="Line 13"/>
          <p:cNvSpPr>
            <a:spLocks noChangeShapeType="1"/>
          </p:cNvSpPr>
          <p:nvPr/>
        </p:nvSpPr>
        <p:spPr bwMode="auto">
          <a:xfrm flipV="1">
            <a:off x="6338888" y="2659063"/>
            <a:ext cx="2384425" cy="3175"/>
          </a:xfrm>
          <a:prstGeom prst="line">
            <a:avLst/>
          </a:prstGeom>
          <a:noFill/>
          <a:ln w="25400">
            <a:solidFill>
              <a:schemeClr val="tx1"/>
            </a:solidFill>
            <a:round/>
            <a:headEnd/>
            <a:tailEnd type="triangle" w="med" len="med"/>
          </a:ln>
          <a:effectLst/>
        </p:spPr>
        <p:txBody>
          <a:bodyPr/>
          <a:lstStyle/>
          <a:p>
            <a:endParaRPr lang="es-ES"/>
          </a:p>
        </p:txBody>
      </p:sp>
      <p:sp>
        <p:nvSpPr>
          <p:cNvPr id="282638" name="Line 14"/>
          <p:cNvSpPr>
            <a:spLocks noChangeShapeType="1"/>
          </p:cNvSpPr>
          <p:nvPr/>
        </p:nvSpPr>
        <p:spPr bwMode="auto">
          <a:xfrm flipV="1">
            <a:off x="6337300" y="1419225"/>
            <a:ext cx="0" cy="1247775"/>
          </a:xfrm>
          <a:prstGeom prst="line">
            <a:avLst/>
          </a:prstGeom>
          <a:noFill/>
          <a:ln w="25400">
            <a:solidFill>
              <a:schemeClr val="tx1"/>
            </a:solidFill>
            <a:round/>
            <a:headEnd/>
            <a:tailEnd type="triangle" w="med" len="med"/>
          </a:ln>
          <a:effectLst/>
        </p:spPr>
        <p:txBody>
          <a:bodyPr/>
          <a:lstStyle/>
          <a:p>
            <a:endParaRPr lang="es-ES"/>
          </a:p>
        </p:txBody>
      </p:sp>
      <p:sp>
        <p:nvSpPr>
          <p:cNvPr id="282639" name="Line 15"/>
          <p:cNvSpPr>
            <a:spLocks noChangeShapeType="1"/>
          </p:cNvSpPr>
          <p:nvPr/>
        </p:nvSpPr>
        <p:spPr bwMode="auto">
          <a:xfrm>
            <a:off x="6338888" y="2200275"/>
            <a:ext cx="460375" cy="1588"/>
          </a:xfrm>
          <a:prstGeom prst="line">
            <a:avLst/>
          </a:prstGeom>
          <a:noFill/>
          <a:ln w="38100">
            <a:solidFill>
              <a:schemeClr val="tx1"/>
            </a:solidFill>
            <a:round/>
            <a:headEnd/>
            <a:tailEnd/>
          </a:ln>
          <a:effectLst/>
        </p:spPr>
        <p:txBody>
          <a:bodyPr/>
          <a:lstStyle/>
          <a:p>
            <a:endParaRPr lang="es-ES"/>
          </a:p>
        </p:txBody>
      </p:sp>
      <p:sp>
        <p:nvSpPr>
          <p:cNvPr id="282640" name="Line 16"/>
          <p:cNvSpPr>
            <a:spLocks noChangeShapeType="1"/>
          </p:cNvSpPr>
          <p:nvPr/>
        </p:nvSpPr>
        <p:spPr bwMode="auto">
          <a:xfrm flipH="1">
            <a:off x="6796088" y="2200275"/>
            <a:ext cx="0" cy="468313"/>
          </a:xfrm>
          <a:prstGeom prst="line">
            <a:avLst/>
          </a:prstGeom>
          <a:noFill/>
          <a:ln w="38100">
            <a:solidFill>
              <a:schemeClr val="tx1"/>
            </a:solidFill>
            <a:round/>
            <a:headEnd/>
            <a:tailEnd/>
          </a:ln>
          <a:effectLst/>
        </p:spPr>
        <p:txBody>
          <a:bodyPr/>
          <a:lstStyle/>
          <a:p>
            <a:endParaRPr lang="es-ES"/>
          </a:p>
        </p:txBody>
      </p:sp>
      <p:sp>
        <p:nvSpPr>
          <p:cNvPr id="282641" name="Line 17"/>
          <p:cNvSpPr>
            <a:spLocks noChangeShapeType="1"/>
          </p:cNvSpPr>
          <p:nvPr/>
        </p:nvSpPr>
        <p:spPr bwMode="auto">
          <a:xfrm>
            <a:off x="6799263" y="2663825"/>
            <a:ext cx="695325" cy="0"/>
          </a:xfrm>
          <a:prstGeom prst="line">
            <a:avLst/>
          </a:prstGeom>
          <a:noFill/>
          <a:ln w="38100">
            <a:solidFill>
              <a:schemeClr val="tx1"/>
            </a:solidFill>
            <a:round/>
            <a:headEnd/>
            <a:tailEnd/>
          </a:ln>
          <a:effectLst/>
        </p:spPr>
        <p:txBody>
          <a:bodyPr/>
          <a:lstStyle/>
          <a:p>
            <a:endParaRPr lang="es-ES"/>
          </a:p>
        </p:txBody>
      </p:sp>
      <p:sp>
        <p:nvSpPr>
          <p:cNvPr id="282642" name="Line 18"/>
          <p:cNvSpPr>
            <a:spLocks noChangeShapeType="1"/>
          </p:cNvSpPr>
          <p:nvPr/>
        </p:nvSpPr>
        <p:spPr bwMode="auto">
          <a:xfrm flipH="1">
            <a:off x="7491413" y="2198688"/>
            <a:ext cx="0" cy="468312"/>
          </a:xfrm>
          <a:prstGeom prst="line">
            <a:avLst/>
          </a:prstGeom>
          <a:noFill/>
          <a:ln w="38100">
            <a:solidFill>
              <a:schemeClr val="tx1"/>
            </a:solidFill>
            <a:round/>
            <a:headEnd/>
            <a:tailEnd/>
          </a:ln>
          <a:effectLst/>
        </p:spPr>
        <p:txBody>
          <a:bodyPr/>
          <a:lstStyle/>
          <a:p>
            <a:endParaRPr lang="es-ES"/>
          </a:p>
        </p:txBody>
      </p:sp>
      <p:sp>
        <p:nvSpPr>
          <p:cNvPr id="282643" name="Line 19"/>
          <p:cNvSpPr>
            <a:spLocks noChangeShapeType="1"/>
          </p:cNvSpPr>
          <p:nvPr/>
        </p:nvSpPr>
        <p:spPr bwMode="auto">
          <a:xfrm flipH="1">
            <a:off x="7723188" y="2200275"/>
            <a:ext cx="0" cy="468313"/>
          </a:xfrm>
          <a:prstGeom prst="line">
            <a:avLst/>
          </a:prstGeom>
          <a:noFill/>
          <a:ln w="38100">
            <a:solidFill>
              <a:schemeClr val="tx1"/>
            </a:solidFill>
            <a:round/>
            <a:headEnd/>
            <a:tailEnd/>
          </a:ln>
          <a:effectLst/>
        </p:spPr>
        <p:txBody>
          <a:bodyPr/>
          <a:lstStyle/>
          <a:p>
            <a:endParaRPr lang="es-ES"/>
          </a:p>
        </p:txBody>
      </p:sp>
      <p:sp>
        <p:nvSpPr>
          <p:cNvPr id="282644" name="Line 20"/>
          <p:cNvSpPr>
            <a:spLocks noChangeShapeType="1"/>
          </p:cNvSpPr>
          <p:nvPr/>
        </p:nvSpPr>
        <p:spPr bwMode="auto">
          <a:xfrm>
            <a:off x="7489825" y="2205038"/>
            <a:ext cx="233363" cy="0"/>
          </a:xfrm>
          <a:prstGeom prst="line">
            <a:avLst/>
          </a:prstGeom>
          <a:noFill/>
          <a:ln w="38100">
            <a:solidFill>
              <a:schemeClr val="tx1"/>
            </a:solidFill>
            <a:round/>
            <a:headEnd/>
            <a:tailEnd/>
          </a:ln>
          <a:effectLst/>
        </p:spPr>
        <p:txBody>
          <a:bodyPr/>
          <a:lstStyle/>
          <a:p>
            <a:endParaRPr lang="es-ES"/>
          </a:p>
        </p:txBody>
      </p:sp>
      <p:sp>
        <p:nvSpPr>
          <p:cNvPr id="282645" name="Line 21"/>
          <p:cNvSpPr>
            <a:spLocks noChangeShapeType="1"/>
          </p:cNvSpPr>
          <p:nvPr/>
        </p:nvSpPr>
        <p:spPr bwMode="auto">
          <a:xfrm>
            <a:off x="7734300" y="2654300"/>
            <a:ext cx="460375" cy="1588"/>
          </a:xfrm>
          <a:prstGeom prst="line">
            <a:avLst/>
          </a:prstGeom>
          <a:noFill/>
          <a:ln w="38100">
            <a:solidFill>
              <a:schemeClr val="tx1"/>
            </a:solidFill>
            <a:round/>
            <a:headEnd/>
            <a:tailEnd/>
          </a:ln>
          <a:effectLst/>
        </p:spPr>
        <p:txBody>
          <a:bodyPr/>
          <a:lstStyle/>
          <a:p>
            <a:endParaRPr lang="es-ES"/>
          </a:p>
        </p:txBody>
      </p:sp>
      <p:sp>
        <p:nvSpPr>
          <p:cNvPr id="282646" name="Line 22"/>
          <p:cNvSpPr>
            <a:spLocks noChangeShapeType="1"/>
          </p:cNvSpPr>
          <p:nvPr/>
        </p:nvSpPr>
        <p:spPr bwMode="auto">
          <a:xfrm flipH="1">
            <a:off x="8186738" y="2198688"/>
            <a:ext cx="0" cy="468312"/>
          </a:xfrm>
          <a:prstGeom prst="line">
            <a:avLst/>
          </a:prstGeom>
          <a:noFill/>
          <a:ln w="38100">
            <a:solidFill>
              <a:schemeClr val="tx1"/>
            </a:solidFill>
            <a:round/>
            <a:headEnd/>
            <a:tailEnd/>
          </a:ln>
          <a:effectLst/>
        </p:spPr>
        <p:txBody>
          <a:bodyPr/>
          <a:lstStyle/>
          <a:p>
            <a:endParaRPr lang="es-ES"/>
          </a:p>
        </p:txBody>
      </p:sp>
      <p:sp>
        <p:nvSpPr>
          <p:cNvPr id="282647" name="Line 23"/>
          <p:cNvSpPr>
            <a:spLocks noChangeShapeType="1"/>
          </p:cNvSpPr>
          <p:nvPr/>
        </p:nvSpPr>
        <p:spPr bwMode="auto">
          <a:xfrm>
            <a:off x="8197850" y="2208213"/>
            <a:ext cx="233363" cy="0"/>
          </a:xfrm>
          <a:prstGeom prst="line">
            <a:avLst/>
          </a:prstGeom>
          <a:noFill/>
          <a:ln w="38100">
            <a:solidFill>
              <a:schemeClr val="tx1"/>
            </a:solidFill>
            <a:round/>
            <a:headEnd/>
            <a:tailEnd/>
          </a:ln>
          <a:effectLst/>
        </p:spPr>
        <p:txBody>
          <a:bodyPr/>
          <a:lstStyle/>
          <a:p>
            <a:endParaRPr lang="es-ES"/>
          </a:p>
        </p:txBody>
      </p:sp>
      <p:sp>
        <p:nvSpPr>
          <p:cNvPr id="282648" name="AutoShape 24"/>
          <p:cNvSpPr>
            <a:spLocks noChangeArrowheads="1"/>
          </p:cNvSpPr>
          <p:nvPr/>
        </p:nvSpPr>
        <p:spPr bwMode="auto">
          <a:xfrm>
            <a:off x="1447800" y="2025650"/>
            <a:ext cx="1219200" cy="68580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es-ES"/>
          </a:p>
        </p:txBody>
      </p:sp>
      <p:sp>
        <p:nvSpPr>
          <p:cNvPr id="282649" name="AutoShape 25"/>
          <p:cNvSpPr>
            <a:spLocks noChangeArrowheads="1"/>
          </p:cNvSpPr>
          <p:nvPr/>
        </p:nvSpPr>
        <p:spPr bwMode="auto">
          <a:xfrm>
            <a:off x="1447800" y="4343400"/>
            <a:ext cx="1219200" cy="68580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es-ES"/>
          </a:p>
        </p:txBody>
      </p:sp>
      <p:sp>
        <p:nvSpPr>
          <p:cNvPr id="282650" name="AutoShape 26"/>
          <p:cNvSpPr>
            <a:spLocks noChangeArrowheads="1"/>
          </p:cNvSpPr>
          <p:nvPr/>
        </p:nvSpPr>
        <p:spPr bwMode="auto">
          <a:xfrm>
            <a:off x="3886200" y="4343400"/>
            <a:ext cx="1219200" cy="68580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es-ES"/>
          </a:p>
        </p:txBody>
      </p:sp>
      <p:sp>
        <p:nvSpPr>
          <p:cNvPr id="282651" name="AutoShape 27"/>
          <p:cNvSpPr>
            <a:spLocks noChangeArrowheads="1"/>
          </p:cNvSpPr>
          <p:nvPr/>
        </p:nvSpPr>
        <p:spPr bwMode="auto">
          <a:xfrm>
            <a:off x="3886200" y="2025650"/>
            <a:ext cx="1219200" cy="685800"/>
          </a:xfrm>
          <a:prstGeom prst="cube">
            <a:avLst>
              <a:gd name="adj" fmla="val 25000"/>
            </a:avLst>
          </a:prstGeom>
          <a:solidFill>
            <a:schemeClr val="accent1"/>
          </a:solidFill>
          <a:ln w="12700">
            <a:solidFill>
              <a:schemeClr val="tx1"/>
            </a:solidFill>
            <a:miter lim="800000"/>
            <a:headEnd/>
            <a:tailEnd/>
          </a:ln>
          <a:effectLst/>
        </p:spPr>
        <p:txBody>
          <a:bodyPr wrap="none" anchor="ctr"/>
          <a:lstStyle/>
          <a:p>
            <a:endParaRPr lang="es-ES"/>
          </a:p>
        </p:txBody>
      </p:sp>
      <p:sp>
        <p:nvSpPr>
          <p:cNvPr id="282652" name="Text Box 28"/>
          <p:cNvSpPr txBox="1">
            <a:spLocks noChangeArrowheads="1"/>
          </p:cNvSpPr>
          <p:nvPr/>
        </p:nvSpPr>
        <p:spPr bwMode="auto">
          <a:xfrm>
            <a:off x="1447800" y="2330450"/>
            <a:ext cx="1031875" cy="274638"/>
          </a:xfrm>
          <a:prstGeom prst="rect">
            <a:avLst/>
          </a:prstGeom>
          <a:noFill/>
          <a:ln w="12700">
            <a:noFill/>
            <a:miter lim="800000"/>
            <a:headEnd/>
            <a:tailEnd/>
          </a:ln>
          <a:effectLst/>
        </p:spPr>
        <p:txBody>
          <a:bodyPr wrap="none">
            <a:spAutoFit/>
          </a:bodyPr>
          <a:lstStyle/>
          <a:p>
            <a:r>
              <a:rPr lang="es-ES" sz="1200" b="1">
                <a:latin typeface="Arial" charset="0"/>
              </a:rPr>
              <a:t>Codificador</a:t>
            </a:r>
          </a:p>
        </p:txBody>
      </p:sp>
      <p:sp>
        <p:nvSpPr>
          <p:cNvPr id="282653" name="Text Box 29"/>
          <p:cNvSpPr txBox="1">
            <a:spLocks noChangeArrowheads="1"/>
          </p:cNvSpPr>
          <p:nvPr/>
        </p:nvSpPr>
        <p:spPr bwMode="auto">
          <a:xfrm>
            <a:off x="1447800" y="4648200"/>
            <a:ext cx="965200" cy="274638"/>
          </a:xfrm>
          <a:prstGeom prst="rect">
            <a:avLst/>
          </a:prstGeom>
          <a:noFill/>
          <a:ln w="12700">
            <a:noFill/>
            <a:miter lim="800000"/>
            <a:headEnd/>
            <a:tailEnd/>
          </a:ln>
          <a:effectLst/>
        </p:spPr>
        <p:txBody>
          <a:bodyPr wrap="none">
            <a:spAutoFit/>
          </a:bodyPr>
          <a:lstStyle/>
          <a:p>
            <a:r>
              <a:rPr lang="es-ES" sz="1200" b="1">
                <a:latin typeface="Arial" charset="0"/>
              </a:rPr>
              <a:t>Modulador</a:t>
            </a:r>
          </a:p>
        </p:txBody>
      </p:sp>
      <p:sp>
        <p:nvSpPr>
          <p:cNvPr id="282654" name="Text Box 30"/>
          <p:cNvSpPr txBox="1">
            <a:spLocks noChangeArrowheads="1"/>
          </p:cNvSpPr>
          <p:nvPr/>
        </p:nvSpPr>
        <p:spPr bwMode="auto">
          <a:xfrm>
            <a:off x="3810000" y="4648200"/>
            <a:ext cx="1166813" cy="274638"/>
          </a:xfrm>
          <a:prstGeom prst="rect">
            <a:avLst/>
          </a:prstGeom>
          <a:noFill/>
          <a:ln w="12700">
            <a:noFill/>
            <a:miter lim="800000"/>
            <a:headEnd/>
            <a:tailEnd/>
          </a:ln>
          <a:effectLst/>
        </p:spPr>
        <p:txBody>
          <a:bodyPr wrap="none">
            <a:spAutoFit/>
          </a:bodyPr>
          <a:lstStyle/>
          <a:p>
            <a:r>
              <a:rPr lang="es-ES" sz="1200" b="1">
                <a:latin typeface="Arial" charset="0"/>
              </a:rPr>
              <a:t>Demodulador</a:t>
            </a:r>
          </a:p>
        </p:txBody>
      </p:sp>
      <p:sp>
        <p:nvSpPr>
          <p:cNvPr id="282655" name="Text Box 31"/>
          <p:cNvSpPr txBox="1">
            <a:spLocks noChangeArrowheads="1"/>
          </p:cNvSpPr>
          <p:nvPr/>
        </p:nvSpPr>
        <p:spPr bwMode="auto">
          <a:xfrm>
            <a:off x="3810000" y="2330450"/>
            <a:ext cx="1200150" cy="274638"/>
          </a:xfrm>
          <a:prstGeom prst="rect">
            <a:avLst/>
          </a:prstGeom>
          <a:noFill/>
          <a:ln w="12700">
            <a:noFill/>
            <a:miter lim="800000"/>
            <a:headEnd/>
            <a:tailEnd/>
          </a:ln>
          <a:effectLst/>
        </p:spPr>
        <p:txBody>
          <a:bodyPr wrap="none">
            <a:spAutoFit/>
          </a:bodyPr>
          <a:lstStyle/>
          <a:p>
            <a:r>
              <a:rPr lang="es-ES" sz="1200" b="1">
                <a:latin typeface="Arial" charset="0"/>
              </a:rPr>
              <a:t>Decodificador</a:t>
            </a:r>
          </a:p>
        </p:txBody>
      </p:sp>
      <p:sp>
        <p:nvSpPr>
          <p:cNvPr id="282656" name="Line 32"/>
          <p:cNvSpPr>
            <a:spLocks noChangeShapeType="1"/>
          </p:cNvSpPr>
          <p:nvPr/>
        </p:nvSpPr>
        <p:spPr bwMode="auto">
          <a:xfrm>
            <a:off x="304800" y="2406650"/>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59" name="Line 35"/>
          <p:cNvSpPr>
            <a:spLocks noChangeShapeType="1"/>
          </p:cNvSpPr>
          <p:nvPr/>
        </p:nvSpPr>
        <p:spPr bwMode="auto">
          <a:xfrm>
            <a:off x="304800" y="4648200"/>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60" name="Line 36"/>
          <p:cNvSpPr>
            <a:spLocks noChangeShapeType="1"/>
          </p:cNvSpPr>
          <p:nvPr/>
        </p:nvSpPr>
        <p:spPr bwMode="auto">
          <a:xfrm>
            <a:off x="2705100" y="4660900"/>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61" name="Line 37"/>
          <p:cNvSpPr>
            <a:spLocks noChangeShapeType="1"/>
          </p:cNvSpPr>
          <p:nvPr/>
        </p:nvSpPr>
        <p:spPr bwMode="auto">
          <a:xfrm>
            <a:off x="2705100" y="2387600"/>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62" name="Text Box 38"/>
          <p:cNvSpPr txBox="1">
            <a:spLocks noChangeArrowheads="1"/>
          </p:cNvSpPr>
          <p:nvPr/>
        </p:nvSpPr>
        <p:spPr bwMode="auto">
          <a:xfrm>
            <a:off x="560388" y="2087563"/>
            <a:ext cx="430212" cy="274637"/>
          </a:xfrm>
          <a:prstGeom prst="rect">
            <a:avLst/>
          </a:prstGeom>
          <a:noFill/>
          <a:ln w="12700">
            <a:noFill/>
            <a:miter lim="800000"/>
            <a:headEnd/>
            <a:tailEnd/>
          </a:ln>
          <a:effectLst/>
        </p:spPr>
        <p:txBody>
          <a:bodyPr wrap="none">
            <a:spAutoFit/>
          </a:bodyPr>
          <a:lstStyle/>
          <a:p>
            <a:pPr algn="ctr"/>
            <a:r>
              <a:rPr lang="es-ES" sz="1200" b="1" i="1">
                <a:latin typeface="Arial" charset="0"/>
              </a:rPr>
              <a:t>g(t)</a:t>
            </a:r>
            <a:endParaRPr lang="es-ES" sz="1200" b="1">
              <a:latin typeface="Arial" charset="0"/>
            </a:endParaRPr>
          </a:p>
        </p:txBody>
      </p:sp>
      <p:sp>
        <p:nvSpPr>
          <p:cNvPr id="282663" name="Text Box 39"/>
          <p:cNvSpPr txBox="1">
            <a:spLocks noChangeArrowheads="1"/>
          </p:cNvSpPr>
          <p:nvPr/>
        </p:nvSpPr>
        <p:spPr bwMode="auto">
          <a:xfrm>
            <a:off x="595313" y="4343400"/>
            <a:ext cx="471487" cy="274638"/>
          </a:xfrm>
          <a:prstGeom prst="rect">
            <a:avLst/>
          </a:prstGeom>
          <a:noFill/>
          <a:ln w="12700">
            <a:noFill/>
            <a:miter lim="800000"/>
            <a:headEnd/>
            <a:tailEnd/>
          </a:ln>
          <a:effectLst/>
        </p:spPr>
        <p:txBody>
          <a:bodyPr wrap="none">
            <a:spAutoFit/>
          </a:bodyPr>
          <a:lstStyle/>
          <a:p>
            <a:pPr algn="ctr"/>
            <a:r>
              <a:rPr lang="es-ES" sz="1200" b="1" i="1">
                <a:latin typeface="Arial" charset="0"/>
              </a:rPr>
              <a:t>m(t)</a:t>
            </a:r>
            <a:endParaRPr lang="es-ES" sz="1200" b="1">
              <a:latin typeface="Arial" charset="0"/>
            </a:endParaRPr>
          </a:p>
        </p:txBody>
      </p:sp>
      <p:sp>
        <p:nvSpPr>
          <p:cNvPr id="282664" name="Text Box 40"/>
          <p:cNvSpPr txBox="1">
            <a:spLocks noChangeArrowheads="1"/>
          </p:cNvSpPr>
          <p:nvPr/>
        </p:nvSpPr>
        <p:spPr bwMode="auto">
          <a:xfrm>
            <a:off x="2932113" y="2101850"/>
            <a:ext cx="420687" cy="274638"/>
          </a:xfrm>
          <a:prstGeom prst="rect">
            <a:avLst/>
          </a:prstGeom>
          <a:noFill/>
          <a:ln w="12700">
            <a:noFill/>
            <a:miter lim="800000"/>
            <a:headEnd/>
            <a:tailEnd/>
          </a:ln>
          <a:effectLst/>
        </p:spPr>
        <p:txBody>
          <a:bodyPr wrap="none">
            <a:spAutoFit/>
          </a:bodyPr>
          <a:lstStyle/>
          <a:p>
            <a:pPr algn="ctr"/>
            <a:r>
              <a:rPr lang="es-ES" sz="1200" b="1" i="1">
                <a:latin typeface="Arial" charset="0"/>
              </a:rPr>
              <a:t>x(t)</a:t>
            </a:r>
          </a:p>
        </p:txBody>
      </p:sp>
      <p:sp>
        <p:nvSpPr>
          <p:cNvPr id="282665" name="Text Box 41"/>
          <p:cNvSpPr txBox="1">
            <a:spLocks noChangeArrowheads="1"/>
          </p:cNvSpPr>
          <p:nvPr/>
        </p:nvSpPr>
        <p:spPr bwMode="auto">
          <a:xfrm>
            <a:off x="5395913" y="4343400"/>
            <a:ext cx="471487" cy="274638"/>
          </a:xfrm>
          <a:prstGeom prst="rect">
            <a:avLst/>
          </a:prstGeom>
          <a:noFill/>
          <a:ln w="12700">
            <a:noFill/>
            <a:miter lim="800000"/>
            <a:headEnd/>
            <a:tailEnd/>
          </a:ln>
          <a:effectLst/>
        </p:spPr>
        <p:txBody>
          <a:bodyPr wrap="none">
            <a:spAutoFit/>
          </a:bodyPr>
          <a:lstStyle/>
          <a:p>
            <a:pPr algn="ctr"/>
            <a:r>
              <a:rPr lang="es-ES" sz="1200" b="1" i="1">
                <a:latin typeface="Arial" charset="0"/>
              </a:rPr>
              <a:t>m(t)</a:t>
            </a:r>
          </a:p>
        </p:txBody>
      </p:sp>
      <p:sp>
        <p:nvSpPr>
          <p:cNvPr id="282666" name="Text Box 42"/>
          <p:cNvSpPr txBox="1">
            <a:spLocks noChangeArrowheads="1"/>
          </p:cNvSpPr>
          <p:nvPr/>
        </p:nvSpPr>
        <p:spPr bwMode="auto">
          <a:xfrm>
            <a:off x="2976563" y="4373563"/>
            <a:ext cx="420687" cy="274637"/>
          </a:xfrm>
          <a:prstGeom prst="rect">
            <a:avLst/>
          </a:prstGeom>
          <a:noFill/>
          <a:ln w="12700">
            <a:noFill/>
            <a:miter lim="800000"/>
            <a:headEnd/>
            <a:tailEnd/>
          </a:ln>
          <a:effectLst/>
        </p:spPr>
        <p:txBody>
          <a:bodyPr wrap="none">
            <a:spAutoFit/>
          </a:bodyPr>
          <a:lstStyle/>
          <a:p>
            <a:pPr algn="ctr"/>
            <a:r>
              <a:rPr lang="es-ES" sz="1200" b="1" i="1">
                <a:latin typeface="Arial" charset="0"/>
              </a:rPr>
              <a:t>s(t)</a:t>
            </a:r>
            <a:endParaRPr lang="es-ES" sz="1200" b="1">
              <a:latin typeface="Arial" charset="0"/>
            </a:endParaRPr>
          </a:p>
        </p:txBody>
      </p:sp>
      <p:sp>
        <p:nvSpPr>
          <p:cNvPr id="282667" name="Text Box 43"/>
          <p:cNvSpPr txBox="1">
            <a:spLocks noChangeArrowheads="1"/>
          </p:cNvSpPr>
          <p:nvPr/>
        </p:nvSpPr>
        <p:spPr bwMode="auto">
          <a:xfrm>
            <a:off x="5416550" y="2101850"/>
            <a:ext cx="430213" cy="274638"/>
          </a:xfrm>
          <a:prstGeom prst="rect">
            <a:avLst/>
          </a:prstGeom>
          <a:noFill/>
          <a:ln w="12700">
            <a:noFill/>
            <a:miter lim="800000"/>
            <a:headEnd/>
            <a:tailEnd/>
          </a:ln>
          <a:effectLst/>
        </p:spPr>
        <p:txBody>
          <a:bodyPr wrap="none">
            <a:spAutoFit/>
          </a:bodyPr>
          <a:lstStyle/>
          <a:p>
            <a:pPr algn="ctr"/>
            <a:r>
              <a:rPr lang="es-ES" sz="1200" b="1" i="1">
                <a:latin typeface="Arial" charset="0"/>
              </a:rPr>
              <a:t>g(t)</a:t>
            </a:r>
          </a:p>
        </p:txBody>
      </p:sp>
      <p:sp>
        <p:nvSpPr>
          <p:cNvPr id="282668" name="Text Box 44"/>
          <p:cNvSpPr txBox="1">
            <a:spLocks noChangeArrowheads="1"/>
          </p:cNvSpPr>
          <p:nvPr/>
        </p:nvSpPr>
        <p:spPr bwMode="auto">
          <a:xfrm>
            <a:off x="2519363" y="3092450"/>
            <a:ext cx="3348037" cy="336550"/>
          </a:xfrm>
          <a:prstGeom prst="rect">
            <a:avLst/>
          </a:prstGeom>
          <a:noFill/>
          <a:ln w="12700">
            <a:noFill/>
            <a:miter lim="800000"/>
            <a:headEnd/>
            <a:tailEnd/>
          </a:ln>
          <a:effectLst/>
        </p:spPr>
        <p:txBody>
          <a:bodyPr wrap="none">
            <a:spAutoFit/>
          </a:bodyPr>
          <a:lstStyle/>
          <a:p>
            <a:pPr algn="ctr"/>
            <a:r>
              <a:rPr lang="es-ES" sz="1600" b="1">
                <a:latin typeface="Arial" charset="0"/>
              </a:rPr>
              <a:t>Codificación en una señal digital</a:t>
            </a:r>
          </a:p>
        </p:txBody>
      </p:sp>
      <p:sp>
        <p:nvSpPr>
          <p:cNvPr id="282669" name="Text Box 45"/>
          <p:cNvSpPr txBox="1">
            <a:spLocks noChangeArrowheads="1"/>
          </p:cNvSpPr>
          <p:nvPr/>
        </p:nvSpPr>
        <p:spPr bwMode="auto">
          <a:xfrm>
            <a:off x="2392363" y="5378450"/>
            <a:ext cx="3594100" cy="336550"/>
          </a:xfrm>
          <a:prstGeom prst="rect">
            <a:avLst/>
          </a:prstGeom>
          <a:noFill/>
          <a:ln w="12700">
            <a:noFill/>
            <a:miter lim="800000"/>
            <a:headEnd/>
            <a:tailEnd/>
          </a:ln>
          <a:effectLst/>
        </p:spPr>
        <p:txBody>
          <a:bodyPr wrap="none">
            <a:spAutoFit/>
          </a:bodyPr>
          <a:lstStyle/>
          <a:p>
            <a:pPr algn="ctr"/>
            <a:r>
              <a:rPr lang="es-ES" sz="1600" b="1">
                <a:latin typeface="Arial" charset="0"/>
              </a:rPr>
              <a:t>Modulación en una señal analógica</a:t>
            </a:r>
          </a:p>
        </p:txBody>
      </p:sp>
      <p:sp>
        <p:nvSpPr>
          <p:cNvPr id="282670" name="Text Box 46"/>
          <p:cNvSpPr txBox="1">
            <a:spLocks noChangeArrowheads="1"/>
          </p:cNvSpPr>
          <p:nvPr/>
        </p:nvSpPr>
        <p:spPr bwMode="auto">
          <a:xfrm>
            <a:off x="6096000" y="1111250"/>
            <a:ext cx="420688" cy="274638"/>
          </a:xfrm>
          <a:prstGeom prst="rect">
            <a:avLst/>
          </a:prstGeom>
          <a:noFill/>
          <a:ln w="12700">
            <a:noFill/>
            <a:miter lim="800000"/>
            <a:headEnd/>
            <a:tailEnd/>
          </a:ln>
          <a:effectLst/>
        </p:spPr>
        <p:txBody>
          <a:bodyPr wrap="none">
            <a:spAutoFit/>
          </a:bodyPr>
          <a:lstStyle/>
          <a:p>
            <a:pPr algn="ctr"/>
            <a:r>
              <a:rPr lang="es-ES" sz="1200" b="1">
                <a:latin typeface="Arial" charset="0"/>
              </a:rPr>
              <a:t>x(t)</a:t>
            </a:r>
          </a:p>
        </p:txBody>
      </p:sp>
      <p:sp>
        <p:nvSpPr>
          <p:cNvPr id="282671" name="Text Box 47"/>
          <p:cNvSpPr txBox="1">
            <a:spLocks noChangeArrowheads="1"/>
          </p:cNvSpPr>
          <p:nvPr/>
        </p:nvSpPr>
        <p:spPr bwMode="auto">
          <a:xfrm>
            <a:off x="6096000" y="3382963"/>
            <a:ext cx="438150" cy="274637"/>
          </a:xfrm>
          <a:prstGeom prst="rect">
            <a:avLst/>
          </a:prstGeom>
          <a:noFill/>
          <a:ln w="12700">
            <a:noFill/>
            <a:miter lim="800000"/>
            <a:headEnd/>
            <a:tailEnd/>
          </a:ln>
          <a:effectLst/>
        </p:spPr>
        <p:txBody>
          <a:bodyPr wrap="none">
            <a:spAutoFit/>
          </a:bodyPr>
          <a:lstStyle/>
          <a:p>
            <a:pPr algn="ctr"/>
            <a:r>
              <a:rPr lang="es-ES" sz="1200" b="1" i="1">
                <a:latin typeface="Arial" charset="0"/>
              </a:rPr>
              <a:t>S(f)</a:t>
            </a:r>
          </a:p>
        </p:txBody>
      </p:sp>
      <p:sp>
        <p:nvSpPr>
          <p:cNvPr id="282673" name="Text Box 49"/>
          <p:cNvSpPr txBox="1">
            <a:spLocks noChangeArrowheads="1"/>
          </p:cNvSpPr>
          <p:nvPr/>
        </p:nvSpPr>
        <p:spPr bwMode="auto">
          <a:xfrm>
            <a:off x="8686800" y="2513013"/>
            <a:ext cx="234950" cy="274637"/>
          </a:xfrm>
          <a:prstGeom prst="rect">
            <a:avLst/>
          </a:prstGeom>
          <a:noFill/>
          <a:ln w="12700">
            <a:noFill/>
            <a:miter lim="800000"/>
            <a:headEnd/>
            <a:tailEnd/>
          </a:ln>
          <a:effectLst/>
        </p:spPr>
        <p:txBody>
          <a:bodyPr wrap="none">
            <a:spAutoFit/>
          </a:bodyPr>
          <a:lstStyle/>
          <a:p>
            <a:pPr algn="ctr"/>
            <a:r>
              <a:rPr lang="es-ES" sz="1200" b="1" i="1">
                <a:latin typeface="Arial" charset="0"/>
              </a:rPr>
              <a:t>t</a:t>
            </a:r>
          </a:p>
        </p:txBody>
      </p:sp>
      <p:sp>
        <p:nvSpPr>
          <p:cNvPr id="282674" name="Text Box 50"/>
          <p:cNvSpPr txBox="1">
            <a:spLocks noChangeArrowheads="1"/>
          </p:cNvSpPr>
          <p:nvPr/>
        </p:nvSpPr>
        <p:spPr bwMode="auto">
          <a:xfrm>
            <a:off x="8686800" y="4830763"/>
            <a:ext cx="234950" cy="274637"/>
          </a:xfrm>
          <a:prstGeom prst="rect">
            <a:avLst/>
          </a:prstGeom>
          <a:noFill/>
          <a:ln w="12700">
            <a:noFill/>
            <a:miter lim="800000"/>
            <a:headEnd/>
            <a:tailEnd/>
          </a:ln>
          <a:effectLst/>
        </p:spPr>
        <p:txBody>
          <a:bodyPr wrap="none">
            <a:spAutoFit/>
          </a:bodyPr>
          <a:lstStyle/>
          <a:p>
            <a:pPr algn="ctr"/>
            <a:r>
              <a:rPr lang="es-ES" sz="1200" b="1" i="1">
                <a:latin typeface="Arial" charset="0"/>
              </a:rPr>
              <a:t>f</a:t>
            </a:r>
          </a:p>
        </p:txBody>
      </p:sp>
      <p:sp>
        <p:nvSpPr>
          <p:cNvPr id="282675" name="Text Box 51"/>
          <p:cNvSpPr txBox="1">
            <a:spLocks noChangeArrowheads="1"/>
          </p:cNvSpPr>
          <p:nvPr/>
        </p:nvSpPr>
        <p:spPr bwMode="auto">
          <a:xfrm>
            <a:off x="7210425" y="5029200"/>
            <a:ext cx="292100" cy="274638"/>
          </a:xfrm>
          <a:prstGeom prst="rect">
            <a:avLst/>
          </a:prstGeom>
          <a:noFill/>
          <a:ln w="12700">
            <a:noFill/>
            <a:miter lim="800000"/>
            <a:headEnd/>
            <a:tailEnd/>
          </a:ln>
          <a:effectLst/>
        </p:spPr>
        <p:txBody>
          <a:bodyPr wrap="none">
            <a:spAutoFit/>
          </a:bodyPr>
          <a:lstStyle/>
          <a:p>
            <a:pPr algn="ctr"/>
            <a:r>
              <a:rPr lang="es-ES" sz="1200" b="1" i="1">
                <a:latin typeface="Arial" charset="0"/>
              </a:rPr>
              <a:t>f</a:t>
            </a:r>
            <a:r>
              <a:rPr lang="es-ES" sz="1200" b="1" i="1" baseline="-25000">
                <a:latin typeface="Arial" charset="0"/>
              </a:rPr>
              <a:t>c</a:t>
            </a:r>
            <a:endParaRPr lang="es-ES" sz="1200" b="1" i="1">
              <a:latin typeface="Arial" charset="0"/>
            </a:endParaRPr>
          </a:p>
        </p:txBody>
      </p:sp>
      <p:sp>
        <p:nvSpPr>
          <p:cNvPr id="282676" name="Line 52"/>
          <p:cNvSpPr>
            <a:spLocks noChangeShapeType="1"/>
          </p:cNvSpPr>
          <p:nvPr/>
        </p:nvSpPr>
        <p:spPr bwMode="auto">
          <a:xfrm>
            <a:off x="5181600" y="2406650"/>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77" name="Line 53"/>
          <p:cNvSpPr>
            <a:spLocks noChangeShapeType="1"/>
          </p:cNvSpPr>
          <p:nvPr/>
        </p:nvSpPr>
        <p:spPr bwMode="auto">
          <a:xfrm>
            <a:off x="5162550" y="4638675"/>
            <a:ext cx="1104900" cy="0"/>
          </a:xfrm>
          <a:prstGeom prst="line">
            <a:avLst/>
          </a:prstGeom>
          <a:noFill/>
          <a:ln w="25400">
            <a:solidFill>
              <a:schemeClr val="tx1"/>
            </a:solidFill>
            <a:round/>
            <a:headEnd/>
            <a:tailEnd type="triangle" w="med" len="med"/>
          </a:ln>
          <a:effectLst/>
        </p:spPr>
        <p:txBody>
          <a:bodyPr/>
          <a:lstStyle/>
          <a:p>
            <a:endParaRPr lang="es-ES"/>
          </a:p>
        </p:txBody>
      </p:sp>
      <p:sp>
        <p:nvSpPr>
          <p:cNvPr id="282678" name="Text Box 54"/>
          <p:cNvSpPr txBox="1">
            <a:spLocks noChangeArrowheads="1"/>
          </p:cNvSpPr>
          <p:nvPr/>
        </p:nvSpPr>
        <p:spPr bwMode="auto">
          <a:xfrm>
            <a:off x="331788" y="2438400"/>
            <a:ext cx="887412" cy="457200"/>
          </a:xfrm>
          <a:prstGeom prst="rect">
            <a:avLst/>
          </a:prstGeom>
          <a:noFill/>
          <a:ln w="12700">
            <a:noFill/>
            <a:miter lim="800000"/>
            <a:headEnd/>
            <a:tailEnd/>
          </a:ln>
          <a:effectLst/>
        </p:spPr>
        <p:txBody>
          <a:bodyPr wrap="none">
            <a:spAutoFit/>
          </a:bodyPr>
          <a:lstStyle/>
          <a:p>
            <a:pPr algn="ctr"/>
            <a:r>
              <a:rPr lang="es-ES" sz="1200" b="1">
                <a:latin typeface="Arial" charset="0"/>
              </a:rPr>
              <a:t>Digital o</a:t>
            </a:r>
          </a:p>
          <a:p>
            <a:pPr algn="ctr"/>
            <a:r>
              <a:rPr lang="es-ES" sz="1200" b="1">
                <a:latin typeface="Arial" charset="0"/>
              </a:rPr>
              <a:t>analógica</a:t>
            </a:r>
          </a:p>
        </p:txBody>
      </p:sp>
      <p:sp>
        <p:nvSpPr>
          <p:cNvPr id="282679" name="Text Box 55"/>
          <p:cNvSpPr txBox="1">
            <a:spLocks noChangeArrowheads="1"/>
          </p:cNvSpPr>
          <p:nvPr/>
        </p:nvSpPr>
        <p:spPr bwMode="auto">
          <a:xfrm>
            <a:off x="381000" y="4648200"/>
            <a:ext cx="887413" cy="457200"/>
          </a:xfrm>
          <a:prstGeom prst="rect">
            <a:avLst/>
          </a:prstGeom>
          <a:noFill/>
          <a:ln w="12700">
            <a:noFill/>
            <a:miter lim="800000"/>
            <a:headEnd/>
            <a:tailEnd/>
          </a:ln>
          <a:effectLst/>
        </p:spPr>
        <p:txBody>
          <a:bodyPr wrap="none">
            <a:spAutoFit/>
          </a:bodyPr>
          <a:lstStyle/>
          <a:p>
            <a:pPr algn="ctr"/>
            <a:r>
              <a:rPr lang="es-ES" sz="1200" b="1">
                <a:latin typeface="Arial" charset="0"/>
              </a:rPr>
              <a:t>Digital o</a:t>
            </a:r>
          </a:p>
          <a:p>
            <a:pPr algn="ctr"/>
            <a:r>
              <a:rPr lang="es-ES" sz="1200" b="1">
                <a:latin typeface="Arial" charset="0"/>
              </a:rPr>
              <a:t>analógica</a:t>
            </a:r>
          </a:p>
        </p:txBody>
      </p:sp>
      <p:sp>
        <p:nvSpPr>
          <p:cNvPr id="282680" name="Text Box 56"/>
          <p:cNvSpPr txBox="1">
            <a:spLocks noChangeArrowheads="1"/>
          </p:cNvSpPr>
          <p:nvPr/>
        </p:nvSpPr>
        <p:spPr bwMode="auto">
          <a:xfrm>
            <a:off x="2730500" y="4678363"/>
            <a:ext cx="912813" cy="274637"/>
          </a:xfrm>
          <a:prstGeom prst="rect">
            <a:avLst/>
          </a:prstGeom>
          <a:noFill/>
          <a:ln w="12700">
            <a:noFill/>
            <a:miter lim="800000"/>
            <a:headEnd/>
            <a:tailEnd/>
          </a:ln>
          <a:effectLst/>
        </p:spPr>
        <p:txBody>
          <a:bodyPr wrap="none">
            <a:spAutoFit/>
          </a:bodyPr>
          <a:lstStyle/>
          <a:p>
            <a:pPr algn="ctr"/>
            <a:r>
              <a:rPr lang="es-ES" sz="1200" b="1">
                <a:latin typeface="Arial" charset="0"/>
              </a:rPr>
              <a:t>Analógica</a:t>
            </a:r>
          </a:p>
        </p:txBody>
      </p:sp>
      <p:sp>
        <p:nvSpPr>
          <p:cNvPr id="282681" name="Text Box 57"/>
          <p:cNvSpPr txBox="1">
            <a:spLocks noChangeArrowheads="1"/>
          </p:cNvSpPr>
          <p:nvPr/>
        </p:nvSpPr>
        <p:spPr bwMode="auto">
          <a:xfrm>
            <a:off x="806450" y="273050"/>
            <a:ext cx="7346950" cy="641350"/>
          </a:xfrm>
          <a:prstGeom prst="rect">
            <a:avLst/>
          </a:prstGeom>
          <a:noFill/>
          <a:ln w="12700">
            <a:noFill/>
            <a:miter lim="800000"/>
            <a:headEnd/>
            <a:tailEnd/>
          </a:ln>
          <a:effectLst/>
        </p:spPr>
        <p:txBody>
          <a:bodyPr wrap="none">
            <a:spAutoFit/>
          </a:bodyPr>
          <a:lstStyle/>
          <a:p>
            <a:r>
              <a:rPr lang="es-ES" sz="3600"/>
              <a:t>Técnicas de codificación y modulación</a:t>
            </a:r>
          </a:p>
        </p:txBody>
      </p:sp>
      <p:sp>
        <p:nvSpPr>
          <p:cNvPr id="282682" name="Freeform 58"/>
          <p:cNvSpPr>
            <a:spLocks/>
          </p:cNvSpPr>
          <p:nvPr/>
        </p:nvSpPr>
        <p:spPr bwMode="auto">
          <a:xfrm>
            <a:off x="6734175" y="3963988"/>
            <a:ext cx="1370013" cy="950912"/>
          </a:xfrm>
          <a:custGeom>
            <a:avLst/>
            <a:gdLst/>
            <a:ahLst/>
            <a:cxnLst>
              <a:cxn ang="0">
                <a:pos x="0" y="599"/>
              </a:cxn>
              <a:cxn ang="0">
                <a:pos x="47" y="562"/>
              </a:cxn>
              <a:cxn ang="0">
                <a:pos x="87" y="496"/>
              </a:cxn>
              <a:cxn ang="0">
                <a:pos x="110" y="406"/>
              </a:cxn>
              <a:cxn ang="0">
                <a:pos x="123" y="298"/>
              </a:cxn>
              <a:cxn ang="0">
                <a:pos x="144" y="187"/>
              </a:cxn>
              <a:cxn ang="0">
                <a:pos x="179" y="95"/>
              </a:cxn>
              <a:cxn ang="0">
                <a:pos x="225" y="35"/>
              </a:cxn>
              <a:cxn ang="0">
                <a:pos x="273" y="8"/>
              </a:cxn>
              <a:cxn ang="0">
                <a:pos x="341" y="1"/>
              </a:cxn>
              <a:cxn ang="0">
                <a:pos x="513" y="1"/>
              </a:cxn>
              <a:cxn ang="0">
                <a:pos x="558" y="7"/>
              </a:cxn>
              <a:cxn ang="0">
                <a:pos x="603" y="25"/>
              </a:cxn>
              <a:cxn ang="0">
                <a:pos x="645" y="64"/>
              </a:cxn>
              <a:cxn ang="0">
                <a:pos x="680" y="124"/>
              </a:cxn>
              <a:cxn ang="0">
                <a:pos x="702" y="199"/>
              </a:cxn>
              <a:cxn ang="0">
                <a:pos x="716" y="283"/>
              </a:cxn>
              <a:cxn ang="0">
                <a:pos x="734" y="385"/>
              </a:cxn>
              <a:cxn ang="0">
                <a:pos x="749" y="466"/>
              </a:cxn>
              <a:cxn ang="0">
                <a:pos x="774" y="529"/>
              </a:cxn>
              <a:cxn ang="0">
                <a:pos x="812" y="575"/>
              </a:cxn>
              <a:cxn ang="0">
                <a:pos x="863" y="599"/>
              </a:cxn>
            </a:cxnLst>
            <a:rect l="0" t="0" r="r" b="b"/>
            <a:pathLst>
              <a:path w="863" h="599">
                <a:moveTo>
                  <a:pt x="0" y="599"/>
                </a:moveTo>
                <a:cubicBezTo>
                  <a:pt x="16" y="589"/>
                  <a:pt x="33" y="579"/>
                  <a:pt x="47" y="562"/>
                </a:cubicBezTo>
                <a:cubicBezTo>
                  <a:pt x="61" y="545"/>
                  <a:pt x="76" y="522"/>
                  <a:pt x="87" y="496"/>
                </a:cubicBezTo>
                <a:cubicBezTo>
                  <a:pt x="98" y="470"/>
                  <a:pt x="104" y="439"/>
                  <a:pt x="110" y="406"/>
                </a:cubicBezTo>
                <a:cubicBezTo>
                  <a:pt x="116" y="373"/>
                  <a:pt x="117" y="334"/>
                  <a:pt x="123" y="298"/>
                </a:cubicBezTo>
                <a:cubicBezTo>
                  <a:pt x="129" y="262"/>
                  <a:pt x="135" y="221"/>
                  <a:pt x="144" y="187"/>
                </a:cubicBezTo>
                <a:cubicBezTo>
                  <a:pt x="153" y="153"/>
                  <a:pt x="166" y="120"/>
                  <a:pt x="179" y="95"/>
                </a:cubicBezTo>
                <a:cubicBezTo>
                  <a:pt x="192" y="70"/>
                  <a:pt x="209" y="49"/>
                  <a:pt x="225" y="35"/>
                </a:cubicBezTo>
                <a:cubicBezTo>
                  <a:pt x="241" y="21"/>
                  <a:pt x="254" y="14"/>
                  <a:pt x="273" y="8"/>
                </a:cubicBezTo>
                <a:cubicBezTo>
                  <a:pt x="292" y="2"/>
                  <a:pt x="301" y="2"/>
                  <a:pt x="341" y="1"/>
                </a:cubicBezTo>
                <a:cubicBezTo>
                  <a:pt x="381" y="0"/>
                  <a:pt x="477" y="0"/>
                  <a:pt x="513" y="1"/>
                </a:cubicBezTo>
                <a:cubicBezTo>
                  <a:pt x="549" y="2"/>
                  <a:pt x="543" y="3"/>
                  <a:pt x="558" y="7"/>
                </a:cubicBezTo>
                <a:cubicBezTo>
                  <a:pt x="573" y="11"/>
                  <a:pt x="589" y="16"/>
                  <a:pt x="603" y="25"/>
                </a:cubicBezTo>
                <a:cubicBezTo>
                  <a:pt x="617" y="34"/>
                  <a:pt x="632" y="48"/>
                  <a:pt x="645" y="64"/>
                </a:cubicBezTo>
                <a:cubicBezTo>
                  <a:pt x="658" y="80"/>
                  <a:pt x="671" y="102"/>
                  <a:pt x="680" y="124"/>
                </a:cubicBezTo>
                <a:cubicBezTo>
                  <a:pt x="689" y="146"/>
                  <a:pt x="696" y="173"/>
                  <a:pt x="702" y="199"/>
                </a:cubicBezTo>
                <a:cubicBezTo>
                  <a:pt x="708" y="225"/>
                  <a:pt x="711" y="252"/>
                  <a:pt x="716" y="283"/>
                </a:cubicBezTo>
                <a:cubicBezTo>
                  <a:pt x="721" y="314"/>
                  <a:pt x="729" y="355"/>
                  <a:pt x="734" y="385"/>
                </a:cubicBezTo>
                <a:cubicBezTo>
                  <a:pt x="739" y="415"/>
                  <a:pt x="742" y="442"/>
                  <a:pt x="749" y="466"/>
                </a:cubicBezTo>
                <a:cubicBezTo>
                  <a:pt x="756" y="490"/>
                  <a:pt x="763" y="511"/>
                  <a:pt x="774" y="529"/>
                </a:cubicBezTo>
                <a:cubicBezTo>
                  <a:pt x="785" y="547"/>
                  <a:pt x="797" y="563"/>
                  <a:pt x="812" y="575"/>
                </a:cubicBezTo>
                <a:cubicBezTo>
                  <a:pt x="827" y="587"/>
                  <a:pt x="845" y="593"/>
                  <a:pt x="863" y="599"/>
                </a:cubicBezTo>
              </a:path>
            </a:pathLst>
          </a:custGeom>
          <a:noFill/>
          <a:ln w="38100" cap="flat" cmpd="sng">
            <a:solidFill>
              <a:schemeClr val="tx1"/>
            </a:solidFill>
            <a:prstDash val="solid"/>
            <a:round/>
            <a:headEnd type="none" w="med" len="med"/>
            <a:tailEnd type="non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3522" name="Group 1026"/>
          <p:cNvGraphicFramePr>
            <a:graphicFrameLocks noGrp="1"/>
          </p:cNvGraphicFramePr>
          <p:nvPr/>
        </p:nvGraphicFramePr>
        <p:xfrm>
          <a:off x="5146675" y="1293813"/>
          <a:ext cx="3540125" cy="4663440"/>
        </p:xfrm>
        <a:graphic>
          <a:graphicData uri="http://schemas.openxmlformats.org/drawingml/2006/table">
            <a:tbl>
              <a:tblPr/>
              <a:tblGrid>
                <a:gridCol w="874713"/>
                <a:gridCol w="1093787"/>
                <a:gridCol w="863600"/>
                <a:gridCol w="708025"/>
              </a:tblGrid>
              <a:tr h="36988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Frec. (MHz)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Atenuac.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NEXT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ACR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57,5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46,1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45,6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39,3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40,6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31,4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28,7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11,4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37,4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35,7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22,9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18,5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30,6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27,1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63584" name="Group 1088"/>
          <p:cNvGraphicFramePr>
            <a:graphicFrameLocks noGrp="1"/>
          </p:cNvGraphicFramePr>
          <p:nvPr/>
        </p:nvGraphicFramePr>
        <p:xfrm>
          <a:off x="650875" y="1293813"/>
          <a:ext cx="3540125" cy="4663440"/>
        </p:xfrm>
        <a:graphic>
          <a:graphicData uri="http://schemas.openxmlformats.org/drawingml/2006/table">
            <a:tbl>
              <a:tblPr/>
              <a:tblGrid>
                <a:gridCol w="874713"/>
                <a:gridCol w="1093787"/>
                <a:gridCol w="863600"/>
                <a:gridCol w="708025"/>
              </a:tblGrid>
              <a:tr h="36988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Frec. (MHz)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Atenuac.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NEXT</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ACR</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57,9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51,8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47,8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47,1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41,4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45,6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39,3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42,3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34,1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40,7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31,5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39,1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28,8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11,5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37,6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26,1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32,7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29,3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7,7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3646" name="Text Box 1150"/>
          <p:cNvSpPr txBox="1">
            <a:spLocks noChangeArrowheads="1"/>
          </p:cNvSpPr>
          <p:nvPr/>
        </p:nvSpPr>
        <p:spPr bwMode="auto">
          <a:xfrm>
            <a:off x="1195388" y="115888"/>
            <a:ext cx="6272212" cy="822325"/>
          </a:xfrm>
          <a:prstGeom prst="rect">
            <a:avLst/>
          </a:prstGeom>
          <a:noFill/>
          <a:ln w="12700">
            <a:noFill/>
            <a:miter lim="800000"/>
            <a:headEnd/>
            <a:tailEnd/>
          </a:ln>
          <a:effectLst/>
        </p:spPr>
        <p:txBody>
          <a:bodyPr wrap="none">
            <a:spAutoFit/>
          </a:bodyPr>
          <a:lstStyle/>
          <a:p>
            <a:pPr algn="ctr"/>
            <a:r>
              <a:rPr lang="es-ES_tradnl"/>
              <a:t>Valores límite de Atenuación, NEXT y ACR </a:t>
            </a:r>
          </a:p>
          <a:p>
            <a:pPr algn="ctr"/>
            <a:r>
              <a:rPr lang="es-ES_tradnl"/>
              <a:t>para instalaciones categoría 5 según EIA/TIA 568</a:t>
            </a:r>
            <a:endParaRPr lang="es-ES"/>
          </a:p>
        </p:txBody>
      </p:sp>
      <p:sp>
        <p:nvSpPr>
          <p:cNvPr id="363647" name="Text Box 1151"/>
          <p:cNvSpPr txBox="1">
            <a:spLocks noChangeArrowheads="1"/>
          </p:cNvSpPr>
          <p:nvPr/>
        </p:nvSpPr>
        <p:spPr bwMode="auto">
          <a:xfrm>
            <a:off x="1919288" y="6094413"/>
            <a:ext cx="1290637" cy="396875"/>
          </a:xfrm>
          <a:prstGeom prst="rect">
            <a:avLst/>
          </a:prstGeom>
          <a:noFill/>
          <a:ln w="12700">
            <a:noFill/>
            <a:miter lim="800000"/>
            <a:headEnd/>
            <a:tailEnd/>
          </a:ln>
          <a:effectLst/>
        </p:spPr>
        <p:txBody>
          <a:bodyPr wrap="none">
            <a:spAutoFit/>
          </a:bodyPr>
          <a:lstStyle/>
          <a:p>
            <a:r>
              <a:rPr lang="es-ES_tradnl" sz="2000"/>
              <a:t>Basic Link</a:t>
            </a:r>
            <a:endParaRPr lang="es-ES" sz="2000"/>
          </a:p>
        </p:txBody>
      </p:sp>
      <p:sp>
        <p:nvSpPr>
          <p:cNvPr id="363648" name="Text Box 1152"/>
          <p:cNvSpPr txBox="1">
            <a:spLocks noChangeArrowheads="1"/>
          </p:cNvSpPr>
          <p:nvPr/>
        </p:nvSpPr>
        <p:spPr bwMode="auto">
          <a:xfrm>
            <a:off x="6046788" y="6078538"/>
            <a:ext cx="1573212" cy="396875"/>
          </a:xfrm>
          <a:prstGeom prst="rect">
            <a:avLst/>
          </a:prstGeom>
          <a:noFill/>
          <a:ln w="12700">
            <a:noFill/>
            <a:miter lim="800000"/>
            <a:headEnd/>
            <a:tailEnd/>
          </a:ln>
          <a:effectLst/>
        </p:spPr>
        <p:txBody>
          <a:bodyPr wrap="none">
            <a:spAutoFit/>
          </a:bodyPr>
          <a:lstStyle/>
          <a:p>
            <a:r>
              <a:rPr lang="es-ES_tradnl" sz="2000"/>
              <a:t>Channel Link</a:t>
            </a:r>
            <a:endParaRPr lang="es-ES" sz="2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1" name="Text Box 3"/>
          <p:cNvSpPr txBox="1">
            <a:spLocks noChangeArrowheads="1"/>
          </p:cNvSpPr>
          <p:nvPr/>
        </p:nvSpPr>
        <p:spPr bwMode="auto">
          <a:xfrm>
            <a:off x="838200" y="188913"/>
            <a:ext cx="7739063" cy="519112"/>
          </a:xfrm>
          <a:prstGeom prst="rect">
            <a:avLst/>
          </a:prstGeom>
          <a:noFill/>
          <a:ln w="12700">
            <a:noFill/>
            <a:miter lim="800000"/>
            <a:headEnd/>
            <a:tailEnd/>
          </a:ln>
          <a:effectLst/>
        </p:spPr>
        <p:txBody>
          <a:bodyPr wrap="none">
            <a:spAutoFit/>
          </a:bodyPr>
          <a:lstStyle/>
          <a:p>
            <a:r>
              <a:rPr lang="es-ES_tradnl" sz="2800"/>
              <a:t>Las dos formas estándar de cablear un conector RJ45</a:t>
            </a:r>
            <a:endParaRPr lang="es-ES" sz="2800"/>
          </a:p>
        </p:txBody>
      </p:sp>
      <p:sp>
        <p:nvSpPr>
          <p:cNvPr id="365620" name="Text Box 52"/>
          <p:cNvSpPr txBox="1">
            <a:spLocks noChangeArrowheads="1"/>
          </p:cNvSpPr>
          <p:nvPr/>
        </p:nvSpPr>
        <p:spPr bwMode="auto">
          <a:xfrm>
            <a:off x="2311400" y="4924425"/>
            <a:ext cx="792163" cy="336550"/>
          </a:xfrm>
          <a:prstGeom prst="rect">
            <a:avLst/>
          </a:prstGeom>
          <a:noFill/>
          <a:ln w="12700">
            <a:noFill/>
            <a:miter lim="800000"/>
            <a:headEnd/>
            <a:tailEnd/>
          </a:ln>
          <a:effectLst/>
        </p:spPr>
        <p:txBody>
          <a:bodyPr wrap="none">
            <a:spAutoFit/>
          </a:bodyPr>
          <a:lstStyle/>
          <a:p>
            <a:r>
              <a:rPr lang="es-ES" sz="1600" b="1">
                <a:latin typeface="Arial" charset="0"/>
              </a:rPr>
              <a:t>T568A</a:t>
            </a:r>
          </a:p>
        </p:txBody>
      </p:sp>
      <p:sp>
        <p:nvSpPr>
          <p:cNvPr id="365621" name="Text Box 53"/>
          <p:cNvSpPr txBox="1">
            <a:spLocks noChangeArrowheads="1"/>
          </p:cNvSpPr>
          <p:nvPr/>
        </p:nvSpPr>
        <p:spPr bwMode="auto">
          <a:xfrm>
            <a:off x="6480175" y="4908550"/>
            <a:ext cx="792163" cy="336550"/>
          </a:xfrm>
          <a:prstGeom prst="rect">
            <a:avLst/>
          </a:prstGeom>
          <a:noFill/>
          <a:ln w="12700">
            <a:noFill/>
            <a:miter lim="800000"/>
            <a:headEnd/>
            <a:tailEnd/>
          </a:ln>
          <a:effectLst/>
        </p:spPr>
        <p:txBody>
          <a:bodyPr wrap="none">
            <a:spAutoFit/>
          </a:bodyPr>
          <a:lstStyle/>
          <a:p>
            <a:r>
              <a:rPr lang="es-ES" sz="1600" b="1">
                <a:latin typeface="Arial" charset="0"/>
              </a:rPr>
              <a:t>T568B</a:t>
            </a:r>
          </a:p>
        </p:txBody>
      </p:sp>
      <p:grpSp>
        <p:nvGrpSpPr>
          <p:cNvPr id="365671" name="Group 103"/>
          <p:cNvGrpSpPr>
            <a:grpSpLocks/>
          </p:cNvGrpSpPr>
          <p:nvPr/>
        </p:nvGrpSpPr>
        <p:grpSpPr bwMode="auto">
          <a:xfrm>
            <a:off x="914400" y="2073275"/>
            <a:ext cx="3581400" cy="2819400"/>
            <a:chOff x="576" y="1040"/>
            <a:chExt cx="2256" cy="1776"/>
          </a:xfrm>
        </p:grpSpPr>
        <p:sp>
          <p:nvSpPr>
            <p:cNvPr id="365623" name="Rectangle 55"/>
            <p:cNvSpPr>
              <a:spLocks noChangeArrowheads="1"/>
            </p:cNvSpPr>
            <p:nvPr/>
          </p:nvSpPr>
          <p:spPr bwMode="auto">
            <a:xfrm>
              <a:off x="576" y="1040"/>
              <a:ext cx="2256" cy="1776"/>
            </a:xfrm>
            <a:prstGeom prst="rect">
              <a:avLst/>
            </a:prstGeom>
            <a:noFill/>
            <a:ln w="31750">
              <a:solidFill>
                <a:schemeClr val="tx1"/>
              </a:solidFill>
              <a:miter lim="800000"/>
              <a:headEnd/>
              <a:tailEnd/>
            </a:ln>
            <a:effectLst/>
          </p:spPr>
          <p:txBody>
            <a:bodyPr wrap="none" anchor="ctr"/>
            <a:lstStyle/>
            <a:p>
              <a:endParaRPr lang="es-ES"/>
            </a:p>
          </p:txBody>
        </p:sp>
        <p:grpSp>
          <p:nvGrpSpPr>
            <p:cNvPr id="365670" name="Group 102"/>
            <p:cNvGrpSpPr>
              <a:grpSpLocks/>
            </p:cNvGrpSpPr>
            <p:nvPr/>
          </p:nvGrpSpPr>
          <p:grpSpPr bwMode="auto">
            <a:xfrm>
              <a:off x="732" y="1230"/>
              <a:ext cx="1935" cy="1371"/>
              <a:chOff x="732" y="1230"/>
              <a:chExt cx="1935" cy="1371"/>
            </a:xfrm>
          </p:grpSpPr>
          <p:grpSp>
            <p:nvGrpSpPr>
              <p:cNvPr id="365625" name="Group 57"/>
              <p:cNvGrpSpPr>
                <a:grpSpLocks/>
              </p:cNvGrpSpPr>
              <p:nvPr/>
            </p:nvGrpSpPr>
            <p:grpSpPr bwMode="auto">
              <a:xfrm>
                <a:off x="732" y="1230"/>
                <a:ext cx="1935" cy="1371"/>
                <a:chOff x="3190" y="1590"/>
                <a:chExt cx="796" cy="562"/>
              </a:xfrm>
            </p:grpSpPr>
            <p:sp>
              <p:nvSpPr>
                <p:cNvPr id="365626" name="Line 58"/>
                <p:cNvSpPr>
                  <a:spLocks noChangeShapeType="1"/>
                </p:cNvSpPr>
                <p:nvPr/>
              </p:nvSpPr>
              <p:spPr bwMode="auto">
                <a:xfrm flipV="1">
                  <a:off x="3192" y="1592"/>
                  <a:ext cx="790" cy="4"/>
                </a:xfrm>
                <a:prstGeom prst="line">
                  <a:avLst/>
                </a:prstGeom>
                <a:noFill/>
                <a:ln w="31750">
                  <a:solidFill>
                    <a:schemeClr val="tx1"/>
                  </a:solidFill>
                  <a:round/>
                  <a:headEnd/>
                  <a:tailEnd/>
                </a:ln>
                <a:effectLst/>
              </p:spPr>
              <p:txBody>
                <a:bodyPr/>
                <a:lstStyle/>
                <a:p>
                  <a:endParaRPr lang="es-ES"/>
                </a:p>
              </p:txBody>
            </p:sp>
            <p:sp>
              <p:nvSpPr>
                <p:cNvPr id="365627" name="Line 59"/>
                <p:cNvSpPr>
                  <a:spLocks noChangeShapeType="1"/>
                </p:cNvSpPr>
                <p:nvPr/>
              </p:nvSpPr>
              <p:spPr bwMode="auto">
                <a:xfrm>
                  <a:off x="3984" y="1590"/>
                  <a:ext cx="0" cy="384"/>
                </a:xfrm>
                <a:prstGeom prst="line">
                  <a:avLst/>
                </a:prstGeom>
                <a:noFill/>
                <a:ln w="31750">
                  <a:solidFill>
                    <a:schemeClr val="tx1"/>
                  </a:solidFill>
                  <a:round/>
                  <a:headEnd/>
                  <a:tailEnd/>
                </a:ln>
                <a:effectLst/>
              </p:spPr>
              <p:txBody>
                <a:bodyPr/>
                <a:lstStyle/>
                <a:p>
                  <a:endParaRPr lang="es-ES"/>
                </a:p>
              </p:txBody>
            </p:sp>
            <p:sp>
              <p:nvSpPr>
                <p:cNvPr id="365628" name="Line 60"/>
                <p:cNvSpPr>
                  <a:spLocks noChangeShapeType="1"/>
                </p:cNvSpPr>
                <p:nvPr/>
              </p:nvSpPr>
              <p:spPr bwMode="auto">
                <a:xfrm>
                  <a:off x="3190" y="1598"/>
                  <a:ext cx="0" cy="380"/>
                </a:xfrm>
                <a:prstGeom prst="line">
                  <a:avLst/>
                </a:prstGeom>
                <a:noFill/>
                <a:ln w="31750">
                  <a:solidFill>
                    <a:schemeClr val="tx1"/>
                  </a:solidFill>
                  <a:round/>
                  <a:headEnd/>
                  <a:tailEnd/>
                </a:ln>
                <a:effectLst/>
              </p:spPr>
              <p:txBody>
                <a:bodyPr/>
                <a:lstStyle/>
                <a:p>
                  <a:endParaRPr lang="es-ES"/>
                </a:p>
              </p:txBody>
            </p:sp>
            <p:sp>
              <p:nvSpPr>
                <p:cNvPr id="365629" name="Line 61"/>
                <p:cNvSpPr>
                  <a:spLocks noChangeShapeType="1"/>
                </p:cNvSpPr>
                <p:nvPr/>
              </p:nvSpPr>
              <p:spPr bwMode="auto">
                <a:xfrm>
                  <a:off x="3190" y="1978"/>
                  <a:ext cx="108" cy="0"/>
                </a:xfrm>
                <a:prstGeom prst="line">
                  <a:avLst/>
                </a:prstGeom>
                <a:noFill/>
                <a:ln w="31750">
                  <a:solidFill>
                    <a:schemeClr val="tx1"/>
                  </a:solidFill>
                  <a:round/>
                  <a:headEnd/>
                  <a:tailEnd/>
                </a:ln>
                <a:effectLst/>
              </p:spPr>
              <p:txBody>
                <a:bodyPr/>
                <a:lstStyle/>
                <a:p>
                  <a:endParaRPr lang="es-ES"/>
                </a:p>
              </p:txBody>
            </p:sp>
            <p:sp>
              <p:nvSpPr>
                <p:cNvPr id="365630" name="Line 62"/>
                <p:cNvSpPr>
                  <a:spLocks noChangeShapeType="1"/>
                </p:cNvSpPr>
                <p:nvPr/>
              </p:nvSpPr>
              <p:spPr bwMode="auto">
                <a:xfrm>
                  <a:off x="3300" y="1976"/>
                  <a:ext cx="0" cy="106"/>
                </a:xfrm>
                <a:prstGeom prst="line">
                  <a:avLst/>
                </a:prstGeom>
                <a:noFill/>
                <a:ln w="31750">
                  <a:solidFill>
                    <a:schemeClr val="tx1"/>
                  </a:solidFill>
                  <a:round/>
                  <a:headEnd/>
                  <a:tailEnd/>
                </a:ln>
                <a:effectLst/>
              </p:spPr>
              <p:txBody>
                <a:bodyPr/>
                <a:lstStyle/>
                <a:p>
                  <a:endParaRPr lang="es-ES"/>
                </a:p>
              </p:txBody>
            </p:sp>
            <p:sp>
              <p:nvSpPr>
                <p:cNvPr id="365631" name="Line 63"/>
                <p:cNvSpPr>
                  <a:spLocks noChangeShapeType="1"/>
                </p:cNvSpPr>
                <p:nvPr/>
              </p:nvSpPr>
              <p:spPr bwMode="auto">
                <a:xfrm>
                  <a:off x="3300" y="2080"/>
                  <a:ext cx="168" cy="0"/>
                </a:xfrm>
                <a:prstGeom prst="line">
                  <a:avLst/>
                </a:prstGeom>
                <a:noFill/>
                <a:ln w="31750">
                  <a:solidFill>
                    <a:schemeClr val="tx1"/>
                  </a:solidFill>
                  <a:round/>
                  <a:headEnd/>
                  <a:tailEnd/>
                </a:ln>
                <a:effectLst/>
              </p:spPr>
              <p:txBody>
                <a:bodyPr/>
                <a:lstStyle/>
                <a:p>
                  <a:endParaRPr lang="es-ES"/>
                </a:p>
              </p:txBody>
            </p:sp>
            <p:sp>
              <p:nvSpPr>
                <p:cNvPr id="365632" name="Line 64"/>
                <p:cNvSpPr>
                  <a:spLocks noChangeShapeType="1"/>
                </p:cNvSpPr>
                <p:nvPr/>
              </p:nvSpPr>
              <p:spPr bwMode="auto">
                <a:xfrm>
                  <a:off x="3470" y="2078"/>
                  <a:ext cx="0" cy="74"/>
                </a:xfrm>
                <a:prstGeom prst="line">
                  <a:avLst/>
                </a:prstGeom>
                <a:noFill/>
                <a:ln w="31750">
                  <a:solidFill>
                    <a:schemeClr val="tx1"/>
                  </a:solidFill>
                  <a:round/>
                  <a:headEnd/>
                  <a:tailEnd/>
                </a:ln>
                <a:effectLst/>
              </p:spPr>
              <p:txBody>
                <a:bodyPr/>
                <a:lstStyle/>
                <a:p>
                  <a:endParaRPr lang="es-ES"/>
                </a:p>
              </p:txBody>
            </p:sp>
            <p:sp>
              <p:nvSpPr>
                <p:cNvPr id="365633" name="Line 65"/>
                <p:cNvSpPr>
                  <a:spLocks noChangeShapeType="1"/>
                </p:cNvSpPr>
                <p:nvPr/>
              </p:nvSpPr>
              <p:spPr bwMode="auto">
                <a:xfrm>
                  <a:off x="3468" y="2152"/>
                  <a:ext cx="240" cy="0"/>
                </a:xfrm>
                <a:prstGeom prst="line">
                  <a:avLst/>
                </a:prstGeom>
                <a:noFill/>
                <a:ln w="31750">
                  <a:solidFill>
                    <a:schemeClr val="tx1"/>
                  </a:solidFill>
                  <a:round/>
                  <a:headEnd/>
                  <a:tailEnd/>
                </a:ln>
                <a:effectLst/>
              </p:spPr>
              <p:txBody>
                <a:bodyPr/>
                <a:lstStyle/>
                <a:p>
                  <a:endParaRPr lang="es-ES"/>
                </a:p>
              </p:txBody>
            </p:sp>
            <p:sp>
              <p:nvSpPr>
                <p:cNvPr id="365634" name="Line 66"/>
                <p:cNvSpPr>
                  <a:spLocks noChangeShapeType="1"/>
                </p:cNvSpPr>
                <p:nvPr/>
              </p:nvSpPr>
              <p:spPr bwMode="auto">
                <a:xfrm flipV="1">
                  <a:off x="3708" y="2082"/>
                  <a:ext cx="0" cy="70"/>
                </a:xfrm>
                <a:prstGeom prst="line">
                  <a:avLst/>
                </a:prstGeom>
                <a:noFill/>
                <a:ln w="31750">
                  <a:solidFill>
                    <a:schemeClr val="tx1"/>
                  </a:solidFill>
                  <a:round/>
                  <a:headEnd/>
                  <a:tailEnd/>
                </a:ln>
                <a:effectLst/>
              </p:spPr>
              <p:txBody>
                <a:bodyPr/>
                <a:lstStyle/>
                <a:p>
                  <a:endParaRPr lang="es-ES"/>
                </a:p>
              </p:txBody>
            </p:sp>
            <p:sp>
              <p:nvSpPr>
                <p:cNvPr id="365635" name="Line 67"/>
                <p:cNvSpPr>
                  <a:spLocks noChangeShapeType="1"/>
                </p:cNvSpPr>
                <p:nvPr/>
              </p:nvSpPr>
              <p:spPr bwMode="auto">
                <a:xfrm>
                  <a:off x="3708" y="2082"/>
                  <a:ext cx="176" cy="0"/>
                </a:xfrm>
                <a:prstGeom prst="line">
                  <a:avLst/>
                </a:prstGeom>
                <a:noFill/>
                <a:ln w="31750">
                  <a:solidFill>
                    <a:schemeClr val="tx1"/>
                  </a:solidFill>
                  <a:round/>
                  <a:headEnd/>
                  <a:tailEnd/>
                </a:ln>
                <a:effectLst/>
              </p:spPr>
              <p:txBody>
                <a:bodyPr/>
                <a:lstStyle/>
                <a:p>
                  <a:endParaRPr lang="es-ES"/>
                </a:p>
              </p:txBody>
            </p:sp>
            <p:sp>
              <p:nvSpPr>
                <p:cNvPr id="365636" name="Line 68"/>
                <p:cNvSpPr>
                  <a:spLocks noChangeShapeType="1"/>
                </p:cNvSpPr>
                <p:nvPr/>
              </p:nvSpPr>
              <p:spPr bwMode="auto">
                <a:xfrm flipV="1">
                  <a:off x="3884" y="1974"/>
                  <a:ext cx="0" cy="108"/>
                </a:xfrm>
                <a:prstGeom prst="line">
                  <a:avLst/>
                </a:prstGeom>
                <a:noFill/>
                <a:ln w="31750">
                  <a:solidFill>
                    <a:schemeClr val="tx1"/>
                  </a:solidFill>
                  <a:round/>
                  <a:headEnd/>
                  <a:tailEnd/>
                </a:ln>
                <a:effectLst/>
              </p:spPr>
              <p:txBody>
                <a:bodyPr/>
                <a:lstStyle/>
                <a:p>
                  <a:endParaRPr lang="es-ES"/>
                </a:p>
              </p:txBody>
            </p:sp>
            <p:sp>
              <p:nvSpPr>
                <p:cNvPr id="365637" name="Line 69"/>
                <p:cNvSpPr>
                  <a:spLocks noChangeShapeType="1"/>
                </p:cNvSpPr>
                <p:nvPr/>
              </p:nvSpPr>
              <p:spPr bwMode="auto">
                <a:xfrm>
                  <a:off x="3886" y="1972"/>
                  <a:ext cx="100" cy="0"/>
                </a:xfrm>
                <a:prstGeom prst="line">
                  <a:avLst/>
                </a:prstGeom>
                <a:noFill/>
                <a:ln w="31750">
                  <a:solidFill>
                    <a:schemeClr val="tx1"/>
                  </a:solidFill>
                  <a:round/>
                  <a:headEnd/>
                  <a:tailEnd/>
                </a:ln>
                <a:effectLst/>
              </p:spPr>
              <p:txBody>
                <a:bodyPr/>
                <a:lstStyle/>
                <a:p>
                  <a:endParaRPr lang="es-ES"/>
                </a:p>
              </p:txBody>
            </p:sp>
            <p:sp>
              <p:nvSpPr>
                <p:cNvPr id="365638" name="Line 70"/>
                <p:cNvSpPr>
                  <a:spLocks noChangeShapeType="1"/>
                </p:cNvSpPr>
                <p:nvPr/>
              </p:nvSpPr>
              <p:spPr bwMode="auto">
                <a:xfrm>
                  <a:off x="3268" y="1596"/>
                  <a:ext cx="0" cy="160"/>
                </a:xfrm>
                <a:prstGeom prst="line">
                  <a:avLst/>
                </a:prstGeom>
                <a:noFill/>
                <a:ln w="31750">
                  <a:solidFill>
                    <a:schemeClr val="tx1"/>
                  </a:solidFill>
                  <a:round/>
                  <a:headEnd/>
                  <a:tailEnd/>
                </a:ln>
                <a:effectLst/>
              </p:spPr>
              <p:txBody>
                <a:bodyPr/>
                <a:lstStyle/>
                <a:p>
                  <a:endParaRPr lang="es-ES"/>
                </a:p>
              </p:txBody>
            </p:sp>
            <p:sp>
              <p:nvSpPr>
                <p:cNvPr id="365639" name="Line 71"/>
                <p:cNvSpPr>
                  <a:spLocks noChangeShapeType="1"/>
                </p:cNvSpPr>
                <p:nvPr/>
              </p:nvSpPr>
              <p:spPr bwMode="auto">
                <a:xfrm>
                  <a:off x="3270" y="1756"/>
                  <a:ext cx="34" cy="0"/>
                </a:xfrm>
                <a:prstGeom prst="line">
                  <a:avLst/>
                </a:prstGeom>
                <a:noFill/>
                <a:ln w="31750">
                  <a:solidFill>
                    <a:schemeClr val="tx1"/>
                  </a:solidFill>
                  <a:round/>
                  <a:headEnd/>
                  <a:tailEnd/>
                </a:ln>
                <a:effectLst/>
              </p:spPr>
              <p:txBody>
                <a:bodyPr/>
                <a:lstStyle/>
                <a:p>
                  <a:endParaRPr lang="es-ES"/>
                </a:p>
              </p:txBody>
            </p:sp>
            <p:sp>
              <p:nvSpPr>
                <p:cNvPr id="365640" name="Line 72"/>
                <p:cNvSpPr>
                  <a:spLocks noChangeShapeType="1"/>
                </p:cNvSpPr>
                <p:nvPr/>
              </p:nvSpPr>
              <p:spPr bwMode="auto">
                <a:xfrm>
                  <a:off x="3304" y="1598"/>
                  <a:ext cx="0" cy="158"/>
                </a:xfrm>
                <a:prstGeom prst="line">
                  <a:avLst/>
                </a:prstGeom>
                <a:noFill/>
                <a:ln w="31750">
                  <a:solidFill>
                    <a:schemeClr val="tx1"/>
                  </a:solidFill>
                  <a:round/>
                  <a:headEnd/>
                  <a:tailEnd/>
                </a:ln>
                <a:effectLst/>
              </p:spPr>
              <p:txBody>
                <a:bodyPr/>
                <a:lstStyle/>
                <a:p>
                  <a:endParaRPr lang="es-ES"/>
                </a:p>
              </p:txBody>
            </p:sp>
            <p:sp>
              <p:nvSpPr>
                <p:cNvPr id="365641" name="Line 73"/>
                <p:cNvSpPr>
                  <a:spLocks noChangeShapeType="1"/>
                </p:cNvSpPr>
                <p:nvPr/>
              </p:nvSpPr>
              <p:spPr bwMode="auto">
                <a:xfrm>
                  <a:off x="3354" y="1596"/>
                  <a:ext cx="0" cy="160"/>
                </a:xfrm>
                <a:prstGeom prst="line">
                  <a:avLst/>
                </a:prstGeom>
                <a:noFill/>
                <a:ln w="31750">
                  <a:solidFill>
                    <a:schemeClr val="tx1"/>
                  </a:solidFill>
                  <a:round/>
                  <a:headEnd/>
                  <a:tailEnd/>
                </a:ln>
                <a:effectLst/>
              </p:spPr>
              <p:txBody>
                <a:bodyPr/>
                <a:lstStyle/>
                <a:p>
                  <a:endParaRPr lang="es-ES"/>
                </a:p>
              </p:txBody>
            </p:sp>
            <p:sp>
              <p:nvSpPr>
                <p:cNvPr id="365642" name="Line 74"/>
                <p:cNvSpPr>
                  <a:spLocks noChangeShapeType="1"/>
                </p:cNvSpPr>
                <p:nvPr/>
              </p:nvSpPr>
              <p:spPr bwMode="auto">
                <a:xfrm>
                  <a:off x="3356" y="1756"/>
                  <a:ext cx="34" cy="0"/>
                </a:xfrm>
                <a:prstGeom prst="line">
                  <a:avLst/>
                </a:prstGeom>
                <a:noFill/>
                <a:ln w="31750">
                  <a:solidFill>
                    <a:schemeClr val="tx1"/>
                  </a:solidFill>
                  <a:round/>
                  <a:headEnd/>
                  <a:tailEnd/>
                </a:ln>
                <a:effectLst/>
              </p:spPr>
              <p:txBody>
                <a:bodyPr/>
                <a:lstStyle/>
                <a:p>
                  <a:endParaRPr lang="es-ES"/>
                </a:p>
              </p:txBody>
            </p:sp>
            <p:sp>
              <p:nvSpPr>
                <p:cNvPr id="365643" name="Line 75"/>
                <p:cNvSpPr>
                  <a:spLocks noChangeShapeType="1"/>
                </p:cNvSpPr>
                <p:nvPr/>
              </p:nvSpPr>
              <p:spPr bwMode="auto">
                <a:xfrm>
                  <a:off x="3390" y="1598"/>
                  <a:ext cx="0" cy="158"/>
                </a:xfrm>
                <a:prstGeom prst="line">
                  <a:avLst/>
                </a:prstGeom>
                <a:noFill/>
                <a:ln w="31750">
                  <a:solidFill>
                    <a:schemeClr val="tx1"/>
                  </a:solidFill>
                  <a:round/>
                  <a:headEnd/>
                  <a:tailEnd/>
                </a:ln>
                <a:effectLst/>
              </p:spPr>
              <p:txBody>
                <a:bodyPr/>
                <a:lstStyle/>
                <a:p>
                  <a:endParaRPr lang="es-ES"/>
                </a:p>
              </p:txBody>
            </p:sp>
            <p:sp>
              <p:nvSpPr>
                <p:cNvPr id="365644" name="Line 76"/>
                <p:cNvSpPr>
                  <a:spLocks noChangeShapeType="1"/>
                </p:cNvSpPr>
                <p:nvPr/>
              </p:nvSpPr>
              <p:spPr bwMode="auto">
                <a:xfrm>
                  <a:off x="3442" y="1598"/>
                  <a:ext cx="0" cy="160"/>
                </a:xfrm>
                <a:prstGeom prst="line">
                  <a:avLst/>
                </a:prstGeom>
                <a:noFill/>
                <a:ln w="31750">
                  <a:solidFill>
                    <a:schemeClr val="tx1"/>
                  </a:solidFill>
                  <a:round/>
                  <a:headEnd/>
                  <a:tailEnd/>
                </a:ln>
                <a:effectLst/>
              </p:spPr>
              <p:txBody>
                <a:bodyPr/>
                <a:lstStyle/>
                <a:p>
                  <a:endParaRPr lang="es-ES"/>
                </a:p>
              </p:txBody>
            </p:sp>
            <p:sp>
              <p:nvSpPr>
                <p:cNvPr id="365645" name="Line 77"/>
                <p:cNvSpPr>
                  <a:spLocks noChangeShapeType="1"/>
                </p:cNvSpPr>
                <p:nvPr/>
              </p:nvSpPr>
              <p:spPr bwMode="auto">
                <a:xfrm>
                  <a:off x="3444" y="1758"/>
                  <a:ext cx="34" cy="0"/>
                </a:xfrm>
                <a:prstGeom prst="line">
                  <a:avLst/>
                </a:prstGeom>
                <a:noFill/>
                <a:ln w="31750">
                  <a:solidFill>
                    <a:schemeClr val="tx1"/>
                  </a:solidFill>
                  <a:round/>
                  <a:headEnd/>
                  <a:tailEnd/>
                </a:ln>
                <a:effectLst/>
              </p:spPr>
              <p:txBody>
                <a:bodyPr/>
                <a:lstStyle/>
                <a:p>
                  <a:endParaRPr lang="es-ES"/>
                </a:p>
              </p:txBody>
            </p:sp>
            <p:sp>
              <p:nvSpPr>
                <p:cNvPr id="365646" name="Line 78"/>
                <p:cNvSpPr>
                  <a:spLocks noChangeShapeType="1"/>
                </p:cNvSpPr>
                <p:nvPr/>
              </p:nvSpPr>
              <p:spPr bwMode="auto">
                <a:xfrm>
                  <a:off x="3478" y="1600"/>
                  <a:ext cx="0" cy="158"/>
                </a:xfrm>
                <a:prstGeom prst="line">
                  <a:avLst/>
                </a:prstGeom>
                <a:noFill/>
                <a:ln w="31750">
                  <a:solidFill>
                    <a:schemeClr val="tx1"/>
                  </a:solidFill>
                  <a:round/>
                  <a:headEnd/>
                  <a:tailEnd/>
                </a:ln>
                <a:effectLst/>
              </p:spPr>
              <p:txBody>
                <a:bodyPr/>
                <a:lstStyle/>
                <a:p>
                  <a:endParaRPr lang="es-ES"/>
                </a:p>
              </p:txBody>
            </p:sp>
            <p:sp>
              <p:nvSpPr>
                <p:cNvPr id="365647" name="Line 79"/>
                <p:cNvSpPr>
                  <a:spLocks noChangeShapeType="1"/>
                </p:cNvSpPr>
                <p:nvPr/>
              </p:nvSpPr>
              <p:spPr bwMode="auto">
                <a:xfrm>
                  <a:off x="3528" y="1600"/>
                  <a:ext cx="0" cy="160"/>
                </a:xfrm>
                <a:prstGeom prst="line">
                  <a:avLst/>
                </a:prstGeom>
                <a:noFill/>
                <a:ln w="31750">
                  <a:solidFill>
                    <a:schemeClr val="tx1"/>
                  </a:solidFill>
                  <a:round/>
                  <a:headEnd/>
                  <a:tailEnd/>
                </a:ln>
                <a:effectLst/>
              </p:spPr>
              <p:txBody>
                <a:bodyPr/>
                <a:lstStyle/>
                <a:p>
                  <a:endParaRPr lang="es-ES"/>
                </a:p>
              </p:txBody>
            </p:sp>
            <p:sp>
              <p:nvSpPr>
                <p:cNvPr id="365648" name="Line 80"/>
                <p:cNvSpPr>
                  <a:spLocks noChangeShapeType="1"/>
                </p:cNvSpPr>
                <p:nvPr/>
              </p:nvSpPr>
              <p:spPr bwMode="auto">
                <a:xfrm>
                  <a:off x="3530" y="1760"/>
                  <a:ext cx="34" cy="0"/>
                </a:xfrm>
                <a:prstGeom prst="line">
                  <a:avLst/>
                </a:prstGeom>
                <a:noFill/>
                <a:ln w="31750">
                  <a:solidFill>
                    <a:schemeClr val="tx1"/>
                  </a:solidFill>
                  <a:round/>
                  <a:headEnd/>
                  <a:tailEnd/>
                </a:ln>
                <a:effectLst/>
              </p:spPr>
              <p:txBody>
                <a:bodyPr/>
                <a:lstStyle/>
                <a:p>
                  <a:endParaRPr lang="es-ES"/>
                </a:p>
              </p:txBody>
            </p:sp>
            <p:sp>
              <p:nvSpPr>
                <p:cNvPr id="365649" name="Line 81"/>
                <p:cNvSpPr>
                  <a:spLocks noChangeShapeType="1"/>
                </p:cNvSpPr>
                <p:nvPr/>
              </p:nvSpPr>
              <p:spPr bwMode="auto">
                <a:xfrm>
                  <a:off x="3564" y="1602"/>
                  <a:ext cx="0" cy="158"/>
                </a:xfrm>
                <a:prstGeom prst="line">
                  <a:avLst/>
                </a:prstGeom>
                <a:noFill/>
                <a:ln w="31750">
                  <a:solidFill>
                    <a:schemeClr val="tx1"/>
                  </a:solidFill>
                  <a:round/>
                  <a:headEnd/>
                  <a:tailEnd/>
                </a:ln>
                <a:effectLst/>
              </p:spPr>
              <p:txBody>
                <a:bodyPr/>
                <a:lstStyle/>
                <a:p>
                  <a:endParaRPr lang="es-ES"/>
                </a:p>
              </p:txBody>
            </p:sp>
            <p:sp>
              <p:nvSpPr>
                <p:cNvPr id="365650" name="Line 82"/>
                <p:cNvSpPr>
                  <a:spLocks noChangeShapeType="1"/>
                </p:cNvSpPr>
                <p:nvPr/>
              </p:nvSpPr>
              <p:spPr bwMode="auto">
                <a:xfrm>
                  <a:off x="3612" y="1596"/>
                  <a:ext cx="0" cy="160"/>
                </a:xfrm>
                <a:prstGeom prst="line">
                  <a:avLst/>
                </a:prstGeom>
                <a:noFill/>
                <a:ln w="31750">
                  <a:solidFill>
                    <a:schemeClr val="tx1"/>
                  </a:solidFill>
                  <a:round/>
                  <a:headEnd/>
                  <a:tailEnd/>
                </a:ln>
                <a:effectLst/>
              </p:spPr>
              <p:txBody>
                <a:bodyPr/>
                <a:lstStyle/>
                <a:p>
                  <a:endParaRPr lang="es-ES"/>
                </a:p>
              </p:txBody>
            </p:sp>
            <p:sp>
              <p:nvSpPr>
                <p:cNvPr id="365651" name="Line 83"/>
                <p:cNvSpPr>
                  <a:spLocks noChangeShapeType="1"/>
                </p:cNvSpPr>
                <p:nvPr/>
              </p:nvSpPr>
              <p:spPr bwMode="auto">
                <a:xfrm>
                  <a:off x="3614" y="1756"/>
                  <a:ext cx="34" cy="0"/>
                </a:xfrm>
                <a:prstGeom prst="line">
                  <a:avLst/>
                </a:prstGeom>
                <a:noFill/>
                <a:ln w="31750">
                  <a:solidFill>
                    <a:schemeClr val="tx1"/>
                  </a:solidFill>
                  <a:round/>
                  <a:headEnd/>
                  <a:tailEnd/>
                </a:ln>
                <a:effectLst/>
              </p:spPr>
              <p:txBody>
                <a:bodyPr/>
                <a:lstStyle/>
                <a:p>
                  <a:endParaRPr lang="es-ES"/>
                </a:p>
              </p:txBody>
            </p:sp>
            <p:sp>
              <p:nvSpPr>
                <p:cNvPr id="365652" name="Line 84"/>
                <p:cNvSpPr>
                  <a:spLocks noChangeShapeType="1"/>
                </p:cNvSpPr>
                <p:nvPr/>
              </p:nvSpPr>
              <p:spPr bwMode="auto">
                <a:xfrm>
                  <a:off x="3648" y="1598"/>
                  <a:ext cx="0" cy="158"/>
                </a:xfrm>
                <a:prstGeom prst="line">
                  <a:avLst/>
                </a:prstGeom>
                <a:noFill/>
                <a:ln w="31750">
                  <a:solidFill>
                    <a:schemeClr val="tx1"/>
                  </a:solidFill>
                  <a:round/>
                  <a:headEnd/>
                  <a:tailEnd/>
                </a:ln>
                <a:effectLst/>
              </p:spPr>
              <p:txBody>
                <a:bodyPr/>
                <a:lstStyle/>
                <a:p>
                  <a:endParaRPr lang="es-ES"/>
                </a:p>
              </p:txBody>
            </p:sp>
            <p:sp>
              <p:nvSpPr>
                <p:cNvPr id="365653" name="Line 85"/>
                <p:cNvSpPr>
                  <a:spLocks noChangeShapeType="1"/>
                </p:cNvSpPr>
                <p:nvPr/>
              </p:nvSpPr>
              <p:spPr bwMode="auto">
                <a:xfrm>
                  <a:off x="3698" y="1598"/>
                  <a:ext cx="0" cy="160"/>
                </a:xfrm>
                <a:prstGeom prst="line">
                  <a:avLst/>
                </a:prstGeom>
                <a:noFill/>
                <a:ln w="31750">
                  <a:solidFill>
                    <a:schemeClr val="tx1"/>
                  </a:solidFill>
                  <a:round/>
                  <a:headEnd/>
                  <a:tailEnd/>
                </a:ln>
                <a:effectLst/>
              </p:spPr>
              <p:txBody>
                <a:bodyPr/>
                <a:lstStyle/>
                <a:p>
                  <a:endParaRPr lang="es-ES"/>
                </a:p>
              </p:txBody>
            </p:sp>
            <p:sp>
              <p:nvSpPr>
                <p:cNvPr id="365654" name="Line 86"/>
                <p:cNvSpPr>
                  <a:spLocks noChangeShapeType="1"/>
                </p:cNvSpPr>
                <p:nvPr/>
              </p:nvSpPr>
              <p:spPr bwMode="auto">
                <a:xfrm>
                  <a:off x="3700" y="1758"/>
                  <a:ext cx="34" cy="0"/>
                </a:xfrm>
                <a:prstGeom prst="line">
                  <a:avLst/>
                </a:prstGeom>
                <a:noFill/>
                <a:ln w="31750">
                  <a:solidFill>
                    <a:schemeClr val="tx1"/>
                  </a:solidFill>
                  <a:round/>
                  <a:headEnd/>
                  <a:tailEnd/>
                </a:ln>
                <a:effectLst/>
              </p:spPr>
              <p:txBody>
                <a:bodyPr/>
                <a:lstStyle/>
                <a:p>
                  <a:endParaRPr lang="es-ES"/>
                </a:p>
              </p:txBody>
            </p:sp>
            <p:sp>
              <p:nvSpPr>
                <p:cNvPr id="365655" name="Line 87"/>
                <p:cNvSpPr>
                  <a:spLocks noChangeShapeType="1"/>
                </p:cNvSpPr>
                <p:nvPr/>
              </p:nvSpPr>
              <p:spPr bwMode="auto">
                <a:xfrm>
                  <a:off x="3734" y="1600"/>
                  <a:ext cx="0" cy="158"/>
                </a:xfrm>
                <a:prstGeom prst="line">
                  <a:avLst/>
                </a:prstGeom>
                <a:noFill/>
                <a:ln w="31750">
                  <a:solidFill>
                    <a:schemeClr val="tx1"/>
                  </a:solidFill>
                  <a:round/>
                  <a:headEnd/>
                  <a:tailEnd/>
                </a:ln>
                <a:effectLst/>
              </p:spPr>
              <p:txBody>
                <a:bodyPr/>
                <a:lstStyle/>
                <a:p>
                  <a:endParaRPr lang="es-ES"/>
                </a:p>
              </p:txBody>
            </p:sp>
            <p:sp>
              <p:nvSpPr>
                <p:cNvPr id="365656" name="Line 88"/>
                <p:cNvSpPr>
                  <a:spLocks noChangeShapeType="1"/>
                </p:cNvSpPr>
                <p:nvPr/>
              </p:nvSpPr>
              <p:spPr bwMode="auto">
                <a:xfrm>
                  <a:off x="3782" y="1598"/>
                  <a:ext cx="0" cy="160"/>
                </a:xfrm>
                <a:prstGeom prst="line">
                  <a:avLst/>
                </a:prstGeom>
                <a:noFill/>
                <a:ln w="31750">
                  <a:solidFill>
                    <a:schemeClr val="tx1"/>
                  </a:solidFill>
                  <a:round/>
                  <a:headEnd/>
                  <a:tailEnd/>
                </a:ln>
                <a:effectLst/>
              </p:spPr>
              <p:txBody>
                <a:bodyPr/>
                <a:lstStyle/>
                <a:p>
                  <a:endParaRPr lang="es-ES"/>
                </a:p>
              </p:txBody>
            </p:sp>
            <p:sp>
              <p:nvSpPr>
                <p:cNvPr id="365657" name="Line 89"/>
                <p:cNvSpPr>
                  <a:spLocks noChangeShapeType="1"/>
                </p:cNvSpPr>
                <p:nvPr/>
              </p:nvSpPr>
              <p:spPr bwMode="auto">
                <a:xfrm>
                  <a:off x="3784" y="1758"/>
                  <a:ext cx="34" cy="0"/>
                </a:xfrm>
                <a:prstGeom prst="line">
                  <a:avLst/>
                </a:prstGeom>
                <a:noFill/>
                <a:ln w="31750">
                  <a:solidFill>
                    <a:schemeClr val="tx1"/>
                  </a:solidFill>
                  <a:round/>
                  <a:headEnd/>
                  <a:tailEnd/>
                </a:ln>
                <a:effectLst/>
              </p:spPr>
              <p:txBody>
                <a:bodyPr/>
                <a:lstStyle/>
                <a:p>
                  <a:endParaRPr lang="es-ES"/>
                </a:p>
              </p:txBody>
            </p:sp>
            <p:sp>
              <p:nvSpPr>
                <p:cNvPr id="365658" name="Line 90"/>
                <p:cNvSpPr>
                  <a:spLocks noChangeShapeType="1"/>
                </p:cNvSpPr>
                <p:nvPr/>
              </p:nvSpPr>
              <p:spPr bwMode="auto">
                <a:xfrm>
                  <a:off x="3818" y="1600"/>
                  <a:ext cx="0" cy="158"/>
                </a:xfrm>
                <a:prstGeom prst="line">
                  <a:avLst/>
                </a:prstGeom>
                <a:noFill/>
                <a:ln w="31750">
                  <a:solidFill>
                    <a:schemeClr val="tx1"/>
                  </a:solidFill>
                  <a:round/>
                  <a:headEnd/>
                  <a:tailEnd/>
                </a:ln>
                <a:effectLst/>
              </p:spPr>
              <p:txBody>
                <a:bodyPr/>
                <a:lstStyle/>
                <a:p>
                  <a:endParaRPr lang="es-ES"/>
                </a:p>
              </p:txBody>
            </p:sp>
            <p:sp>
              <p:nvSpPr>
                <p:cNvPr id="365659" name="Line 91"/>
                <p:cNvSpPr>
                  <a:spLocks noChangeShapeType="1"/>
                </p:cNvSpPr>
                <p:nvPr/>
              </p:nvSpPr>
              <p:spPr bwMode="auto">
                <a:xfrm>
                  <a:off x="3870" y="1594"/>
                  <a:ext cx="0" cy="160"/>
                </a:xfrm>
                <a:prstGeom prst="line">
                  <a:avLst/>
                </a:prstGeom>
                <a:noFill/>
                <a:ln w="31750">
                  <a:solidFill>
                    <a:schemeClr val="tx1"/>
                  </a:solidFill>
                  <a:round/>
                  <a:headEnd/>
                  <a:tailEnd/>
                </a:ln>
                <a:effectLst/>
              </p:spPr>
              <p:txBody>
                <a:bodyPr/>
                <a:lstStyle/>
                <a:p>
                  <a:endParaRPr lang="es-ES"/>
                </a:p>
              </p:txBody>
            </p:sp>
            <p:sp>
              <p:nvSpPr>
                <p:cNvPr id="365660" name="Line 92"/>
                <p:cNvSpPr>
                  <a:spLocks noChangeShapeType="1"/>
                </p:cNvSpPr>
                <p:nvPr/>
              </p:nvSpPr>
              <p:spPr bwMode="auto">
                <a:xfrm>
                  <a:off x="3872" y="1754"/>
                  <a:ext cx="34" cy="0"/>
                </a:xfrm>
                <a:prstGeom prst="line">
                  <a:avLst/>
                </a:prstGeom>
                <a:noFill/>
                <a:ln w="31750">
                  <a:solidFill>
                    <a:schemeClr val="tx1"/>
                  </a:solidFill>
                  <a:round/>
                  <a:headEnd/>
                  <a:tailEnd/>
                </a:ln>
                <a:effectLst/>
              </p:spPr>
              <p:txBody>
                <a:bodyPr/>
                <a:lstStyle/>
                <a:p>
                  <a:endParaRPr lang="es-ES"/>
                </a:p>
              </p:txBody>
            </p:sp>
            <p:sp>
              <p:nvSpPr>
                <p:cNvPr id="365661" name="Line 93"/>
                <p:cNvSpPr>
                  <a:spLocks noChangeShapeType="1"/>
                </p:cNvSpPr>
                <p:nvPr/>
              </p:nvSpPr>
              <p:spPr bwMode="auto">
                <a:xfrm>
                  <a:off x="3906" y="1596"/>
                  <a:ext cx="0" cy="158"/>
                </a:xfrm>
                <a:prstGeom prst="line">
                  <a:avLst/>
                </a:prstGeom>
                <a:noFill/>
                <a:ln w="31750">
                  <a:solidFill>
                    <a:schemeClr val="tx1"/>
                  </a:solidFill>
                  <a:round/>
                  <a:headEnd/>
                  <a:tailEnd/>
                </a:ln>
                <a:effectLst/>
              </p:spPr>
              <p:txBody>
                <a:bodyPr/>
                <a:lstStyle/>
                <a:p>
                  <a:endParaRPr lang="es-ES"/>
                </a:p>
              </p:txBody>
            </p:sp>
          </p:grpSp>
          <p:sp>
            <p:nvSpPr>
              <p:cNvPr id="365662" name="Text Box 94"/>
              <p:cNvSpPr txBox="1">
                <a:spLocks noChangeArrowheads="1"/>
              </p:cNvSpPr>
              <p:nvPr/>
            </p:nvSpPr>
            <p:spPr bwMode="auto">
              <a:xfrm>
                <a:off x="766" y="1569"/>
                <a:ext cx="160" cy="154"/>
              </a:xfrm>
              <a:prstGeom prst="rect">
                <a:avLst/>
              </a:prstGeom>
              <a:noFill/>
              <a:ln w="31750">
                <a:noFill/>
                <a:miter lim="800000"/>
                <a:headEnd/>
                <a:tailEnd/>
              </a:ln>
              <a:effectLst/>
            </p:spPr>
            <p:txBody>
              <a:bodyPr wrap="none">
                <a:spAutoFit/>
              </a:bodyPr>
              <a:lstStyle/>
              <a:p>
                <a:r>
                  <a:rPr lang="es-ES" sz="1000" b="1">
                    <a:latin typeface="Arial" charset="0"/>
                  </a:rPr>
                  <a:t>1</a:t>
                </a:r>
              </a:p>
            </p:txBody>
          </p:sp>
          <p:sp>
            <p:nvSpPr>
              <p:cNvPr id="365663" name="Text Box 95"/>
              <p:cNvSpPr txBox="1">
                <a:spLocks noChangeArrowheads="1"/>
              </p:cNvSpPr>
              <p:nvPr/>
            </p:nvSpPr>
            <p:spPr bwMode="auto">
              <a:xfrm>
                <a:off x="1189" y="1584"/>
                <a:ext cx="160" cy="154"/>
              </a:xfrm>
              <a:prstGeom prst="rect">
                <a:avLst/>
              </a:prstGeom>
              <a:noFill/>
              <a:ln w="31750">
                <a:noFill/>
                <a:miter lim="800000"/>
                <a:headEnd/>
                <a:tailEnd/>
              </a:ln>
              <a:effectLst/>
            </p:spPr>
            <p:txBody>
              <a:bodyPr wrap="none">
                <a:spAutoFit/>
              </a:bodyPr>
              <a:lstStyle/>
              <a:p>
                <a:r>
                  <a:rPr lang="es-ES" sz="1000" b="1">
                    <a:latin typeface="Arial" charset="0"/>
                  </a:rPr>
                  <a:t>3</a:t>
                </a:r>
              </a:p>
            </p:txBody>
          </p:sp>
          <p:sp>
            <p:nvSpPr>
              <p:cNvPr id="365664" name="Text Box 96"/>
              <p:cNvSpPr txBox="1">
                <a:spLocks noChangeArrowheads="1"/>
              </p:cNvSpPr>
              <p:nvPr/>
            </p:nvSpPr>
            <p:spPr bwMode="auto">
              <a:xfrm>
                <a:off x="1408" y="1569"/>
                <a:ext cx="160" cy="154"/>
              </a:xfrm>
              <a:prstGeom prst="rect">
                <a:avLst/>
              </a:prstGeom>
              <a:noFill/>
              <a:ln w="31750">
                <a:noFill/>
                <a:miter lim="800000"/>
                <a:headEnd/>
                <a:tailEnd/>
              </a:ln>
              <a:effectLst/>
            </p:spPr>
            <p:txBody>
              <a:bodyPr wrap="none">
                <a:spAutoFit/>
              </a:bodyPr>
              <a:lstStyle/>
              <a:p>
                <a:r>
                  <a:rPr lang="es-ES" sz="1000" b="1">
                    <a:latin typeface="Arial" charset="0"/>
                  </a:rPr>
                  <a:t>4</a:t>
                </a:r>
              </a:p>
            </p:txBody>
          </p:sp>
          <p:sp>
            <p:nvSpPr>
              <p:cNvPr id="365665" name="Text Box 97"/>
              <p:cNvSpPr txBox="1">
                <a:spLocks noChangeArrowheads="1"/>
              </p:cNvSpPr>
              <p:nvPr/>
            </p:nvSpPr>
            <p:spPr bwMode="auto">
              <a:xfrm>
                <a:off x="975" y="1574"/>
                <a:ext cx="160" cy="154"/>
              </a:xfrm>
              <a:prstGeom prst="rect">
                <a:avLst/>
              </a:prstGeom>
              <a:noFill/>
              <a:ln w="31750">
                <a:noFill/>
                <a:miter lim="800000"/>
                <a:headEnd/>
                <a:tailEnd/>
              </a:ln>
              <a:effectLst/>
            </p:spPr>
            <p:txBody>
              <a:bodyPr wrap="none">
                <a:spAutoFit/>
              </a:bodyPr>
              <a:lstStyle/>
              <a:p>
                <a:r>
                  <a:rPr lang="es-ES" sz="1000" b="1">
                    <a:latin typeface="Arial" charset="0"/>
                  </a:rPr>
                  <a:t>2</a:t>
                </a:r>
              </a:p>
            </p:txBody>
          </p:sp>
          <p:sp>
            <p:nvSpPr>
              <p:cNvPr id="365666" name="Text Box 98"/>
              <p:cNvSpPr txBox="1">
                <a:spLocks noChangeArrowheads="1"/>
              </p:cNvSpPr>
              <p:nvPr/>
            </p:nvSpPr>
            <p:spPr bwMode="auto">
              <a:xfrm>
                <a:off x="1821" y="1589"/>
                <a:ext cx="160" cy="154"/>
              </a:xfrm>
              <a:prstGeom prst="rect">
                <a:avLst/>
              </a:prstGeom>
              <a:noFill/>
              <a:ln w="31750">
                <a:noFill/>
                <a:miter lim="800000"/>
                <a:headEnd/>
                <a:tailEnd/>
              </a:ln>
              <a:effectLst/>
            </p:spPr>
            <p:txBody>
              <a:bodyPr wrap="none">
                <a:spAutoFit/>
              </a:bodyPr>
              <a:lstStyle/>
              <a:p>
                <a:r>
                  <a:rPr lang="es-ES" sz="1000" b="1">
                    <a:latin typeface="Arial" charset="0"/>
                  </a:rPr>
                  <a:t>6</a:t>
                </a:r>
              </a:p>
            </p:txBody>
          </p:sp>
          <p:sp>
            <p:nvSpPr>
              <p:cNvPr id="365667" name="Text Box 99"/>
              <p:cNvSpPr txBox="1">
                <a:spLocks noChangeArrowheads="1"/>
              </p:cNvSpPr>
              <p:nvPr/>
            </p:nvSpPr>
            <p:spPr bwMode="auto">
              <a:xfrm>
                <a:off x="2025" y="1569"/>
                <a:ext cx="160" cy="154"/>
              </a:xfrm>
              <a:prstGeom prst="rect">
                <a:avLst/>
              </a:prstGeom>
              <a:noFill/>
              <a:ln w="31750">
                <a:noFill/>
                <a:miter lim="800000"/>
                <a:headEnd/>
                <a:tailEnd/>
              </a:ln>
              <a:effectLst/>
            </p:spPr>
            <p:txBody>
              <a:bodyPr wrap="none">
                <a:spAutoFit/>
              </a:bodyPr>
              <a:lstStyle/>
              <a:p>
                <a:r>
                  <a:rPr lang="es-ES" sz="1000" b="1">
                    <a:latin typeface="Arial" charset="0"/>
                  </a:rPr>
                  <a:t>7</a:t>
                </a:r>
              </a:p>
            </p:txBody>
          </p:sp>
          <p:sp>
            <p:nvSpPr>
              <p:cNvPr id="365668" name="Text Box 100"/>
              <p:cNvSpPr txBox="1">
                <a:spLocks noChangeArrowheads="1"/>
              </p:cNvSpPr>
              <p:nvPr/>
            </p:nvSpPr>
            <p:spPr bwMode="auto">
              <a:xfrm>
                <a:off x="2244" y="1584"/>
                <a:ext cx="160" cy="154"/>
              </a:xfrm>
              <a:prstGeom prst="rect">
                <a:avLst/>
              </a:prstGeom>
              <a:noFill/>
              <a:ln w="31750">
                <a:noFill/>
                <a:miter lim="800000"/>
                <a:headEnd/>
                <a:tailEnd/>
              </a:ln>
              <a:effectLst/>
            </p:spPr>
            <p:txBody>
              <a:bodyPr wrap="none">
                <a:spAutoFit/>
              </a:bodyPr>
              <a:lstStyle/>
              <a:p>
                <a:r>
                  <a:rPr lang="es-ES" sz="1000" b="1">
                    <a:latin typeface="Arial" charset="0"/>
                  </a:rPr>
                  <a:t>8</a:t>
                </a:r>
              </a:p>
            </p:txBody>
          </p:sp>
          <p:sp>
            <p:nvSpPr>
              <p:cNvPr id="365669" name="Text Box 101"/>
              <p:cNvSpPr txBox="1">
                <a:spLocks noChangeArrowheads="1"/>
              </p:cNvSpPr>
              <p:nvPr/>
            </p:nvSpPr>
            <p:spPr bwMode="auto">
              <a:xfrm>
                <a:off x="1607" y="1579"/>
                <a:ext cx="160" cy="154"/>
              </a:xfrm>
              <a:prstGeom prst="rect">
                <a:avLst/>
              </a:prstGeom>
              <a:noFill/>
              <a:ln w="31750">
                <a:noFill/>
                <a:miter lim="800000"/>
                <a:headEnd/>
                <a:tailEnd/>
              </a:ln>
              <a:effectLst/>
            </p:spPr>
            <p:txBody>
              <a:bodyPr wrap="none">
                <a:spAutoFit/>
              </a:bodyPr>
              <a:lstStyle/>
              <a:p>
                <a:r>
                  <a:rPr lang="es-ES" sz="1000" b="1">
                    <a:latin typeface="Arial" charset="0"/>
                  </a:rPr>
                  <a:t>5</a:t>
                </a:r>
              </a:p>
            </p:txBody>
          </p:sp>
        </p:grpSp>
      </p:grpSp>
      <p:grpSp>
        <p:nvGrpSpPr>
          <p:cNvPr id="365672" name="Group 104"/>
          <p:cNvGrpSpPr>
            <a:grpSpLocks/>
          </p:cNvGrpSpPr>
          <p:nvPr/>
        </p:nvGrpSpPr>
        <p:grpSpPr bwMode="auto">
          <a:xfrm>
            <a:off x="5041900" y="2073275"/>
            <a:ext cx="3581400" cy="2819400"/>
            <a:chOff x="576" y="1040"/>
            <a:chExt cx="2256" cy="1776"/>
          </a:xfrm>
        </p:grpSpPr>
        <p:sp>
          <p:nvSpPr>
            <p:cNvPr id="365673" name="Rectangle 105"/>
            <p:cNvSpPr>
              <a:spLocks noChangeArrowheads="1"/>
            </p:cNvSpPr>
            <p:nvPr/>
          </p:nvSpPr>
          <p:spPr bwMode="auto">
            <a:xfrm>
              <a:off x="576" y="1040"/>
              <a:ext cx="2256" cy="1776"/>
            </a:xfrm>
            <a:prstGeom prst="rect">
              <a:avLst/>
            </a:prstGeom>
            <a:noFill/>
            <a:ln w="31750">
              <a:solidFill>
                <a:schemeClr val="tx1"/>
              </a:solidFill>
              <a:miter lim="800000"/>
              <a:headEnd/>
              <a:tailEnd/>
            </a:ln>
            <a:effectLst/>
          </p:spPr>
          <p:txBody>
            <a:bodyPr wrap="none" anchor="ctr"/>
            <a:lstStyle/>
            <a:p>
              <a:endParaRPr lang="es-ES"/>
            </a:p>
          </p:txBody>
        </p:sp>
        <p:grpSp>
          <p:nvGrpSpPr>
            <p:cNvPr id="365674" name="Group 106"/>
            <p:cNvGrpSpPr>
              <a:grpSpLocks/>
            </p:cNvGrpSpPr>
            <p:nvPr/>
          </p:nvGrpSpPr>
          <p:grpSpPr bwMode="auto">
            <a:xfrm>
              <a:off x="732" y="1230"/>
              <a:ext cx="1935" cy="1371"/>
              <a:chOff x="732" y="1230"/>
              <a:chExt cx="1935" cy="1371"/>
            </a:xfrm>
          </p:grpSpPr>
          <p:grpSp>
            <p:nvGrpSpPr>
              <p:cNvPr id="365675" name="Group 107"/>
              <p:cNvGrpSpPr>
                <a:grpSpLocks/>
              </p:cNvGrpSpPr>
              <p:nvPr/>
            </p:nvGrpSpPr>
            <p:grpSpPr bwMode="auto">
              <a:xfrm>
                <a:off x="732" y="1230"/>
                <a:ext cx="1935" cy="1371"/>
                <a:chOff x="3190" y="1590"/>
                <a:chExt cx="796" cy="562"/>
              </a:xfrm>
            </p:grpSpPr>
            <p:sp>
              <p:nvSpPr>
                <p:cNvPr id="365676" name="Line 108"/>
                <p:cNvSpPr>
                  <a:spLocks noChangeShapeType="1"/>
                </p:cNvSpPr>
                <p:nvPr/>
              </p:nvSpPr>
              <p:spPr bwMode="auto">
                <a:xfrm flipV="1">
                  <a:off x="3192" y="1592"/>
                  <a:ext cx="790" cy="4"/>
                </a:xfrm>
                <a:prstGeom prst="line">
                  <a:avLst/>
                </a:prstGeom>
                <a:noFill/>
                <a:ln w="31750">
                  <a:solidFill>
                    <a:schemeClr val="tx1"/>
                  </a:solidFill>
                  <a:round/>
                  <a:headEnd/>
                  <a:tailEnd/>
                </a:ln>
                <a:effectLst/>
              </p:spPr>
              <p:txBody>
                <a:bodyPr/>
                <a:lstStyle/>
                <a:p>
                  <a:endParaRPr lang="es-ES"/>
                </a:p>
              </p:txBody>
            </p:sp>
            <p:sp>
              <p:nvSpPr>
                <p:cNvPr id="365677" name="Line 109"/>
                <p:cNvSpPr>
                  <a:spLocks noChangeShapeType="1"/>
                </p:cNvSpPr>
                <p:nvPr/>
              </p:nvSpPr>
              <p:spPr bwMode="auto">
                <a:xfrm>
                  <a:off x="3984" y="1590"/>
                  <a:ext cx="0" cy="384"/>
                </a:xfrm>
                <a:prstGeom prst="line">
                  <a:avLst/>
                </a:prstGeom>
                <a:noFill/>
                <a:ln w="31750">
                  <a:solidFill>
                    <a:schemeClr val="tx1"/>
                  </a:solidFill>
                  <a:round/>
                  <a:headEnd/>
                  <a:tailEnd/>
                </a:ln>
                <a:effectLst/>
              </p:spPr>
              <p:txBody>
                <a:bodyPr/>
                <a:lstStyle/>
                <a:p>
                  <a:endParaRPr lang="es-ES"/>
                </a:p>
              </p:txBody>
            </p:sp>
            <p:sp>
              <p:nvSpPr>
                <p:cNvPr id="365678" name="Line 110"/>
                <p:cNvSpPr>
                  <a:spLocks noChangeShapeType="1"/>
                </p:cNvSpPr>
                <p:nvPr/>
              </p:nvSpPr>
              <p:spPr bwMode="auto">
                <a:xfrm>
                  <a:off x="3190" y="1598"/>
                  <a:ext cx="0" cy="380"/>
                </a:xfrm>
                <a:prstGeom prst="line">
                  <a:avLst/>
                </a:prstGeom>
                <a:noFill/>
                <a:ln w="31750">
                  <a:solidFill>
                    <a:schemeClr val="tx1"/>
                  </a:solidFill>
                  <a:round/>
                  <a:headEnd/>
                  <a:tailEnd/>
                </a:ln>
                <a:effectLst/>
              </p:spPr>
              <p:txBody>
                <a:bodyPr/>
                <a:lstStyle/>
                <a:p>
                  <a:endParaRPr lang="es-ES"/>
                </a:p>
              </p:txBody>
            </p:sp>
            <p:sp>
              <p:nvSpPr>
                <p:cNvPr id="365679" name="Line 111"/>
                <p:cNvSpPr>
                  <a:spLocks noChangeShapeType="1"/>
                </p:cNvSpPr>
                <p:nvPr/>
              </p:nvSpPr>
              <p:spPr bwMode="auto">
                <a:xfrm>
                  <a:off x="3190" y="1978"/>
                  <a:ext cx="108" cy="0"/>
                </a:xfrm>
                <a:prstGeom prst="line">
                  <a:avLst/>
                </a:prstGeom>
                <a:noFill/>
                <a:ln w="31750">
                  <a:solidFill>
                    <a:schemeClr val="tx1"/>
                  </a:solidFill>
                  <a:round/>
                  <a:headEnd/>
                  <a:tailEnd/>
                </a:ln>
                <a:effectLst/>
              </p:spPr>
              <p:txBody>
                <a:bodyPr/>
                <a:lstStyle/>
                <a:p>
                  <a:endParaRPr lang="es-ES"/>
                </a:p>
              </p:txBody>
            </p:sp>
            <p:sp>
              <p:nvSpPr>
                <p:cNvPr id="365680" name="Line 112"/>
                <p:cNvSpPr>
                  <a:spLocks noChangeShapeType="1"/>
                </p:cNvSpPr>
                <p:nvPr/>
              </p:nvSpPr>
              <p:spPr bwMode="auto">
                <a:xfrm>
                  <a:off x="3300" y="1976"/>
                  <a:ext cx="0" cy="106"/>
                </a:xfrm>
                <a:prstGeom prst="line">
                  <a:avLst/>
                </a:prstGeom>
                <a:noFill/>
                <a:ln w="31750">
                  <a:solidFill>
                    <a:schemeClr val="tx1"/>
                  </a:solidFill>
                  <a:round/>
                  <a:headEnd/>
                  <a:tailEnd/>
                </a:ln>
                <a:effectLst/>
              </p:spPr>
              <p:txBody>
                <a:bodyPr/>
                <a:lstStyle/>
                <a:p>
                  <a:endParaRPr lang="es-ES"/>
                </a:p>
              </p:txBody>
            </p:sp>
            <p:sp>
              <p:nvSpPr>
                <p:cNvPr id="365681" name="Line 113"/>
                <p:cNvSpPr>
                  <a:spLocks noChangeShapeType="1"/>
                </p:cNvSpPr>
                <p:nvPr/>
              </p:nvSpPr>
              <p:spPr bwMode="auto">
                <a:xfrm>
                  <a:off x="3300" y="2080"/>
                  <a:ext cx="168" cy="0"/>
                </a:xfrm>
                <a:prstGeom prst="line">
                  <a:avLst/>
                </a:prstGeom>
                <a:noFill/>
                <a:ln w="31750">
                  <a:solidFill>
                    <a:schemeClr val="tx1"/>
                  </a:solidFill>
                  <a:round/>
                  <a:headEnd/>
                  <a:tailEnd/>
                </a:ln>
                <a:effectLst/>
              </p:spPr>
              <p:txBody>
                <a:bodyPr/>
                <a:lstStyle/>
                <a:p>
                  <a:endParaRPr lang="es-ES"/>
                </a:p>
              </p:txBody>
            </p:sp>
            <p:sp>
              <p:nvSpPr>
                <p:cNvPr id="365682" name="Line 114"/>
                <p:cNvSpPr>
                  <a:spLocks noChangeShapeType="1"/>
                </p:cNvSpPr>
                <p:nvPr/>
              </p:nvSpPr>
              <p:spPr bwMode="auto">
                <a:xfrm>
                  <a:off x="3470" y="2078"/>
                  <a:ext cx="0" cy="74"/>
                </a:xfrm>
                <a:prstGeom prst="line">
                  <a:avLst/>
                </a:prstGeom>
                <a:noFill/>
                <a:ln w="31750">
                  <a:solidFill>
                    <a:schemeClr val="tx1"/>
                  </a:solidFill>
                  <a:round/>
                  <a:headEnd/>
                  <a:tailEnd/>
                </a:ln>
                <a:effectLst/>
              </p:spPr>
              <p:txBody>
                <a:bodyPr/>
                <a:lstStyle/>
                <a:p>
                  <a:endParaRPr lang="es-ES"/>
                </a:p>
              </p:txBody>
            </p:sp>
            <p:sp>
              <p:nvSpPr>
                <p:cNvPr id="365683" name="Line 115"/>
                <p:cNvSpPr>
                  <a:spLocks noChangeShapeType="1"/>
                </p:cNvSpPr>
                <p:nvPr/>
              </p:nvSpPr>
              <p:spPr bwMode="auto">
                <a:xfrm>
                  <a:off x="3468" y="2152"/>
                  <a:ext cx="240" cy="0"/>
                </a:xfrm>
                <a:prstGeom prst="line">
                  <a:avLst/>
                </a:prstGeom>
                <a:noFill/>
                <a:ln w="31750">
                  <a:solidFill>
                    <a:schemeClr val="tx1"/>
                  </a:solidFill>
                  <a:round/>
                  <a:headEnd/>
                  <a:tailEnd/>
                </a:ln>
                <a:effectLst/>
              </p:spPr>
              <p:txBody>
                <a:bodyPr/>
                <a:lstStyle/>
                <a:p>
                  <a:endParaRPr lang="es-ES"/>
                </a:p>
              </p:txBody>
            </p:sp>
            <p:sp>
              <p:nvSpPr>
                <p:cNvPr id="365684" name="Line 116"/>
                <p:cNvSpPr>
                  <a:spLocks noChangeShapeType="1"/>
                </p:cNvSpPr>
                <p:nvPr/>
              </p:nvSpPr>
              <p:spPr bwMode="auto">
                <a:xfrm flipV="1">
                  <a:off x="3708" y="2082"/>
                  <a:ext cx="0" cy="70"/>
                </a:xfrm>
                <a:prstGeom prst="line">
                  <a:avLst/>
                </a:prstGeom>
                <a:noFill/>
                <a:ln w="31750">
                  <a:solidFill>
                    <a:schemeClr val="tx1"/>
                  </a:solidFill>
                  <a:round/>
                  <a:headEnd/>
                  <a:tailEnd/>
                </a:ln>
                <a:effectLst/>
              </p:spPr>
              <p:txBody>
                <a:bodyPr/>
                <a:lstStyle/>
                <a:p>
                  <a:endParaRPr lang="es-ES"/>
                </a:p>
              </p:txBody>
            </p:sp>
            <p:sp>
              <p:nvSpPr>
                <p:cNvPr id="365685" name="Line 117"/>
                <p:cNvSpPr>
                  <a:spLocks noChangeShapeType="1"/>
                </p:cNvSpPr>
                <p:nvPr/>
              </p:nvSpPr>
              <p:spPr bwMode="auto">
                <a:xfrm>
                  <a:off x="3708" y="2082"/>
                  <a:ext cx="176" cy="0"/>
                </a:xfrm>
                <a:prstGeom prst="line">
                  <a:avLst/>
                </a:prstGeom>
                <a:noFill/>
                <a:ln w="31750">
                  <a:solidFill>
                    <a:schemeClr val="tx1"/>
                  </a:solidFill>
                  <a:round/>
                  <a:headEnd/>
                  <a:tailEnd/>
                </a:ln>
                <a:effectLst/>
              </p:spPr>
              <p:txBody>
                <a:bodyPr/>
                <a:lstStyle/>
                <a:p>
                  <a:endParaRPr lang="es-ES"/>
                </a:p>
              </p:txBody>
            </p:sp>
            <p:sp>
              <p:nvSpPr>
                <p:cNvPr id="365686" name="Line 118"/>
                <p:cNvSpPr>
                  <a:spLocks noChangeShapeType="1"/>
                </p:cNvSpPr>
                <p:nvPr/>
              </p:nvSpPr>
              <p:spPr bwMode="auto">
                <a:xfrm flipV="1">
                  <a:off x="3884" y="1974"/>
                  <a:ext cx="0" cy="108"/>
                </a:xfrm>
                <a:prstGeom prst="line">
                  <a:avLst/>
                </a:prstGeom>
                <a:noFill/>
                <a:ln w="31750">
                  <a:solidFill>
                    <a:schemeClr val="tx1"/>
                  </a:solidFill>
                  <a:round/>
                  <a:headEnd/>
                  <a:tailEnd/>
                </a:ln>
                <a:effectLst/>
              </p:spPr>
              <p:txBody>
                <a:bodyPr/>
                <a:lstStyle/>
                <a:p>
                  <a:endParaRPr lang="es-ES"/>
                </a:p>
              </p:txBody>
            </p:sp>
            <p:sp>
              <p:nvSpPr>
                <p:cNvPr id="365687" name="Line 119"/>
                <p:cNvSpPr>
                  <a:spLocks noChangeShapeType="1"/>
                </p:cNvSpPr>
                <p:nvPr/>
              </p:nvSpPr>
              <p:spPr bwMode="auto">
                <a:xfrm>
                  <a:off x="3886" y="1972"/>
                  <a:ext cx="100" cy="0"/>
                </a:xfrm>
                <a:prstGeom prst="line">
                  <a:avLst/>
                </a:prstGeom>
                <a:noFill/>
                <a:ln w="31750">
                  <a:solidFill>
                    <a:schemeClr val="tx1"/>
                  </a:solidFill>
                  <a:round/>
                  <a:headEnd/>
                  <a:tailEnd/>
                </a:ln>
                <a:effectLst/>
              </p:spPr>
              <p:txBody>
                <a:bodyPr/>
                <a:lstStyle/>
                <a:p>
                  <a:endParaRPr lang="es-ES"/>
                </a:p>
              </p:txBody>
            </p:sp>
            <p:sp>
              <p:nvSpPr>
                <p:cNvPr id="365688" name="Line 120"/>
                <p:cNvSpPr>
                  <a:spLocks noChangeShapeType="1"/>
                </p:cNvSpPr>
                <p:nvPr/>
              </p:nvSpPr>
              <p:spPr bwMode="auto">
                <a:xfrm>
                  <a:off x="3268" y="1596"/>
                  <a:ext cx="0" cy="160"/>
                </a:xfrm>
                <a:prstGeom prst="line">
                  <a:avLst/>
                </a:prstGeom>
                <a:noFill/>
                <a:ln w="31750">
                  <a:solidFill>
                    <a:schemeClr val="tx1"/>
                  </a:solidFill>
                  <a:round/>
                  <a:headEnd/>
                  <a:tailEnd/>
                </a:ln>
                <a:effectLst/>
              </p:spPr>
              <p:txBody>
                <a:bodyPr/>
                <a:lstStyle/>
                <a:p>
                  <a:endParaRPr lang="es-ES"/>
                </a:p>
              </p:txBody>
            </p:sp>
            <p:sp>
              <p:nvSpPr>
                <p:cNvPr id="365689" name="Line 121"/>
                <p:cNvSpPr>
                  <a:spLocks noChangeShapeType="1"/>
                </p:cNvSpPr>
                <p:nvPr/>
              </p:nvSpPr>
              <p:spPr bwMode="auto">
                <a:xfrm>
                  <a:off x="3270" y="1756"/>
                  <a:ext cx="34" cy="0"/>
                </a:xfrm>
                <a:prstGeom prst="line">
                  <a:avLst/>
                </a:prstGeom>
                <a:noFill/>
                <a:ln w="31750">
                  <a:solidFill>
                    <a:schemeClr val="tx1"/>
                  </a:solidFill>
                  <a:round/>
                  <a:headEnd/>
                  <a:tailEnd/>
                </a:ln>
                <a:effectLst/>
              </p:spPr>
              <p:txBody>
                <a:bodyPr/>
                <a:lstStyle/>
                <a:p>
                  <a:endParaRPr lang="es-ES"/>
                </a:p>
              </p:txBody>
            </p:sp>
            <p:sp>
              <p:nvSpPr>
                <p:cNvPr id="365690" name="Line 122"/>
                <p:cNvSpPr>
                  <a:spLocks noChangeShapeType="1"/>
                </p:cNvSpPr>
                <p:nvPr/>
              </p:nvSpPr>
              <p:spPr bwMode="auto">
                <a:xfrm>
                  <a:off x="3304" y="1598"/>
                  <a:ext cx="0" cy="158"/>
                </a:xfrm>
                <a:prstGeom prst="line">
                  <a:avLst/>
                </a:prstGeom>
                <a:noFill/>
                <a:ln w="31750">
                  <a:solidFill>
                    <a:schemeClr val="tx1"/>
                  </a:solidFill>
                  <a:round/>
                  <a:headEnd/>
                  <a:tailEnd/>
                </a:ln>
                <a:effectLst/>
              </p:spPr>
              <p:txBody>
                <a:bodyPr/>
                <a:lstStyle/>
                <a:p>
                  <a:endParaRPr lang="es-ES"/>
                </a:p>
              </p:txBody>
            </p:sp>
            <p:sp>
              <p:nvSpPr>
                <p:cNvPr id="365691" name="Line 123"/>
                <p:cNvSpPr>
                  <a:spLocks noChangeShapeType="1"/>
                </p:cNvSpPr>
                <p:nvPr/>
              </p:nvSpPr>
              <p:spPr bwMode="auto">
                <a:xfrm>
                  <a:off x="3354" y="1596"/>
                  <a:ext cx="0" cy="160"/>
                </a:xfrm>
                <a:prstGeom prst="line">
                  <a:avLst/>
                </a:prstGeom>
                <a:noFill/>
                <a:ln w="31750">
                  <a:solidFill>
                    <a:schemeClr val="tx1"/>
                  </a:solidFill>
                  <a:round/>
                  <a:headEnd/>
                  <a:tailEnd/>
                </a:ln>
                <a:effectLst/>
              </p:spPr>
              <p:txBody>
                <a:bodyPr/>
                <a:lstStyle/>
                <a:p>
                  <a:endParaRPr lang="es-ES"/>
                </a:p>
              </p:txBody>
            </p:sp>
            <p:sp>
              <p:nvSpPr>
                <p:cNvPr id="365692" name="Line 124"/>
                <p:cNvSpPr>
                  <a:spLocks noChangeShapeType="1"/>
                </p:cNvSpPr>
                <p:nvPr/>
              </p:nvSpPr>
              <p:spPr bwMode="auto">
                <a:xfrm>
                  <a:off x="3356" y="1756"/>
                  <a:ext cx="34" cy="0"/>
                </a:xfrm>
                <a:prstGeom prst="line">
                  <a:avLst/>
                </a:prstGeom>
                <a:noFill/>
                <a:ln w="31750">
                  <a:solidFill>
                    <a:schemeClr val="tx1"/>
                  </a:solidFill>
                  <a:round/>
                  <a:headEnd/>
                  <a:tailEnd/>
                </a:ln>
                <a:effectLst/>
              </p:spPr>
              <p:txBody>
                <a:bodyPr/>
                <a:lstStyle/>
                <a:p>
                  <a:endParaRPr lang="es-ES"/>
                </a:p>
              </p:txBody>
            </p:sp>
            <p:sp>
              <p:nvSpPr>
                <p:cNvPr id="365693" name="Line 125"/>
                <p:cNvSpPr>
                  <a:spLocks noChangeShapeType="1"/>
                </p:cNvSpPr>
                <p:nvPr/>
              </p:nvSpPr>
              <p:spPr bwMode="auto">
                <a:xfrm>
                  <a:off x="3390" y="1598"/>
                  <a:ext cx="0" cy="158"/>
                </a:xfrm>
                <a:prstGeom prst="line">
                  <a:avLst/>
                </a:prstGeom>
                <a:noFill/>
                <a:ln w="31750">
                  <a:solidFill>
                    <a:schemeClr val="tx1"/>
                  </a:solidFill>
                  <a:round/>
                  <a:headEnd/>
                  <a:tailEnd/>
                </a:ln>
                <a:effectLst/>
              </p:spPr>
              <p:txBody>
                <a:bodyPr/>
                <a:lstStyle/>
                <a:p>
                  <a:endParaRPr lang="es-ES"/>
                </a:p>
              </p:txBody>
            </p:sp>
            <p:sp>
              <p:nvSpPr>
                <p:cNvPr id="365694" name="Line 126"/>
                <p:cNvSpPr>
                  <a:spLocks noChangeShapeType="1"/>
                </p:cNvSpPr>
                <p:nvPr/>
              </p:nvSpPr>
              <p:spPr bwMode="auto">
                <a:xfrm>
                  <a:off x="3442" y="1598"/>
                  <a:ext cx="0" cy="160"/>
                </a:xfrm>
                <a:prstGeom prst="line">
                  <a:avLst/>
                </a:prstGeom>
                <a:noFill/>
                <a:ln w="31750">
                  <a:solidFill>
                    <a:schemeClr val="tx1"/>
                  </a:solidFill>
                  <a:round/>
                  <a:headEnd/>
                  <a:tailEnd/>
                </a:ln>
                <a:effectLst/>
              </p:spPr>
              <p:txBody>
                <a:bodyPr/>
                <a:lstStyle/>
                <a:p>
                  <a:endParaRPr lang="es-ES"/>
                </a:p>
              </p:txBody>
            </p:sp>
            <p:sp>
              <p:nvSpPr>
                <p:cNvPr id="365695" name="Line 127"/>
                <p:cNvSpPr>
                  <a:spLocks noChangeShapeType="1"/>
                </p:cNvSpPr>
                <p:nvPr/>
              </p:nvSpPr>
              <p:spPr bwMode="auto">
                <a:xfrm>
                  <a:off x="3444" y="1758"/>
                  <a:ext cx="34" cy="0"/>
                </a:xfrm>
                <a:prstGeom prst="line">
                  <a:avLst/>
                </a:prstGeom>
                <a:noFill/>
                <a:ln w="31750">
                  <a:solidFill>
                    <a:schemeClr val="tx1"/>
                  </a:solidFill>
                  <a:round/>
                  <a:headEnd/>
                  <a:tailEnd/>
                </a:ln>
                <a:effectLst/>
              </p:spPr>
              <p:txBody>
                <a:bodyPr/>
                <a:lstStyle/>
                <a:p>
                  <a:endParaRPr lang="es-ES"/>
                </a:p>
              </p:txBody>
            </p:sp>
            <p:sp>
              <p:nvSpPr>
                <p:cNvPr id="365696" name="Line 128"/>
                <p:cNvSpPr>
                  <a:spLocks noChangeShapeType="1"/>
                </p:cNvSpPr>
                <p:nvPr/>
              </p:nvSpPr>
              <p:spPr bwMode="auto">
                <a:xfrm>
                  <a:off x="3478" y="1600"/>
                  <a:ext cx="0" cy="158"/>
                </a:xfrm>
                <a:prstGeom prst="line">
                  <a:avLst/>
                </a:prstGeom>
                <a:noFill/>
                <a:ln w="31750">
                  <a:solidFill>
                    <a:schemeClr val="tx1"/>
                  </a:solidFill>
                  <a:round/>
                  <a:headEnd/>
                  <a:tailEnd/>
                </a:ln>
                <a:effectLst/>
              </p:spPr>
              <p:txBody>
                <a:bodyPr/>
                <a:lstStyle/>
                <a:p>
                  <a:endParaRPr lang="es-ES"/>
                </a:p>
              </p:txBody>
            </p:sp>
            <p:sp>
              <p:nvSpPr>
                <p:cNvPr id="365697" name="Line 129"/>
                <p:cNvSpPr>
                  <a:spLocks noChangeShapeType="1"/>
                </p:cNvSpPr>
                <p:nvPr/>
              </p:nvSpPr>
              <p:spPr bwMode="auto">
                <a:xfrm>
                  <a:off x="3528" y="1600"/>
                  <a:ext cx="0" cy="160"/>
                </a:xfrm>
                <a:prstGeom prst="line">
                  <a:avLst/>
                </a:prstGeom>
                <a:noFill/>
                <a:ln w="31750">
                  <a:solidFill>
                    <a:schemeClr val="tx1"/>
                  </a:solidFill>
                  <a:round/>
                  <a:headEnd/>
                  <a:tailEnd/>
                </a:ln>
                <a:effectLst/>
              </p:spPr>
              <p:txBody>
                <a:bodyPr/>
                <a:lstStyle/>
                <a:p>
                  <a:endParaRPr lang="es-ES"/>
                </a:p>
              </p:txBody>
            </p:sp>
            <p:sp>
              <p:nvSpPr>
                <p:cNvPr id="365698" name="Line 130"/>
                <p:cNvSpPr>
                  <a:spLocks noChangeShapeType="1"/>
                </p:cNvSpPr>
                <p:nvPr/>
              </p:nvSpPr>
              <p:spPr bwMode="auto">
                <a:xfrm>
                  <a:off x="3530" y="1760"/>
                  <a:ext cx="34" cy="0"/>
                </a:xfrm>
                <a:prstGeom prst="line">
                  <a:avLst/>
                </a:prstGeom>
                <a:noFill/>
                <a:ln w="31750">
                  <a:solidFill>
                    <a:schemeClr val="tx1"/>
                  </a:solidFill>
                  <a:round/>
                  <a:headEnd/>
                  <a:tailEnd/>
                </a:ln>
                <a:effectLst/>
              </p:spPr>
              <p:txBody>
                <a:bodyPr/>
                <a:lstStyle/>
                <a:p>
                  <a:endParaRPr lang="es-ES"/>
                </a:p>
              </p:txBody>
            </p:sp>
            <p:sp>
              <p:nvSpPr>
                <p:cNvPr id="365699" name="Line 131"/>
                <p:cNvSpPr>
                  <a:spLocks noChangeShapeType="1"/>
                </p:cNvSpPr>
                <p:nvPr/>
              </p:nvSpPr>
              <p:spPr bwMode="auto">
                <a:xfrm>
                  <a:off x="3564" y="1602"/>
                  <a:ext cx="0" cy="158"/>
                </a:xfrm>
                <a:prstGeom prst="line">
                  <a:avLst/>
                </a:prstGeom>
                <a:noFill/>
                <a:ln w="31750">
                  <a:solidFill>
                    <a:schemeClr val="tx1"/>
                  </a:solidFill>
                  <a:round/>
                  <a:headEnd/>
                  <a:tailEnd/>
                </a:ln>
                <a:effectLst/>
              </p:spPr>
              <p:txBody>
                <a:bodyPr/>
                <a:lstStyle/>
                <a:p>
                  <a:endParaRPr lang="es-ES"/>
                </a:p>
              </p:txBody>
            </p:sp>
            <p:sp>
              <p:nvSpPr>
                <p:cNvPr id="365700" name="Line 132"/>
                <p:cNvSpPr>
                  <a:spLocks noChangeShapeType="1"/>
                </p:cNvSpPr>
                <p:nvPr/>
              </p:nvSpPr>
              <p:spPr bwMode="auto">
                <a:xfrm>
                  <a:off x="3612" y="1596"/>
                  <a:ext cx="0" cy="160"/>
                </a:xfrm>
                <a:prstGeom prst="line">
                  <a:avLst/>
                </a:prstGeom>
                <a:noFill/>
                <a:ln w="31750">
                  <a:solidFill>
                    <a:schemeClr val="tx1"/>
                  </a:solidFill>
                  <a:round/>
                  <a:headEnd/>
                  <a:tailEnd/>
                </a:ln>
                <a:effectLst/>
              </p:spPr>
              <p:txBody>
                <a:bodyPr/>
                <a:lstStyle/>
                <a:p>
                  <a:endParaRPr lang="es-ES"/>
                </a:p>
              </p:txBody>
            </p:sp>
            <p:sp>
              <p:nvSpPr>
                <p:cNvPr id="365701" name="Line 133"/>
                <p:cNvSpPr>
                  <a:spLocks noChangeShapeType="1"/>
                </p:cNvSpPr>
                <p:nvPr/>
              </p:nvSpPr>
              <p:spPr bwMode="auto">
                <a:xfrm>
                  <a:off x="3614" y="1756"/>
                  <a:ext cx="34" cy="0"/>
                </a:xfrm>
                <a:prstGeom prst="line">
                  <a:avLst/>
                </a:prstGeom>
                <a:noFill/>
                <a:ln w="31750">
                  <a:solidFill>
                    <a:schemeClr val="tx1"/>
                  </a:solidFill>
                  <a:round/>
                  <a:headEnd/>
                  <a:tailEnd/>
                </a:ln>
                <a:effectLst/>
              </p:spPr>
              <p:txBody>
                <a:bodyPr/>
                <a:lstStyle/>
                <a:p>
                  <a:endParaRPr lang="es-ES"/>
                </a:p>
              </p:txBody>
            </p:sp>
            <p:sp>
              <p:nvSpPr>
                <p:cNvPr id="365702" name="Line 134"/>
                <p:cNvSpPr>
                  <a:spLocks noChangeShapeType="1"/>
                </p:cNvSpPr>
                <p:nvPr/>
              </p:nvSpPr>
              <p:spPr bwMode="auto">
                <a:xfrm>
                  <a:off x="3648" y="1598"/>
                  <a:ext cx="0" cy="158"/>
                </a:xfrm>
                <a:prstGeom prst="line">
                  <a:avLst/>
                </a:prstGeom>
                <a:noFill/>
                <a:ln w="31750">
                  <a:solidFill>
                    <a:schemeClr val="tx1"/>
                  </a:solidFill>
                  <a:round/>
                  <a:headEnd/>
                  <a:tailEnd/>
                </a:ln>
                <a:effectLst/>
              </p:spPr>
              <p:txBody>
                <a:bodyPr/>
                <a:lstStyle/>
                <a:p>
                  <a:endParaRPr lang="es-ES"/>
                </a:p>
              </p:txBody>
            </p:sp>
            <p:sp>
              <p:nvSpPr>
                <p:cNvPr id="365703" name="Line 135"/>
                <p:cNvSpPr>
                  <a:spLocks noChangeShapeType="1"/>
                </p:cNvSpPr>
                <p:nvPr/>
              </p:nvSpPr>
              <p:spPr bwMode="auto">
                <a:xfrm>
                  <a:off x="3698" y="1598"/>
                  <a:ext cx="0" cy="160"/>
                </a:xfrm>
                <a:prstGeom prst="line">
                  <a:avLst/>
                </a:prstGeom>
                <a:noFill/>
                <a:ln w="31750">
                  <a:solidFill>
                    <a:schemeClr val="tx1"/>
                  </a:solidFill>
                  <a:round/>
                  <a:headEnd/>
                  <a:tailEnd/>
                </a:ln>
                <a:effectLst/>
              </p:spPr>
              <p:txBody>
                <a:bodyPr/>
                <a:lstStyle/>
                <a:p>
                  <a:endParaRPr lang="es-ES"/>
                </a:p>
              </p:txBody>
            </p:sp>
            <p:sp>
              <p:nvSpPr>
                <p:cNvPr id="365704" name="Line 136"/>
                <p:cNvSpPr>
                  <a:spLocks noChangeShapeType="1"/>
                </p:cNvSpPr>
                <p:nvPr/>
              </p:nvSpPr>
              <p:spPr bwMode="auto">
                <a:xfrm>
                  <a:off x="3700" y="1758"/>
                  <a:ext cx="34" cy="0"/>
                </a:xfrm>
                <a:prstGeom prst="line">
                  <a:avLst/>
                </a:prstGeom>
                <a:noFill/>
                <a:ln w="31750">
                  <a:solidFill>
                    <a:schemeClr val="tx1"/>
                  </a:solidFill>
                  <a:round/>
                  <a:headEnd/>
                  <a:tailEnd/>
                </a:ln>
                <a:effectLst/>
              </p:spPr>
              <p:txBody>
                <a:bodyPr/>
                <a:lstStyle/>
                <a:p>
                  <a:endParaRPr lang="es-ES"/>
                </a:p>
              </p:txBody>
            </p:sp>
            <p:sp>
              <p:nvSpPr>
                <p:cNvPr id="365705" name="Line 137"/>
                <p:cNvSpPr>
                  <a:spLocks noChangeShapeType="1"/>
                </p:cNvSpPr>
                <p:nvPr/>
              </p:nvSpPr>
              <p:spPr bwMode="auto">
                <a:xfrm>
                  <a:off x="3734" y="1600"/>
                  <a:ext cx="0" cy="158"/>
                </a:xfrm>
                <a:prstGeom prst="line">
                  <a:avLst/>
                </a:prstGeom>
                <a:noFill/>
                <a:ln w="31750">
                  <a:solidFill>
                    <a:schemeClr val="tx1"/>
                  </a:solidFill>
                  <a:round/>
                  <a:headEnd/>
                  <a:tailEnd/>
                </a:ln>
                <a:effectLst/>
              </p:spPr>
              <p:txBody>
                <a:bodyPr/>
                <a:lstStyle/>
                <a:p>
                  <a:endParaRPr lang="es-ES"/>
                </a:p>
              </p:txBody>
            </p:sp>
            <p:sp>
              <p:nvSpPr>
                <p:cNvPr id="365706" name="Line 138"/>
                <p:cNvSpPr>
                  <a:spLocks noChangeShapeType="1"/>
                </p:cNvSpPr>
                <p:nvPr/>
              </p:nvSpPr>
              <p:spPr bwMode="auto">
                <a:xfrm>
                  <a:off x="3782" y="1598"/>
                  <a:ext cx="0" cy="160"/>
                </a:xfrm>
                <a:prstGeom prst="line">
                  <a:avLst/>
                </a:prstGeom>
                <a:noFill/>
                <a:ln w="31750">
                  <a:solidFill>
                    <a:schemeClr val="tx1"/>
                  </a:solidFill>
                  <a:round/>
                  <a:headEnd/>
                  <a:tailEnd/>
                </a:ln>
                <a:effectLst/>
              </p:spPr>
              <p:txBody>
                <a:bodyPr/>
                <a:lstStyle/>
                <a:p>
                  <a:endParaRPr lang="es-ES"/>
                </a:p>
              </p:txBody>
            </p:sp>
            <p:sp>
              <p:nvSpPr>
                <p:cNvPr id="365707" name="Line 139"/>
                <p:cNvSpPr>
                  <a:spLocks noChangeShapeType="1"/>
                </p:cNvSpPr>
                <p:nvPr/>
              </p:nvSpPr>
              <p:spPr bwMode="auto">
                <a:xfrm>
                  <a:off x="3784" y="1758"/>
                  <a:ext cx="34" cy="0"/>
                </a:xfrm>
                <a:prstGeom prst="line">
                  <a:avLst/>
                </a:prstGeom>
                <a:noFill/>
                <a:ln w="31750">
                  <a:solidFill>
                    <a:schemeClr val="tx1"/>
                  </a:solidFill>
                  <a:round/>
                  <a:headEnd/>
                  <a:tailEnd/>
                </a:ln>
                <a:effectLst/>
              </p:spPr>
              <p:txBody>
                <a:bodyPr/>
                <a:lstStyle/>
                <a:p>
                  <a:endParaRPr lang="es-ES"/>
                </a:p>
              </p:txBody>
            </p:sp>
            <p:sp>
              <p:nvSpPr>
                <p:cNvPr id="365708" name="Line 140"/>
                <p:cNvSpPr>
                  <a:spLocks noChangeShapeType="1"/>
                </p:cNvSpPr>
                <p:nvPr/>
              </p:nvSpPr>
              <p:spPr bwMode="auto">
                <a:xfrm>
                  <a:off x="3818" y="1600"/>
                  <a:ext cx="0" cy="158"/>
                </a:xfrm>
                <a:prstGeom prst="line">
                  <a:avLst/>
                </a:prstGeom>
                <a:noFill/>
                <a:ln w="31750">
                  <a:solidFill>
                    <a:schemeClr val="tx1"/>
                  </a:solidFill>
                  <a:round/>
                  <a:headEnd/>
                  <a:tailEnd/>
                </a:ln>
                <a:effectLst/>
              </p:spPr>
              <p:txBody>
                <a:bodyPr/>
                <a:lstStyle/>
                <a:p>
                  <a:endParaRPr lang="es-ES"/>
                </a:p>
              </p:txBody>
            </p:sp>
            <p:sp>
              <p:nvSpPr>
                <p:cNvPr id="365709" name="Line 141"/>
                <p:cNvSpPr>
                  <a:spLocks noChangeShapeType="1"/>
                </p:cNvSpPr>
                <p:nvPr/>
              </p:nvSpPr>
              <p:spPr bwMode="auto">
                <a:xfrm>
                  <a:off x="3870" y="1594"/>
                  <a:ext cx="0" cy="160"/>
                </a:xfrm>
                <a:prstGeom prst="line">
                  <a:avLst/>
                </a:prstGeom>
                <a:noFill/>
                <a:ln w="31750">
                  <a:solidFill>
                    <a:schemeClr val="tx1"/>
                  </a:solidFill>
                  <a:round/>
                  <a:headEnd/>
                  <a:tailEnd/>
                </a:ln>
                <a:effectLst/>
              </p:spPr>
              <p:txBody>
                <a:bodyPr/>
                <a:lstStyle/>
                <a:p>
                  <a:endParaRPr lang="es-ES"/>
                </a:p>
              </p:txBody>
            </p:sp>
            <p:sp>
              <p:nvSpPr>
                <p:cNvPr id="365710" name="Line 142"/>
                <p:cNvSpPr>
                  <a:spLocks noChangeShapeType="1"/>
                </p:cNvSpPr>
                <p:nvPr/>
              </p:nvSpPr>
              <p:spPr bwMode="auto">
                <a:xfrm>
                  <a:off x="3872" y="1754"/>
                  <a:ext cx="34" cy="0"/>
                </a:xfrm>
                <a:prstGeom prst="line">
                  <a:avLst/>
                </a:prstGeom>
                <a:noFill/>
                <a:ln w="31750">
                  <a:solidFill>
                    <a:schemeClr val="tx1"/>
                  </a:solidFill>
                  <a:round/>
                  <a:headEnd/>
                  <a:tailEnd/>
                </a:ln>
                <a:effectLst/>
              </p:spPr>
              <p:txBody>
                <a:bodyPr/>
                <a:lstStyle/>
                <a:p>
                  <a:endParaRPr lang="es-ES"/>
                </a:p>
              </p:txBody>
            </p:sp>
            <p:sp>
              <p:nvSpPr>
                <p:cNvPr id="365711" name="Line 143"/>
                <p:cNvSpPr>
                  <a:spLocks noChangeShapeType="1"/>
                </p:cNvSpPr>
                <p:nvPr/>
              </p:nvSpPr>
              <p:spPr bwMode="auto">
                <a:xfrm>
                  <a:off x="3906" y="1596"/>
                  <a:ext cx="0" cy="158"/>
                </a:xfrm>
                <a:prstGeom prst="line">
                  <a:avLst/>
                </a:prstGeom>
                <a:noFill/>
                <a:ln w="31750">
                  <a:solidFill>
                    <a:schemeClr val="tx1"/>
                  </a:solidFill>
                  <a:round/>
                  <a:headEnd/>
                  <a:tailEnd/>
                </a:ln>
                <a:effectLst/>
              </p:spPr>
              <p:txBody>
                <a:bodyPr/>
                <a:lstStyle/>
                <a:p>
                  <a:endParaRPr lang="es-ES"/>
                </a:p>
              </p:txBody>
            </p:sp>
          </p:grpSp>
          <p:sp>
            <p:nvSpPr>
              <p:cNvPr id="365712" name="Text Box 144"/>
              <p:cNvSpPr txBox="1">
                <a:spLocks noChangeArrowheads="1"/>
              </p:cNvSpPr>
              <p:nvPr/>
            </p:nvSpPr>
            <p:spPr bwMode="auto">
              <a:xfrm>
                <a:off x="766" y="1569"/>
                <a:ext cx="160" cy="154"/>
              </a:xfrm>
              <a:prstGeom prst="rect">
                <a:avLst/>
              </a:prstGeom>
              <a:noFill/>
              <a:ln w="31750">
                <a:noFill/>
                <a:miter lim="800000"/>
                <a:headEnd/>
                <a:tailEnd/>
              </a:ln>
              <a:effectLst/>
            </p:spPr>
            <p:txBody>
              <a:bodyPr wrap="none">
                <a:spAutoFit/>
              </a:bodyPr>
              <a:lstStyle/>
              <a:p>
                <a:r>
                  <a:rPr lang="es-ES" sz="1000" b="1">
                    <a:latin typeface="Arial" charset="0"/>
                  </a:rPr>
                  <a:t>1</a:t>
                </a:r>
              </a:p>
            </p:txBody>
          </p:sp>
          <p:sp>
            <p:nvSpPr>
              <p:cNvPr id="365713" name="Text Box 145"/>
              <p:cNvSpPr txBox="1">
                <a:spLocks noChangeArrowheads="1"/>
              </p:cNvSpPr>
              <p:nvPr/>
            </p:nvSpPr>
            <p:spPr bwMode="auto">
              <a:xfrm>
                <a:off x="1189" y="1584"/>
                <a:ext cx="160" cy="154"/>
              </a:xfrm>
              <a:prstGeom prst="rect">
                <a:avLst/>
              </a:prstGeom>
              <a:noFill/>
              <a:ln w="31750">
                <a:noFill/>
                <a:miter lim="800000"/>
                <a:headEnd/>
                <a:tailEnd/>
              </a:ln>
              <a:effectLst/>
            </p:spPr>
            <p:txBody>
              <a:bodyPr wrap="none">
                <a:spAutoFit/>
              </a:bodyPr>
              <a:lstStyle/>
              <a:p>
                <a:r>
                  <a:rPr lang="es-ES" sz="1000" b="1">
                    <a:latin typeface="Arial" charset="0"/>
                  </a:rPr>
                  <a:t>3</a:t>
                </a:r>
              </a:p>
            </p:txBody>
          </p:sp>
          <p:sp>
            <p:nvSpPr>
              <p:cNvPr id="365714" name="Text Box 146"/>
              <p:cNvSpPr txBox="1">
                <a:spLocks noChangeArrowheads="1"/>
              </p:cNvSpPr>
              <p:nvPr/>
            </p:nvSpPr>
            <p:spPr bwMode="auto">
              <a:xfrm>
                <a:off x="1408" y="1569"/>
                <a:ext cx="160" cy="154"/>
              </a:xfrm>
              <a:prstGeom prst="rect">
                <a:avLst/>
              </a:prstGeom>
              <a:noFill/>
              <a:ln w="31750">
                <a:noFill/>
                <a:miter lim="800000"/>
                <a:headEnd/>
                <a:tailEnd/>
              </a:ln>
              <a:effectLst/>
            </p:spPr>
            <p:txBody>
              <a:bodyPr wrap="none">
                <a:spAutoFit/>
              </a:bodyPr>
              <a:lstStyle/>
              <a:p>
                <a:r>
                  <a:rPr lang="es-ES" sz="1000" b="1">
                    <a:latin typeface="Arial" charset="0"/>
                  </a:rPr>
                  <a:t>4</a:t>
                </a:r>
              </a:p>
            </p:txBody>
          </p:sp>
          <p:sp>
            <p:nvSpPr>
              <p:cNvPr id="365715" name="Text Box 147"/>
              <p:cNvSpPr txBox="1">
                <a:spLocks noChangeArrowheads="1"/>
              </p:cNvSpPr>
              <p:nvPr/>
            </p:nvSpPr>
            <p:spPr bwMode="auto">
              <a:xfrm>
                <a:off x="975" y="1574"/>
                <a:ext cx="160" cy="154"/>
              </a:xfrm>
              <a:prstGeom prst="rect">
                <a:avLst/>
              </a:prstGeom>
              <a:noFill/>
              <a:ln w="31750">
                <a:noFill/>
                <a:miter lim="800000"/>
                <a:headEnd/>
                <a:tailEnd/>
              </a:ln>
              <a:effectLst/>
            </p:spPr>
            <p:txBody>
              <a:bodyPr wrap="none">
                <a:spAutoFit/>
              </a:bodyPr>
              <a:lstStyle/>
              <a:p>
                <a:r>
                  <a:rPr lang="es-ES" sz="1000" b="1">
                    <a:latin typeface="Arial" charset="0"/>
                  </a:rPr>
                  <a:t>2</a:t>
                </a:r>
              </a:p>
            </p:txBody>
          </p:sp>
          <p:sp>
            <p:nvSpPr>
              <p:cNvPr id="365716" name="Text Box 148"/>
              <p:cNvSpPr txBox="1">
                <a:spLocks noChangeArrowheads="1"/>
              </p:cNvSpPr>
              <p:nvPr/>
            </p:nvSpPr>
            <p:spPr bwMode="auto">
              <a:xfrm>
                <a:off x="1821" y="1589"/>
                <a:ext cx="160" cy="154"/>
              </a:xfrm>
              <a:prstGeom prst="rect">
                <a:avLst/>
              </a:prstGeom>
              <a:noFill/>
              <a:ln w="31750">
                <a:noFill/>
                <a:miter lim="800000"/>
                <a:headEnd/>
                <a:tailEnd/>
              </a:ln>
              <a:effectLst/>
            </p:spPr>
            <p:txBody>
              <a:bodyPr wrap="none">
                <a:spAutoFit/>
              </a:bodyPr>
              <a:lstStyle/>
              <a:p>
                <a:r>
                  <a:rPr lang="es-ES" sz="1000" b="1">
                    <a:latin typeface="Arial" charset="0"/>
                  </a:rPr>
                  <a:t>6</a:t>
                </a:r>
              </a:p>
            </p:txBody>
          </p:sp>
          <p:sp>
            <p:nvSpPr>
              <p:cNvPr id="365717" name="Text Box 149"/>
              <p:cNvSpPr txBox="1">
                <a:spLocks noChangeArrowheads="1"/>
              </p:cNvSpPr>
              <p:nvPr/>
            </p:nvSpPr>
            <p:spPr bwMode="auto">
              <a:xfrm>
                <a:off x="2025" y="1569"/>
                <a:ext cx="160" cy="154"/>
              </a:xfrm>
              <a:prstGeom prst="rect">
                <a:avLst/>
              </a:prstGeom>
              <a:noFill/>
              <a:ln w="31750">
                <a:noFill/>
                <a:miter lim="800000"/>
                <a:headEnd/>
                <a:tailEnd/>
              </a:ln>
              <a:effectLst/>
            </p:spPr>
            <p:txBody>
              <a:bodyPr wrap="none">
                <a:spAutoFit/>
              </a:bodyPr>
              <a:lstStyle/>
              <a:p>
                <a:r>
                  <a:rPr lang="es-ES" sz="1000" b="1">
                    <a:latin typeface="Arial" charset="0"/>
                  </a:rPr>
                  <a:t>7</a:t>
                </a:r>
              </a:p>
            </p:txBody>
          </p:sp>
          <p:sp>
            <p:nvSpPr>
              <p:cNvPr id="365718" name="Text Box 150"/>
              <p:cNvSpPr txBox="1">
                <a:spLocks noChangeArrowheads="1"/>
              </p:cNvSpPr>
              <p:nvPr/>
            </p:nvSpPr>
            <p:spPr bwMode="auto">
              <a:xfrm>
                <a:off x="2244" y="1584"/>
                <a:ext cx="160" cy="154"/>
              </a:xfrm>
              <a:prstGeom prst="rect">
                <a:avLst/>
              </a:prstGeom>
              <a:noFill/>
              <a:ln w="31750">
                <a:noFill/>
                <a:miter lim="800000"/>
                <a:headEnd/>
                <a:tailEnd/>
              </a:ln>
              <a:effectLst/>
            </p:spPr>
            <p:txBody>
              <a:bodyPr wrap="none">
                <a:spAutoFit/>
              </a:bodyPr>
              <a:lstStyle/>
              <a:p>
                <a:r>
                  <a:rPr lang="es-ES" sz="1000" b="1">
                    <a:latin typeface="Arial" charset="0"/>
                  </a:rPr>
                  <a:t>8</a:t>
                </a:r>
              </a:p>
            </p:txBody>
          </p:sp>
          <p:sp>
            <p:nvSpPr>
              <p:cNvPr id="365719" name="Text Box 151"/>
              <p:cNvSpPr txBox="1">
                <a:spLocks noChangeArrowheads="1"/>
              </p:cNvSpPr>
              <p:nvPr/>
            </p:nvSpPr>
            <p:spPr bwMode="auto">
              <a:xfrm>
                <a:off x="1607" y="1579"/>
                <a:ext cx="160" cy="154"/>
              </a:xfrm>
              <a:prstGeom prst="rect">
                <a:avLst/>
              </a:prstGeom>
              <a:noFill/>
              <a:ln w="31750">
                <a:noFill/>
                <a:miter lim="800000"/>
                <a:headEnd/>
                <a:tailEnd/>
              </a:ln>
              <a:effectLst/>
            </p:spPr>
            <p:txBody>
              <a:bodyPr wrap="none">
                <a:spAutoFit/>
              </a:bodyPr>
              <a:lstStyle/>
              <a:p>
                <a:r>
                  <a:rPr lang="es-ES" sz="1000" b="1">
                    <a:latin typeface="Arial" charset="0"/>
                  </a:rPr>
                  <a:t>5</a:t>
                </a:r>
              </a:p>
            </p:txBody>
          </p:sp>
        </p:grpSp>
      </p:grpSp>
      <p:sp>
        <p:nvSpPr>
          <p:cNvPr id="365720" name="Line 152"/>
          <p:cNvSpPr>
            <a:spLocks noChangeShapeType="1"/>
          </p:cNvSpPr>
          <p:nvPr/>
        </p:nvSpPr>
        <p:spPr bwMode="auto">
          <a:xfrm flipV="1">
            <a:off x="1538288" y="1601788"/>
            <a:ext cx="144462" cy="782637"/>
          </a:xfrm>
          <a:prstGeom prst="line">
            <a:avLst/>
          </a:prstGeom>
          <a:noFill/>
          <a:ln w="31750">
            <a:solidFill>
              <a:schemeClr val="tx1"/>
            </a:solidFill>
            <a:round/>
            <a:headEnd/>
            <a:tailEnd/>
          </a:ln>
          <a:effectLst/>
        </p:spPr>
        <p:txBody>
          <a:bodyPr/>
          <a:lstStyle/>
          <a:p>
            <a:endParaRPr lang="es-ES"/>
          </a:p>
        </p:txBody>
      </p:sp>
      <p:sp>
        <p:nvSpPr>
          <p:cNvPr id="365721" name="Line 153"/>
          <p:cNvSpPr>
            <a:spLocks noChangeShapeType="1"/>
          </p:cNvSpPr>
          <p:nvPr/>
        </p:nvSpPr>
        <p:spPr bwMode="auto">
          <a:xfrm>
            <a:off x="1711325" y="1600200"/>
            <a:ext cx="160338" cy="812800"/>
          </a:xfrm>
          <a:prstGeom prst="line">
            <a:avLst/>
          </a:prstGeom>
          <a:noFill/>
          <a:ln w="31750">
            <a:solidFill>
              <a:schemeClr val="tx1"/>
            </a:solidFill>
            <a:round/>
            <a:headEnd/>
            <a:tailEnd/>
          </a:ln>
          <a:effectLst/>
        </p:spPr>
        <p:txBody>
          <a:bodyPr/>
          <a:lstStyle/>
          <a:p>
            <a:endParaRPr lang="es-ES"/>
          </a:p>
        </p:txBody>
      </p:sp>
      <p:sp>
        <p:nvSpPr>
          <p:cNvPr id="365722" name="Line 154"/>
          <p:cNvSpPr>
            <a:spLocks noChangeShapeType="1"/>
          </p:cNvSpPr>
          <p:nvPr/>
        </p:nvSpPr>
        <p:spPr bwMode="auto">
          <a:xfrm flipV="1">
            <a:off x="3533775" y="1652588"/>
            <a:ext cx="144463" cy="782637"/>
          </a:xfrm>
          <a:prstGeom prst="line">
            <a:avLst/>
          </a:prstGeom>
          <a:noFill/>
          <a:ln w="31750">
            <a:solidFill>
              <a:schemeClr val="tx1"/>
            </a:solidFill>
            <a:round/>
            <a:headEnd/>
            <a:tailEnd/>
          </a:ln>
          <a:effectLst/>
        </p:spPr>
        <p:txBody>
          <a:bodyPr/>
          <a:lstStyle/>
          <a:p>
            <a:endParaRPr lang="es-ES"/>
          </a:p>
        </p:txBody>
      </p:sp>
      <p:sp>
        <p:nvSpPr>
          <p:cNvPr id="365723" name="Line 155"/>
          <p:cNvSpPr>
            <a:spLocks noChangeShapeType="1"/>
          </p:cNvSpPr>
          <p:nvPr/>
        </p:nvSpPr>
        <p:spPr bwMode="auto">
          <a:xfrm>
            <a:off x="3692525" y="1651000"/>
            <a:ext cx="160338" cy="784225"/>
          </a:xfrm>
          <a:prstGeom prst="line">
            <a:avLst/>
          </a:prstGeom>
          <a:noFill/>
          <a:ln w="31750">
            <a:solidFill>
              <a:schemeClr val="tx1"/>
            </a:solidFill>
            <a:round/>
            <a:headEnd/>
            <a:tailEnd/>
          </a:ln>
          <a:effectLst/>
        </p:spPr>
        <p:txBody>
          <a:bodyPr/>
          <a:lstStyle/>
          <a:p>
            <a:endParaRPr lang="es-ES"/>
          </a:p>
        </p:txBody>
      </p:sp>
      <p:sp>
        <p:nvSpPr>
          <p:cNvPr id="365724" name="Line 156"/>
          <p:cNvSpPr>
            <a:spLocks noChangeShapeType="1"/>
          </p:cNvSpPr>
          <p:nvPr/>
        </p:nvSpPr>
        <p:spPr bwMode="auto">
          <a:xfrm flipV="1">
            <a:off x="2528888" y="1601788"/>
            <a:ext cx="144462" cy="782637"/>
          </a:xfrm>
          <a:prstGeom prst="line">
            <a:avLst/>
          </a:prstGeom>
          <a:noFill/>
          <a:ln w="31750">
            <a:solidFill>
              <a:schemeClr val="tx1"/>
            </a:solidFill>
            <a:round/>
            <a:headEnd/>
            <a:tailEnd/>
          </a:ln>
          <a:effectLst/>
        </p:spPr>
        <p:txBody>
          <a:bodyPr/>
          <a:lstStyle/>
          <a:p>
            <a:endParaRPr lang="es-ES"/>
          </a:p>
        </p:txBody>
      </p:sp>
      <p:sp>
        <p:nvSpPr>
          <p:cNvPr id="365725" name="Line 157"/>
          <p:cNvSpPr>
            <a:spLocks noChangeShapeType="1"/>
          </p:cNvSpPr>
          <p:nvPr/>
        </p:nvSpPr>
        <p:spPr bwMode="auto">
          <a:xfrm>
            <a:off x="2687638" y="1600200"/>
            <a:ext cx="160337" cy="784225"/>
          </a:xfrm>
          <a:prstGeom prst="line">
            <a:avLst/>
          </a:prstGeom>
          <a:noFill/>
          <a:ln w="31750">
            <a:solidFill>
              <a:schemeClr val="tx1"/>
            </a:solidFill>
            <a:round/>
            <a:headEnd/>
            <a:tailEnd/>
          </a:ln>
          <a:effectLst/>
        </p:spPr>
        <p:txBody>
          <a:bodyPr/>
          <a:lstStyle/>
          <a:p>
            <a:endParaRPr lang="es-ES"/>
          </a:p>
        </p:txBody>
      </p:sp>
      <p:sp>
        <p:nvSpPr>
          <p:cNvPr id="365726" name="Line 158"/>
          <p:cNvSpPr>
            <a:spLocks noChangeShapeType="1"/>
          </p:cNvSpPr>
          <p:nvPr/>
        </p:nvSpPr>
        <p:spPr bwMode="auto">
          <a:xfrm flipV="1">
            <a:off x="5638800" y="1617663"/>
            <a:ext cx="144463" cy="782637"/>
          </a:xfrm>
          <a:prstGeom prst="line">
            <a:avLst/>
          </a:prstGeom>
          <a:noFill/>
          <a:ln w="31750">
            <a:solidFill>
              <a:schemeClr val="tx1"/>
            </a:solidFill>
            <a:round/>
            <a:headEnd/>
            <a:tailEnd/>
          </a:ln>
          <a:effectLst/>
        </p:spPr>
        <p:txBody>
          <a:bodyPr/>
          <a:lstStyle/>
          <a:p>
            <a:endParaRPr lang="es-ES"/>
          </a:p>
        </p:txBody>
      </p:sp>
      <p:sp>
        <p:nvSpPr>
          <p:cNvPr id="365727" name="Line 159"/>
          <p:cNvSpPr>
            <a:spLocks noChangeShapeType="1"/>
          </p:cNvSpPr>
          <p:nvPr/>
        </p:nvSpPr>
        <p:spPr bwMode="auto">
          <a:xfrm>
            <a:off x="5783263" y="1630363"/>
            <a:ext cx="188912" cy="798512"/>
          </a:xfrm>
          <a:prstGeom prst="line">
            <a:avLst/>
          </a:prstGeom>
          <a:noFill/>
          <a:ln w="31750">
            <a:solidFill>
              <a:schemeClr val="tx1"/>
            </a:solidFill>
            <a:round/>
            <a:headEnd/>
            <a:tailEnd/>
          </a:ln>
          <a:effectLst/>
        </p:spPr>
        <p:txBody>
          <a:bodyPr/>
          <a:lstStyle/>
          <a:p>
            <a:endParaRPr lang="es-ES"/>
          </a:p>
        </p:txBody>
      </p:sp>
      <p:sp>
        <p:nvSpPr>
          <p:cNvPr id="365728" name="Line 160"/>
          <p:cNvSpPr>
            <a:spLocks noChangeShapeType="1"/>
          </p:cNvSpPr>
          <p:nvPr/>
        </p:nvSpPr>
        <p:spPr bwMode="auto">
          <a:xfrm flipV="1">
            <a:off x="7634288" y="1668463"/>
            <a:ext cx="144462" cy="782637"/>
          </a:xfrm>
          <a:prstGeom prst="line">
            <a:avLst/>
          </a:prstGeom>
          <a:noFill/>
          <a:ln w="31750">
            <a:solidFill>
              <a:schemeClr val="tx1"/>
            </a:solidFill>
            <a:round/>
            <a:headEnd/>
            <a:tailEnd/>
          </a:ln>
          <a:effectLst/>
        </p:spPr>
        <p:txBody>
          <a:bodyPr/>
          <a:lstStyle/>
          <a:p>
            <a:endParaRPr lang="es-ES"/>
          </a:p>
        </p:txBody>
      </p:sp>
      <p:sp>
        <p:nvSpPr>
          <p:cNvPr id="365729" name="Line 161"/>
          <p:cNvSpPr>
            <a:spLocks noChangeShapeType="1"/>
          </p:cNvSpPr>
          <p:nvPr/>
        </p:nvSpPr>
        <p:spPr bwMode="auto">
          <a:xfrm>
            <a:off x="7793038" y="1666875"/>
            <a:ext cx="160337" cy="784225"/>
          </a:xfrm>
          <a:prstGeom prst="line">
            <a:avLst/>
          </a:prstGeom>
          <a:noFill/>
          <a:ln w="31750">
            <a:solidFill>
              <a:schemeClr val="tx1"/>
            </a:solidFill>
            <a:round/>
            <a:headEnd/>
            <a:tailEnd/>
          </a:ln>
          <a:effectLst/>
        </p:spPr>
        <p:txBody>
          <a:bodyPr/>
          <a:lstStyle/>
          <a:p>
            <a:endParaRPr lang="es-ES"/>
          </a:p>
        </p:txBody>
      </p:sp>
      <p:sp>
        <p:nvSpPr>
          <p:cNvPr id="365730" name="Line 162"/>
          <p:cNvSpPr>
            <a:spLocks noChangeShapeType="1"/>
          </p:cNvSpPr>
          <p:nvPr/>
        </p:nvSpPr>
        <p:spPr bwMode="auto">
          <a:xfrm flipV="1">
            <a:off x="6629400" y="1617663"/>
            <a:ext cx="144463" cy="782637"/>
          </a:xfrm>
          <a:prstGeom prst="line">
            <a:avLst/>
          </a:prstGeom>
          <a:noFill/>
          <a:ln w="31750">
            <a:solidFill>
              <a:schemeClr val="tx1"/>
            </a:solidFill>
            <a:round/>
            <a:headEnd/>
            <a:tailEnd/>
          </a:ln>
          <a:effectLst/>
        </p:spPr>
        <p:txBody>
          <a:bodyPr/>
          <a:lstStyle/>
          <a:p>
            <a:endParaRPr lang="es-ES"/>
          </a:p>
        </p:txBody>
      </p:sp>
      <p:sp>
        <p:nvSpPr>
          <p:cNvPr id="365731" name="Line 163"/>
          <p:cNvSpPr>
            <a:spLocks noChangeShapeType="1"/>
          </p:cNvSpPr>
          <p:nvPr/>
        </p:nvSpPr>
        <p:spPr bwMode="auto">
          <a:xfrm>
            <a:off x="6788150" y="1616075"/>
            <a:ext cx="160338" cy="784225"/>
          </a:xfrm>
          <a:prstGeom prst="line">
            <a:avLst/>
          </a:prstGeom>
          <a:noFill/>
          <a:ln w="31750">
            <a:solidFill>
              <a:schemeClr val="tx1"/>
            </a:solidFill>
            <a:round/>
            <a:headEnd/>
            <a:tailEnd/>
          </a:ln>
          <a:effectLst/>
        </p:spPr>
        <p:txBody>
          <a:bodyPr/>
          <a:lstStyle/>
          <a:p>
            <a:endParaRPr lang="es-ES"/>
          </a:p>
        </p:txBody>
      </p:sp>
      <p:sp>
        <p:nvSpPr>
          <p:cNvPr id="365732" name="Line 164"/>
          <p:cNvSpPr>
            <a:spLocks noChangeShapeType="1"/>
          </p:cNvSpPr>
          <p:nvPr/>
        </p:nvSpPr>
        <p:spPr bwMode="auto">
          <a:xfrm flipV="1">
            <a:off x="2192338" y="1557338"/>
            <a:ext cx="0" cy="828675"/>
          </a:xfrm>
          <a:prstGeom prst="line">
            <a:avLst/>
          </a:prstGeom>
          <a:noFill/>
          <a:ln w="31750">
            <a:solidFill>
              <a:schemeClr val="tx1"/>
            </a:solidFill>
            <a:round/>
            <a:headEnd/>
            <a:tailEnd/>
          </a:ln>
          <a:effectLst/>
        </p:spPr>
        <p:txBody>
          <a:bodyPr/>
          <a:lstStyle/>
          <a:p>
            <a:endParaRPr lang="es-ES"/>
          </a:p>
        </p:txBody>
      </p:sp>
      <p:sp>
        <p:nvSpPr>
          <p:cNvPr id="365733" name="Line 165"/>
          <p:cNvSpPr>
            <a:spLocks noChangeShapeType="1"/>
          </p:cNvSpPr>
          <p:nvPr/>
        </p:nvSpPr>
        <p:spPr bwMode="auto">
          <a:xfrm flipV="1">
            <a:off x="3171825" y="1565275"/>
            <a:ext cx="0" cy="828675"/>
          </a:xfrm>
          <a:prstGeom prst="line">
            <a:avLst/>
          </a:prstGeom>
          <a:noFill/>
          <a:ln w="31750">
            <a:solidFill>
              <a:schemeClr val="tx1"/>
            </a:solidFill>
            <a:round/>
            <a:headEnd/>
            <a:tailEnd/>
          </a:ln>
          <a:effectLst/>
        </p:spPr>
        <p:txBody>
          <a:bodyPr/>
          <a:lstStyle/>
          <a:p>
            <a:endParaRPr lang="es-ES"/>
          </a:p>
        </p:txBody>
      </p:sp>
      <p:sp>
        <p:nvSpPr>
          <p:cNvPr id="365734" name="Line 166"/>
          <p:cNvSpPr>
            <a:spLocks noChangeShapeType="1"/>
          </p:cNvSpPr>
          <p:nvPr/>
        </p:nvSpPr>
        <p:spPr bwMode="auto">
          <a:xfrm flipV="1">
            <a:off x="2192338" y="1108075"/>
            <a:ext cx="463550" cy="449263"/>
          </a:xfrm>
          <a:prstGeom prst="line">
            <a:avLst/>
          </a:prstGeom>
          <a:noFill/>
          <a:ln w="31750">
            <a:solidFill>
              <a:schemeClr val="tx1"/>
            </a:solidFill>
            <a:round/>
            <a:headEnd/>
            <a:tailEnd/>
          </a:ln>
          <a:effectLst/>
        </p:spPr>
        <p:txBody>
          <a:bodyPr/>
          <a:lstStyle/>
          <a:p>
            <a:endParaRPr lang="es-ES"/>
          </a:p>
        </p:txBody>
      </p:sp>
      <p:sp>
        <p:nvSpPr>
          <p:cNvPr id="365735" name="Line 167"/>
          <p:cNvSpPr>
            <a:spLocks noChangeShapeType="1"/>
          </p:cNvSpPr>
          <p:nvPr/>
        </p:nvSpPr>
        <p:spPr bwMode="auto">
          <a:xfrm>
            <a:off x="2655888" y="1108075"/>
            <a:ext cx="522287" cy="449263"/>
          </a:xfrm>
          <a:prstGeom prst="line">
            <a:avLst/>
          </a:prstGeom>
          <a:noFill/>
          <a:ln w="31750">
            <a:solidFill>
              <a:schemeClr val="tx1"/>
            </a:solidFill>
            <a:round/>
            <a:headEnd/>
            <a:tailEnd/>
          </a:ln>
          <a:effectLst/>
        </p:spPr>
        <p:txBody>
          <a:bodyPr/>
          <a:lstStyle/>
          <a:p>
            <a:endParaRPr lang="es-ES"/>
          </a:p>
        </p:txBody>
      </p:sp>
      <p:sp>
        <p:nvSpPr>
          <p:cNvPr id="365736" name="Line 168"/>
          <p:cNvSpPr>
            <a:spLocks noChangeShapeType="1"/>
          </p:cNvSpPr>
          <p:nvPr/>
        </p:nvSpPr>
        <p:spPr bwMode="auto">
          <a:xfrm flipV="1">
            <a:off x="6329363" y="1608138"/>
            <a:ext cx="0" cy="828675"/>
          </a:xfrm>
          <a:prstGeom prst="line">
            <a:avLst/>
          </a:prstGeom>
          <a:noFill/>
          <a:ln w="31750">
            <a:solidFill>
              <a:schemeClr val="tx1"/>
            </a:solidFill>
            <a:round/>
            <a:headEnd/>
            <a:tailEnd/>
          </a:ln>
          <a:effectLst/>
        </p:spPr>
        <p:txBody>
          <a:bodyPr/>
          <a:lstStyle/>
          <a:p>
            <a:endParaRPr lang="es-ES"/>
          </a:p>
        </p:txBody>
      </p:sp>
      <p:sp>
        <p:nvSpPr>
          <p:cNvPr id="365737" name="Line 169"/>
          <p:cNvSpPr>
            <a:spLocks noChangeShapeType="1"/>
          </p:cNvSpPr>
          <p:nvPr/>
        </p:nvSpPr>
        <p:spPr bwMode="auto">
          <a:xfrm flipV="1">
            <a:off x="7308850" y="1616075"/>
            <a:ext cx="0" cy="828675"/>
          </a:xfrm>
          <a:prstGeom prst="line">
            <a:avLst/>
          </a:prstGeom>
          <a:noFill/>
          <a:ln w="31750">
            <a:solidFill>
              <a:schemeClr val="tx1"/>
            </a:solidFill>
            <a:round/>
            <a:headEnd/>
            <a:tailEnd/>
          </a:ln>
          <a:effectLst/>
        </p:spPr>
        <p:txBody>
          <a:bodyPr/>
          <a:lstStyle/>
          <a:p>
            <a:endParaRPr lang="es-ES"/>
          </a:p>
        </p:txBody>
      </p:sp>
      <p:sp>
        <p:nvSpPr>
          <p:cNvPr id="365738" name="Line 170"/>
          <p:cNvSpPr>
            <a:spLocks noChangeShapeType="1"/>
          </p:cNvSpPr>
          <p:nvPr/>
        </p:nvSpPr>
        <p:spPr bwMode="auto">
          <a:xfrm flipV="1">
            <a:off x="6329363" y="1158875"/>
            <a:ext cx="463550" cy="449263"/>
          </a:xfrm>
          <a:prstGeom prst="line">
            <a:avLst/>
          </a:prstGeom>
          <a:noFill/>
          <a:ln w="31750">
            <a:solidFill>
              <a:schemeClr val="tx1"/>
            </a:solidFill>
            <a:round/>
            <a:headEnd/>
            <a:tailEnd/>
          </a:ln>
          <a:effectLst/>
        </p:spPr>
        <p:txBody>
          <a:bodyPr/>
          <a:lstStyle/>
          <a:p>
            <a:endParaRPr lang="es-ES"/>
          </a:p>
        </p:txBody>
      </p:sp>
      <p:sp>
        <p:nvSpPr>
          <p:cNvPr id="365739" name="Line 171"/>
          <p:cNvSpPr>
            <a:spLocks noChangeShapeType="1"/>
          </p:cNvSpPr>
          <p:nvPr/>
        </p:nvSpPr>
        <p:spPr bwMode="auto">
          <a:xfrm>
            <a:off x="6792913" y="1158875"/>
            <a:ext cx="522287" cy="449263"/>
          </a:xfrm>
          <a:prstGeom prst="line">
            <a:avLst/>
          </a:prstGeom>
          <a:noFill/>
          <a:ln w="31750">
            <a:solidFill>
              <a:schemeClr val="tx1"/>
            </a:solidFill>
            <a:round/>
            <a:headEnd/>
            <a:tailEnd/>
          </a:ln>
          <a:effectLst/>
        </p:spPr>
        <p:txBody>
          <a:bodyPr/>
          <a:lstStyle/>
          <a:p>
            <a:endParaRPr lang="es-ES"/>
          </a:p>
        </p:txBody>
      </p:sp>
      <p:sp>
        <p:nvSpPr>
          <p:cNvPr id="365740" name="Text Box 172"/>
          <p:cNvSpPr txBox="1">
            <a:spLocks noChangeArrowheads="1"/>
          </p:cNvSpPr>
          <p:nvPr/>
        </p:nvSpPr>
        <p:spPr bwMode="auto">
          <a:xfrm>
            <a:off x="1301750" y="1230313"/>
            <a:ext cx="681038" cy="336550"/>
          </a:xfrm>
          <a:prstGeom prst="rect">
            <a:avLst/>
          </a:prstGeom>
          <a:noFill/>
          <a:ln w="12700">
            <a:noFill/>
            <a:miter lim="800000"/>
            <a:headEnd/>
            <a:tailEnd/>
          </a:ln>
          <a:effectLst/>
        </p:spPr>
        <p:txBody>
          <a:bodyPr wrap="none">
            <a:spAutoFit/>
          </a:bodyPr>
          <a:lstStyle/>
          <a:p>
            <a:r>
              <a:rPr lang="es-ES" sz="1600" b="1">
                <a:latin typeface="Arial" charset="0"/>
              </a:rPr>
              <a:t>Par 3</a:t>
            </a:r>
          </a:p>
        </p:txBody>
      </p:sp>
      <p:sp>
        <p:nvSpPr>
          <p:cNvPr id="365741" name="Text Box 173"/>
          <p:cNvSpPr txBox="1">
            <a:spLocks noChangeArrowheads="1"/>
          </p:cNvSpPr>
          <p:nvPr/>
        </p:nvSpPr>
        <p:spPr bwMode="auto">
          <a:xfrm>
            <a:off x="2324100" y="758825"/>
            <a:ext cx="681038" cy="336550"/>
          </a:xfrm>
          <a:prstGeom prst="rect">
            <a:avLst/>
          </a:prstGeom>
          <a:noFill/>
          <a:ln w="12700">
            <a:noFill/>
            <a:miter lim="800000"/>
            <a:headEnd/>
            <a:tailEnd/>
          </a:ln>
          <a:effectLst/>
        </p:spPr>
        <p:txBody>
          <a:bodyPr wrap="none">
            <a:spAutoFit/>
          </a:bodyPr>
          <a:lstStyle/>
          <a:p>
            <a:r>
              <a:rPr lang="es-ES" sz="1600" b="1">
                <a:latin typeface="Arial" charset="0"/>
              </a:rPr>
              <a:t>Par 2</a:t>
            </a:r>
          </a:p>
        </p:txBody>
      </p:sp>
      <p:sp>
        <p:nvSpPr>
          <p:cNvPr id="365742" name="Text Box 174"/>
          <p:cNvSpPr txBox="1">
            <a:spLocks noChangeArrowheads="1"/>
          </p:cNvSpPr>
          <p:nvPr/>
        </p:nvSpPr>
        <p:spPr bwMode="auto">
          <a:xfrm>
            <a:off x="2303463" y="1301750"/>
            <a:ext cx="681037" cy="336550"/>
          </a:xfrm>
          <a:prstGeom prst="rect">
            <a:avLst/>
          </a:prstGeom>
          <a:noFill/>
          <a:ln w="12700">
            <a:noFill/>
            <a:miter lim="800000"/>
            <a:headEnd/>
            <a:tailEnd/>
          </a:ln>
          <a:effectLst/>
        </p:spPr>
        <p:txBody>
          <a:bodyPr wrap="none">
            <a:spAutoFit/>
          </a:bodyPr>
          <a:lstStyle/>
          <a:p>
            <a:r>
              <a:rPr lang="es-ES" sz="1600" b="1">
                <a:latin typeface="Arial" charset="0"/>
              </a:rPr>
              <a:t>Par 1</a:t>
            </a:r>
          </a:p>
        </p:txBody>
      </p:sp>
      <p:sp>
        <p:nvSpPr>
          <p:cNvPr id="365743" name="Text Box 175"/>
          <p:cNvSpPr txBox="1">
            <a:spLocks noChangeArrowheads="1"/>
          </p:cNvSpPr>
          <p:nvPr/>
        </p:nvSpPr>
        <p:spPr bwMode="auto">
          <a:xfrm>
            <a:off x="3341688" y="1311275"/>
            <a:ext cx="681037" cy="336550"/>
          </a:xfrm>
          <a:prstGeom prst="rect">
            <a:avLst/>
          </a:prstGeom>
          <a:noFill/>
          <a:ln w="12700">
            <a:noFill/>
            <a:miter lim="800000"/>
            <a:headEnd/>
            <a:tailEnd/>
          </a:ln>
          <a:effectLst/>
        </p:spPr>
        <p:txBody>
          <a:bodyPr wrap="none">
            <a:spAutoFit/>
          </a:bodyPr>
          <a:lstStyle/>
          <a:p>
            <a:r>
              <a:rPr lang="es-ES" sz="1600" b="1">
                <a:latin typeface="Arial" charset="0"/>
              </a:rPr>
              <a:t>Par 4</a:t>
            </a:r>
          </a:p>
        </p:txBody>
      </p:sp>
      <p:sp>
        <p:nvSpPr>
          <p:cNvPr id="365744" name="Text Box 176"/>
          <p:cNvSpPr txBox="1">
            <a:spLocks noChangeArrowheads="1"/>
          </p:cNvSpPr>
          <p:nvPr/>
        </p:nvSpPr>
        <p:spPr bwMode="auto">
          <a:xfrm>
            <a:off x="5446713" y="1266825"/>
            <a:ext cx="681037" cy="336550"/>
          </a:xfrm>
          <a:prstGeom prst="rect">
            <a:avLst/>
          </a:prstGeom>
          <a:noFill/>
          <a:ln w="12700">
            <a:noFill/>
            <a:miter lim="800000"/>
            <a:headEnd/>
            <a:tailEnd/>
          </a:ln>
          <a:effectLst/>
        </p:spPr>
        <p:txBody>
          <a:bodyPr wrap="none">
            <a:spAutoFit/>
          </a:bodyPr>
          <a:lstStyle/>
          <a:p>
            <a:r>
              <a:rPr lang="es-ES" sz="1600" b="1">
                <a:latin typeface="Arial" charset="0"/>
              </a:rPr>
              <a:t>Par 2</a:t>
            </a:r>
          </a:p>
        </p:txBody>
      </p:sp>
      <p:sp>
        <p:nvSpPr>
          <p:cNvPr id="365745" name="Text Box 177"/>
          <p:cNvSpPr txBox="1">
            <a:spLocks noChangeArrowheads="1"/>
          </p:cNvSpPr>
          <p:nvPr/>
        </p:nvSpPr>
        <p:spPr bwMode="auto">
          <a:xfrm>
            <a:off x="6469063" y="795338"/>
            <a:ext cx="681037" cy="336550"/>
          </a:xfrm>
          <a:prstGeom prst="rect">
            <a:avLst/>
          </a:prstGeom>
          <a:noFill/>
          <a:ln w="12700">
            <a:noFill/>
            <a:miter lim="800000"/>
            <a:headEnd/>
            <a:tailEnd/>
          </a:ln>
          <a:effectLst/>
        </p:spPr>
        <p:txBody>
          <a:bodyPr wrap="none">
            <a:spAutoFit/>
          </a:bodyPr>
          <a:lstStyle/>
          <a:p>
            <a:r>
              <a:rPr lang="es-ES" sz="1600" b="1">
                <a:latin typeface="Arial" charset="0"/>
              </a:rPr>
              <a:t>Par 3</a:t>
            </a:r>
          </a:p>
        </p:txBody>
      </p:sp>
      <p:sp>
        <p:nvSpPr>
          <p:cNvPr id="365746" name="Text Box 178"/>
          <p:cNvSpPr txBox="1">
            <a:spLocks noChangeArrowheads="1"/>
          </p:cNvSpPr>
          <p:nvPr/>
        </p:nvSpPr>
        <p:spPr bwMode="auto">
          <a:xfrm>
            <a:off x="6448425" y="1338263"/>
            <a:ext cx="681038" cy="336550"/>
          </a:xfrm>
          <a:prstGeom prst="rect">
            <a:avLst/>
          </a:prstGeom>
          <a:noFill/>
          <a:ln w="12700">
            <a:noFill/>
            <a:miter lim="800000"/>
            <a:headEnd/>
            <a:tailEnd/>
          </a:ln>
          <a:effectLst/>
        </p:spPr>
        <p:txBody>
          <a:bodyPr wrap="none">
            <a:spAutoFit/>
          </a:bodyPr>
          <a:lstStyle/>
          <a:p>
            <a:r>
              <a:rPr lang="es-ES" sz="1600" b="1">
                <a:latin typeface="Arial" charset="0"/>
              </a:rPr>
              <a:t>Par 1</a:t>
            </a:r>
          </a:p>
        </p:txBody>
      </p:sp>
      <p:sp>
        <p:nvSpPr>
          <p:cNvPr id="365747" name="Text Box 179"/>
          <p:cNvSpPr txBox="1">
            <a:spLocks noChangeArrowheads="1"/>
          </p:cNvSpPr>
          <p:nvPr/>
        </p:nvSpPr>
        <p:spPr bwMode="auto">
          <a:xfrm>
            <a:off x="7486650" y="1347788"/>
            <a:ext cx="681038" cy="336550"/>
          </a:xfrm>
          <a:prstGeom prst="rect">
            <a:avLst/>
          </a:prstGeom>
          <a:noFill/>
          <a:ln w="12700">
            <a:noFill/>
            <a:miter lim="800000"/>
            <a:headEnd/>
            <a:tailEnd/>
          </a:ln>
          <a:effectLst/>
        </p:spPr>
        <p:txBody>
          <a:bodyPr wrap="none">
            <a:spAutoFit/>
          </a:bodyPr>
          <a:lstStyle/>
          <a:p>
            <a:r>
              <a:rPr lang="es-ES" sz="1600" b="1">
                <a:latin typeface="Arial" charset="0"/>
              </a:rPr>
              <a:t>Par 4</a:t>
            </a:r>
          </a:p>
        </p:txBody>
      </p:sp>
      <p:sp>
        <p:nvSpPr>
          <p:cNvPr id="365748" name="Text Box 180"/>
          <p:cNvSpPr txBox="1">
            <a:spLocks noChangeArrowheads="1"/>
          </p:cNvSpPr>
          <p:nvPr/>
        </p:nvSpPr>
        <p:spPr bwMode="auto">
          <a:xfrm>
            <a:off x="1285875" y="3057525"/>
            <a:ext cx="481013" cy="304800"/>
          </a:xfrm>
          <a:prstGeom prst="rect">
            <a:avLst/>
          </a:prstGeom>
          <a:noFill/>
          <a:ln w="12700">
            <a:noFill/>
            <a:miter lim="800000"/>
            <a:headEnd/>
            <a:tailEnd/>
          </a:ln>
          <a:effectLst/>
        </p:spPr>
        <p:txBody>
          <a:bodyPr wrap="none">
            <a:spAutoFit/>
          </a:bodyPr>
          <a:lstStyle/>
          <a:p>
            <a:pPr algn="ctr"/>
            <a:r>
              <a:rPr lang="es-ES" sz="1400" b="1">
                <a:latin typeface="Arial" charset="0"/>
              </a:rPr>
              <a:t>B/V</a:t>
            </a:r>
          </a:p>
        </p:txBody>
      </p:sp>
      <p:sp>
        <p:nvSpPr>
          <p:cNvPr id="365749" name="Text Box 181"/>
          <p:cNvSpPr txBox="1">
            <a:spLocks noChangeArrowheads="1"/>
          </p:cNvSpPr>
          <p:nvPr/>
        </p:nvSpPr>
        <p:spPr bwMode="auto">
          <a:xfrm>
            <a:off x="1708150" y="3055938"/>
            <a:ext cx="303213" cy="304800"/>
          </a:xfrm>
          <a:prstGeom prst="rect">
            <a:avLst/>
          </a:prstGeom>
          <a:noFill/>
          <a:ln w="12700">
            <a:noFill/>
            <a:miter lim="800000"/>
            <a:headEnd/>
            <a:tailEnd/>
          </a:ln>
          <a:effectLst/>
        </p:spPr>
        <p:txBody>
          <a:bodyPr wrap="none">
            <a:spAutoFit/>
          </a:bodyPr>
          <a:lstStyle/>
          <a:p>
            <a:pPr algn="ctr"/>
            <a:r>
              <a:rPr lang="es-ES" sz="1400" b="1">
                <a:latin typeface="Arial" charset="0"/>
              </a:rPr>
              <a:t>V</a:t>
            </a:r>
          </a:p>
        </p:txBody>
      </p:sp>
      <p:sp>
        <p:nvSpPr>
          <p:cNvPr id="365750" name="Text Box 182"/>
          <p:cNvSpPr txBox="1">
            <a:spLocks noChangeArrowheads="1"/>
          </p:cNvSpPr>
          <p:nvPr/>
        </p:nvSpPr>
        <p:spPr bwMode="auto">
          <a:xfrm>
            <a:off x="1954213" y="3078163"/>
            <a:ext cx="490537" cy="304800"/>
          </a:xfrm>
          <a:prstGeom prst="rect">
            <a:avLst/>
          </a:prstGeom>
          <a:noFill/>
          <a:ln w="12700">
            <a:noFill/>
            <a:miter lim="800000"/>
            <a:headEnd/>
            <a:tailEnd/>
          </a:ln>
          <a:effectLst/>
        </p:spPr>
        <p:txBody>
          <a:bodyPr wrap="none">
            <a:spAutoFit/>
          </a:bodyPr>
          <a:lstStyle/>
          <a:p>
            <a:pPr algn="ctr"/>
            <a:r>
              <a:rPr lang="es-ES" sz="1400" b="1">
                <a:latin typeface="Arial" charset="0"/>
              </a:rPr>
              <a:t>B/N</a:t>
            </a:r>
          </a:p>
        </p:txBody>
      </p:sp>
      <p:sp>
        <p:nvSpPr>
          <p:cNvPr id="365751" name="Text Box 183"/>
          <p:cNvSpPr txBox="1">
            <a:spLocks noChangeArrowheads="1"/>
          </p:cNvSpPr>
          <p:nvPr/>
        </p:nvSpPr>
        <p:spPr bwMode="auto">
          <a:xfrm>
            <a:off x="2386013" y="3087688"/>
            <a:ext cx="312737" cy="304800"/>
          </a:xfrm>
          <a:prstGeom prst="rect">
            <a:avLst/>
          </a:prstGeom>
          <a:noFill/>
          <a:ln w="12700">
            <a:noFill/>
            <a:miter lim="800000"/>
            <a:headEnd/>
            <a:tailEnd/>
          </a:ln>
          <a:effectLst/>
        </p:spPr>
        <p:txBody>
          <a:bodyPr wrap="none">
            <a:spAutoFit/>
          </a:bodyPr>
          <a:lstStyle/>
          <a:p>
            <a:pPr algn="ctr"/>
            <a:r>
              <a:rPr lang="es-ES" sz="1400" b="1">
                <a:latin typeface="Arial" charset="0"/>
              </a:rPr>
              <a:t>A</a:t>
            </a:r>
          </a:p>
        </p:txBody>
      </p:sp>
      <p:sp>
        <p:nvSpPr>
          <p:cNvPr id="365752" name="Text Box 184"/>
          <p:cNvSpPr txBox="1">
            <a:spLocks noChangeArrowheads="1"/>
          </p:cNvSpPr>
          <p:nvPr/>
        </p:nvSpPr>
        <p:spPr bwMode="auto">
          <a:xfrm>
            <a:off x="2613025" y="3068638"/>
            <a:ext cx="490538" cy="304800"/>
          </a:xfrm>
          <a:prstGeom prst="rect">
            <a:avLst/>
          </a:prstGeom>
          <a:noFill/>
          <a:ln w="12700">
            <a:noFill/>
            <a:miter lim="800000"/>
            <a:headEnd/>
            <a:tailEnd/>
          </a:ln>
          <a:effectLst/>
        </p:spPr>
        <p:txBody>
          <a:bodyPr wrap="none">
            <a:spAutoFit/>
          </a:bodyPr>
          <a:lstStyle/>
          <a:p>
            <a:pPr algn="ctr"/>
            <a:r>
              <a:rPr lang="es-ES" sz="1400" b="1">
                <a:latin typeface="Arial" charset="0"/>
              </a:rPr>
              <a:t>B/A</a:t>
            </a:r>
          </a:p>
        </p:txBody>
      </p:sp>
      <p:sp>
        <p:nvSpPr>
          <p:cNvPr id="365753" name="Text Box 185"/>
          <p:cNvSpPr txBox="1">
            <a:spLocks noChangeArrowheads="1"/>
          </p:cNvSpPr>
          <p:nvPr/>
        </p:nvSpPr>
        <p:spPr bwMode="auto">
          <a:xfrm>
            <a:off x="3033713" y="3070225"/>
            <a:ext cx="312737" cy="304800"/>
          </a:xfrm>
          <a:prstGeom prst="rect">
            <a:avLst/>
          </a:prstGeom>
          <a:noFill/>
          <a:ln w="12700">
            <a:noFill/>
            <a:miter lim="800000"/>
            <a:headEnd/>
            <a:tailEnd/>
          </a:ln>
          <a:effectLst/>
        </p:spPr>
        <p:txBody>
          <a:bodyPr wrap="none">
            <a:spAutoFit/>
          </a:bodyPr>
          <a:lstStyle/>
          <a:p>
            <a:pPr algn="ctr"/>
            <a:r>
              <a:rPr lang="es-ES" sz="1400" b="1">
                <a:latin typeface="Arial" charset="0"/>
              </a:rPr>
              <a:t>N</a:t>
            </a:r>
          </a:p>
        </p:txBody>
      </p:sp>
      <p:sp>
        <p:nvSpPr>
          <p:cNvPr id="365754" name="Text Box 186"/>
          <p:cNvSpPr txBox="1">
            <a:spLocks noChangeArrowheads="1"/>
          </p:cNvSpPr>
          <p:nvPr/>
        </p:nvSpPr>
        <p:spPr bwMode="auto">
          <a:xfrm>
            <a:off x="3260725" y="3070225"/>
            <a:ext cx="509588" cy="304800"/>
          </a:xfrm>
          <a:prstGeom prst="rect">
            <a:avLst/>
          </a:prstGeom>
          <a:noFill/>
          <a:ln w="12700">
            <a:noFill/>
            <a:miter lim="800000"/>
            <a:headEnd/>
            <a:tailEnd/>
          </a:ln>
          <a:effectLst/>
        </p:spPr>
        <p:txBody>
          <a:bodyPr wrap="none">
            <a:spAutoFit/>
          </a:bodyPr>
          <a:lstStyle/>
          <a:p>
            <a:pPr algn="ctr"/>
            <a:r>
              <a:rPr lang="es-ES" sz="1400" b="1">
                <a:latin typeface="Arial" charset="0"/>
              </a:rPr>
              <a:t>B/M</a:t>
            </a:r>
          </a:p>
        </p:txBody>
      </p:sp>
      <p:sp>
        <p:nvSpPr>
          <p:cNvPr id="365755" name="Text Box 187"/>
          <p:cNvSpPr txBox="1">
            <a:spLocks noChangeArrowheads="1"/>
          </p:cNvSpPr>
          <p:nvPr/>
        </p:nvSpPr>
        <p:spPr bwMode="auto">
          <a:xfrm>
            <a:off x="3695700" y="3060700"/>
            <a:ext cx="331788" cy="304800"/>
          </a:xfrm>
          <a:prstGeom prst="rect">
            <a:avLst/>
          </a:prstGeom>
          <a:noFill/>
          <a:ln w="12700">
            <a:noFill/>
            <a:miter lim="800000"/>
            <a:headEnd/>
            <a:tailEnd/>
          </a:ln>
          <a:effectLst/>
        </p:spPr>
        <p:txBody>
          <a:bodyPr wrap="none">
            <a:spAutoFit/>
          </a:bodyPr>
          <a:lstStyle/>
          <a:p>
            <a:pPr algn="ctr"/>
            <a:r>
              <a:rPr lang="es-ES" sz="1400" b="1">
                <a:latin typeface="Arial" charset="0"/>
              </a:rPr>
              <a:t>M</a:t>
            </a:r>
          </a:p>
        </p:txBody>
      </p:sp>
      <p:sp>
        <p:nvSpPr>
          <p:cNvPr id="365756" name="Text Box 188"/>
          <p:cNvSpPr txBox="1">
            <a:spLocks noChangeArrowheads="1"/>
          </p:cNvSpPr>
          <p:nvPr/>
        </p:nvSpPr>
        <p:spPr bwMode="auto">
          <a:xfrm>
            <a:off x="5400675" y="3033713"/>
            <a:ext cx="490538" cy="304800"/>
          </a:xfrm>
          <a:prstGeom prst="rect">
            <a:avLst/>
          </a:prstGeom>
          <a:noFill/>
          <a:ln w="12700">
            <a:noFill/>
            <a:miter lim="800000"/>
            <a:headEnd/>
            <a:tailEnd/>
          </a:ln>
          <a:effectLst/>
        </p:spPr>
        <p:txBody>
          <a:bodyPr wrap="none">
            <a:spAutoFit/>
          </a:bodyPr>
          <a:lstStyle/>
          <a:p>
            <a:pPr algn="ctr"/>
            <a:r>
              <a:rPr lang="es-ES" sz="1400" b="1">
                <a:latin typeface="Arial" charset="0"/>
              </a:rPr>
              <a:t>B/N</a:t>
            </a:r>
          </a:p>
        </p:txBody>
      </p:sp>
      <p:sp>
        <p:nvSpPr>
          <p:cNvPr id="365757" name="Text Box 189"/>
          <p:cNvSpPr txBox="1">
            <a:spLocks noChangeArrowheads="1"/>
          </p:cNvSpPr>
          <p:nvPr/>
        </p:nvSpPr>
        <p:spPr bwMode="auto">
          <a:xfrm>
            <a:off x="5838825" y="3036888"/>
            <a:ext cx="312738" cy="304800"/>
          </a:xfrm>
          <a:prstGeom prst="rect">
            <a:avLst/>
          </a:prstGeom>
          <a:noFill/>
          <a:ln w="12700">
            <a:noFill/>
            <a:miter lim="800000"/>
            <a:headEnd/>
            <a:tailEnd/>
          </a:ln>
          <a:effectLst/>
        </p:spPr>
        <p:txBody>
          <a:bodyPr wrap="none">
            <a:spAutoFit/>
          </a:bodyPr>
          <a:lstStyle/>
          <a:p>
            <a:pPr algn="ctr"/>
            <a:r>
              <a:rPr lang="es-ES" sz="1400" b="1">
                <a:latin typeface="Arial" charset="0"/>
              </a:rPr>
              <a:t>N</a:t>
            </a:r>
          </a:p>
        </p:txBody>
      </p:sp>
      <p:sp>
        <p:nvSpPr>
          <p:cNvPr id="365758" name="Text Box 190"/>
          <p:cNvSpPr txBox="1">
            <a:spLocks noChangeArrowheads="1"/>
          </p:cNvSpPr>
          <p:nvPr/>
        </p:nvSpPr>
        <p:spPr bwMode="auto">
          <a:xfrm>
            <a:off x="6080125" y="3044825"/>
            <a:ext cx="481013" cy="304800"/>
          </a:xfrm>
          <a:prstGeom prst="rect">
            <a:avLst/>
          </a:prstGeom>
          <a:noFill/>
          <a:ln w="12700">
            <a:noFill/>
            <a:miter lim="800000"/>
            <a:headEnd/>
            <a:tailEnd/>
          </a:ln>
          <a:effectLst/>
        </p:spPr>
        <p:txBody>
          <a:bodyPr wrap="none">
            <a:spAutoFit/>
          </a:bodyPr>
          <a:lstStyle/>
          <a:p>
            <a:pPr algn="ctr"/>
            <a:r>
              <a:rPr lang="es-ES" sz="1400" b="1">
                <a:latin typeface="Arial" charset="0"/>
              </a:rPr>
              <a:t>B/V</a:t>
            </a:r>
          </a:p>
        </p:txBody>
      </p:sp>
      <p:sp>
        <p:nvSpPr>
          <p:cNvPr id="365759" name="Text Box 191"/>
          <p:cNvSpPr txBox="1">
            <a:spLocks noChangeArrowheads="1"/>
          </p:cNvSpPr>
          <p:nvPr/>
        </p:nvSpPr>
        <p:spPr bwMode="auto">
          <a:xfrm>
            <a:off x="6521450" y="3055938"/>
            <a:ext cx="312738" cy="304800"/>
          </a:xfrm>
          <a:prstGeom prst="rect">
            <a:avLst/>
          </a:prstGeom>
          <a:noFill/>
          <a:ln w="12700">
            <a:noFill/>
            <a:miter lim="800000"/>
            <a:headEnd/>
            <a:tailEnd/>
          </a:ln>
          <a:effectLst/>
        </p:spPr>
        <p:txBody>
          <a:bodyPr wrap="none">
            <a:spAutoFit/>
          </a:bodyPr>
          <a:lstStyle/>
          <a:p>
            <a:pPr algn="ctr"/>
            <a:r>
              <a:rPr lang="es-ES" sz="1400" b="1">
                <a:latin typeface="Arial" charset="0"/>
              </a:rPr>
              <a:t>A</a:t>
            </a:r>
          </a:p>
        </p:txBody>
      </p:sp>
      <p:sp>
        <p:nvSpPr>
          <p:cNvPr id="365760" name="Text Box 192"/>
          <p:cNvSpPr txBox="1">
            <a:spLocks noChangeArrowheads="1"/>
          </p:cNvSpPr>
          <p:nvPr/>
        </p:nvSpPr>
        <p:spPr bwMode="auto">
          <a:xfrm>
            <a:off x="6750050" y="3044825"/>
            <a:ext cx="490538" cy="304800"/>
          </a:xfrm>
          <a:prstGeom prst="rect">
            <a:avLst/>
          </a:prstGeom>
          <a:noFill/>
          <a:ln w="12700">
            <a:noFill/>
            <a:miter lim="800000"/>
            <a:headEnd/>
            <a:tailEnd/>
          </a:ln>
          <a:effectLst/>
        </p:spPr>
        <p:txBody>
          <a:bodyPr wrap="none">
            <a:spAutoFit/>
          </a:bodyPr>
          <a:lstStyle/>
          <a:p>
            <a:pPr algn="ctr"/>
            <a:r>
              <a:rPr lang="es-ES" sz="1400" b="1">
                <a:latin typeface="Arial" charset="0"/>
              </a:rPr>
              <a:t>B/A</a:t>
            </a:r>
          </a:p>
        </p:txBody>
      </p:sp>
      <p:sp>
        <p:nvSpPr>
          <p:cNvPr id="365761" name="Text Box 193"/>
          <p:cNvSpPr txBox="1">
            <a:spLocks noChangeArrowheads="1"/>
          </p:cNvSpPr>
          <p:nvPr/>
        </p:nvSpPr>
        <p:spPr bwMode="auto">
          <a:xfrm>
            <a:off x="7818438" y="3024188"/>
            <a:ext cx="331787" cy="304800"/>
          </a:xfrm>
          <a:prstGeom prst="rect">
            <a:avLst/>
          </a:prstGeom>
          <a:noFill/>
          <a:ln w="12700">
            <a:noFill/>
            <a:miter lim="800000"/>
            <a:headEnd/>
            <a:tailEnd/>
          </a:ln>
          <a:effectLst/>
        </p:spPr>
        <p:txBody>
          <a:bodyPr wrap="none">
            <a:spAutoFit/>
          </a:bodyPr>
          <a:lstStyle/>
          <a:p>
            <a:pPr algn="ctr"/>
            <a:r>
              <a:rPr lang="es-ES" sz="1400" b="1">
                <a:latin typeface="Arial" charset="0"/>
              </a:rPr>
              <a:t>M</a:t>
            </a:r>
          </a:p>
        </p:txBody>
      </p:sp>
      <p:sp>
        <p:nvSpPr>
          <p:cNvPr id="365762" name="Text Box 194"/>
          <p:cNvSpPr txBox="1">
            <a:spLocks noChangeArrowheads="1"/>
          </p:cNvSpPr>
          <p:nvPr/>
        </p:nvSpPr>
        <p:spPr bwMode="auto">
          <a:xfrm>
            <a:off x="7396163" y="3041650"/>
            <a:ext cx="509587" cy="304800"/>
          </a:xfrm>
          <a:prstGeom prst="rect">
            <a:avLst/>
          </a:prstGeom>
          <a:noFill/>
          <a:ln w="12700">
            <a:noFill/>
            <a:miter lim="800000"/>
            <a:headEnd/>
            <a:tailEnd/>
          </a:ln>
          <a:effectLst/>
        </p:spPr>
        <p:txBody>
          <a:bodyPr wrap="none">
            <a:spAutoFit/>
          </a:bodyPr>
          <a:lstStyle/>
          <a:p>
            <a:pPr algn="ctr"/>
            <a:r>
              <a:rPr lang="es-ES" sz="1400" b="1">
                <a:latin typeface="Arial" charset="0"/>
              </a:rPr>
              <a:t>B/M</a:t>
            </a:r>
          </a:p>
        </p:txBody>
      </p:sp>
      <p:sp>
        <p:nvSpPr>
          <p:cNvPr id="365763" name="Text Box 195"/>
          <p:cNvSpPr txBox="1">
            <a:spLocks noChangeArrowheads="1"/>
          </p:cNvSpPr>
          <p:nvPr/>
        </p:nvSpPr>
        <p:spPr bwMode="auto">
          <a:xfrm>
            <a:off x="7172325" y="3046413"/>
            <a:ext cx="303213" cy="304800"/>
          </a:xfrm>
          <a:prstGeom prst="rect">
            <a:avLst/>
          </a:prstGeom>
          <a:noFill/>
          <a:ln w="12700">
            <a:noFill/>
            <a:miter lim="800000"/>
            <a:headEnd/>
            <a:tailEnd/>
          </a:ln>
          <a:effectLst/>
        </p:spPr>
        <p:txBody>
          <a:bodyPr wrap="none">
            <a:spAutoFit/>
          </a:bodyPr>
          <a:lstStyle/>
          <a:p>
            <a:pPr algn="ctr"/>
            <a:r>
              <a:rPr lang="es-ES" sz="1400" b="1">
                <a:latin typeface="Arial" charset="0"/>
              </a:rPr>
              <a:t>V</a:t>
            </a:r>
          </a:p>
        </p:txBody>
      </p:sp>
      <p:sp>
        <p:nvSpPr>
          <p:cNvPr id="365764" name="Text Box 196"/>
          <p:cNvSpPr txBox="1">
            <a:spLocks noChangeArrowheads="1"/>
          </p:cNvSpPr>
          <p:nvPr/>
        </p:nvSpPr>
        <p:spPr bwMode="auto">
          <a:xfrm>
            <a:off x="2954338" y="5375275"/>
            <a:ext cx="1008062" cy="336550"/>
          </a:xfrm>
          <a:prstGeom prst="rect">
            <a:avLst/>
          </a:prstGeom>
          <a:noFill/>
          <a:ln w="12700">
            <a:noFill/>
            <a:miter lim="800000"/>
            <a:headEnd/>
            <a:tailEnd/>
          </a:ln>
          <a:effectLst/>
        </p:spPr>
        <p:txBody>
          <a:bodyPr wrap="none">
            <a:spAutoFit/>
          </a:bodyPr>
          <a:lstStyle/>
          <a:p>
            <a:r>
              <a:rPr lang="es-ES" sz="1600" b="1">
                <a:latin typeface="Arial" charset="0"/>
              </a:rPr>
              <a:t>Colores:</a:t>
            </a:r>
          </a:p>
        </p:txBody>
      </p:sp>
      <p:sp>
        <p:nvSpPr>
          <p:cNvPr id="365765" name="Text Box 197"/>
          <p:cNvSpPr txBox="1">
            <a:spLocks noChangeArrowheads="1"/>
          </p:cNvSpPr>
          <p:nvPr/>
        </p:nvSpPr>
        <p:spPr bwMode="auto">
          <a:xfrm>
            <a:off x="3905250" y="5375275"/>
            <a:ext cx="4171950" cy="1141413"/>
          </a:xfrm>
          <a:prstGeom prst="rect">
            <a:avLst/>
          </a:prstGeom>
          <a:noFill/>
          <a:ln w="12700">
            <a:noFill/>
            <a:miter lim="800000"/>
            <a:headEnd/>
            <a:tailEnd/>
          </a:ln>
          <a:effectLst/>
        </p:spPr>
        <p:txBody>
          <a:bodyPr wrap="none">
            <a:spAutoFit/>
          </a:bodyPr>
          <a:lstStyle/>
          <a:p>
            <a:pPr>
              <a:spcBef>
                <a:spcPct val="10000"/>
              </a:spcBef>
            </a:pPr>
            <a:r>
              <a:rPr lang="es-ES" sz="1600" b="1">
                <a:latin typeface="Arial" charset="0"/>
              </a:rPr>
              <a:t>Par 1: A y B/A (Azul y Blanco/Azul)</a:t>
            </a:r>
          </a:p>
          <a:p>
            <a:pPr>
              <a:spcBef>
                <a:spcPct val="10000"/>
              </a:spcBef>
            </a:pPr>
            <a:r>
              <a:rPr lang="es-ES" sz="1600" b="1">
                <a:latin typeface="Arial" charset="0"/>
              </a:rPr>
              <a:t>Par 2: N y B/N (Naranja y Blanco/Naranja)</a:t>
            </a:r>
          </a:p>
          <a:p>
            <a:pPr>
              <a:spcBef>
                <a:spcPct val="10000"/>
              </a:spcBef>
            </a:pPr>
            <a:r>
              <a:rPr lang="es-ES" sz="1600" b="1">
                <a:latin typeface="Arial" charset="0"/>
              </a:rPr>
              <a:t>Par 3: V y B/V (Verde y Blanco/Verde)</a:t>
            </a:r>
          </a:p>
          <a:p>
            <a:pPr>
              <a:spcBef>
                <a:spcPct val="10000"/>
              </a:spcBef>
            </a:pPr>
            <a:r>
              <a:rPr lang="es-ES" sz="1600" b="1">
                <a:latin typeface="Arial" charset="0"/>
              </a:rPr>
              <a:t>Par 4: M y B/M (Marrón y Blanco/Marrón)</a:t>
            </a:r>
          </a:p>
        </p:txBody>
      </p:sp>
      <p:sp>
        <p:nvSpPr>
          <p:cNvPr id="365766" name="Text Box 198"/>
          <p:cNvSpPr txBox="1">
            <a:spLocks noChangeArrowheads="1"/>
          </p:cNvSpPr>
          <p:nvPr/>
        </p:nvSpPr>
        <p:spPr bwMode="auto">
          <a:xfrm>
            <a:off x="381000" y="5432425"/>
            <a:ext cx="2090738" cy="873125"/>
          </a:xfrm>
          <a:prstGeom prst="rect">
            <a:avLst/>
          </a:prstGeom>
          <a:noFill/>
          <a:ln w="12700">
            <a:noFill/>
            <a:miter lim="800000"/>
            <a:headEnd/>
            <a:tailEnd/>
          </a:ln>
          <a:effectLst/>
        </p:spPr>
        <p:txBody>
          <a:bodyPr wrap="none">
            <a:spAutoFit/>
          </a:bodyPr>
          <a:lstStyle/>
          <a:p>
            <a:pPr algn="ctr">
              <a:spcBef>
                <a:spcPct val="10000"/>
              </a:spcBef>
            </a:pPr>
            <a:r>
              <a:rPr lang="es-ES" sz="1600" b="1">
                <a:latin typeface="Arial" charset="0"/>
              </a:rPr>
              <a:t>10/100 BASE-T usa:</a:t>
            </a:r>
          </a:p>
          <a:p>
            <a:pPr algn="ctr">
              <a:spcBef>
                <a:spcPct val="10000"/>
              </a:spcBef>
            </a:pPr>
            <a:r>
              <a:rPr lang="es-ES" sz="1600" b="1">
                <a:latin typeface="Arial" charset="0"/>
              </a:rPr>
              <a:t>1-2 para TX</a:t>
            </a:r>
          </a:p>
          <a:p>
            <a:pPr algn="ctr">
              <a:spcBef>
                <a:spcPct val="10000"/>
              </a:spcBef>
            </a:pPr>
            <a:r>
              <a:rPr lang="es-ES" sz="1600" b="1">
                <a:latin typeface="Arial" charset="0"/>
              </a:rPr>
              <a:t>3-6 para RX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s-ES_tradnl"/>
              <a:t>Fibras ópticas</a:t>
            </a:r>
            <a:endParaRPr lang="es-ES"/>
          </a:p>
        </p:txBody>
      </p:sp>
      <p:sp>
        <p:nvSpPr>
          <p:cNvPr id="268291" name="Rectangle 3"/>
          <p:cNvSpPr>
            <a:spLocks noGrp="1" noChangeArrowheads="1"/>
          </p:cNvSpPr>
          <p:nvPr>
            <p:ph type="body" idx="1"/>
          </p:nvPr>
        </p:nvSpPr>
        <p:spPr/>
        <p:txBody>
          <a:bodyPr/>
          <a:lstStyle/>
          <a:p>
            <a:pPr>
              <a:buFontTx/>
              <a:buChar char="+"/>
            </a:pPr>
            <a:r>
              <a:rPr lang="es-ES_tradnl"/>
              <a:t>Mayor ancho de banda, mayor capacidad</a:t>
            </a:r>
          </a:p>
          <a:p>
            <a:pPr>
              <a:buFontTx/>
              <a:buChar char="+"/>
            </a:pPr>
            <a:r>
              <a:rPr lang="es-ES_tradnl"/>
              <a:t>Mucho menor atenuación, mayor alcance</a:t>
            </a:r>
          </a:p>
          <a:p>
            <a:pPr>
              <a:buFontTx/>
              <a:buChar char="+"/>
            </a:pPr>
            <a:r>
              <a:rPr lang="es-ES_tradnl"/>
              <a:t>Inmune a las interferencias radioeléctricas</a:t>
            </a:r>
          </a:p>
          <a:p>
            <a:pPr>
              <a:buFontTx/>
              <a:buChar char="+"/>
            </a:pPr>
            <a:r>
              <a:rPr lang="es-ES_tradnl"/>
              <a:t>Tasa de errores muy baja</a:t>
            </a:r>
          </a:p>
          <a:p>
            <a:pPr>
              <a:buFontTx/>
              <a:buChar char="-"/>
            </a:pPr>
            <a:r>
              <a:rPr lang="es-ES_tradnl"/>
              <a:t>Costo más elevado</a:t>
            </a:r>
          </a:p>
          <a:p>
            <a:pPr>
              <a:buFontTx/>
              <a:buChar char="-"/>
            </a:pPr>
            <a:r>
              <a:rPr lang="es-ES_tradnl"/>
              <a:t>Manipulación más compleja y delicada</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8" name="Picture 1026"/>
          <p:cNvPicPr>
            <a:picLocks noChangeAspect="1" noChangeArrowheads="1"/>
          </p:cNvPicPr>
          <p:nvPr/>
        </p:nvPicPr>
        <p:blipFill>
          <a:blip r:embed="rId3" cstate="print"/>
          <a:srcRect/>
          <a:stretch>
            <a:fillRect/>
          </a:stretch>
        </p:blipFill>
        <p:spPr bwMode="auto">
          <a:xfrm>
            <a:off x="381000" y="1363663"/>
            <a:ext cx="8610600" cy="3889375"/>
          </a:xfrm>
          <a:prstGeom prst="rect">
            <a:avLst/>
          </a:prstGeom>
          <a:noFill/>
          <a:ln w="12700">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78" name="Picture 2"/>
          <p:cNvPicPr>
            <a:picLocks noChangeAspect="1" noChangeArrowheads="1"/>
          </p:cNvPicPr>
          <p:nvPr/>
        </p:nvPicPr>
        <p:blipFill>
          <a:blip r:embed="rId3" cstate="print"/>
          <a:srcRect/>
          <a:stretch>
            <a:fillRect/>
          </a:stretch>
        </p:blipFill>
        <p:spPr bwMode="auto">
          <a:xfrm>
            <a:off x="381000" y="1371600"/>
            <a:ext cx="8458200" cy="3806825"/>
          </a:xfrm>
          <a:prstGeom prst="rect">
            <a:avLst/>
          </a:prstGeom>
          <a:noFill/>
          <a:ln w="12700">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1026"/>
          <p:cNvSpPr>
            <a:spLocks noGrp="1" noChangeArrowheads="1"/>
          </p:cNvSpPr>
          <p:nvPr>
            <p:ph type="title"/>
          </p:nvPr>
        </p:nvSpPr>
        <p:spPr/>
        <p:txBody>
          <a:bodyPr/>
          <a:lstStyle/>
          <a:p>
            <a:r>
              <a:rPr lang="es-ES_tradnl"/>
              <a:t>Fibras ópticas</a:t>
            </a:r>
            <a:endParaRPr lang="es-ES"/>
          </a:p>
        </p:txBody>
      </p:sp>
      <p:sp>
        <p:nvSpPr>
          <p:cNvPr id="269315" name="Rectangle 1027"/>
          <p:cNvSpPr>
            <a:spLocks noGrp="1" noChangeArrowheads="1"/>
          </p:cNvSpPr>
          <p:nvPr>
            <p:ph type="body" idx="1"/>
          </p:nvPr>
        </p:nvSpPr>
        <p:spPr/>
        <p:txBody>
          <a:bodyPr/>
          <a:lstStyle/>
          <a:p>
            <a:pPr>
              <a:lnSpc>
                <a:spcPct val="90000"/>
              </a:lnSpc>
            </a:pPr>
            <a:r>
              <a:rPr lang="es-ES_tradnl" sz="2800"/>
              <a:t>Transmisión simplex: la comunicación bidireccional requiere dos fibras</a:t>
            </a:r>
          </a:p>
          <a:p>
            <a:pPr>
              <a:lnSpc>
                <a:spcPct val="90000"/>
              </a:lnSpc>
            </a:pPr>
            <a:r>
              <a:rPr lang="es-ES_tradnl" sz="2800"/>
              <a:t>Dos tipos de diodos: </a:t>
            </a:r>
          </a:p>
          <a:p>
            <a:pPr lvl="1">
              <a:lnSpc>
                <a:spcPct val="90000"/>
              </a:lnSpc>
            </a:pPr>
            <a:r>
              <a:rPr lang="es-ES_tradnl" sz="2400"/>
              <a:t>LED (Light Emitting Diode) de luz normal (no coherente): corto alcance y bajo costo</a:t>
            </a:r>
          </a:p>
          <a:p>
            <a:pPr lvl="1">
              <a:lnSpc>
                <a:spcPct val="90000"/>
              </a:lnSpc>
            </a:pPr>
            <a:r>
              <a:rPr lang="es-ES_tradnl" sz="2400"/>
              <a:t>Semiconductor Láser (luz coherente): largo alcance y costo elevado</a:t>
            </a:r>
          </a:p>
          <a:p>
            <a:pPr>
              <a:lnSpc>
                <a:spcPct val="90000"/>
              </a:lnSpc>
            </a:pPr>
            <a:r>
              <a:rPr lang="es-ES_tradnl" sz="2800"/>
              <a:t>Dos tipos de fibras:</a:t>
            </a:r>
          </a:p>
          <a:p>
            <a:pPr lvl="1">
              <a:lnSpc>
                <a:spcPct val="90000"/>
              </a:lnSpc>
            </a:pPr>
            <a:r>
              <a:rPr lang="es-ES_tradnl" sz="2400"/>
              <a:t>Multimodo (luz normal): 62,5/125 </a:t>
            </a:r>
            <a:r>
              <a:rPr lang="es-ES_tradnl" sz="2400">
                <a:sym typeface="Symbol" pitchFamily="18" charset="2"/>
              </a:rPr>
              <a:t>m o 50/125 m </a:t>
            </a:r>
          </a:p>
          <a:p>
            <a:pPr lvl="1">
              <a:lnSpc>
                <a:spcPct val="90000"/>
              </a:lnSpc>
            </a:pPr>
            <a:r>
              <a:rPr lang="es-ES_tradnl" sz="2400"/>
              <a:t>Monomodo (luz láser): 9/125 </a:t>
            </a:r>
            <a:r>
              <a:rPr lang="es-ES_tradnl" sz="2400">
                <a:sym typeface="Symbol" pitchFamily="18" charset="2"/>
              </a:rPr>
              <a:t>m </a:t>
            </a:r>
            <a:endParaRPr lang="es-ES_tradnl" sz="2400"/>
          </a:p>
          <a:p>
            <a:pPr lvl="1">
              <a:lnSpc>
                <a:spcPct val="90000"/>
              </a:lnSpc>
            </a:pP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Text Box 1026"/>
          <p:cNvSpPr txBox="1">
            <a:spLocks noChangeArrowheads="1"/>
          </p:cNvSpPr>
          <p:nvPr/>
        </p:nvSpPr>
        <p:spPr bwMode="auto">
          <a:xfrm>
            <a:off x="523875" y="922338"/>
            <a:ext cx="1339850" cy="366712"/>
          </a:xfrm>
          <a:prstGeom prst="rect">
            <a:avLst/>
          </a:prstGeom>
          <a:noFill/>
          <a:ln w="9525">
            <a:noFill/>
            <a:miter lim="800000"/>
            <a:headEnd/>
            <a:tailEnd/>
          </a:ln>
          <a:effectLst/>
        </p:spPr>
        <p:txBody>
          <a:bodyPr wrap="none">
            <a:spAutoFit/>
          </a:bodyPr>
          <a:lstStyle/>
          <a:p>
            <a:pPr algn="ctr" eaLnBrk="1" hangingPunct="1"/>
            <a:r>
              <a:rPr lang="es-ES_tradnl" sz="1800" b="1">
                <a:latin typeface="Arial" charset="0"/>
              </a:rPr>
              <a:t>Multimodo</a:t>
            </a:r>
            <a:endParaRPr lang="es-ES" sz="1800" b="1">
              <a:latin typeface="Arial" charset="0"/>
            </a:endParaRPr>
          </a:p>
        </p:txBody>
      </p:sp>
      <p:sp>
        <p:nvSpPr>
          <p:cNvPr id="388099" name="Text Box 1027"/>
          <p:cNvSpPr txBox="1">
            <a:spLocks noChangeArrowheads="1"/>
          </p:cNvSpPr>
          <p:nvPr/>
        </p:nvSpPr>
        <p:spPr bwMode="auto">
          <a:xfrm>
            <a:off x="381000" y="3436938"/>
            <a:ext cx="1416050" cy="366712"/>
          </a:xfrm>
          <a:prstGeom prst="rect">
            <a:avLst/>
          </a:prstGeom>
          <a:noFill/>
          <a:ln w="9525">
            <a:noFill/>
            <a:miter lim="800000"/>
            <a:headEnd/>
            <a:tailEnd/>
          </a:ln>
          <a:effectLst/>
        </p:spPr>
        <p:txBody>
          <a:bodyPr wrap="none">
            <a:spAutoFit/>
          </a:bodyPr>
          <a:lstStyle/>
          <a:p>
            <a:pPr algn="ctr" eaLnBrk="1" hangingPunct="1"/>
            <a:r>
              <a:rPr lang="es-ES_tradnl" sz="1800" b="1">
                <a:latin typeface="Arial" charset="0"/>
              </a:rPr>
              <a:t>Monomodo</a:t>
            </a:r>
            <a:endParaRPr lang="es-ES" sz="1800" b="1">
              <a:latin typeface="Arial" charset="0"/>
            </a:endParaRPr>
          </a:p>
        </p:txBody>
      </p:sp>
      <p:sp>
        <p:nvSpPr>
          <p:cNvPr id="388100" name="Text Box 1028"/>
          <p:cNvSpPr txBox="1">
            <a:spLocks noChangeArrowheads="1"/>
          </p:cNvSpPr>
          <p:nvPr/>
        </p:nvSpPr>
        <p:spPr bwMode="auto">
          <a:xfrm>
            <a:off x="1066800" y="1455738"/>
            <a:ext cx="903288" cy="517525"/>
          </a:xfrm>
          <a:prstGeom prst="rect">
            <a:avLst/>
          </a:prstGeom>
          <a:noFill/>
          <a:ln w="9525">
            <a:noFill/>
            <a:miter lim="800000"/>
            <a:headEnd/>
            <a:tailEnd/>
          </a:ln>
          <a:effectLst/>
        </p:spPr>
        <p:txBody>
          <a:bodyPr wrap="none">
            <a:spAutoFit/>
          </a:bodyPr>
          <a:lstStyle/>
          <a:p>
            <a:pPr algn="r" eaLnBrk="1" hangingPunct="1"/>
            <a:r>
              <a:rPr lang="es-ES_tradnl" sz="1400" b="1">
                <a:latin typeface="Arial" charset="0"/>
              </a:rPr>
              <a:t>Cubierta</a:t>
            </a:r>
          </a:p>
          <a:p>
            <a:pPr algn="r" eaLnBrk="1" hangingPunct="1"/>
            <a:r>
              <a:rPr lang="es-ES_tradnl" sz="1400" b="1">
                <a:latin typeface="Arial" charset="0"/>
              </a:rPr>
              <a:t>125 </a:t>
            </a:r>
            <a:r>
              <a:rPr lang="es-ES_tradnl" sz="1400" b="1">
                <a:latin typeface="Arial" charset="0"/>
                <a:sym typeface="Symbol" pitchFamily="18" charset="2"/>
              </a:rPr>
              <a:t>m</a:t>
            </a:r>
            <a:r>
              <a:rPr lang="es-ES_tradnl" sz="1400" b="1">
                <a:latin typeface="Arial" charset="0"/>
              </a:rPr>
              <a:t> </a:t>
            </a:r>
            <a:endParaRPr lang="es-ES" sz="1400" b="1">
              <a:latin typeface="Arial" charset="0"/>
            </a:endParaRPr>
          </a:p>
        </p:txBody>
      </p:sp>
      <p:sp>
        <p:nvSpPr>
          <p:cNvPr id="388101" name="Text Box 1029"/>
          <p:cNvSpPr txBox="1">
            <a:spLocks noChangeArrowheads="1"/>
          </p:cNvSpPr>
          <p:nvPr/>
        </p:nvSpPr>
        <p:spPr bwMode="auto">
          <a:xfrm>
            <a:off x="1066800" y="2293938"/>
            <a:ext cx="889000" cy="517525"/>
          </a:xfrm>
          <a:prstGeom prst="rect">
            <a:avLst/>
          </a:prstGeom>
          <a:noFill/>
          <a:ln w="9525">
            <a:noFill/>
            <a:miter lim="800000"/>
            <a:headEnd/>
            <a:tailEnd/>
          </a:ln>
          <a:effectLst/>
        </p:spPr>
        <p:txBody>
          <a:bodyPr wrap="none">
            <a:spAutoFit/>
          </a:bodyPr>
          <a:lstStyle/>
          <a:p>
            <a:pPr algn="r" eaLnBrk="1" hangingPunct="1"/>
            <a:r>
              <a:rPr lang="es-ES_tradnl" sz="1400" b="1">
                <a:latin typeface="Arial" charset="0"/>
              </a:rPr>
              <a:t>Núcleo</a:t>
            </a:r>
          </a:p>
          <a:p>
            <a:pPr algn="r" eaLnBrk="1" hangingPunct="1"/>
            <a:r>
              <a:rPr lang="es-ES_tradnl" sz="1400" b="1">
                <a:latin typeface="Arial" charset="0"/>
              </a:rPr>
              <a:t>62,5 </a:t>
            </a:r>
            <a:r>
              <a:rPr lang="es-ES_tradnl" sz="1400" b="1">
                <a:latin typeface="Arial" charset="0"/>
                <a:sym typeface="Symbol" pitchFamily="18" charset="2"/>
              </a:rPr>
              <a:t>m</a:t>
            </a:r>
            <a:r>
              <a:rPr lang="es-ES_tradnl" sz="1400" b="1">
                <a:latin typeface="Arial" charset="0"/>
              </a:rPr>
              <a:t> </a:t>
            </a:r>
            <a:endParaRPr lang="es-ES" sz="1400" b="1">
              <a:latin typeface="Arial" charset="0"/>
            </a:endParaRPr>
          </a:p>
        </p:txBody>
      </p:sp>
      <p:sp>
        <p:nvSpPr>
          <p:cNvPr id="388102" name="Text Box 1030"/>
          <p:cNvSpPr txBox="1">
            <a:spLocks noChangeArrowheads="1"/>
          </p:cNvSpPr>
          <p:nvPr/>
        </p:nvSpPr>
        <p:spPr bwMode="auto">
          <a:xfrm>
            <a:off x="1219200" y="4900613"/>
            <a:ext cx="774700" cy="517525"/>
          </a:xfrm>
          <a:prstGeom prst="rect">
            <a:avLst/>
          </a:prstGeom>
          <a:noFill/>
          <a:ln w="9525">
            <a:noFill/>
            <a:miter lim="800000"/>
            <a:headEnd/>
            <a:tailEnd/>
          </a:ln>
          <a:effectLst/>
        </p:spPr>
        <p:txBody>
          <a:bodyPr wrap="none">
            <a:spAutoFit/>
          </a:bodyPr>
          <a:lstStyle/>
          <a:p>
            <a:pPr algn="r" eaLnBrk="1" hangingPunct="1"/>
            <a:r>
              <a:rPr lang="es-ES_tradnl" sz="1400" b="1">
                <a:latin typeface="Arial" charset="0"/>
              </a:rPr>
              <a:t>Núcleo</a:t>
            </a:r>
          </a:p>
          <a:p>
            <a:pPr algn="r" eaLnBrk="1" hangingPunct="1"/>
            <a:r>
              <a:rPr lang="es-ES_tradnl" sz="1400" b="1">
                <a:latin typeface="Arial" charset="0"/>
              </a:rPr>
              <a:t>9 </a:t>
            </a:r>
            <a:r>
              <a:rPr lang="es-ES_tradnl" sz="1400" b="1">
                <a:latin typeface="Arial" charset="0"/>
                <a:sym typeface="Symbol" pitchFamily="18" charset="2"/>
              </a:rPr>
              <a:t>m</a:t>
            </a:r>
            <a:r>
              <a:rPr lang="es-ES_tradnl" sz="1400" b="1">
                <a:latin typeface="Arial" charset="0"/>
              </a:rPr>
              <a:t> </a:t>
            </a:r>
            <a:endParaRPr lang="es-ES" sz="1400" b="1">
              <a:latin typeface="Arial" charset="0"/>
            </a:endParaRPr>
          </a:p>
        </p:txBody>
      </p:sp>
      <p:sp>
        <p:nvSpPr>
          <p:cNvPr id="388103" name="Text Box 1031"/>
          <p:cNvSpPr txBox="1">
            <a:spLocks noChangeArrowheads="1"/>
          </p:cNvSpPr>
          <p:nvPr/>
        </p:nvSpPr>
        <p:spPr bwMode="auto">
          <a:xfrm>
            <a:off x="1084263" y="3925888"/>
            <a:ext cx="903287" cy="517525"/>
          </a:xfrm>
          <a:prstGeom prst="rect">
            <a:avLst/>
          </a:prstGeom>
          <a:noFill/>
          <a:ln w="9525">
            <a:noFill/>
            <a:miter lim="800000"/>
            <a:headEnd/>
            <a:tailEnd/>
          </a:ln>
          <a:effectLst/>
        </p:spPr>
        <p:txBody>
          <a:bodyPr wrap="none">
            <a:spAutoFit/>
          </a:bodyPr>
          <a:lstStyle/>
          <a:p>
            <a:pPr algn="r" eaLnBrk="1" hangingPunct="1"/>
            <a:r>
              <a:rPr lang="es-ES_tradnl" sz="1400" b="1">
                <a:latin typeface="Arial" charset="0"/>
              </a:rPr>
              <a:t>Cubierta</a:t>
            </a:r>
          </a:p>
          <a:p>
            <a:pPr algn="r" eaLnBrk="1" hangingPunct="1"/>
            <a:r>
              <a:rPr lang="es-ES_tradnl" sz="1400" b="1">
                <a:latin typeface="Arial" charset="0"/>
              </a:rPr>
              <a:t>125 </a:t>
            </a:r>
            <a:r>
              <a:rPr lang="es-ES_tradnl" sz="1400" b="1">
                <a:latin typeface="Arial" charset="0"/>
                <a:sym typeface="Symbol" pitchFamily="18" charset="2"/>
              </a:rPr>
              <a:t>m</a:t>
            </a:r>
            <a:r>
              <a:rPr lang="es-ES_tradnl" sz="1400" b="1">
                <a:latin typeface="Arial" charset="0"/>
              </a:rPr>
              <a:t> </a:t>
            </a:r>
            <a:endParaRPr lang="es-ES" sz="1400" b="1">
              <a:latin typeface="Arial" charset="0"/>
            </a:endParaRPr>
          </a:p>
        </p:txBody>
      </p:sp>
      <p:sp>
        <p:nvSpPr>
          <p:cNvPr id="388104" name="Text Box 1032"/>
          <p:cNvSpPr txBox="1">
            <a:spLocks noChangeArrowheads="1"/>
          </p:cNvSpPr>
          <p:nvPr/>
        </p:nvSpPr>
        <p:spPr bwMode="auto">
          <a:xfrm>
            <a:off x="2676525" y="188913"/>
            <a:ext cx="3876675" cy="579437"/>
          </a:xfrm>
          <a:prstGeom prst="rect">
            <a:avLst/>
          </a:prstGeom>
          <a:noFill/>
          <a:ln w="9525">
            <a:noFill/>
            <a:miter lim="800000"/>
            <a:headEnd/>
            <a:tailEnd/>
          </a:ln>
          <a:effectLst/>
        </p:spPr>
        <p:txBody>
          <a:bodyPr wrap="none">
            <a:spAutoFit/>
          </a:bodyPr>
          <a:lstStyle/>
          <a:p>
            <a:pPr algn="ctr" eaLnBrk="1" hangingPunct="1"/>
            <a:r>
              <a:rPr lang="es-ES_tradnl" sz="3200"/>
              <a:t>Tipos de fibras ópticas</a:t>
            </a:r>
            <a:endParaRPr lang="es-ES" sz="3200"/>
          </a:p>
        </p:txBody>
      </p:sp>
      <p:grpSp>
        <p:nvGrpSpPr>
          <p:cNvPr id="388105" name="Group 1033"/>
          <p:cNvGrpSpPr>
            <a:grpSpLocks/>
          </p:cNvGrpSpPr>
          <p:nvPr/>
        </p:nvGrpSpPr>
        <p:grpSpPr bwMode="auto">
          <a:xfrm>
            <a:off x="2209800" y="1381125"/>
            <a:ext cx="1446213" cy="1446213"/>
            <a:chOff x="1983" y="1161"/>
            <a:chExt cx="567" cy="567"/>
          </a:xfrm>
        </p:grpSpPr>
        <p:sp>
          <p:nvSpPr>
            <p:cNvPr id="388106" name="Oval 1034"/>
            <p:cNvSpPr>
              <a:spLocks noChangeArrowheads="1"/>
            </p:cNvSpPr>
            <p:nvPr/>
          </p:nvSpPr>
          <p:spPr bwMode="auto">
            <a:xfrm>
              <a:off x="1983" y="1161"/>
              <a:ext cx="567" cy="567"/>
            </a:xfrm>
            <a:prstGeom prst="ellipse">
              <a:avLst/>
            </a:prstGeom>
            <a:noFill/>
            <a:ln w="19050">
              <a:solidFill>
                <a:schemeClr val="tx1"/>
              </a:solidFill>
              <a:round/>
              <a:headEnd/>
              <a:tailEnd/>
            </a:ln>
            <a:effectLst/>
          </p:spPr>
          <p:txBody>
            <a:bodyPr wrap="none" anchor="ctr"/>
            <a:lstStyle/>
            <a:p>
              <a:endParaRPr lang="es-ES"/>
            </a:p>
          </p:txBody>
        </p:sp>
        <p:sp>
          <p:nvSpPr>
            <p:cNvPr id="388107" name="Oval 1035"/>
            <p:cNvSpPr>
              <a:spLocks noChangeArrowheads="1"/>
            </p:cNvSpPr>
            <p:nvPr/>
          </p:nvSpPr>
          <p:spPr bwMode="auto">
            <a:xfrm>
              <a:off x="2126" y="1302"/>
              <a:ext cx="283" cy="283"/>
            </a:xfrm>
            <a:prstGeom prst="ellipse">
              <a:avLst/>
            </a:prstGeom>
            <a:solidFill>
              <a:srgbClr val="FFFF00"/>
            </a:solidFill>
            <a:ln w="19050">
              <a:solidFill>
                <a:schemeClr val="tx1"/>
              </a:solidFill>
              <a:round/>
              <a:headEnd/>
              <a:tailEnd/>
            </a:ln>
            <a:effectLst/>
          </p:spPr>
          <p:txBody>
            <a:bodyPr wrap="none" anchor="ctr"/>
            <a:lstStyle/>
            <a:p>
              <a:endParaRPr lang="es-ES"/>
            </a:p>
          </p:txBody>
        </p:sp>
      </p:grpSp>
      <p:grpSp>
        <p:nvGrpSpPr>
          <p:cNvPr id="388108" name="Group 1036"/>
          <p:cNvGrpSpPr>
            <a:grpSpLocks/>
          </p:cNvGrpSpPr>
          <p:nvPr/>
        </p:nvGrpSpPr>
        <p:grpSpPr bwMode="auto">
          <a:xfrm>
            <a:off x="2209800" y="3967163"/>
            <a:ext cx="1446213" cy="1446212"/>
            <a:chOff x="1968" y="2889"/>
            <a:chExt cx="567" cy="567"/>
          </a:xfrm>
        </p:grpSpPr>
        <p:sp>
          <p:nvSpPr>
            <p:cNvPr id="388109" name="Oval 1037"/>
            <p:cNvSpPr>
              <a:spLocks noChangeArrowheads="1"/>
            </p:cNvSpPr>
            <p:nvPr/>
          </p:nvSpPr>
          <p:spPr bwMode="auto">
            <a:xfrm>
              <a:off x="2232" y="3151"/>
              <a:ext cx="41" cy="41"/>
            </a:xfrm>
            <a:prstGeom prst="ellipse">
              <a:avLst/>
            </a:prstGeom>
            <a:solidFill>
              <a:srgbClr val="FFFF00"/>
            </a:solidFill>
            <a:ln w="19050">
              <a:solidFill>
                <a:schemeClr val="tx1"/>
              </a:solidFill>
              <a:round/>
              <a:headEnd/>
              <a:tailEnd/>
            </a:ln>
            <a:effectLst/>
          </p:spPr>
          <p:txBody>
            <a:bodyPr wrap="none" anchor="ctr"/>
            <a:lstStyle/>
            <a:p>
              <a:endParaRPr lang="es-ES"/>
            </a:p>
          </p:txBody>
        </p:sp>
        <p:sp>
          <p:nvSpPr>
            <p:cNvPr id="388110" name="Oval 1038"/>
            <p:cNvSpPr>
              <a:spLocks noChangeArrowheads="1"/>
            </p:cNvSpPr>
            <p:nvPr/>
          </p:nvSpPr>
          <p:spPr bwMode="auto">
            <a:xfrm>
              <a:off x="1968" y="2889"/>
              <a:ext cx="567" cy="567"/>
            </a:xfrm>
            <a:prstGeom prst="ellipse">
              <a:avLst/>
            </a:prstGeom>
            <a:noFill/>
            <a:ln w="19050">
              <a:solidFill>
                <a:schemeClr val="tx1"/>
              </a:solidFill>
              <a:round/>
              <a:headEnd/>
              <a:tailEnd/>
            </a:ln>
            <a:effectLst/>
          </p:spPr>
          <p:txBody>
            <a:bodyPr wrap="none" anchor="ctr"/>
            <a:lstStyle/>
            <a:p>
              <a:endParaRPr lang="es-ES"/>
            </a:p>
          </p:txBody>
        </p:sp>
      </p:grpSp>
      <p:grpSp>
        <p:nvGrpSpPr>
          <p:cNvPr id="388111" name="Group 1039"/>
          <p:cNvGrpSpPr>
            <a:grpSpLocks/>
          </p:cNvGrpSpPr>
          <p:nvPr/>
        </p:nvGrpSpPr>
        <p:grpSpPr bwMode="auto">
          <a:xfrm>
            <a:off x="4056063" y="4275138"/>
            <a:ext cx="449262" cy="885825"/>
            <a:chOff x="2874" y="2836"/>
            <a:chExt cx="283" cy="558"/>
          </a:xfrm>
        </p:grpSpPr>
        <p:sp>
          <p:nvSpPr>
            <p:cNvPr id="388112" name="Line 1040"/>
            <p:cNvSpPr>
              <a:spLocks noChangeShapeType="1"/>
            </p:cNvSpPr>
            <p:nvPr/>
          </p:nvSpPr>
          <p:spPr bwMode="auto">
            <a:xfrm flipV="1">
              <a:off x="2987" y="2836"/>
              <a:ext cx="0" cy="558"/>
            </a:xfrm>
            <a:prstGeom prst="line">
              <a:avLst/>
            </a:prstGeom>
            <a:noFill/>
            <a:ln w="19050">
              <a:solidFill>
                <a:schemeClr val="tx1"/>
              </a:solidFill>
              <a:round/>
              <a:headEnd/>
              <a:tailEnd/>
            </a:ln>
            <a:effectLst/>
          </p:spPr>
          <p:txBody>
            <a:bodyPr/>
            <a:lstStyle/>
            <a:p>
              <a:endParaRPr lang="es-ES"/>
            </a:p>
          </p:txBody>
        </p:sp>
        <p:sp>
          <p:nvSpPr>
            <p:cNvPr id="388113" name="Line 1041"/>
            <p:cNvSpPr>
              <a:spLocks noChangeShapeType="1"/>
            </p:cNvSpPr>
            <p:nvPr/>
          </p:nvSpPr>
          <p:spPr bwMode="auto">
            <a:xfrm flipH="1">
              <a:off x="2874" y="3394"/>
              <a:ext cx="118" cy="0"/>
            </a:xfrm>
            <a:prstGeom prst="line">
              <a:avLst/>
            </a:prstGeom>
            <a:noFill/>
            <a:ln w="19050">
              <a:solidFill>
                <a:schemeClr val="tx1"/>
              </a:solidFill>
              <a:round/>
              <a:headEnd/>
              <a:tailEnd/>
            </a:ln>
            <a:effectLst/>
          </p:spPr>
          <p:txBody>
            <a:bodyPr/>
            <a:lstStyle/>
            <a:p>
              <a:endParaRPr lang="es-ES"/>
            </a:p>
          </p:txBody>
        </p:sp>
        <p:sp>
          <p:nvSpPr>
            <p:cNvPr id="388114" name="Line 1042"/>
            <p:cNvSpPr>
              <a:spLocks noChangeShapeType="1"/>
            </p:cNvSpPr>
            <p:nvPr/>
          </p:nvSpPr>
          <p:spPr bwMode="auto">
            <a:xfrm>
              <a:off x="2981" y="2836"/>
              <a:ext cx="68" cy="0"/>
            </a:xfrm>
            <a:prstGeom prst="line">
              <a:avLst/>
            </a:prstGeom>
            <a:noFill/>
            <a:ln w="19050">
              <a:solidFill>
                <a:schemeClr val="tx1"/>
              </a:solidFill>
              <a:round/>
              <a:headEnd/>
              <a:tailEnd/>
            </a:ln>
            <a:effectLst/>
          </p:spPr>
          <p:txBody>
            <a:bodyPr/>
            <a:lstStyle/>
            <a:p>
              <a:endParaRPr lang="es-ES"/>
            </a:p>
          </p:txBody>
        </p:sp>
        <p:sp>
          <p:nvSpPr>
            <p:cNvPr id="388115" name="Line 1043"/>
            <p:cNvSpPr>
              <a:spLocks noChangeShapeType="1"/>
            </p:cNvSpPr>
            <p:nvPr/>
          </p:nvSpPr>
          <p:spPr bwMode="auto">
            <a:xfrm flipV="1">
              <a:off x="3044" y="2836"/>
              <a:ext cx="0" cy="558"/>
            </a:xfrm>
            <a:prstGeom prst="line">
              <a:avLst/>
            </a:prstGeom>
            <a:noFill/>
            <a:ln w="19050">
              <a:solidFill>
                <a:schemeClr val="tx1"/>
              </a:solidFill>
              <a:round/>
              <a:headEnd/>
              <a:tailEnd/>
            </a:ln>
            <a:effectLst/>
          </p:spPr>
          <p:txBody>
            <a:bodyPr/>
            <a:lstStyle/>
            <a:p>
              <a:endParaRPr lang="es-ES"/>
            </a:p>
          </p:txBody>
        </p:sp>
        <p:sp>
          <p:nvSpPr>
            <p:cNvPr id="388116" name="Line 1044"/>
            <p:cNvSpPr>
              <a:spLocks noChangeShapeType="1"/>
            </p:cNvSpPr>
            <p:nvPr/>
          </p:nvSpPr>
          <p:spPr bwMode="auto">
            <a:xfrm flipH="1" flipV="1">
              <a:off x="3038" y="3393"/>
              <a:ext cx="119" cy="1"/>
            </a:xfrm>
            <a:prstGeom prst="line">
              <a:avLst/>
            </a:prstGeom>
            <a:noFill/>
            <a:ln w="19050">
              <a:solidFill>
                <a:schemeClr val="tx1"/>
              </a:solidFill>
              <a:round/>
              <a:headEnd/>
              <a:tailEnd/>
            </a:ln>
            <a:effectLst/>
          </p:spPr>
          <p:txBody>
            <a:bodyPr/>
            <a:lstStyle/>
            <a:p>
              <a:endParaRPr lang="es-ES"/>
            </a:p>
          </p:txBody>
        </p:sp>
      </p:grpSp>
      <p:grpSp>
        <p:nvGrpSpPr>
          <p:cNvPr id="388117" name="Group 1045"/>
          <p:cNvGrpSpPr>
            <a:grpSpLocks/>
          </p:cNvGrpSpPr>
          <p:nvPr/>
        </p:nvGrpSpPr>
        <p:grpSpPr bwMode="auto">
          <a:xfrm>
            <a:off x="4056063" y="1760538"/>
            <a:ext cx="449262" cy="885825"/>
            <a:chOff x="2874" y="2836"/>
            <a:chExt cx="283" cy="558"/>
          </a:xfrm>
        </p:grpSpPr>
        <p:sp>
          <p:nvSpPr>
            <p:cNvPr id="388118" name="Line 1046"/>
            <p:cNvSpPr>
              <a:spLocks noChangeShapeType="1"/>
            </p:cNvSpPr>
            <p:nvPr/>
          </p:nvSpPr>
          <p:spPr bwMode="auto">
            <a:xfrm flipV="1">
              <a:off x="2987" y="2836"/>
              <a:ext cx="0" cy="558"/>
            </a:xfrm>
            <a:prstGeom prst="line">
              <a:avLst/>
            </a:prstGeom>
            <a:noFill/>
            <a:ln w="19050">
              <a:solidFill>
                <a:schemeClr val="tx1"/>
              </a:solidFill>
              <a:round/>
              <a:headEnd/>
              <a:tailEnd/>
            </a:ln>
            <a:effectLst/>
          </p:spPr>
          <p:txBody>
            <a:bodyPr/>
            <a:lstStyle/>
            <a:p>
              <a:endParaRPr lang="es-ES"/>
            </a:p>
          </p:txBody>
        </p:sp>
        <p:sp>
          <p:nvSpPr>
            <p:cNvPr id="388119" name="Line 1047"/>
            <p:cNvSpPr>
              <a:spLocks noChangeShapeType="1"/>
            </p:cNvSpPr>
            <p:nvPr/>
          </p:nvSpPr>
          <p:spPr bwMode="auto">
            <a:xfrm flipH="1">
              <a:off x="2874" y="3394"/>
              <a:ext cx="118" cy="0"/>
            </a:xfrm>
            <a:prstGeom prst="line">
              <a:avLst/>
            </a:prstGeom>
            <a:noFill/>
            <a:ln w="19050">
              <a:solidFill>
                <a:schemeClr val="tx1"/>
              </a:solidFill>
              <a:round/>
              <a:headEnd/>
              <a:tailEnd/>
            </a:ln>
            <a:effectLst/>
          </p:spPr>
          <p:txBody>
            <a:bodyPr/>
            <a:lstStyle/>
            <a:p>
              <a:endParaRPr lang="es-ES"/>
            </a:p>
          </p:txBody>
        </p:sp>
        <p:sp>
          <p:nvSpPr>
            <p:cNvPr id="388120" name="Line 1048"/>
            <p:cNvSpPr>
              <a:spLocks noChangeShapeType="1"/>
            </p:cNvSpPr>
            <p:nvPr/>
          </p:nvSpPr>
          <p:spPr bwMode="auto">
            <a:xfrm>
              <a:off x="2981" y="2836"/>
              <a:ext cx="68" cy="0"/>
            </a:xfrm>
            <a:prstGeom prst="line">
              <a:avLst/>
            </a:prstGeom>
            <a:noFill/>
            <a:ln w="19050">
              <a:solidFill>
                <a:schemeClr val="tx1"/>
              </a:solidFill>
              <a:round/>
              <a:headEnd/>
              <a:tailEnd/>
            </a:ln>
            <a:effectLst/>
          </p:spPr>
          <p:txBody>
            <a:bodyPr/>
            <a:lstStyle/>
            <a:p>
              <a:endParaRPr lang="es-ES"/>
            </a:p>
          </p:txBody>
        </p:sp>
        <p:sp>
          <p:nvSpPr>
            <p:cNvPr id="388121" name="Line 1049"/>
            <p:cNvSpPr>
              <a:spLocks noChangeShapeType="1"/>
            </p:cNvSpPr>
            <p:nvPr/>
          </p:nvSpPr>
          <p:spPr bwMode="auto">
            <a:xfrm flipV="1">
              <a:off x="3044" y="2836"/>
              <a:ext cx="0" cy="558"/>
            </a:xfrm>
            <a:prstGeom prst="line">
              <a:avLst/>
            </a:prstGeom>
            <a:noFill/>
            <a:ln w="19050">
              <a:solidFill>
                <a:schemeClr val="tx1"/>
              </a:solidFill>
              <a:round/>
              <a:headEnd/>
              <a:tailEnd/>
            </a:ln>
            <a:effectLst/>
          </p:spPr>
          <p:txBody>
            <a:bodyPr/>
            <a:lstStyle/>
            <a:p>
              <a:endParaRPr lang="es-ES"/>
            </a:p>
          </p:txBody>
        </p:sp>
        <p:sp>
          <p:nvSpPr>
            <p:cNvPr id="388122" name="Line 1050"/>
            <p:cNvSpPr>
              <a:spLocks noChangeShapeType="1"/>
            </p:cNvSpPr>
            <p:nvPr/>
          </p:nvSpPr>
          <p:spPr bwMode="auto">
            <a:xfrm flipH="1" flipV="1">
              <a:off x="3038" y="3393"/>
              <a:ext cx="119" cy="1"/>
            </a:xfrm>
            <a:prstGeom prst="line">
              <a:avLst/>
            </a:prstGeom>
            <a:noFill/>
            <a:ln w="19050">
              <a:solidFill>
                <a:schemeClr val="tx1"/>
              </a:solidFill>
              <a:round/>
              <a:headEnd/>
              <a:tailEnd/>
            </a:ln>
            <a:effectLst/>
          </p:spPr>
          <p:txBody>
            <a:bodyPr/>
            <a:lstStyle/>
            <a:p>
              <a:endParaRPr lang="es-ES"/>
            </a:p>
          </p:txBody>
        </p:sp>
      </p:grpSp>
      <p:grpSp>
        <p:nvGrpSpPr>
          <p:cNvPr id="388123" name="Group 1051"/>
          <p:cNvGrpSpPr>
            <a:grpSpLocks/>
          </p:cNvGrpSpPr>
          <p:nvPr/>
        </p:nvGrpSpPr>
        <p:grpSpPr bwMode="auto">
          <a:xfrm>
            <a:off x="4835525" y="3970338"/>
            <a:ext cx="2936875" cy="1446212"/>
            <a:chOff x="3422" y="2712"/>
            <a:chExt cx="1608" cy="732"/>
          </a:xfrm>
        </p:grpSpPr>
        <p:grpSp>
          <p:nvGrpSpPr>
            <p:cNvPr id="388124" name="Group 1052"/>
            <p:cNvGrpSpPr>
              <a:grpSpLocks/>
            </p:cNvGrpSpPr>
            <p:nvPr/>
          </p:nvGrpSpPr>
          <p:grpSpPr bwMode="auto">
            <a:xfrm>
              <a:off x="3422" y="2712"/>
              <a:ext cx="1604" cy="732"/>
              <a:chOff x="2208" y="2889"/>
              <a:chExt cx="1360" cy="567"/>
            </a:xfrm>
          </p:grpSpPr>
          <p:sp>
            <p:nvSpPr>
              <p:cNvPr id="388125" name="Rectangle 1053"/>
              <p:cNvSpPr>
                <a:spLocks noChangeArrowheads="1"/>
              </p:cNvSpPr>
              <p:nvPr/>
            </p:nvSpPr>
            <p:spPr bwMode="auto">
              <a:xfrm>
                <a:off x="2208" y="2889"/>
                <a:ext cx="1360" cy="567"/>
              </a:xfrm>
              <a:prstGeom prst="rect">
                <a:avLst/>
              </a:prstGeom>
              <a:noFill/>
              <a:ln w="19050">
                <a:solidFill>
                  <a:schemeClr val="tx1"/>
                </a:solidFill>
                <a:miter lim="800000"/>
                <a:headEnd/>
                <a:tailEnd/>
              </a:ln>
              <a:effectLst/>
            </p:spPr>
            <p:txBody>
              <a:bodyPr wrap="none" anchor="ctr"/>
              <a:lstStyle/>
              <a:p>
                <a:endParaRPr lang="es-ES"/>
              </a:p>
            </p:txBody>
          </p:sp>
          <p:sp>
            <p:nvSpPr>
              <p:cNvPr id="388126" name="Rectangle 1054"/>
              <p:cNvSpPr>
                <a:spLocks noChangeArrowheads="1"/>
              </p:cNvSpPr>
              <p:nvPr/>
            </p:nvSpPr>
            <p:spPr bwMode="auto">
              <a:xfrm>
                <a:off x="2208" y="3151"/>
                <a:ext cx="1360" cy="41"/>
              </a:xfrm>
              <a:prstGeom prst="rect">
                <a:avLst/>
              </a:prstGeom>
              <a:solidFill>
                <a:srgbClr val="FFFF00"/>
              </a:solidFill>
              <a:ln w="19050">
                <a:solidFill>
                  <a:schemeClr val="tx1"/>
                </a:solidFill>
                <a:miter lim="800000"/>
                <a:headEnd/>
                <a:tailEnd/>
              </a:ln>
              <a:effectLst/>
            </p:spPr>
            <p:txBody>
              <a:bodyPr wrap="none" anchor="ctr"/>
              <a:lstStyle/>
              <a:p>
                <a:endParaRPr lang="es-ES"/>
              </a:p>
            </p:txBody>
          </p:sp>
        </p:grpSp>
        <p:sp>
          <p:nvSpPr>
            <p:cNvPr id="388127" name="Line 1055"/>
            <p:cNvSpPr>
              <a:spLocks noChangeShapeType="1"/>
            </p:cNvSpPr>
            <p:nvPr/>
          </p:nvSpPr>
          <p:spPr bwMode="auto">
            <a:xfrm>
              <a:off x="3425" y="3076"/>
              <a:ext cx="1605" cy="0"/>
            </a:xfrm>
            <a:prstGeom prst="line">
              <a:avLst/>
            </a:prstGeom>
            <a:noFill/>
            <a:ln w="9525">
              <a:solidFill>
                <a:schemeClr val="tx1"/>
              </a:solidFill>
              <a:round/>
              <a:headEnd/>
              <a:tailEnd/>
            </a:ln>
            <a:effectLst/>
          </p:spPr>
          <p:txBody>
            <a:bodyPr/>
            <a:lstStyle/>
            <a:p>
              <a:endParaRPr lang="es-ES"/>
            </a:p>
          </p:txBody>
        </p:sp>
        <p:sp>
          <p:nvSpPr>
            <p:cNvPr id="388128" name="Line 1056"/>
            <p:cNvSpPr>
              <a:spLocks noChangeShapeType="1"/>
            </p:cNvSpPr>
            <p:nvPr/>
          </p:nvSpPr>
          <p:spPr bwMode="auto">
            <a:xfrm>
              <a:off x="4003" y="3076"/>
              <a:ext cx="88" cy="0"/>
            </a:xfrm>
            <a:prstGeom prst="line">
              <a:avLst/>
            </a:prstGeom>
            <a:noFill/>
            <a:ln w="9525">
              <a:solidFill>
                <a:schemeClr val="tx1"/>
              </a:solidFill>
              <a:round/>
              <a:headEnd/>
              <a:tailEnd type="stealth" w="sm" len="sm"/>
            </a:ln>
            <a:effectLst/>
          </p:spPr>
          <p:txBody>
            <a:bodyPr/>
            <a:lstStyle/>
            <a:p>
              <a:endParaRPr lang="es-ES"/>
            </a:p>
          </p:txBody>
        </p:sp>
      </p:grpSp>
      <p:grpSp>
        <p:nvGrpSpPr>
          <p:cNvPr id="388129" name="Group 1057"/>
          <p:cNvGrpSpPr>
            <a:grpSpLocks/>
          </p:cNvGrpSpPr>
          <p:nvPr/>
        </p:nvGrpSpPr>
        <p:grpSpPr bwMode="auto">
          <a:xfrm>
            <a:off x="4835525" y="1381125"/>
            <a:ext cx="2938463" cy="1447800"/>
            <a:chOff x="3068" y="480"/>
            <a:chExt cx="1611" cy="732"/>
          </a:xfrm>
        </p:grpSpPr>
        <p:grpSp>
          <p:nvGrpSpPr>
            <p:cNvPr id="388130" name="Group 1058"/>
            <p:cNvGrpSpPr>
              <a:grpSpLocks/>
            </p:cNvGrpSpPr>
            <p:nvPr/>
          </p:nvGrpSpPr>
          <p:grpSpPr bwMode="auto">
            <a:xfrm>
              <a:off x="3068" y="480"/>
              <a:ext cx="1604" cy="732"/>
              <a:chOff x="2064" y="1161"/>
              <a:chExt cx="1360" cy="567"/>
            </a:xfrm>
          </p:grpSpPr>
          <p:sp>
            <p:nvSpPr>
              <p:cNvPr id="388131" name="Rectangle 1059"/>
              <p:cNvSpPr>
                <a:spLocks noChangeArrowheads="1"/>
              </p:cNvSpPr>
              <p:nvPr/>
            </p:nvSpPr>
            <p:spPr bwMode="auto">
              <a:xfrm>
                <a:off x="2064" y="1161"/>
                <a:ext cx="1360" cy="567"/>
              </a:xfrm>
              <a:prstGeom prst="rect">
                <a:avLst/>
              </a:prstGeom>
              <a:noFill/>
              <a:ln w="19050">
                <a:solidFill>
                  <a:schemeClr val="tx1"/>
                </a:solidFill>
                <a:miter lim="800000"/>
                <a:headEnd/>
                <a:tailEnd/>
              </a:ln>
              <a:effectLst/>
            </p:spPr>
            <p:txBody>
              <a:bodyPr wrap="none" anchor="ctr"/>
              <a:lstStyle/>
              <a:p>
                <a:endParaRPr lang="es-ES"/>
              </a:p>
            </p:txBody>
          </p:sp>
          <p:sp>
            <p:nvSpPr>
              <p:cNvPr id="388132" name="Rectangle 1060"/>
              <p:cNvSpPr>
                <a:spLocks noChangeArrowheads="1"/>
              </p:cNvSpPr>
              <p:nvPr/>
            </p:nvSpPr>
            <p:spPr bwMode="auto">
              <a:xfrm>
                <a:off x="2064" y="1304"/>
                <a:ext cx="1360" cy="283"/>
              </a:xfrm>
              <a:prstGeom prst="rect">
                <a:avLst/>
              </a:prstGeom>
              <a:solidFill>
                <a:srgbClr val="FFFF00"/>
              </a:solidFill>
              <a:ln w="19050">
                <a:solidFill>
                  <a:schemeClr val="tx1"/>
                </a:solidFill>
                <a:miter lim="800000"/>
                <a:headEnd/>
                <a:tailEnd/>
              </a:ln>
              <a:effectLst/>
            </p:spPr>
            <p:txBody>
              <a:bodyPr wrap="none" anchor="ctr"/>
              <a:lstStyle/>
              <a:p>
                <a:endParaRPr lang="es-ES"/>
              </a:p>
            </p:txBody>
          </p:sp>
        </p:grpSp>
        <p:sp>
          <p:nvSpPr>
            <p:cNvPr id="388133" name="Line 1061"/>
            <p:cNvSpPr>
              <a:spLocks noChangeShapeType="1"/>
            </p:cNvSpPr>
            <p:nvPr/>
          </p:nvSpPr>
          <p:spPr bwMode="auto">
            <a:xfrm flipV="1">
              <a:off x="3072" y="669"/>
              <a:ext cx="797" cy="162"/>
            </a:xfrm>
            <a:prstGeom prst="line">
              <a:avLst/>
            </a:prstGeom>
            <a:noFill/>
            <a:ln w="9525">
              <a:solidFill>
                <a:schemeClr val="tx1"/>
              </a:solidFill>
              <a:round/>
              <a:headEnd/>
              <a:tailEnd type="none" w="sm" len="sm"/>
            </a:ln>
            <a:effectLst/>
          </p:spPr>
          <p:txBody>
            <a:bodyPr/>
            <a:lstStyle/>
            <a:p>
              <a:endParaRPr lang="es-ES"/>
            </a:p>
          </p:txBody>
        </p:sp>
        <p:sp>
          <p:nvSpPr>
            <p:cNvPr id="388134" name="Line 1062"/>
            <p:cNvSpPr>
              <a:spLocks noChangeShapeType="1"/>
            </p:cNvSpPr>
            <p:nvPr/>
          </p:nvSpPr>
          <p:spPr bwMode="auto">
            <a:xfrm>
              <a:off x="3872" y="671"/>
              <a:ext cx="797" cy="160"/>
            </a:xfrm>
            <a:prstGeom prst="line">
              <a:avLst/>
            </a:prstGeom>
            <a:noFill/>
            <a:ln w="9525">
              <a:solidFill>
                <a:schemeClr val="tx1"/>
              </a:solidFill>
              <a:round/>
              <a:headEnd/>
              <a:tailEnd type="none" w="sm" len="sm"/>
            </a:ln>
            <a:effectLst/>
          </p:spPr>
          <p:txBody>
            <a:bodyPr/>
            <a:lstStyle/>
            <a:p>
              <a:endParaRPr lang="es-ES"/>
            </a:p>
          </p:txBody>
        </p:sp>
        <p:sp>
          <p:nvSpPr>
            <p:cNvPr id="388135" name="Line 1063"/>
            <p:cNvSpPr>
              <a:spLocks noChangeShapeType="1"/>
            </p:cNvSpPr>
            <p:nvPr/>
          </p:nvSpPr>
          <p:spPr bwMode="auto">
            <a:xfrm flipV="1">
              <a:off x="3075" y="666"/>
              <a:ext cx="409" cy="165"/>
            </a:xfrm>
            <a:prstGeom prst="line">
              <a:avLst/>
            </a:prstGeom>
            <a:noFill/>
            <a:ln w="9525">
              <a:solidFill>
                <a:schemeClr val="tx1"/>
              </a:solidFill>
              <a:round/>
              <a:headEnd/>
              <a:tailEnd type="none" w="sm" len="sm"/>
            </a:ln>
            <a:effectLst/>
          </p:spPr>
          <p:txBody>
            <a:bodyPr/>
            <a:lstStyle/>
            <a:p>
              <a:endParaRPr lang="es-ES"/>
            </a:p>
          </p:txBody>
        </p:sp>
        <p:sp>
          <p:nvSpPr>
            <p:cNvPr id="388136" name="Line 1064"/>
            <p:cNvSpPr>
              <a:spLocks noChangeShapeType="1"/>
            </p:cNvSpPr>
            <p:nvPr/>
          </p:nvSpPr>
          <p:spPr bwMode="auto">
            <a:xfrm>
              <a:off x="3482" y="667"/>
              <a:ext cx="784" cy="356"/>
            </a:xfrm>
            <a:prstGeom prst="line">
              <a:avLst/>
            </a:prstGeom>
            <a:noFill/>
            <a:ln w="9525">
              <a:solidFill>
                <a:schemeClr val="tx1"/>
              </a:solidFill>
              <a:round/>
              <a:headEnd/>
              <a:tailEnd type="none" w="sm" len="sm"/>
            </a:ln>
            <a:effectLst/>
          </p:spPr>
          <p:txBody>
            <a:bodyPr/>
            <a:lstStyle/>
            <a:p>
              <a:endParaRPr lang="es-ES"/>
            </a:p>
          </p:txBody>
        </p:sp>
        <p:sp>
          <p:nvSpPr>
            <p:cNvPr id="388137" name="Line 1065"/>
            <p:cNvSpPr>
              <a:spLocks noChangeShapeType="1"/>
            </p:cNvSpPr>
            <p:nvPr/>
          </p:nvSpPr>
          <p:spPr bwMode="auto">
            <a:xfrm flipV="1">
              <a:off x="4266" y="675"/>
              <a:ext cx="398" cy="345"/>
            </a:xfrm>
            <a:prstGeom prst="line">
              <a:avLst/>
            </a:prstGeom>
            <a:noFill/>
            <a:ln w="9525">
              <a:solidFill>
                <a:schemeClr val="tx1"/>
              </a:solidFill>
              <a:round/>
              <a:headEnd/>
              <a:tailEnd type="none" w="sm" len="sm"/>
            </a:ln>
            <a:effectLst/>
          </p:spPr>
          <p:txBody>
            <a:bodyPr/>
            <a:lstStyle/>
            <a:p>
              <a:endParaRPr lang="es-ES"/>
            </a:p>
          </p:txBody>
        </p:sp>
        <p:sp>
          <p:nvSpPr>
            <p:cNvPr id="388138" name="Line 1066"/>
            <p:cNvSpPr>
              <a:spLocks noChangeShapeType="1"/>
            </p:cNvSpPr>
            <p:nvPr/>
          </p:nvSpPr>
          <p:spPr bwMode="auto">
            <a:xfrm flipV="1">
              <a:off x="3203" y="768"/>
              <a:ext cx="175" cy="36"/>
            </a:xfrm>
            <a:prstGeom prst="line">
              <a:avLst/>
            </a:prstGeom>
            <a:noFill/>
            <a:ln w="9525">
              <a:solidFill>
                <a:schemeClr val="tx1"/>
              </a:solidFill>
              <a:round/>
              <a:headEnd/>
              <a:tailEnd type="stealth" w="sm" len="sm"/>
            </a:ln>
            <a:effectLst/>
          </p:spPr>
          <p:txBody>
            <a:bodyPr/>
            <a:lstStyle/>
            <a:p>
              <a:endParaRPr lang="es-ES"/>
            </a:p>
          </p:txBody>
        </p:sp>
        <p:sp>
          <p:nvSpPr>
            <p:cNvPr id="388139" name="Line 1067"/>
            <p:cNvSpPr>
              <a:spLocks noChangeShapeType="1"/>
            </p:cNvSpPr>
            <p:nvPr/>
          </p:nvSpPr>
          <p:spPr bwMode="auto">
            <a:xfrm flipV="1">
              <a:off x="3188" y="746"/>
              <a:ext cx="93" cy="40"/>
            </a:xfrm>
            <a:prstGeom prst="line">
              <a:avLst/>
            </a:prstGeom>
            <a:noFill/>
            <a:ln w="9525">
              <a:solidFill>
                <a:schemeClr val="tx1"/>
              </a:solidFill>
              <a:round/>
              <a:headEnd/>
              <a:tailEnd type="stealth" w="sm" len="sm"/>
            </a:ln>
            <a:effectLst/>
          </p:spPr>
          <p:txBody>
            <a:bodyPr/>
            <a:lstStyle/>
            <a:p>
              <a:endParaRPr lang="es-ES"/>
            </a:p>
          </p:txBody>
        </p:sp>
        <p:sp>
          <p:nvSpPr>
            <p:cNvPr id="388140" name="Line 1068"/>
            <p:cNvSpPr>
              <a:spLocks noChangeShapeType="1"/>
            </p:cNvSpPr>
            <p:nvPr/>
          </p:nvSpPr>
          <p:spPr bwMode="auto">
            <a:xfrm>
              <a:off x="3656" y="834"/>
              <a:ext cx="112" cy="0"/>
            </a:xfrm>
            <a:prstGeom prst="line">
              <a:avLst/>
            </a:prstGeom>
            <a:noFill/>
            <a:ln w="9525">
              <a:solidFill>
                <a:schemeClr val="tx1"/>
              </a:solidFill>
              <a:round/>
              <a:headEnd/>
              <a:tailEnd type="stealth" w="sm" len="sm"/>
            </a:ln>
            <a:effectLst/>
          </p:spPr>
          <p:txBody>
            <a:bodyPr/>
            <a:lstStyle/>
            <a:p>
              <a:endParaRPr lang="es-ES"/>
            </a:p>
          </p:txBody>
        </p:sp>
        <p:sp>
          <p:nvSpPr>
            <p:cNvPr id="388141" name="Line 1069"/>
            <p:cNvSpPr>
              <a:spLocks noChangeShapeType="1"/>
            </p:cNvSpPr>
            <p:nvPr/>
          </p:nvSpPr>
          <p:spPr bwMode="auto">
            <a:xfrm flipV="1">
              <a:off x="3076" y="672"/>
              <a:ext cx="269" cy="161"/>
            </a:xfrm>
            <a:prstGeom prst="line">
              <a:avLst/>
            </a:prstGeom>
            <a:noFill/>
            <a:ln w="9525">
              <a:solidFill>
                <a:schemeClr val="tx1"/>
              </a:solidFill>
              <a:round/>
              <a:headEnd/>
              <a:tailEnd/>
            </a:ln>
            <a:effectLst/>
          </p:spPr>
          <p:txBody>
            <a:bodyPr/>
            <a:lstStyle/>
            <a:p>
              <a:endParaRPr lang="es-ES"/>
            </a:p>
          </p:txBody>
        </p:sp>
        <p:sp>
          <p:nvSpPr>
            <p:cNvPr id="388142" name="Line 1070"/>
            <p:cNvSpPr>
              <a:spLocks noChangeShapeType="1"/>
            </p:cNvSpPr>
            <p:nvPr/>
          </p:nvSpPr>
          <p:spPr bwMode="auto">
            <a:xfrm>
              <a:off x="3346" y="667"/>
              <a:ext cx="533" cy="353"/>
            </a:xfrm>
            <a:prstGeom prst="line">
              <a:avLst/>
            </a:prstGeom>
            <a:noFill/>
            <a:ln w="9525">
              <a:solidFill>
                <a:schemeClr val="tx1"/>
              </a:solidFill>
              <a:round/>
              <a:headEnd/>
              <a:tailEnd/>
            </a:ln>
            <a:effectLst/>
          </p:spPr>
          <p:txBody>
            <a:bodyPr/>
            <a:lstStyle/>
            <a:p>
              <a:endParaRPr lang="es-ES"/>
            </a:p>
          </p:txBody>
        </p:sp>
        <p:sp>
          <p:nvSpPr>
            <p:cNvPr id="388143" name="Line 1071"/>
            <p:cNvSpPr>
              <a:spLocks noChangeShapeType="1"/>
            </p:cNvSpPr>
            <p:nvPr/>
          </p:nvSpPr>
          <p:spPr bwMode="auto">
            <a:xfrm flipV="1">
              <a:off x="3877" y="675"/>
              <a:ext cx="529" cy="349"/>
            </a:xfrm>
            <a:prstGeom prst="line">
              <a:avLst/>
            </a:prstGeom>
            <a:noFill/>
            <a:ln w="9525">
              <a:solidFill>
                <a:schemeClr val="tx1"/>
              </a:solidFill>
              <a:round/>
              <a:headEnd/>
              <a:tailEnd/>
            </a:ln>
            <a:effectLst/>
          </p:spPr>
          <p:txBody>
            <a:bodyPr/>
            <a:lstStyle/>
            <a:p>
              <a:endParaRPr lang="es-ES"/>
            </a:p>
          </p:txBody>
        </p:sp>
        <p:sp>
          <p:nvSpPr>
            <p:cNvPr id="388144" name="Line 1072"/>
            <p:cNvSpPr>
              <a:spLocks noChangeShapeType="1"/>
            </p:cNvSpPr>
            <p:nvPr/>
          </p:nvSpPr>
          <p:spPr bwMode="auto">
            <a:xfrm>
              <a:off x="4406" y="672"/>
              <a:ext cx="257" cy="157"/>
            </a:xfrm>
            <a:prstGeom prst="line">
              <a:avLst/>
            </a:prstGeom>
            <a:noFill/>
            <a:ln w="9525">
              <a:solidFill>
                <a:schemeClr val="tx1"/>
              </a:solidFill>
              <a:round/>
              <a:headEnd/>
              <a:tailEnd/>
            </a:ln>
            <a:effectLst/>
          </p:spPr>
          <p:txBody>
            <a:bodyPr/>
            <a:lstStyle/>
            <a:p>
              <a:endParaRPr lang="es-ES"/>
            </a:p>
          </p:txBody>
        </p:sp>
        <p:sp>
          <p:nvSpPr>
            <p:cNvPr id="388145" name="Line 1073"/>
            <p:cNvSpPr>
              <a:spLocks noChangeShapeType="1"/>
            </p:cNvSpPr>
            <p:nvPr/>
          </p:nvSpPr>
          <p:spPr bwMode="auto">
            <a:xfrm flipV="1">
              <a:off x="3072" y="670"/>
              <a:ext cx="207" cy="161"/>
            </a:xfrm>
            <a:prstGeom prst="line">
              <a:avLst/>
            </a:prstGeom>
            <a:noFill/>
            <a:ln w="9525">
              <a:solidFill>
                <a:schemeClr val="tx1"/>
              </a:solidFill>
              <a:round/>
              <a:headEnd/>
              <a:tailEnd/>
            </a:ln>
            <a:effectLst/>
          </p:spPr>
          <p:txBody>
            <a:bodyPr/>
            <a:lstStyle/>
            <a:p>
              <a:endParaRPr lang="es-ES"/>
            </a:p>
          </p:txBody>
        </p:sp>
        <p:sp>
          <p:nvSpPr>
            <p:cNvPr id="388146" name="Line 1074"/>
            <p:cNvSpPr>
              <a:spLocks noChangeShapeType="1"/>
            </p:cNvSpPr>
            <p:nvPr/>
          </p:nvSpPr>
          <p:spPr bwMode="auto">
            <a:xfrm>
              <a:off x="3283" y="672"/>
              <a:ext cx="397" cy="352"/>
            </a:xfrm>
            <a:prstGeom prst="line">
              <a:avLst/>
            </a:prstGeom>
            <a:noFill/>
            <a:ln w="9525">
              <a:solidFill>
                <a:schemeClr val="tx1"/>
              </a:solidFill>
              <a:round/>
              <a:headEnd/>
              <a:tailEnd/>
            </a:ln>
            <a:effectLst/>
          </p:spPr>
          <p:txBody>
            <a:bodyPr/>
            <a:lstStyle/>
            <a:p>
              <a:endParaRPr lang="es-ES"/>
            </a:p>
          </p:txBody>
        </p:sp>
        <p:sp>
          <p:nvSpPr>
            <p:cNvPr id="388147" name="Line 1075"/>
            <p:cNvSpPr>
              <a:spLocks noChangeShapeType="1"/>
            </p:cNvSpPr>
            <p:nvPr/>
          </p:nvSpPr>
          <p:spPr bwMode="auto">
            <a:xfrm flipV="1">
              <a:off x="3680" y="670"/>
              <a:ext cx="387" cy="351"/>
            </a:xfrm>
            <a:prstGeom prst="line">
              <a:avLst/>
            </a:prstGeom>
            <a:noFill/>
            <a:ln w="9525">
              <a:solidFill>
                <a:schemeClr val="tx1"/>
              </a:solidFill>
              <a:round/>
              <a:headEnd/>
              <a:tailEnd/>
            </a:ln>
            <a:effectLst/>
          </p:spPr>
          <p:txBody>
            <a:bodyPr/>
            <a:lstStyle/>
            <a:p>
              <a:endParaRPr lang="es-ES"/>
            </a:p>
          </p:txBody>
        </p:sp>
        <p:sp>
          <p:nvSpPr>
            <p:cNvPr id="388148" name="Line 1076"/>
            <p:cNvSpPr>
              <a:spLocks noChangeShapeType="1"/>
            </p:cNvSpPr>
            <p:nvPr/>
          </p:nvSpPr>
          <p:spPr bwMode="auto">
            <a:xfrm>
              <a:off x="4069" y="674"/>
              <a:ext cx="374" cy="349"/>
            </a:xfrm>
            <a:prstGeom prst="line">
              <a:avLst/>
            </a:prstGeom>
            <a:noFill/>
            <a:ln w="9525">
              <a:solidFill>
                <a:schemeClr val="tx1"/>
              </a:solidFill>
              <a:round/>
              <a:headEnd/>
              <a:tailEnd/>
            </a:ln>
            <a:effectLst/>
          </p:spPr>
          <p:txBody>
            <a:bodyPr/>
            <a:lstStyle/>
            <a:p>
              <a:endParaRPr lang="es-ES"/>
            </a:p>
          </p:txBody>
        </p:sp>
        <p:sp>
          <p:nvSpPr>
            <p:cNvPr id="388149" name="Line 1077"/>
            <p:cNvSpPr>
              <a:spLocks noChangeShapeType="1"/>
            </p:cNvSpPr>
            <p:nvPr/>
          </p:nvSpPr>
          <p:spPr bwMode="auto">
            <a:xfrm flipV="1">
              <a:off x="4444" y="839"/>
              <a:ext cx="223" cy="182"/>
            </a:xfrm>
            <a:prstGeom prst="line">
              <a:avLst/>
            </a:prstGeom>
            <a:noFill/>
            <a:ln w="9525">
              <a:solidFill>
                <a:schemeClr val="tx1"/>
              </a:solidFill>
              <a:round/>
              <a:headEnd/>
              <a:tailEnd/>
            </a:ln>
            <a:effectLst/>
          </p:spPr>
          <p:txBody>
            <a:bodyPr/>
            <a:lstStyle/>
            <a:p>
              <a:endParaRPr lang="es-ES"/>
            </a:p>
          </p:txBody>
        </p:sp>
        <p:sp>
          <p:nvSpPr>
            <p:cNvPr id="388150" name="Line 1078"/>
            <p:cNvSpPr>
              <a:spLocks noChangeShapeType="1"/>
            </p:cNvSpPr>
            <p:nvPr/>
          </p:nvSpPr>
          <p:spPr bwMode="auto">
            <a:xfrm>
              <a:off x="3075" y="834"/>
              <a:ext cx="1604" cy="0"/>
            </a:xfrm>
            <a:prstGeom prst="line">
              <a:avLst/>
            </a:prstGeom>
            <a:noFill/>
            <a:ln w="9525">
              <a:solidFill>
                <a:schemeClr val="tx1"/>
              </a:solidFill>
              <a:round/>
              <a:headEnd/>
              <a:tailEnd/>
            </a:ln>
            <a:effectLst/>
          </p:spPr>
          <p:txBody>
            <a:bodyPr/>
            <a:lstStyle/>
            <a:p>
              <a:endParaRPr lang="es-ES"/>
            </a:p>
          </p:txBody>
        </p:sp>
        <p:sp>
          <p:nvSpPr>
            <p:cNvPr id="388151" name="Line 1079"/>
            <p:cNvSpPr>
              <a:spLocks noChangeShapeType="1"/>
            </p:cNvSpPr>
            <p:nvPr/>
          </p:nvSpPr>
          <p:spPr bwMode="auto">
            <a:xfrm>
              <a:off x="3499" y="864"/>
              <a:ext cx="52" cy="46"/>
            </a:xfrm>
            <a:prstGeom prst="line">
              <a:avLst/>
            </a:prstGeom>
            <a:noFill/>
            <a:ln w="9525">
              <a:solidFill>
                <a:schemeClr val="tx1"/>
              </a:solidFill>
              <a:round/>
              <a:headEnd/>
              <a:tailEnd type="stealth" w="sm" len="sm"/>
            </a:ln>
            <a:effectLst/>
          </p:spPr>
          <p:txBody>
            <a:bodyPr/>
            <a:lstStyle/>
            <a:p>
              <a:endParaRPr lang="es-ES"/>
            </a:p>
          </p:txBody>
        </p:sp>
        <p:sp>
          <p:nvSpPr>
            <p:cNvPr id="388152" name="Line 1080"/>
            <p:cNvSpPr>
              <a:spLocks noChangeShapeType="1"/>
            </p:cNvSpPr>
            <p:nvPr/>
          </p:nvSpPr>
          <p:spPr bwMode="auto">
            <a:xfrm>
              <a:off x="3636" y="858"/>
              <a:ext cx="62" cy="43"/>
            </a:xfrm>
            <a:prstGeom prst="line">
              <a:avLst/>
            </a:prstGeom>
            <a:noFill/>
            <a:ln w="9525">
              <a:solidFill>
                <a:schemeClr val="tx1"/>
              </a:solidFill>
              <a:round/>
              <a:headEnd/>
              <a:tailEnd type="stealth" w="sm" len="sm"/>
            </a:ln>
            <a:effectLst/>
          </p:spPr>
          <p:txBody>
            <a:bodyPr/>
            <a:lstStyle/>
            <a:p>
              <a:endParaRPr lang="es-ES"/>
            </a:p>
          </p:txBody>
        </p:sp>
      </p:grpSp>
      <p:sp>
        <p:nvSpPr>
          <p:cNvPr id="388155" name="Line 1083"/>
          <p:cNvSpPr>
            <a:spLocks noChangeShapeType="1"/>
          </p:cNvSpPr>
          <p:nvPr/>
        </p:nvSpPr>
        <p:spPr bwMode="auto">
          <a:xfrm>
            <a:off x="1943100" y="4151313"/>
            <a:ext cx="292100" cy="152400"/>
          </a:xfrm>
          <a:prstGeom prst="line">
            <a:avLst/>
          </a:prstGeom>
          <a:noFill/>
          <a:ln w="9525">
            <a:solidFill>
              <a:schemeClr val="tx1"/>
            </a:solidFill>
            <a:round/>
            <a:headEnd/>
            <a:tailEnd type="triangle" w="med" len="med"/>
          </a:ln>
          <a:effectLst/>
        </p:spPr>
        <p:txBody>
          <a:bodyPr/>
          <a:lstStyle/>
          <a:p>
            <a:endParaRPr lang="es-ES"/>
          </a:p>
        </p:txBody>
      </p:sp>
      <p:sp>
        <p:nvSpPr>
          <p:cNvPr id="388156" name="Line 1084"/>
          <p:cNvSpPr>
            <a:spLocks noChangeShapeType="1"/>
          </p:cNvSpPr>
          <p:nvPr/>
        </p:nvSpPr>
        <p:spPr bwMode="auto">
          <a:xfrm flipV="1">
            <a:off x="1955800" y="4735513"/>
            <a:ext cx="876300" cy="317500"/>
          </a:xfrm>
          <a:prstGeom prst="line">
            <a:avLst/>
          </a:prstGeom>
          <a:noFill/>
          <a:ln w="9525">
            <a:solidFill>
              <a:schemeClr val="tx1"/>
            </a:solidFill>
            <a:round/>
            <a:headEnd/>
            <a:tailEnd type="triangle" w="med" len="med"/>
          </a:ln>
          <a:effectLst/>
        </p:spPr>
        <p:txBody>
          <a:bodyPr/>
          <a:lstStyle/>
          <a:p>
            <a:endParaRPr lang="es-ES"/>
          </a:p>
        </p:txBody>
      </p:sp>
      <p:sp>
        <p:nvSpPr>
          <p:cNvPr id="388157" name="Line 1085"/>
          <p:cNvSpPr>
            <a:spLocks noChangeShapeType="1"/>
          </p:cNvSpPr>
          <p:nvPr/>
        </p:nvSpPr>
        <p:spPr bwMode="auto">
          <a:xfrm flipV="1">
            <a:off x="1905000" y="2217738"/>
            <a:ext cx="635000" cy="215900"/>
          </a:xfrm>
          <a:prstGeom prst="line">
            <a:avLst/>
          </a:prstGeom>
          <a:noFill/>
          <a:ln w="9525">
            <a:solidFill>
              <a:schemeClr val="tx1"/>
            </a:solidFill>
            <a:round/>
            <a:headEnd/>
            <a:tailEnd type="triangle" w="med" len="med"/>
          </a:ln>
          <a:effectLst/>
        </p:spPr>
        <p:txBody>
          <a:bodyPr/>
          <a:lstStyle/>
          <a:p>
            <a:endParaRPr lang="es-ES"/>
          </a:p>
        </p:txBody>
      </p:sp>
      <p:sp>
        <p:nvSpPr>
          <p:cNvPr id="388158" name="Line 1086"/>
          <p:cNvSpPr>
            <a:spLocks noChangeShapeType="1"/>
          </p:cNvSpPr>
          <p:nvPr/>
        </p:nvSpPr>
        <p:spPr bwMode="auto">
          <a:xfrm>
            <a:off x="1943100" y="1684338"/>
            <a:ext cx="279400" cy="114300"/>
          </a:xfrm>
          <a:prstGeom prst="line">
            <a:avLst/>
          </a:prstGeom>
          <a:noFill/>
          <a:ln w="9525">
            <a:solidFill>
              <a:schemeClr val="tx1"/>
            </a:solidFill>
            <a:round/>
            <a:headEnd/>
            <a:tailEnd type="triangle" w="med" len="med"/>
          </a:ln>
          <a:effectLst/>
        </p:spPr>
        <p:txBody>
          <a:bodyPr/>
          <a:lstStyle/>
          <a:p>
            <a:endParaRPr lang="es-ES"/>
          </a:p>
        </p:txBody>
      </p:sp>
      <p:sp>
        <p:nvSpPr>
          <p:cNvPr id="388159" name="Text Box 1087"/>
          <p:cNvSpPr txBox="1">
            <a:spLocks noChangeArrowheads="1"/>
          </p:cNvSpPr>
          <p:nvPr/>
        </p:nvSpPr>
        <p:spPr bwMode="auto">
          <a:xfrm>
            <a:off x="3810000" y="3208338"/>
            <a:ext cx="931863" cy="517525"/>
          </a:xfrm>
          <a:prstGeom prst="rect">
            <a:avLst/>
          </a:prstGeom>
          <a:noFill/>
          <a:ln w="9525">
            <a:noFill/>
            <a:miter lim="800000"/>
            <a:headEnd/>
            <a:tailEnd/>
          </a:ln>
          <a:effectLst/>
        </p:spPr>
        <p:txBody>
          <a:bodyPr wrap="none">
            <a:spAutoFit/>
          </a:bodyPr>
          <a:lstStyle/>
          <a:p>
            <a:pPr algn="ctr" eaLnBrk="1" hangingPunct="1"/>
            <a:r>
              <a:rPr lang="es-ES_tradnl" sz="1400" b="1">
                <a:latin typeface="Arial" charset="0"/>
              </a:rPr>
              <a:t>Pulso</a:t>
            </a:r>
          </a:p>
          <a:p>
            <a:pPr algn="ctr" eaLnBrk="1" hangingPunct="1"/>
            <a:r>
              <a:rPr lang="es-ES_tradnl" sz="1400" b="1">
                <a:latin typeface="Arial" charset="0"/>
              </a:rPr>
              <a:t>entrante </a:t>
            </a:r>
            <a:endParaRPr lang="es-ES" sz="1400" b="1">
              <a:latin typeface="Arial" charset="0"/>
            </a:endParaRPr>
          </a:p>
        </p:txBody>
      </p:sp>
      <p:sp>
        <p:nvSpPr>
          <p:cNvPr id="388160" name="Line 1088"/>
          <p:cNvSpPr>
            <a:spLocks noChangeShapeType="1"/>
          </p:cNvSpPr>
          <p:nvPr/>
        </p:nvSpPr>
        <p:spPr bwMode="auto">
          <a:xfrm flipH="1" flipV="1">
            <a:off x="4284663" y="2878138"/>
            <a:ext cx="0" cy="368300"/>
          </a:xfrm>
          <a:prstGeom prst="line">
            <a:avLst/>
          </a:prstGeom>
          <a:noFill/>
          <a:ln w="9525">
            <a:solidFill>
              <a:schemeClr val="tx1"/>
            </a:solidFill>
            <a:round/>
            <a:headEnd/>
            <a:tailEnd type="triangle" w="med" len="med"/>
          </a:ln>
          <a:effectLst/>
        </p:spPr>
        <p:txBody>
          <a:bodyPr/>
          <a:lstStyle/>
          <a:p>
            <a:endParaRPr lang="es-ES"/>
          </a:p>
        </p:txBody>
      </p:sp>
      <p:sp>
        <p:nvSpPr>
          <p:cNvPr id="388161" name="Line 1089"/>
          <p:cNvSpPr>
            <a:spLocks noChangeShapeType="1"/>
          </p:cNvSpPr>
          <p:nvPr/>
        </p:nvSpPr>
        <p:spPr bwMode="auto">
          <a:xfrm>
            <a:off x="4284663" y="3741738"/>
            <a:ext cx="0" cy="393700"/>
          </a:xfrm>
          <a:prstGeom prst="line">
            <a:avLst/>
          </a:prstGeom>
          <a:noFill/>
          <a:ln w="9525">
            <a:solidFill>
              <a:schemeClr val="tx1"/>
            </a:solidFill>
            <a:round/>
            <a:headEnd/>
            <a:tailEnd type="triangle" w="med" len="med"/>
          </a:ln>
          <a:effectLst/>
        </p:spPr>
        <p:txBody>
          <a:bodyPr/>
          <a:lstStyle/>
          <a:p>
            <a:endParaRPr lang="es-ES"/>
          </a:p>
        </p:txBody>
      </p:sp>
      <p:sp>
        <p:nvSpPr>
          <p:cNvPr id="388162" name="Text Box 1090"/>
          <p:cNvSpPr txBox="1">
            <a:spLocks noChangeArrowheads="1"/>
          </p:cNvSpPr>
          <p:nvPr/>
        </p:nvSpPr>
        <p:spPr bwMode="auto">
          <a:xfrm>
            <a:off x="7851775" y="3081338"/>
            <a:ext cx="892175" cy="517525"/>
          </a:xfrm>
          <a:prstGeom prst="rect">
            <a:avLst/>
          </a:prstGeom>
          <a:noFill/>
          <a:ln w="9525">
            <a:noFill/>
            <a:miter lim="800000"/>
            <a:headEnd/>
            <a:tailEnd/>
          </a:ln>
          <a:effectLst/>
        </p:spPr>
        <p:txBody>
          <a:bodyPr wrap="none">
            <a:spAutoFit/>
          </a:bodyPr>
          <a:lstStyle/>
          <a:p>
            <a:pPr algn="ctr" eaLnBrk="1" hangingPunct="1"/>
            <a:r>
              <a:rPr lang="es-ES_tradnl" sz="1400" b="1">
                <a:latin typeface="Arial" charset="0"/>
              </a:rPr>
              <a:t>Pulso</a:t>
            </a:r>
          </a:p>
          <a:p>
            <a:pPr algn="ctr" eaLnBrk="1" hangingPunct="1"/>
            <a:r>
              <a:rPr lang="es-ES_tradnl" sz="1400" b="1">
                <a:latin typeface="Arial" charset="0"/>
              </a:rPr>
              <a:t>saliente </a:t>
            </a:r>
            <a:endParaRPr lang="es-ES" sz="1400" b="1">
              <a:latin typeface="Arial" charset="0"/>
            </a:endParaRPr>
          </a:p>
        </p:txBody>
      </p:sp>
      <p:sp>
        <p:nvSpPr>
          <p:cNvPr id="388163" name="Line 1091"/>
          <p:cNvSpPr>
            <a:spLocks noChangeShapeType="1"/>
          </p:cNvSpPr>
          <p:nvPr/>
        </p:nvSpPr>
        <p:spPr bwMode="auto">
          <a:xfrm flipH="1" flipV="1">
            <a:off x="8305800" y="2674938"/>
            <a:ext cx="0" cy="406400"/>
          </a:xfrm>
          <a:prstGeom prst="line">
            <a:avLst/>
          </a:prstGeom>
          <a:noFill/>
          <a:ln w="9525">
            <a:solidFill>
              <a:schemeClr val="tx1"/>
            </a:solidFill>
            <a:round/>
            <a:headEnd/>
            <a:tailEnd type="triangle" w="med" len="med"/>
          </a:ln>
          <a:effectLst/>
        </p:spPr>
        <p:txBody>
          <a:bodyPr/>
          <a:lstStyle/>
          <a:p>
            <a:endParaRPr lang="es-ES"/>
          </a:p>
        </p:txBody>
      </p:sp>
      <p:sp>
        <p:nvSpPr>
          <p:cNvPr id="388164" name="Line 1092"/>
          <p:cNvSpPr>
            <a:spLocks noChangeShapeType="1"/>
          </p:cNvSpPr>
          <p:nvPr/>
        </p:nvSpPr>
        <p:spPr bwMode="auto">
          <a:xfrm>
            <a:off x="8305800" y="3614738"/>
            <a:ext cx="0" cy="457200"/>
          </a:xfrm>
          <a:prstGeom prst="line">
            <a:avLst/>
          </a:prstGeom>
          <a:noFill/>
          <a:ln w="9525">
            <a:solidFill>
              <a:schemeClr val="tx1"/>
            </a:solidFill>
            <a:round/>
            <a:headEnd/>
            <a:tailEnd type="triangle" w="med" len="med"/>
          </a:ln>
          <a:effectLst/>
        </p:spPr>
        <p:txBody>
          <a:bodyPr/>
          <a:lstStyle/>
          <a:p>
            <a:endParaRPr lang="es-ES"/>
          </a:p>
        </p:txBody>
      </p:sp>
      <p:sp>
        <p:nvSpPr>
          <p:cNvPr id="388165" name="Text Box 1093"/>
          <p:cNvSpPr txBox="1">
            <a:spLocks noChangeArrowheads="1"/>
          </p:cNvSpPr>
          <p:nvPr/>
        </p:nvSpPr>
        <p:spPr bwMode="auto">
          <a:xfrm>
            <a:off x="4800600" y="2935288"/>
            <a:ext cx="3276600" cy="730250"/>
          </a:xfrm>
          <a:prstGeom prst="rect">
            <a:avLst/>
          </a:prstGeom>
          <a:noFill/>
          <a:ln w="9525">
            <a:noFill/>
            <a:miter lim="800000"/>
            <a:headEnd/>
            <a:tailEnd/>
          </a:ln>
          <a:effectLst/>
        </p:spPr>
        <p:txBody>
          <a:bodyPr>
            <a:spAutoFit/>
          </a:bodyPr>
          <a:lstStyle/>
          <a:p>
            <a:pPr eaLnBrk="1" hangingPunct="1">
              <a:spcBef>
                <a:spcPct val="50000"/>
              </a:spcBef>
            </a:pPr>
            <a:r>
              <a:rPr lang="es-ES_tradnl" sz="1400"/>
              <a:t>Los múltiples modos que se propagan generan un ‘jitter’ que ensancha los pulsos y limita la distancia o la frecuencia</a:t>
            </a:r>
            <a:endParaRPr lang="es-ES" sz="1400"/>
          </a:p>
        </p:txBody>
      </p:sp>
      <p:sp>
        <p:nvSpPr>
          <p:cNvPr id="388166" name="Text Box 1094"/>
          <p:cNvSpPr txBox="1">
            <a:spLocks noChangeArrowheads="1"/>
          </p:cNvSpPr>
          <p:nvPr/>
        </p:nvSpPr>
        <p:spPr bwMode="auto">
          <a:xfrm>
            <a:off x="4800600" y="5494338"/>
            <a:ext cx="3124200" cy="517525"/>
          </a:xfrm>
          <a:prstGeom prst="rect">
            <a:avLst/>
          </a:prstGeom>
          <a:noFill/>
          <a:ln w="9525">
            <a:noFill/>
            <a:miter lim="800000"/>
            <a:headEnd/>
            <a:tailEnd/>
          </a:ln>
          <a:effectLst/>
        </p:spPr>
        <p:txBody>
          <a:bodyPr>
            <a:spAutoFit/>
          </a:bodyPr>
          <a:lstStyle/>
          <a:p>
            <a:pPr eaLnBrk="1" hangingPunct="1">
              <a:spcBef>
                <a:spcPct val="50000"/>
              </a:spcBef>
            </a:pPr>
            <a:r>
              <a:rPr lang="es-ES_tradnl" sz="1400"/>
              <a:t>Al propagarse solo un modo no se produce ‘jitter’ y el pulso no se ensancha</a:t>
            </a:r>
            <a:endParaRPr lang="es-ES" sz="1400"/>
          </a:p>
        </p:txBody>
      </p:sp>
      <p:sp>
        <p:nvSpPr>
          <p:cNvPr id="388167" name="Text Box 1095"/>
          <p:cNvSpPr txBox="1">
            <a:spLocks noChangeArrowheads="1"/>
          </p:cNvSpPr>
          <p:nvPr/>
        </p:nvSpPr>
        <p:spPr bwMode="auto">
          <a:xfrm>
            <a:off x="685800" y="5891213"/>
            <a:ext cx="3048000" cy="517525"/>
          </a:xfrm>
          <a:prstGeom prst="rect">
            <a:avLst/>
          </a:prstGeom>
          <a:noFill/>
          <a:ln w="9525">
            <a:noFill/>
            <a:miter lim="800000"/>
            <a:headEnd/>
            <a:tailEnd/>
          </a:ln>
          <a:effectLst/>
        </p:spPr>
        <p:txBody>
          <a:bodyPr>
            <a:spAutoFit/>
          </a:bodyPr>
          <a:lstStyle/>
          <a:p>
            <a:pPr eaLnBrk="1" hangingPunct="1">
              <a:spcBef>
                <a:spcPct val="50000"/>
              </a:spcBef>
            </a:pPr>
            <a:r>
              <a:rPr lang="es-ES_tradnl" sz="1400"/>
              <a:t>La dispersión se mide por el ancho de banda, y se expresa en MHz*Km</a:t>
            </a:r>
            <a:endParaRPr lang="es-ES" sz="1400"/>
          </a:p>
        </p:txBody>
      </p:sp>
      <p:sp>
        <p:nvSpPr>
          <p:cNvPr id="388168" name="Freeform 1096"/>
          <p:cNvSpPr>
            <a:spLocks/>
          </p:cNvSpPr>
          <p:nvPr/>
        </p:nvSpPr>
        <p:spPr bwMode="auto">
          <a:xfrm>
            <a:off x="7972425" y="1855788"/>
            <a:ext cx="650875" cy="663575"/>
          </a:xfrm>
          <a:custGeom>
            <a:avLst/>
            <a:gdLst/>
            <a:ahLst/>
            <a:cxnLst>
              <a:cxn ang="0">
                <a:pos x="0" y="415"/>
              </a:cxn>
              <a:cxn ang="0">
                <a:pos x="47" y="408"/>
              </a:cxn>
              <a:cxn ang="0">
                <a:pos x="78" y="390"/>
              </a:cxn>
              <a:cxn ang="0">
                <a:pos x="107" y="351"/>
              </a:cxn>
              <a:cxn ang="0">
                <a:pos x="117" y="300"/>
              </a:cxn>
              <a:cxn ang="0">
                <a:pos x="123" y="199"/>
              </a:cxn>
              <a:cxn ang="0">
                <a:pos x="137" y="111"/>
              </a:cxn>
              <a:cxn ang="0">
                <a:pos x="155" y="51"/>
              </a:cxn>
              <a:cxn ang="0">
                <a:pos x="177" y="16"/>
              </a:cxn>
              <a:cxn ang="0">
                <a:pos x="203" y="0"/>
              </a:cxn>
              <a:cxn ang="0">
                <a:pos x="234" y="19"/>
              </a:cxn>
              <a:cxn ang="0">
                <a:pos x="254" y="58"/>
              </a:cxn>
              <a:cxn ang="0">
                <a:pos x="269" y="103"/>
              </a:cxn>
              <a:cxn ang="0">
                <a:pos x="281" y="157"/>
              </a:cxn>
              <a:cxn ang="0">
                <a:pos x="287" y="220"/>
              </a:cxn>
              <a:cxn ang="0">
                <a:pos x="290" y="297"/>
              </a:cxn>
              <a:cxn ang="0">
                <a:pos x="296" y="333"/>
              </a:cxn>
              <a:cxn ang="0">
                <a:pos x="318" y="375"/>
              </a:cxn>
              <a:cxn ang="0">
                <a:pos x="353" y="406"/>
              </a:cxn>
              <a:cxn ang="0">
                <a:pos x="410" y="418"/>
              </a:cxn>
            </a:cxnLst>
            <a:rect l="0" t="0" r="r" b="b"/>
            <a:pathLst>
              <a:path w="410" h="418">
                <a:moveTo>
                  <a:pt x="0" y="415"/>
                </a:moveTo>
                <a:cubicBezTo>
                  <a:pt x="17" y="413"/>
                  <a:pt x="34" y="412"/>
                  <a:pt x="47" y="408"/>
                </a:cubicBezTo>
                <a:cubicBezTo>
                  <a:pt x="60" y="404"/>
                  <a:pt x="68" y="399"/>
                  <a:pt x="78" y="390"/>
                </a:cubicBezTo>
                <a:cubicBezTo>
                  <a:pt x="88" y="381"/>
                  <a:pt x="100" y="366"/>
                  <a:pt x="107" y="351"/>
                </a:cubicBezTo>
                <a:cubicBezTo>
                  <a:pt x="114" y="336"/>
                  <a:pt x="114" y="325"/>
                  <a:pt x="117" y="300"/>
                </a:cubicBezTo>
                <a:cubicBezTo>
                  <a:pt x="120" y="275"/>
                  <a:pt x="120" y="230"/>
                  <a:pt x="123" y="199"/>
                </a:cubicBezTo>
                <a:cubicBezTo>
                  <a:pt x="126" y="168"/>
                  <a:pt x="132" y="136"/>
                  <a:pt x="137" y="111"/>
                </a:cubicBezTo>
                <a:cubicBezTo>
                  <a:pt x="142" y="86"/>
                  <a:pt x="148" y="67"/>
                  <a:pt x="155" y="51"/>
                </a:cubicBezTo>
                <a:cubicBezTo>
                  <a:pt x="162" y="35"/>
                  <a:pt x="169" y="25"/>
                  <a:pt x="177" y="16"/>
                </a:cubicBezTo>
                <a:cubicBezTo>
                  <a:pt x="185" y="7"/>
                  <a:pt x="194" y="0"/>
                  <a:pt x="203" y="0"/>
                </a:cubicBezTo>
                <a:cubicBezTo>
                  <a:pt x="212" y="0"/>
                  <a:pt x="226" y="9"/>
                  <a:pt x="234" y="19"/>
                </a:cubicBezTo>
                <a:cubicBezTo>
                  <a:pt x="242" y="29"/>
                  <a:pt x="248" y="44"/>
                  <a:pt x="254" y="58"/>
                </a:cubicBezTo>
                <a:cubicBezTo>
                  <a:pt x="260" y="72"/>
                  <a:pt x="265" y="87"/>
                  <a:pt x="269" y="103"/>
                </a:cubicBezTo>
                <a:cubicBezTo>
                  <a:pt x="273" y="119"/>
                  <a:pt x="278" y="138"/>
                  <a:pt x="281" y="157"/>
                </a:cubicBezTo>
                <a:cubicBezTo>
                  <a:pt x="284" y="176"/>
                  <a:pt x="286" y="197"/>
                  <a:pt x="287" y="220"/>
                </a:cubicBezTo>
                <a:cubicBezTo>
                  <a:pt x="288" y="243"/>
                  <a:pt x="289" y="278"/>
                  <a:pt x="290" y="297"/>
                </a:cubicBezTo>
                <a:cubicBezTo>
                  <a:pt x="291" y="316"/>
                  <a:pt x="291" y="320"/>
                  <a:pt x="296" y="333"/>
                </a:cubicBezTo>
                <a:cubicBezTo>
                  <a:pt x="301" y="346"/>
                  <a:pt x="309" y="363"/>
                  <a:pt x="318" y="375"/>
                </a:cubicBezTo>
                <a:cubicBezTo>
                  <a:pt x="327" y="387"/>
                  <a:pt x="338" y="399"/>
                  <a:pt x="353" y="406"/>
                </a:cubicBezTo>
                <a:cubicBezTo>
                  <a:pt x="368" y="413"/>
                  <a:pt x="389" y="415"/>
                  <a:pt x="410" y="418"/>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388169" name="Freeform 1097"/>
          <p:cNvSpPr>
            <a:spLocks/>
          </p:cNvSpPr>
          <p:nvPr/>
        </p:nvSpPr>
        <p:spPr bwMode="auto">
          <a:xfrm>
            <a:off x="8048625" y="4270375"/>
            <a:ext cx="498475" cy="681038"/>
          </a:xfrm>
          <a:custGeom>
            <a:avLst/>
            <a:gdLst/>
            <a:ahLst/>
            <a:cxnLst>
              <a:cxn ang="0">
                <a:pos x="0" y="428"/>
              </a:cxn>
              <a:cxn ang="0">
                <a:pos x="38" y="427"/>
              </a:cxn>
              <a:cxn ang="0">
                <a:pos x="68" y="415"/>
              </a:cxn>
              <a:cxn ang="0">
                <a:pos x="99" y="383"/>
              </a:cxn>
              <a:cxn ang="0">
                <a:pos x="117" y="343"/>
              </a:cxn>
              <a:cxn ang="0">
                <a:pos x="122" y="284"/>
              </a:cxn>
              <a:cxn ang="0">
                <a:pos x="123" y="157"/>
              </a:cxn>
              <a:cxn ang="0">
                <a:pos x="123" y="67"/>
              </a:cxn>
              <a:cxn ang="0">
                <a:pos x="129" y="25"/>
              </a:cxn>
              <a:cxn ang="0">
                <a:pos x="140" y="17"/>
              </a:cxn>
              <a:cxn ang="0">
                <a:pos x="153" y="4"/>
              </a:cxn>
              <a:cxn ang="0">
                <a:pos x="173" y="1"/>
              </a:cxn>
              <a:cxn ang="0">
                <a:pos x="192" y="11"/>
              </a:cxn>
              <a:cxn ang="0">
                <a:pos x="203" y="38"/>
              </a:cxn>
              <a:cxn ang="0">
                <a:pos x="203" y="89"/>
              </a:cxn>
              <a:cxn ang="0">
                <a:pos x="201" y="260"/>
              </a:cxn>
              <a:cxn ang="0">
                <a:pos x="206" y="346"/>
              </a:cxn>
              <a:cxn ang="0">
                <a:pos x="227" y="380"/>
              </a:cxn>
              <a:cxn ang="0">
                <a:pos x="246" y="403"/>
              </a:cxn>
              <a:cxn ang="0">
                <a:pos x="272" y="415"/>
              </a:cxn>
              <a:cxn ang="0">
                <a:pos x="314" y="425"/>
              </a:cxn>
            </a:cxnLst>
            <a:rect l="0" t="0" r="r" b="b"/>
            <a:pathLst>
              <a:path w="314" h="429">
                <a:moveTo>
                  <a:pt x="0" y="428"/>
                </a:moveTo>
                <a:cubicBezTo>
                  <a:pt x="13" y="428"/>
                  <a:pt x="27" y="429"/>
                  <a:pt x="38" y="427"/>
                </a:cubicBezTo>
                <a:cubicBezTo>
                  <a:pt x="49" y="425"/>
                  <a:pt x="58" y="422"/>
                  <a:pt x="68" y="415"/>
                </a:cubicBezTo>
                <a:cubicBezTo>
                  <a:pt x="78" y="408"/>
                  <a:pt x="91" y="395"/>
                  <a:pt x="99" y="383"/>
                </a:cubicBezTo>
                <a:cubicBezTo>
                  <a:pt x="107" y="371"/>
                  <a:pt x="113" y="359"/>
                  <a:pt x="117" y="343"/>
                </a:cubicBezTo>
                <a:cubicBezTo>
                  <a:pt x="121" y="327"/>
                  <a:pt x="121" y="315"/>
                  <a:pt x="122" y="284"/>
                </a:cubicBezTo>
                <a:cubicBezTo>
                  <a:pt x="123" y="253"/>
                  <a:pt x="123" y="193"/>
                  <a:pt x="123" y="157"/>
                </a:cubicBezTo>
                <a:cubicBezTo>
                  <a:pt x="123" y="121"/>
                  <a:pt x="122" y="89"/>
                  <a:pt x="123" y="67"/>
                </a:cubicBezTo>
                <a:cubicBezTo>
                  <a:pt x="124" y="45"/>
                  <a:pt x="126" y="33"/>
                  <a:pt x="129" y="25"/>
                </a:cubicBezTo>
                <a:cubicBezTo>
                  <a:pt x="132" y="17"/>
                  <a:pt x="136" y="20"/>
                  <a:pt x="140" y="17"/>
                </a:cubicBezTo>
                <a:cubicBezTo>
                  <a:pt x="144" y="14"/>
                  <a:pt x="148" y="7"/>
                  <a:pt x="153" y="4"/>
                </a:cubicBezTo>
                <a:cubicBezTo>
                  <a:pt x="158" y="1"/>
                  <a:pt x="167" y="0"/>
                  <a:pt x="173" y="1"/>
                </a:cubicBezTo>
                <a:cubicBezTo>
                  <a:pt x="179" y="2"/>
                  <a:pt x="187" y="5"/>
                  <a:pt x="192" y="11"/>
                </a:cubicBezTo>
                <a:cubicBezTo>
                  <a:pt x="197" y="17"/>
                  <a:pt x="201" y="25"/>
                  <a:pt x="203" y="38"/>
                </a:cubicBezTo>
                <a:cubicBezTo>
                  <a:pt x="205" y="51"/>
                  <a:pt x="203" y="52"/>
                  <a:pt x="203" y="89"/>
                </a:cubicBezTo>
                <a:cubicBezTo>
                  <a:pt x="203" y="126"/>
                  <a:pt x="201" y="217"/>
                  <a:pt x="201" y="260"/>
                </a:cubicBezTo>
                <a:cubicBezTo>
                  <a:pt x="201" y="303"/>
                  <a:pt x="202" y="326"/>
                  <a:pt x="206" y="346"/>
                </a:cubicBezTo>
                <a:cubicBezTo>
                  <a:pt x="210" y="366"/>
                  <a:pt x="220" y="371"/>
                  <a:pt x="227" y="380"/>
                </a:cubicBezTo>
                <a:cubicBezTo>
                  <a:pt x="234" y="389"/>
                  <a:pt x="239" y="397"/>
                  <a:pt x="246" y="403"/>
                </a:cubicBezTo>
                <a:cubicBezTo>
                  <a:pt x="253" y="409"/>
                  <a:pt x="261" y="411"/>
                  <a:pt x="272" y="415"/>
                </a:cubicBezTo>
                <a:cubicBezTo>
                  <a:pt x="283" y="419"/>
                  <a:pt x="298" y="422"/>
                  <a:pt x="314" y="425"/>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s-ES_tradnl"/>
              <a:t>Dispersión en fibras ópticas</a:t>
            </a:r>
            <a:endParaRPr lang="es-ES"/>
          </a:p>
        </p:txBody>
      </p:sp>
      <p:sp>
        <p:nvSpPr>
          <p:cNvPr id="387075" name="Rectangle 3"/>
          <p:cNvSpPr>
            <a:spLocks noGrp="1" noChangeArrowheads="1"/>
          </p:cNvSpPr>
          <p:nvPr>
            <p:ph type="body" idx="1"/>
          </p:nvPr>
        </p:nvSpPr>
        <p:spPr/>
        <p:txBody>
          <a:bodyPr/>
          <a:lstStyle/>
          <a:p>
            <a:pPr>
              <a:lnSpc>
                <a:spcPct val="90000"/>
              </a:lnSpc>
            </a:pPr>
            <a:r>
              <a:rPr lang="es-ES_tradnl" sz="2800"/>
              <a:t>En fibra multimodo con luz normal el haz se produce un ensanchamiento del pulso debido a los diferentes haces de luz (‘modos’) que viajan por la fibra.</a:t>
            </a:r>
          </a:p>
          <a:p>
            <a:pPr>
              <a:lnSpc>
                <a:spcPct val="90000"/>
              </a:lnSpc>
            </a:pPr>
            <a:r>
              <a:rPr lang="es-ES_tradnl" sz="2800"/>
              <a:t>Este efecto es proporcional a la velocidad (anchura del pulso) y a la distancia. Se mide por el parámetro </a:t>
            </a:r>
            <a:r>
              <a:rPr lang="es-ES_tradnl" sz="2800" b="1"/>
              <a:t>ancho de banda</a:t>
            </a:r>
            <a:r>
              <a:rPr lang="es-ES_tradnl" sz="2800"/>
              <a:t> que se expresa en MHz*Km</a:t>
            </a:r>
          </a:p>
          <a:p>
            <a:pPr>
              <a:lnSpc>
                <a:spcPct val="90000"/>
              </a:lnSpc>
            </a:pPr>
            <a:r>
              <a:rPr lang="es-ES_tradnl" sz="2800"/>
              <a:t>Solo es importante en conexiones de alta velocidad (ATM a 622 Mb/s o Gigabit Ethernet)</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9131" name="Group 59"/>
          <p:cNvGraphicFramePr>
            <a:graphicFrameLocks noGrp="1"/>
          </p:cNvGraphicFramePr>
          <p:nvPr/>
        </p:nvGraphicFramePr>
        <p:xfrm>
          <a:off x="1641475" y="1628775"/>
          <a:ext cx="5545138" cy="4547235"/>
        </p:xfrm>
        <a:graphic>
          <a:graphicData uri="http://schemas.openxmlformats.org/drawingml/2006/table">
            <a:tbl>
              <a:tblPr/>
              <a:tblGrid>
                <a:gridCol w="1922463"/>
                <a:gridCol w="1846262"/>
                <a:gridCol w="1776413"/>
              </a:tblGrid>
              <a:tr h="5810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Característica</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LED</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Láser semiconductor</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Velocidad máxima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Baja (622 Mb/s)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Alta (10 Gb/s)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Fibra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Multimodo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Multimodo y Monomodo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Distancia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Hasta 2 Km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Hasta 160 Km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Vida media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Larga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Corta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Sensibilidad a la temperatura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Pequeña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Elevada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Costo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Bajo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Alto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9114" name="Text Box 42"/>
          <p:cNvSpPr txBox="1">
            <a:spLocks noChangeArrowheads="1"/>
          </p:cNvSpPr>
          <p:nvPr/>
        </p:nvSpPr>
        <p:spPr bwMode="auto">
          <a:xfrm>
            <a:off x="1454150" y="231775"/>
            <a:ext cx="5480050" cy="1190625"/>
          </a:xfrm>
          <a:prstGeom prst="rect">
            <a:avLst/>
          </a:prstGeom>
          <a:noFill/>
          <a:ln w="12700">
            <a:noFill/>
            <a:miter lim="800000"/>
            <a:headEnd/>
            <a:tailEnd/>
          </a:ln>
          <a:effectLst/>
        </p:spPr>
        <p:txBody>
          <a:bodyPr wrap="none">
            <a:spAutoFit/>
          </a:bodyPr>
          <a:lstStyle/>
          <a:p>
            <a:pPr algn="ctr"/>
            <a:r>
              <a:rPr lang="es-ES_tradnl" sz="3600"/>
              <a:t>Comparación de emisores de</a:t>
            </a:r>
          </a:p>
          <a:p>
            <a:pPr algn="ctr"/>
            <a:r>
              <a:rPr lang="es-ES_tradnl" sz="3600"/>
              <a:t>fibra óptica LED y láser</a:t>
            </a:r>
            <a:endParaRPr lang="es-ES" sz="36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6" name="Text Box 4"/>
          <p:cNvSpPr txBox="1">
            <a:spLocks noChangeArrowheads="1"/>
          </p:cNvSpPr>
          <p:nvPr/>
        </p:nvSpPr>
        <p:spPr bwMode="auto">
          <a:xfrm>
            <a:off x="1524000" y="1428750"/>
            <a:ext cx="1143000" cy="825500"/>
          </a:xfrm>
          <a:prstGeom prst="rect">
            <a:avLst/>
          </a:prstGeom>
          <a:noFill/>
          <a:ln w="9525">
            <a:noFill/>
            <a:miter lim="800000"/>
            <a:headEnd/>
            <a:tailEnd/>
          </a:ln>
          <a:effectLst/>
        </p:spPr>
        <p:txBody>
          <a:bodyPr>
            <a:spAutoFit/>
          </a:bodyPr>
          <a:lstStyle/>
          <a:p>
            <a:pPr algn="ctr" eaLnBrk="1" hangingPunct="1">
              <a:spcBef>
                <a:spcPct val="50000"/>
              </a:spcBef>
            </a:pPr>
            <a:r>
              <a:rPr lang="es-ES_tradnl" sz="1600" b="1">
                <a:latin typeface="Arial" charset="0"/>
              </a:rPr>
              <a:t>Primera ventana 0,85 </a:t>
            </a:r>
            <a:r>
              <a:rPr lang="es-ES_tradnl" sz="1600" b="1">
                <a:latin typeface="Arial" charset="0"/>
                <a:sym typeface="Symbol" pitchFamily="18" charset="2"/>
              </a:rPr>
              <a:t>m</a:t>
            </a:r>
            <a:endParaRPr lang="es-ES" sz="1600" b="1">
              <a:latin typeface="Arial" charset="0"/>
            </a:endParaRPr>
          </a:p>
        </p:txBody>
      </p:sp>
      <p:sp>
        <p:nvSpPr>
          <p:cNvPr id="581637" name="Text Box 5"/>
          <p:cNvSpPr txBox="1">
            <a:spLocks noChangeArrowheads="1"/>
          </p:cNvSpPr>
          <p:nvPr/>
        </p:nvSpPr>
        <p:spPr bwMode="auto">
          <a:xfrm>
            <a:off x="4267200" y="1428750"/>
            <a:ext cx="1295400" cy="825500"/>
          </a:xfrm>
          <a:prstGeom prst="rect">
            <a:avLst/>
          </a:prstGeom>
          <a:noFill/>
          <a:ln w="9525">
            <a:noFill/>
            <a:miter lim="800000"/>
            <a:headEnd/>
            <a:tailEnd/>
          </a:ln>
          <a:effectLst/>
        </p:spPr>
        <p:txBody>
          <a:bodyPr>
            <a:spAutoFit/>
          </a:bodyPr>
          <a:lstStyle/>
          <a:p>
            <a:pPr algn="ctr" eaLnBrk="1" hangingPunct="1">
              <a:spcBef>
                <a:spcPct val="50000"/>
              </a:spcBef>
            </a:pPr>
            <a:r>
              <a:rPr lang="es-ES_tradnl" sz="1600" b="1">
                <a:latin typeface="Arial" charset="0"/>
              </a:rPr>
              <a:t>Segunda ventana 1,30 </a:t>
            </a:r>
            <a:r>
              <a:rPr lang="es-ES_tradnl" sz="1600" b="1">
                <a:latin typeface="Arial" charset="0"/>
                <a:sym typeface="Symbol" pitchFamily="18" charset="2"/>
              </a:rPr>
              <a:t>m</a:t>
            </a:r>
            <a:endParaRPr lang="es-ES" sz="1600" b="1">
              <a:latin typeface="Arial" charset="0"/>
              <a:sym typeface="Symbol" pitchFamily="18" charset="2"/>
            </a:endParaRPr>
          </a:p>
        </p:txBody>
      </p:sp>
      <p:sp>
        <p:nvSpPr>
          <p:cNvPr id="581638" name="Text Box 6"/>
          <p:cNvSpPr txBox="1">
            <a:spLocks noChangeArrowheads="1"/>
          </p:cNvSpPr>
          <p:nvPr/>
        </p:nvSpPr>
        <p:spPr bwMode="auto">
          <a:xfrm>
            <a:off x="5867400" y="1428750"/>
            <a:ext cx="1219200" cy="825500"/>
          </a:xfrm>
          <a:prstGeom prst="rect">
            <a:avLst/>
          </a:prstGeom>
          <a:noFill/>
          <a:ln w="9525">
            <a:noFill/>
            <a:miter lim="800000"/>
            <a:headEnd/>
            <a:tailEnd/>
          </a:ln>
          <a:effectLst/>
        </p:spPr>
        <p:txBody>
          <a:bodyPr>
            <a:spAutoFit/>
          </a:bodyPr>
          <a:lstStyle/>
          <a:p>
            <a:pPr algn="ctr" eaLnBrk="1" hangingPunct="1">
              <a:spcBef>
                <a:spcPct val="50000"/>
              </a:spcBef>
            </a:pPr>
            <a:r>
              <a:rPr lang="es-ES_tradnl" sz="1600" b="1">
                <a:latin typeface="Arial" charset="0"/>
              </a:rPr>
              <a:t>Tercera ventana 1,55 </a:t>
            </a:r>
            <a:r>
              <a:rPr lang="es-ES_tradnl" sz="1600" b="1">
                <a:latin typeface="Arial" charset="0"/>
                <a:sym typeface="Symbol" pitchFamily="18" charset="2"/>
              </a:rPr>
              <a:t>m</a:t>
            </a:r>
            <a:endParaRPr lang="es-ES" sz="1600" b="1">
              <a:latin typeface="Arial" charset="0"/>
              <a:sym typeface="Symbol" pitchFamily="18" charset="2"/>
            </a:endParaRPr>
          </a:p>
        </p:txBody>
      </p:sp>
      <p:sp>
        <p:nvSpPr>
          <p:cNvPr id="581639" name="Text Box 7"/>
          <p:cNvSpPr txBox="1">
            <a:spLocks noChangeArrowheads="1"/>
          </p:cNvSpPr>
          <p:nvPr/>
        </p:nvSpPr>
        <p:spPr bwMode="auto">
          <a:xfrm>
            <a:off x="2438400" y="2651125"/>
            <a:ext cx="2209800" cy="730250"/>
          </a:xfrm>
          <a:prstGeom prst="rect">
            <a:avLst/>
          </a:prstGeom>
          <a:noFill/>
          <a:ln w="9525">
            <a:noFill/>
            <a:miter lim="800000"/>
            <a:headEnd/>
            <a:tailEnd/>
          </a:ln>
          <a:effectLst/>
        </p:spPr>
        <p:txBody>
          <a:bodyPr>
            <a:spAutoFit/>
          </a:bodyPr>
          <a:lstStyle/>
          <a:p>
            <a:pPr eaLnBrk="1" hangingPunct="1">
              <a:spcBef>
                <a:spcPct val="50000"/>
              </a:spcBef>
            </a:pPr>
            <a:r>
              <a:rPr lang="es-ES_tradnl" sz="1400">
                <a:latin typeface="Arial" charset="0"/>
              </a:rPr>
              <a:t>Los picos corresponden a absorción producida por el ión hidroxilo, OH</a:t>
            </a:r>
            <a:r>
              <a:rPr lang="es-ES_tradnl" sz="1400" baseline="30000">
                <a:latin typeface="Arial" charset="0"/>
              </a:rPr>
              <a:t>-</a:t>
            </a:r>
            <a:r>
              <a:rPr lang="es-ES_tradnl" sz="1400">
                <a:latin typeface="Arial" charset="0"/>
              </a:rPr>
              <a:t> </a:t>
            </a:r>
            <a:endParaRPr lang="es-ES" sz="1400">
              <a:latin typeface="Arial" charset="0"/>
            </a:endParaRPr>
          </a:p>
        </p:txBody>
      </p:sp>
      <p:sp>
        <p:nvSpPr>
          <p:cNvPr id="581640" name="Text Box 8"/>
          <p:cNvSpPr txBox="1">
            <a:spLocks noChangeArrowheads="1"/>
          </p:cNvSpPr>
          <p:nvPr/>
        </p:nvSpPr>
        <p:spPr bwMode="auto">
          <a:xfrm>
            <a:off x="2286000" y="3657600"/>
            <a:ext cx="381000" cy="457200"/>
          </a:xfrm>
          <a:prstGeom prst="rect">
            <a:avLst/>
          </a:prstGeom>
          <a:noFill/>
          <a:ln w="9525">
            <a:noFill/>
            <a:miter lim="800000"/>
            <a:headEnd/>
            <a:tailEnd/>
          </a:ln>
          <a:effectLst/>
        </p:spPr>
        <p:txBody>
          <a:bodyPr>
            <a:spAutoFit/>
          </a:bodyPr>
          <a:lstStyle/>
          <a:p>
            <a:pPr eaLnBrk="1" hangingPunct="1">
              <a:spcBef>
                <a:spcPct val="50000"/>
              </a:spcBef>
            </a:pPr>
            <a:r>
              <a:rPr lang="es-ES" b="1">
                <a:sym typeface="Symbol" pitchFamily="18" charset="2"/>
              </a:rPr>
              <a:t></a:t>
            </a:r>
            <a:endParaRPr lang="es-ES" b="1"/>
          </a:p>
        </p:txBody>
      </p:sp>
      <p:sp>
        <p:nvSpPr>
          <p:cNvPr id="581641" name="Text Box 9"/>
          <p:cNvSpPr txBox="1">
            <a:spLocks noChangeArrowheads="1"/>
          </p:cNvSpPr>
          <p:nvPr/>
        </p:nvSpPr>
        <p:spPr bwMode="auto">
          <a:xfrm>
            <a:off x="4267200" y="4495800"/>
            <a:ext cx="381000" cy="457200"/>
          </a:xfrm>
          <a:prstGeom prst="rect">
            <a:avLst/>
          </a:prstGeom>
          <a:noFill/>
          <a:ln w="9525">
            <a:noFill/>
            <a:miter lim="800000"/>
            <a:headEnd/>
            <a:tailEnd/>
          </a:ln>
          <a:effectLst/>
        </p:spPr>
        <p:txBody>
          <a:bodyPr>
            <a:spAutoFit/>
          </a:bodyPr>
          <a:lstStyle/>
          <a:p>
            <a:pPr eaLnBrk="1" hangingPunct="1">
              <a:spcBef>
                <a:spcPct val="50000"/>
              </a:spcBef>
            </a:pPr>
            <a:r>
              <a:rPr lang="es-ES" b="1">
                <a:sym typeface="Symbol" pitchFamily="18" charset="2"/>
              </a:rPr>
              <a:t></a:t>
            </a:r>
            <a:endParaRPr lang="es-ES" b="1"/>
          </a:p>
        </p:txBody>
      </p:sp>
      <p:sp>
        <p:nvSpPr>
          <p:cNvPr id="581642" name="Text Box 10"/>
          <p:cNvSpPr txBox="1">
            <a:spLocks noChangeArrowheads="1"/>
          </p:cNvSpPr>
          <p:nvPr/>
        </p:nvSpPr>
        <p:spPr bwMode="auto">
          <a:xfrm>
            <a:off x="5486400" y="3886200"/>
            <a:ext cx="381000" cy="457200"/>
          </a:xfrm>
          <a:prstGeom prst="rect">
            <a:avLst/>
          </a:prstGeom>
          <a:noFill/>
          <a:ln w="9525">
            <a:noFill/>
            <a:miter lim="800000"/>
            <a:headEnd/>
            <a:tailEnd/>
          </a:ln>
          <a:effectLst/>
        </p:spPr>
        <p:txBody>
          <a:bodyPr>
            <a:spAutoFit/>
          </a:bodyPr>
          <a:lstStyle/>
          <a:p>
            <a:pPr eaLnBrk="1" hangingPunct="1">
              <a:spcBef>
                <a:spcPct val="50000"/>
              </a:spcBef>
            </a:pPr>
            <a:r>
              <a:rPr lang="es-ES" b="1">
                <a:sym typeface="Symbol" pitchFamily="18" charset="2"/>
              </a:rPr>
              <a:t></a:t>
            </a:r>
            <a:endParaRPr lang="es-ES" b="1"/>
          </a:p>
        </p:txBody>
      </p:sp>
      <p:sp>
        <p:nvSpPr>
          <p:cNvPr id="581643" name="Text Box 11"/>
          <p:cNvSpPr txBox="1">
            <a:spLocks noChangeArrowheads="1"/>
          </p:cNvSpPr>
          <p:nvPr/>
        </p:nvSpPr>
        <p:spPr bwMode="auto">
          <a:xfrm>
            <a:off x="2286000" y="3321050"/>
            <a:ext cx="762000" cy="336550"/>
          </a:xfrm>
          <a:prstGeom prst="rect">
            <a:avLst/>
          </a:prstGeom>
          <a:noFill/>
          <a:ln w="9525">
            <a:noFill/>
            <a:miter lim="800000"/>
            <a:headEnd/>
            <a:tailEnd/>
          </a:ln>
          <a:effectLst/>
        </p:spPr>
        <p:txBody>
          <a:bodyPr>
            <a:spAutoFit/>
          </a:bodyPr>
          <a:lstStyle/>
          <a:p>
            <a:pPr eaLnBrk="1" hangingPunct="1">
              <a:spcBef>
                <a:spcPct val="50000"/>
              </a:spcBef>
            </a:pPr>
            <a:r>
              <a:rPr lang="es-ES_tradnl" sz="1600" b="1"/>
              <a:t>OH</a:t>
            </a:r>
            <a:r>
              <a:rPr lang="es-ES_tradnl" sz="1600" b="1" baseline="30000"/>
              <a:t>-</a:t>
            </a:r>
            <a:endParaRPr lang="es-ES" sz="1600" b="1"/>
          </a:p>
        </p:txBody>
      </p:sp>
      <p:sp>
        <p:nvSpPr>
          <p:cNvPr id="581644" name="Text Box 12"/>
          <p:cNvSpPr txBox="1">
            <a:spLocks noChangeArrowheads="1"/>
          </p:cNvSpPr>
          <p:nvPr/>
        </p:nvSpPr>
        <p:spPr bwMode="auto">
          <a:xfrm>
            <a:off x="4191000" y="4159250"/>
            <a:ext cx="762000" cy="336550"/>
          </a:xfrm>
          <a:prstGeom prst="rect">
            <a:avLst/>
          </a:prstGeom>
          <a:noFill/>
          <a:ln w="9525">
            <a:noFill/>
            <a:miter lim="800000"/>
            <a:headEnd/>
            <a:tailEnd/>
          </a:ln>
          <a:effectLst/>
        </p:spPr>
        <p:txBody>
          <a:bodyPr>
            <a:spAutoFit/>
          </a:bodyPr>
          <a:lstStyle/>
          <a:p>
            <a:pPr eaLnBrk="1" hangingPunct="1">
              <a:spcBef>
                <a:spcPct val="50000"/>
              </a:spcBef>
            </a:pPr>
            <a:r>
              <a:rPr lang="es-ES_tradnl" sz="1600" b="1"/>
              <a:t>OH</a:t>
            </a:r>
            <a:r>
              <a:rPr lang="es-ES_tradnl" sz="1600" b="1" baseline="30000"/>
              <a:t>-</a:t>
            </a:r>
            <a:endParaRPr lang="es-ES" sz="1600" b="1"/>
          </a:p>
        </p:txBody>
      </p:sp>
      <p:sp>
        <p:nvSpPr>
          <p:cNvPr id="581645" name="Text Box 13"/>
          <p:cNvSpPr txBox="1">
            <a:spLocks noChangeArrowheads="1"/>
          </p:cNvSpPr>
          <p:nvPr/>
        </p:nvSpPr>
        <p:spPr bwMode="auto">
          <a:xfrm>
            <a:off x="5486400" y="3549650"/>
            <a:ext cx="762000" cy="336550"/>
          </a:xfrm>
          <a:prstGeom prst="rect">
            <a:avLst/>
          </a:prstGeom>
          <a:noFill/>
          <a:ln w="9525">
            <a:noFill/>
            <a:miter lim="800000"/>
            <a:headEnd/>
            <a:tailEnd/>
          </a:ln>
          <a:effectLst/>
        </p:spPr>
        <p:txBody>
          <a:bodyPr>
            <a:spAutoFit/>
          </a:bodyPr>
          <a:lstStyle/>
          <a:p>
            <a:pPr eaLnBrk="1" hangingPunct="1">
              <a:spcBef>
                <a:spcPct val="50000"/>
              </a:spcBef>
            </a:pPr>
            <a:r>
              <a:rPr lang="es-ES_tradnl" sz="1600" b="1"/>
              <a:t>OH</a:t>
            </a:r>
            <a:r>
              <a:rPr lang="es-ES_tradnl" sz="1600" b="1" baseline="30000"/>
              <a:t>-</a:t>
            </a:r>
            <a:endParaRPr lang="es-ES" sz="1600" b="1"/>
          </a:p>
        </p:txBody>
      </p:sp>
      <p:sp>
        <p:nvSpPr>
          <p:cNvPr id="581646" name="Line 14"/>
          <p:cNvSpPr>
            <a:spLocks noChangeShapeType="1"/>
          </p:cNvSpPr>
          <p:nvPr/>
        </p:nvSpPr>
        <p:spPr bwMode="auto">
          <a:xfrm flipH="1">
            <a:off x="914400" y="5911850"/>
            <a:ext cx="533400" cy="0"/>
          </a:xfrm>
          <a:prstGeom prst="line">
            <a:avLst/>
          </a:prstGeom>
          <a:noFill/>
          <a:ln w="12700">
            <a:solidFill>
              <a:schemeClr val="tx1"/>
            </a:solidFill>
            <a:round/>
            <a:headEnd/>
            <a:tailEnd type="triangle" w="med" len="med"/>
          </a:ln>
          <a:effectLst/>
        </p:spPr>
        <p:txBody>
          <a:bodyPr/>
          <a:lstStyle/>
          <a:p>
            <a:endParaRPr lang="es-ES"/>
          </a:p>
        </p:txBody>
      </p:sp>
      <p:sp>
        <p:nvSpPr>
          <p:cNvPr id="581647" name="Line 15"/>
          <p:cNvSpPr>
            <a:spLocks noChangeShapeType="1"/>
          </p:cNvSpPr>
          <p:nvPr/>
        </p:nvSpPr>
        <p:spPr bwMode="auto">
          <a:xfrm>
            <a:off x="1447800" y="5759450"/>
            <a:ext cx="0" cy="304800"/>
          </a:xfrm>
          <a:prstGeom prst="line">
            <a:avLst/>
          </a:prstGeom>
          <a:noFill/>
          <a:ln w="12700">
            <a:solidFill>
              <a:schemeClr val="tx1"/>
            </a:solidFill>
            <a:round/>
            <a:headEnd/>
            <a:tailEnd/>
          </a:ln>
          <a:effectLst/>
        </p:spPr>
        <p:txBody>
          <a:bodyPr/>
          <a:lstStyle/>
          <a:p>
            <a:endParaRPr lang="es-ES"/>
          </a:p>
        </p:txBody>
      </p:sp>
      <p:sp>
        <p:nvSpPr>
          <p:cNvPr id="581648" name="Text Box 16"/>
          <p:cNvSpPr txBox="1">
            <a:spLocks noChangeArrowheads="1"/>
          </p:cNvSpPr>
          <p:nvPr/>
        </p:nvSpPr>
        <p:spPr bwMode="auto">
          <a:xfrm>
            <a:off x="228600" y="5911850"/>
            <a:ext cx="1223963" cy="336550"/>
          </a:xfrm>
          <a:prstGeom prst="rect">
            <a:avLst/>
          </a:prstGeom>
          <a:noFill/>
          <a:ln w="12700">
            <a:noFill/>
            <a:miter lim="800000"/>
            <a:headEnd/>
            <a:tailEnd/>
          </a:ln>
          <a:effectLst/>
        </p:spPr>
        <p:txBody>
          <a:bodyPr wrap="none">
            <a:spAutoFit/>
          </a:bodyPr>
          <a:lstStyle/>
          <a:p>
            <a:r>
              <a:rPr lang="es-ES_tradnl" sz="1600" b="1">
                <a:latin typeface="Arial" charset="0"/>
              </a:rPr>
              <a:t>Luz visible</a:t>
            </a:r>
            <a:endParaRPr lang="es-ES" sz="1600" b="1">
              <a:latin typeface="Arial" charset="0"/>
            </a:endParaRPr>
          </a:p>
        </p:txBody>
      </p:sp>
      <p:sp>
        <p:nvSpPr>
          <p:cNvPr id="581649" name="Freeform 17"/>
          <p:cNvSpPr>
            <a:spLocks/>
          </p:cNvSpPr>
          <p:nvPr/>
        </p:nvSpPr>
        <p:spPr bwMode="auto">
          <a:xfrm>
            <a:off x="1284288" y="2025650"/>
            <a:ext cx="7123112" cy="3306763"/>
          </a:xfrm>
          <a:custGeom>
            <a:avLst/>
            <a:gdLst/>
            <a:ahLst/>
            <a:cxnLst>
              <a:cxn ang="0">
                <a:pos x="7" y="0"/>
              </a:cxn>
              <a:cxn ang="0">
                <a:pos x="3" y="88"/>
              </a:cxn>
              <a:cxn ang="0">
                <a:pos x="23" y="280"/>
              </a:cxn>
              <a:cxn ang="0">
                <a:pos x="47" y="560"/>
              </a:cxn>
              <a:cxn ang="0">
                <a:pos x="63" y="728"/>
              </a:cxn>
              <a:cxn ang="0">
                <a:pos x="127" y="928"/>
              </a:cxn>
              <a:cxn ang="0">
                <a:pos x="227" y="1104"/>
              </a:cxn>
              <a:cxn ang="0">
                <a:pos x="291" y="1220"/>
              </a:cxn>
              <a:cxn ang="0">
                <a:pos x="351" y="1296"/>
              </a:cxn>
              <a:cxn ang="0">
                <a:pos x="443" y="1344"/>
              </a:cxn>
              <a:cxn ang="0">
                <a:pos x="555" y="1372"/>
              </a:cxn>
              <a:cxn ang="0">
                <a:pos x="675" y="1344"/>
              </a:cxn>
              <a:cxn ang="0">
                <a:pos x="727" y="1296"/>
              </a:cxn>
              <a:cxn ang="0">
                <a:pos x="823" y="1320"/>
              </a:cxn>
              <a:cxn ang="0">
                <a:pos x="847" y="1360"/>
              </a:cxn>
              <a:cxn ang="0">
                <a:pos x="919" y="1428"/>
              </a:cxn>
              <a:cxn ang="0">
                <a:pos x="999" y="1484"/>
              </a:cxn>
              <a:cxn ang="0">
                <a:pos x="1139" y="1556"/>
              </a:cxn>
              <a:cxn ang="0">
                <a:pos x="1267" y="1624"/>
              </a:cxn>
              <a:cxn ang="0">
                <a:pos x="1607" y="1788"/>
              </a:cxn>
              <a:cxn ang="0">
                <a:pos x="1715" y="1888"/>
              </a:cxn>
              <a:cxn ang="0">
                <a:pos x="1755" y="1924"/>
              </a:cxn>
              <a:cxn ang="0">
                <a:pos x="1855" y="1944"/>
              </a:cxn>
              <a:cxn ang="0">
                <a:pos x="1891" y="1912"/>
              </a:cxn>
              <a:cxn ang="0">
                <a:pos x="1955" y="1848"/>
              </a:cxn>
              <a:cxn ang="0">
                <a:pos x="1995" y="1832"/>
              </a:cxn>
              <a:cxn ang="0">
                <a:pos x="2055" y="1868"/>
              </a:cxn>
              <a:cxn ang="0">
                <a:pos x="2095" y="1956"/>
              </a:cxn>
              <a:cxn ang="0">
                <a:pos x="2163" y="2024"/>
              </a:cxn>
              <a:cxn ang="0">
                <a:pos x="2367" y="2044"/>
              </a:cxn>
              <a:cxn ang="0">
                <a:pos x="2499" y="2024"/>
              </a:cxn>
              <a:cxn ang="0">
                <a:pos x="2675" y="1748"/>
              </a:cxn>
              <a:cxn ang="0">
                <a:pos x="2703" y="1628"/>
              </a:cxn>
              <a:cxn ang="0">
                <a:pos x="2739" y="1504"/>
              </a:cxn>
              <a:cxn ang="0">
                <a:pos x="2783" y="1492"/>
              </a:cxn>
              <a:cxn ang="0">
                <a:pos x="2831" y="1624"/>
              </a:cxn>
              <a:cxn ang="0">
                <a:pos x="2867" y="1772"/>
              </a:cxn>
              <a:cxn ang="0">
                <a:pos x="2927" y="1908"/>
              </a:cxn>
              <a:cxn ang="0">
                <a:pos x="2987" y="2000"/>
              </a:cxn>
              <a:cxn ang="0">
                <a:pos x="3131" y="2060"/>
              </a:cxn>
              <a:cxn ang="0">
                <a:pos x="3279" y="2076"/>
              </a:cxn>
              <a:cxn ang="0">
                <a:pos x="3435" y="2068"/>
              </a:cxn>
              <a:cxn ang="0">
                <a:pos x="3539" y="1988"/>
              </a:cxn>
              <a:cxn ang="0">
                <a:pos x="3651" y="1836"/>
              </a:cxn>
              <a:cxn ang="0">
                <a:pos x="3791" y="1648"/>
              </a:cxn>
              <a:cxn ang="0">
                <a:pos x="3943" y="1432"/>
              </a:cxn>
              <a:cxn ang="0">
                <a:pos x="4015" y="1272"/>
              </a:cxn>
              <a:cxn ang="0">
                <a:pos x="4091" y="1136"/>
              </a:cxn>
              <a:cxn ang="0">
                <a:pos x="4175" y="1004"/>
              </a:cxn>
              <a:cxn ang="0">
                <a:pos x="4227" y="912"/>
              </a:cxn>
              <a:cxn ang="0">
                <a:pos x="4279" y="788"/>
              </a:cxn>
              <a:cxn ang="0">
                <a:pos x="4487" y="168"/>
              </a:cxn>
            </a:cxnLst>
            <a:rect l="0" t="0" r="r" b="b"/>
            <a:pathLst>
              <a:path w="4487" h="2083">
                <a:moveTo>
                  <a:pt x="7" y="0"/>
                </a:moveTo>
                <a:cubicBezTo>
                  <a:pt x="3" y="20"/>
                  <a:pt x="0" y="41"/>
                  <a:pt x="3" y="88"/>
                </a:cubicBezTo>
                <a:cubicBezTo>
                  <a:pt x="6" y="135"/>
                  <a:pt x="16" y="201"/>
                  <a:pt x="23" y="280"/>
                </a:cubicBezTo>
                <a:cubicBezTo>
                  <a:pt x="30" y="359"/>
                  <a:pt x="40" y="485"/>
                  <a:pt x="47" y="560"/>
                </a:cubicBezTo>
                <a:cubicBezTo>
                  <a:pt x="54" y="635"/>
                  <a:pt x="50" y="667"/>
                  <a:pt x="63" y="728"/>
                </a:cubicBezTo>
                <a:cubicBezTo>
                  <a:pt x="76" y="789"/>
                  <a:pt x="100" y="865"/>
                  <a:pt x="127" y="928"/>
                </a:cubicBezTo>
                <a:cubicBezTo>
                  <a:pt x="154" y="991"/>
                  <a:pt x="200" y="1055"/>
                  <a:pt x="227" y="1104"/>
                </a:cubicBezTo>
                <a:cubicBezTo>
                  <a:pt x="254" y="1153"/>
                  <a:pt x="270" y="1188"/>
                  <a:pt x="291" y="1220"/>
                </a:cubicBezTo>
                <a:cubicBezTo>
                  <a:pt x="312" y="1252"/>
                  <a:pt x="326" y="1275"/>
                  <a:pt x="351" y="1296"/>
                </a:cubicBezTo>
                <a:cubicBezTo>
                  <a:pt x="376" y="1317"/>
                  <a:pt x="409" y="1331"/>
                  <a:pt x="443" y="1344"/>
                </a:cubicBezTo>
                <a:cubicBezTo>
                  <a:pt x="477" y="1357"/>
                  <a:pt x="516" y="1372"/>
                  <a:pt x="555" y="1372"/>
                </a:cubicBezTo>
                <a:cubicBezTo>
                  <a:pt x="594" y="1372"/>
                  <a:pt x="646" y="1357"/>
                  <a:pt x="675" y="1344"/>
                </a:cubicBezTo>
                <a:cubicBezTo>
                  <a:pt x="704" y="1331"/>
                  <a:pt x="702" y="1300"/>
                  <a:pt x="727" y="1296"/>
                </a:cubicBezTo>
                <a:cubicBezTo>
                  <a:pt x="752" y="1292"/>
                  <a:pt x="803" y="1309"/>
                  <a:pt x="823" y="1320"/>
                </a:cubicBezTo>
                <a:cubicBezTo>
                  <a:pt x="843" y="1331"/>
                  <a:pt x="831" y="1342"/>
                  <a:pt x="847" y="1360"/>
                </a:cubicBezTo>
                <a:cubicBezTo>
                  <a:pt x="863" y="1378"/>
                  <a:pt x="894" y="1407"/>
                  <a:pt x="919" y="1428"/>
                </a:cubicBezTo>
                <a:cubicBezTo>
                  <a:pt x="944" y="1449"/>
                  <a:pt x="962" y="1463"/>
                  <a:pt x="999" y="1484"/>
                </a:cubicBezTo>
                <a:cubicBezTo>
                  <a:pt x="1036" y="1505"/>
                  <a:pt x="1094" y="1533"/>
                  <a:pt x="1139" y="1556"/>
                </a:cubicBezTo>
                <a:cubicBezTo>
                  <a:pt x="1184" y="1579"/>
                  <a:pt x="1189" y="1585"/>
                  <a:pt x="1267" y="1624"/>
                </a:cubicBezTo>
                <a:cubicBezTo>
                  <a:pt x="1345" y="1663"/>
                  <a:pt x="1532" y="1744"/>
                  <a:pt x="1607" y="1788"/>
                </a:cubicBezTo>
                <a:cubicBezTo>
                  <a:pt x="1682" y="1832"/>
                  <a:pt x="1690" y="1865"/>
                  <a:pt x="1715" y="1888"/>
                </a:cubicBezTo>
                <a:cubicBezTo>
                  <a:pt x="1740" y="1911"/>
                  <a:pt x="1732" y="1915"/>
                  <a:pt x="1755" y="1924"/>
                </a:cubicBezTo>
                <a:cubicBezTo>
                  <a:pt x="1778" y="1933"/>
                  <a:pt x="1832" y="1946"/>
                  <a:pt x="1855" y="1944"/>
                </a:cubicBezTo>
                <a:cubicBezTo>
                  <a:pt x="1878" y="1942"/>
                  <a:pt x="1874" y="1928"/>
                  <a:pt x="1891" y="1912"/>
                </a:cubicBezTo>
                <a:cubicBezTo>
                  <a:pt x="1908" y="1896"/>
                  <a:pt x="1938" y="1861"/>
                  <a:pt x="1955" y="1848"/>
                </a:cubicBezTo>
                <a:cubicBezTo>
                  <a:pt x="1972" y="1835"/>
                  <a:pt x="1978" y="1829"/>
                  <a:pt x="1995" y="1832"/>
                </a:cubicBezTo>
                <a:cubicBezTo>
                  <a:pt x="2012" y="1835"/>
                  <a:pt x="2038" y="1847"/>
                  <a:pt x="2055" y="1868"/>
                </a:cubicBezTo>
                <a:cubicBezTo>
                  <a:pt x="2072" y="1889"/>
                  <a:pt x="2077" y="1930"/>
                  <a:pt x="2095" y="1956"/>
                </a:cubicBezTo>
                <a:cubicBezTo>
                  <a:pt x="2113" y="1982"/>
                  <a:pt x="2118" y="2009"/>
                  <a:pt x="2163" y="2024"/>
                </a:cubicBezTo>
                <a:cubicBezTo>
                  <a:pt x="2208" y="2039"/>
                  <a:pt x="2311" y="2044"/>
                  <a:pt x="2367" y="2044"/>
                </a:cubicBezTo>
                <a:cubicBezTo>
                  <a:pt x="2423" y="2044"/>
                  <a:pt x="2448" y="2073"/>
                  <a:pt x="2499" y="2024"/>
                </a:cubicBezTo>
                <a:cubicBezTo>
                  <a:pt x="2550" y="1975"/>
                  <a:pt x="2641" y="1814"/>
                  <a:pt x="2675" y="1748"/>
                </a:cubicBezTo>
                <a:cubicBezTo>
                  <a:pt x="2709" y="1682"/>
                  <a:pt x="2692" y="1669"/>
                  <a:pt x="2703" y="1628"/>
                </a:cubicBezTo>
                <a:cubicBezTo>
                  <a:pt x="2714" y="1587"/>
                  <a:pt x="2726" y="1527"/>
                  <a:pt x="2739" y="1504"/>
                </a:cubicBezTo>
                <a:cubicBezTo>
                  <a:pt x="2752" y="1481"/>
                  <a:pt x="2768" y="1472"/>
                  <a:pt x="2783" y="1492"/>
                </a:cubicBezTo>
                <a:cubicBezTo>
                  <a:pt x="2798" y="1512"/>
                  <a:pt x="2817" y="1577"/>
                  <a:pt x="2831" y="1624"/>
                </a:cubicBezTo>
                <a:cubicBezTo>
                  <a:pt x="2845" y="1671"/>
                  <a:pt x="2851" y="1725"/>
                  <a:pt x="2867" y="1772"/>
                </a:cubicBezTo>
                <a:cubicBezTo>
                  <a:pt x="2883" y="1819"/>
                  <a:pt x="2907" y="1870"/>
                  <a:pt x="2927" y="1908"/>
                </a:cubicBezTo>
                <a:cubicBezTo>
                  <a:pt x="2947" y="1946"/>
                  <a:pt x="2953" y="1975"/>
                  <a:pt x="2987" y="2000"/>
                </a:cubicBezTo>
                <a:cubicBezTo>
                  <a:pt x="3021" y="2025"/>
                  <a:pt x="3082" y="2047"/>
                  <a:pt x="3131" y="2060"/>
                </a:cubicBezTo>
                <a:cubicBezTo>
                  <a:pt x="3180" y="2073"/>
                  <a:pt x="3228" y="2075"/>
                  <a:pt x="3279" y="2076"/>
                </a:cubicBezTo>
                <a:cubicBezTo>
                  <a:pt x="3330" y="2077"/>
                  <a:pt x="3392" y="2083"/>
                  <a:pt x="3435" y="2068"/>
                </a:cubicBezTo>
                <a:cubicBezTo>
                  <a:pt x="3478" y="2053"/>
                  <a:pt x="3503" y="2027"/>
                  <a:pt x="3539" y="1988"/>
                </a:cubicBezTo>
                <a:cubicBezTo>
                  <a:pt x="3575" y="1949"/>
                  <a:pt x="3609" y="1893"/>
                  <a:pt x="3651" y="1836"/>
                </a:cubicBezTo>
                <a:cubicBezTo>
                  <a:pt x="3693" y="1779"/>
                  <a:pt x="3742" y="1715"/>
                  <a:pt x="3791" y="1648"/>
                </a:cubicBezTo>
                <a:cubicBezTo>
                  <a:pt x="3840" y="1581"/>
                  <a:pt x="3906" y="1495"/>
                  <a:pt x="3943" y="1432"/>
                </a:cubicBezTo>
                <a:cubicBezTo>
                  <a:pt x="3980" y="1369"/>
                  <a:pt x="3990" y="1321"/>
                  <a:pt x="4015" y="1272"/>
                </a:cubicBezTo>
                <a:cubicBezTo>
                  <a:pt x="4040" y="1223"/>
                  <a:pt x="4064" y="1181"/>
                  <a:pt x="4091" y="1136"/>
                </a:cubicBezTo>
                <a:cubicBezTo>
                  <a:pt x="4118" y="1091"/>
                  <a:pt x="4152" y="1041"/>
                  <a:pt x="4175" y="1004"/>
                </a:cubicBezTo>
                <a:cubicBezTo>
                  <a:pt x="4198" y="967"/>
                  <a:pt x="4210" y="948"/>
                  <a:pt x="4227" y="912"/>
                </a:cubicBezTo>
                <a:cubicBezTo>
                  <a:pt x="4244" y="876"/>
                  <a:pt x="4236" y="912"/>
                  <a:pt x="4279" y="788"/>
                </a:cubicBezTo>
                <a:cubicBezTo>
                  <a:pt x="4322" y="664"/>
                  <a:pt x="4404" y="416"/>
                  <a:pt x="4487" y="168"/>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581650" name="Line 18"/>
          <p:cNvSpPr>
            <a:spLocks noChangeShapeType="1"/>
          </p:cNvSpPr>
          <p:nvPr/>
        </p:nvSpPr>
        <p:spPr bwMode="auto">
          <a:xfrm>
            <a:off x="1098550" y="1816100"/>
            <a:ext cx="0" cy="3765550"/>
          </a:xfrm>
          <a:prstGeom prst="line">
            <a:avLst/>
          </a:prstGeom>
          <a:noFill/>
          <a:ln w="12700">
            <a:solidFill>
              <a:schemeClr val="tx1"/>
            </a:solidFill>
            <a:round/>
            <a:headEnd/>
            <a:tailEnd/>
          </a:ln>
          <a:effectLst/>
        </p:spPr>
        <p:txBody>
          <a:bodyPr/>
          <a:lstStyle/>
          <a:p>
            <a:endParaRPr lang="es-ES"/>
          </a:p>
        </p:txBody>
      </p:sp>
      <p:sp>
        <p:nvSpPr>
          <p:cNvPr id="581651" name="Line 19"/>
          <p:cNvSpPr>
            <a:spLocks noChangeShapeType="1"/>
          </p:cNvSpPr>
          <p:nvPr/>
        </p:nvSpPr>
        <p:spPr bwMode="auto">
          <a:xfrm>
            <a:off x="1098550" y="5575300"/>
            <a:ext cx="7302500" cy="0"/>
          </a:xfrm>
          <a:prstGeom prst="line">
            <a:avLst/>
          </a:prstGeom>
          <a:noFill/>
          <a:ln w="12700">
            <a:solidFill>
              <a:schemeClr val="tx1"/>
            </a:solidFill>
            <a:round/>
            <a:headEnd/>
            <a:tailEnd/>
          </a:ln>
          <a:effectLst/>
        </p:spPr>
        <p:txBody>
          <a:bodyPr/>
          <a:lstStyle/>
          <a:p>
            <a:endParaRPr lang="es-ES"/>
          </a:p>
        </p:txBody>
      </p:sp>
      <p:sp>
        <p:nvSpPr>
          <p:cNvPr id="581652" name="Line 20"/>
          <p:cNvSpPr>
            <a:spLocks noChangeShapeType="1"/>
          </p:cNvSpPr>
          <p:nvPr/>
        </p:nvSpPr>
        <p:spPr bwMode="auto">
          <a:xfrm>
            <a:off x="1746250" y="5454650"/>
            <a:ext cx="0" cy="114300"/>
          </a:xfrm>
          <a:prstGeom prst="line">
            <a:avLst/>
          </a:prstGeom>
          <a:noFill/>
          <a:ln w="12700">
            <a:solidFill>
              <a:schemeClr val="tx1"/>
            </a:solidFill>
            <a:round/>
            <a:headEnd/>
            <a:tailEnd/>
          </a:ln>
          <a:effectLst/>
        </p:spPr>
        <p:txBody>
          <a:bodyPr/>
          <a:lstStyle/>
          <a:p>
            <a:endParaRPr lang="es-ES"/>
          </a:p>
        </p:txBody>
      </p:sp>
      <p:sp>
        <p:nvSpPr>
          <p:cNvPr id="581653" name="Line 21"/>
          <p:cNvSpPr>
            <a:spLocks noChangeShapeType="1"/>
          </p:cNvSpPr>
          <p:nvPr/>
        </p:nvSpPr>
        <p:spPr bwMode="auto">
          <a:xfrm>
            <a:off x="4362450" y="5467350"/>
            <a:ext cx="0" cy="114300"/>
          </a:xfrm>
          <a:prstGeom prst="line">
            <a:avLst/>
          </a:prstGeom>
          <a:noFill/>
          <a:ln w="12700">
            <a:solidFill>
              <a:schemeClr val="tx1"/>
            </a:solidFill>
            <a:round/>
            <a:headEnd/>
            <a:tailEnd/>
          </a:ln>
          <a:effectLst/>
        </p:spPr>
        <p:txBody>
          <a:bodyPr/>
          <a:lstStyle/>
          <a:p>
            <a:endParaRPr lang="es-ES"/>
          </a:p>
        </p:txBody>
      </p:sp>
      <p:sp>
        <p:nvSpPr>
          <p:cNvPr id="581654" name="Line 22"/>
          <p:cNvSpPr>
            <a:spLocks noChangeShapeType="1"/>
          </p:cNvSpPr>
          <p:nvPr/>
        </p:nvSpPr>
        <p:spPr bwMode="auto">
          <a:xfrm>
            <a:off x="3708400" y="5461000"/>
            <a:ext cx="0" cy="114300"/>
          </a:xfrm>
          <a:prstGeom prst="line">
            <a:avLst/>
          </a:prstGeom>
          <a:noFill/>
          <a:ln w="12700">
            <a:solidFill>
              <a:schemeClr val="tx1"/>
            </a:solidFill>
            <a:round/>
            <a:headEnd/>
            <a:tailEnd/>
          </a:ln>
          <a:effectLst/>
        </p:spPr>
        <p:txBody>
          <a:bodyPr/>
          <a:lstStyle/>
          <a:p>
            <a:endParaRPr lang="es-ES"/>
          </a:p>
        </p:txBody>
      </p:sp>
      <p:sp>
        <p:nvSpPr>
          <p:cNvPr id="581655" name="Line 23"/>
          <p:cNvSpPr>
            <a:spLocks noChangeShapeType="1"/>
          </p:cNvSpPr>
          <p:nvPr/>
        </p:nvSpPr>
        <p:spPr bwMode="auto">
          <a:xfrm>
            <a:off x="3054350" y="5461000"/>
            <a:ext cx="0" cy="114300"/>
          </a:xfrm>
          <a:prstGeom prst="line">
            <a:avLst/>
          </a:prstGeom>
          <a:noFill/>
          <a:ln w="12700">
            <a:solidFill>
              <a:schemeClr val="tx1"/>
            </a:solidFill>
            <a:round/>
            <a:headEnd/>
            <a:tailEnd/>
          </a:ln>
          <a:effectLst/>
        </p:spPr>
        <p:txBody>
          <a:bodyPr/>
          <a:lstStyle/>
          <a:p>
            <a:endParaRPr lang="es-ES"/>
          </a:p>
        </p:txBody>
      </p:sp>
      <p:sp>
        <p:nvSpPr>
          <p:cNvPr id="581656" name="Line 24"/>
          <p:cNvSpPr>
            <a:spLocks noChangeShapeType="1"/>
          </p:cNvSpPr>
          <p:nvPr/>
        </p:nvSpPr>
        <p:spPr bwMode="auto">
          <a:xfrm>
            <a:off x="2406650" y="5454650"/>
            <a:ext cx="0" cy="114300"/>
          </a:xfrm>
          <a:prstGeom prst="line">
            <a:avLst/>
          </a:prstGeom>
          <a:noFill/>
          <a:ln w="12700">
            <a:solidFill>
              <a:schemeClr val="tx1"/>
            </a:solidFill>
            <a:round/>
            <a:headEnd/>
            <a:tailEnd/>
          </a:ln>
          <a:effectLst/>
        </p:spPr>
        <p:txBody>
          <a:bodyPr/>
          <a:lstStyle/>
          <a:p>
            <a:endParaRPr lang="es-ES"/>
          </a:p>
        </p:txBody>
      </p:sp>
      <p:sp>
        <p:nvSpPr>
          <p:cNvPr id="581657" name="Line 25"/>
          <p:cNvSpPr>
            <a:spLocks noChangeShapeType="1"/>
          </p:cNvSpPr>
          <p:nvPr/>
        </p:nvSpPr>
        <p:spPr bwMode="auto">
          <a:xfrm>
            <a:off x="6311900" y="5461000"/>
            <a:ext cx="0" cy="114300"/>
          </a:xfrm>
          <a:prstGeom prst="line">
            <a:avLst/>
          </a:prstGeom>
          <a:noFill/>
          <a:ln w="12700">
            <a:solidFill>
              <a:schemeClr val="tx1"/>
            </a:solidFill>
            <a:round/>
            <a:headEnd/>
            <a:tailEnd/>
          </a:ln>
          <a:effectLst/>
        </p:spPr>
        <p:txBody>
          <a:bodyPr/>
          <a:lstStyle/>
          <a:p>
            <a:endParaRPr lang="es-ES"/>
          </a:p>
        </p:txBody>
      </p:sp>
      <p:sp>
        <p:nvSpPr>
          <p:cNvPr id="581658" name="Line 26"/>
          <p:cNvSpPr>
            <a:spLocks noChangeShapeType="1"/>
          </p:cNvSpPr>
          <p:nvPr/>
        </p:nvSpPr>
        <p:spPr bwMode="auto">
          <a:xfrm>
            <a:off x="6972300" y="5461000"/>
            <a:ext cx="0" cy="114300"/>
          </a:xfrm>
          <a:prstGeom prst="line">
            <a:avLst/>
          </a:prstGeom>
          <a:noFill/>
          <a:ln w="12700">
            <a:solidFill>
              <a:schemeClr val="tx1"/>
            </a:solidFill>
            <a:round/>
            <a:headEnd/>
            <a:tailEnd/>
          </a:ln>
          <a:effectLst/>
        </p:spPr>
        <p:txBody>
          <a:bodyPr/>
          <a:lstStyle/>
          <a:p>
            <a:endParaRPr lang="es-ES"/>
          </a:p>
        </p:txBody>
      </p:sp>
      <p:sp>
        <p:nvSpPr>
          <p:cNvPr id="581659" name="Line 27"/>
          <p:cNvSpPr>
            <a:spLocks noChangeShapeType="1"/>
          </p:cNvSpPr>
          <p:nvPr/>
        </p:nvSpPr>
        <p:spPr bwMode="auto">
          <a:xfrm>
            <a:off x="7620000" y="5461000"/>
            <a:ext cx="0" cy="114300"/>
          </a:xfrm>
          <a:prstGeom prst="line">
            <a:avLst/>
          </a:prstGeom>
          <a:noFill/>
          <a:ln w="12700">
            <a:solidFill>
              <a:schemeClr val="tx1"/>
            </a:solidFill>
            <a:round/>
            <a:headEnd/>
            <a:tailEnd/>
          </a:ln>
          <a:effectLst/>
        </p:spPr>
        <p:txBody>
          <a:bodyPr/>
          <a:lstStyle/>
          <a:p>
            <a:endParaRPr lang="es-ES"/>
          </a:p>
        </p:txBody>
      </p:sp>
      <p:sp>
        <p:nvSpPr>
          <p:cNvPr id="581660" name="Line 28"/>
          <p:cNvSpPr>
            <a:spLocks noChangeShapeType="1"/>
          </p:cNvSpPr>
          <p:nvPr/>
        </p:nvSpPr>
        <p:spPr bwMode="auto">
          <a:xfrm>
            <a:off x="5664200" y="5461000"/>
            <a:ext cx="0" cy="114300"/>
          </a:xfrm>
          <a:prstGeom prst="line">
            <a:avLst/>
          </a:prstGeom>
          <a:noFill/>
          <a:ln w="12700">
            <a:solidFill>
              <a:schemeClr val="tx1"/>
            </a:solidFill>
            <a:round/>
            <a:headEnd/>
            <a:tailEnd/>
          </a:ln>
          <a:effectLst/>
        </p:spPr>
        <p:txBody>
          <a:bodyPr/>
          <a:lstStyle/>
          <a:p>
            <a:endParaRPr lang="es-ES"/>
          </a:p>
        </p:txBody>
      </p:sp>
      <p:sp>
        <p:nvSpPr>
          <p:cNvPr id="581661" name="Line 29"/>
          <p:cNvSpPr>
            <a:spLocks noChangeShapeType="1"/>
          </p:cNvSpPr>
          <p:nvPr/>
        </p:nvSpPr>
        <p:spPr bwMode="auto">
          <a:xfrm>
            <a:off x="5016500" y="5461000"/>
            <a:ext cx="0" cy="114300"/>
          </a:xfrm>
          <a:prstGeom prst="line">
            <a:avLst/>
          </a:prstGeom>
          <a:noFill/>
          <a:ln w="12700">
            <a:solidFill>
              <a:schemeClr val="tx1"/>
            </a:solidFill>
            <a:round/>
            <a:headEnd/>
            <a:tailEnd/>
          </a:ln>
          <a:effectLst/>
        </p:spPr>
        <p:txBody>
          <a:bodyPr/>
          <a:lstStyle/>
          <a:p>
            <a:endParaRPr lang="es-ES"/>
          </a:p>
        </p:txBody>
      </p:sp>
      <p:sp>
        <p:nvSpPr>
          <p:cNvPr id="581662" name="Line 30"/>
          <p:cNvSpPr>
            <a:spLocks noChangeShapeType="1"/>
          </p:cNvSpPr>
          <p:nvPr/>
        </p:nvSpPr>
        <p:spPr bwMode="auto">
          <a:xfrm>
            <a:off x="8280400" y="5454650"/>
            <a:ext cx="0" cy="114300"/>
          </a:xfrm>
          <a:prstGeom prst="line">
            <a:avLst/>
          </a:prstGeom>
          <a:noFill/>
          <a:ln w="12700">
            <a:solidFill>
              <a:schemeClr val="tx1"/>
            </a:solidFill>
            <a:round/>
            <a:headEnd/>
            <a:tailEnd/>
          </a:ln>
          <a:effectLst/>
        </p:spPr>
        <p:txBody>
          <a:bodyPr/>
          <a:lstStyle/>
          <a:p>
            <a:endParaRPr lang="es-ES"/>
          </a:p>
        </p:txBody>
      </p:sp>
      <p:sp>
        <p:nvSpPr>
          <p:cNvPr id="581663" name="Line 31"/>
          <p:cNvSpPr>
            <a:spLocks noChangeShapeType="1"/>
          </p:cNvSpPr>
          <p:nvPr/>
        </p:nvSpPr>
        <p:spPr bwMode="auto">
          <a:xfrm rot="5400000">
            <a:off x="1143000" y="5175250"/>
            <a:ext cx="0" cy="114300"/>
          </a:xfrm>
          <a:prstGeom prst="line">
            <a:avLst/>
          </a:prstGeom>
          <a:noFill/>
          <a:ln w="12700">
            <a:solidFill>
              <a:schemeClr val="tx1"/>
            </a:solidFill>
            <a:round/>
            <a:headEnd/>
            <a:tailEnd/>
          </a:ln>
          <a:effectLst/>
        </p:spPr>
        <p:txBody>
          <a:bodyPr/>
          <a:lstStyle/>
          <a:p>
            <a:endParaRPr lang="es-ES"/>
          </a:p>
        </p:txBody>
      </p:sp>
      <p:sp>
        <p:nvSpPr>
          <p:cNvPr id="581664" name="Line 32"/>
          <p:cNvSpPr>
            <a:spLocks noChangeShapeType="1"/>
          </p:cNvSpPr>
          <p:nvPr/>
        </p:nvSpPr>
        <p:spPr bwMode="auto">
          <a:xfrm rot="5400000">
            <a:off x="1155700" y="2781300"/>
            <a:ext cx="0" cy="114300"/>
          </a:xfrm>
          <a:prstGeom prst="line">
            <a:avLst/>
          </a:prstGeom>
          <a:noFill/>
          <a:ln w="12700">
            <a:solidFill>
              <a:schemeClr val="tx1"/>
            </a:solidFill>
            <a:round/>
            <a:headEnd/>
            <a:tailEnd/>
          </a:ln>
          <a:effectLst/>
        </p:spPr>
        <p:txBody>
          <a:bodyPr/>
          <a:lstStyle/>
          <a:p>
            <a:endParaRPr lang="es-ES"/>
          </a:p>
        </p:txBody>
      </p:sp>
      <p:sp>
        <p:nvSpPr>
          <p:cNvPr id="581665" name="Line 33"/>
          <p:cNvSpPr>
            <a:spLocks noChangeShapeType="1"/>
          </p:cNvSpPr>
          <p:nvPr/>
        </p:nvSpPr>
        <p:spPr bwMode="auto">
          <a:xfrm rot="5400000">
            <a:off x="1155700" y="3124200"/>
            <a:ext cx="0" cy="114300"/>
          </a:xfrm>
          <a:prstGeom prst="line">
            <a:avLst/>
          </a:prstGeom>
          <a:noFill/>
          <a:ln w="12700">
            <a:solidFill>
              <a:schemeClr val="tx1"/>
            </a:solidFill>
            <a:round/>
            <a:headEnd/>
            <a:tailEnd/>
          </a:ln>
          <a:effectLst/>
        </p:spPr>
        <p:txBody>
          <a:bodyPr/>
          <a:lstStyle/>
          <a:p>
            <a:endParaRPr lang="es-ES"/>
          </a:p>
        </p:txBody>
      </p:sp>
      <p:sp>
        <p:nvSpPr>
          <p:cNvPr id="581666" name="Line 34"/>
          <p:cNvSpPr>
            <a:spLocks noChangeShapeType="1"/>
          </p:cNvSpPr>
          <p:nvPr/>
        </p:nvSpPr>
        <p:spPr bwMode="auto">
          <a:xfrm rot="5400000">
            <a:off x="1149350" y="3460750"/>
            <a:ext cx="0" cy="114300"/>
          </a:xfrm>
          <a:prstGeom prst="line">
            <a:avLst/>
          </a:prstGeom>
          <a:noFill/>
          <a:ln w="12700">
            <a:solidFill>
              <a:schemeClr val="tx1"/>
            </a:solidFill>
            <a:round/>
            <a:headEnd/>
            <a:tailEnd/>
          </a:ln>
          <a:effectLst/>
        </p:spPr>
        <p:txBody>
          <a:bodyPr/>
          <a:lstStyle/>
          <a:p>
            <a:endParaRPr lang="es-ES"/>
          </a:p>
        </p:txBody>
      </p:sp>
      <p:sp>
        <p:nvSpPr>
          <p:cNvPr id="581667" name="Line 35"/>
          <p:cNvSpPr>
            <a:spLocks noChangeShapeType="1"/>
          </p:cNvSpPr>
          <p:nvPr/>
        </p:nvSpPr>
        <p:spPr bwMode="auto">
          <a:xfrm rot="5400000">
            <a:off x="1155700" y="3803650"/>
            <a:ext cx="0" cy="114300"/>
          </a:xfrm>
          <a:prstGeom prst="line">
            <a:avLst/>
          </a:prstGeom>
          <a:noFill/>
          <a:ln w="12700">
            <a:solidFill>
              <a:schemeClr val="tx1"/>
            </a:solidFill>
            <a:round/>
            <a:headEnd/>
            <a:tailEnd/>
          </a:ln>
          <a:effectLst/>
        </p:spPr>
        <p:txBody>
          <a:bodyPr/>
          <a:lstStyle/>
          <a:p>
            <a:endParaRPr lang="es-ES"/>
          </a:p>
        </p:txBody>
      </p:sp>
      <p:sp>
        <p:nvSpPr>
          <p:cNvPr id="581668" name="Line 36"/>
          <p:cNvSpPr>
            <a:spLocks noChangeShapeType="1"/>
          </p:cNvSpPr>
          <p:nvPr/>
        </p:nvSpPr>
        <p:spPr bwMode="auto">
          <a:xfrm rot="5400000">
            <a:off x="1143000" y="4146550"/>
            <a:ext cx="0" cy="114300"/>
          </a:xfrm>
          <a:prstGeom prst="line">
            <a:avLst/>
          </a:prstGeom>
          <a:noFill/>
          <a:ln w="12700">
            <a:solidFill>
              <a:schemeClr val="tx1"/>
            </a:solidFill>
            <a:round/>
            <a:headEnd/>
            <a:tailEnd/>
          </a:ln>
          <a:effectLst/>
        </p:spPr>
        <p:txBody>
          <a:bodyPr/>
          <a:lstStyle/>
          <a:p>
            <a:endParaRPr lang="es-ES"/>
          </a:p>
        </p:txBody>
      </p:sp>
      <p:sp>
        <p:nvSpPr>
          <p:cNvPr id="581669" name="Line 37"/>
          <p:cNvSpPr>
            <a:spLocks noChangeShapeType="1"/>
          </p:cNvSpPr>
          <p:nvPr/>
        </p:nvSpPr>
        <p:spPr bwMode="auto">
          <a:xfrm rot="5400000">
            <a:off x="1149350" y="4483100"/>
            <a:ext cx="0" cy="114300"/>
          </a:xfrm>
          <a:prstGeom prst="line">
            <a:avLst/>
          </a:prstGeom>
          <a:noFill/>
          <a:ln w="12700">
            <a:solidFill>
              <a:schemeClr val="tx1"/>
            </a:solidFill>
            <a:round/>
            <a:headEnd/>
            <a:tailEnd/>
          </a:ln>
          <a:effectLst/>
        </p:spPr>
        <p:txBody>
          <a:bodyPr/>
          <a:lstStyle/>
          <a:p>
            <a:endParaRPr lang="es-ES"/>
          </a:p>
        </p:txBody>
      </p:sp>
      <p:sp>
        <p:nvSpPr>
          <p:cNvPr id="581670" name="Line 38"/>
          <p:cNvSpPr>
            <a:spLocks noChangeShapeType="1"/>
          </p:cNvSpPr>
          <p:nvPr/>
        </p:nvSpPr>
        <p:spPr bwMode="auto">
          <a:xfrm rot="5400000">
            <a:off x="1149350" y="4826000"/>
            <a:ext cx="0" cy="114300"/>
          </a:xfrm>
          <a:prstGeom prst="line">
            <a:avLst/>
          </a:prstGeom>
          <a:noFill/>
          <a:ln w="12700">
            <a:solidFill>
              <a:schemeClr val="tx1"/>
            </a:solidFill>
            <a:round/>
            <a:headEnd/>
            <a:tailEnd/>
          </a:ln>
          <a:effectLst/>
        </p:spPr>
        <p:txBody>
          <a:bodyPr/>
          <a:lstStyle/>
          <a:p>
            <a:endParaRPr lang="es-ES"/>
          </a:p>
        </p:txBody>
      </p:sp>
      <p:sp>
        <p:nvSpPr>
          <p:cNvPr id="581671" name="Line 39"/>
          <p:cNvSpPr>
            <a:spLocks noChangeShapeType="1"/>
          </p:cNvSpPr>
          <p:nvPr/>
        </p:nvSpPr>
        <p:spPr bwMode="auto">
          <a:xfrm rot="5400000">
            <a:off x="1143000" y="2095500"/>
            <a:ext cx="0" cy="114300"/>
          </a:xfrm>
          <a:prstGeom prst="line">
            <a:avLst/>
          </a:prstGeom>
          <a:noFill/>
          <a:ln w="12700">
            <a:solidFill>
              <a:schemeClr val="tx1"/>
            </a:solidFill>
            <a:round/>
            <a:headEnd/>
            <a:tailEnd/>
          </a:ln>
          <a:effectLst/>
        </p:spPr>
        <p:txBody>
          <a:bodyPr/>
          <a:lstStyle/>
          <a:p>
            <a:endParaRPr lang="es-ES"/>
          </a:p>
        </p:txBody>
      </p:sp>
      <p:sp>
        <p:nvSpPr>
          <p:cNvPr id="581672" name="Line 40"/>
          <p:cNvSpPr>
            <a:spLocks noChangeShapeType="1"/>
          </p:cNvSpPr>
          <p:nvPr/>
        </p:nvSpPr>
        <p:spPr bwMode="auto">
          <a:xfrm rot="5400000">
            <a:off x="1149350" y="2438400"/>
            <a:ext cx="0" cy="114300"/>
          </a:xfrm>
          <a:prstGeom prst="line">
            <a:avLst/>
          </a:prstGeom>
          <a:noFill/>
          <a:ln w="12700">
            <a:solidFill>
              <a:schemeClr val="tx1"/>
            </a:solidFill>
            <a:round/>
            <a:headEnd/>
            <a:tailEnd/>
          </a:ln>
          <a:effectLst/>
        </p:spPr>
        <p:txBody>
          <a:bodyPr/>
          <a:lstStyle/>
          <a:p>
            <a:endParaRPr lang="es-ES"/>
          </a:p>
        </p:txBody>
      </p:sp>
      <p:sp>
        <p:nvSpPr>
          <p:cNvPr id="581673" name="Rectangle 41"/>
          <p:cNvSpPr>
            <a:spLocks noChangeArrowheads="1"/>
          </p:cNvSpPr>
          <p:nvPr/>
        </p:nvSpPr>
        <p:spPr bwMode="auto">
          <a:xfrm>
            <a:off x="1828800" y="2349500"/>
            <a:ext cx="514350" cy="3219450"/>
          </a:xfrm>
          <a:prstGeom prst="rect">
            <a:avLst/>
          </a:prstGeom>
          <a:solidFill>
            <a:schemeClr val="accent1">
              <a:alpha val="50000"/>
            </a:schemeClr>
          </a:solidFill>
          <a:ln w="12700">
            <a:noFill/>
            <a:miter lim="800000"/>
            <a:headEnd/>
            <a:tailEnd/>
          </a:ln>
          <a:effectLst/>
        </p:spPr>
        <p:txBody>
          <a:bodyPr wrap="none" anchor="ctr"/>
          <a:lstStyle/>
          <a:p>
            <a:endParaRPr lang="es-ES"/>
          </a:p>
        </p:txBody>
      </p:sp>
      <p:sp>
        <p:nvSpPr>
          <p:cNvPr id="581674" name="Rectangle 42"/>
          <p:cNvSpPr>
            <a:spLocks noChangeArrowheads="1"/>
          </p:cNvSpPr>
          <p:nvPr/>
        </p:nvSpPr>
        <p:spPr bwMode="auto">
          <a:xfrm>
            <a:off x="4451350" y="2343150"/>
            <a:ext cx="1047750" cy="3219450"/>
          </a:xfrm>
          <a:prstGeom prst="rect">
            <a:avLst/>
          </a:prstGeom>
          <a:solidFill>
            <a:schemeClr val="accent1">
              <a:alpha val="50000"/>
            </a:schemeClr>
          </a:solidFill>
          <a:ln w="12700">
            <a:noFill/>
            <a:miter lim="800000"/>
            <a:headEnd/>
            <a:tailEnd/>
          </a:ln>
          <a:effectLst/>
        </p:spPr>
        <p:txBody>
          <a:bodyPr wrap="none" anchor="ctr"/>
          <a:lstStyle/>
          <a:p>
            <a:endParaRPr lang="es-ES"/>
          </a:p>
        </p:txBody>
      </p:sp>
      <p:sp>
        <p:nvSpPr>
          <p:cNvPr id="581675" name="Rectangle 43"/>
          <p:cNvSpPr>
            <a:spLocks noChangeArrowheads="1"/>
          </p:cNvSpPr>
          <p:nvPr/>
        </p:nvSpPr>
        <p:spPr bwMode="auto">
          <a:xfrm>
            <a:off x="5937250" y="2343150"/>
            <a:ext cx="1098550" cy="3219450"/>
          </a:xfrm>
          <a:prstGeom prst="rect">
            <a:avLst/>
          </a:prstGeom>
          <a:solidFill>
            <a:schemeClr val="accent1">
              <a:alpha val="50000"/>
            </a:schemeClr>
          </a:solidFill>
          <a:ln w="12700">
            <a:noFill/>
            <a:miter lim="800000"/>
            <a:headEnd/>
            <a:tailEnd/>
          </a:ln>
          <a:effectLst/>
        </p:spPr>
        <p:txBody>
          <a:bodyPr wrap="none" anchor="ctr"/>
          <a:lstStyle/>
          <a:p>
            <a:endParaRPr lang="es-ES"/>
          </a:p>
        </p:txBody>
      </p:sp>
      <p:sp>
        <p:nvSpPr>
          <p:cNvPr id="581676" name="Text Box 44"/>
          <p:cNvSpPr txBox="1">
            <a:spLocks noChangeArrowheads="1"/>
          </p:cNvSpPr>
          <p:nvPr/>
        </p:nvSpPr>
        <p:spPr bwMode="auto">
          <a:xfrm>
            <a:off x="3200400" y="5870575"/>
            <a:ext cx="2379663" cy="336550"/>
          </a:xfrm>
          <a:prstGeom prst="rect">
            <a:avLst/>
          </a:prstGeom>
          <a:noFill/>
          <a:ln w="12700">
            <a:noFill/>
            <a:miter lim="800000"/>
            <a:headEnd/>
            <a:tailEnd/>
          </a:ln>
          <a:effectLst/>
        </p:spPr>
        <p:txBody>
          <a:bodyPr wrap="none">
            <a:spAutoFit/>
          </a:bodyPr>
          <a:lstStyle/>
          <a:p>
            <a:r>
              <a:rPr lang="es-ES" sz="1600" b="1">
                <a:latin typeface="Arial" charset="0"/>
              </a:rPr>
              <a:t>Longitud de onda (</a:t>
            </a:r>
            <a:r>
              <a:rPr lang="es-ES_tradnl" sz="1600" b="1">
                <a:latin typeface="Arial" charset="0"/>
                <a:sym typeface="Symbol" pitchFamily="18" charset="2"/>
              </a:rPr>
              <a:t></a:t>
            </a:r>
            <a:r>
              <a:rPr lang="es-ES" sz="1600" b="1">
                <a:latin typeface="Arial" charset="0"/>
              </a:rPr>
              <a:t>m)</a:t>
            </a:r>
          </a:p>
        </p:txBody>
      </p:sp>
      <p:sp>
        <p:nvSpPr>
          <p:cNvPr id="581677" name="Text Box 45"/>
          <p:cNvSpPr txBox="1">
            <a:spLocks noChangeArrowheads="1"/>
          </p:cNvSpPr>
          <p:nvPr/>
        </p:nvSpPr>
        <p:spPr bwMode="auto">
          <a:xfrm rot="16200000">
            <a:off x="-629444" y="3574257"/>
            <a:ext cx="2205037" cy="336550"/>
          </a:xfrm>
          <a:prstGeom prst="rect">
            <a:avLst/>
          </a:prstGeom>
          <a:noFill/>
          <a:ln w="12700">
            <a:noFill/>
            <a:miter lim="800000"/>
            <a:headEnd/>
            <a:tailEnd/>
          </a:ln>
          <a:effectLst/>
        </p:spPr>
        <p:txBody>
          <a:bodyPr wrap="none">
            <a:spAutoFit/>
          </a:bodyPr>
          <a:lstStyle/>
          <a:p>
            <a:r>
              <a:rPr lang="es-ES" sz="1600" b="1">
                <a:latin typeface="Arial" charset="0"/>
              </a:rPr>
              <a:t>Atenuación (dB/Km))</a:t>
            </a:r>
          </a:p>
        </p:txBody>
      </p:sp>
      <p:sp>
        <p:nvSpPr>
          <p:cNvPr id="581678" name="Text Box 46"/>
          <p:cNvSpPr txBox="1">
            <a:spLocks noChangeArrowheads="1"/>
          </p:cNvSpPr>
          <p:nvPr/>
        </p:nvSpPr>
        <p:spPr bwMode="auto">
          <a:xfrm>
            <a:off x="657225" y="2011363"/>
            <a:ext cx="430213" cy="304800"/>
          </a:xfrm>
          <a:prstGeom prst="rect">
            <a:avLst/>
          </a:prstGeom>
          <a:noFill/>
          <a:ln w="12700">
            <a:noFill/>
            <a:miter lim="800000"/>
            <a:headEnd/>
            <a:tailEnd/>
          </a:ln>
          <a:effectLst/>
        </p:spPr>
        <p:txBody>
          <a:bodyPr wrap="none">
            <a:spAutoFit/>
          </a:bodyPr>
          <a:lstStyle/>
          <a:p>
            <a:r>
              <a:rPr lang="es-ES" sz="1400" b="1">
                <a:latin typeface="Arial" charset="0"/>
              </a:rPr>
              <a:t>2,0</a:t>
            </a:r>
          </a:p>
        </p:txBody>
      </p:sp>
      <p:sp>
        <p:nvSpPr>
          <p:cNvPr id="581679" name="Text Box 47"/>
          <p:cNvSpPr txBox="1">
            <a:spLocks noChangeArrowheads="1"/>
          </p:cNvSpPr>
          <p:nvPr/>
        </p:nvSpPr>
        <p:spPr bwMode="auto">
          <a:xfrm>
            <a:off x="657225" y="2347913"/>
            <a:ext cx="430213" cy="304800"/>
          </a:xfrm>
          <a:prstGeom prst="rect">
            <a:avLst/>
          </a:prstGeom>
          <a:noFill/>
          <a:ln w="12700">
            <a:noFill/>
            <a:miter lim="800000"/>
            <a:headEnd/>
            <a:tailEnd/>
          </a:ln>
          <a:effectLst/>
        </p:spPr>
        <p:txBody>
          <a:bodyPr wrap="none">
            <a:spAutoFit/>
          </a:bodyPr>
          <a:lstStyle/>
          <a:p>
            <a:r>
              <a:rPr lang="es-ES" sz="1400" b="1">
                <a:latin typeface="Arial" charset="0"/>
              </a:rPr>
              <a:t>1,8</a:t>
            </a:r>
          </a:p>
        </p:txBody>
      </p:sp>
      <p:sp>
        <p:nvSpPr>
          <p:cNvPr id="581680" name="Text Box 48"/>
          <p:cNvSpPr txBox="1">
            <a:spLocks noChangeArrowheads="1"/>
          </p:cNvSpPr>
          <p:nvPr/>
        </p:nvSpPr>
        <p:spPr bwMode="auto">
          <a:xfrm>
            <a:off x="657225" y="2684463"/>
            <a:ext cx="430213" cy="304800"/>
          </a:xfrm>
          <a:prstGeom prst="rect">
            <a:avLst/>
          </a:prstGeom>
          <a:noFill/>
          <a:ln w="12700">
            <a:noFill/>
            <a:miter lim="800000"/>
            <a:headEnd/>
            <a:tailEnd/>
          </a:ln>
          <a:effectLst/>
        </p:spPr>
        <p:txBody>
          <a:bodyPr wrap="none">
            <a:spAutoFit/>
          </a:bodyPr>
          <a:lstStyle/>
          <a:p>
            <a:r>
              <a:rPr lang="es-ES" sz="1400" b="1">
                <a:latin typeface="Arial" charset="0"/>
              </a:rPr>
              <a:t>1,6</a:t>
            </a:r>
          </a:p>
        </p:txBody>
      </p:sp>
      <p:sp>
        <p:nvSpPr>
          <p:cNvPr id="581681" name="Text Box 49"/>
          <p:cNvSpPr txBox="1">
            <a:spLocks noChangeArrowheads="1"/>
          </p:cNvSpPr>
          <p:nvPr/>
        </p:nvSpPr>
        <p:spPr bwMode="auto">
          <a:xfrm>
            <a:off x="657225" y="4398963"/>
            <a:ext cx="430213" cy="304800"/>
          </a:xfrm>
          <a:prstGeom prst="rect">
            <a:avLst/>
          </a:prstGeom>
          <a:noFill/>
          <a:ln w="12700">
            <a:noFill/>
            <a:miter lim="800000"/>
            <a:headEnd/>
            <a:tailEnd/>
          </a:ln>
          <a:effectLst/>
        </p:spPr>
        <p:txBody>
          <a:bodyPr wrap="none">
            <a:spAutoFit/>
          </a:bodyPr>
          <a:lstStyle/>
          <a:p>
            <a:r>
              <a:rPr lang="es-ES" sz="1400" b="1">
                <a:latin typeface="Arial" charset="0"/>
              </a:rPr>
              <a:t>0,6</a:t>
            </a:r>
          </a:p>
        </p:txBody>
      </p:sp>
      <p:sp>
        <p:nvSpPr>
          <p:cNvPr id="581682" name="Text Box 50"/>
          <p:cNvSpPr txBox="1">
            <a:spLocks noChangeArrowheads="1"/>
          </p:cNvSpPr>
          <p:nvPr/>
        </p:nvSpPr>
        <p:spPr bwMode="auto">
          <a:xfrm>
            <a:off x="663575" y="4062413"/>
            <a:ext cx="430213" cy="304800"/>
          </a:xfrm>
          <a:prstGeom prst="rect">
            <a:avLst/>
          </a:prstGeom>
          <a:noFill/>
          <a:ln w="12700">
            <a:noFill/>
            <a:miter lim="800000"/>
            <a:headEnd/>
            <a:tailEnd/>
          </a:ln>
          <a:effectLst/>
        </p:spPr>
        <p:txBody>
          <a:bodyPr wrap="none">
            <a:spAutoFit/>
          </a:bodyPr>
          <a:lstStyle/>
          <a:p>
            <a:r>
              <a:rPr lang="es-ES" sz="1400" b="1">
                <a:latin typeface="Arial" charset="0"/>
              </a:rPr>
              <a:t>0,8</a:t>
            </a:r>
          </a:p>
        </p:txBody>
      </p:sp>
      <p:sp>
        <p:nvSpPr>
          <p:cNvPr id="581683" name="Text Box 51"/>
          <p:cNvSpPr txBox="1">
            <a:spLocks noChangeArrowheads="1"/>
          </p:cNvSpPr>
          <p:nvPr/>
        </p:nvSpPr>
        <p:spPr bwMode="auto">
          <a:xfrm>
            <a:off x="669925" y="3027363"/>
            <a:ext cx="430213" cy="304800"/>
          </a:xfrm>
          <a:prstGeom prst="rect">
            <a:avLst/>
          </a:prstGeom>
          <a:noFill/>
          <a:ln w="12700">
            <a:noFill/>
            <a:miter lim="800000"/>
            <a:headEnd/>
            <a:tailEnd/>
          </a:ln>
          <a:effectLst/>
        </p:spPr>
        <p:txBody>
          <a:bodyPr wrap="none">
            <a:spAutoFit/>
          </a:bodyPr>
          <a:lstStyle/>
          <a:p>
            <a:r>
              <a:rPr lang="es-ES" sz="1400" b="1">
                <a:latin typeface="Arial" charset="0"/>
              </a:rPr>
              <a:t>1,4</a:t>
            </a:r>
          </a:p>
        </p:txBody>
      </p:sp>
      <p:sp>
        <p:nvSpPr>
          <p:cNvPr id="581684" name="Text Box 52"/>
          <p:cNvSpPr txBox="1">
            <a:spLocks noChangeArrowheads="1"/>
          </p:cNvSpPr>
          <p:nvPr/>
        </p:nvSpPr>
        <p:spPr bwMode="auto">
          <a:xfrm>
            <a:off x="663575" y="3370263"/>
            <a:ext cx="430213" cy="304800"/>
          </a:xfrm>
          <a:prstGeom prst="rect">
            <a:avLst/>
          </a:prstGeom>
          <a:noFill/>
          <a:ln w="12700">
            <a:noFill/>
            <a:miter lim="800000"/>
            <a:headEnd/>
            <a:tailEnd/>
          </a:ln>
          <a:effectLst/>
        </p:spPr>
        <p:txBody>
          <a:bodyPr wrap="none">
            <a:spAutoFit/>
          </a:bodyPr>
          <a:lstStyle/>
          <a:p>
            <a:r>
              <a:rPr lang="es-ES" sz="1400" b="1">
                <a:latin typeface="Arial" charset="0"/>
              </a:rPr>
              <a:t>1,2</a:t>
            </a:r>
          </a:p>
        </p:txBody>
      </p:sp>
      <p:sp>
        <p:nvSpPr>
          <p:cNvPr id="581685" name="Text Box 53"/>
          <p:cNvSpPr txBox="1">
            <a:spLocks noChangeArrowheads="1"/>
          </p:cNvSpPr>
          <p:nvPr/>
        </p:nvSpPr>
        <p:spPr bwMode="auto">
          <a:xfrm>
            <a:off x="666750" y="3714750"/>
            <a:ext cx="430213" cy="304800"/>
          </a:xfrm>
          <a:prstGeom prst="rect">
            <a:avLst/>
          </a:prstGeom>
          <a:noFill/>
          <a:ln w="12700">
            <a:noFill/>
            <a:miter lim="800000"/>
            <a:headEnd/>
            <a:tailEnd/>
          </a:ln>
          <a:effectLst/>
        </p:spPr>
        <p:txBody>
          <a:bodyPr wrap="none">
            <a:spAutoFit/>
          </a:bodyPr>
          <a:lstStyle/>
          <a:p>
            <a:r>
              <a:rPr lang="es-ES" sz="1400" b="1">
                <a:latin typeface="Arial" charset="0"/>
              </a:rPr>
              <a:t>1,0</a:t>
            </a:r>
          </a:p>
        </p:txBody>
      </p:sp>
      <p:sp>
        <p:nvSpPr>
          <p:cNvPr id="581686" name="Text Box 54"/>
          <p:cNvSpPr txBox="1">
            <a:spLocks noChangeArrowheads="1"/>
          </p:cNvSpPr>
          <p:nvPr/>
        </p:nvSpPr>
        <p:spPr bwMode="auto">
          <a:xfrm>
            <a:off x="657225" y="4741863"/>
            <a:ext cx="430213" cy="304800"/>
          </a:xfrm>
          <a:prstGeom prst="rect">
            <a:avLst/>
          </a:prstGeom>
          <a:noFill/>
          <a:ln w="12700">
            <a:noFill/>
            <a:miter lim="800000"/>
            <a:headEnd/>
            <a:tailEnd/>
          </a:ln>
          <a:effectLst/>
        </p:spPr>
        <p:txBody>
          <a:bodyPr wrap="none">
            <a:spAutoFit/>
          </a:bodyPr>
          <a:lstStyle/>
          <a:p>
            <a:r>
              <a:rPr lang="es-ES" sz="1400" b="1">
                <a:latin typeface="Arial" charset="0"/>
              </a:rPr>
              <a:t>0,4</a:t>
            </a:r>
          </a:p>
        </p:txBody>
      </p:sp>
      <p:sp>
        <p:nvSpPr>
          <p:cNvPr id="581687" name="Text Box 55"/>
          <p:cNvSpPr txBox="1">
            <a:spLocks noChangeArrowheads="1"/>
          </p:cNvSpPr>
          <p:nvPr/>
        </p:nvSpPr>
        <p:spPr bwMode="auto">
          <a:xfrm>
            <a:off x="663575" y="5097463"/>
            <a:ext cx="430213" cy="304800"/>
          </a:xfrm>
          <a:prstGeom prst="rect">
            <a:avLst/>
          </a:prstGeom>
          <a:noFill/>
          <a:ln w="12700">
            <a:noFill/>
            <a:miter lim="800000"/>
            <a:headEnd/>
            <a:tailEnd/>
          </a:ln>
          <a:effectLst/>
        </p:spPr>
        <p:txBody>
          <a:bodyPr wrap="none">
            <a:spAutoFit/>
          </a:bodyPr>
          <a:lstStyle/>
          <a:p>
            <a:r>
              <a:rPr lang="es-ES" sz="1400" b="1">
                <a:latin typeface="Arial" charset="0"/>
              </a:rPr>
              <a:t>0,2</a:t>
            </a:r>
          </a:p>
        </p:txBody>
      </p:sp>
      <p:sp>
        <p:nvSpPr>
          <p:cNvPr id="581688" name="Text Box 56"/>
          <p:cNvSpPr txBox="1">
            <a:spLocks noChangeArrowheads="1"/>
          </p:cNvSpPr>
          <p:nvPr/>
        </p:nvSpPr>
        <p:spPr bwMode="auto">
          <a:xfrm>
            <a:off x="936625" y="5573713"/>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581689" name="Text Box 57"/>
          <p:cNvSpPr txBox="1">
            <a:spLocks noChangeArrowheads="1"/>
          </p:cNvSpPr>
          <p:nvPr/>
        </p:nvSpPr>
        <p:spPr bwMode="auto">
          <a:xfrm>
            <a:off x="283527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1,0</a:t>
            </a:r>
          </a:p>
        </p:txBody>
      </p:sp>
      <p:sp>
        <p:nvSpPr>
          <p:cNvPr id="581690" name="Text Box 58"/>
          <p:cNvSpPr txBox="1">
            <a:spLocks noChangeArrowheads="1"/>
          </p:cNvSpPr>
          <p:nvPr/>
        </p:nvSpPr>
        <p:spPr bwMode="auto">
          <a:xfrm>
            <a:off x="217487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0,9</a:t>
            </a:r>
          </a:p>
        </p:txBody>
      </p:sp>
      <p:sp>
        <p:nvSpPr>
          <p:cNvPr id="581691" name="Text Box 59"/>
          <p:cNvSpPr txBox="1">
            <a:spLocks noChangeArrowheads="1"/>
          </p:cNvSpPr>
          <p:nvPr/>
        </p:nvSpPr>
        <p:spPr bwMode="auto">
          <a:xfrm>
            <a:off x="150812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0,8</a:t>
            </a:r>
          </a:p>
        </p:txBody>
      </p:sp>
      <p:sp>
        <p:nvSpPr>
          <p:cNvPr id="581692" name="Text Box 60"/>
          <p:cNvSpPr txBox="1">
            <a:spLocks noChangeArrowheads="1"/>
          </p:cNvSpPr>
          <p:nvPr/>
        </p:nvSpPr>
        <p:spPr bwMode="auto">
          <a:xfrm>
            <a:off x="5445125" y="5567363"/>
            <a:ext cx="430213" cy="304800"/>
          </a:xfrm>
          <a:prstGeom prst="rect">
            <a:avLst/>
          </a:prstGeom>
          <a:noFill/>
          <a:ln w="12700">
            <a:noFill/>
            <a:miter lim="800000"/>
            <a:headEnd/>
            <a:tailEnd/>
          </a:ln>
          <a:effectLst/>
        </p:spPr>
        <p:txBody>
          <a:bodyPr wrap="none">
            <a:spAutoFit/>
          </a:bodyPr>
          <a:lstStyle/>
          <a:p>
            <a:r>
              <a:rPr lang="es-ES" sz="1400" b="1">
                <a:latin typeface="Arial" charset="0"/>
              </a:rPr>
              <a:t>1,4</a:t>
            </a:r>
          </a:p>
        </p:txBody>
      </p:sp>
      <p:sp>
        <p:nvSpPr>
          <p:cNvPr id="581693" name="Text Box 61"/>
          <p:cNvSpPr txBox="1">
            <a:spLocks noChangeArrowheads="1"/>
          </p:cNvSpPr>
          <p:nvPr/>
        </p:nvSpPr>
        <p:spPr bwMode="auto">
          <a:xfrm>
            <a:off x="4803775" y="5580063"/>
            <a:ext cx="430213" cy="304800"/>
          </a:xfrm>
          <a:prstGeom prst="rect">
            <a:avLst/>
          </a:prstGeom>
          <a:noFill/>
          <a:ln w="12700">
            <a:noFill/>
            <a:miter lim="800000"/>
            <a:headEnd/>
            <a:tailEnd/>
          </a:ln>
          <a:effectLst/>
        </p:spPr>
        <p:txBody>
          <a:bodyPr wrap="none">
            <a:spAutoFit/>
          </a:bodyPr>
          <a:lstStyle/>
          <a:p>
            <a:r>
              <a:rPr lang="es-ES" sz="1400" b="1">
                <a:latin typeface="Arial" charset="0"/>
              </a:rPr>
              <a:t>1,3</a:t>
            </a:r>
          </a:p>
        </p:txBody>
      </p:sp>
      <p:sp>
        <p:nvSpPr>
          <p:cNvPr id="581694" name="Text Box 62"/>
          <p:cNvSpPr txBox="1">
            <a:spLocks noChangeArrowheads="1"/>
          </p:cNvSpPr>
          <p:nvPr/>
        </p:nvSpPr>
        <p:spPr bwMode="auto">
          <a:xfrm>
            <a:off x="413067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1,2</a:t>
            </a:r>
          </a:p>
        </p:txBody>
      </p:sp>
      <p:sp>
        <p:nvSpPr>
          <p:cNvPr id="581695" name="Text Box 63"/>
          <p:cNvSpPr txBox="1">
            <a:spLocks noChangeArrowheads="1"/>
          </p:cNvSpPr>
          <p:nvPr/>
        </p:nvSpPr>
        <p:spPr bwMode="auto">
          <a:xfrm>
            <a:off x="3476625" y="5580063"/>
            <a:ext cx="430213" cy="304800"/>
          </a:xfrm>
          <a:prstGeom prst="rect">
            <a:avLst/>
          </a:prstGeom>
          <a:noFill/>
          <a:ln w="12700">
            <a:noFill/>
            <a:miter lim="800000"/>
            <a:headEnd/>
            <a:tailEnd/>
          </a:ln>
          <a:effectLst/>
        </p:spPr>
        <p:txBody>
          <a:bodyPr wrap="none">
            <a:spAutoFit/>
          </a:bodyPr>
          <a:lstStyle/>
          <a:p>
            <a:r>
              <a:rPr lang="es-ES" sz="1400" b="1">
                <a:latin typeface="Arial" charset="0"/>
              </a:rPr>
              <a:t>1,1</a:t>
            </a:r>
          </a:p>
        </p:txBody>
      </p:sp>
      <p:sp>
        <p:nvSpPr>
          <p:cNvPr id="581696" name="Text Box 64"/>
          <p:cNvSpPr txBox="1">
            <a:spLocks noChangeArrowheads="1"/>
          </p:cNvSpPr>
          <p:nvPr/>
        </p:nvSpPr>
        <p:spPr bwMode="auto">
          <a:xfrm>
            <a:off x="7407275" y="5580063"/>
            <a:ext cx="430213" cy="304800"/>
          </a:xfrm>
          <a:prstGeom prst="rect">
            <a:avLst/>
          </a:prstGeom>
          <a:noFill/>
          <a:ln w="12700">
            <a:noFill/>
            <a:miter lim="800000"/>
            <a:headEnd/>
            <a:tailEnd/>
          </a:ln>
          <a:effectLst/>
        </p:spPr>
        <p:txBody>
          <a:bodyPr wrap="none">
            <a:spAutoFit/>
          </a:bodyPr>
          <a:lstStyle/>
          <a:p>
            <a:r>
              <a:rPr lang="es-ES" sz="1400" b="1">
                <a:latin typeface="Arial" charset="0"/>
              </a:rPr>
              <a:t>1,7</a:t>
            </a:r>
          </a:p>
        </p:txBody>
      </p:sp>
      <p:sp>
        <p:nvSpPr>
          <p:cNvPr id="581697" name="Text Box 65"/>
          <p:cNvSpPr txBox="1">
            <a:spLocks noChangeArrowheads="1"/>
          </p:cNvSpPr>
          <p:nvPr/>
        </p:nvSpPr>
        <p:spPr bwMode="auto">
          <a:xfrm>
            <a:off x="674052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1,6</a:t>
            </a:r>
          </a:p>
        </p:txBody>
      </p:sp>
      <p:sp>
        <p:nvSpPr>
          <p:cNvPr id="581698" name="Text Box 66"/>
          <p:cNvSpPr txBox="1">
            <a:spLocks noChangeArrowheads="1"/>
          </p:cNvSpPr>
          <p:nvPr/>
        </p:nvSpPr>
        <p:spPr bwMode="auto">
          <a:xfrm>
            <a:off x="6099175" y="5573713"/>
            <a:ext cx="430213" cy="304800"/>
          </a:xfrm>
          <a:prstGeom prst="rect">
            <a:avLst/>
          </a:prstGeom>
          <a:noFill/>
          <a:ln w="12700">
            <a:noFill/>
            <a:miter lim="800000"/>
            <a:headEnd/>
            <a:tailEnd/>
          </a:ln>
          <a:effectLst/>
        </p:spPr>
        <p:txBody>
          <a:bodyPr wrap="none">
            <a:spAutoFit/>
          </a:bodyPr>
          <a:lstStyle/>
          <a:p>
            <a:r>
              <a:rPr lang="es-ES" sz="1400" b="1">
                <a:latin typeface="Arial" charset="0"/>
              </a:rPr>
              <a:t>1,5</a:t>
            </a:r>
          </a:p>
        </p:txBody>
      </p:sp>
      <p:sp>
        <p:nvSpPr>
          <p:cNvPr id="581699" name="Text Box 67"/>
          <p:cNvSpPr txBox="1">
            <a:spLocks noChangeArrowheads="1"/>
          </p:cNvSpPr>
          <p:nvPr/>
        </p:nvSpPr>
        <p:spPr bwMode="auto">
          <a:xfrm>
            <a:off x="8074025" y="5567363"/>
            <a:ext cx="430213" cy="304800"/>
          </a:xfrm>
          <a:prstGeom prst="rect">
            <a:avLst/>
          </a:prstGeom>
          <a:noFill/>
          <a:ln w="12700">
            <a:noFill/>
            <a:miter lim="800000"/>
            <a:headEnd/>
            <a:tailEnd/>
          </a:ln>
          <a:effectLst/>
        </p:spPr>
        <p:txBody>
          <a:bodyPr wrap="none">
            <a:spAutoFit/>
          </a:bodyPr>
          <a:lstStyle/>
          <a:p>
            <a:r>
              <a:rPr lang="es-ES" sz="1400" b="1">
                <a:latin typeface="Arial" charset="0"/>
              </a:rPr>
              <a:t>1,8</a:t>
            </a:r>
          </a:p>
        </p:txBody>
      </p:sp>
      <p:sp>
        <p:nvSpPr>
          <p:cNvPr id="581700" name="Line 68"/>
          <p:cNvSpPr>
            <a:spLocks noChangeShapeType="1"/>
          </p:cNvSpPr>
          <p:nvPr/>
        </p:nvSpPr>
        <p:spPr bwMode="auto">
          <a:xfrm>
            <a:off x="1447800" y="5911850"/>
            <a:ext cx="381000" cy="0"/>
          </a:xfrm>
          <a:prstGeom prst="line">
            <a:avLst/>
          </a:prstGeom>
          <a:noFill/>
          <a:ln w="12700">
            <a:solidFill>
              <a:schemeClr val="tx1"/>
            </a:solidFill>
            <a:round/>
            <a:headEnd/>
            <a:tailEnd type="triangle" w="med" len="med"/>
          </a:ln>
          <a:effectLst/>
        </p:spPr>
        <p:txBody>
          <a:bodyPr/>
          <a:lstStyle/>
          <a:p>
            <a:endParaRPr lang="es-ES"/>
          </a:p>
        </p:txBody>
      </p:sp>
      <p:sp>
        <p:nvSpPr>
          <p:cNvPr id="581701" name="Text Box 69"/>
          <p:cNvSpPr txBox="1">
            <a:spLocks noChangeArrowheads="1"/>
          </p:cNvSpPr>
          <p:nvPr/>
        </p:nvSpPr>
        <p:spPr bwMode="auto">
          <a:xfrm>
            <a:off x="1519238" y="5911850"/>
            <a:ext cx="1484312" cy="336550"/>
          </a:xfrm>
          <a:prstGeom prst="rect">
            <a:avLst/>
          </a:prstGeom>
          <a:noFill/>
          <a:ln w="12700">
            <a:noFill/>
            <a:miter lim="800000"/>
            <a:headEnd/>
            <a:tailEnd/>
          </a:ln>
          <a:effectLst/>
        </p:spPr>
        <p:txBody>
          <a:bodyPr wrap="none">
            <a:spAutoFit/>
          </a:bodyPr>
          <a:lstStyle/>
          <a:p>
            <a:r>
              <a:rPr lang="es-ES_tradnl" sz="1600" b="1">
                <a:latin typeface="Arial" charset="0"/>
              </a:rPr>
              <a:t>Luz infrarroja</a:t>
            </a:r>
            <a:endParaRPr lang="es-ES" sz="1600" b="1">
              <a:latin typeface="Arial" charset="0"/>
            </a:endParaRPr>
          </a:p>
        </p:txBody>
      </p:sp>
      <p:sp>
        <p:nvSpPr>
          <p:cNvPr id="581702" name="Text Box 70"/>
          <p:cNvSpPr txBox="1">
            <a:spLocks noChangeArrowheads="1"/>
          </p:cNvSpPr>
          <p:nvPr/>
        </p:nvSpPr>
        <p:spPr bwMode="auto">
          <a:xfrm>
            <a:off x="1219200" y="304800"/>
            <a:ext cx="6019800" cy="946150"/>
          </a:xfrm>
          <a:prstGeom prst="rect">
            <a:avLst/>
          </a:prstGeom>
          <a:noFill/>
          <a:ln w="9525">
            <a:noFill/>
            <a:miter lim="800000"/>
            <a:headEnd/>
            <a:tailEnd/>
          </a:ln>
          <a:effectLst/>
        </p:spPr>
        <p:txBody>
          <a:bodyPr>
            <a:spAutoFit/>
          </a:bodyPr>
          <a:lstStyle/>
          <a:p>
            <a:pPr algn="ctr" eaLnBrk="1" hangingPunct="1">
              <a:spcBef>
                <a:spcPct val="50000"/>
              </a:spcBef>
            </a:pPr>
            <a:r>
              <a:rPr lang="es-ES_tradnl" sz="2800"/>
              <a:t>Atenuación de la fibra óptica en función de la longitud de onda </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3653" name="Picture 5"/>
          <p:cNvPicPr>
            <a:picLocks noChangeArrowheads="1"/>
          </p:cNvPicPr>
          <p:nvPr/>
        </p:nvPicPr>
        <p:blipFill>
          <a:blip r:embed="rId3" cstate="print"/>
          <a:srcRect/>
          <a:stretch>
            <a:fillRect/>
          </a:stretch>
        </p:blipFill>
        <p:spPr bwMode="auto">
          <a:xfrm>
            <a:off x="3444875" y="2870200"/>
            <a:ext cx="598488" cy="381000"/>
          </a:xfrm>
          <a:prstGeom prst="rect">
            <a:avLst/>
          </a:prstGeom>
          <a:noFill/>
          <a:ln w="12700">
            <a:noFill/>
            <a:miter lim="800000"/>
            <a:headEnd/>
            <a:tailEnd/>
          </a:ln>
          <a:effectLst/>
        </p:spPr>
      </p:pic>
      <p:pic>
        <p:nvPicPr>
          <p:cNvPr id="283654" name="Picture 6"/>
          <p:cNvPicPr>
            <a:picLocks noChangeArrowheads="1"/>
          </p:cNvPicPr>
          <p:nvPr/>
        </p:nvPicPr>
        <p:blipFill>
          <a:blip r:embed="rId4" cstate="print"/>
          <a:srcRect/>
          <a:stretch>
            <a:fillRect/>
          </a:stretch>
        </p:blipFill>
        <p:spPr bwMode="auto">
          <a:xfrm>
            <a:off x="3444875" y="1803400"/>
            <a:ext cx="736600" cy="533400"/>
          </a:xfrm>
          <a:prstGeom prst="rect">
            <a:avLst/>
          </a:prstGeom>
          <a:noFill/>
          <a:ln w="12700">
            <a:noFill/>
            <a:miter lim="800000"/>
            <a:headEnd/>
            <a:tailEnd/>
          </a:ln>
          <a:effectLst/>
        </p:spPr>
      </p:pic>
      <p:sp>
        <p:nvSpPr>
          <p:cNvPr id="283655" name="Line 7"/>
          <p:cNvSpPr>
            <a:spLocks noChangeShapeType="1"/>
          </p:cNvSpPr>
          <p:nvPr/>
        </p:nvSpPr>
        <p:spPr bwMode="auto">
          <a:xfrm>
            <a:off x="2454275" y="54610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56" name="Line 8"/>
          <p:cNvSpPr>
            <a:spLocks noChangeShapeType="1"/>
          </p:cNvSpPr>
          <p:nvPr/>
        </p:nvSpPr>
        <p:spPr bwMode="auto">
          <a:xfrm>
            <a:off x="2454275" y="44704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57" name="Line 9"/>
          <p:cNvSpPr>
            <a:spLocks noChangeShapeType="1"/>
          </p:cNvSpPr>
          <p:nvPr/>
        </p:nvSpPr>
        <p:spPr bwMode="auto">
          <a:xfrm>
            <a:off x="4283075" y="54610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58" name="Line 10"/>
          <p:cNvSpPr>
            <a:spLocks noChangeShapeType="1"/>
          </p:cNvSpPr>
          <p:nvPr/>
        </p:nvSpPr>
        <p:spPr bwMode="auto">
          <a:xfrm>
            <a:off x="4283075" y="44704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59" name="Line 11"/>
          <p:cNvSpPr>
            <a:spLocks noChangeShapeType="1"/>
          </p:cNvSpPr>
          <p:nvPr/>
        </p:nvSpPr>
        <p:spPr bwMode="auto">
          <a:xfrm>
            <a:off x="4283075" y="30988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60" name="Line 12"/>
          <p:cNvSpPr>
            <a:spLocks noChangeShapeType="1"/>
          </p:cNvSpPr>
          <p:nvPr/>
        </p:nvSpPr>
        <p:spPr bwMode="auto">
          <a:xfrm>
            <a:off x="4283075" y="21082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62" name="Line 14"/>
          <p:cNvSpPr>
            <a:spLocks noChangeShapeType="1"/>
          </p:cNvSpPr>
          <p:nvPr/>
        </p:nvSpPr>
        <p:spPr bwMode="auto">
          <a:xfrm>
            <a:off x="2454275" y="30988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63" name="Text Box 15"/>
          <p:cNvSpPr txBox="1">
            <a:spLocks noChangeArrowheads="1"/>
          </p:cNvSpPr>
          <p:nvPr/>
        </p:nvSpPr>
        <p:spPr bwMode="auto">
          <a:xfrm>
            <a:off x="3362325" y="2336800"/>
            <a:ext cx="920750" cy="304800"/>
          </a:xfrm>
          <a:prstGeom prst="rect">
            <a:avLst/>
          </a:prstGeom>
          <a:noFill/>
          <a:ln w="12700">
            <a:noFill/>
            <a:miter lim="800000"/>
            <a:headEnd/>
            <a:tailEnd/>
          </a:ln>
          <a:effectLst/>
        </p:spPr>
        <p:txBody>
          <a:bodyPr wrap="none">
            <a:spAutoFit/>
          </a:bodyPr>
          <a:lstStyle/>
          <a:p>
            <a:r>
              <a:rPr lang="es-ES" sz="1400" b="1">
                <a:latin typeface="Arial" charset="0"/>
              </a:rPr>
              <a:t>Teléfono</a:t>
            </a:r>
          </a:p>
        </p:txBody>
      </p:sp>
      <p:sp>
        <p:nvSpPr>
          <p:cNvPr id="283664" name="Text Box 16"/>
          <p:cNvSpPr txBox="1">
            <a:spLocks noChangeArrowheads="1"/>
          </p:cNvSpPr>
          <p:nvPr/>
        </p:nvSpPr>
        <p:spPr bwMode="auto">
          <a:xfrm>
            <a:off x="3368675" y="3251200"/>
            <a:ext cx="804863" cy="304800"/>
          </a:xfrm>
          <a:prstGeom prst="rect">
            <a:avLst/>
          </a:prstGeom>
          <a:noFill/>
          <a:ln w="12700">
            <a:noFill/>
            <a:miter lim="800000"/>
            <a:headEnd/>
            <a:tailEnd/>
          </a:ln>
          <a:effectLst/>
        </p:spPr>
        <p:txBody>
          <a:bodyPr wrap="none">
            <a:spAutoFit/>
          </a:bodyPr>
          <a:lstStyle/>
          <a:p>
            <a:r>
              <a:rPr lang="es-ES" sz="1400" b="1">
                <a:latin typeface="Arial" charset="0"/>
              </a:rPr>
              <a:t>Módem</a:t>
            </a:r>
          </a:p>
        </p:txBody>
      </p:sp>
      <p:sp>
        <p:nvSpPr>
          <p:cNvPr id="283665" name="Text Box 17"/>
          <p:cNvSpPr txBox="1">
            <a:spLocks noChangeArrowheads="1"/>
          </p:cNvSpPr>
          <p:nvPr/>
        </p:nvSpPr>
        <p:spPr bwMode="auto">
          <a:xfrm>
            <a:off x="2819400" y="4668838"/>
            <a:ext cx="1871663" cy="487362"/>
          </a:xfrm>
          <a:prstGeom prst="rect">
            <a:avLst/>
          </a:prstGeom>
          <a:noFill/>
          <a:ln w="12700">
            <a:noFill/>
            <a:miter lim="800000"/>
            <a:headEnd/>
            <a:tailEnd/>
          </a:ln>
          <a:effectLst/>
        </p:spPr>
        <p:txBody>
          <a:bodyPr wrap="none">
            <a:spAutoFit/>
          </a:bodyPr>
          <a:lstStyle/>
          <a:p>
            <a:pPr algn="ctr"/>
            <a:r>
              <a:rPr lang="es-ES" sz="1400" b="1">
                <a:latin typeface="Arial" charset="0"/>
              </a:rPr>
              <a:t>Códec</a:t>
            </a:r>
          </a:p>
          <a:p>
            <a:pPr algn="ctr"/>
            <a:r>
              <a:rPr lang="es-ES" sz="1200" b="1">
                <a:latin typeface="Arial" charset="0"/>
              </a:rPr>
              <a:t>Ejemplo: teléfono RDSI</a:t>
            </a:r>
          </a:p>
        </p:txBody>
      </p:sp>
      <p:sp>
        <p:nvSpPr>
          <p:cNvPr id="283666" name="Text Box 18"/>
          <p:cNvSpPr txBox="1">
            <a:spLocks noChangeArrowheads="1"/>
          </p:cNvSpPr>
          <p:nvPr/>
        </p:nvSpPr>
        <p:spPr bwMode="auto">
          <a:xfrm>
            <a:off x="2303463" y="5735638"/>
            <a:ext cx="2894012" cy="487362"/>
          </a:xfrm>
          <a:prstGeom prst="rect">
            <a:avLst/>
          </a:prstGeom>
          <a:noFill/>
          <a:ln w="12700">
            <a:noFill/>
            <a:miter lim="800000"/>
            <a:headEnd/>
            <a:tailEnd/>
          </a:ln>
          <a:effectLst/>
        </p:spPr>
        <p:txBody>
          <a:bodyPr wrap="none">
            <a:spAutoFit/>
          </a:bodyPr>
          <a:lstStyle/>
          <a:p>
            <a:pPr algn="ctr"/>
            <a:r>
              <a:rPr lang="es-ES" sz="1400" b="1">
                <a:latin typeface="Arial" charset="0"/>
              </a:rPr>
              <a:t>Transmisor digital</a:t>
            </a:r>
          </a:p>
          <a:p>
            <a:pPr algn="ctr"/>
            <a:r>
              <a:rPr lang="es-ES" sz="1200" b="1">
                <a:latin typeface="Arial" charset="0"/>
              </a:rPr>
              <a:t>Ejemplo: tarjeta RDSI para ordenador</a:t>
            </a:r>
          </a:p>
        </p:txBody>
      </p:sp>
      <p:sp>
        <p:nvSpPr>
          <p:cNvPr id="283667" name="Text Box 19"/>
          <p:cNvSpPr txBox="1">
            <a:spLocks noChangeArrowheads="1"/>
          </p:cNvSpPr>
          <p:nvPr/>
        </p:nvSpPr>
        <p:spPr bwMode="auto">
          <a:xfrm>
            <a:off x="930275" y="5308600"/>
            <a:ext cx="1443038" cy="304800"/>
          </a:xfrm>
          <a:prstGeom prst="rect">
            <a:avLst/>
          </a:prstGeom>
          <a:noFill/>
          <a:ln w="12700">
            <a:noFill/>
            <a:miter lim="800000"/>
            <a:headEnd/>
            <a:tailEnd/>
          </a:ln>
          <a:effectLst/>
        </p:spPr>
        <p:txBody>
          <a:bodyPr wrap="none">
            <a:spAutoFit/>
          </a:bodyPr>
          <a:lstStyle/>
          <a:p>
            <a:r>
              <a:rPr lang="es-ES" sz="1400" b="1">
                <a:latin typeface="Arial" charset="0"/>
              </a:rPr>
              <a:t>Datos digitales</a:t>
            </a:r>
          </a:p>
        </p:txBody>
      </p:sp>
      <p:sp>
        <p:nvSpPr>
          <p:cNvPr id="283668" name="Text Box 20"/>
          <p:cNvSpPr txBox="1">
            <a:spLocks noChangeArrowheads="1"/>
          </p:cNvSpPr>
          <p:nvPr/>
        </p:nvSpPr>
        <p:spPr bwMode="auto">
          <a:xfrm>
            <a:off x="854075" y="4318000"/>
            <a:ext cx="1522413" cy="304800"/>
          </a:xfrm>
          <a:prstGeom prst="rect">
            <a:avLst/>
          </a:prstGeom>
          <a:noFill/>
          <a:ln w="12700">
            <a:noFill/>
            <a:miter lim="800000"/>
            <a:headEnd/>
            <a:tailEnd/>
          </a:ln>
          <a:effectLst/>
        </p:spPr>
        <p:txBody>
          <a:bodyPr wrap="none">
            <a:spAutoFit/>
          </a:bodyPr>
          <a:lstStyle/>
          <a:p>
            <a:r>
              <a:rPr lang="es-ES" sz="1400" b="1">
                <a:latin typeface="Arial" charset="0"/>
              </a:rPr>
              <a:t>Señal analógica</a:t>
            </a:r>
          </a:p>
        </p:txBody>
      </p:sp>
      <p:sp>
        <p:nvSpPr>
          <p:cNvPr id="283669" name="Text Box 21"/>
          <p:cNvSpPr txBox="1">
            <a:spLocks noChangeArrowheads="1"/>
          </p:cNvSpPr>
          <p:nvPr/>
        </p:nvSpPr>
        <p:spPr bwMode="auto">
          <a:xfrm>
            <a:off x="5121275" y="4318000"/>
            <a:ext cx="1227138" cy="304800"/>
          </a:xfrm>
          <a:prstGeom prst="rect">
            <a:avLst/>
          </a:prstGeom>
          <a:noFill/>
          <a:ln w="12700">
            <a:noFill/>
            <a:miter lim="800000"/>
            <a:headEnd/>
            <a:tailEnd/>
          </a:ln>
          <a:effectLst/>
        </p:spPr>
        <p:txBody>
          <a:bodyPr wrap="none">
            <a:spAutoFit/>
          </a:bodyPr>
          <a:lstStyle/>
          <a:p>
            <a:r>
              <a:rPr lang="es-ES" sz="1400" b="1">
                <a:latin typeface="Arial" charset="0"/>
              </a:rPr>
              <a:t>Señal digital</a:t>
            </a:r>
          </a:p>
        </p:txBody>
      </p:sp>
      <p:sp>
        <p:nvSpPr>
          <p:cNvPr id="283670" name="Text Box 22"/>
          <p:cNvSpPr txBox="1">
            <a:spLocks noChangeArrowheads="1"/>
          </p:cNvSpPr>
          <p:nvPr/>
        </p:nvSpPr>
        <p:spPr bwMode="auto">
          <a:xfrm>
            <a:off x="5197475" y="5308600"/>
            <a:ext cx="1227138" cy="304800"/>
          </a:xfrm>
          <a:prstGeom prst="rect">
            <a:avLst/>
          </a:prstGeom>
          <a:noFill/>
          <a:ln w="12700">
            <a:noFill/>
            <a:miter lim="800000"/>
            <a:headEnd/>
            <a:tailEnd/>
          </a:ln>
          <a:effectLst/>
        </p:spPr>
        <p:txBody>
          <a:bodyPr wrap="none">
            <a:spAutoFit/>
          </a:bodyPr>
          <a:lstStyle/>
          <a:p>
            <a:r>
              <a:rPr lang="es-ES" sz="1400" b="1">
                <a:latin typeface="Arial" charset="0"/>
              </a:rPr>
              <a:t>Señal digital</a:t>
            </a:r>
          </a:p>
        </p:txBody>
      </p:sp>
      <p:sp>
        <p:nvSpPr>
          <p:cNvPr id="283671" name="Text Box 23"/>
          <p:cNvSpPr txBox="1">
            <a:spLocks noChangeArrowheads="1"/>
          </p:cNvSpPr>
          <p:nvPr/>
        </p:nvSpPr>
        <p:spPr bwMode="auto">
          <a:xfrm>
            <a:off x="930275" y="2946400"/>
            <a:ext cx="1443038" cy="304800"/>
          </a:xfrm>
          <a:prstGeom prst="rect">
            <a:avLst/>
          </a:prstGeom>
          <a:noFill/>
          <a:ln w="12700">
            <a:noFill/>
            <a:miter lim="800000"/>
            <a:headEnd/>
            <a:tailEnd/>
          </a:ln>
          <a:effectLst/>
        </p:spPr>
        <p:txBody>
          <a:bodyPr wrap="none">
            <a:spAutoFit/>
          </a:bodyPr>
          <a:lstStyle/>
          <a:p>
            <a:r>
              <a:rPr lang="es-ES" sz="1400" b="1">
                <a:latin typeface="Arial" charset="0"/>
              </a:rPr>
              <a:t>Datos digitales</a:t>
            </a:r>
          </a:p>
        </p:txBody>
      </p:sp>
      <p:sp>
        <p:nvSpPr>
          <p:cNvPr id="283672" name="Text Box 24"/>
          <p:cNvSpPr txBox="1">
            <a:spLocks noChangeArrowheads="1"/>
          </p:cNvSpPr>
          <p:nvPr/>
        </p:nvSpPr>
        <p:spPr bwMode="auto">
          <a:xfrm>
            <a:off x="701675" y="1955800"/>
            <a:ext cx="1649413" cy="304800"/>
          </a:xfrm>
          <a:prstGeom prst="rect">
            <a:avLst/>
          </a:prstGeom>
          <a:noFill/>
          <a:ln w="12700">
            <a:noFill/>
            <a:miter lim="800000"/>
            <a:headEnd/>
            <a:tailEnd/>
          </a:ln>
          <a:effectLst/>
        </p:spPr>
        <p:txBody>
          <a:bodyPr wrap="none">
            <a:spAutoFit/>
          </a:bodyPr>
          <a:lstStyle/>
          <a:p>
            <a:r>
              <a:rPr lang="es-ES" sz="1400" b="1">
                <a:latin typeface="Arial" charset="0"/>
              </a:rPr>
              <a:t>Datos analógicos</a:t>
            </a:r>
          </a:p>
        </p:txBody>
      </p:sp>
      <p:sp>
        <p:nvSpPr>
          <p:cNvPr id="283673" name="Text Box 25"/>
          <p:cNvSpPr txBox="1">
            <a:spLocks noChangeArrowheads="1"/>
          </p:cNvSpPr>
          <p:nvPr/>
        </p:nvSpPr>
        <p:spPr bwMode="auto">
          <a:xfrm>
            <a:off x="5197475" y="1955800"/>
            <a:ext cx="1522413" cy="304800"/>
          </a:xfrm>
          <a:prstGeom prst="rect">
            <a:avLst/>
          </a:prstGeom>
          <a:noFill/>
          <a:ln w="12700">
            <a:noFill/>
            <a:miter lim="800000"/>
            <a:headEnd/>
            <a:tailEnd/>
          </a:ln>
          <a:effectLst/>
        </p:spPr>
        <p:txBody>
          <a:bodyPr wrap="none">
            <a:spAutoFit/>
          </a:bodyPr>
          <a:lstStyle/>
          <a:p>
            <a:r>
              <a:rPr lang="es-ES" sz="1400" b="1">
                <a:latin typeface="Arial" charset="0"/>
              </a:rPr>
              <a:t>Señal analógica</a:t>
            </a:r>
          </a:p>
        </p:txBody>
      </p:sp>
      <p:sp>
        <p:nvSpPr>
          <p:cNvPr id="283674" name="Text Box 26"/>
          <p:cNvSpPr txBox="1">
            <a:spLocks noChangeArrowheads="1"/>
          </p:cNvSpPr>
          <p:nvPr/>
        </p:nvSpPr>
        <p:spPr bwMode="auto">
          <a:xfrm>
            <a:off x="5197475" y="2946400"/>
            <a:ext cx="1522413" cy="304800"/>
          </a:xfrm>
          <a:prstGeom prst="rect">
            <a:avLst/>
          </a:prstGeom>
          <a:noFill/>
          <a:ln w="12700">
            <a:noFill/>
            <a:miter lim="800000"/>
            <a:headEnd/>
            <a:tailEnd/>
          </a:ln>
          <a:effectLst/>
        </p:spPr>
        <p:txBody>
          <a:bodyPr wrap="none">
            <a:spAutoFit/>
          </a:bodyPr>
          <a:lstStyle/>
          <a:p>
            <a:r>
              <a:rPr lang="es-ES" sz="1400" b="1">
                <a:latin typeface="Arial" charset="0"/>
              </a:rPr>
              <a:t>Señal analógica</a:t>
            </a:r>
          </a:p>
        </p:txBody>
      </p:sp>
      <p:sp>
        <p:nvSpPr>
          <p:cNvPr id="283675" name="Rectangle 27"/>
          <p:cNvSpPr>
            <a:spLocks noChangeArrowheads="1"/>
          </p:cNvSpPr>
          <p:nvPr/>
        </p:nvSpPr>
        <p:spPr bwMode="auto">
          <a:xfrm>
            <a:off x="625475" y="1346200"/>
            <a:ext cx="7908925" cy="2286000"/>
          </a:xfrm>
          <a:prstGeom prst="rect">
            <a:avLst/>
          </a:prstGeom>
          <a:noFill/>
          <a:ln w="12700">
            <a:solidFill>
              <a:schemeClr val="tx1"/>
            </a:solidFill>
            <a:miter lim="800000"/>
            <a:headEnd/>
            <a:tailEnd/>
          </a:ln>
          <a:effectLst/>
        </p:spPr>
        <p:txBody>
          <a:bodyPr wrap="none" anchor="ctr"/>
          <a:lstStyle/>
          <a:p>
            <a:endParaRPr lang="es-ES"/>
          </a:p>
        </p:txBody>
      </p:sp>
      <p:sp>
        <p:nvSpPr>
          <p:cNvPr id="283676" name="Rectangle 28"/>
          <p:cNvSpPr>
            <a:spLocks noChangeArrowheads="1"/>
          </p:cNvSpPr>
          <p:nvPr/>
        </p:nvSpPr>
        <p:spPr bwMode="auto">
          <a:xfrm>
            <a:off x="625475" y="3860800"/>
            <a:ext cx="7908925" cy="2438400"/>
          </a:xfrm>
          <a:prstGeom prst="rect">
            <a:avLst/>
          </a:prstGeom>
          <a:noFill/>
          <a:ln w="12700">
            <a:solidFill>
              <a:schemeClr val="tx1"/>
            </a:solidFill>
            <a:miter lim="800000"/>
            <a:headEnd/>
            <a:tailEnd/>
          </a:ln>
          <a:effectLst/>
        </p:spPr>
        <p:txBody>
          <a:bodyPr wrap="none" anchor="ctr"/>
          <a:lstStyle/>
          <a:p>
            <a:endParaRPr lang="es-ES"/>
          </a:p>
        </p:txBody>
      </p:sp>
      <p:sp>
        <p:nvSpPr>
          <p:cNvPr id="283677" name="Line 29"/>
          <p:cNvSpPr>
            <a:spLocks noChangeShapeType="1"/>
          </p:cNvSpPr>
          <p:nvPr/>
        </p:nvSpPr>
        <p:spPr bwMode="auto">
          <a:xfrm>
            <a:off x="2454275" y="2108200"/>
            <a:ext cx="838200" cy="0"/>
          </a:xfrm>
          <a:prstGeom prst="line">
            <a:avLst/>
          </a:prstGeom>
          <a:noFill/>
          <a:ln w="19050">
            <a:solidFill>
              <a:schemeClr val="tx1"/>
            </a:solidFill>
            <a:round/>
            <a:headEnd/>
            <a:tailEnd type="triangle" w="med" len="med"/>
          </a:ln>
          <a:effectLst/>
        </p:spPr>
        <p:txBody>
          <a:bodyPr/>
          <a:lstStyle/>
          <a:p>
            <a:endParaRPr lang="es-ES"/>
          </a:p>
        </p:txBody>
      </p:sp>
      <p:sp>
        <p:nvSpPr>
          <p:cNvPr id="283690" name="Line 42"/>
          <p:cNvSpPr>
            <a:spLocks noChangeShapeType="1"/>
          </p:cNvSpPr>
          <p:nvPr/>
        </p:nvSpPr>
        <p:spPr bwMode="auto">
          <a:xfrm>
            <a:off x="-2016125" y="5527675"/>
            <a:ext cx="55562" cy="0"/>
          </a:xfrm>
          <a:prstGeom prst="line">
            <a:avLst/>
          </a:prstGeom>
          <a:noFill/>
          <a:ln w="12700">
            <a:solidFill>
              <a:schemeClr val="tx1"/>
            </a:solidFill>
            <a:round/>
            <a:headEnd/>
            <a:tailEnd/>
          </a:ln>
          <a:effectLst/>
        </p:spPr>
        <p:txBody>
          <a:bodyPr/>
          <a:lstStyle/>
          <a:p>
            <a:endParaRPr lang="es-ES"/>
          </a:p>
        </p:txBody>
      </p:sp>
      <p:grpSp>
        <p:nvGrpSpPr>
          <p:cNvPr id="283693" name="Group 45"/>
          <p:cNvGrpSpPr>
            <a:grpSpLocks/>
          </p:cNvGrpSpPr>
          <p:nvPr/>
        </p:nvGrpSpPr>
        <p:grpSpPr bwMode="auto">
          <a:xfrm>
            <a:off x="3502025" y="5357813"/>
            <a:ext cx="474663" cy="255587"/>
            <a:chOff x="2820" y="3168"/>
            <a:chExt cx="299" cy="161"/>
          </a:xfrm>
        </p:grpSpPr>
        <p:sp>
          <p:nvSpPr>
            <p:cNvPr id="283678" name="Line 30"/>
            <p:cNvSpPr>
              <a:spLocks noChangeShapeType="1"/>
            </p:cNvSpPr>
            <p:nvPr/>
          </p:nvSpPr>
          <p:spPr bwMode="auto">
            <a:xfrm>
              <a:off x="2821" y="3168"/>
              <a:ext cx="296" cy="0"/>
            </a:xfrm>
            <a:prstGeom prst="line">
              <a:avLst/>
            </a:prstGeom>
            <a:noFill/>
            <a:ln w="19050">
              <a:solidFill>
                <a:schemeClr val="tx1"/>
              </a:solidFill>
              <a:round/>
              <a:headEnd/>
              <a:tailEnd/>
            </a:ln>
            <a:effectLst/>
          </p:spPr>
          <p:txBody>
            <a:bodyPr/>
            <a:lstStyle/>
            <a:p>
              <a:endParaRPr lang="es-ES"/>
            </a:p>
          </p:txBody>
        </p:sp>
        <p:sp>
          <p:nvSpPr>
            <p:cNvPr id="283679" name="Line 31"/>
            <p:cNvSpPr>
              <a:spLocks noChangeShapeType="1"/>
            </p:cNvSpPr>
            <p:nvPr/>
          </p:nvSpPr>
          <p:spPr bwMode="auto">
            <a:xfrm>
              <a:off x="3119" y="3168"/>
              <a:ext cx="0" cy="108"/>
            </a:xfrm>
            <a:prstGeom prst="line">
              <a:avLst/>
            </a:prstGeom>
            <a:noFill/>
            <a:ln w="19050">
              <a:solidFill>
                <a:schemeClr val="tx1"/>
              </a:solidFill>
              <a:round/>
              <a:headEnd/>
              <a:tailEnd/>
            </a:ln>
            <a:effectLst/>
          </p:spPr>
          <p:txBody>
            <a:bodyPr/>
            <a:lstStyle/>
            <a:p>
              <a:endParaRPr lang="es-ES"/>
            </a:p>
          </p:txBody>
        </p:sp>
        <p:sp>
          <p:nvSpPr>
            <p:cNvPr id="283680" name="Line 32"/>
            <p:cNvSpPr>
              <a:spLocks noChangeShapeType="1"/>
            </p:cNvSpPr>
            <p:nvPr/>
          </p:nvSpPr>
          <p:spPr bwMode="auto">
            <a:xfrm flipH="1">
              <a:off x="2821" y="3170"/>
              <a:ext cx="0" cy="110"/>
            </a:xfrm>
            <a:prstGeom prst="line">
              <a:avLst/>
            </a:prstGeom>
            <a:noFill/>
            <a:ln w="19050">
              <a:solidFill>
                <a:schemeClr val="tx1"/>
              </a:solidFill>
              <a:round/>
              <a:headEnd/>
              <a:tailEnd/>
            </a:ln>
            <a:effectLst/>
          </p:spPr>
          <p:txBody>
            <a:bodyPr/>
            <a:lstStyle/>
            <a:p>
              <a:endParaRPr lang="es-ES"/>
            </a:p>
          </p:txBody>
        </p:sp>
        <p:sp>
          <p:nvSpPr>
            <p:cNvPr id="283681" name="Line 33"/>
            <p:cNvSpPr>
              <a:spLocks noChangeShapeType="1"/>
            </p:cNvSpPr>
            <p:nvPr/>
          </p:nvSpPr>
          <p:spPr bwMode="auto">
            <a:xfrm>
              <a:off x="2820" y="3280"/>
              <a:ext cx="56" cy="0"/>
            </a:xfrm>
            <a:prstGeom prst="line">
              <a:avLst/>
            </a:prstGeom>
            <a:noFill/>
            <a:ln w="19050">
              <a:solidFill>
                <a:schemeClr val="tx1"/>
              </a:solidFill>
              <a:round/>
              <a:headEnd/>
              <a:tailEnd/>
            </a:ln>
            <a:effectLst/>
          </p:spPr>
          <p:txBody>
            <a:bodyPr/>
            <a:lstStyle/>
            <a:p>
              <a:endParaRPr lang="es-ES"/>
            </a:p>
          </p:txBody>
        </p:sp>
        <p:sp>
          <p:nvSpPr>
            <p:cNvPr id="283682" name="Line 34"/>
            <p:cNvSpPr>
              <a:spLocks noChangeShapeType="1"/>
            </p:cNvSpPr>
            <p:nvPr/>
          </p:nvSpPr>
          <p:spPr bwMode="auto">
            <a:xfrm flipH="1">
              <a:off x="3056" y="3275"/>
              <a:ext cx="63" cy="0"/>
            </a:xfrm>
            <a:prstGeom prst="line">
              <a:avLst/>
            </a:prstGeom>
            <a:noFill/>
            <a:ln w="19050">
              <a:solidFill>
                <a:schemeClr val="tx1"/>
              </a:solidFill>
              <a:round/>
              <a:headEnd/>
              <a:tailEnd/>
            </a:ln>
            <a:effectLst/>
          </p:spPr>
          <p:txBody>
            <a:bodyPr/>
            <a:lstStyle/>
            <a:p>
              <a:endParaRPr lang="es-ES"/>
            </a:p>
          </p:txBody>
        </p:sp>
        <p:sp>
          <p:nvSpPr>
            <p:cNvPr id="283683" name="Line 35"/>
            <p:cNvSpPr>
              <a:spLocks noChangeShapeType="1"/>
            </p:cNvSpPr>
            <p:nvPr/>
          </p:nvSpPr>
          <p:spPr bwMode="auto">
            <a:xfrm>
              <a:off x="2874" y="3278"/>
              <a:ext cx="0" cy="51"/>
            </a:xfrm>
            <a:prstGeom prst="line">
              <a:avLst/>
            </a:prstGeom>
            <a:noFill/>
            <a:ln w="19050">
              <a:solidFill>
                <a:schemeClr val="tx1"/>
              </a:solidFill>
              <a:round/>
              <a:headEnd/>
              <a:tailEnd/>
            </a:ln>
            <a:effectLst/>
          </p:spPr>
          <p:txBody>
            <a:bodyPr/>
            <a:lstStyle/>
            <a:p>
              <a:endParaRPr lang="es-ES"/>
            </a:p>
          </p:txBody>
        </p:sp>
        <p:sp>
          <p:nvSpPr>
            <p:cNvPr id="283684" name="Line 36"/>
            <p:cNvSpPr>
              <a:spLocks noChangeShapeType="1"/>
            </p:cNvSpPr>
            <p:nvPr/>
          </p:nvSpPr>
          <p:spPr bwMode="auto">
            <a:xfrm>
              <a:off x="3056" y="3275"/>
              <a:ext cx="0" cy="54"/>
            </a:xfrm>
            <a:prstGeom prst="line">
              <a:avLst/>
            </a:prstGeom>
            <a:noFill/>
            <a:ln w="19050">
              <a:solidFill>
                <a:schemeClr val="tx1"/>
              </a:solidFill>
              <a:round/>
              <a:headEnd/>
              <a:tailEnd/>
            </a:ln>
            <a:effectLst/>
          </p:spPr>
          <p:txBody>
            <a:bodyPr/>
            <a:lstStyle/>
            <a:p>
              <a:endParaRPr lang="es-ES"/>
            </a:p>
          </p:txBody>
        </p:sp>
        <p:sp>
          <p:nvSpPr>
            <p:cNvPr id="283685" name="Line 37"/>
            <p:cNvSpPr>
              <a:spLocks noChangeShapeType="1"/>
            </p:cNvSpPr>
            <p:nvPr/>
          </p:nvSpPr>
          <p:spPr bwMode="auto">
            <a:xfrm>
              <a:off x="2874" y="3329"/>
              <a:ext cx="185" cy="0"/>
            </a:xfrm>
            <a:prstGeom prst="line">
              <a:avLst/>
            </a:prstGeom>
            <a:noFill/>
            <a:ln w="19050">
              <a:solidFill>
                <a:schemeClr val="tx1"/>
              </a:solidFill>
              <a:round/>
              <a:headEnd/>
              <a:tailEnd/>
            </a:ln>
            <a:effectLst/>
          </p:spPr>
          <p:txBody>
            <a:bodyPr/>
            <a:lstStyle/>
            <a:p>
              <a:endParaRPr lang="es-ES"/>
            </a:p>
          </p:txBody>
        </p:sp>
        <p:sp>
          <p:nvSpPr>
            <p:cNvPr id="283686" name="Line 38"/>
            <p:cNvSpPr>
              <a:spLocks noChangeShapeType="1"/>
            </p:cNvSpPr>
            <p:nvPr/>
          </p:nvSpPr>
          <p:spPr bwMode="auto">
            <a:xfrm>
              <a:off x="2897" y="3280"/>
              <a:ext cx="46" cy="0"/>
            </a:xfrm>
            <a:prstGeom prst="line">
              <a:avLst/>
            </a:prstGeom>
            <a:noFill/>
            <a:ln w="19050">
              <a:solidFill>
                <a:schemeClr val="tx1"/>
              </a:solidFill>
              <a:round/>
              <a:headEnd/>
              <a:tailEnd/>
            </a:ln>
            <a:effectLst/>
          </p:spPr>
          <p:txBody>
            <a:bodyPr/>
            <a:lstStyle/>
            <a:p>
              <a:endParaRPr lang="es-ES"/>
            </a:p>
          </p:txBody>
        </p:sp>
        <p:sp>
          <p:nvSpPr>
            <p:cNvPr id="283687" name="Line 39"/>
            <p:cNvSpPr>
              <a:spLocks noChangeShapeType="1"/>
            </p:cNvSpPr>
            <p:nvPr/>
          </p:nvSpPr>
          <p:spPr bwMode="auto">
            <a:xfrm flipV="1">
              <a:off x="2943" y="3217"/>
              <a:ext cx="0" cy="67"/>
            </a:xfrm>
            <a:prstGeom prst="line">
              <a:avLst/>
            </a:prstGeom>
            <a:noFill/>
            <a:ln w="19050">
              <a:solidFill>
                <a:schemeClr val="tx1"/>
              </a:solidFill>
              <a:round/>
              <a:headEnd/>
              <a:tailEnd/>
            </a:ln>
            <a:effectLst/>
          </p:spPr>
          <p:txBody>
            <a:bodyPr/>
            <a:lstStyle/>
            <a:p>
              <a:endParaRPr lang="es-ES"/>
            </a:p>
          </p:txBody>
        </p:sp>
        <p:sp>
          <p:nvSpPr>
            <p:cNvPr id="283688" name="Line 40"/>
            <p:cNvSpPr>
              <a:spLocks noChangeShapeType="1"/>
            </p:cNvSpPr>
            <p:nvPr/>
          </p:nvSpPr>
          <p:spPr bwMode="auto">
            <a:xfrm>
              <a:off x="2943" y="3213"/>
              <a:ext cx="50" cy="0"/>
            </a:xfrm>
            <a:prstGeom prst="line">
              <a:avLst/>
            </a:prstGeom>
            <a:noFill/>
            <a:ln w="19050">
              <a:solidFill>
                <a:schemeClr val="tx1"/>
              </a:solidFill>
              <a:round/>
              <a:headEnd/>
              <a:tailEnd/>
            </a:ln>
            <a:effectLst/>
          </p:spPr>
          <p:txBody>
            <a:bodyPr/>
            <a:lstStyle/>
            <a:p>
              <a:endParaRPr lang="es-ES"/>
            </a:p>
          </p:txBody>
        </p:sp>
        <p:sp>
          <p:nvSpPr>
            <p:cNvPr id="283689" name="Line 41"/>
            <p:cNvSpPr>
              <a:spLocks noChangeShapeType="1"/>
            </p:cNvSpPr>
            <p:nvPr/>
          </p:nvSpPr>
          <p:spPr bwMode="auto">
            <a:xfrm flipH="1">
              <a:off x="2992" y="3213"/>
              <a:ext cx="1" cy="71"/>
            </a:xfrm>
            <a:prstGeom prst="line">
              <a:avLst/>
            </a:prstGeom>
            <a:noFill/>
            <a:ln w="19050">
              <a:solidFill>
                <a:schemeClr val="tx1"/>
              </a:solidFill>
              <a:round/>
              <a:headEnd/>
              <a:tailEnd/>
            </a:ln>
            <a:effectLst/>
          </p:spPr>
          <p:txBody>
            <a:bodyPr/>
            <a:lstStyle/>
            <a:p>
              <a:endParaRPr lang="es-ES"/>
            </a:p>
          </p:txBody>
        </p:sp>
        <p:sp>
          <p:nvSpPr>
            <p:cNvPr id="283692" name="Line 44"/>
            <p:cNvSpPr>
              <a:spLocks noChangeShapeType="1"/>
            </p:cNvSpPr>
            <p:nvPr/>
          </p:nvSpPr>
          <p:spPr bwMode="auto">
            <a:xfrm>
              <a:off x="2991" y="3282"/>
              <a:ext cx="46" cy="0"/>
            </a:xfrm>
            <a:prstGeom prst="line">
              <a:avLst/>
            </a:prstGeom>
            <a:noFill/>
            <a:ln w="19050">
              <a:solidFill>
                <a:schemeClr val="tx1"/>
              </a:solidFill>
              <a:round/>
              <a:headEnd/>
              <a:tailEnd/>
            </a:ln>
            <a:effectLst/>
          </p:spPr>
          <p:txBody>
            <a:bodyPr/>
            <a:lstStyle/>
            <a:p>
              <a:endParaRPr lang="es-ES"/>
            </a:p>
          </p:txBody>
        </p:sp>
      </p:grpSp>
      <p:grpSp>
        <p:nvGrpSpPr>
          <p:cNvPr id="283702" name="Group 54"/>
          <p:cNvGrpSpPr>
            <a:grpSpLocks/>
          </p:cNvGrpSpPr>
          <p:nvPr/>
        </p:nvGrpSpPr>
        <p:grpSpPr bwMode="auto">
          <a:xfrm>
            <a:off x="3444875" y="4289425"/>
            <a:ext cx="495300" cy="333375"/>
            <a:chOff x="2780" y="2526"/>
            <a:chExt cx="364" cy="230"/>
          </a:xfrm>
        </p:grpSpPr>
        <p:sp>
          <p:nvSpPr>
            <p:cNvPr id="283694" name="Rectangle 46"/>
            <p:cNvSpPr>
              <a:spLocks noChangeArrowheads="1"/>
            </p:cNvSpPr>
            <p:nvPr/>
          </p:nvSpPr>
          <p:spPr bwMode="auto">
            <a:xfrm>
              <a:off x="2780" y="2526"/>
              <a:ext cx="364" cy="230"/>
            </a:xfrm>
            <a:prstGeom prst="rect">
              <a:avLst/>
            </a:prstGeom>
            <a:solidFill>
              <a:schemeClr val="folHlink"/>
            </a:solidFill>
            <a:ln w="19050">
              <a:solidFill>
                <a:schemeClr val="tx1"/>
              </a:solidFill>
              <a:miter lim="800000"/>
              <a:headEnd/>
              <a:tailEnd/>
            </a:ln>
            <a:effectLst/>
          </p:spPr>
          <p:txBody>
            <a:bodyPr wrap="none" anchor="ctr"/>
            <a:lstStyle/>
            <a:p>
              <a:endParaRPr lang="es-ES"/>
            </a:p>
          </p:txBody>
        </p:sp>
        <p:sp>
          <p:nvSpPr>
            <p:cNvPr id="283695" name="Line 47"/>
            <p:cNvSpPr>
              <a:spLocks noChangeShapeType="1"/>
            </p:cNvSpPr>
            <p:nvPr/>
          </p:nvSpPr>
          <p:spPr bwMode="auto">
            <a:xfrm flipH="1">
              <a:off x="2916" y="2596"/>
              <a:ext cx="76" cy="93"/>
            </a:xfrm>
            <a:prstGeom prst="line">
              <a:avLst/>
            </a:prstGeom>
            <a:noFill/>
            <a:ln w="19050">
              <a:solidFill>
                <a:schemeClr val="tx1"/>
              </a:solidFill>
              <a:round/>
              <a:headEnd/>
              <a:tailEnd/>
            </a:ln>
            <a:effectLst/>
          </p:spPr>
          <p:txBody>
            <a:bodyPr/>
            <a:lstStyle/>
            <a:p>
              <a:endParaRPr lang="es-ES"/>
            </a:p>
          </p:txBody>
        </p:sp>
        <p:sp>
          <p:nvSpPr>
            <p:cNvPr id="283699" name="Freeform 51"/>
            <p:cNvSpPr>
              <a:spLocks/>
            </p:cNvSpPr>
            <p:nvPr/>
          </p:nvSpPr>
          <p:spPr bwMode="auto">
            <a:xfrm>
              <a:off x="2832" y="2585"/>
              <a:ext cx="231" cy="118"/>
            </a:xfrm>
            <a:custGeom>
              <a:avLst/>
              <a:gdLst/>
              <a:ahLst/>
              <a:cxnLst>
                <a:cxn ang="0">
                  <a:pos x="0" y="44"/>
                </a:cxn>
                <a:cxn ang="0">
                  <a:pos x="12" y="23"/>
                </a:cxn>
                <a:cxn ang="0">
                  <a:pos x="37" y="5"/>
                </a:cxn>
                <a:cxn ang="0">
                  <a:pos x="66" y="1"/>
                </a:cxn>
                <a:cxn ang="0">
                  <a:pos x="100" y="10"/>
                </a:cxn>
                <a:cxn ang="0">
                  <a:pos x="117" y="31"/>
                </a:cxn>
                <a:cxn ang="0">
                  <a:pos x="130" y="70"/>
                </a:cxn>
                <a:cxn ang="0">
                  <a:pos x="144" y="89"/>
                </a:cxn>
                <a:cxn ang="0">
                  <a:pos x="163" y="92"/>
                </a:cxn>
                <a:cxn ang="0">
                  <a:pos x="187" y="88"/>
                </a:cxn>
                <a:cxn ang="0">
                  <a:pos x="201" y="64"/>
                </a:cxn>
              </a:cxnLst>
              <a:rect l="0" t="0" r="r" b="b"/>
              <a:pathLst>
                <a:path w="201" h="93">
                  <a:moveTo>
                    <a:pt x="0" y="44"/>
                  </a:moveTo>
                  <a:cubicBezTo>
                    <a:pt x="3" y="36"/>
                    <a:pt x="6" y="29"/>
                    <a:pt x="12" y="23"/>
                  </a:cubicBezTo>
                  <a:cubicBezTo>
                    <a:pt x="18" y="17"/>
                    <a:pt x="28" y="9"/>
                    <a:pt x="37" y="5"/>
                  </a:cubicBezTo>
                  <a:cubicBezTo>
                    <a:pt x="46" y="1"/>
                    <a:pt x="56" y="0"/>
                    <a:pt x="66" y="1"/>
                  </a:cubicBezTo>
                  <a:cubicBezTo>
                    <a:pt x="76" y="2"/>
                    <a:pt x="92" y="5"/>
                    <a:pt x="100" y="10"/>
                  </a:cubicBezTo>
                  <a:cubicBezTo>
                    <a:pt x="108" y="15"/>
                    <a:pt x="112" y="21"/>
                    <a:pt x="117" y="31"/>
                  </a:cubicBezTo>
                  <a:cubicBezTo>
                    <a:pt x="122" y="41"/>
                    <a:pt x="126" y="60"/>
                    <a:pt x="130" y="70"/>
                  </a:cubicBezTo>
                  <a:cubicBezTo>
                    <a:pt x="134" y="80"/>
                    <a:pt x="139" y="85"/>
                    <a:pt x="144" y="89"/>
                  </a:cubicBezTo>
                  <a:cubicBezTo>
                    <a:pt x="149" y="93"/>
                    <a:pt x="156" y="92"/>
                    <a:pt x="163" y="92"/>
                  </a:cubicBezTo>
                  <a:cubicBezTo>
                    <a:pt x="170" y="92"/>
                    <a:pt x="181" y="93"/>
                    <a:pt x="187" y="88"/>
                  </a:cubicBezTo>
                  <a:cubicBezTo>
                    <a:pt x="193" y="83"/>
                    <a:pt x="197" y="73"/>
                    <a:pt x="201" y="64"/>
                  </a:cubicBezTo>
                </a:path>
              </a:pathLst>
            </a:custGeom>
            <a:noFill/>
            <a:ln w="19050" cap="flat" cmpd="sng">
              <a:solidFill>
                <a:schemeClr val="tx1"/>
              </a:solidFill>
              <a:prstDash val="solid"/>
              <a:round/>
              <a:headEnd type="none" w="med" len="med"/>
              <a:tailEnd type="none" w="med" len="med"/>
            </a:ln>
            <a:effectLst/>
          </p:spPr>
          <p:txBody>
            <a:bodyPr/>
            <a:lstStyle/>
            <a:p>
              <a:endParaRPr lang="es-ES"/>
            </a:p>
          </p:txBody>
        </p:sp>
      </p:grpSp>
      <p:sp>
        <p:nvSpPr>
          <p:cNvPr id="283703" name="Text Box 55"/>
          <p:cNvSpPr txBox="1">
            <a:spLocks noChangeArrowheads="1"/>
          </p:cNvSpPr>
          <p:nvPr/>
        </p:nvSpPr>
        <p:spPr bwMode="auto">
          <a:xfrm>
            <a:off x="6781800" y="4397375"/>
            <a:ext cx="1436688" cy="1368425"/>
          </a:xfrm>
          <a:prstGeom prst="rect">
            <a:avLst/>
          </a:prstGeom>
          <a:noFill/>
          <a:ln w="12700">
            <a:noFill/>
            <a:miter lim="800000"/>
            <a:headEnd/>
            <a:tailEnd/>
          </a:ln>
          <a:effectLst/>
        </p:spPr>
        <p:txBody>
          <a:bodyPr>
            <a:spAutoFit/>
          </a:bodyPr>
          <a:lstStyle/>
          <a:p>
            <a:pPr algn="ctr"/>
            <a:r>
              <a:rPr lang="es-ES" sz="1400">
                <a:latin typeface="Arial" charset="0"/>
              </a:rPr>
              <a:t>Las señales digitales representan la información como pulsos de voltaje</a:t>
            </a:r>
          </a:p>
        </p:txBody>
      </p:sp>
      <p:sp>
        <p:nvSpPr>
          <p:cNvPr id="283704" name="Text Box 56"/>
          <p:cNvSpPr txBox="1">
            <a:spLocks noChangeArrowheads="1"/>
          </p:cNvSpPr>
          <p:nvPr/>
        </p:nvSpPr>
        <p:spPr bwMode="auto">
          <a:xfrm>
            <a:off x="6781800" y="1651000"/>
            <a:ext cx="1436688" cy="1793875"/>
          </a:xfrm>
          <a:prstGeom prst="rect">
            <a:avLst/>
          </a:prstGeom>
          <a:noFill/>
          <a:ln w="12700">
            <a:noFill/>
            <a:miter lim="800000"/>
            <a:headEnd/>
            <a:tailEnd/>
          </a:ln>
          <a:effectLst/>
        </p:spPr>
        <p:txBody>
          <a:bodyPr>
            <a:spAutoFit/>
          </a:bodyPr>
          <a:lstStyle/>
          <a:p>
            <a:pPr algn="ctr"/>
            <a:r>
              <a:rPr lang="es-ES" sz="1400">
                <a:latin typeface="Arial" charset="0"/>
              </a:rPr>
              <a:t>Las señales analógicas representan la información como variaciones continuas del voltaje</a:t>
            </a:r>
          </a:p>
        </p:txBody>
      </p:sp>
      <p:sp>
        <p:nvSpPr>
          <p:cNvPr id="283705" name="Text Box 57"/>
          <p:cNvSpPr txBox="1">
            <a:spLocks noChangeArrowheads="1"/>
          </p:cNvSpPr>
          <p:nvPr/>
        </p:nvSpPr>
        <p:spPr bwMode="auto">
          <a:xfrm>
            <a:off x="304800" y="471488"/>
            <a:ext cx="8521700" cy="519112"/>
          </a:xfrm>
          <a:prstGeom prst="rect">
            <a:avLst/>
          </a:prstGeom>
          <a:noFill/>
          <a:ln w="12700">
            <a:noFill/>
            <a:miter lim="800000"/>
            <a:headEnd/>
            <a:tailEnd/>
          </a:ln>
          <a:effectLst/>
        </p:spPr>
        <p:txBody>
          <a:bodyPr wrap="none">
            <a:spAutoFit/>
          </a:bodyPr>
          <a:lstStyle/>
          <a:p>
            <a:r>
              <a:rPr lang="es-ES" sz="2800"/>
              <a:t>Datos analógicos y digitales, señales analógicas y digitales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1026"/>
          <p:cNvSpPr>
            <a:spLocks noGrp="1" noChangeArrowheads="1"/>
          </p:cNvSpPr>
          <p:nvPr>
            <p:ph type="title"/>
          </p:nvPr>
        </p:nvSpPr>
        <p:spPr/>
        <p:txBody>
          <a:bodyPr/>
          <a:lstStyle/>
          <a:p>
            <a:r>
              <a:rPr lang="es-ES_tradnl" sz="3600"/>
              <a:t>Atenuación Fibras Ópticas (dB/Km)</a:t>
            </a:r>
            <a:endParaRPr lang="es-ES" sz="3600"/>
          </a:p>
        </p:txBody>
      </p:sp>
      <p:graphicFrame>
        <p:nvGraphicFramePr>
          <p:cNvPr id="270423" name="Group 1111"/>
          <p:cNvGraphicFramePr>
            <a:graphicFrameLocks noGrp="1"/>
          </p:cNvGraphicFramePr>
          <p:nvPr/>
        </p:nvGraphicFramePr>
        <p:xfrm>
          <a:off x="1219200" y="1873250"/>
          <a:ext cx="6762750" cy="4087179"/>
        </p:xfrm>
        <a:graphic>
          <a:graphicData uri="http://schemas.openxmlformats.org/drawingml/2006/table">
            <a:tbl>
              <a:tblPr/>
              <a:tblGrid>
                <a:gridCol w="1368425"/>
                <a:gridCol w="1141413"/>
                <a:gridCol w="1141412"/>
                <a:gridCol w="952500"/>
                <a:gridCol w="1079500"/>
                <a:gridCol w="1079500"/>
              </a:tblGrid>
              <a:tr h="6778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Tipo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Diámteronúcleo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Diámetrofunda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1ª V. 850 nm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2ª V. 1310 nm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3ª V. 1550 nm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rowSpan="2">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Monomodo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85 ó 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vMerge="1">
                  <a:txBody>
                    <a:bodyPr/>
                    <a:lstStyle/>
                    <a:p>
                      <a:endParaRPr lang="es-ES"/>
                    </a:p>
                  </a:txBody>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rowSpan="3">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Multimodo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vMerge="1">
                  <a:txBody>
                    <a:bodyPr/>
                    <a:lstStyle/>
                    <a:p>
                      <a:endParaRPr lang="es-ES"/>
                    </a:p>
                  </a:txBody>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0,7</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vMerge="1">
                  <a:txBody>
                    <a:bodyPr/>
                    <a:lstStyle/>
                    <a:p>
                      <a:endParaRPr lang="es-ES"/>
                    </a:p>
                  </a:txBody>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0,9</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2" name="Rectangle 4"/>
          <p:cNvSpPr>
            <a:spLocks noChangeArrowheads="1"/>
          </p:cNvSpPr>
          <p:nvPr/>
        </p:nvSpPr>
        <p:spPr bwMode="auto">
          <a:xfrm>
            <a:off x="685800" y="609600"/>
            <a:ext cx="7772400" cy="9906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Alcance y usos de la fibra óptica</a:t>
            </a:r>
          </a:p>
        </p:txBody>
      </p:sp>
      <p:sp>
        <p:nvSpPr>
          <p:cNvPr id="580613" name="Rectangle 5"/>
          <p:cNvSpPr>
            <a:spLocks noChangeArrowheads="1"/>
          </p:cNvSpPr>
          <p:nvPr/>
        </p:nvSpPr>
        <p:spPr bwMode="auto">
          <a:xfrm>
            <a:off x="685800" y="1828800"/>
            <a:ext cx="7772400" cy="1447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pPr>
            <a:r>
              <a:rPr lang="es-ES_tradnl" sz="3200"/>
              <a:t>La ventana utilizada depende del tipo de aplicación</a:t>
            </a:r>
          </a:p>
          <a:p>
            <a:pPr marL="742950" lvl="1" indent="-285750">
              <a:spcBef>
                <a:spcPct val="20000"/>
              </a:spcBef>
              <a:buSzPct val="100000"/>
            </a:pPr>
            <a:endParaRPr lang="es-ES_tradnl" sz="3200"/>
          </a:p>
        </p:txBody>
      </p:sp>
      <p:graphicFrame>
        <p:nvGraphicFramePr>
          <p:cNvPr id="580614" name="Group 6"/>
          <p:cNvGraphicFramePr>
            <a:graphicFrameLocks noGrp="1"/>
          </p:cNvGraphicFramePr>
          <p:nvPr/>
        </p:nvGraphicFramePr>
        <p:xfrm>
          <a:off x="1143000" y="3429000"/>
          <a:ext cx="6689725" cy="2720340"/>
        </p:xfrm>
        <a:graphic>
          <a:graphicData uri="http://schemas.openxmlformats.org/drawingml/2006/table">
            <a:tbl>
              <a:tblPr/>
              <a:tblGrid>
                <a:gridCol w="1066800"/>
                <a:gridCol w="1050925"/>
                <a:gridCol w="1371600"/>
                <a:gridCol w="1447800"/>
                <a:gridCol w="1752600"/>
              </a:tblGrid>
              <a:tr h="5715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Ventana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sym typeface="Symbol" pitchFamily="18" charset="2"/>
                        </a:rPr>
                        <a:t>Fibra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Alcance (Km)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Costo opto-electrónica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Usos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1ª</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Multim.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0,2 – 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Bajo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2ª</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Multim.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0,5 - 2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Medio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2ª</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Monom.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Alto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LAN, WAN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3ª</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Monom.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Muy alto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WAN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s-ES_tradnl" sz="3600"/>
              <a:t>Factores que influyen en la atenuación de un trayecto de fibra óptica</a:t>
            </a:r>
            <a:endParaRPr lang="es-ES" sz="3600"/>
          </a:p>
        </p:txBody>
      </p:sp>
      <p:sp>
        <p:nvSpPr>
          <p:cNvPr id="271363" name="Rectangle 3"/>
          <p:cNvSpPr>
            <a:spLocks noGrp="1" noChangeArrowheads="1"/>
          </p:cNvSpPr>
          <p:nvPr>
            <p:ph type="body" idx="1"/>
          </p:nvPr>
        </p:nvSpPr>
        <p:spPr/>
        <p:txBody>
          <a:bodyPr/>
          <a:lstStyle/>
          <a:p>
            <a:r>
              <a:rPr lang="es-ES_tradnl"/>
              <a:t>Distancia a cubrir</a:t>
            </a:r>
          </a:p>
          <a:p>
            <a:r>
              <a:rPr lang="es-ES_tradnl"/>
              <a:t>Latiguillos, empalmes y soldaduras</a:t>
            </a:r>
          </a:p>
          <a:p>
            <a:r>
              <a:rPr lang="es-ES_tradnl"/>
              <a:t>Curvas cerradas en la fibra</a:t>
            </a:r>
          </a:p>
          <a:p>
            <a:r>
              <a:rPr lang="es-ES_tradnl"/>
              <a:t>Suciedad en los conectores</a:t>
            </a:r>
          </a:p>
          <a:p>
            <a:r>
              <a:rPr lang="es-ES_tradnl"/>
              <a:t>Variaciones de temperatura</a:t>
            </a:r>
          </a:p>
          <a:p>
            <a:r>
              <a:rPr lang="es-ES_tradnl"/>
              <a:t>Envejecimiento de los componentes</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1026"/>
          <p:cNvSpPr>
            <a:spLocks noGrp="1" noChangeArrowheads="1"/>
          </p:cNvSpPr>
          <p:nvPr>
            <p:ph type="title"/>
          </p:nvPr>
        </p:nvSpPr>
        <p:spPr/>
        <p:txBody>
          <a:bodyPr/>
          <a:lstStyle/>
          <a:p>
            <a:r>
              <a:rPr lang="es-ES_tradnl" sz="3600"/>
              <a:t>Cálculo del alcance por dispersión</a:t>
            </a:r>
            <a:endParaRPr lang="es-ES" sz="3600"/>
          </a:p>
        </p:txBody>
      </p:sp>
      <p:sp>
        <p:nvSpPr>
          <p:cNvPr id="373763" name="Rectangle 1027"/>
          <p:cNvSpPr>
            <a:spLocks noGrp="1" noChangeArrowheads="1"/>
          </p:cNvSpPr>
          <p:nvPr>
            <p:ph type="body" idx="1"/>
          </p:nvPr>
        </p:nvSpPr>
        <p:spPr/>
        <p:txBody>
          <a:bodyPr/>
          <a:lstStyle/>
          <a:p>
            <a:pPr>
              <a:lnSpc>
                <a:spcPct val="90000"/>
              </a:lnSpc>
            </a:pPr>
            <a:r>
              <a:rPr lang="es-ES_tradnl"/>
              <a:t>Enlace ATM a 622 Mb/s sobre fibra multimodo de 500 MHz*Km de ancho de banda. Supongamos que 622 Mb/s = 622 MHz</a:t>
            </a:r>
          </a:p>
          <a:p>
            <a:pPr>
              <a:lnSpc>
                <a:spcPct val="90000"/>
              </a:lnSpc>
            </a:pPr>
            <a:r>
              <a:rPr lang="es-ES_tradnl"/>
              <a:t>Aplicamos la fórmula:</a:t>
            </a:r>
          </a:p>
          <a:p>
            <a:pPr lvl="1">
              <a:lnSpc>
                <a:spcPct val="90000"/>
              </a:lnSpc>
              <a:buFontTx/>
              <a:buNone/>
            </a:pPr>
            <a:r>
              <a:rPr lang="es-ES_tradnl"/>
              <a:t>Ancho de Banda = Frecuencia * Distancia</a:t>
            </a:r>
          </a:p>
          <a:p>
            <a:pPr>
              <a:lnSpc>
                <a:spcPct val="90000"/>
              </a:lnSpc>
              <a:buFontTx/>
              <a:buNone/>
            </a:pPr>
            <a:r>
              <a:rPr lang="es-ES_tradnl"/>
              <a:t>	500 (MHz*Km) = 622 (MHz) * X (Km)</a:t>
            </a:r>
          </a:p>
          <a:p>
            <a:pPr>
              <a:lnSpc>
                <a:spcPct val="90000"/>
              </a:lnSpc>
              <a:buFontTx/>
              <a:buNone/>
            </a:pPr>
            <a:r>
              <a:rPr lang="es-ES_tradnl"/>
              <a:t>	X = 500/622 = 0,8 Km = 800 m</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685800" y="609600"/>
            <a:ext cx="7772400" cy="914400"/>
          </a:xfrm>
        </p:spPr>
        <p:txBody>
          <a:bodyPr/>
          <a:lstStyle/>
          <a:p>
            <a:r>
              <a:rPr lang="es-ES_tradnl" sz="3600"/>
              <a:t>Dispersión F. O. multimodo</a:t>
            </a:r>
          </a:p>
        </p:txBody>
      </p:sp>
      <p:graphicFrame>
        <p:nvGraphicFramePr>
          <p:cNvPr id="366721" name="Group 129"/>
          <p:cNvGraphicFramePr>
            <a:graphicFrameLocks noGrp="1"/>
          </p:cNvGraphicFramePr>
          <p:nvPr/>
        </p:nvGraphicFramePr>
        <p:xfrm>
          <a:off x="1219200" y="1662113"/>
          <a:ext cx="6767513" cy="4663440"/>
        </p:xfrm>
        <a:graphic>
          <a:graphicData uri="http://schemas.openxmlformats.org/drawingml/2006/table">
            <a:tbl>
              <a:tblPr/>
              <a:tblGrid>
                <a:gridCol w="1716088"/>
                <a:gridCol w="2286000"/>
                <a:gridCol w="1382712"/>
                <a:gridCol w="1382713"/>
              </a:tblGrid>
              <a:tr h="4064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Diámetro (</a:t>
                      </a:r>
                      <a:r>
                        <a:rPr kumimoji="0" lang="es-ES_tradnl" sz="2000" b="0" i="0" u="none" strike="noStrike" cap="none" normalizeH="0" baseline="0" smtClean="0">
                          <a:ln>
                            <a:noFill/>
                          </a:ln>
                          <a:solidFill>
                            <a:schemeClr val="tx1"/>
                          </a:solidFill>
                          <a:effectLst/>
                          <a:latin typeface="Times New Roman" pitchFamily="18" charset="0"/>
                          <a:sym typeface="Symbol" pitchFamily="18" charset="2"/>
                        </a:rPr>
                        <a:t>m)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Fibra o estándar</a:t>
                      </a:r>
                      <a:endParaRPr kumimoji="0" lang="es-ES" sz="20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BW modal 1ª vent. (MHz*Km)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BW modal 2ª vent. (MHz*Km)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rowSpan="4">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62,5/125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EIA/TIA 568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ISO/IEC 11801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Alcatel GIGAlite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BRUGG FG6F</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300</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1200</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rowSpan="5">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50/125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ISO/IEC 11801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ISO/IEC propuesto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ANSI Fibre Channel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Alcatel GIGAlite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700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BRUGG FG5F</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1200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1026"/>
          <p:cNvSpPr>
            <a:spLocks noGrp="1" noChangeArrowheads="1"/>
          </p:cNvSpPr>
          <p:nvPr>
            <p:ph type="title"/>
          </p:nvPr>
        </p:nvSpPr>
        <p:spPr/>
        <p:txBody>
          <a:bodyPr/>
          <a:lstStyle/>
          <a:p>
            <a:r>
              <a:rPr lang="es-ES_tradnl"/>
              <a:t>Fibra vs cobre</a:t>
            </a:r>
            <a:endParaRPr lang="es-ES"/>
          </a:p>
        </p:txBody>
      </p:sp>
      <p:sp>
        <p:nvSpPr>
          <p:cNvPr id="273411" name="Rectangle 1027"/>
          <p:cNvSpPr>
            <a:spLocks noGrp="1" noChangeArrowheads="1"/>
          </p:cNvSpPr>
          <p:nvPr>
            <p:ph type="body" idx="1"/>
          </p:nvPr>
        </p:nvSpPr>
        <p:spPr/>
        <p:txBody>
          <a:bodyPr/>
          <a:lstStyle/>
          <a:p>
            <a:pPr>
              <a:lnSpc>
                <a:spcPct val="90000"/>
              </a:lnSpc>
            </a:pPr>
            <a:r>
              <a:rPr lang="es-ES_tradnl" sz="2400"/>
              <a:t>Se recomienda utilizar fibra cuando:</a:t>
            </a:r>
          </a:p>
          <a:p>
            <a:pPr lvl="1">
              <a:lnSpc>
                <a:spcPct val="90000"/>
              </a:lnSpc>
            </a:pPr>
            <a:r>
              <a:rPr lang="es-ES_tradnl" sz="2000"/>
              <a:t>Se conectan edificios diferentes (posible diferencia de potencial entre tierras)</a:t>
            </a:r>
          </a:p>
          <a:p>
            <a:pPr lvl="1">
              <a:lnSpc>
                <a:spcPct val="90000"/>
              </a:lnSpc>
            </a:pPr>
            <a:r>
              <a:rPr lang="es-ES_tradnl" sz="2000"/>
              <a:t>Se prevé utilizar velocidades altas o muy altas (valorar en ese caso el uso de fibras monomodo)</a:t>
            </a:r>
          </a:p>
          <a:p>
            <a:pPr lvl="1">
              <a:lnSpc>
                <a:spcPct val="90000"/>
              </a:lnSpc>
            </a:pPr>
            <a:r>
              <a:rPr lang="es-ES_tradnl" sz="2000"/>
              <a:t>Se quiere cubrir distancias de más de 100 m</a:t>
            </a:r>
          </a:p>
          <a:p>
            <a:pPr lvl="1">
              <a:lnSpc>
                <a:spcPct val="90000"/>
              </a:lnSpc>
            </a:pPr>
            <a:r>
              <a:rPr lang="es-ES_tradnl" sz="2000"/>
              <a:t>Se requiere máxima seguridad frente a intrusos (la fibra no puede ‘pincharse’)</a:t>
            </a:r>
          </a:p>
          <a:p>
            <a:pPr lvl="1">
              <a:lnSpc>
                <a:spcPct val="90000"/>
              </a:lnSpc>
            </a:pPr>
            <a:r>
              <a:rPr lang="es-ES_tradnl" sz="2000"/>
              <a:t>Se atraviesan atmósferas corrosivas</a:t>
            </a:r>
          </a:p>
          <a:p>
            <a:pPr lvl="1">
              <a:lnSpc>
                <a:spcPct val="90000"/>
              </a:lnSpc>
            </a:pPr>
            <a:r>
              <a:rPr lang="es-ES_tradnl" sz="2000"/>
              <a:t>Se corre el riesgo de tener fuerte interferencia electromagnética</a:t>
            </a:r>
          </a:p>
          <a:p>
            <a:pPr>
              <a:lnSpc>
                <a:spcPct val="90000"/>
              </a:lnSpc>
            </a:pPr>
            <a:r>
              <a:rPr lang="es-ES_tradnl" sz="2400"/>
              <a:t>Si no se da ninguno de estos factores es preferible utilizar cobre, ya que los equipos de emisión recepción son más baratos</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s-ES_tradnl" sz="3600"/>
              <a:t>Cableado Universidad de Valencia </a:t>
            </a:r>
            <a:endParaRPr lang="es-ES" sz="3600"/>
          </a:p>
        </p:txBody>
      </p:sp>
      <p:sp>
        <p:nvSpPr>
          <p:cNvPr id="353283" name="Rectangle 3"/>
          <p:cNvSpPr>
            <a:spLocks noGrp="1" noChangeArrowheads="1"/>
          </p:cNvSpPr>
          <p:nvPr>
            <p:ph type="body" idx="1"/>
          </p:nvPr>
        </p:nvSpPr>
        <p:spPr/>
        <p:txBody>
          <a:bodyPr/>
          <a:lstStyle/>
          <a:p>
            <a:endParaRPr lang="es-ES_tradnl" sz="2800"/>
          </a:p>
          <a:p>
            <a:r>
              <a:rPr lang="es-ES_tradnl" sz="2800"/>
              <a:t>Las instalaciones de la Universidad de Valencia se realizan actualmente con los siguientes cableados:</a:t>
            </a:r>
          </a:p>
          <a:p>
            <a:pPr lvl="1"/>
            <a:r>
              <a:rPr lang="es-ES_tradnl" sz="2400"/>
              <a:t>Cableado de backbone (entre edificios): fibra multimodo 62,5/125 de gran ancho de banda y monomodo 9/125</a:t>
            </a:r>
          </a:p>
          <a:p>
            <a:pPr lvl="1"/>
            <a:r>
              <a:rPr lang="es-ES_tradnl" sz="2400"/>
              <a:t>Cableado vertical: fibra multimodo 62,5/125 y cable UTP-5e (si la separacion es menor de 90m)</a:t>
            </a:r>
          </a:p>
          <a:p>
            <a:pPr lvl="1"/>
            <a:r>
              <a:rPr lang="es-ES_tradnl" sz="2400"/>
              <a:t>Cableado horizontal: UTP-5e</a:t>
            </a:r>
            <a:endParaRPr lang="es-ES"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s-ES_tradnl" sz="3600"/>
              <a:t>Sumario</a:t>
            </a:r>
            <a:endParaRPr lang="es-ES" sz="3600"/>
          </a:p>
        </p:txBody>
      </p:sp>
      <p:sp>
        <p:nvSpPr>
          <p:cNvPr id="368643" name="Rectangle 3"/>
          <p:cNvSpPr>
            <a:spLocks noGrp="1" noChangeArrowheads="1"/>
          </p:cNvSpPr>
          <p:nvPr>
            <p:ph type="body" idx="1"/>
          </p:nvPr>
        </p:nvSpPr>
        <p:spPr/>
        <p:txBody>
          <a:bodyPr/>
          <a:lstStyle/>
          <a:p>
            <a:r>
              <a:rPr lang="es-ES_tradnl"/>
              <a:t>Principios básicos</a:t>
            </a:r>
          </a:p>
          <a:p>
            <a:r>
              <a:rPr lang="es-ES_tradnl"/>
              <a:t>Medios físicos de transmisión de la información</a:t>
            </a:r>
          </a:p>
          <a:p>
            <a:r>
              <a:rPr lang="es-ES_tradnl" b="1">
                <a:solidFill>
                  <a:srgbClr val="FF0000"/>
                </a:solidFill>
              </a:rPr>
              <a:t>El sistema telefónico. Multiplexación PDH y SONET/SDH</a:t>
            </a:r>
          </a:p>
          <a:p>
            <a:r>
              <a:rPr lang="es-ES_tradnl"/>
              <a:t>RDSI</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s-ES_tradnl"/>
              <a:t>Diseño del sistema telefónico</a:t>
            </a:r>
            <a:endParaRPr lang="es-ES"/>
          </a:p>
        </p:txBody>
      </p:sp>
      <p:sp>
        <p:nvSpPr>
          <p:cNvPr id="274435" name="Rectangle 3"/>
          <p:cNvSpPr>
            <a:spLocks noGrp="1" noChangeArrowheads="1"/>
          </p:cNvSpPr>
          <p:nvPr>
            <p:ph type="body" idx="1"/>
          </p:nvPr>
        </p:nvSpPr>
        <p:spPr>
          <a:xfrm>
            <a:off x="685800" y="1981200"/>
            <a:ext cx="7772400" cy="1676400"/>
          </a:xfrm>
        </p:spPr>
        <p:txBody>
          <a:bodyPr/>
          <a:lstStyle/>
          <a:p>
            <a:r>
              <a:rPr lang="es-ES_tradnl"/>
              <a:t>Se transmite una señal de 3,1 KHz (de 300 a 3.400 Hz). Así se reduce ancho de banda y requerimientos en el sistema de transmisión:</a:t>
            </a:r>
            <a:endParaRPr lang="es-ES"/>
          </a:p>
        </p:txBody>
      </p:sp>
      <p:graphicFrame>
        <p:nvGraphicFramePr>
          <p:cNvPr id="274470" name="Group 38"/>
          <p:cNvGraphicFramePr>
            <a:graphicFrameLocks noGrp="1"/>
          </p:cNvGraphicFramePr>
          <p:nvPr/>
        </p:nvGraphicFramePr>
        <p:xfrm>
          <a:off x="2092325" y="3962400"/>
          <a:ext cx="4384675" cy="2286000"/>
        </p:xfrm>
        <a:graphic>
          <a:graphicData uri="http://schemas.openxmlformats.org/drawingml/2006/table">
            <a:tbl>
              <a:tblPr/>
              <a:tblGrid>
                <a:gridCol w="1835150"/>
                <a:gridCol w="1309688"/>
                <a:gridCol w="1239837"/>
              </a:tblGrid>
              <a:tr h="2841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Ancho de banda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Distorsiónperceptible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Distorsiónmolesta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18-20 %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5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8,0 %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1,0 %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4,0 %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15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0,7 %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2,6 %</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6" name="Line 6"/>
          <p:cNvSpPr>
            <a:spLocks noChangeShapeType="1"/>
          </p:cNvSpPr>
          <p:nvPr/>
        </p:nvSpPr>
        <p:spPr bwMode="auto">
          <a:xfrm flipV="1">
            <a:off x="1238250" y="1612900"/>
            <a:ext cx="0" cy="3984625"/>
          </a:xfrm>
          <a:prstGeom prst="line">
            <a:avLst/>
          </a:prstGeom>
          <a:noFill/>
          <a:ln w="25400">
            <a:solidFill>
              <a:schemeClr val="tx1"/>
            </a:solidFill>
            <a:round/>
            <a:headEnd/>
            <a:tailEnd type="triangle" w="med" len="med"/>
          </a:ln>
          <a:effectLst/>
        </p:spPr>
        <p:txBody>
          <a:bodyPr/>
          <a:lstStyle/>
          <a:p>
            <a:endParaRPr lang="es-ES"/>
          </a:p>
        </p:txBody>
      </p:sp>
      <p:sp>
        <p:nvSpPr>
          <p:cNvPr id="343047" name="Line 7"/>
          <p:cNvSpPr>
            <a:spLocks noChangeShapeType="1"/>
          </p:cNvSpPr>
          <p:nvPr/>
        </p:nvSpPr>
        <p:spPr bwMode="auto">
          <a:xfrm flipV="1">
            <a:off x="1238250" y="5588000"/>
            <a:ext cx="7134225" cy="6350"/>
          </a:xfrm>
          <a:prstGeom prst="line">
            <a:avLst/>
          </a:prstGeom>
          <a:noFill/>
          <a:ln w="25400">
            <a:solidFill>
              <a:schemeClr val="tx1"/>
            </a:solidFill>
            <a:round/>
            <a:headEnd/>
            <a:tailEnd type="triangle" w="med" len="med"/>
          </a:ln>
          <a:effectLst/>
        </p:spPr>
        <p:txBody>
          <a:bodyPr/>
          <a:lstStyle/>
          <a:p>
            <a:endParaRPr lang="es-ES"/>
          </a:p>
        </p:txBody>
      </p:sp>
      <p:sp>
        <p:nvSpPr>
          <p:cNvPr id="343048" name="Line 8"/>
          <p:cNvSpPr>
            <a:spLocks noChangeShapeType="1"/>
          </p:cNvSpPr>
          <p:nvPr/>
        </p:nvSpPr>
        <p:spPr bwMode="auto">
          <a:xfrm>
            <a:off x="2940050" y="5486400"/>
            <a:ext cx="0" cy="222250"/>
          </a:xfrm>
          <a:prstGeom prst="line">
            <a:avLst/>
          </a:prstGeom>
          <a:noFill/>
          <a:ln w="25400">
            <a:solidFill>
              <a:schemeClr val="tx1"/>
            </a:solidFill>
            <a:round/>
            <a:headEnd/>
            <a:tailEnd/>
          </a:ln>
          <a:effectLst/>
        </p:spPr>
        <p:txBody>
          <a:bodyPr/>
          <a:lstStyle/>
          <a:p>
            <a:endParaRPr lang="es-ES"/>
          </a:p>
        </p:txBody>
      </p:sp>
      <p:sp>
        <p:nvSpPr>
          <p:cNvPr id="343049" name="Line 9"/>
          <p:cNvSpPr>
            <a:spLocks noChangeShapeType="1"/>
          </p:cNvSpPr>
          <p:nvPr/>
        </p:nvSpPr>
        <p:spPr bwMode="auto">
          <a:xfrm>
            <a:off x="4648200" y="5492750"/>
            <a:ext cx="0" cy="222250"/>
          </a:xfrm>
          <a:prstGeom prst="line">
            <a:avLst/>
          </a:prstGeom>
          <a:noFill/>
          <a:ln w="25400">
            <a:solidFill>
              <a:schemeClr val="tx1"/>
            </a:solidFill>
            <a:round/>
            <a:headEnd/>
            <a:tailEnd/>
          </a:ln>
          <a:effectLst/>
        </p:spPr>
        <p:txBody>
          <a:bodyPr/>
          <a:lstStyle/>
          <a:p>
            <a:endParaRPr lang="es-ES"/>
          </a:p>
        </p:txBody>
      </p:sp>
      <p:sp>
        <p:nvSpPr>
          <p:cNvPr id="343050" name="Line 10"/>
          <p:cNvSpPr>
            <a:spLocks noChangeShapeType="1"/>
          </p:cNvSpPr>
          <p:nvPr/>
        </p:nvSpPr>
        <p:spPr bwMode="auto">
          <a:xfrm>
            <a:off x="6350000" y="5486400"/>
            <a:ext cx="0" cy="222250"/>
          </a:xfrm>
          <a:prstGeom prst="line">
            <a:avLst/>
          </a:prstGeom>
          <a:noFill/>
          <a:ln w="25400">
            <a:solidFill>
              <a:schemeClr val="tx1"/>
            </a:solidFill>
            <a:round/>
            <a:headEnd/>
            <a:tailEnd/>
          </a:ln>
          <a:effectLst/>
        </p:spPr>
        <p:txBody>
          <a:bodyPr/>
          <a:lstStyle/>
          <a:p>
            <a:endParaRPr lang="es-ES"/>
          </a:p>
        </p:txBody>
      </p:sp>
      <p:sp>
        <p:nvSpPr>
          <p:cNvPr id="343051" name="Line 11"/>
          <p:cNvSpPr>
            <a:spLocks noChangeShapeType="1"/>
          </p:cNvSpPr>
          <p:nvPr/>
        </p:nvSpPr>
        <p:spPr bwMode="auto">
          <a:xfrm>
            <a:off x="8051800" y="5480050"/>
            <a:ext cx="0" cy="222250"/>
          </a:xfrm>
          <a:prstGeom prst="line">
            <a:avLst/>
          </a:prstGeom>
          <a:noFill/>
          <a:ln w="25400">
            <a:solidFill>
              <a:schemeClr val="tx1"/>
            </a:solidFill>
            <a:round/>
            <a:headEnd/>
            <a:tailEnd/>
          </a:ln>
          <a:effectLst/>
        </p:spPr>
        <p:txBody>
          <a:bodyPr/>
          <a:lstStyle/>
          <a:p>
            <a:endParaRPr lang="es-ES"/>
          </a:p>
        </p:txBody>
      </p:sp>
      <p:sp>
        <p:nvSpPr>
          <p:cNvPr id="343052" name="Line 12"/>
          <p:cNvSpPr>
            <a:spLocks noChangeShapeType="1"/>
          </p:cNvSpPr>
          <p:nvPr/>
        </p:nvSpPr>
        <p:spPr bwMode="auto">
          <a:xfrm rot="5400000">
            <a:off x="1244600" y="4083050"/>
            <a:ext cx="0" cy="222250"/>
          </a:xfrm>
          <a:prstGeom prst="line">
            <a:avLst/>
          </a:prstGeom>
          <a:noFill/>
          <a:ln w="25400">
            <a:solidFill>
              <a:schemeClr val="tx1"/>
            </a:solidFill>
            <a:round/>
            <a:headEnd/>
            <a:tailEnd/>
          </a:ln>
          <a:effectLst/>
        </p:spPr>
        <p:txBody>
          <a:bodyPr/>
          <a:lstStyle/>
          <a:p>
            <a:endParaRPr lang="es-ES"/>
          </a:p>
        </p:txBody>
      </p:sp>
      <p:sp>
        <p:nvSpPr>
          <p:cNvPr id="343053" name="Line 13"/>
          <p:cNvSpPr>
            <a:spLocks noChangeShapeType="1"/>
          </p:cNvSpPr>
          <p:nvPr/>
        </p:nvSpPr>
        <p:spPr bwMode="auto">
          <a:xfrm rot="5400000">
            <a:off x="1231900" y="3225800"/>
            <a:ext cx="0" cy="222250"/>
          </a:xfrm>
          <a:prstGeom prst="line">
            <a:avLst/>
          </a:prstGeom>
          <a:noFill/>
          <a:ln w="25400">
            <a:solidFill>
              <a:schemeClr val="tx1"/>
            </a:solidFill>
            <a:round/>
            <a:headEnd/>
            <a:tailEnd/>
          </a:ln>
          <a:effectLst/>
        </p:spPr>
        <p:txBody>
          <a:bodyPr/>
          <a:lstStyle/>
          <a:p>
            <a:endParaRPr lang="es-ES"/>
          </a:p>
        </p:txBody>
      </p:sp>
      <p:sp>
        <p:nvSpPr>
          <p:cNvPr id="343054" name="Line 14"/>
          <p:cNvSpPr>
            <a:spLocks noChangeShapeType="1"/>
          </p:cNvSpPr>
          <p:nvPr/>
        </p:nvSpPr>
        <p:spPr bwMode="auto">
          <a:xfrm rot="5400000">
            <a:off x="1238250" y="2368550"/>
            <a:ext cx="0" cy="222250"/>
          </a:xfrm>
          <a:prstGeom prst="line">
            <a:avLst/>
          </a:prstGeom>
          <a:noFill/>
          <a:ln w="25400">
            <a:solidFill>
              <a:schemeClr val="tx1"/>
            </a:solidFill>
            <a:round/>
            <a:headEnd/>
            <a:tailEnd/>
          </a:ln>
          <a:effectLst/>
        </p:spPr>
        <p:txBody>
          <a:bodyPr/>
          <a:lstStyle/>
          <a:p>
            <a:endParaRPr lang="es-ES"/>
          </a:p>
        </p:txBody>
      </p:sp>
      <p:sp>
        <p:nvSpPr>
          <p:cNvPr id="343055" name="Line 15"/>
          <p:cNvSpPr>
            <a:spLocks noChangeShapeType="1"/>
          </p:cNvSpPr>
          <p:nvPr/>
        </p:nvSpPr>
        <p:spPr bwMode="auto">
          <a:xfrm rot="5400000">
            <a:off x="1225550" y="4927600"/>
            <a:ext cx="0" cy="222250"/>
          </a:xfrm>
          <a:prstGeom prst="line">
            <a:avLst/>
          </a:prstGeom>
          <a:noFill/>
          <a:ln w="25400">
            <a:solidFill>
              <a:schemeClr val="tx1"/>
            </a:solidFill>
            <a:round/>
            <a:headEnd/>
            <a:tailEnd/>
          </a:ln>
          <a:effectLst/>
        </p:spPr>
        <p:txBody>
          <a:bodyPr/>
          <a:lstStyle/>
          <a:p>
            <a:endParaRPr lang="es-ES"/>
          </a:p>
        </p:txBody>
      </p:sp>
      <p:sp>
        <p:nvSpPr>
          <p:cNvPr id="343056" name="Line 16"/>
          <p:cNvSpPr>
            <a:spLocks noChangeShapeType="1"/>
          </p:cNvSpPr>
          <p:nvPr/>
        </p:nvSpPr>
        <p:spPr bwMode="auto">
          <a:xfrm>
            <a:off x="1562100" y="2476500"/>
            <a:ext cx="6350" cy="1117600"/>
          </a:xfrm>
          <a:prstGeom prst="line">
            <a:avLst/>
          </a:prstGeom>
          <a:noFill/>
          <a:ln w="19050">
            <a:solidFill>
              <a:schemeClr val="tx1"/>
            </a:solidFill>
            <a:round/>
            <a:headEnd type="triangle" w="med" len="med"/>
            <a:tailEnd type="triangle" w="med" len="med"/>
          </a:ln>
          <a:effectLst/>
        </p:spPr>
        <p:txBody>
          <a:bodyPr/>
          <a:lstStyle/>
          <a:p>
            <a:endParaRPr lang="es-ES"/>
          </a:p>
        </p:txBody>
      </p:sp>
      <p:sp>
        <p:nvSpPr>
          <p:cNvPr id="343057" name="Line 17"/>
          <p:cNvSpPr>
            <a:spLocks noChangeShapeType="1"/>
          </p:cNvSpPr>
          <p:nvPr/>
        </p:nvSpPr>
        <p:spPr bwMode="auto">
          <a:xfrm>
            <a:off x="7626350" y="2482850"/>
            <a:ext cx="6350" cy="2794000"/>
          </a:xfrm>
          <a:prstGeom prst="line">
            <a:avLst/>
          </a:prstGeom>
          <a:noFill/>
          <a:ln w="19050">
            <a:solidFill>
              <a:schemeClr val="tx1"/>
            </a:solidFill>
            <a:round/>
            <a:headEnd type="triangle" w="med" len="med"/>
            <a:tailEnd type="triangle" w="med" len="med"/>
          </a:ln>
          <a:effectLst/>
        </p:spPr>
        <p:txBody>
          <a:bodyPr/>
          <a:lstStyle/>
          <a:p>
            <a:endParaRPr lang="es-ES"/>
          </a:p>
        </p:txBody>
      </p:sp>
      <p:sp>
        <p:nvSpPr>
          <p:cNvPr id="343058" name="Line 18"/>
          <p:cNvSpPr>
            <a:spLocks noChangeShapeType="1"/>
          </p:cNvSpPr>
          <p:nvPr/>
        </p:nvSpPr>
        <p:spPr bwMode="auto">
          <a:xfrm>
            <a:off x="3771900" y="2260600"/>
            <a:ext cx="1778000" cy="0"/>
          </a:xfrm>
          <a:prstGeom prst="line">
            <a:avLst/>
          </a:prstGeom>
          <a:noFill/>
          <a:ln w="19050">
            <a:solidFill>
              <a:schemeClr val="tx1"/>
            </a:solidFill>
            <a:round/>
            <a:headEnd type="triangle" w="med" len="med"/>
            <a:tailEnd type="triangle" w="med" len="med"/>
          </a:ln>
          <a:effectLst/>
        </p:spPr>
        <p:txBody>
          <a:bodyPr/>
          <a:lstStyle/>
          <a:p>
            <a:endParaRPr lang="es-ES"/>
          </a:p>
        </p:txBody>
      </p:sp>
      <p:sp>
        <p:nvSpPr>
          <p:cNvPr id="343059" name="Line 19"/>
          <p:cNvSpPr>
            <a:spLocks noChangeShapeType="1"/>
          </p:cNvSpPr>
          <p:nvPr/>
        </p:nvSpPr>
        <p:spPr bwMode="auto">
          <a:xfrm>
            <a:off x="5835650" y="1866900"/>
            <a:ext cx="6350" cy="2482850"/>
          </a:xfrm>
          <a:prstGeom prst="line">
            <a:avLst/>
          </a:prstGeom>
          <a:noFill/>
          <a:ln w="19050">
            <a:solidFill>
              <a:schemeClr val="tx1"/>
            </a:solidFill>
            <a:prstDash val="dash"/>
            <a:round/>
            <a:headEnd/>
            <a:tailEnd/>
          </a:ln>
          <a:effectLst/>
        </p:spPr>
        <p:txBody>
          <a:bodyPr/>
          <a:lstStyle/>
          <a:p>
            <a:endParaRPr lang="es-ES"/>
          </a:p>
        </p:txBody>
      </p:sp>
      <p:sp>
        <p:nvSpPr>
          <p:cNvPr id="343060" name="Line 20"/>
          <p:cNvSpPr>
            <a:spLocks noChangeShapeType="1"/>
          </p:cNvSpPr>
          <p:nvPr/>
        </p:nvSpPr>
        <p:spPr bwMode="auto">
          <a:xfrm>
            <a:off x="6572250" y="1435100"/>
            <a:ext cx="0" cy="2914650"/>
          </a:xfrm>
          <a:prstGeom prst="line">
            <a:avLst/>
          </a:prstGeom>
          <a:noFill/>
          <a:ln w="19050">
            <a:solidFill>
              <a:schemeClr val="tx1"/>
            </a:solidFill>
            <a:prstDash val="dash"/>
            <a:round/>
            <a:headEnd/>
            <a:tailEnd/>
          </a:ln>
          <a:effectLst/>
        </p:spPr>
        <p:txBody>
          <a:bodyPr/>
          <a:lstStyle/>
          <a:p>
            <a:endParaRPr lang="es-ES"/>
          </a:p>
        </p:txBody>
      </p:sp>
      <p:sp>
        <p:nvSpPr>
          <p:cNvPr id="343061" name="Line 21"/>
          <p:cNvSpPr>
            <a:spLocks noChangeShapeType="1"/>
          </p:cNvSpPr>
          <p:nvPr/>
        </p:nvSpPr>
        <p:spPr bwMode="auto">
          <a:xfrm>
            <a:off x="3759200" y="2209800"/>
            <a:ext cx="0" cy="2381250"/>
          </a:xfrm>
          <a:prstGeom prst="line">
            <a:avLst/>
          </a:prstGeom>
          <a:noFill/>
          <a:ln w="19050">
            <a:solidFill>
              <a:schemeClr val="tx1"/>
            </a:solidFill>
            <a:round/>
            <a:headEnd/>
            <a:tailEnd/>
          </a:ln>
          <a:effectLst/>
        </p:spPr>
        <p:txBody>
          <a:bodyPr/>
          <a:lstStyle/>
          <a:p>
            <a:endParaRPr lang="es-ES"/>
          </a:p>
        </p:txBody>
      </p:sp>
      <p:sp>
        <p:nvSpPr>
          <p:cNvPr id="343062" name="Line 22"/>
          <p:cNvSpPr>
            <a:spLocks noChangeShapeType="1"/>
          </p:cNvSpPr>
          <p:nvPr/>
        </p:nvSpPr>
        <p:spPr bwMode="auto">
          <a:xfrm>
            <a:off x="5562600" y="2203450"/>
            <a:ext cx="0" cy="2371725"/>
          </a:xfrm>
          <a:prstGeom prst="line">
            <a:avLst/>
          </a:prstGeom>
          <a:noFill/>
          <a:ln w="19050">
            <a:solidFill>
              <a:schemeClr val="tx1"/>
            </a:solidFill>
            <a:round/>
            <a:headEnd/>
            <a:tailEnd/>
          </a:ln>
          <a:effectLst/>
        </p:spPr>
        <p:txBody>
          <a:bodyPr/>
          <a:lstStyle/>
          <a:p>
            <a:endParaRPr lang="es-ES"/>
          </a:p>
        </p:txBody>
      </p:sp>
      <p:sp>
        <p:nvSpPr>
          <p:cNvPr id="343063" name="Text Box 23"/>
          <p:cNvSpPr txBox="1">
            <a:spLocks noChangeArrowheads="1"/>
          </p:cNvSpPr>
          <p:nvPr/>
        </p:nvSpPr>
        <p:spPr bwMode="auto">
          <a:xfrm>
            <a:off x="2619375" y="5659438"/>
            <a:ext cx="665163" cy="274637"/>
          </a:xfrm>
          <a:prstGeom prst="rect">
            <a:avLst/>
          </a:prstGeom>
          <a:noFill/>
          <a:ln w="12700">
            <a:noFill/>
            <a:miter lim="800000"/>
            <a:headEnd/>
            <a:tailEnd/>
          </a:ln>
          <a:effectLst/>
        </p:spPr>
        <p:txBody>
          <a:bodyPr wrap="none">
            <a:spAutoFit/>
          </a:bodyPr>
          <a:lstStyle/>
          <a:p>
            <a:r>
              <a:rPr lang="es-ES" sz="1200" b="1">
                <a:latin typeface="Arial" charset="0"/>
              </a:rPr>
              <a:t>100 Hz</a:t>
            </a:r>
          </a:p>
        </p:txBody>
      </p:sp>
      <p:sp>
        <p:nvSpPr>
          <p:cNvPr id="343064" name="Text Box 24"/>
          <p:cNvSpPr txBox="1">
            <a:spLocks noChangeArrowheads="1"/>
          </p:cNvSpPr>
          <p:nvPr/>
        </p:nvSpPr>
        <p:spPr bwMode="auto">
          <a:xfrm>
            <a:off x="4378325" y="5659438"/>
            <a:ext cx="606425" cy="274637"/>
          </a:xfrm>
          <a:prstGeom prst="rect">
            <a:avLst/>
          </a:prstGeom>
          <a:noFill/>
          <a:ln w="12700">
            <a:noFill/>
            <a:miter lim="800000"/>
            <a:headEnd/>
            <a:tailEnd/>
          </a:ln>
          <a:effectLst/>
        </p:spPr>
        <p:txBody>
          <a:bodyPr wrap="none">
            <a:spAutoFit/>
          </a:bodyPr>
          <a:lstStyle/>
          <a:p>
            <a:r>
              <a:rPr lang="es-ES" sz="1200" b="1">
                <a:latin typeface="Arial" charset="0"/>
              </a:rPr>
              <a:t>1 KHz</a:t>
            </a:r>
          </a:p>
        </p:txBody>
      </p:sp>
      <p:sp>
        <p:nvSpPr>
          <p:cNvPr id="343065" name="Text Box 25"/>
          <p:cNvSpPr txBox="1">
            <a:spLocks noChangeArrowheads="1"/>
          </p:cNvSpPr>
          <p:nvPr/>
        </p:nvSpPr>
        <p:spPr bwMode="auto">
          <a:xfrm>
            <a:off x="6054725" y="5665788"/>
            <a:ext cx="690563" cy="274637"/>
          </a:xfrm>
          <a:prstGeom prst="rect">
            <a:avLst/>
          </a:prstGeom>
          <a:noFill/>
          <a:ln w="12700">
            <a:noFill/>
            <a:miter lim="800000"/>
            <a:headEnd/>
            <a:tailEnd/>
          </a:ln>
          <a:effectLst/>
        </p:spPr>
        <p:txBody>
          <a:bodyPr wrap="none">
            <a:spAutoFit/>
          </a:bodyPr>
          <a:lstStyle/>
          <a:p>
            <a:r>
              <a:rPr lang="es-ES" sz="1200" b="1">
                <a:latin typeface="Arial" charset="0"/>
              </a:rPr>
              <a:t>10 KHz</a:t>
            </a:r>
          </a:p>
        </p:txBody>
      </p:sp>
      <p:sp>
        <p:nvSpPr>
          <p:cNvPr id="343066" name="Text Box 26"/>
          <p:cNvSpPr txBox="1">
            <a:spLocks noChangeArrowheads="1"/>
          </p:cNvSpPr>
          <p:nvPr/>
        </p:nvSpPr>
        <p:spPr bwMode="auto">
          <a:xfrm>
            <a:off x="4267200" y="6019800"/>
            <a:ext cx="1119188" cy="304800"/>
          </a:xfrm>
          <a:prstGeom prst="rect">
            <a:avLst/>
          </a:prstGeom>
          <a:noFill/>
          <a:ln w="12700">
            <a:noFill/>
            <a:miter lim="800000"/>
            <a:headEnd/>
            <a:tailEnd/>
          </a:ln>
          <a:effectLst/>
        </p:spPr>
        <p:txBody>
          <a:bodyPr wrap="none">
            <a:spAutoFit/>
          </a:bodyPr>
          <a:lstStyle/>
          <a:p>
            <a:r>
              <a:rPr lang="es-ES" sz="1400" b="1">
                <a:latin typeface="Arial" charset="0"/>
              </a:rPr>
              <a:t>Frecuencia</a:t>
            </a:r>
          </a:p>
        </p:txBody>
      </p:sp>
      <p:sp>
        <p:nvSpPr>
          <p:cNvPr id="343067" name="Text Box 27"/>
          <p:cNvSpPr txBox="1">
            <a:spLocks noChangeArrowheads="1"/>
          </p:cNvSpPr>
          <p:nvPr/>
        </p:nvSpPr>
        <p:spPr bwMode="auto">
          <a:xfrm>
            <a:off x="7705725" y="5653088"/>
            <a:ext cx="774700" cy="274637"/>
          </a:xfrm>
          <a:prstGeom prst="rect">
            <a:avLst/>
          </a:prstGeom>
          <a:noFill/>
          <a:ln w="12700">
            <a:noFill/>
            <a:miter lim="800000"/>
            <a:headEnd/>
            <a:tailEnd/>
          </a:ln>
          <a:effectLst/>
        </p:spPr>
        <p:txBody>
          <a:bodyPr wrap="none">
            <a:spAutoFit/>
          </a:bodyPr>
          <a:lstStyle/>
          <a:p>
            <a:r>
              <a:rPr lang="es-ES" sz="1200" b="1">
                <a:latin typeface="Arial" charset="0"/>
              </a:rPr>
              <a:t>100 KHz</a:t>
            </a:r>
          </a:p>
        </p:txBody>
      </p:sp>
      <p:sp>
        <p:nvSpPr>
          <p:cNvPr id="343068" name="Text Box 28"/>
          <p:cNvSpPr txBox="1">
            <a:spLocks noChangeArrowheads="1"/>
          </p:cNvSpPr>
          <p:nvPr/>
        </p:nvSpPr>
        <p:spPr bwMode="auto">
          <a:xfrm>
            <a:off x="955675" y="5668963"/>
            <a:ext cx="581025" cy="274637"/>
          </a:xfrm>
          <a:prstGeom prst="rect">
            <a:avLst/>
          </a:prstGeom>
          <a:noFill/>
          <a:ln w="12700">
            <a:noFill/>
            <a:miter lim="800000"/>
            <a:headEnd/>
            <a:tailEnd/>
          </a:ln>
          <a:effectLst/>
        </p:spPr>
        <p:txBody>
          <a:bodyPr wrap="none">
            <a:spAutoFit/>
          </a:bodyPr>
          <a:lstStyle/>
          <a:p>
            <a:r>
              <a:rPr lang="es-ES" sz="1200" b="1">
                <a:latin typeface="Arial" charset="0"/>
              </a:rPr>
              <a:t>10 Hz</a:t>
            </a:r>
          </a:p>
        </p:txBody>
      </p:sp>
      <p:sp>
        <p:nvSpPr>
          <p:cNvPr id="343069" name="Text Box 29"/>
          <p:cNvSpPr txBox="1">
            <a:spLocks noChangeArrowheads="1"/>
          </p:cNvSpPr>
          <p:nvPr/>
        </p:nvSpPr>
        <p:spPr bwMode="auto">
          <a:xfrm rot="16200000">
            <a:off x="-338931" y="3769519"/>
            <a:ext cx="1592262" cy="304800"/>
          </a:xfrm>
          <a:prstGeom prst="rect">
            <a:avLst/>
          </a:prstGeom>
          <a:noFill/>
          <a:ln w="12700">
            <a:noFill/>
            <a:miter lim="800000"/>
            <a:headEnd/>
            <a:tailEnd/>
          </a:ln>
          <a:effectLst/>
        </p:spPr>
        <p:txBody>
          <a:bodyPr wrap="none">
            <a:spAutoFit/>
          </a:bodyPr>
          <a:lstStyle/>
          <a:p>
            <a:r>
              <a:rPr lang="es-ES" sz="1400" b="1">
                <a:latin typeface="Arial" charset="0"/>
              </a:rPr>
              <a:t>Potencia relativa</a:t>
            </a:r>
          </a:p>
        </p:txBody>
      </p:sp>
      <p:sp>
        <p:nvSpPr>
          <p:cNvPr id="343070" name="Text Box 30"/>
          <p:cNvSpPr txBox="1">
            <a:spLocks noChangeArrowheads="1"/>
          </p:cNvSpPr>
          <p:nvPr/>
        </p:nvSpPr>
        <p:spPr bwMode="auto">
          <a:xfrm>
            <a:off x="666750" y="2330450"/>
            <a:ext cx="514350" cy="274638"/>
          </a:xfrm>
          <a:prstGeom prst="rect">
            <a:avLst/>
          </a:prstGeom>
          <a:noFill/>
          <a:ln w="12700">
            <a:noFill/>
            <a:miter lim="800000"/>
            <a:headEnd/>
            <a:tailEnd/>
          </a:ln>
          <a:effectLst/>
        </p:spPr>
        <p:txBody>
          <a:bodyPr wrap="none">
            <a:spAutoFit/>
          </a:bodyPr>
          <a:lstStyle/>
          <a:p>
            <a:r>
              <a:rPr lang="es-ES" sz="1200" b="1">
                <a:latin typeface="Arial" charset="0"/>
              </a:rPr>
              <a:t>0 dB</a:t>
            </a:r>
          </a:p>
        </p:txBody>
      </p:sp>
      <p:sp>
        <p:nvSpPr>
          <p:cNvPr id="343071" name="Text Box 31"/>
          <p:cNvSpPr txBox="1">
            <a:spLocks noChangeArrowheads="1"/>
          </p:cNvSpPr>
          <p:nvPr/>
        </p:nvSpPr>
        <p:spPr bwMode="auto">
          <a:xfrm>
            <a:off x="539750" y="3181350"/>
            <a:ext cx="649288" cy="274638"/>
          </a:xfrm>
          <a:prstGeom prst="rect">
            <a:avLst/>
          </a:prstGeom>
          <a:noFill/>
          <a:ln w="12700">
            <a:noFill/>
            <a:miter lim="800000"/>
            <a:headEnd/>
            <a:tailEnd/>
          </a:ln>
          <a:effectLst/>
        </p:spPr>
        <p:txBody>
          <a:bodyPr wrap="none">
            <a:spAutoFit/>
          </a:bodyPr>
          <a:lstStyle/>
          <a:p>
            <a:r>
              <a:rPr lang="es-ES" sz="1200" b="1">
                <a:latin typeface="Arial" charset="0"/>
              </a:rPr>
              <a:t>-20 dB</a:t>
            </a:r>
          </a:p>
        </p:txBody>
      </p:sp>
      <p:sp>
        <p:nvSpPr>
          <p:cNvPr id="343072" name="Text Box 32"/>
          <p:cNvSpPr txBox="1">
            <a:spLocks noChangeArrowheads="1"/>
          </p:cNvSpPr>
          <p:nvPr/>
        </p:nvSpPr>
        <p:spPr bwMode="auto">
          <a:xfrm>
            <a:off x="558800" y="4044950"/>
            <a:ext cx="649288" cy="274638"/>
          </a:xfrm>
          <a:prstGeom prst="rect">
            <a:avLst/>
          </a:prstGeom>
          <a:noFill/>
          <a:ln w="12700">
            <a:noFill/>
            <a:miter lim="800000"/>
            <a:headEnd/>
            <a:tailEnd/>
          </a:ln>
          <a:effectLst/>
        </p:spPr>
        <p:txBody>
          <a:bodyPr wrap="none">
            <a:spAutoFit/>
          </a:bodyPr>
          <a:lstStyle/>
          <a:p>
            <a:r>
              <a:rPr lang="es-ES" sz="1200" b="1">
                <a:latin typeface="Arial" charset="0"/>
              </a:rPr>
              <a:t>-40 dB</a:t>
            </a:r>
          </a:p>
        </p:txBody>
      </p:sp>
      <p:sp>
        <p:nvSpPr>
          <p:cNvPr id="343073" name="Text Box 33"/>
          <p:cNvSpPr txBox="1">
            <a:spLocks noChangeArrowheads="1"/>
          </p:cNvSpPr>
          <p:nvPr/>
        </p:nvSpPr>
        <p:spPr bwMode="auto">
          <a:xfrm>
            <a:off x="539750" y="4889500"/>
            <a:ext cx="649288" cy="274638"/>
          </a:xfrm>
          <a:prstGeom prst="rect">
            <a:avLst/>
          </a:prstGeom>
          <a:noFill/>
          <a:ln w="12700">
            <a:noFill/>
            <a:miter lim="800000"/>
            <a:headEnd/>
            <a:tailEnd/>
          </a:ln>
          <a:effectLst/>
        </p:spPr>
        <p:txBody>
          <a:bodyPr wrap="none">
            <a:spAutoFit/>
          </a:bodyPr>
          <a:lstStyle/>
          <a:p>
            <a:r>
              <a:rPr lang="es-ES" sz="1200" b="1">
                <a:latin typeface="Arial" charset="0"/>
              </a:rPr>
              <a:t>-60 dB</a:t>
            </a:r>
          </a:p>
        </p:txBody>
      </p:sp>
      <p:sp>
        <p:nvSpPr>
          <p:cNvPr id="343075" name="Text Box 35"/>
          <p:cNvSpPr txBox="1">
            <a:spLocks noChangeArrowheads="1"/>
          </p:cNvSpPr>
          <p:nvPr/>
        </p:nvSpPr>
        <p:spPr bwMode="auto">
          <a:xfrm>
            <a:off x="1219200" y="3544888"/>
            <a:ext cx="1371600" cy="639762"/>
          </a:xfrm>
          <a:prstGeom prst="rect">
            <a:avLst/>
          </a:prstGeom>
          <a:noFill/>
          <a:ln w="12700">
            <a:noFill/>
            <a:miter lim="800000"/>
            <a:headEnd/>
            <a:tailEnd/>
          </a:ln>
          <a:effectLst/>
        </p:spPr>
        <p:txBody>
          <a:bodyPr wrap="none">
            <a:spAutoFit/>
          </a:bodyPr>
          <a:lstStyle/>
          <a:p>
            <a:pPr algn="ctr"/>
            <a:r>
              <a:rPr lang="es-ES" sz="1200" b="1">
                <a:latin typeface="Arial" charset="0"/>
              </a:rPr>
              <a:t>Rango dinámico</a:t>
            </a:r>
          </a:p>
          <a:p>
            <a:pPr algn="ctr"/>
            <a:r>
              <a:rPr lang="es-ES" sz="1200" b="1">
                <a:latin typeface="Arial" charset="0"/>
              </a:rPr>
              <a:t>aproximado </a:t>
            </a:r>
          </a:p>
          <a:p>
            <a:pPr algn="ctr"/>
            <a:r>
              <a:rPr lang="es-ES" sz="1200" b="1">
                <a:latin typeface="Arial" charset="0"/>
              </a:rPr>
              <a:t>de la voz</a:t>
            </a:r>
          </a:p>
        </p:txBody>
      </p:sp>
      <p:sp>
        <p:nvSpPr>
          <p:cNvPr id="343076" name="Text Box 36"/>
          <p:cNvSpPr txBox="1">
            <a:spLocks noChangeArrowheads="1"/>
          </p:cNvSpPr>
          <p:nvPr/>
        </p:nvSpPr>
        <p:spPr bwMode="auto">
          <a:xfrm>
            <a:off x="3962400" y="1974850"/>
            <a:ext cx="1362075" cy="274638"/>
          </a:xfrm>
          <a:prstGeom prst="rect">
            <a:avLst/>
          </a:prstGeom>
          <a:noFill/>
          <a:ln w="12700">
            <a:noFill/>
            <a:miter lim="800000"/>
            <a:headEnd/>
            <a:tailEnd/>
          </a:ln>
          <a:effectLst/>
        </p:spPr>
        <p:txBody>
          <a:bodyPr wrap="none">
            <a:spAutoFit/>
          </a:bodyPr>
          <a:lstStyle/>
          <a:p>
            <a:pPr algn="ctr"/>
            <a:r>
              <a:rPr lang="es-ES" sz="1200" b="1">
                <a:latin typeface="Arial" charset="0"/>
              </a:rPr>
              <a:t>Canal telefónico</a:t>
            </a:r>
          </a:p>
        </p:txBody>
      </p:sp>
      <p:sp>
        <p:nvSpPr>
          <p:cNvPr id="343077" name="Text Box 37"/>
          <p:cNvSpPr txBox="1">
            <a:spLocks noChangeArrowheads="1"/>
          </p:cNvSpPr>
          <p:nvPr/>
        </p:nvSpPr>
        <p:spPr bwMode="auto">
          <a:xfrm>
            <a:off x="5191125" y="1441450"/>
            <a:ext cx="1285875" cy="457200"/>
          </a:xfrm>
          <a:prstGeom prst="rect">
            <a:avLst/>
          </a:prstGeom>
          <a:noFill/>
          <a:ln w="12700">
            <a:noFill/>
            <a:miter lim="800000"/>
            <a:headEnd/>
            <a:tailEnd/>
          </a:ln>
          <a:effectLst/>
        </p:spPr>
        <p:txBody>
          <a:bodyPr wrap="none">
            <a:spAutoFit/>
          </a:bodyPr>
          <a:lstStyle/>
          <a:p>
            <a:pPr algn="ctr"/>
            <a:r>
              <a:rPr lang="es-ES" sz="1200" b="1">
                <a:latin typeface="Arial" charset="0"/>
              </a:rPr>
              <a:t>Límite superior</a:t>
            </a:r>
          </a:p>
          <a:p>
            <a:pPr algn="ctr"/>
            <a:r>
              <a:rPr lang="es-ES" sz="1200" b="1">
                <a:latin typeface="Arial" charset="0"/>
              </a:rPr>
              <a:t>de la radio AM</a:t>
            </a:r>
          </a:p>
        </p:txBody>
      </p:sp>
      <p:sp>
        <p:nvSpPr>
          <p:cNvPr id="343078" name="Text Box 38"/>
          <p:cNvSpPr txBox="1">
            <a:spLocks noChangeArrowheads="1"/>
          </p:cNvSpPr>
          <p:nvPr/>
        </p:nvSpPr>
        <p:spPr bwMode="auto">
          <a:xfrm>
            <a:off x="5876925" y="984250"/>
            <a:ext cx="1285875" cy="457200"/>
          </a:xfrm>
          <a:prstGeom prst="rect">
            <a:avLst/>
          </a:prstGeom>
          <a:noFill/>
          <a:ln w="12700">
            <a:noFill/>
            <a:miter lim="800000"/>
            <a:headEnd/>
            <a:tailEnd/>
          </a:ln>
          <a:effectLst/>
        </p:spPr>
        <p:txBody>
          <a:bodyPr wrap="none">
            <a:spAutoFit/>
          </a:bodyPr>
          <a:lstStyle/>
          <a:p>
            <a:pPr algn="ctr"/>
            <a:r>
              <a:rPr lang="es-ES" sz="1200" b="1">
                <a:latin typeface="Arial" charset="0"/>
              </a:rPr>
              <a:t>Límite superior</a:t>
            </a:r>
          </a:p>
          <a:p>
            <a:pPr algn="ctr"/>
            <a:r>
              <a:rPr lang="es-ES" sz="1200" b="1">
                <a:latin typeface="Arial" charset="0"/>
              </a:rPr>
              <a:t>de la radio FM</a:t>
            </a:r>
          </a:p>
        </p:txBody>
      </p:sp>
      <p:sp>
        <p:nvSpPr>
          <p:cNvPr id="343079" name="Text Box 39"/>
          <p:cNvSpPr txBox="1">
            <a:spLocks noChangeArrowheads="1"/>
          </p:cNvSpPr>
          <p:nvPr/>
        </p:nvSpPr>
        <p:spPr bwMode="auto">
          <a:xfrm>
            <a:off x="7586663" y="3316288"/>
            <a:ext cx="1371600" cy="639762"/>
          </a:xfrm>
          <a:prstGeom prst="rect">
            <a:avLst/>
          </a:prstGeom>
          <a:noFill/>
          <a:ln w="12700">
            <a:noFill/>
            <a:miter lim="800000"/>
            <a:headEnd/>
            <a:tailEnd/>
          </a:ln>
          <a:effectLst/>
        </p:spPr>
        <p:txBody>
          <a:bodyPr wrap="none">
            <a:spAutoFit/>
          </a:bodyPr>
          <a:lstStyle/>
          <a:p>
            <a:pPr algn="ctr"/>
            <a:r>
              <a:rPr lang="es-ES" sz="1200" b="1">
                <a:latin typeface="Arial" charset="0"/>
              </a:rPr>
              <a:t>Rango dinámico</a:t>
            </a:r>
          </a:p>
          <a:p>
            <a:pPr algn="ctr"/>
            <a:r>
              <a:rPr lang="es-ES" sz="1200" b="1">
                <a:latin typeface="Arial" charset="0"/>
              </a:rPr>
              <a:t>aproximado de</a:t>
            </a:r>
          </a:p>
          <a:p>
            <a:pPr algn="ctr"/>
            <a:r>
              <a:rPr lang="es-ES" sz="1200" b="1">
                <a:latin typeface="Arial" charset="0"/>
              </a:rPr>
              <a:t>la música</a:t>
            </a:r>
          </a:p>
        </p:txBody>
      </p:sp>
      <p:sp>
        <p:nvSpPr>
          <p:cNvPr id="343080" name="Text Box 40"/>
          <p:cNvSpPr txBox="1">
            <a:spLocks noChangeArrowheads="1"/>
          </p:cNvSpPr>
          <p:nvPr/>
        </p:nvSpPr>
        <p:spPr bwMode="auto">
          <a:xfrm>
            <a:off x="1752600" y="2362200"/>
            <a:ext cx="784225" cy="274638"/>
          </a:xfrm>
          <a:prstGeom prst="rect">
            <a:avLst/>
          </a:prstGeom>
          <a:noFill/>
          <a:ln w="12700">
            <a:noFill/>
            <a:miter lim="800000"/>
            <a:headEnd/>
            <a:tailEnd/>
          </a:ln>
          <a:effectLst/>
        </p:spPr>
        <p:txBody>
          <a:bodyPr wrap="none">
            <a:spAutoFit/>
          </a:bodyPr>
          <a:lstStyle/>
          <a:p>
            <a:pPr algn="ctr"/>
            <a:r>
              <a:rPr lang="es-ES" sz="1200" b="1">
                <a:solidFill>
                  <a:schemeClr val="accent2"/>
                </a:solidFill>
                <a:latin typeface="Arial" charset="0"/>
              </a:rPr>
              <a:t>MÚSICA</a:t>
            </a:r>
          </a:p>
        </p:txBody>
      </p:sp>
      <p:sp>
        <p:nvSpPr>
          <p:cNvPr id="343081" name="Text Box 41"/>
          <p:cNvSpPr txBox="1">
            <a:spLocks noChangeArrowheads="1"/>
          </p:cNvSpPr>
          <p:nvPr/>
        </p:nvSpPr>
        <p:spPr bwMode="auto">
          <a:xfrm>
            <a:off x="2701925" y="3276600"/>
            <a:ext cx="498475" cy="274638"/>
          </a:xfrm>
          <a:prstGeom prst="rect">
            <a:avLst/>
          </a:prstGeom>
          <a:noFill/>
          <a:ln w="12700">
            <a:noFill/>
            <a:miter lim="800000"/>
            <a:headEnd/>
            <a:tailEnd/>
          </a:ln>
          <a:effectLst/>
        </p:spPr>
        <p:txBody>
          <a:bodyPr wrap="none">
            <a:spAutoFit/>
          </a:bodyPr>
          <a:lstStyle/>
          <a:p>
            <a:pPr algn="ctr"/>
            <a:r>
              <a:rPr lang="es-ES" sz="1200" b="1">
                <a:solidFill>
                  <a:srgbClr val="FF0000"/>
                </a:solidFill>
                <a:latin typeface="Arial" charset="0"/>
              </a:rPr>
              <a:t>VOZ</a:t>
            </a:r>
          </a:p>
        </p:txBody>
      </p:sp>
      <p:sp>
        <p:nvSpPr>
          <p:cNvPr id="343082" name="Line 42"/>
          <p:cNvSpPr>
            <a:spLocks noChangeShapeType="1"/>
          </p:cNvSpPr>
          <p:nvPr/>
        </p:nvSpPr>
        <p:spPr bwMode="auto">
          <a:xfrm>
            <a:off x="3767138" y="4260850"/>
            <a:ext cx="1795462" cy="0"/>
          </a:xfrm>
          <a:prstGeom prst="line">
            <a:avLst/>
          </a:prstGeom>
          <a:noFill/>
          <a:ln w="12700">
            <a:solidFill>
              <a:schemeClr val="tx1"/>
            </a:solidFill>
            <a:prstDash val="dash"/>
            <a:round/>
            <a:headEnd/>
            <a:tailEnd/>
          </a:ln>
          <a:effectLst/>
        </p:spPr>
        <p:txBody>
          <a:bodyPr/>
          <a:lstStyle/>
          <a:p>
            <a:endParaRPr lang="es-ES"/>
          </a:p>
        </p:txBody>
      </p:sp>
      <p:sp>
        <p:nvSpPr>
          <p:cNvPr id="343083" name="Text Box 43"/>
          <p:cNvSpPr txBox="1">
            <a:spLocks noChangeArrowheads="1"/>
          </p:cNvSpPr>
          <p:nvPr/>
        </p:nvSpPr>
        <p:spPr bwMode="auto">
          <a:xfrm>
            <a:off x="4343400" y="4291013"/>
            <a:ext cx="617538" cy="274637"/>
          </a:xfrm>
          <a:prstGeom prst="rect">
            <a:avLst/>
          </a:prstGeom>
          <a:noFill/>
          <a:ln w="12700">
            <a:noFill/>
            <a:miter lim="800000"/>
            <a:headEnd/>
            <a:tailEnd/>
          </a:ln>
          <a:effectLst/>
        </p:spPr>
        <p:txBody>
          <a:bodyPr wrap="none">
            <a:spAutoFit/>
          </a:bodyPr>
          <a:lstStyle/>
          <a:p>
            <a:r>
              <a:rPr lang="es-ES" sz="1200" b="1">
                <a:latin typeface="Arial" charset="0"/>
              </a:rPr>
              <a:t>Ruido</a:t>
            </a:r>
          </a:p>
        </p:txBody>
      </p:sp>
      <p:sp>
        <p:nvSpPr>
          <p:cNvPr id="343084" name="Text Box 44"/>
          <p:cNvSpPr txBox="1">
            <a:spLocks noChangeArrowheads="1"/>
          </p:cNvSpPr>
          <p:nvPr/>
        </p:nvSpPr>
        <p:spPr bwMode="auto">
          <a:xfrm>
            <a:off x="1130300" y="258763"/>
            <a:ext cx="6565900" cy="579437"/>
          </a:xfrm>
          <a:prstGeom prst="rect">
            <a:avLst/>
          </a:prstGeom>
          <a:noFill/>
          <a:ln w="12700">
            <a:noFill/>
            <a:miter lim="800000"/>
            <a:headEnd/>
            <a:tailEnd/>
          </a:ln>
          <a:effectLst/>
        </p:spPr>
        <p:txBody>
          <a:bodyPr wrap="none">
            <a:spAutoFit/>
          </a:bodyPr>
          <a:lstStyle/>
          <a:p>
            <a:r>
              <a:rPr lang="es-ES" sz="3200"/>
              <a:t>Espectro acústico de la voz y la música</a:t>
            </a:r>
          </a:p>
        </p:txBody>
      </p:sp>
      <p:sp>
        <p:nvSpPr>
          <p:cNvPr id="343085" name="Text Box 45"/>
          <p:cNvSpPr txBox="1">
            <a:spLocks noChangeArrowheads="1"/>
          </p:cNvSpPr>
          <p:nvPr/>
        </p:nvSpPr>
        <p:spPr bwMode="auto">
          <a:xfrm>
            <a:off x="5181600" y="4648200"/>
            <a:ext cx="733425" cy="274638"/>
          </a:xfrm>
          <a:prstGeom prst="rect">
            <a:avLst/>
          </a:prstGeom>
          <a:noFill/>
          <a:ln w="12700">
            <a:noFill/>
            <a:miter lim="800000"/>
            <a:headEnd/>
            <a:tailEnd/>
          </a:ln>
          <a:effectLst/>
        </p:spPr>
        <p:txBody>
          <a:bodyPr wrap="none">
            <a:spAutoFit/>
          </a:bodyPr>
          <a:lstStyle/>
          <a:p>
            <a:r>
              <a:rPr lang="es-ES" sz="1200" b="1">
                <a:latin typeface="Arial" charset="0"/>
              </a:rPr>
              <a:t>3,4 KHz</a:t>
            </a:r>
          </a:p>
        </p:txBody>
      </p:sp>
      <p:sp>
        <p:nvSpPr>
          <p:cNvPr id="343086" name="Text Box 46"/>
          <p:cNvSpPr txBox="1">
            <a:spLocks noChangeArrowheads="1"/>
          </p:cNvSpPr>
          <p:nvPr/>
        </p:nvSpPr>
        <p:spPr bwMode="auto">
          <a:xfrm>
            <a:off x="3449638" y="4648200"/>
            <a:ext cx="665162" cy="274638"/>
          </a:xfrm>
          <a:prstGeom prst="rect">
            <a:avLst/>
          </a:prstGeom>
          <a:noFill/>
          <a:ln w="12700">
            <a:noFill/>
            <a:miter lim="800000"/>
            <a:headEnd/>
            <a:tailEnd/>
          </a:ln>
          <a:effectLst/>
        </p:spPr>
        <p:txBody>
          <a:bodyPr wrap="none">
            <a:spAutoFit/>
          </a:bodyPr>
          <a:lstStyle/>
          <a:p>
            <a:r>
              <a:rPr lang="es-ES" sz="1200" b="1">
                <a:latin typeface="Arial" charset="0"/>
              </a:rPr>
              <a:t>300 Hz</a:t>
            </a:r>
          </a:p>
        </p:txBody>
      </p:sp>
      <p:sp>
        <p:nvSpPr>
          <p:cNvPr id="343090" name="Freeform 50"/>
          <p:cNvSpPr>
            <a:spLocks/>
          </p:cNvSpPr>
          <p:nvPr/>
        </p:nvSpPr>
        <p:spPr bwMode="auto">
          <a:xfrm>
            <a:off x="1717675" y="2413000"/>
            <a:ext cx="5145088" cy="2792413"/>
          </a:xfrm>
          <a:custGeom>
            <a:avLst/>
            <a:gdLst/>
            <a:ahLst/>
            <a:cxnLst>
              <a:cxn ang="0">
                <a:pos x="28" y="550"/>
              </a:cxn>
              <a:cxn ang="0">
                <a:pos x="31" y="526"/>
              </a:cxn>
              <a:cxn ang="0">
                <a:pos x="211" y="325"/>
              </a:cxn>
              <a:cxn ang="0">
                <a:pos x="352" y="184"/>
              </a:cxn>
              <a:cxn ang="0">
                <a:pos x="466" y="112"/>
              </a:cxn>
              <a:cxn ang="0">
                <a:pos x="604" y="55"/>
              </a:cxn>
              <a:cxn ang="0">
                <a:pos x="814" y="19"/>
              </a:cxn>
              <a:cxn ang="0">
                <a:pos x="1072" y="7"/>
              </a:cxn>
              <a:cxn ang="0">
                <a:pos x="1690" y="1"/>
              </a:cxn>
              <a:cxn ang="0">
                <a:pos x="1951" y="13"/>
              </a:cxn>
              <a:cxn ang="0">
                <a:pos x="2155" y="43"/>
              </a:cxn>
              <a:cxn ang="0">
                <a:pos x="2338" y="100"/>
              </a:cxn>
              <a:cxn ang="0">
                <a:pos x="2566" y="229"/>
              </a:cxn>
              <a:cxn ang="0">
                <a:pos x="2815" y="505"/>
              </a:cxn>
              <a:cxn ang="0">
                <a:pos x="2980" y="814"/>
              </a:cxn>
              <a:cxn ang="0">
                <a:pos x="3127" y="1261"/>
              </a:cxn>
              <a:cxn ang="0">
                <a:pos x="3241" y="1759"/>
              </a:cxn>
            </a:cxnLst>
            <a:rect l="0" t="0" r="r" b="b"/>
            <a:pathLst>
              <a:path w="3241" h="1759">
                <a:moveTo>
                  <a:pt x="28" y="550"/>
                </a:moveTo>
                <a:cubicBezTo>
                  <a:pt x="14" y="557"/>
                  <a:pt x="0" y="564"/>
                  <a:pt x="31" y="526"/>
                </a:cubicBezTo>
                <a:cubicBezTo>
                  <a:pt x="62" y="488"/>
                  <a:pt x="158" y="382"/>
                  <a:pt x="211" y="325"/>
                </a:cubicBezTo>
                <a:cubicBezTo>
                  <a:pt x="264" y="268"/>
                  <a:pt x="310" y="219"/>
                  <a:pt x="352" y="184"/>
                </a:cubicBezTo>
                <a:cubicBezTo>
                  <a:pt x="394" y="149"/>
                  <a:pt x="424" y="133"/>
                  <a:pt x="466" y="112"/>
                </a:cubicBezTo>
                <a:cubicBezTo>
                  <a:pt x="508" y="91"/>
                  <a:pt x="546" y="70"/>
                  <a:pt x="604" y="55"/>
                </a:cubicBezTo>
                <a:cubicBezTo>
                  <a:pt x="662" y="40"/>
                  <a:pt x="736" y="27"/>
                  <a:pt x="814" y="19"/>
                </a:cubicBezTo>
                <a:cubicBezTo>
                  <a:pt x="892" y="11"/>
                  <a:pt x="926" y="10"/>
                  <a:pt x="1072" y="7"/>
                </a:cubicBezTo>
                <a:cubicBezTo>
                  <a:pt x="1218" y="4"/>
                  <a:pt x="1544" y="0"/>
                  <a:pt x="1690" y="1"/>
                </a:cubicBezTo>
                <a:cubicBezTo>
                  <a:pt x="1836" y="2"/>
                  <a:pt x="1874" y="6"/>
                  <a:pt x="1951" y="13"/>
                </a:cubicBezTo>
                <a:cubicBezTo>
                  <a:pt x="2028" y="20"/>
                  <a:pt x="2090" y="28"/>
                  <a:pt x="2155" y="43"/>
                </a:cubicBezTo>
                <a:cubicBezTo>
                  <a:pt x="2220" y="58"/>
                  <a:pt x="2270" y="69"/>
                  <a:pt x="2338" y="100"/>
                </a:cubicBezTo>
                <a:cubicBezTo>
                  <a:pt x="2406" y="131"/>
                  <a:pt x="2487" y="162"/>
                  <a:pt x="2566" y="229"/>
                </a:cubicBezTo>
                <a:cubicBezTo>
                  <a:pt x="2645" y="296"/>
                  <a:pt x="2746" y="408"/>
                  <a:pt x="2815" y="505"/>
                </a:cubicBezTo>
                <a:cubicBezTo>
                  <a:pt x="2884" y="602"/>
                  <a:pt x="2928" y="688"/>
                  <a:pt x="2980" y="814"/>
                </a:cubicBezTo>
                <a:cubicBezTo>
                  <a:pt x="3032" y="940"/>
                  <a:pt x="3084" y="1104"/>
                  <a:pt x="3127" y="1261"/>
                </a:cubicBezTo>
                <a:cubicBezTo>
                  <a:pt x="3170" y="1418"/>
                  <a:pt x="3222" y="1676"/>
                  <a:pt x="3241" y="1759"/>
                </a:cubicBezTo>
              </a:path>
            </a:pathLst>
          </a:custGeom>
          <a:noFill/>
          <a:ln w="38100" cap="flat" cmpd="sng">
            <a:solidFill>
              <a:schemeClr val="accent2"/>
            </a:solidFill>
            <a:prstDash val="solid"/>
            <a:round/>
            <a:headEnd type="none" w="med" len="med"/>
            <a:tailEnd type="none" w="med" len="med"/>
          </a:ln>
          <a:effectLst/>
        </p:spPr>
        <p:txBody>
          <a:bodyPr/>
          <a:lstStyle/>
          <a:p>
            <a:endParaRPr lang="es-ES"/>
          </a:p>
        </p:txBody>
      </p:sp>
      <p:sp>
        <p:nvSpPr>
          <p:cNvPr id="343091" name="Freeform 51"/>
          <p:cNvSpPr>
            <a:spLocks/>
          </p:cNvSpPr>
          <p:nvPr/>
        </p:nvSpPr>
        <p:spPr bwMode="auto">
          <a:xfrm>
            <a:off x="2952750" y="2416175"/>
            <a:ext cx="3148013" cy="889000"/>
          </a:xfrm>
          <a:custGeom>
            <a:avLst/>
            <a:gdLst/>
            <a:ahLst/>
            <a:cxnLst>
              <a:cxn ang="0">
                <a:pos x="18" y="551"/>
              </a:cxn>
              <a:cxn ang="0">
                <a:pos x="0" y="536"/>
              </a:cxn>
              <a:cxn ang="0">
                <a:pos x="99" y="302"/>
              </a:cxn>
              <a:cxn ang="0">
                <a:pos x="249" y="101"/>
              </a:cxn>
              <a:cxn ang="0">
                <a:pos x="381" y="26"/>
              </a:cxn>
              <a:cxn ang="0">
                <a:pos x="537" y="2"/>
              </a:cxn>
              <a:cxn ang="0">
                <a:pos x="774" y="14"/>
              </a:cxn>
              <a:cxn ang="0">
                <a:pos x="1041" y="44"/>
              </a:cxn>
              <a:cxn ang="0">
                <a:pos x="1347" y="119"/>
              </a:cxn>
              <a:cxn ang="0">
                <a:pos x="1629" y="242"/>
              </a:cxn>
              <a:cxn ang="0">
                <a:pos x="1809" y="368"/>
              </a:cxn>
              <a:cxn ang="0">
                <a:pos x="1983" y="560"/>
              </a:cxn>
            </a:cxnLst>
            <a:rect l="0" t="0" r="r" b="b"/>
            <a:pathLst>
              <a:path w="1983" h="560">
                <a:moveTo>
                  <a:pt x="18" y="551"/>
                </a:moveTo>
                <a:lnTo>
                  <a:pt x="0" y="536"/>
                </a:lnTo>
                <a:cubicBezTo>
                  <a:pt x="13" y="495"/>
                  <a:pt x="58" y="374"/>
                  <a:pt x="99" y="302"/>
                </a:cubicBezTo>
                <a:cubicBezTo>
                  <a:pt x="140" y="230"/>
                  <a:pt x="202" y="147"/>
                  <a:pt x="249" y="101"/>
                </a:cubicBezTo>
                <a:cubicBezTo>
                  <a:pt x="296" y="55"/>
                  <a:pt x="333" y="42"/>
                  <a:pt x="381" y="26"/>
                </a:cubicBezTo>
                <a:cubicBezTo>
                  <a:pt x="429" y="10"/>
                  <a:pt x="472" y="4"/>
                  <a:pt x="537" y="2"/>
                </a:cubicBezTo>
                <a:cubicBezTo>
                  <a:pt x="602" y="0"/>
                  <a:pt x="690" y="7"/>
                  <a:pt x="774" y="14"/>
                </a:cubicBezTo>
                <a:cubicBezTo>
                  <a:pt x="858" y="21"/>
                  <a:pt x="946" y="27"/>
                  <a:pt x="1041" y="44"/>
                </a:cubicBezTo>
                <a:cubicBezTo>
                  <a:pt x="1136" y="61"/>
                  <a:pt x="1249" y="86"/>
                  <a:pt x="1347" y="119"/>
                </a:cubicBezTo>
                <a:cubicBezTo>
                  <a:pt x="1445" y="152"/>
                  <a:pt x="1552" y="201"/>
                  <a:pt x="1629" y="242"/>
                </a:cubicBezTo>
                <a:cubicBezTo>
                  <a:pt x="1706" y="283"/>
                  <a:pt x="1750" y="315"/>
                  <a:pt x="1809" y="368"/>
                </a:cubicBezTo>
                <a:cubicBezTo>
                  <a:pt x="1868" y="421"/>
                  <a:pt x="1954" y="528"/>
                  <a:pt x="1983" y="560"/>
                </a:cubicBezTo>
              </a:path>
            </a:pathLst>
          </a:custGeom>
          <a:noFill/>
          <a:ln w="38100" cap="flat" cmpd="sng">
            <a:solidFill>
              <a:srgbClr val="FF0000"/>
            </a:solidFill>
            <a:prstDash val="solid"/>
            <a:round/>
            <a:headEnd type="none" w="med" len="med"/>
            <a:tailEnd type="none" w="med" len="med"/>
          </a:ln>
          <a:effectLst/>
        </p:spPr>
        <p:txBody>
          <a:bodyPr/>
          <a:lstStyle/>
          <a:p>
            <a:endParaRPr lang="es-ES"/>
          </a:p>
        </p:txBody>
      </p:sp>
      <p:sp>
        <p:nvSpPr>
          <p:cNvPr id="343092" name="Rectangle 52"/>
          <p:cNvSpPr>
            <a:spLocks noChangeArrowheads="1"/>
          </p:cNvSpPr>
          <p:nvPr/>
        </p:nvSpPr>
        <p:spPr bwMode="auto">
          <a:xfrm>
            <a:off x="2933700" y="3267075"/>
            <a:ext cx="76200" cy="76200"/>
          </a:xfrm>
          <a:prstGeom prst="rect">
            <a:avLst/>
          </a:prstGeom>
          <a:solidFill>
            <a:schemeClr val="bg1"/>
          </a:solidFill>
          <a:ln w="12700">
            <a:noFill/>
            <a:miter lim="800000"/>
            <a:headEnd/>
            <a:tailEnd/>
          </a:ln>
          <a:effectLst/>
        </p:spPr>
        <p:txBody>
          <a:bodyPr wrap="none" anchor="ctr"/>
          <a:lstStyle/>
          <a:p>
            <a:endParaRPr lang="es-ES"/>
          </a:p>
        </p:txBody>
      </p:sp>
      <p:sp>
        <p:nvSpPr>
          <p:cNvPr id="343093" name="Rectangle 53"/>
          <p:cNvSpPr>
            <a:spLocks noChangeArrowheads="1"/>
          </p:cNvSpPr>
          <p:nvPr/>
        </p:nvSpPr>
        <p:spPr bwMode="auto">
          <a:xfrm>
            <a:off x="1709738" y="3276600"/>
            <a:ext cx="76200" cy="76200"/>
          </a:xfrm>
          <a:prstGeom prst="rect">
            <a:avLst/>
          </a:prstGeom>
          <a:solidFill>
            <a:schemeClr val="bg1"/>
          </a:solidFill>
          <a:ln w="12700">
            <a:noFill/>
            <a:miter lim="800000"/>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Line 1027"/>
          <p:cNvSpPr>
            <a:spLocks noChangeShapeType="1"/>
          </p:cNvSpPr>
          <p:nvPr/>
        </p:nvSpPr>
        <p:spPr bwMode="auto">
          <a:xfrm>
            <a:off x="3810000" y="1409700"/>
            <a:ext cx="19050" cy="4591050"/>
          </a:xfrm>
          <a:prstGeom prst="line">
            <a:avLst/>
          </a:prstGeom>
          <a:noFill/>
          <a:ln w="12700">
            <a:solidFill>
              <a:schemeClr val="tx1"/>
            </a:solidFill>
            <a:prstDash val="dash"/>
            <a:round/>
            <a:headEnd/>
            <a:tailEnd/>
          </a:ln>
          <a:effectLst/>
        </p:spPr>
        <p:txBody>
          <a:bodyPr/>
          <a:lstStyle/>
          <a:p>
            <a:endParaRPr lang="es-ES"/>
          </a:p>
        </p:txBody>
      </p:sp>
      <p:sp>
        <p:nvSpPr>
          <p:cNvPr id="292868" name="Line 1028"/>
          <p:cNvSpPr>
            <a:spLocks noChangeShapeType="1"/>
          </p:cNvSpPr>
          <p:nvPr/>
        </p:nvSpPr>
        <p:spPr bwMode="auto">
          <a:xfrm>
            <a:off x="6248400" y="1438275"/>
            <a:ext cx="4763" cy="4524375"/>
          </a:xfrm>
          <a:prstGeom prst="line">
            <a:avLst/>
          </a:prstGeom>
          <a:noFill/>
          <a:ln w="12700">
            <a:solidFill>
              <a:schemeClr val="tx1"/>
            </a:solidFill>
            <a:prstDash val="dash"/>
            <a:round/>
            <a:headEnd/>
            <a:tailEnd/>
          </a:ln>
          <a:effectLst/>
        </p:spPr>
        <p:txBody>
          <a:bodyPr/>
          <a:lstStyle/>
          <a:p>
            <a:endParaRPr lang="es-ES"/>
          </a:p>
        </p:txBody>
      </p:sp>
      <p:sp>
        <p:nvSpPr>
          <p:cNvPr id="292869" name="Line 1029"/>
          <p:cNvSpPr>
            <a:spLocks noChangeShapeType="1"/>
          </p:cNvSpPr>
          <p:nvPr/>
        </p:nvSpPr>
        <p:spPr bwMode="auto">
          <a:xfrm>
            <a:off x="6657975" y="1438275"/>
            <a:ext cx="0" cy="4529138"/>
          </a:xfrm>
          <a:prstGeom prst="line">
            <a:avLst/>
          </a:prstGeom>
          <a:noFill/>
          <a:ln w="12700">
            <a:solidFill>
              <a:schemeClr val="tx1"/>
            </a:solidFill>
            <a:prstDash val="dash"/>
            <a:round/>
            <a:headEnd/>
            <a:tailEnd/>
          </a:ln>
          <a:effectLst/>
        </p:spPr>
        <p:txBody>
          <a:bodyPr/>
          <a:lstStyle/>
          <a:p>
            <a:endParaRPr lang="es-ES"/>
          </a:p>
        </p:txBody>
      </p:sp>
      <p:sp>
        <p:nvSpPr>
          <p:cNvPr id="292870" name="Line 1030"/>
          <p:cNvSpPr>
            <a:spLocks noChangeShapeType="1"/>
          </p:cNvSpPr>
          <p:nvPr/>
        </p:nvSpPr>
        <p:spPr bwMode="auto">
          <a:xfrm>
            <a:off x="7058025" y="1409700"/>
            <a:ext cx="4763" cy="4514850"/>
          </a:xfrm>
          <a:prstGeom prst="line">
            <a:avLst/>
          </a:prstGeom>
          <a:noFill/>
          <a:ln w="12700">
            <a:solidFill>
              <a:schemeClr val="tx1"/>
            </a:solidFill>
            <a:prstDash val="dash"/>
            <a:round/>
            <a:headEnd/>
            <a:tailEnd/>
          </a:ln>
          <a:effectLst/>
        </p:spPr>
        <p:txBody>
          <a:bodyPr/>
          <a:lstStyle/>
          <a:p>
            <a:endParaRPr lang="es-ES"/>
          </a:p>
        </p:txBody>
      </p:sp>
      <p:sp>
        <p:nvSpPr>
          <p:cNvPr id="292871" name="Line 1031"/>
          <p:cNvSpPr>
            <a:spLocks noChangeShapeType="1"/>
          </p:cNvSpPr>
          <p:nvPr/>
        </p:nvSpPr>
        <p:spPr bwMode="auto">
          <a:xfrm flipH="1">
            <a:off x="7462838" y="1428750"/>
            <a:ext cx="4762" cy="4481513"/>
          </a:xfrm>
          <a:prstGeom prst="line">
            <a:avLst/>
          </a:prstGeom>
          <a:noFill/>
          <a:ln w="12700">
            <a:solidFill>
              <a:schemeClr val="tx1"/>
            </a:solidFill>
            <a:prstDash val="dash"/>
            <a:round/>
            <a:headEnd/>
            <a:tailEnd/>
          </a:ln>
          <a:effectLst/>
        </p:spPr>
        <p:txBody>
          <a:bodyPr/>
          <a:lstStyle/>
          <a:p>
            <a:endParaRPr lang="es-ES"/>
          </a:p>
        </p:txBody>
      </p:sp>
      <p:sp>
        <p:nvSpPr>
          <p:cNvPr id="292872" name="Line 1032"/>
          <p:cNvSpPr>
            <a:spLocks noChangeShapeType="1"/>
          </p:cNvSpPr>
          <p:nvPr/>
        </p:nvSpPr>
        <p:spPr bwMode="auto">
          <a:xfrm>
            <a:off x="7877175" y="1476375"/>
            <a:ext cx="0" cy="4433888"/>
          </a:xfrm>
          <a:prstGeom prst="line">
            <a:avLst/>
          </a:prstGeom>
          <a:noFill/>
          <a:ln w="12700">
            <a:solidFill>
              <a:schemeClr val="tx1"/>
            </a:solidFill>
            <a:prstDash val="dash"/>
            <a:round/>
            <a:headEnd/>
            <a:tailEnd/>
          </a:ln>
          <a:effectLst/>
        </p:spPr>
        <p:txBody>
          <a:bodyPr/>
          <a:lstStyle/>
          <a:p>
            <a:endParaRPr lang="es-ES"/>
          </a:p>
        </p:txBody>
      </p:sp>
      <p:sp>
        <p:nvSpPr>
          <p:cNvPr id="292873" name="Line 1033"/>
          <p:cNvSpPr>
            <a:spLocks noChangeShapeType="1"/>
          </p:cNvSpPr>
          <p:nvPr/>
        </p:nvSpPr>
        <p:spPr bwMode="auto">
          <a:xfrm>
            <a:off x="8267700" y="1409700"/>
            <a:ext cx="4763" cy="4538663"/>
          </a:xfrm>
          <a:prstGeom prst="line">
            <a:avLst/>
          </a:prstGeom>
          <a:noFill/>
          <a:ln w="12700">
            <a:solidFill>
              <a:schemeClr val="tx1"/>
            </a:solidFill>
            <a:prstDash val="dash"/>
            <a:round/>
            <a:headEnd/>
            <a:tailEnd/>
          </a:ln>
          <a:effectLst/>
        </p:spPr>
        <p:txBody>
          <a:bodyPr/>
          <a:lstStyle/>
          <a:p>
            <a:endParaRPr lang="es-ES"/>
          </a:p>
        </p:txBody>
      </p:sp>
      <p:sp>
        <p:nvSpPr>
          <p:cNvPr id="292874" name="Line 1034"/>
          <p:cNvSpPr>
            <a:spLocks noChangeShapeType="1"/>
          </p:cNvSpPr>
          <p:nvPr/>
        </p:nvSpPr>
        <p:spPr bwMode="auto">
          <a:xfrm>
            <a:off x="4629150" y="1466850"/>
            <a:ext cx="4763" cy="4533900"/>
          </a:xfrm>
          <a:prstGeom prst="line">
            <a:avLst/>
          </a:prstGeom>
          <a:noFill/>
          <a:ln w="12700">
            <a:solidFill>
              <a:schemeClr val="tx1"/>
            </a:solidFill>
            <a:prstDash val="dash"/>
            <a:round/>
            <a:headEnd/>
            <a:tailEnd/>
          </a:ln>
          <a:effectLst/>
        </p:spPr>
        <p:txBody>
          <a:bodyPr/>
          <a:lstStyle/>
          <a:p>
            <a:endParaRPr lang="es-ES"/>
          </a:p>
        </p:txBody>
      </p:sp>
      <p:sp>
        <p:nvSpPr>
          <p:cNvPr id="292875" name="Line 1035"/>
          <p:cNvSpPr>
            <a:spLocks noChangeShapeType="1"/>
          </p:cNvSpPr>
          <p:nvPr/>
        </p:nvSpPr>
        <p:spPr bwMode="auto">
          <a:xfrm>
            <a:off x="5029200" y="1438275"/>
            <a:ext cx="4763" cy="4552950"/>
          </a:xfrm>
          <a:prstGeom prst="line">
            <a:avLst/>
          </a:prstGeom>
          <a:noFill/>
          <a:ln w="12700">
            <a:solidFill>
              <a:schemeClr val="tx1"/>
            </a:solidFill>
            <a:prstDash val="dash"/>
            <a:round/>
            <a:headEnd/>
            <a:tailEnd/>
          </a:ln>
          <a:effectLst/>
        </p:spPr>
        <p:txBody>
          <a:bodyPr/>
          <a:lstStyle/>
          <a:p>
            <a:endParaRPr lang="es-ES"/>
          </a:p>
        </p:txBody>
      </p:sp>
      <p:sp>
        <p:nvSpPr>
          <p:cNvPr id="292876" name="Line 1036"/>
          <p:cNvSpPr>
            <a:spLocks noChangeShapeType="1"/>
          </p:cNvSpPr>
          <p:nvPr/>
        </p:nvSpPr>
        <p:spPr bwMode="auto">
          <a:xfrm>
            <a:off x="5438775" y="1447800"/>
            <a:ext cx="0" cy="4562475"/>
          </a:xfrm>
          <a:prstGeom prst="line">
            <a:avLst/>
          </a:prstGeom>
          <a:noFill/>
          <a:ln w="12700">
            <a:solidFill>
              <a:schemeClr val="tx1"/>
            </a:solidFill>
            <a:prstDash val="dash"/>
            <a:round/>
            <a:headEnd/>
            <a:tailEnd/>
          </a:ln>
          <a:effectLst/>
        </p:spPr>
        <p:txBody>
          <a:bodyPr/>
          <a:lstStyle/>
          <a:p>
            <a:endParaRPr lang="es-ES"/>
          </a:p>
        </p:txBody>
      </p:sp>
      <p:sp>
        <p:nvSpPr>
          <p:cNvPr id="292877" name="Line 1037"/>
          <p:cNvSpPr>
            <a:spLocks noChangeShapeType="1"/>
          </p:cNvSpPr>
          <p:nvPr/>
        </p:nvSpPr>
        <p:spPr bwMode="auto">
          <a:xfrm>
            <a:off x="5838825" y="1400175"/>
            <a:ext cx="0" cy="4595813"/>
          </a:xfrm>
          <a:prstGeom prst="line">
            <a:avLst/>
          </a:prstGeom>
          <a:noFill/>
          <a:ln w="12700">
            <a:solidFill>
              <a:schemeClr val="tx1"/>
            </a:solidFill>
            <a:prstDash val="dash"/>
            <a:round/>
            <a:headEnd/>
            <a:tailEnd/>
          </a:ln>
          <a:effectLst/>
        </p:spPr>
        <p:txBody>
          <a:bodyPr/>
          <a:lstStyle/>
          <a:p>
            <a:endParaRPr lang="es-ES"/>
          </a:p>
        </p:txBody>
      </p:sp>
      <p:sp>
        <p:nvSpPr>
          <p:cNvPr id="292878" name="Line 1038"/>
          <p:cNvSpPr>
            <a:spLocks noChangeShapeType="1"/>
          </p:cNvSpPr>
          <p:nvPr/>
        </p:nvSpPr>
        <p:spPr bwMode="auto">
          <a:xfrm>
            <a:off x="4219575" y="1438275"/>
            <a:ext cx="9525" cy="4533900"/>
          </a:xfrm>
          <a:prstGeom prst="line">
            <a:avLst/>
          </a:prstGeom>
          <a:noFill/>
          <a:ln w="12700">
            <a:solidFill>
              <a:schemeClr val="tx1"/>
            </a:solidFill>
            <a:prstDash val="dash"/>
            <a:round/>
            <a:headEnd/>
            <a:tailEnd/>
          </a:ln>
          <a:effectLst/>
        </p:spPr>
        <p:txBody>
          <a:bodyPr/>
          <a:lstStyle/>
          <a:p>
            <a:endParaRPr lang="es-ES"/>
          </a:p>
        </p:txBody>
      </p:sp>
      <p:sp>
        <p:nvSpPr>
          <p:cNvPr id="292879" name="Line 1039"/>
          <p:cNvSpPr>
            <a:spLocks noChangeShapeType="1"/>
          </p:cNvSpPr>
          <p:nvPr/>
        </p:nvSpPr>
        <p:spPr bwMode="auto">
          <a:xfrm>
            <a:off x="3432175" y="1816100"/>
            <a:ext cx="384175" cy="0"/>
          </a:xfrm>
          <a:prstGeom prst="line">
            <a:avLst/>
          </a:prstGeom>
          <a:noFill/>
          <a:ln w="31750">
            <a:solidFill>
              <a:schemeClr val="tx1"/>
            </a:solidFill>
            <a:round/>
            <a:headEnd/>
            <a:tailEnd/>
          </a:ln>
          <a:effectLst/>
        </p:spPr>
        <p:txBody>
          <a:bodyPr/>
          <a:lstStyle/>
          <a:p>
            <a:endParaRPr lang="es-ES"/>
          </a:p>
        </p:txBody>
      </p:sp>
      <p:sp>
        <p:nvSpPr>
          <p:cNvPr id="292880" name="Line 1040"/>
          <p:cNvSpPr>
            <a:spLocks noChangeShapeType="1"/>
          </p:cNvSpPr>
          <p:nvPr/>
        </p:nvSpPr>
        <p:spPr bwMode="auto">
          <a:xfrm>
            <a:off x="4241800" y="1806575"/>
            <a:ext cx="384175" cy="0"/>
          </a:xfrm>
          <a:prstGeom prst="line">
            <a:avLst/>
          </a:prstGeom>
          <a:noFill/>
          <a:ln w="31750">
            <a:solidFill>
              <a:schemeClr val="tx1"/>
            </a:solidFill>
            <a:round/>
            <a:headEnd/>
            <a:tailEnd/>
          </a:ln>
          <a:effectLst/>
        </p:spPr>
        <p:txBody>
          <a:bodyPr/>
          <a:lstStyle/>
          <a:p>
            <a:endParaRPr lang="es-ES"/>
          </a:p>
        </p:txBody>
      </p:sp>
      <p:sp>
        <p:nvSpPr>
          <p:cNvPr id="292881" name="Line 1041"/>
          <p:cNvSpPr>
            <a:spLocks noChangeShapeType="1"/>
          </p:cNvSpPr>
          <p:nvPr/>
        </p:nvSpPr>
        <p:spPr bwMode="auto">
          <a:xfrm>
            <a:off x="6264275" y="1409700"/>
            <a:ext cx="384175" cy="0"/>
          </a:xfrm>
          <a:prstGeom prst="line">
            <a:avLst/>
          </a:prstGeom>
          <a:noFill/>
          <a:ln w="31750">
            <a:solidFill>
              <a:schemeClr val="tx1"/>
            </a:solidFill>
            <a:round/>
            <a:headEnd/>
            <a:tailEnd/>
          </a:ln>
          <a:effectLst/>
        </p:spPr>
        <p:txBody>
          <a:bodyPr/>
          <a:lstStyle/>
          <a:p>
            <a:endParaRPr lang="es-ES"/>
          </a:p>
        </p:txBody>
      </p:sp>
      <p:sp>
        <p:nvSpPr>
          <p:cNvPr id="292882" name="Line 1042"/>
          <p:cNvSpPr>
            <a:spLocks noChangeShapeType="1"/>
          </p:cNvSpPr>
          <p:nvPr/>
        </p:nvSpPr>
        <p:spPr bwMode="auto">
          <a:xfrm>
            <a:off x="3829050" y="1412875"/>
            <a:ext cx="384175" cy="0"/>
          </a:xfrm>
          <a:prstGeom prst="line">
            <a:avLst/>
          </a:prstGeom>
          <a:noFill/>
          <a:ln w="31750">
            <a:solidFill>
              <a:schemeClr val="tx1"/>
            </a:solidFill>
            <a:round/>
            <a:headEnd/>
            <a:tailEnd/>
          </a:ln>
          <a:effectLst/>
        </p:spPr>
        <p:txBody>
          <a:bodyPr/>
          <a:lstStyle/>
          <a:p>
            <a:endParaRPr lang="es-ES"/>
          </a:p>
        </p:txBody>
      </p:sp>
      <p:sp>
        <p:nvSpPr>
          <p:cNvPr id="292883" name="Line 1043"/>
          <p:cNvSpPr>
            <a:spLocks noChangeShapeType="1"/>
          </p:cNvSpPr>
          <p:nvPr/>
        </p:nvSpPr>
        <p:spPr bwMode="auto">
          <a:xfrm>
            <a:off x="7473950" y="1409700"/>
            <a:ext cx="384175" cy="0"/>
          </a:xfrm>
          <a:prstGeom prst="line">
            <a:avLst/>
          </a:prstGeom>
          <a:noFill/>
          <a:ln w="31750">
            <a:solidFill>
              <a:schemeClr val="tx1"/>
            </a:solidFill>
            <a:round/>
            <a:headEnd/>
            <a:tailEnd/>
          </a:ln>
          <a:effectLst/>
        </p:spPr>
        <p:txBody>
          <a:bodyPr/>
          <a:lstStyle/>
          <a:p>
            <a:endParaRPr lang="es-ES"/>
          </a:p>
        </p:txBody>
      </p:sp>
      <p:sp>
        <p:nvSpPr>
          <p:cNvPr id="292884" name="Line 1044"/>
          <p:cNvSpPr>
            <a:spLocks noChangeShapeType="1"/>
          </p:cNvSpPr>
          <p:nvPr/>
        </p:nvSpPr>
        <p:spPr bwMode="auto">
          <a:xfrm flipH="1">
            <a:off x="7867650" y="1803400"/>
            <a:ext cx="787400" cy="0"/>
          </a:xfrm>
          <a:prstGeom prst="line">
            <a:avLst/>
          </a:prstGeom>
          <a:noFill/>
          <a:ln w="31750">
            <a:solidFill>
              <a:schemeClr val="tx1"/>
            </a:solidFill>
            <a:round/>
            <a:headEnd/>
            <a:tailEnd/>
          </a:ln>
          <a:effectLst/>
        </p:spPr>
        <p:txBody>
          <a:bodyPr/>
          <a:lstStyle/>
          <a:p>
            <a:endParaRPr lang="es-ES"/>
          </a:p>
        </p:txBody>
      </p:sp>
      <p:sp>
        <p:nvSpPr>
          <p:cNvPr id="292885" name="Line 1045"/>
          <p:cNvSpPr>
            <a:spLocks noChangeShapeType="1"/>
          </p:cNvSpPr>
          <p:nvPr/>
        </p:nvSpPr>
        <p:spPr bwMode="auto">
          <a:xfrm flipH="1">
            <a:off x="6667500" y="1806575"/>
            <a:ext cx="787400" cy="0"/>
          </a:xfrm>
          <a:prstGeom prst="line">
            <a:avLst/>
          </a:prstGeom>
          <a:noFill/>
          <a:ln w="31750">
            <a:solidFill>
              <a:schemeClr val="tx1"/>
            </a:solidFill>
            <a:round/>
            <a:headEnd/>
            <a:tailEnd/>
          </a:ln>
          <a:effectLst/>
        </p:spPr>
        <p:txBody>
          <a:bodyPr/>
          <a:lstStyle/>
          <a:p>
            <a:endParaRPr lang="es-ES"/>
          </a:p>
        </p:txBody>
      </p:sp>
      <p:sp>
        <p:nvSpPr>
          <p:cNvPr id="292886" name="Line 1046"/>
          <p:cNvSpPr>
            <a:spLocks noChangeShapeType="1"/>
          </p:cNvSpPr>
          <p:nvPr/>
        </p:nvSpPr>
        <p:spPr bwMode="auto">
          <a:xfrm flipH="1">
            <a:off x="5441950" y="1806575"/>
            <a:ext cx="787400" cy="0"/>
          </a:xfrm>
          <a:prstGeom prst="line">
            <a:avLst/>
          </a:prstGeom>
          <a:noFill/>
          <a:ln w="31750">
            <a:solidFill>
              <a:schemeClr val="tx1"/>
            </a:solidFill>
            <a:round/>
            <a:headEnd/>
            <a:tailEnd/>
          </a:ln>
          <a:effectLst/>
        </p:spPr>
        <p:txBody>
          <a:bodyPr/>
          <a:lstStyle/>
          <a:p>
            <a:endParaRPr lang="es-ES"/>
          </a:p>
        </p:txBody>
      </p:sp>
      <p:sp>
        <p:nvSpPr>
          <p:cNvPr id="292887" name="Line 1047"/>
          <p:cNvSpPr>
            <a:spLocks noChangeShapeType="1"/>
          </p:cNvSpPr>
          <p:nvPr/>
        </p:nvSpPr>
        <p:spPr bwMode="auto">
          <a:xfrm flipH="1">
            <a:off x="4638675" y="1406525"/>
            <a:ext cx="787400" cy="0"/>
          </a:xfrm>
          <a:prstGeom prst="line">
            <a:avLst/>
          </a:prstGeom>
          <a:noFill/>
          <a:ln w="31750">
            <a:solidFill>
              <a:schemeClr val="tx1"/>
            </a:solidFill>
            <a:round/>
            <a:headEnd/>
            <a:tailEnd/>
          </a:ln>
          <a:effectLst/>
        </p:spPr>
        <p:txBody>
          <a:bodyPr/>
          <a:lstStyle/>
          <a:p>
            <a:endParaRPr lang="es-ES"/>
          </a:p>
        </p:txBody>
      </p:sp>
      <p:sp>
        <p:nvSpPr>
          <p:cNvPr id="292888" name="Line 1048"/>
          <p:cNvSpPr>
            <a:spLocks noChangeShapeType="1"/>
          </p:cNvSpPr>
          <p:nvPr/>
        </p:nvSpPr>
        <p:spPr bwMode="auto">
          <a:xfrm>
            <a:off x="3816350" y="1409700"/>
            <a:ext cx="3175" cy="406400"/>
          </a:xfrm>
          <a:prstGeom prst="line">
            <a:avLst/>
          </a:prstGeom>
          <a:noFill/>
          <a:ln w="31750">
            <a:solidFill>
              <a:schemeClr val="tx1"/>
            </a:solidFill>
            <a:round/>
            <a:headEnd/>
            <a:tailEnd/>
          </a:ln>
          <a:effectLst/>
        </p:spPr>
        <p:txBody>
          <a:bodyPr/>
          <a:lstStyle/>
          <a:p>
            <a:endParaRPr lang="es-ES"/>
          </a:p>
        </p:txBody>
      </p:sp>
      <p:sp>
        <p:nvSpPr>
          <p:cNvPr id="292889" name="Line 1049"/>
          <p:cNvSpPr>
            <a:spLocks noChangeShapeType="1"/>
          </p:cNvSpPr>
          <p:nvPr/>
        </p:nvSpPr>
        <p:spPr bwMode="auto">
          <a:xfrm>
            <a:off x="4625975" y="1406525"/>
            <a:ext cx="3175" cy="406400"/>
          </a:xfrm>
          <a:prstGeom prst="line">
            <a:avLst/>
          </a:prstGeom>
          <a:noFill/>
          <a:ln w="31750">
            <a:solidFill>
              <a:schemeClr val="tx1"/>
            </a:solidFill>
            <a:round/>
            <a:headEnd/>
            <a:tailEnd/>
          </a:ln>
          <a:effectLst/>
        </p:spPr>
        <p:txBody>
          <a:bodyPr/>
          <a:lstStyle/>
          <a:p>
            <a:endParaRPr lang="es-ES"/>
          </a:p>
        </p:txBody>
      </p:sp>
      <p:sp>
        <p:nvSpPr>
          <p:cNvPr id="292890" name="Line 1050"/>
          <p:cNvSpPr>
            <a:spLocks noChangeShapeType="1"/>
          </p:cNvSpPr>
          <p:nvPr/>
        </p:nvSpPr>
        <p:spPr bwMode="auto">
          <a:xfrm>
            <a:off x="5435600" y="1406525"/>
            <a:ext cx="3175" cy="406400"/>
          </a:xfrm>
          <a:prstGeom prst="line">
            <a:avLst/>
          </a:prstGeom>
          <a:noFill/>
          <a:ln w="31750">
            <a:solidFill>
              <a:schemeClr val="tx1"/>
            </a:solidFill>
            <a:round/>
            <a:headEnd/>
            <a:tailEnd/>
          </a:ln>
          <a:effectLst/>
        </p:spPr>
        <p:txBody>
          <a:bodyPr/>
          <a:lstStyle/>
          <a:p>
            <a:endParaRPr lang="es-ES"/>
          </a:p>
        </p:txBody>
      </p:sp>
      <p:sp>
        <p:nvSpPr>
          <p:cNvPr id="292891" name="Line 1051"/>
          <p:cNvSpPr>
            <a:spLocks noChangeShapeType="1"/>
          </p:cNvSpPr>
          <p:nvPr/>
        </p:nvSpPr>
        <p:spPr bwMode="auto">
          <a:xfrm>
            <a:off x="6245225" y="1400175"/>
            <a:ext cx="3175" cy="406400"/>
          </a:xfrm>
          <a:prstGeom prst="line">
            <a:avLst/>
          </a:prstGeom>
          <a:noFill/>
          <a:ln w="31750">
            <a:solidFill>
              <a:schemeClr val="tx1"/>
            </a:solidFill>
            <a:round/>
            <a:headEnd/>
            <a:tailEnd/>
          </a:ln>
          <a:effectLst/>
        </p:spPr>
        <p:txBody>
          <a:bodyPr/>
          <a:lstStyle/>
          <a:p>
            <a:endParaRPr lang="es-ES"/>
          </a:p>
        </p:txBody>
      </p:sp>
      <p:sp>
        <p:nvSpPr>
          <p:cNvPr id="292892" name="Line 1052"/>
          <p:cNvSpPr>
            <a:spLocks noChangeShapeType="1"/>
          </p:cNvSpPr>
          <p:nvPr/>
        </p:nvSpPr>
        <p:spPr bwMode="auto">
          <a:xfrm>
            <a:off x="6654800" y="1409700"/>
            <a:ext cx="3175" cy="406400"/>
          </a:xfrm>
          <a:prstGeom prst="line">
            <a:avLst/>
          </a:prstGeom>
          <a:noFill/>
          <a:ln w="31750">
            <a:solidFill>
              <a:schemeClr val="tx1"/>
            </a:solidFill>
            <a:round/>
            <a:headEnd/>
            <a:tailEnd/>
          </a:ln>
          <a:effectLst/>
        </p:spPr>
        <p:txBody>
          <a:bodyPr/>
          <a:lstStyle/>
          <a:p>
            <a:endParaRPr lang="es-ES"/>
          </a:p>
        </p:txBody>
      </p:sp>
      <p:sp>
        <p:nvSpPr>
          <p:cNvPr id="292893" name="Line 1053"/>
          <p:cNvSpPr>
            <a:spLocks noChangeShapeType="1"/>
          </p:cNvSpPr>
          <p:nvPr/>
        </p:nvSpPr>
        <p:spPr bwMode="auto">
          <a:xfrm>
            <a:off x="4229100" y="1397000"/>
            <a:ext cx="3175" cy="406400"/>
          </a:xfrm>
          <a:prstGeom prst="line">
            <a:avLst/>
          </a:prstGeom>
          <a:noFill/>
          <a:ln w="31750">
            <a:solidFill>
              <a:schemeClr val="tx1"/>
            </a:solidFill>
            <a:round/>
            <a:headEnd/>
            <a:tailEnd/>
          </a:ln>
          <a:effectLst/>
        </p:spPr>
        <p:txBody>
          <a:bodyPr/>
          <a:lstStyle/>
          <a:p>
            <a:endParaRPr lang="es-ES"/>
          </a:p>
        </p:txBody>
      </p:sp>
      <p:sp>
        <p:nvSpPr>
          <p:cNvPr id="292894" name="Line 1054"/>
          <p:cNvSpPr>
            <a:spLocks noChangeShapeType="1"/>
          </p:cNvSpPr>
          <p:nvPr/>
        </p:nvSpPr>
        <p:spPr bwMode="auto">
          <a:xfrm>
            <a:off x="7867650" y="1412875"/>
            <a:ext cx="3175" cy="406400"/>
          </a:xfrm>
          <a:prstGeom prst="line">
            <a:avLst/>
          </a:prstGeom>
          <a:noFill/>
          <a:ln w="31750">
            <a:solidFill>
              <a:schemeClr val="tx1"/>
            </a:solidFill>
            <a:round/>
            <a:headEnd/>
            <a:tailEnd/>
          </a:ln>
          <a:effectLst/>
        </p:spPr>
        <p:txBody>
          <a:bodyPr/>
          <a:lstStyle/>
          <a:p>
            <a:endParaRPr lang="es-ES"/>
          </a:p>
        </p:txBody>
      </p:sp>
      <p:sp>
        <p:nvSpPr>
          <p:cNvPr id="292895" name="Line 1055"/>
          <p:cNvSpPr>
            <a:spLocks noChangeShapeType="1"/>
          </p:cNvSpPr>
          <p:nvPr/>
        </p:nvSpPr>
        <p:spPr bwMode="auto">
          <a:xfrm>
            <a:off x="7464425" y="1409700"/>
            <a:ext cx="3175" cy="406400"/>
          </a:xfrm>
          <a:prstGeom prst="line">
            <a:avLst/>
          </a:prstGeom>
          <a:noFill/>
          <a:ln w="31750">
            <a:solidFill>
              <a:schemeClr val="tx1"/>
            </a:solidFill>
            <a:round/>
            <a:headEnd/>
            <a:tailEnd/>
          </a:ln>
          <a:effectLst/>
        </p:spPr>
        <p:txBody>
          <a:bodyPr/>
          <a:lstStyle/>
          <a:p>
            <a:endParaRPr lang="es-ES"/>
          </a:p>
        </p:txBody>
      </p:sp>
      <p:sp>
        <p:nvSpPr>
          <p:cNvPr id="292896" name="Line 1056"/>
          <p:cNvSpPr>
            <a:spLocks noChangeShapeType="1"/>
          </p:cNvSpPr>
          <p:nvPr/>
        </p:nvSpPr>
        <p:spPr bwMode="auto">
          <a:xfrm>
            <a:off x="3435350" y="3048000"/>
            <a:ext cx="384175" cy="0"/>
          </a:xfrm>
          <a:prstGeom prst="line">
            <a:avLst/>
          </a:prstGeom>
          <a:noFill/>
          <a:ln w="31750">
            <a:solidFill>
              <a:schemeClr val="tx1"/>
            </a:solidFill>
            <a:round/>
            <a:headEnd/>
            <a:tailEnd/>
          </a:ln>
          <a:effectLst/>
        </p:spPr>
        <p:txBody>
          <a:bodyPr/>
          <a:lstStyle/>
          <a:p>
            <a:endParaRPr lang="es-ES"/>
          </a:p>
        </p:txBody>
      </p:sp>
      <p:sp>
        <p:nvSpPr>
          <p:cNvPr id="292897" name="Line 1057"/>
          <p:cNvSpPr>
            <a:spLocks noChangeShapeType="1"/>
          </p:cNvSpPr>
          <p:nvPr/>
        </p:nvSpPr>
        <p:spPr bwMode="auto">
          <a:xfrm>
            <a:off x="4238625" y="3044825"/>
            <a:ext cx="384175" cy="0"/>
          </a:xfrm>
          <a:prstGeom prst="line">
            <a:avLst/>
          </a:prstGeom>
          <a:noFill/>
          <a:ln w="31750">
            <a:solidFill>
              <a:schemeClr val="tx1"/>
            </a:solidFill>
            <a:round/>
            <a:headEnd/>
            <a:tailEnd/>
          </a:ln>
          <a:effectLst/>
        </p:spPr>
        <p:txBody>
          <a:bodyPr/>
          <a:lstStyle/>
          <a:p>
            <a:endParaRPr lang="es-ES"/>
          </a:p>
        </p:txBody>
      </p:sp>
      <p:sp>
        <p:nvSpPr>
          <p:cNvPr id="292898" name="Line 1058"/>
          <p:cNvSpPr>
            <a:spLocks noChangeShapeType="1"/>
          </p:cNvSpPr>
          <p:nvPr/>
        </p:nvSpPr>
        <p:spPr bwMode="auto">
          <a:xfrm flipH="1">
            <a:off x="6661150" y="3044825"/>
            <a:ext cx="787400" cy="0"/>
          </a:xfrm>
          <a:prstGeom prst="line">
            <a:avLst/>
          </a:prstGeom>
          <a:noFill/>
          <a:ln w="31750">
            <a:solidFill>
              <a:schemeClr val="tx1"/>
            </a:solidFill>
            <a:round/>
            <a:headEnd/>
            <a:tailEnd/>
          </a:ln>
          <a:effectLst/>
        </p:spPr>
        <p:txBody>
          <a:bodyPr/>
          <a:lstStyle/>
          <a:p>
            <a:endParaRPr lang="es-ES"/>
          </a:p>
        </p:txBody>
      </p:sp>
      <p:sp>
        <p:nvSpPr>
          <p:cNvPr id="292899" name="Line 1059"/>
          <p:cNvSpPr>
            <a:spLocks noChangeShapeType="1"/>
          </p:cNvSpPr>
          <p:nvPr/>
        </p:nvSpPr>
        <p:spPr bwMode="auto">
          <a:xfrm flipH="1">
            <a:off x="5454650" y="3044825"/>
            <a:ext cx="787400" cy="0"/>
          </a:xfrm>
          <a:prstGeom prst="line">
            <a:avLst/>
          </a:prstGeom>
          <a:noFill/>
          <a:ln w="31750">
            <a:solidFill>
              <a:schemeClr val="tx1"/>
            </a:solidFill>
            <a:round/>
            <a:headEnd/>
            <a:tailEnd/>
          </a:ln>
          <a:effectLst/>
        </p:spPr>
        <p:txBody>
          <a:bodyPr/>
          <a:lstStyle/>
          <a:p>
            <a:endParaRPr lang="es-ES"/>
          </a:p>
        </p:txBody>
      </p:sp>
      <p:sp>
        <p:nvSpPr>
          <p:cNvPr id="292900" name="Line 1060"/>
          <p:cNvSpPr>
            <a:spLocks noChangeShapeType="1"/>
          </p:cNvSpPr>
          <p:nvPr/>
        </p:nvSpPr>
        <p:spPr bwMode="auto">
          <a:xfrm flipH="1">
            <a:off x="7880350" y="3048000"/>
            <a:ext cx="787400" cy="0"/>
          </a:xfrm>
          <a:prstGeom prst="line">
            <a:avLst/>
          </a:prstGeom>
          <a:noFill/>
          <a:ln w="31750">
            <a:solidFill>
              <a:schemeClr val="tx1"/>
            </a:solidFill>
            <a:round/>
            <a:headEnd/>
            <a:tailEnd/>
          </a:ln>
          <a:effectLst/>
        </p:spPr>
        <p:txBody>
          <a:bodyPr/>
          <a:lstStyle/>
          <a:p>
            <a:endParaRPr lang="es-ES"/>
          </a:p>
        </p:txBody>
      </p:sp>
      <p:sp>
        <p:nvSpPr>
          <p:cNvPr id="292905" name="Freeform 1065"/>
          <p:cNvSpPr>
            <a:spLocks/>
          </p:cNvSpPr>
          <p:nvPr/>
        </p:nvSpPr>
        <p:spPr bwMode="auto">
          <a:xfrm>
            <a:off x="4619625" y="2849563"/>
            <a:ext cx="838200" cy="403225"/>
          </a:xfrm>
          <a:custGeom>
            <a:avLst/>
            <a:gdLst/>
            <a:ahLst/>
            <a:cxnLst>
              <a:cxn ang="0">
                <a:pos x="0" y="113"/>
              </a:cxn>
              <a:cxn ang="0">
                <a:pos x="20" y="82"/>
              </a:cxn>
              <a:cxn ang="0">
                <a:pos x="32" y="41"/>
              </a:cxn>
              <a:cxn ang="0">
                <a:pos x="47" y="14"/>
              </a:cxn>
              <a:cxn ang="0">
                <a:pos x="59" y="10"/>
              </a:cxn>
              <a:cxn ang="0">
                <a:pos x="69" y="35"/>
              </a:cxn>
              <a:cxn ang="0">
                <a:pos x="78" y="89"/>
              </a:cxn>
              <a:cxn ang="0">
                <a:pos x="87" y="143"/>
              </a:cxn>
              <a:cxn ang="0">
                <a:pos x="102" y="209"/>
              </a:cxn>
              <a:cxn ang="0">
                <a:pos x="110" y="242"/>
              </a:cxn>
              <a:cxn ang="0">
                <a:pos x="131" y="244"/>
              </a:cxn>
              <a:cxn ang="0">
                <a:pos x="140" y="184"/>
              </a:cxn>
              <a:cxn ang="0">
                <a:pos x="150" y="89"/>
              </a:cxn>
              <a:cxn ang="0">
                <a:pos x="164" y="25"/>
              </a:cxn>
              <a:cxn ang="0">
                <a:pos x="174" y="22"/>
              </a:cxn>
              <a:cxn ang="0">
                <a:pos x="186" y="47"/>
              </a:cxn>
              <a:cxn ang="0">
                <a:pos x="194" y="101"/>
              </a:cxn>
              <a:cxn ang="0">
                <a:pos x="203" y="170"/>
              </a:cxn>
              <a:cxn ang="0">
                <a:pos x="210" y="226"/>
              </a:cxn>
              <a:cxn ang="0">
                <a:pos x="228" y="248"/>
              </a:cxn>
              <a:cxn ang="0">
                <a:pos x="246" y="217"/>
              </a:cxn>
              <a:cxn ang="0">
                <a:pos x="258" y="157"/>
              </a:cxn>
              <a:cxn ang="0">
                <a:pos x="276" y="70"/>
              </a:cxn>
              <a:cxn ang="0">
                <a:pos x="288" y="20"/>
              </a:cxn>
              <a:cxn ang="0">
                <a:pos x="303" y="16"/>
              </a:cxn>
              <a:cxn ang="0">
                <a:pos x="318" y="44"/>
              </a:cxn>
              <a:cxn ang="0">
                <a:pos x="332" y="113"/>
              </a:cxn>
              <a:cxn ang="0">
                <a:pos x="342" y="163"/>
              </a:cxn>
              <a:cxn ang="0">
                <a:pos x="359" y="223"/>
              </a:cxn>
              <a:cxn ang="0">
                <a:pos x="363" y="241"/>
              </a:cxn>
              <a:cxn ang="0">
                <a:pos x="380" y="238"/>
              </a:cxn>
              <a:cxn ang="0">
                <a:pos x="389" y="188"/>
              </a:cxn>
              <a:cxn ang="0">
                <a:pos x="398" y="128"/>
              </a:cxn>
              <a:cxn ang="0">
                <a:pos x="413" y="55"/>
              </a:cxn>
              <a:cxn ang="0">
                <a:pos x="422" y="14"/>
              </a:cxn>
              <a:cxn ang="0">
                <a:pos x="437" y="2"/>
              </a:cxn>
              <a:cxn ang="0">
                <a:pos x="452" y="26"/>
              </a:cxn>
              <a:cxn ang="0">
                <a:pos x="467" y="98"/>
              </a:cxn>
              <a:cxn ang="0">
                <a:pos x="477" y="154"/>
              </a:cxn>
              <a:cxn ang="0">
                <a:pos x="489" y="209"/>
              </a:cxn>
              <a:cxn ang="0">
                <a:pos x="497" y="239"/>
              </a:cxn>
              <a:cxn ang="0">
                <a:pos x="512" y="226"/>
              </a:cxn>
              <a:cxn ang="0">
                <a:pos x="516" y="175"/>
              </a:cxn>
              <a:cxn ang="0">
                <a:pos x="528" y="125"/>
              </a:cxn>
            </a:cxnLst>
            <a:rect l="0" t="0" r="r" b="b"/>
            <a:pathLst>
              <a:path w="528" h="254">
                <a:moveTo>
                  <a:pt x="0" y="113"/>
                </a:moveTo>
                <a:cubicBezTo>
                  <a:pt x="7" y="103"/>
                  <a:pt x="15" y="94"/>
                  <a:pt x="20" y="82"/>
                </a:cubicBezTo>
                <a:cubicBezTo>
                  <a:pt x="25" y="70"/>
                  <a:pt x="28" y="52"/>
                  <a:pt x="32" y="41"/>
                </a:cubicBezTo>
                <a:cubicBezTo>
                  <a:pt x="36" y="30"/>
                  <a:pt x="43" y="19"/>
                  <a:pt x="47" y="14"/>
                </a:cubicBezTo>
                <a:cubicBezTo>
                  <a:pt x="51" y="9"/>
                  <a:pt x="55" y="7"/>
                  <a:pt x="59" y="10"/>
                </a:cubicBezTo>
                <a:cubicBezTo>
                  <a:pt x="63" y="13"/>
                  <a:pt x="66" y="22"/>
                  <a:pt x="69" y="35"/>
                </a:cubicBezTo>
                <a:cubicBezTo>
                  <a:pt x="72" y="48"/>
                  <a:pt x="75" y="71"/>
                  <a:pt x="78" y="89"/>
                </a:cubicBezTo>
                <a:cubicBezTo>
                  <a:pt x="81" y="107"/>
                  <a:pt x="83" y="123"/>
                  <a:pt x="87" y="143"/>
                </a:cubicBezTo>
                <a:cubicBezTo>
                  <a:pt x="91" y="163"/>
                  <a:pt x="98" y="193"/>
                  <a:pt x="102" y="209"/>
                </a:cubicBezTo>
                <a:cubicBezTo>
                  <a:pt x="106" y="225"/>
                  <a:pt x="105" y="236"/>
                  <a:pt x="110" y="242"/>
                </a:cubicBezTo>
                <a:cubicBezTo>
                  <a:pt x="115" y="248"/>
                  <a:pt x="126" y="254"/>
                  <a:pt x="131" y="244"/>
                </a:cubicBezTo>
                <a:cubicBezTo>
                  <a:pt x="136" y="234"/>
                  <a:pt x="137" y="210"/>
                  <a:pt x="140" y="184"/>
                </a:cubicBezTo>
                <a:cubicBezTo>
                  <a:pt x="143" y="158"/>
                  <a:pt x="146" y="115"/>
                  <a:pt x="150" y="89"/>
                </a:cubicBezTo>
                <a:cubicBezTo>
                  <a:pt x="154" y="63"/>
                  <a:pt x="160" y="36"/>
                  <a:pt x="164" y="25"/>
                </a:cubicBezTo>
                <a:cubicBezTo>
                  <a:pt x="168" y="14"/>
                  <a:pt x="170" y="18"/>
                  <a:pt x="174" y="22"/>
                </a:cubicBezTo>
                <a:cubicBezTo>
                  <a:pt x="178" y="26"/>
                  <a:pt x="183" y="34"/>
                  <a:pt x="186" y="47"/>
                </a:cubicBezTo>
                <a:cubicBezTo>
                  <a:pt x="189" y="60"/>
                  <a:pt x="191" y="81"/>
                  <a:pt x="194" y="101"/>
                </a:cubicBezTo>
                <a:cubicBezTo>
                  <a:pt x="197" y="121"/>
                  <a:pt x="200" y="149"/>
                  <a:pt x="203" y="170"/>
                </a:cubicBezTo>
                <a:cubicBezTo>
                  <a:pt x="206" y="191"/>
                  <a:pt x="206" y="213"/>
                  <a:pt x="210" y="226"/>
                </a:cubicBezTo>
                <a:cubicBezTo>
                  <a:pt x="214" y="239"/>
                  <a:pt x="222" y="249"/>
                  <a:pt x="228" y="248"/>
                </a:cubicBezTo>
                <a:cubicBezTo>
                  <a:pt x="234" y="247"/>
                  <a:pt x="241" y="232"/>
                  <a:pt x="246" y="217"/>
                </a:cubicBezTo>
                <a:cubicBezTo>
                  <a:pt x="251" y="202"/>
                  <a:pt x="253" y="181"/>
                  <a:pt x="258" y="157"/>
                </a:cubicBezTo>
                <a:cubicBezTo>
                  <a:pt x="263" y="133"/>
                  <a:pt x="271" y="93"/>
                  <a:pt x="276" y="70"/>
                </a:cubicBezTo>
                <a:cubicBezTo>
                  <a:pt x="281" y="47"/>
                  <a:pt x="284" y="29"/>
                  <a:pt x="288" y="20"/>
                </a:cubicBezTo>
                <a:cubicBezTo>
                  <a:pt x="292" y="11"/>
                  <a:pt x="298" y="12"/>
                  <a:pt x="303" y="16"/>
                </a:cubicBezTo>
                <a:cubicBezTo>
                  <a:pt x="308" y="20"/>
                  <a:pt x="313" y="28"/>
                  <a:pt x="318" y="44"/>
                </a:cubicBezTo>
                <a:cubicBezTo>
                  <a:pt x="323" y="60"/>
                  <a:pt x="328" y="93"/>
                  <a:pt x="332" y="113"/>
                </a:cubicBezTo>
                <a:cubicBezTo>
                  <a:pt x="336" y="133"/>
                  <a:pt x="338" y="145"/>
                  <a:pt x="342" y="163"/>
                </a:cubicBezTo>
                <a:cubicBezTo>
                  <a:pt x="346" y="181"/>
                  <a:pt x="356" y="210"/>
                  <a:pt x="359" y="223"/>
                </a:cubicBezTo>
                <a:cubicBezTo>
                  <a:pt x="362" y="236"/>
                  <a:pt x="360" y="239"/>
                  <a:pt x="363" y="241"/>
                </a:cubicBezTo>
                <a:cubicBezTo>
                  <a:pt x="366" y="243"/>
                  <a:pt x="376" y="247"/>
                  <a:pt x="380" y="238"/>
                </a:cubicBezTo>
                <a:cubicBezTo>
                  <a:pt x="384" y="229"/>
                  <a:pt x="386" y="206"/>
                  <a:pt x="389" y="188"/>
                </a:cubicBezTo>
                <a:cubicBezTo>
                  <a:pt x="392" y="170"/>
                  <a:pt x="394" y="150"/>
                  <a:pt x="398" y="128"/>
                </a:cubicBezTo>
                <a:cubicBezTo>
                  <a:pt x="402" y="106"/>
                  <a:pt x="409" y="74"/>
                  <a:pt x="413" y="55"/>
                </a:cubicBezTo>
                <a:cubicBezTo>
                  <a:pt x="417" y="36"/>
                  <a:pt x="418" y="23"/>
                  <a:pt x="422" y="14"/>
                </a:cubicBezTo>
                <a:cubicBezTo>
                  <a:pt x="426" y="5"/>
                  <a:pt x="432" y="0"/>
                  <a:pt x="437" y="2"/>
                </a:cubicBezTo>
                <a:cubicBezTo>
                  <a:pt x="442" y="4"/>
                  <a:pt x="447" y="10"/>
                  <a:pt x="452" y="26"/>
                </a:cubicBezTo>
                <a:cubicBezTo>
                  <a:pt x="457" y="42"/>
                  <a:pt x="463" y="77"/>
                  <a:pt x="467" y="98"/>
                </a:cubicBezTo>
                <a:cubicBezTo>
                  <a:pt x="471" y="119"/>
                  <a:pt x="473" y="136"/>
                  <a:pt x="477" y="154"/>
                </a:cubicBezTo>
                <a:cubicBezTo>
                  <a:pt x="481" y="172"/>
                  <a:pt x="486" y="195"/>
                  <a:pt x="489" y="209"/>
                </a:cubicBezTo>
                <a:cubicBezTo>
                  <a:pt x="492" y="223"/>
                  <a:pt x="493" y="236"/>
                  <a:pt x="497" y="239"/>
                </a:cubicBezTo>
                <a:cubicBezTo>
                  <a:pt x="501" y="242"/>
                  <a:pt x="509" y="237"/>
                  <a:pt x="512" y="226"/>
                </a:cubicBezTo>
                <a:cubicBezTo>
                  <a:pt x="515" y="215"/>
                  <a:pt x="513" y="192"/>
                  <a:pt x="516" y="175"/>
                </a:cubicBezTo>
                <a:cubicBezTo>
                  <a:pt x="519" y="158"/>
                  <a:pt x="523" y="141"/>
                  <a:pt x="528" y="125"/>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07" name="Freeform 1067"/>
          <p:cNvSpPr>
            <a:spLocks/>
          </p:cNvSpPr>
          <p:nvPr/>
        </p:nvSpPr>
        <p:spPr bwMode="auto">
          <a:xfrm>
            <a:off x="6219825" y="2840038"/>
            <a:ext cx="436563" cy="403225"/>
          </a:xfrm>
          <a:custGeom>
            <a:avLst/>
            <a:gdLst/>
            <a:ahLst/>
            <a:cxnLst>
              <a:cxn ang="0">
                <a:pos x="0" y="119"/>
              </a:cxn>
              <a:cxn ang="0">
                <a:pos x="14" y="130"/>
              </a:cxn>
              <a:cxn ang="0">
                <a:pos x="35" y="85"/>
              </a:cxn>
              <a:cxn ang="0">
                <a:pos x="47" y="43"/>
              </a:cxn>
              <a:cxn ang="0">
                <a:pos x="59" y="13"/>
              </a:cxn>
              <a:cxn ang="0">
                <a:pos x="69" y="7"/>
              </a:cxn>
              <a:cxn ang="0">
                <a:pos x="78" y="53"/>
              </a:cxn>
              <a:cxn ang="0">
                <a:pos x="89" y="143"/>
              </a:cxn>
              <a:cxn ang="0">
                <a:pos x="107" y="227"/>
              </a:cxn>
              <a:cxn ang="0">
                <a:pos x="114" y="247"/>
              </a:cxn>
              <a:cxn ang="0">
                <a:pos x="128" y="244"/>
              </a:cxn>
              <a:cxn ang="0">
                <a:pos x="138" y="184"/>
              </a:cxn>
              <a:cxn ang="0">
                <a:pos x="159" y="83"/>
              </a:cxn>
              <a:cxn ang="0">
                <a:pos x="171" y="20"/>
              </a:cxn>
              <a:cxn ang="0">
                <a:pos x="189" y="20"/>
              </a:cxn>
              <a:cxn ang="0">
                <a:pos x="195" y="71"/>
              </a:cxn>
              <a:cxn ang="0">
                <a:pos x="201" y="151"/>
              </a:cxn>
              <a:cxn ang="0">
                <a:pos x="209" y="223"/>
              </a:cxn>
              <a:cxn ang="0">
                <a:pos x="219" y="251"/>
              </a:cxn>
              <a:cxn ang="0">
                <a:pos x="240" y="241"/>
              </a:cxn>
              <a:cxn ang="0">
                <a:pos x="255" y="181"/>
              </a:cxn>
              <a:cxn ang="0">
                <a:pos x="263" y="151"/>
              </a:cxn>
              <a:cxn ang="0">
                <a:pos x="275" y="130"/>
              </a:cxn>
            </a:cxnLst>
            <a:rect l="0" t="0" r="r" b="b"/>
            <a:pathLst>
              <a:path w="275" h="254">
                <a:moveTo>
                  <a:pt x="0" y="119"/>
                </a:moveTo>
                <a:lnTo>
                  <a:pt x="14" y="130"/>
                </a:lnTo>
                <a:cubicBezTo>
                  <a:pt x="20" y="124"/>
                  <a:pt x="30" y="99"/>
                  <a:pt x="35" y="85"/>
                </a:cubicBezTo>
                <a:cubicBezTo>
                  <a:pt x="40" y="71"/>
                  <a:pt x="43" y="55"/>
                  <a:pt x="47" y="43"/>
                </a:cubicBezTo>
                <a:cubicBezTo>
                  <a:pt x="51" y="31"/>
                  <a:pt x="55" y="19"/>
                  <a:pt x="59" y="13"/>
                </a:cubicBezTo>
                <a:cubicBezTo>
                  <a:pt x="63" y="7"/>
                  <a:pt x="66" y="0"/>
                  <a:pt x="69" y="7"/>
                </a:cubicBezTo>
                <a:cubicBezTo>
                  <a:pt x="72" y="14"/>
                  <a:pt x="75" y="30"/>
                  <a:pt x="78" y="53"/>
                </a:cubicBezTo>
                <a:cubicBezTo>
                  <a:pt x="81" y="76"/>
                  <a:pt x="84" y="114"/>
                  <a:pt x="89" y="143"/>
                </a:cubicBezTo>
                <a:cubicBezTo>
                  <a:pt x="94" y="172"/>
                  <a:pt x="103" y="210"/>
                  <a:pt x="107" y="227"/>
                </a:cubicBezTo>
                <a:cubicBezTo>
                  <a:pt x="111" y="244"/>
                  <a:pt x="111" y="244"/>
                  <a:pt x="114" y="247"/>
                </a:cubicBezTo>
                <a:cubicBezTo>
                  <a:pt x="117" y="250"/>
                  <a:pt x="124" y="254"/>
                  <a:pt x="128" y="244"/>
                </a:cubicBezTo>
                <a:cubicBezTo>
                  <a:pt x="132" y="234"/>
                  <a:pt x="133" y="211"/>
                  <a:pt x="138" y="184"/>
                </a:cubicBezTo>
                <a:cubicBezTo>
                  <a:pt x="143" y="157"/>
                  <a:pt x="154" y="110"/>
                  <a:pt x="159" y="83"/>
                </a:cubicBezTo>
                <a:cubicBezTo>
                  <a:pt x="164" y="56"/>
                  <a:pt x="166" y="30"/>
                  <a:pt x="171" y="20"/>
                </a:cubicBezTo>
                <a:cubicBezTo>
                  <a:pt x="176" y="10"/>
                  <a:pt x="185" y="12"/>
                  <a:pt x="189" y="20"/>
                </a:cubicBezTo>
                <a:cubicBezTo>
                  <a:pt x="193" y="28"/>
                  <a:pt x="193" y="49"/>
                  <a:pt x="195" y="71"/>
                </a:cubicBezTo>
                <a:cubicBezTo>
                  <a:pt x="197" y="93"/>
                  <a:pt x="199" y="126"/>
                  <a:pt x="201" y="151"/>
                </a:cubicBezTo>
                <a:cubicBezTo>
                  <a:pt x="203" y="176"/>
                  <a:pt x="206" y="206"/>
                  <a:pt x="209" y="223"/>
                </a:cubicBezTo>
                <a:cubicBezTo>
                  <a:pt x="212" y="240"/>
                  <a:pt x="214" y="248"/>
                  <a:pt x="219" y="251"/>
                </a:cubicBezTo>
                <a:cubicBezTo>
                  <a:pt x="224" y="254"/>
                  <a:pt x="234" y="253"/>
                  <a:pt x="240" y="241"/>
                </a:cubicBezTo>
                <a:cubicBezTo>
                  <a:pt x="246" y="229"/>
                  <a:pt x="251" y="196"/>
                  <a:pt x="255" y="181"/>
                </a:cubicBezTo>
                <a:cubicBezTo>
                  <a:pt x="259" y="166"/>
                  <a:pt x="260" y="159"/>
                  <a:pt x="263" y="151"/>
                </a:cubicBezTo>
                <a:cubicBezTo>
                  <a:pt x="266" y="143"/>
                  <a:pt x="270" y="136"/>
                  <a:pt x="275" y="130"/>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08" name="Freeform 1068"/>
          <p:cNvSpPr>
            <a:spLocks/>
          </p:cNvSpPr>
          <p:nvPr/>
        </p:nvSpPr>
        <p:spPr bwMode="auto">
          <a:xfrm>
            <a:off x="7437438" y="2852738"/>
            <a:ext cx="436562" cy="403225"/>
          </a:xfrm>
          <a:custGeom>
            <a:avLst/>
            <a:gdLst/>
            <a:ahLst/>
            <a:cxnLst>
              <a:cxn ang="0">
                <a:pos x="0" y="119"/>
              </a:cxn>
              <a:cxn ang="0">
                <a:pos x="14" y="130"/>
              </a:cxn>
              <a:cxn ang="0">
                <a:pos x="35" y="85"/>
              </a:cxn>
              <a:cxn ang="0">
                <a:pos x="47" y="43"/>
              </a:cxn>
              <a:cxn ang="0">
                <a:pos x="59" y="13"/>
              </a:cxn>
              <a:cxn ang="0">
                <a:pos x="69" y="7"/>
              </a:cxn>
              <a:cxn ang="0">
                <a:pos x="78" y="53"/>
              </a:cxn>
              <a:cxn ang="0">
                <a:pos x="89" y="143"/>
              </a:cxn>
              <a:cxn ang="0">
                <a:pos x="107" y="227"/>
              </a:cxn>
              <a:cxn ang="0">
                <a:pos x="114" y="247"/>
              </a:cxn>
              <a:cxn ang="0">
                <a:pos x="128" y="244"/>
              </a:cxn>
              <a:cxn ang="0">
                <a:pos x="138" y="184"/>
              </a:cxn>
              <a:cxn ang="0">
                <a:pos x="159" y="83"/>
              </a:cxn>
              <a:cxn ang="0">
                <a:pos x="171" y="20"/>
              </a:cxn>
              <a:cxn ang="0">
                <a:pos x="189" y="20"/>
              </a:cxn>
              <a:cxn ang="0">
                <a:pos x="195" y="71"/>
              </a:cxn>
              <a:cxn ang="0">
                <a:pos x="201" y="151"/>
              </a:cxn>
              <a:cxn ang="0">
                <a:pos x="209" y="223"/>
              </a:cxn>
              <a:cxn ang="0">
                <a:pos x="219" y="251"/>
              </a:cxn>
              <a:cxn ang="0">
                <a:pos x="240" y="241"/>
              </a:cxn>
              <a:cxn ang="0">
                <a:pos x="255" y="181"/>
              </a:cxn>
              <a:cxn ang="0">
                <a:pos x="263" y="151"/>
              </a:cxn>
              <a:cxn ang="0">
                <a:pos x="275" y="130"/>
              </a:cxn>
            </a:cxnLst>
            <a:rect l="0" t="0" r="r" b="b"/>
            <a:pathLst>
              <a:path w="275" h="254">
                <a:moveTo>
                  <a:pt x="0" y="119"/>
                </a:moveTo>
                <a:lnTo>
                  <a:pt x="14" y="130"/>
                </a:lnTo>
                <a:cubicBezTo>
                  <a:pt x="20" y="124"/>
                  <a:pt x="30" y="99"/>
                  <a:pt x="35" y="85"/>
                </a:cubicBezTo>
                <a:cubicBezTo>
                  <a:pt x="40" y="71"/>
                  <a:pt x="43" y="55"/>
                  <a:pt x="47" y="43"/>
                </a:cubicBezTo>
                <a:cubicBezTo>
                  <a:pt x="51" y="31"/>
                  <a:pt x="55" y="19"/>
                  <a:pt x="59" y="13"/>
                </a:cubicBezTo>
                <a:cubicBezTo>
                  <a:pt x="63" y="7"/>
                  <a:pt x="66" y="0"/>
                  <a:pt x="69" y="7"/>
                </a:cubicBezTo>
                <a:cubicBezTo>
                  <a:pt x="72" y="14"/>
                  <a:pt x="75" y="30"/>
                  <a:pt x="78" y="53"/>
                </a:cubicBezTo>
                <a:cubicBezTo>
                  <a:pt x="81" y="76"/>
                  <a:pt x="84" y="114"/>
                  <a:pt x="89" y="143"/>
                </a:cubicBezTo>
                <a:cubicBezTo>
                  <a:pt x="94" y="172"/>
                  <a:pt x="103" y="210"/>
                  <a:pt x="107" y="227"/>
                </a:cubicBezTo>
                <a:cubicBezTo>
                  <a:pt x="111" y="244"/>
                  <a:pt x="111" y="244"/>
                  <a:pt x="114" y="247"/>
                </a:cubicBezTo>
                <a:cubicBezTo>
                  <a:pt x="117" y="250"/>
                  <a:pt x="124" y="254"/>
                  <a:pt x="128" y="244"/>
                </a:cubicBezTo>
                <a:cubicBezTo>
                  <a:pt x="132" y="234"/>
                  <a:pt x="133" y="211"/>
                  <a:pt x="138" y="184"/>
                </a:cubicBezTo>
                <a:cubicBezTo>
                  <a:pt x="143" y="157"/>
                  <a:pt x="154" y="110"/>
                  <a:pt x="159" y="83"/>
                </a:cubicBezTo>
                <a:cubicBezTo>
                  <a:pt x="164" y="56"/>
                  <a:pt x="166" y="30"/>
                  <a:pt x="171" y="20"/>
                </a:cubicBezTo>
                <a:cubicBezTo>
                  <a:pt x="176" y="10"/>
                  <a:pt x="185" y="12"/>
                  <a:pt x="189" y="20"/>
                </a:cubicBezTo>
                <a:cubicBezTo>
                  <a:pt x="193" y="28"/>
                  <a:pt x="193" y="49"/>
                  <a:pt x="195" y="71"/>
                </a:cubicBezTo>
                <a:cubicBezTo>
                  <a:pt x="197" y="93"/>
                  <a:pt x="199" y="126"/>
                  <a:pt x="201" y="151"/>
                </a:cubicBezTo>
                <a:cubicBezTo>
                  <a:pt x="203" y="176"/>
                  <a:pt x="206" y="206"/>
                  <a:pt x="209" y="223"/>
                </a:cubicBezTo>
                <a:cubicBezTo>
                  <a:pt x="212" y="240"/>
                  <a:pt x="214" y="248"/>
                  <a:pt x="219" y="251"/>
                </a:cubicBezTo>
                <a:cubicBezTo>
                  <a:pt x="224" y="254"/>
                  <a:pt x="234" y="253"/>
                  <a:pt x="240" y="241"/>
                </a:cubicBezTo>
                <a:cubicBezTo>
                  <a:pt x="246" y="229"/>
                  <a:pt x="251" y="196"/>
                  <a:pt x="255" y="181"/>
                </a:cubicBezTo>
                <a:cubicBezTo>
                  <a:pt x="259" y="166"/>
                  <a:pt x="260" y="159"/>
                  <a:pt x="263" y="151"/>
                </a:cubicBezTo>
                <a:cubicBezTo>
                  <a:pt x="266" y="143"/>
                  <a:pt x="270" y="136"/>
                  <a:pt x="275" y="130"/>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09" name="Freeform 1069"/>
          <p:cNvSpPr>
            <a:spLocks/>
          </p:cNvSpPr>
          <p:nvPr/>
        </p:nvSpPr>
        <p:spPr bwMode="auto">
          <a:xfrm>
            <a:off x="3805238" y="2833688"/>
            <a:ext cx="436562" cy="403225"/>
          </a:xfrm>
          <a:custGeom>
            <a:avLst/>
            <a:gdLst/>
            <a:ahLst/>
            <a:cxnLst>
              <a:cxn ang="0">
                <a:pos x="0" y="119"/>
              </a:cxn>
              <a:cxn ang="0">
                <a:pos x="14" y="130"/>
              </a:cxn>
              <a:cxn ang="0">
                <a:pos x="35" y="85"/>
              </a:cxn>
              <a:cxn ang="0">
                <a:pos x="47" y="43"/>
              </a:cxn>
              <a:cxn ang="0">
                <a:pos x="59" y="13"/>
              </a:cxn>
              <a:cxn ang="0">
                <a:pos x="69" y="7"/>
              </a:cxn>
              <a:cxn ang="0">
                <a:pos x="78" y="53"/>
              </a:cxn>
              <a:cxn ang="0">
                <a:pos x="89" y="143"/>
              </a:cxn>
              <a:cxn ang="0">
                <a:pos x="107" y="227"/>
              </a:cxn>
              <a:cxn ang="0">
                <a:pos x="114" y="247"/>
              </a:cxn>
              <a:cxn ang="0">
                <a:pos x="128" y="244"/>
              </a:cxn>
              <a:cxn ang="0">
                <a:pos x="138" y="184"/>
              </a:cxn>
              <a:cxn ang="0">
                <a:pos x="159" y="83"/>
              </a:cxn>
              <a:cxn ang="0">
                <a:pos x="171" y="20"/>
              </a:cxn>
              <a:cxn ang="0">
                <a:pos x="189" y="20"/>
              </a:cxn>
              <a:cxn ang="0">
                <a:pos x="195" y="71"/>
              </a:cxn>
              <a:cxn ang="0">
                <a:pos x="201" y="151"/>
              </a:cxn>
              <a:cxn ang="0">
                <a:pos x="209" y="223"/>
              </a:cxn>
              <a:cxn ang="0">
                <a:pos x="219" y="251"/>
              </a:cxn>
              <a:cxn ang="0">
                <a:pos x="240" y="241"/>
              </a:cxn>
              <a:cxn ang="0">
                <a:pos x="255" y="181"/>
              </a:cxn>
              <a:cxn ang="0">
                <a:pos x="263" y="151"/>
              </a:cxn>
              <a:cxn ang="0">
                <a:pos x="275" y="130"/>
              </a:cxn>
            </a:cxnLst>
            <a:rect l="0" t="0" r="r" b="b"/>
            <a:pathLst>
              <a:path w="275" h="254">
                <a:moveTo>
                  <a:pt x="0" y="119"/>
                </a:moveTo>
                <a:lnTo>
                  <a:pt x="14" y="130"/>
                </a:lnTo>
                <a:cubicBezTo>
                  <a:pt x="20" y="124"/>
                  <a:pt x="30" y="99"/>
                  <a:pt x="35" y="85"/>
                </a:cubicBezTo>
                <a:cubicBezTo>
                  <a:pt x="40" y="71"/>
                  <a:pt x="43" y="55"/>
                  <a:pt x="47" y="43"/>
                </a:cubicBezTo>
                <a:cubicBezTo>
                  <a:pt x="51" y="31"/>
                  <a:pt x="55" y="19"/>
                  <a:pt x="59" y="13"/>
                </a:cubicBezTo>
                <a:cubicBezTo>
                  <a:pt x="63" y="7"/>
                  <a:pt x="66" y="0"/>
                  <a:pt x="69" y="7"/>
                </a:cubicBezTo>
                <a:cubicBezTo>
                  <a:pt x="72" y="14"/>
                  <a:pt x="75" y="30"/>
                  <a:pt x="78" y="53"/>
                </a:cubicBezTo>
                <a:cubicBezTo>
                  <a:pt x="81" y="76"/>
                  <a:pt x="84" y="114"/>
                  <a:pt x="89" y="143"/>
                </a:cubicBezTo>
                <a:cubicBezTo>
                  <a:pt x="94" y="172"/>
                  <a:pt x="103" y="210"/>
                  <a:pt x="107" y="227"/>
                </a:cubicBezTo>
                <a:cubicBezTo>
                  <a:pt x="111" y="244"/>
                  <a:pt x="111" y="244"/>
                  <a:pt x="114" y="247"/>
                </a:cubicBezTo>
                <a:cubicBezTo>
                  <a:pt x="117" y="250"/>
                  <a:pt x="124" y="254"/>
                  <a:pt x="128" y="244"/>
                </a:cubicBezTo>
                <a:cubicBezTo>
                  <a:pt x="132" y="234"/>
                  <a:pt x="133" y="211"/>
                  <a:pt x="138" y="184"/>
                </a:cubicBezTo>
                <a:cubicBezTo>
                  <a:pt x="143" y="157"/>
                  <a:pt x="154" y="110"/>
                  <a:pt x="159" y="83"/>
                </a:cubicBezTo>
                <a:cubicBezTo>
                  <a:pt x="164" y="56"/>
                  <a:pt x="166" y="30"/>
                  <a:pt x="171" y="20"/>
                </a:cubicBezTo>
                <a:cubicBezTo>
                  <a:pt x="176" y="10"/>
                  <a:pt x="185" y="12"/>
                  <a:pt x="189" y="20"/>
                </a:cubicBezTo>
                <a:cubicBezTo>
                  <a:pt x="193" y="28"/>
                  <a:pt x="193" y="49"/>
                  <a:pt x="195" y="71"/>
                </a:cubicBezTo>
                <a:cubicBezTo>
                  <a:pt x="197" y="93"/>
                  <a:pt x="199" y="126"/>
                  <a:pt x="201" y="151"/>
                </a:cubicBezTo>
                <a:cubicBezTo>
                  <a:pt x="203" y="176"/>
                  <a:pt x="206" y="206"/>
                  <a:pt x="209" y="223"/>
                </a:cubicBezTo>
                <a:cubicBezTo>
                  <a:pt x="212" y="240"/>
                  <a:pt x="214" y="248"/>
                  <a:pt x="219" y="251"/>
                </a:cubicBezTo>
                <a:cubicBezTo>
                  <a:pt x="224" y="254"/>
                  <a:pt x="234" y="253"/>
                  <a:pt x="240" y="241"/>
                </a:cubicBezTo>
                <a:cubicBezTo>
                  <a:pt x="246" y="229"/>
                  <a:pt x="251" y="196"/>
                  <a:pt x="255" y="181"/>
                </a:cubicBezTo>
                <a:cubicBezTo>
                  <a:pt x="259" y="166"/>
                  <a:pt x="260" y="159"/>
                  <a:pt x="263" y="151"/>
                </a:cubicBezTo>
                <a:cubicBezTo>
                  <a:pt x="266" y="143"/>
                  <a:pt x="270" y="136"/>
                  <a:pt x="275" y="130"/>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10" name="Freeform 1070"/>
          <p:cNvSpPr>
            <a:spLocks/>
          </p:cNvSpPr>
          <p:nvPr/>
        </p:nvSpPr>
        <p:spPr bwMode="auto">
          <a:xfrm>
            <a:off x="3476625" y="4238625"/>
            <a:ext cx="5095875" cy="460375"/>
          </a:xfrm>
          <a:custGeom>
            <a:avLst/>
            <a:gdLst/>
            <a:ahLst/>
            <a:cxnLst>
              <a:cxn ang="0">
                <a:pos x="72" y="33"/>
              </a:cxn>
              <a:cxn ang="0">
                <a:pos x="141" y="159"/>
              </a:cxn>
              <a:cxn ang="0">
                <a:pos x="198" y="270"/>
              </a:cxn>
              <a:cxn ang="0">
                <a:pos x="270" y="30"/>
              </a:cxn>
              <a:cxn ang="0">
                <a:pos x="294" y="228"/>
              </a:cxn>
              <a:cxn ang="0">
                <a:pos x="333" y="162"/>
              </a:cxn>
              <a:cxn ang="0">
                <a:pos x="366" y="90"/>
              </a:cxn>
              <a:cxn ang="0">
                <a:pos x="402" y="270"/>
              </a:cxn>
              <a:cxn ang="0">
                <a:pos x="441" y="24"/>
              </a:cxn>
              <a:cxn ang="0">
                <a:pos x="495" y="258"/>
              </a:cxn>
              <a:cxn ang="0">
                <a:pos x="585" y="45"/>
              </a:cxn>
              <a:cxn ang="0">
                <a:pos x="681" y="219"/>
              </a:cxn>
              <a:cxn ang="0">
                <a:pos x="726" y="213"/>
              </a:cxn>
              <a:cxn ang="0">
                <a:pos x="786" y="21"/>
              </a:cxn>
              <a:cxn ang="0">
                <a:pos x="819" y="234"/>
              </a:cxn>
              <a:cxn ang="0">
                <a:pos x="858" y="78"/>
              </a:cxn>
              <a:cxn ang="0">
                <a:pos x="885" y="60"/>
              </a:cxn>
              <a:cxn ang="0">
                <a:pos x="897" y="252"/>
              </a:cxn>
              <a:cxn ang="0">
                <a:pos x="930" y="144"/>
              </a:cxn>
              <a:cxn ang="0">
                <a:pos x="963" y="60"/>
              </a:cxn>
              <a:cxn ang="0">
                <a:pos x="999" y="261"/>
              </a:cxn>
              <a:cxn ang="0">
                <a:pos x="1038" y="54"/>
              </a:cxn>
              <a:cxn ang="0">
                <a:pos x="1065" y="186"/>
              </a:cxn>
              <a:cxn ang="0">
                <a:pos x="1101" y="222"/>
              </a:cxn>
              <a:cxn ang="0">
                <a:pos x="1146" y="42"/>
              </a:cxn>
              <a:cxn ang="0">
                <a:pos x="1170" y="234"/>
              </a:cxn>
              <a:cxn ang="0">
                <a:pos x="1212" y="84"/>
              </a:cxn>
              <a:cxn ang="0">
                <a:pos x="1251" y="150"/>
              </a:cxn>
              <a:cxn ang="0">
                <a:pos x="1314" y="225"/>
              </a:cxn>
              <a:cxn ang="0">
                <a:pos x="1401" y="30"/>
              </a:cxn>
              <a:cxn ang="0">
                <a:pos x="1455" y="210"/>
              </a:cxn>
              <a:cxn ang="0">
                <a:pos x="1515" y="183"/>
              </a:cxn>
              <a:cxn ang="0">
                <a:pos x="1602" y="36"/>
              </a:cxn>
              <a:cxn ang="0">
                <a:pos x="1674" y="258"/>
              </a:cxn>
              <a:cxn ang="0">
                <a:pos x="1737" y="183"/>
              </a:cxn>
              <a:cxn ang="0">
                <a:pos x="1818" y="21"/>
              </a:cxn>
              <a:cxn ang="0">
                <a:pos x="1830" y="261"/>
              </a:cxn>
              <a:cxn ang="0">
                <a:pos x="1878" y="96"/>
              </a:cxn>
              <a:cxn ang="0">
                <a:pos x="1908" y="33"/>
              </a:cxn>
              <a:cxn ang="0">
                <a:pos x="1920" y="246"/>
              </a:cxn>
              <a:cxn ang="0">
                <a:pos x="1965" y="78"/>
              </a:cxn>
              <a:cxn ang="0">
                <a:pos x="2001" y="78"/>
              </a:cxn>
              <a:cxn ang="0">
                <a:pos x="2058" y="213"/>
              </a:cxn>
              <a:cxn ang="0">
                <a:pos x="2187" y="75"/>
              </a:cxn>
              <a:cxn ang="0">
                <a:pos x="2262" y="267"/>
              </a:cxn>
              <a:cxn ang="0">
                <a:pos x="2337" y="24"/>
              </a:cxn>
              <a:cxn ang="0">
                <a:pos x="2406" y="171"/>
              </a:cxn>
              <a:cxn ang="0">
                <a:pos x="2499" y="192"/>
              </a:cxn>
              <a:cxn ang="0">
                <a:pos x="2574" y="15"/>
              </a:cxn>
              <a:cxn ang="0">
                <a:pos x="2598" y="261"/>
              </a:cxn>
              <a:cxn ang="0">
                <a:pos x="2640" y="48"/>
              </a:cxn>
              <a:cxn ang="0">
                <a:pos x="2667" y="135"/>
              </a:cxn>
              <a:cxn ang="0">
                <a:pos x="2688" y="258"/>
              </a:cxn>
              <a:cxn ang="0">
                <a:pos x="2715" y="84"/>
              </a:cxn>
              <a:cxn ang="0">
                <a:pos x="2751" y="21"/>
              </a:cxn>
              <a:cxn ang="0">
                <a:pos x="2778" y="228"/>
              </a:cxn>
              <a:cxn ang="0">
                <a:pos x="2886" y="45"/>
              </a:cxn>
              <a:cxn ang="0">
                <a:pos x="2943" y="105"/>
              </a:cxn>
              <a:cxn ang="0">
                <a:pos x="3027" y="195"/>
              </a:cxn>
              <a:cxn ang="0">
                <a:pos x="3114" y="54"/>
              </a:cxn>
              <a:cxn ang="0">
                <a:pos x="3210" y="252"/>
              </a:cxn>
            </a:cxnLst>
            <a:rect l="0" t="0" r="r" b="b"/>
            <a:pathLst>
              <a:path w="3210" h="290">
                <a:moveTo>
                  <a:pt x="0" y="198"/>
                </a:moveTo>
                <a:cubicBezTo>
                  <a:pt x="19" y="159"/>
                  <a:pt x="39" y="120"/>
                  <a:pt x="51" y="93"/>
                </a:cubicBezTo>
                <a:cubicBezTo>
                  <a:pt x="63" y="66"/>
                  <a:pt x="65" y="45"/>
                  <a:pt x="72" y="33"/>
                </a:cubicBezTo>
                <a:cubicBezTo>
                  <a:pt x="79" y="21"/>
                  <a:pt x="86" y="16"/>
                  <a:pt x="93" y="21"/>
                </a:cubicBezTo>
                <a:cubicBezTo>
                  <a:pt x="100" y="26"/>
                  <a:pt x="106" y="43"/>
                  <a:pt x="114" y="66"/>
                </a:cubicBezTo>
                <a:cubicBezTo>
                  <a:pt x="122" y="89"/>
                  <a:pt x="133" y="131"/>
                  <a:pt x="141" y="159"/>
                </a:cubicBezTo>
                <a:cubicBezTo>
                  <a:pt x="149" y="187"/>
                  <a:pt x="156" y="218"/>
                  <a:pt x="162" y="234"/>
                </a:cubicBezTo>
                <a:cubicBezTo>
                  <a:pt x="168" y="250"/>
                  <a:pt x="171" y="252"/>
                  <a:pt x="177" y="258"/>
                </a:cubicBezTo>
                <a:cubicBezTo>
                  <a:pt x="183" y="264"/>
                  <a:pt x="191" y="283"/>
                  <a:pt x="198" y="270"/>
                </a:cubicBezTo>
                <a:cubicBezTo>
                  <a:pt x="205" y="257"/>
                  <a:pt x="211" y="214"/>
                  <a:pt x="219" y="180"/>
                </a:cubicBezTo>
                <a:cubicBezTo>
                  <a:pt x="227" y="146"/>
                  <a:pt x="238" y="88"/>
                  <a:pt x="246" y="63"/>
                </a:cubicBezTo>
                <a:cubicBezTo>
                  <a:pt x="254" y="38"/>
                  <a:pt x="264" y="31"/>
                  <a:pt x="270" y="30"/>
                </a:cubicBezTo>
                <a:cubicBezTo>
                  <a:pt x="276" y="29"/>
                  <a:pt x="280" y="44"/>
                  <a:pt x="282" y="57"/>
                </a:cubicBezTo>
                <a:cubicBezTo>
                  <a:pt x="284" y="70"/>
                  <a:pt x="283" y="83"/>
                  <a:pt x="285" y="111"/>
                </a:cubicBezTo>
                <a:cubicBezTo>
                  <a:pt x="287" y="139"/>
                  <a:pt x="291" y="201"/>
                  <a:pt x="294" y="228"/>
                </a:cubicBezTo>
                <a:cubicBezTo>
                  <a:pt x="297" y="255"/>
                  <a:pt x="298" y="269"/>
                  <a:pt x="303" y="273"/>
                </a:cubicBezTo>
                <a:cubicBezTo>
                  <a:pt x="308" y="277"/>
                  <a:pt x="322" y="270"/>
                  <a:pt x="327" y="252"/>
                </a:cubicBezTo>
                <a:cubicBezTo>
                  <a:pt x="332" y="234"/>
                  <a:pt x="332" y="189"/>
                  <a:pt x="333" y="162"/>
                </a:cubicBezTo>
                <a:cubicBezTo>
                  <a:pt x="334" y="135"/>
                  <a:pt x="330" y="109"/>
                  <a:pt x="333" y="87"/>
                </a:cubicBezTo>
                <a:cubicBezTo>
                  <a:pt x="336" y="65"/>
                  <a:pt x="349" y="30"/>
                  <a:pt x="354" y="30"/>
                </a:cubicBezTo>
                <a:cubicBezTo>
                  <a:pt x="359" y="30"/>
                  <a:pt x="362" y="68"/>
                  <a:pt x="366" y="90"/>
                </a:cubicBezTo>
                <a:cubicBezTo>
                  <a:pt x="370" y="112"/>
                  <a:pt x="375" y="139"/>
                  <a:pt x="378" y="165"/>
                </a:cubicBezTo>
                <a:cubicBezTo>
                  <a:pt x="381" y="191"/>
                  <a:pt x="383" y="232"/>
                  <a:pt x="387" y="249"/>
                </a:cubicBezTo>
                <a:cubicBezTo>
                  <a:pt x="391" y="266"/>
                  <a:pt x="398" y="277"/>
                  <a:pt x="402" y="270"/>
                </a:cubicBezTo>
                <a:cubicBezTo>
                  <a:pt x="406" y="263"/>
                  <a:pt x="407" y="242"/>
                  <a:pt x="411" y="207"/>
                </a:cubicBezTo>
                <a:cubicBezTo>
                  <a:pt x="415" y="172"/>
                  <a:pt x="421" y="87"/>
                  <a:pt x="426" y="57"/>
                </a:cubicBezTo>
                <a:cubicBezTo>
                  <a:pt x="431" y="27"/>
                  <a:pt x="436" y="22"/>
                  <a:pt x="441" y="24"/>
                </a:cubicBezTo>
                <a:cubicBezTo>
                  <a:pt x="446" y="26"/>
                  <a:pt x="449" y="39"/>
                  <a:pt x="456" y="72"/>
                </a:cubicBezTo>
                <a:cubicBezTo>
                  <a:pt x="463" y="105"/>
                  <a:pt x="480" y="191"/>
                  <a:pt x="486" y="222"/>
                </a:cubicBezTo>
                <a:cubicBezTo>
                  <a:pt x="492" y="253"/>
                  <a:pt x="490" y="254"/>
                  <a:pt x="495" y="258"/>
                </a:cubicBezTo>
                <a:cubicBezTo>
                  <a:pt x="500" y="262"/>
                  <a:pt x="508" y="274"/>
                  <a:pt x="519" y="249"/>
                </a:cubicBezTo>
                <a:cubicBezTo>
                  <a:pt x="530" y="224"/>
                  <a:pt x="553" y="139"/>
                  <a:pt x="564" y="105"/>
                </a:cubicBezTo>
                <a:cubicBezTo>
                  <a:pt x="575" y="71"/>
                  <a:pt x="576" y="58"/>
                  <a:pt x="585" y="45"/>
                </a:cubicBezTo>
                <a:cubicBezTo>
                  <a:pt x="594" y="32"/>
                  <a:pt x="610" y="18"/>
                  <a:pt x="618" y="27"/>
                </a:cubicBezTo>
                <a:cubicBezTo>
                  <a:pt x="626" y="36"/>
                  <a:pt x="622" y="70"/>
                  <a:pt x="633" y="102"/>
                </a:cubicBezTo>
                <a:cubicBezTo>
                  <a:pt x="644" y="134"/>
                  <a:pt x="671" y="193"/>
                  <a:pt x="681" y="219"/>
                </a:cubicBezTo>
                <a:cubicBezTo>
                  <a:pt x="691" y="245"/>
                  <a:pt x="684" y="250"/>
                  <a:pt x="690" y="258"/>
                </a:cubicBezTo>
                <a:cubicBezTo>
                  <a:pt x="696" y="266"/>
                  <a:pt x="711" y="274"/>
                  <a:pt x="717" y="267"/>
                </a:cubicBezTo>
                <a:cubicBezTo>
                  <a:pt x="723" y="260"/>
                  <a:pt x="719" y="241"/>
                  <a:pt x="726" y="213"/>
                </a:cubicBezTo>
                <a:cubicBezTo>
                  <a:pt x="733" y="185"/>
                  <a:pt x="751" y="127"/>
                  <a:pt x="759" y="99"/>
                </a:cubicBezTo>
                <a:cubicBezTo>
                  <a:pt x="767" y="71"/>
                  <a:pt x="770" y="58"/>
                  <a:pt x="774" y="45"/>
                </a:cubicBezTo>
                <a:cubicBezTo>
                  <a:pt x="778" y="32"/>
                  <a:pt x="782" y="20"/>
                  <a:pt x="786" y="21"/>
                </a:cubicBezTo>
                <a:cubicBezTo>
                  <a:pt x="790" y="22"/>
                  <a:pt x="794" y="28"/>
                  <a:pt x="798" y="54"/>
                </a:cubicBezTo>
                <a:cubicBezTo>
                  <a:pt x="802" y="80"/>
                  <a:pt x="807" y="147"/>
                  <a:pt x="810" y="177"/>
                </a:cubicBezTo>
                <a:cubicBezTo>
                  <a:pt x="813" y="207"/>
                  <a:pt x="817" y="220"/>
                  <a:pt x="819" y="234"/>
                </a:cubicBezTo>
                <a:cubicBezTo>
                  <a:pt x="821" y="248"/>
                  <a:pt x="818" y="268"/>
                  <a:pt x="822" y="261"/>
                </a:cubicBezTo>
                <a:cubicBezTo>
                  <a:pt x="826" y="254"/>
                  <a:pt x="840" y="219"/>
                  <a:pt x="846" y="189"/>
                </a:cubicBezTo>
                <a:cubicBezTo>
                  <a:pt x="852" y="159"/>
                  <a:pt x="856" y="102"/>
                  <a:pt x="858" y="78"/>
                </a:cubicBezTo>
                <a:cubicBezTo>
                  <a:pt x="860" y="54"/>
                  <a:pt x="859" y="53"/>
                  <a:pt x="861" y="45"/>
                </a:cubicBezTo>
                <a:cubicBezTo>
                  <a:pt x="863" y="37"/>
                  <a:pt x="869" y="24"/>
                  <a:pt x="873" y="27"/>
                </a:cubicBezTo>
                <a:cubicBezTo>
                  <a:pt x="877" y="30"/>
                  <a:pt x="883" y="42"/>
                  <a:pt x="885" y="60"/>
                </a:cubicBezTo>
                <a:cubicBezTo>
                  <a:pt x="887" y="78"/>
                  <a:pt x="884" y="110"/>
                  <a:pt x="885" y="135"/>
                </a:cubicBezTo>
                <a:cubicBezTo>
                  <a:pt x="886" y="160"/>
                  <a:pt x="892" y="191"/>
                  <a:pt x="894" y="210"/>
                </a:cubicBezTo>
                <a:cubicBezTo>
                  <a:pt x="896" y="229"/>
                  <a:pt x="893" y="243"/>
                  <a:pt x="897" y="252"/>
                </a:cubicBezTo>
                <a:cubicBezTo>
                  <a:pt x="901" y="261"/>
                  <a:pt x="912" y="272"/>
                  <a:pt x="918" y="264"/>
                </a:cubicBezTo>
                <a:cubicBezTo>
                  <a:pt x="924" y="256"/>
                  <a:pt x="928" y="221"/>
                  <a:pt x="930" y="201"/>
                </a:cubicBezTo>
                <a:cubicBezTo>
                  <a:pt x="932" y="181"/>
                  <a:pt x="929" y="168"/>
                  <a:pt x="930" y="144"/>
                </a:cubicBezTo>
                <a:cubicBezTo>
                  <a:pt x="931" y="120"/>
                  <a:pt x="932" y="74"/>
                  <a:pt x="936" y="54"/>
                </a:cubicBezTo>
                <a:cubicBezTo>
                  <a:pt x="940" y="34"/>
                  <a:pt x="947" y="20"/>
                  <a:pt x="951" y="21"/>
                </a:cubicBezTo>
                <a:cubicBezTo>
                  <a:pt x="955" y="22"/>
                  <a:pt x="959" y="37"/>
                  <a:pt x="963" y="60"/>
                </a:cubicBezTo>
                <a:cubicBezTo>
                  <a:pt x="967" y="83"/>
                  <a:pt x="971" y="134"/>
                  <a:pt x="975" y="162"/>
                </a:cubicBezTo>
                <a:cubicBezTo>
                  <a:pt x="979" y="190"/>
                  <a:pt x="983" y="212"/>
                  <a:pt x="987" y="228"/>
                </a:cubicBezTo>
                <a:cubicBezTo>
                  <a:pt x="991" y="244"/>
                  <a:pt x="994" y="261"/>
                  <a:pt x="999" y="261"/>
                </a:cubicBezTo>
                <a:cubicBezTo>
                  <a:pt x="1004" y="261"/>
                  <a:pt x="1015" y="249"/>
                  <a:pt x="1020" y="228"/>
                </a:cubicBezTo>
                <a:cubicBezTo>
                  <a:pt x="1025" y="207"/>
                  <a:pt x="1029" y="161"/>
                  <a:pt x="1032" y="132"/>
                </a:cubicBezTo>
                <a:cubicBezTo>
                  <a:pt x="1035" y="103"/>
                  <a:pt x="1034" y="72"/>
                  <a:pt x="1038" y="54"/>
                </a:cubicBezTo>
                <a:cubicBezTo>
                  <a:pt x="1042" y="36"/>
                  <a:pt x="1047" y="20"/>
                  <a:pt x="1053" y="24"/>
                </a:cubicBezTo>
                <a:cubicBezTo>
                  <a:pt x="1059" y="28"/>
                  <a:pt x="1072" y="54"/>
                  <a:pt x="1074" y="81"/>
                </a:cubicBezTo>
                <a:cubicBezTo>
                  <a:pt x="1076" y="108"/>
                  <a:pt x="1065" y="159"/>
                  <a:pt x="1065" y="186"/>
                </a:cubicBezTo>
                <a:cubicBezTo>
                  <a:pt x="1065" y="213"/>
                  <a:pt x="1070" y="229"/>
                  <a:pt x="1074" y="243"/>
                </a:cubicBezTo>
                <a:cubicBezTo>
                  <a:pt x="1078" y="257"/>
                  <a:pt x="1085" y="273"/>
                  <a:pt x="1089" y="270"/>
                </a:cubicBezTo>
                <a:cubicBezTo>
                  <a:pt x="1093" y="267"/>
                  <a:pt x="1097" y="251"/>
                  <a:pt x="1101" y="222"/>
                </a:cubicBezTo>
                <a:cubicBezTo>
                  <a:pt x="1105" y="193"/>
                  <a:pt x="1110" y="123"/>
                  <a:pt x="1113" y="93"/>
                </a:cubicBezTo>
                <a:cubicBezTo>
                  <a:pt x="1116" y="63"/>
                  <a:pt x="1116" y="48"/>
                  <a:pt x="1122" y="39"/>
                </a:cubicBezTo>
                <a:cubicBezTo>
                  <a:pt x="1128" y="30"/>
                  <a:pt x="1141" y="31"/>
                  <a:pt x="1146" y="42"/>
                </a:cubicBezTo>
                <a:cubicBezTo>
                  <a:pt x="1151" y="53"/>
                  <a:pt x="1153" y="88"/>
                  <a:pt x="1155" y="108"/>
                </a:cubicBezTo>
                <a:cubicBezTo>
                  <a:pt x="1157" y="128"/>
                  <a:pt x="1156" y="144"/>
                  <a:pt x="1158" y="165"/>
                </a:cubicBezTo>
                <a:cubicBezTo>
                  <a:pt x="1160" y="186"/>
                  <a:pt x="1166" y="218"/>
                  <a:pt x="1170" y="234"/>
                </a:cubicBezTo>
                <a:cubicBezTo>
                  <a:pt x="1174" y="250"/>
                  <a:pt x="1177" y="269"/>
                  <a:pt x="1182" y="264"/>
                </a:cubicBezTo>
                <a:cubicBezTo>
                  <a:pt x="1187" y="259"/>
                  <a:pt x="1195" y="234"/>
                  <a:pt x="1200" y="204"/>
                </a:cubicBezTo>
                <a:cubicBezTo>
                  <a:pt x="1205" y="174"/>
                  <a:pt x="1209" y="113"/>
                  <a:pt x="1212" y="84"/>
                </a:cubicBezTo>
                <a:cubicBezTo>
                  <a:pt x="1215" y="55"/>
                  <a:pt x="1215" y="30"/>
                  <a:pt x="1221" y="30"/>
                </a:cubicBezTo>
                <a:cubicBezTo>
                  <a:pt x="1227" y="30"/>
                  <a:pt x="1243" y="67"/>
                  <a:pt x="1248" y="87"/>
                </a:cubicBezTo>
                <a:cubicBezTo>
                  <a:pt x="1253" y="107"/>
                  <a:pt x="1248" y="127"/>
                  <a:pt x="1251" y="150"/>
                </a:cubicBezTo>
                <a:cubicBezTo>
                  <a:pt x="1254" y="173"/>
                  <a:pt x="1265" y="211"/>
                  <a:pt x="1269" y="228"/>
                </a:cubicBezTo>
                <a:cubicBezTo>
                  <a:pt x="1273" y="245"/>
                  <a:pt x="1271" y="255"/>
                  <a:pt x="1278" y="255"/>
                </a:cubicBezTo>
                <a:cubicBezTo>
                  <a:pt x="1285" y="255"/>
                  <a:pt x="1302" y="248"/>
                  <a:pt x="1314" y="225"/>
                </a:cubicBezTo>
                <a:cubicBezTo>
                  <a:pt x="1326" y="202"/>
                  <a:pt x="1341" y="142"/>
                  <a:pt x="1353" y="114"/>
                </a:cubicBezTo>
                <a:cubicBezTo>
                  <a:pt x="1365" y="86"/>
                  <a:pt x="1378" y="68"/>
                  <a:pt x="1386" y="54"/>
                </a:cubicBezTo>
                <a:cubicBezTo>
                  <a:pt x="1394" y="40"/>
                  <a:pt x="1395" y="32"/>
                  <a:pt x="1401" y="30"/>
                </a:cubicBezTo>
                <a:cubicBezTo>
                  <a:pt x="1407" y="28"/>
                  <a:pt x="1418" y="32"/>
                  <a:pt x="1422" y="42"/>
                </a:cubicBezTo>
                <a:cubicBezTo>
                  <a:pt x="1426" y="52"/>
                  <a:pt x="1423" y="65"/>
                  <a:pt x="1428" y="93"/>
                </a:cubicBezTo>
                <a:cubicBezTo>
                  <a:pt x="1433" y="121"/>
                  <a:pt x="1448" y="181"/>
                  <a:pt x="1455" y="210"/>
                </a:cubicBezTo>
                <a:cubicBezTo>
                  <a:pt x="1462" y="239"/>
                  <a:pt x="1464" y="256"/>
                  <a:pt x="1470" y="267"/>
                </a:cubicBezTo>
                <a:cubicBezTo>
                  <a:pt x="1476" y="278"/>
                  <a:pt x="1484" y="290"/>
                  <a:pt x="1491" y="276"/>
                </a:cubicBezTo>
                <a:cubicBezTo>
                  <a:pt x="1498" y="262"/>
                  <a:pt x="1506" y="214"/>
                  <a:pt x="1515" y="183"/>
                </a:cubicBezTo>
                <a:cubicBezTo>
                  <a:pt x="1524" y="152"/>
                  <a:pt x="1535" y="112"/>
                  <a:pt x="1545" y="87"/>
                </a:cubicBezTo>
                <a:cubicBezTo>
                  <a:pt x="1555" y="62"/>
                  <a:pt x="1569" y="41"/>
                  <a:pt x="1578" y="33"/>
                </a:cubicBezTo>
                <a:cubicBezTo>
                  <a:pt x="1587" y="25"/>
                  <a:pt x="1596" y="28"/>
                  <a:pt x="1602" y="36"/>
                </a:cubicBezTo>
                <a:cubicBezTo>
                  <a:pt x="1608" y="44"/>
                  <a:pt x="1609" y="59"/>
                  <a:pt x="1617" y="84"/>
                </a:cubicBezTo>
                <a:cubicBezTo>
                  <a:pt x="1625" y="109"/>
                  <a:pt x="1641" y="157"/>
                  <a:pt x="1650" y="186"/>
                </a:cubicBezTo>
                <a:cubicBezTo>
                  <a:pt x="1659" y="215"/>
                  <a:pt x="1666" y="243"/>
                  <a:pt x="1674" y="258"/>
                </a:cubicBezTo>
                <a:cubicBezTo>
                  <a:pt x="1682" y="273"/>
                  <a:pt x="1691" y="275"/>
                  <a:pt x="1698" y="276"/>
                </a:cubicBezTo>
                <a:cubicBezTo>
                  <a:pt x="1705" y="277"/>
                  <a:pt x="1713" y="279"/>
                  <a:pt x="1719" y="264"/>
                </a:cubicBezTo>
                <a:cubicBezTo>
                  <a:pt x="1725" y="249"/>
                  <a:pt x="1728" y="215"/>
                  <a:pt x="1737" y="183"/>
                </a:cubicBezTo>
                <a:cubicBezTo>
                  <a:pt x="1746" y="151"/>
                  <a:pt x="1764" y="94"/>
                  <a:pt x="1773" y="69"/>
                </a:cubicBezTo>
                <a:cubicBezTo>
                  <a:pt x="1782" y="44"/>
                  <a:pt x="1787" y="41"/>
                  <a:pt x="1794" y="33"/>
                </a:cubicBezTo>
                <a:cubicBezTo>
                  <a:pt x="1801" y="25"/>
                  <a:pt x="1813" y="15"/>
                  <a:pt x="1818" y="21"/>
                </a:cubicBezTo>
                <a:cubicBezTo>
                  <a:pt x="1823" y="27"/>
                  <a:pt x="1826" y="44"/>
                  <a:pt x="1827" y="69"/>
                </a:cubicBezTo>
                <a:cubicBezTo>
                  <a:pt x="1828" y="94"/>
                  <a:pt x="1824" y="142"/>
                  <a:pt x="1824" y="174"/>
                </a:cubicBezTo>
                <a:cubicBezTo>
                  <a:pt x="1824" y="206"/>
                  <a:pt x="1823" y="251"/>
                  <a:pt x="1830" y="261"/>
                </a:cubicBezTo>
                <a:cubicBezTo>
                  <a:pt x="1837" y="271"/>
                  <a:pt x="1858" y="250"/>
                  <a:pt x="1866" y="234"/>
                </a:cubicBezTo>
                <a:cubicBezTo>
                  <a:pt x="1874" y="218"/>
                  <a:pt x="1873" y="191"/>
                  <a:pt x="1875" y="168"/>
                </a:cubicBezTo>
                <a:cubicBezTo>
                  <a:pt x="1877" y="145"/>
                  <a:pt x="1877" y="115"/>
                  <a:pt x="1878" y="96"/>
                </a:cubicBezTo>
                <a:cubicBezTo>
                  <a:pt x="1879" y="77"/>
                  <a:pt x="1880" y="63"/>
                  <a:pt x="1881" y="51"/>
                </a:cubicBezTo>
                <a:cubicBezTo>
                  <a:pt x="1882" y="39"/>
                  <a:pt x="1883" y="27"/>
                  <a:pt x="1887" y="24"/>
                </a:cubicBezTo>
                <a:cubicBezTo>
                  <a:pt x="1891" y="21"/>
                  <a:pt x="1904" y="20"/>
                  <a:pt x="1908" y="33"/>
                </a:cubicBezTo>
                <a:cubicBezTo>
                  <a:pt x="1912" y="46"/>
                  <a:pt x="1912" y="74"/>
                  <a:pt x="1914" y="102"/>
                </a:cubicBezTo>
                <a:cubicBezTo>
                  <a:pt x="1916" y="130"/>
                  <a:pt x="1916" y="177"/>
                  <a:pt x="1917" y="201"/>
                </a:cubicBezTo>
                <a:cubicBezTo>
                  <a:pt x="1918" y="225"/>
                  <a:pt x="1917" y="235"/>
                  <a:pt x="1920" y="246"/>
                </a:cubicBezTo>
                <a:cubicBezTo>
                  <a:pt x="1923" y="257"/>
                  <a:pt x="1932" y="266"/>
                  <a:pt x="1935" y="267"/>
                </a:cubicBezTo>
                <a:cubicBezTo>
                  <a:pt x="1938" y="268"/>
                  <a:pt x="1933" y="280"/>
                  <a:pt x="1938" y="249"/>
                </a:cubicBezTo>
                <a:cubicBezTo>
                  <a:pt x="1943" y="218"/>
                  <a:pt x="1959" y="112"/>
                  <a:pt x="1965" y="78"/>
                </a:cubicBezTo>
                <a:cubicBezTo>
                  <a:pt x="1971" y="44"/>
                  <a:pt x="1972" y="54"/>
                  <a:pt x="1977" y="45"/>
                </a:cubicBezTo>
                <a:cubicBezTo>
                  <a:pt x="1982" y="36"/>
                  <a:pt x="1991" y="19"/>
                  <a:pt x="1995" y="24"/>
                </a:cubicBezTo>
                <a:cubicBezTo>
                  <a:pt x="1999" y="29"/>
                  <a:pt x="1998" y="49"/>
                  <a:pt x="2001" y="78"/>
                </a:cubicBezTo>
                <a:cubicBezTo>
                  <a:pt x="2004" y="107"/>
                  <a:pt x="2010" y="172"/>
                  <a:pt x="2013" y="201"/>
                </a:cubicBezTo>
                <a:cubicBezTo>
                  <a:pt x="2016" y="230"/>
                  <a:pt x="2015" y="250"/>
                  <a:pt x="2022" y="252"/>
                </a:cubicBezTo>
                <a:cubicBezTo>
                  <a:pt x="2029" y="254"/>
                  <a:pt x="2042" y="241"/>
                  <a:pt x="2058" y="213"/>
                </a:cubicBezTo>
                <a:cubicBezTo>
                  <a:pt x="2074" y="185"/>
                  <a:pt x="2103" y="115"/>
                  <a:pt x="2118" y="84"/>
                </a:cubicBezTo>
                <a:cubicBezTo>
                  <a:pt x="2133" y="53"/>
                  <a:pt x="2140" y="28"/>
                  <a:pt x="2151" y="27"/>
                </a:cubicBezTo>
                <a:cubicBezTo>
                  <a:pt x="2162" y="26"/>
                  <a:pt x="2177" y="48"/>
                  <a:pt x="2187" y="75"/>
                </a:cubicBezTo>
                <a:cubicBezTo>
                  <a:pt x="2197" y="102"/>
                  <a:pt x="2207" y="163"/>
                  <a:pt x="2214" y="192"/>
                </a:cubicBezTo>
                <a:cubicBezTo>
                  <a:pt x="2221" y="221"/>
                  <a:pt x="2224" y="240"/>
                  <a:pt x="2232" y="252"/>
                </a:cubicBezTo>
                <a:cubicBezTo>
                  <a:pt x="2240" y="264"/>
                  <a:pt x="2252" y="282"/>
                  <a:pt x="2262" y="267"/>
                </a:cubicBezTo>
                <a:cubicBezTo>
                  <a:pt x="2272" y="252"/>
                  <a:pt x="2283" y="193"/>
                  <a:pt x="2292" y="159"/>
                </a:cubicBezTo>
                <a:cubicBezTo>
                  <a:pt x="2301" y="125"/>
                  <a:pt x="2312" y="85"/>
                  <a:pt x="2319" y="63"/>
                </a:cubicBezTo>
                <a:cubicBezTo>
                  <a:pt x="2326" y="41"/>
                  <a:pt x="2331" y="31"/>
                  <a:pt x="2337" y="24"/>
                </a:cubicBezTo>
                <a:cubicBezTo>
                  <a:pt x="2343" y="17"/>
                  <a:pt x="2351" y="10"/>
                  <a:pt x="2358" y="21"/>
                </a:cubicBezTo>
                <a:cubicBezTo>
                  <a:pt x="2365" y="32"/>
                  <a:pt x="2374" y="65"/>
                  <a:pt x="2382" y="90"/>
                </a:cubicBezTo>
                <a:cubicBezTo>
                  <a:pt x="2390" y="115"/>
                  <a:pt x="2396" y="145"/>
                  <a:pt x="2406" y="171"/>
                </a:cubicBezTo>
                <a:cubicBezTo>
                  <a:pt x="2416" y="197"/>
                  <a:pt x="2432" y="231"/>
                  <a:pt x="2442" y="246"/>
                </a:cubicBezTo>
                <a:cubicBezTo>
                  <a:pt x="2452" y="261"/>
                  <a:pt x="2456" y="270"/>
                  <a:pt x="2466" y="261"/>
                </a:cubicBezTo>
                <a:cubicBezTo>
                  <a:pt x="2476" y="252"/>
                  <a:pt x="2488" y="222"/>
                  <a:pt x="2499" y="192"/>
                </a:cubicBezTo>
                <a:cubicBezTo>
                  <a:pt x="2510" y="162"/>
                  <a:pt x="2526" y="107"/>
                  <a:pt x="2535" y="81"/>
                </a:cubicBezTo>
                <a:cubicBezTo>
                  <a:pt x="2544" y="55"/>
                  <a:pt x="2546" y="44"/>
                  <a:pt x="2553" y="33"/>
                </a:cubicBezTo>
                <a:cubicBezTo>
                  <a:pt x="2560" y="22"/>
                  <a:pt x="2568" y="0"/>
                  <a:pt x="2574" y="15"/>
                </a:cubicBezTo>
                <a:cubicBezTo>
                  <a:pt x="2580" y="30"/>
                  <a:pt x="2586" y="90"/>
                  <a:pt x="2589" y="126"/>
                </a:cubicBezTo>
                <a:cubicBezTo>
                  <a:pt x="2592" y="162"/>
                  <a:pt x="2588" y="209"/>
                  <a:pt x="2589" y="231"/>
                </a:cubicBezTo>
                <a:cubicBezTo>
                  <a:pt x="2590" y="253"/>
                  <a:pt x="2593" y="256"/>
                  <a:pt x="2598" y="261"/>
                </a:cubicBezTo>
                <a:cubicBezTo>
                  <a:pt x="2603" y="266"/>
                  <a:pt x="2613" y="287"/>
                  <a:pt x="2619" y="261"/>
                </a:cubicBezTo>
                <a:cubicBezTo>
                  <a:pt x="2625" y="235"/>
                  <a:pt x="2634" y="137"/>
                  <a:pt x="2637" y="102"/>
                </a:cubicBezTo>
                <a:cubicBezTo>
                  <a:pt x="2640" y="67"/>
                  <a:pt x="2638" y="63"/>
                  <a:pt x="2640" y="48"/>
                </a:cubicBezTo>
                <a:cubicBezTo>
                  <a:pt x="2642" y="33"/>
                  <a:pt x="2645" y="8"/>
                  <a:pt x="2649" y="12"/>
                </a:cubicBezTo>
                <a:cubicBezTo>
                  <a:pt x="2653" y="16"/>
                  <a:pt x="2661" y="52"/>
                  <a:pt x="2664" y="72"/>
                </a:cubicBezTo>
                <a:cubicBezTo>
                  <a:pt x="2667" y="92"/>
                  <a:pt x="2666" y="112"/>
                  <a:pt x="2667" y="135"/>
                </a:cubicBezTo>
                <a:cubicBezTo>
                  <a:pt x="2668" y="158"/>
                  <a:pt x="2669" y="195"/>
                  <a:pt x="2670" y="213"/>
                </a:cubicBezTo>
                <a:cubicBezTo>
                  <a:pt x="2671" y="231"/>
                  <a:pt x="2670" y="239"/>
                  <a:pt x="2673" y="246"/>
                </a:cubicBezTo>
                <a:cubicBezTo>
                  <a:pt x="2676" y="253"/>
                  <a:pt x="2684" y="259"/>
                  <a:pt x="2688" y="258"/>
                </a:cubicBezTo>
                <a:cubicBezTo>
                  <a:pt x="2692" y="257"/>
                  <a:pt x="2696" y="254"/>
                  <a:pt x="2700" y="237"/>
                </a:cubicBezTo>
                <a:cubicBezTo>
                  <a:pt x="2704" y="220"/>
                  <a:pt x="2713" y="178"/>
                  <a:pt x="2715" y="153"/>
                </a:cubicBezTo>
                <a:cubicBezTo>
                  <a:pt x="2717" y="128"/>
                  <a:pt x="2714" y="102"/>
                  <a:pt x="2715" y="84"/>
                </a:cubicBezTo>
                <a:cubicBezTo>
                  <a:pt x="2716" y="66"/>
                  <a:pt x="2718" y="52"/>
                  <a:pt x="2721" y="42"/>
                </a:cubicBezTo>
                <a:cubicBezTo>
                  <a:pt x="2724" y="32"/>
                  <a:pt x="2728" y="27"/>
                  <a:pt x="2733" y="24"/>
                </a:cubicBezTo>
                <a:cubicBezTo>
                  <a:pt x="2738" y="21"/>
                  <a:pt x="2748" y="13"/>
                  <a:pt x="2751" y="21"/>
                </a:cubicBezTo>
                <a:cubicBezTo>
                  <a:pt x="2754" y="29"/>
                  <a:pt x="2752" y="52"/>
                  <a:pt x="2754" y="75"/>
                </a:cubicBezTo>
                <a:cubicBezTo>
                  <a:pt x="2756" y="98"/>
                  <a:pt x="2759" y="137"/>
                  <a:pt x="2763" y="162"/>
                </a:cubicBezTo>
                <a:cubicBezTo>
                  <a:pt x="2767" y="187"/>
                  <a:pt x="2772" y="213"/>
                  <a:pt x="2778" y="228"/>
                </a:cubicBezTo>
                <a:cubicBezTo>
                  <a:pt x="2784" y="243"/>
                  <a:pt x="2788" y="266"/>
                  <a:pt x="2799" y="252"/>
                </a:cubicBezTo>
                <a:cubicBezTo>
                  <a:pt x="2810" y="238"/>
                  <a:pt x="2830" y="176"/>
                  <a:pt x="2844" y="141"/>
                </a:cubicBezTo>
                <a:cubicBezTo>
                  <a:pt x="2858" y="106"/>
                  <a:pt x="2875" y="67"/>
                  <a:pt x="2886" y="45"/>
                </a:cubicBezTo>
                <a:cubicBezTo>
                  <a:pt x="2897" y="23"/>
                  <a:pt x="2902" y="10"/>
                  <a:pt x="2910" y="9"/>
                </a:cubicBezTo>
                <a:cubicBezTo>
                  <a:pt x="2918" y="8"/>
                  <a:pt x="2929" y="26"/>
                  <a:pt x="2934" y="42"/>
                </a:cubicBezTo>
                <a:cubicBezTo>
                  <a:pt x="2939" y="58"/>
                  <a:pt x="2939" y="84"/>
                  <a:pt x="2943" y="105"/>
                </a:cubicBezTo>
                <a:cubicBezTo>
                  <a:pt x="2947" y="126"/>
                  <a:pt x="2950" y="148"/>
                  <a:pt x="2958" y="171"/>
                </a:cubicBezTo>
                <a:cubicBezTo>
                  <a:pt x="2966" y="194"/>
                  <a:pt x="2983" y="242"/>
                  <a:pt x="2994" y="246"/>
                </a:cubicBezTo>
                <a:cubicBezTo>
                  <a:pt x="3005" y="250"/>
                  <a:pt x="3017" y="219"/>
                  <a:pt x="3027" y="195"/>
                </a:cubicBezTo>
                <a:cubicBezTo>
                  <a:pt x="3037" y="171"/>
                  <a:pt x="3046" y="129"/>
                  <a:pt x="3054" y="102"/>
                </a:cubicBezTo>
                <a:cubicBezTo>
                  <a:pt x="3062" y="75"/>
                  <a:pt x="3065" y="41"/>
                  <a:pt x="3075" y="33"/>
                </a:cubicBezTo>
                <a:cubicBezTo>
                  <a:pt x="3085" y="25"/>
                  <a:pt x="3103" y="35"/>
                  <a:pt x="3114" y="54"/>
                </a:cubicBezTo>
                <a:cubicBezTo>
                  <a:pt x="3125" y="73"/>
                  <a:pt x="3130" y="118"/>
                  <a:pt x="3141" y="144"/>
                </a:cubicBezTo>
                <a:cubicBezTo>
                  <a:pt x="3152" y="170"/>
                  <a:pt x="3168" y="192"/>
                  <a:pt x="3180" y="210"/>
                </a:cubicBezTo>
                <a:cubicBezTo>
                  <a:pt x="3192" y="228"/>
                  <a:pt x="3201" y="240"/>
                  <a:pt x="3210" y="252"/>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11" name="Freeform 1071"/>
          <p:cNvSpPr>
            <a:spLocks/>
          </p:cNvSpPr>
          <p:nvPr/>
        </p:nvSpPr>
        <p:spPr bwMode="auto">
          <a:xfrm>
            <a:off x="3400425" y="5321300"/>
            <a:ext cx="5286375" cy="519113"/>
          </a:xfrm>
          <a:custGeom>
            <a:avLst/>
            <a:gdLst/>
            <a:ahLst/>
            <a:cxnLst>
              <a:cxn ang="0">
                <a:pos x="21" y="261"/>
              </a:cxn>
              <a:cxn ang="0">
                <a:pos x="123" y="273"/>
              </a:cxn>
              <a:cxn ang="0">
                <a:pos x="192" y="123"/>
              </a:cxn>
              <a:cxn ang="0">
                <a:pos x="264" y="36"/>
              </a:cxn>
              <a:cxn ang="0">
                <a:pos x="327" y="216"/>
              </a:cxn>
              <a:cxn ang="0">
                <a:pos x="405" y="60"/>
              </a:cxn>
              <a:cxn ang="0">
                <a:pos x="462" y="36"/>
              </a:cxn>
              <a:cxn ang="0">
                <a:pos x="516" y="75"/>
              </a:cxn>
              <a:cxn ang="0">
                <a:pos x="588" y="39"/>
              </a:cxn>
              <a:cxn ang="0">
                <a:pos x="663" y="108"/>
              </a:cxn>
              <a:cxn ang="0">
                <a:pos x="723" y="249"/>
              </a:cxn>
              <a:cxn ang="0">
                <a:pos x="777" y="39"/>
              </a:cxn>
              <a:cxn ang="0">
                <a:pos x="834" y="108"/>
              </a:cxn>
              <a:cxn ang="0">
                <a:pos x="912" y="264"/>
              </a:cxn>
              <a:cxn ang="0">
                <a:pos x="1026" y="237"/>
              </a:cxn>
              <a:cxn ang="0">
                <a:pos x="1107" y="60"/>
              </a:cxn>
              <a:cxn ang="0">
                <a:pos x="1218" y="66"/>
              </a:cxn>
              <a:cxn ang="0">
                <a:pos x="1284" y="198"/>
              </a:cxn>
              <a:cxn ang="0">
                <a:pos x="1329" y="72"/>
              </a:cxn>
              <a:cxn ang="0">
                <a:pos x="1419" y="261"/>
              </a:cxn>
              <a:cxn ang="0">
                <a:pos x="1536" y="264"/>
              </a:cxn>
              <a:cxn ang="0">
                <a:pos x="1620" y="72"/>
              </a:cxn>
              <a:cxn ang="0">
                <a:pos x="1740" y="150"/>
              </a:cxn>
              <a:cxn ang="0">
                <a:pos x="1800" y="246"/>
              </a:cxn>
              <a:cxn ang="0">
                <a:pos x="1818" y="60"/>
              </a:cxn>
              <a:cxn ang="0">
                <a:pos x="1896" y="201"/>
              </a:cxn>
              <a:cxn ang="0">
                <a:pos x="1983" y="294"/>
              </a:cxn>
              <a:cxn ang="0">
                <a:pos x="2052" y="258"/>
              </a:cxn>
              <a:cxn ang="0">
                <a:pos x="2151" y="279"/>
              </a:cxn>
              <a:cxn ang="0">
                <a:pos x="2259" y="84"/>
              </a:cxn>
              <a:cxn ang="0">
                <a:pos x="2367" y="57"/>
              </a:cxn>
              <a:cxn ang="0">
                <a:pos x="2454" y="243"/>
              </a:cxn>
              <a:cxn ang="0">
                <a:pos x="2562" y="285"/>
              </a:cxn>
              <a:cxn ang="0">
                <a:pos x="2589" y="69"/>
              </a:cxn>
              <a:cxn ang="0">
                <a:pos x="2667" y="222"/>
              </a:cxn>
              <a:cxn ang="0">
                <a:pos x="2763" y="297"/>
              </a:cxn>
              <a:cxn ang="0">
                <a:pos x="2823" y="252"/>
              </a:cxn>
              <a:cxn ang="0">
                <a:pos x="2925" y="282"/>
              </a:cxn>
              <a:cxn ang="0">
                <a:pos x="3006" y="117"/>
              </a:cxn>
              <a:cxn ang="0">
                <a:pos x="3129" y="45"/>
              </a:cxn>
              <a:cxn ang="0">
                <a:pos x="3216" y="228"/>
              </a:cxn>
              <a:cxn ang="0">
                <a:pos x="3330" y="288"/>
              </a:cxn>
            </a:cxnLst>
            <a:rect l="0" t="0" r="r" b="b"/>
            <a:pathLst>
              <a:path w="3330" h="327">
                <a:moveTo>
                  <a:pt x="0" y="267"/>
                </a:moveTo>
                <a:lnTo>
                  <a:pt x="21" y="261"/>
                </a:lnTo>
                <a:cubicBezTo>
                  <a:pt x="31" y="264"/>
                  <a:pt x="46" y="283"/>
                  <a:pt x="63" y="285"/>
                </a:cubicBezTo>
                <a:cubicBezTo>
                  <a:pt x="80" y="287"/>
                  <a:pt x="105" y="290"/>
                  <a:pt x="123" y="273"/>
                </a:cubicBezTo>
                <a:cubicBezTo>
                  <a:pt x="141" y="256"/>
                  <a:pt x="162" y="205"/>
                  <a:pt x="174" y="180"/>
                </a:cubicBezTo>
                <a:cubicBezTo>
                  <a:pt x="186" y="155"/>
                  <a:pt x="183" y="141"/>
                  <a:pt x="192" y="123"/>
                </a:cubicBezTo>
                <a:cubicBezTo>
                  <a:pt x="201" y="105"/>
                  <a:pt x="216" y="86"/>
                  <a:pt x="228" y="72"/>
                </a:cubicBezTo>
                <a:cubicBezTo>
                  <a:pt x="240" y="58"/>
                  <a:pt x="259" y="1"/>
                  <a:pt x="264" y="36"/>
                </a:cubicBezTo>
                <a:cubicBezTo>
                  <a:pt x="269" y="71"/>
                  <a:pt x="248" y="252"/>
                  <a:pt x="258" y="282"/>
                </a:cubicBezTo>
                <a:cubicBezTo>
                  <a:pt x="268" y="312"/>
                  <a:pt x="308" y="243"/>
                  <a:pt x="327" y="216"/>
                </a:cubicBezTo>
                <a:cubicBezTo>
                  <a:pt x="346" y="189"/>
                  <a:pt x="359" y="143"/>
                  <a:pt x="372" y="117"/>
                </a:cubicBezTo>
                <a:cubicBezTo>
                  <a:pt x="385" y="91"/>
                  <a:pt x="396" y="73"/>
                  <a:pt x="405" y="60"/>
                </a:cubicBezTo>
                <a:cubicBezTo>
                  <a:pt x="414" y="47"/>
                  <a:pt x="417" y="43"/>
                  <a:pt x="426" y="39"/>
                </a:cubicBezTo>
                <a:cubicBezTo>
                  <a:pt x="435" y="35"/>
                  <a:pt x="451" y="33"/>
                  <a:pt x="462" y="36"/>
                </a:cubicBezTo>
                <a:cubicBezTo>
                  <a:pt x="473" y="39"/>
                  <a:pt x="486" y="51"/>
                  <a:pt x="495" y="57"/>
                </a:cubicBezTo>
                <a:cubicBezTo>
                  <a:pt x="504" y="63"/>
                  <a:pt x="506" y="77"/>
                  <a:pt x="516" y="75"/>
                </a:cubicBezTo>
                <a:cubicBezTo>
                  <a:pt x="526" y="73"/>
                  <a:pt x="543" y="54"/>
                  <a:pt x="555" y="48"/>
                </a:cubicBezTo>
                <a:cubicBezTo>
                  <a:pt x="567" y="42"/>
                  <a:pt x="576" y="37"/>
                  <a:pt x="588" y="39"/>
                </a:cubicBezTo>
                <a:cubicBezTo>
                  <a:pt x="600" y="41"/>
                  <a:pt x="618" y="49"/>
                  <a:pt x="630" y="60"/>
                </a:cubicBezTo>
                <a:cubicBezTo>
                  <a:pt x="642" y="71"/>
                  <a:pt x="654" y="89"/>
                  <a:pt x="663" y="108"/>
                </a:cubicBezTo>
                <a:cubicBezTo>
                  <a:pt x="672" y="127"/>
                  <a:pt x="674" y="147"/>
                  <a:pt x="684" y="171"/>
                </a:cubicBezTo>
                <a:cubicBezTo>
                  <a:pt x="694" y="195"/>
                  <a:pt x="708" y="230"/>
                  <a:pt x="723" y="249"/>
                </a:cubicBezTo>
                <a:cubicBezTo>
                  <a:pt x="738" y="268"/>
                  <a:pt x="765" y="320"/>
                  <a:pt x="774" y="285"/>
                </a:cubicBezTo>
                <a:cubicBezTo>
                  <a:pt x="783" y="250"/>
                  <a:pt x="772" y="76"/>
                  <a:pt x="777" y="39"/>
                </a:cubicBezTo>
                <a:cubicBezTo>
                  <a:pt x="782" y="2"/>
                  <a:pt x="794" y="51"/>
                  <a:pt x="804" y="63"/>
                </a:cubicBezTo>
                <a:cubicBezTo>
                  <a:pt x="814" y="75"/>
                  <a:pt x="823" y="87"/>
                  <a:pt x="834" y="108"/>
                </a:cubicBezTo>
                <a:cubicBezTo>
                  <a:pt x="845" y="129"/>
                  <a:pt x="857" y="163"/>
                  <a:pt x="870" y="189"/>
                </a:cubicBezTo>
                <a:cubicBezTo>
                  <a:pt x="883" y="215"/>
                  <a:pt x="894" y="247"/>
                  <a:pt x="912" y="264"/>
                </a:cubicBezTo>
                <a:cubicBezTo>
                  <a:pt x="930" y="281"/>
                  <a:pt x="956" y="295"/>
                  <a:pt x="975" y="291"/>
                </a:cubicBezTo>
                <a:cubicBezTo>
                  <a:pt x="994" y="287"/>
                  <a:pt x="1011" y="263"/>
                  <a:pt x="1026" y="237"/>
                </a:cubicBezTo>
                <a:cubicBezTo>
                  <a:pt x="1041" y="211"/>
                  <a:pt x="1054" y="165"/>
                  <a:pt x="1068" y="135"/>
                </a:cubicBezTo>
                <a:cubicBezTo>
                  <a:pt x="1082" y="105"/>
                  <a:pt x="1093" y="78"/>
                  <a:pt x="1107" y="60"/>
                </a:cubicBezTo>
                <a:cubicBezTo>
                  <a:pt x="1121" y="42"/>
                  <a:pt x="1137" y="26"/>
                  <a:pt x="1155" y="27"/>
                </a:cubicBezTo>
                <a:cubicBezTo>
                  <a:pt x="1173" y="28"/>
                  <a:pt x="1201" y="43"/>
                  <a:pt x="1218" y="66"/>
                </a:cubicBezTo>
                <a:cubicBezTo>
                  <a:pt x="1235" y="89"/>
                  <a:pt x="1249" y="143"/>
                  <a:pt x="1260" y="165"/>
                </a:cubicBezTo>
                <a:cubicBezTo>
                  <a:pt x="1271" y="187"/>
                  <a:pt x="1280" y="218"/>
                  <a:pt x="1284" y="198"/>
                </a:cubicBezTo>
                <a:cubicBezTo>
                  <a:pt x="1288" y="178"/>
                  <a:pt x="1280" y="66"/>
                  <a:pt x="1287" y="45"/>
                </a:cubicBezTo>
                <a:cubicBezTo>
                  <a:pt x="1294" y="24"/>
                  <a:pt x="1313" y="48"/>
                  <a:pt x="1329" y="72"/>
                </a:cubicBezTo>
                <a:cubicBezTo>
                  <a:pt x="1345" y="96"/>
                  <a:pt x="1368" y="155"/>
                  <a:pt x="1383" y="186"/>
                </a:cubicBezTo>
                <a:cubicBezTo>
                  <a:pt x="1398" y="217"/>
                  <a:pt x="1404" y="243"/>
                  <a:pt x="1419" y="261"/>
                </a:cubicBezTo>
                <a:cubicBezTo>
                  <a:pt x="1434" y="279"/>
                  <a:pt x="1457" y="294"/>
                  <a:pt x="1476" y="294"/>
                </a:cubicBezTo>
                <a:cubicBezTo>
                  <a:pt x="1495" y="294"/>
                  <a:pt x="1519" y="287"/>
                  <a:pt x="1536" y="264"/>
                </a:cubicBezTo>
                <a:cubicBezTo>
                  <a:pt x="1553" y="241"/>
                  <a:pt x="1564" y="188"/>
                  <a:pt x="1578" y="156"/>
                </a:cubicBezTo>
                <a:cubicBezTo>
                  <a:pt x="1592" y="124"/>
                  <a:pt x="1603" y="88"/>
                  <a:pt x="1620" y="72"/>
                </a:cubicBezTo>
                <a:cubicBezTo>
                  <a:pt x="1637" y="56"/>
                  <a:pt x="1663" y="47"/>
                  <a:pt x="1683" y="60"/>
                </a:cubicBezTo>
                <a:cubicBezTo>
                  <a:pt x="1703" y="73"/>
                  <a:pt x="1725" y="124"/>
                  <a:pt x="1740" y="150"/>
                </a:cubicBezTo>
                <a:cubicBezTo>
                  <a:pt x="1755" y="176"/>
                  <a:pt x="1766" y="200"/>
                  <a:pt x="1776" y="216"/>
                </a:cubicBezTo>
                <a:cubicBezTo>
                  <a:pt x="1786" y="232"/>
                  <a:pt x="1796" y="275"/>
                  <a:pt x="1800" y="246"/>
                </a:cubicBezTo>
                <a:cubicBezTo>
                  <a:pt x="1804" y="217"/>
                  <a:pt x="1797" y="73"/>
                  <a:pt x="1800" y="42"/>
                </a:cubicBezTo>
                <a:cubicBezTo>
                  <a:pt x="1803" y="11"/>
                  <a:pt x="1807" y="46"/>
                  <a:pt x="1818" y="60"/>
                </a:cubicBezTo>
                <a:cubicBezTo>
                  <a:pt x="1829" y="74"/>
                  <a:pt x="1853" y="103"/>
                  <a:pt x="1866" y="126"/>
                </a:cubicBezTo>
                <a:cubicBezTo>
                  <a:pt x="1879" y="149"/>
                  <a:pt x="1882" y="176"/>
                  <a:pt x="1896" y="201"/>
                </a:cubicBezTo>
                <a:cubicBezTo>
                  <a:pt x="1910" y="226"/>
                  <a:pt x="1936" y="261"/>
                  <a:pt x="1950" y="276"/>
                </a:cubicBezTo>
                <a:cubicBezTo>
                  <a:pt x="1964" y="291"/>
                  <a:pt x="1970" y="294"/>
                  <a:pt x="1983" y="294"/>
                </a:cubicBezTo>
                <a:cubicBezTo>
                  <a:pt x="1996" y="294"/>
                  <a:pt x="2020" y="282"/>
                  <a:pt x="2031" y="276"/>
                </a:cubicBezTo>
                <a:cubicBezTo>
                  <a:pt x="2042" y="270"/>
                  <a:pt x="2043" y="257"/>
                  <a:pt x="2052" y="258"/>
                </a:cubicBezTo>
                <a:cubicBezTo>
                  <a:pt x="2061" y="259"/>
                  <a:pt x="2072" y="282"/>
                  <a:pt x="2088" y="285"/>
                </a:cubicBezTo>
                <a:cubicBezTo>
                  <a:pt x="2104" y="288"/>
                  <a:pt x="2132" y="295"/>
                  <a:pt x="2151" y="279"/>
                </a:cubicBezTo>
                <a:cubicBezTo>
                  <a:pt x="2170" y="263"/>
                  <a:pt x="2184" y="225"/>
                  <a:pt x="2202" y="192"/>
                </a:cubicBezTo>
                <a:cubicBezTo>
                  <a:pt x="2220" y="159"/>
                  <a:pt x="2240" y="108"/>
                  <a:pt x="2259" y="84"/>
                </a:cubicBezTo>
                <a:cubicBezTo>
                  <a:pt x="2278" y="60"/>
                  <a:pt x="2298" y="52"/>
                  <a:pt x="2316" y="48"/>
                </a:cubicBezTo>
                <a:cubicBezTo>
                  <a:pt x="2334" y="44"/>
                  <a:pt x="2351" y="42"/>
                  <a:pt x="2367" y="57"/>
                </a:cubicBezTo>
                <a:cubicBezTo>
                  <a:pt x="2383" y="72"/>
                  <a:pt x="2400" y="107"/>
                  <a:pt x="2415" y="138"/>
                </a:cubicBezTo>
                <a:cubicBezTo>
                  <a:pt x="2430" y="169"/>
                  <a:pt x="2438" y="217"/>
                  <a:pt x="2454" y="243"/>
                </a:cubicBezTo>
                <a:cubicBezTo>
                  <a:pt x="2470" y="269"/>
                  <a:pt x="2490" y="284"/>
                  <a:pt x="2508" y="291"/>
                </a:cubicBezTo>
                <a:cubicBezTo>
                  <a:pt x="2526" y="298"/>
                  <a:pt x="2553" y="327"/>
                  <a:pt x="2562" y="285"/>
                </a:cubicBezTo>
                <a:cubicBezTo>
                  <a:pt x="2571" y="243"/>
                  <a:pt x="2558" y="72"/>
                  <a:pt x="2562" y="36"/>
                </a:cubicBezTo>
                <a:cubicBezTo>
                  <a:pt x="2566" y="0"/>
                  <a:pt x="2576" y="52"/>
                  <a:pt x="2589" y="69"/>
                </a:cubicBezTo>
                <a:cubicBezTo>
                  <a:pt x="2602" y="86"/>
                  <a:pt x="2627" y="113"/>
                  <a:pt x="2640" y="138"/>
                </a:cubicBezTo>
                <a:cubicBezTo>
                  <a:pt x="2653" y="163"/>
                  <a:pt x="2653" y="197"/>
                  <a:pt x="2667" y="222"/>
                </a:cubicBezTo>
                <a:cubicBezTo>
                  <a:pt x="2681" y="247"/>
                  <a:pt x="2711" y="279"/>
                  <a:pt x="2727" y="291"/>
                </a:cubicBezTo>
                <a:cubicBezTo>
                  <a:pt x="2743" y="303"/>
                  <a:pt x="2750" y="301"/>
                  <a:pt x="2763" y="297"/>
                </a:cubicBezTo>
                <a:cubicBezTo>
                  <a:pt x="2776" y="293"/>
                  <a:pt x="2798" y="271"/>
                  <a:pt x="2808" y="264"/>
                </a:cubicBezTo>
                <a:cubicBezTo>
                  <a:pt x="2818" y="257"/>
                  <a:pt x="2816" y="249"/>
                  <a:pt x="2823" y="252"/>
                </a:cubicBezTo>
                <a:cubicBezTo>
                  <a:pt x="2830" y="255"/>
                  <a:pt x="2833" y="280"/>
                  <a:pt x="2850" y="285"/>
                </a:cubicBezTo>
                <a:cubicBezTo>
                  <a:pt x="2867" y="290"/>
                  <a:pt x="2906" y="293"/>
                  <a:pt x="2925" y="282"/>
                </a:cubicBezTo>
                <a:cubicBezTo>
                  <a:pt x="2944" y="271"/>
                  <a:pt x="2953" y="244"/>
                  <a:pt x="2967" y="216"/>
                </a:cubicBezTo>
                <a:cubicBezTo>
                  <a:pt x="2981" y="188"/>
                  <a:pt x="2988" y="146"/>
                  <a:pt x="3006" y="117"/>
                </a:cubicBezTo>
                <a:cubicBezTo>
                  <a:pt x="3024" y="88"/>
                  <a:pt x="3052" y="54"/>
                  <a:pt x="3072" y="42"/>
                </a:cubicBezTo>
                <a:cubicBezTo>
                  <a:pt x="3092" y="30"/>
                  <a:pt x="3111" y="30"/>
                  <a:pt x="3129" y="45"/>
                </a:cubicBezTo>
                <a:cubicBezTo>
                  <a:pt x="3147" y="60"/>
                  <a:pt x="3168" y="105"/>
                  <a:pt x="3183" y="135"/>
                </a:cubicBezTo>
                <a:cubicBezTo>
                  <a:pt x="3198" y="165"/>
                  <a:pt x="3203" y="204"/>
                  <a:pt x="3216" y="228"/>
                </a:cubicBezTo>
                <a:cubicBezTo>
                  <a:pt x="3229" y="252"/>
                  <a:pt x="3245" y="272"/>
                  <a:pt x="3264" y="282"/>
                </a:cubicBezTo>
                <a:cubicBezTo>
                  <a:pt x="3283" y="292"/>
                  <a:pt x="3306" y="290"/>
                  <a:pt x="3330" y="288"/>
                </a:cubicBezTo>
              </a:path>
            </a:pathLst>
          </a:custGeom>
          <a:noFill/>
          <a:ln w="31750" cap="flat" cmpd="sng">
            <a:solidFill>
              <a:schemeClr val="tx1"/>
            </a:solidFill>
            <a:prstDash val="solid"/>
            <a:round/>
            <a:headEnd type="none" w="med" len="med"/>
            <a:tailEnd type="none" w="med" len="med"/>
          </a:ln>
          <a:effectLst/>
        </p:spPr>
        <p:txBody>
          <a:bodyPr/>
          <a:lstStyle/>
          <a:p>
            <a:endParaRPr lang="es-ES"/>
          </a:p>
        </p:txBody>
      </p:sp>
      <p:sp>
        <p:nvSpPr>
          <p:cNvPr id="292912" name="Text Box 1072"/>
          <p:cNvSpPr txBox="1">
            <a:spLocks noChangeArrowheads="1"/>
          </p:cNvSpPr>
          <p:nvPr/>
        </p:nvSpPr>
        <p:spPr bwMode="auto">
          <a:xfrm>
            <a:off x="5381625" y="6202363"/>
            <a:ext cx="1393825" cy="274637"/>
          </a:xfrm>
          <a:prstGeom prst="rect">
            <a:avLst/>
          </a:prstGeom>
          <a:noFill/>
          <a:ln w="12700">
            <a:noFill/>
            <a:miter lim="800000"/>
            <a:headEnd/>
            <a:tailEnd/>
          </a:ln>
          <a:effectLst/>
        </p:spPr>
        <p:txBody>
          <a:bodyPr wrap="none">
            <a:spAutoFit/>
          </a:bodyPr>
          <a:lstStyle/>
          <a:p>
            <a:r>
              <a:rPr lang="es-ES" sz="1200" b="1">
                <a:latin typeface="Arial" charset="0"/>
              </a:rPr>
              <a:t>Cambios de fase</a:t>
            </a:r>
          </a:p>
        </p:txBody>
      </p:sp>
      <p:sp>
        <p:nvSpPr>
          <p:cNvPr id="292913" name="Line 1073"/>
          <p:cNvSpPr>
            <a:spLocks noChangeShapeType="1"/>
          </p:cNvSpPr>
          <p:nvPr/>
        </p:nvSpPr>
        <p:spPr bwMode="auto">
          <a:xfrm flipH="1" flipV="1">
            <a:off x="3833813" y="5878513"/>
            <a:ext cx="1585912" cy="419100"/>
          </a:xfrm>
          <a:prstGeom prst="line">
            <a:avLst/>
          </a:prstGeom>
          <a:noFill/>
          <a:ln w="12700">
            <a:solidFill>
              <a:schemeClr val="tx1"/>
            </a:solidFill>
            <a:round/>
            <a:headEnd/>
            <a:tailEnd type="triangle" w="med" len="med"/>
          </a:ln>
          <a:effectLst/>
        </p:spPr>
        <p:txBody>
          <a:bodyPr/>
          <a:lstStyle/>
          <a:p>
            <a:endParaRPr lang="es-ES"/>
          </a:p>
        </p:txBody>
      </p:sp>
      <p:sp>
        <p:nvSpPr>
          <p:cNvPr id="292914" name="Line 1074"/>
          <p:cNvSpPr>
            <a:spLocks noChangeShapeType="1"/>
          </p:cNvSpPr>
          <p:nvPr/>
        </p:nvSpPr>
        <p:spPr bwMode="auto">
          <a:xfrm flipH="1" flipV="1">
            <a:off x="4252913" y="5878513"/>
            <a:ext cx="1214437" cy="366712"/>
          </a:xfrm>
          <a:prstGeom prst="line">
            <a:avLst/>
          </a:prstGeom>
          <a:noFill/>
          <a:ln w="12700">
            <a:solidFill>
              <a:schemeClr val="tx1"/>
            </a:solidFill>
            <a:round/>
            <a:headEnd/>
            <a:tailEnd type="triangle" w="med" len="med"/>
          </a:ln>
          <a:effectLst/>
        </p:spPr>
        <p:txBody>
          <a:bodyPr/>
          <a:lstStyle/>
          <a:p>
            <a:endParaRPr lang="es-ES"/>
          </a:p>
        </p:txBody>
      </p:sp>
      <p:sp>
        <p:nvSpPr>
          <p:cNvPr id="292915" name="Line 1075"/>
          <p:cNvSpPr>
            <a:spLocks noChangeShapeType="1"/>
          </p:cNvSpPr>
          <p:nvPr/>
        </p:nvSpPr>
        <p:spPr bwMode="auto">
          <a:xfrm flipH="1" flipV="1">
            <a:off x="4652963" y="5883275"/>
            <a:ext cx="833437" cy="309563"/>
          </a:xfrm>
          <a:prstGeom prst="line">
            <a:avLst/>
          </a:prstGeom>
          <a:noFill/>
          <a:ln w="12700">
            <a:solidFill>
              <a:schemeClr val="tx1"/>
            </a:solidFill>
            <a:round/>
            <a:headEnd/>
            <a:tailEnd type="triangle" w="med" len="med"/>
          </a:ln>
          <a:effectLst/>
        </p:spPr>
        <p:txBody>
          <a:bodyPr/>
          <a:lstStyle/>
          <a:p>
            <a:endParaRPr lang="es-ES"/>
          </a:p>
        </p:txBody>
      </p:sp>
      <p:sp>
        <p:nvSpPr>
          <p:cNvPr id="292916" name="Line 1076"/>
          <p:cNvSpPr>
            <a:spLocks noChangeShapeType="1"/>
          </p:cNvSpPr>
          <p:nvPr/>
        </p:nvSpPr>
        <p:spPr bwMode="auto">
          <a:xfrm flipH="1" flipV="1">
            <a:off x="5443538" y="5878513"/>
            <a:ext cx="200025" cy="266700"/>
          </a:xfrm>
          <a:prstGeom prst="line">
            <a:avLst/>
          </a:prstGeom>
          <a:noFill/>
          <a:ln w="12700">
            <a:solidFill>
              <a:schemeClr val="tx1"/>
            </a:solidFill>
            <a:round/>
            <a:headEnd/>
            <a:tailEnd type="triangle" w="med" len="med"/>
          </a:ln>
          <a:effectLst/>
        </p:spPr>
        <p:txBody>
          <a:bodyPr/>
          <a:lstStyle/>
          <a:p>
            <a:endParaRPr lang="es-ES"/>
          </a:p>
        </p:txBody>
      </p:sp>
      <p:sp>
        <p:nvSpPr>
          <p:cNvPr id="292917" name="Line 1077"/>
          <p:cNvSpPr>
            <a:spLocks noChangeShapeType="1"/>
          </p:cNvSpPr>
          <p:nvPr/>
        </p:nvSpPr>
        <p:spPr bwMode="auto">
          <a:xfrm flipV="1">
            <a:off x="6162675" y="5878513"/>
            <a:ext cx="90488" cy="271462"/>
          </a:xfrm>
          <a:prstGeom prst="line">
            <a:avLst/>
          </a:prstGeom>
          <a:noFill/>
          <a:ln w="12700">
            <a:solidFill>
              <a:schemeClr val="tx1"/>
            </a:solidFill>
            <a:round/>
            <a:headEnd/>
            <a:tailEnd type="triangle" w="med" len="med"/>
          </a:ln>
          <a:effectLst/>
        </p:spPr>
        <p:txBody>
          <a:bodyPr/>
          <a:lstStyle/>
          <a:p>
            <a:endParaRPr lang="es-ES"/>
          </a:p>
        </p:txBody>
      </p:sp>
      <p:sp>
        <p:nvSpPr>
          <p:cNvPr id="292918" name="Line 1078"/>
          <p:cNvSpPr>
            <a:spLocks noChangeShapeType="1"/>
          </p:cNvSpPr>
          <p:nvPr/>
        </p:nvSpPr>
        <p:spPr bwMode="auto">
          <a:xfrm flipV="1">
            <a:off x="6491288" y="5892800"/>
            <a:ext cx="157162" cy="247650"/>
          </a:xfrm>
          <a:prstGeom prst="line">
            <a:avLst/>
          </a:prstGeom>
          <a:noFill/>
          <a:ln w="12700">
            <a:solidFill>
              <a:schemeClr val="tx1"/>
            </a:solidFill>
            <a:round/>
            <a:headEnd/>
            <a:tailEnd type="triangle" w="med" len="med"/>
          </a:ln>
          <a:effectLst/>
        </p:spPr>
        <p:txBody>
          <a:bodyPr/>
          <a:lstStyle/>
          <a:p>
            <a:endParaRPr lang="es-ES"/>
          </a:p>
        </p:txBody>
      </p:sp>
      <p:sp>
        <p:nvSpPr>
          <p:cNvPr id="292919" name="Line 1079"/>
          <p:cNvSpPr>
            <a:spLocks noChangeShapeType="1"/>
          </p:cNvSpPr>
          <p:nvPr/>
        </p:nvSpPr>
        <p:spPr bwMode="auto">
          <a:xfrm flipV="1">
            <a:off x="6586538" y="5883275"/>
            <a:ext cx="866775" cy="323850"/>
          </a:xfrm>
          <a:prstGeom prst="line">
            <a:avLst/>
          </a:prstGeom>
          <a:noFill/>
          <a:ln w="12700">
            <a:solidFill>
              <a:schemeClr val="tx1"/>
            </a:solidFill>
            <a:round/>
            <a:headEnd/>
            <a:tailEnd type="triangle" w="med" len="med"/>
          </a:ln>
          <a:effectLst/>
        </p:spPr>
        <p:txBody>
          <a:bodyPr/>
          <a:lstStyle/>
          <a:p>
            <a:endParaRPr lang="es-ES"/>
          </a:p>
        </p:txBody>
      </p:sp>
      <p:sp>
        <p:nvSpPr>
          <p:cNvPr id="292920" name="Line 1080"/>
          <p:cNvSpPr>
            <a:spLocks noChangeShapeType="1"/>
          </p:cNvSpPr>
          <p:nvPr/>
        </p:nvSpPr>
        <p:spPr bwMode="auto">
          <a:xfrm flipV="1">
            <a:off x="6729413" y="5883275"/>
            <a:ext cx="1123950" cy="404813"/>
          </a:xfrm>
          <a:prstGeom prst="line">
            <a:avLst/>
          </a:prstGeom>
          <a:noFill/>
          <a:ln w="12700">
            <a:solidFill>
              <a:schemeClr val="tx1"/>
            </a:solidFill>
            <a:round/>
            <a:headEnd/>
            <a:tailEnd type="triangle" w="med" len="med"/>
          </a:ln>
          <a:effectLst/>
        </p:spPr>
        <p:txBody>
          <a:bodyPr/>
          <a:lstStyle/>
          <a:p>
            <a:endParaRPr lang="es-ES"/>
          </a:p>
        </p:txBody>
      </p:sp>
      <p:sp>
        <p:nvSpPr>
          <p:cNvPr id="292921" name="Text Box 1081"/>
          <p:cNvSpPr txBox="1">
            <a:spLocks noChangeArrowheads="1"/>
          </p:cNvSpPr>
          <p:nvPr/>
        </p:nvSpPr>
        <p:spPr bwMode="auto">
          <a:xfrm>
            <a:off x="3489325" y="1157288"/>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2" name="Text Box 1082"/>
          <p:cNvSpPr txBox="1">
            <a:spLocks noChangeArrowheads="1"/>
          </p:cNvSpPr>
          <p:nvPr/>
        </p:nvSpPr>
        <p:spPr bwMode="auto">
          <a:xfrm>
            <a:off x="4289425" y="1166813"/>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3" name="Text Box 1083"/>
          <p:cNvSpPr txBox="1">
            <a:spLocks noChangeArrowheads="1"/>
          </p:cNvSpPr>
          <p:nvPr/>
        </p:nvSpPr>
        <p:spPr bwMode="auto">
          <a:xfrm>
            <a:off x="5489575" y="1176338"/>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4" name="Text Box 1084"/>
          <p:cNvSpPr txBox="1">
            <a:spLocks noChangeArrowheads="1"/>
          </p:cNvSpPr>
          <p:nvPr/>
        </p:nvSpPr>
        <p:spPr bwMode="auto">
          <a:xfrm>
            <a:off x="6699250" y="1166813"/>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5" name="Text Box 1085"/>
          <p:cNvSpPr txBox="1">
            <a:spLocks noChangeArrowheads="1"/>
          </p:cNvSpPr>
          <p:nvPr/>
        </p:nvSpPr>
        <p:spPr bwMode="auto">
          <a:xfrm>
            <a:off x="5899150" y="1166813"/>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6" name="Text Box 1086"/>
          <p:cNvSpPr txBox="1">
            <a:spLocks noChangeArrowheads="1"/>
          </p:cNvSpPr>
          <p:nvPr/>
        </p:nvSpPr>
        <p:spPr bwMode="auto">
          <a:xfrm>
            <a:off x="7118350" y="1176338"/>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28" name="Text Box 1088"/>
          <p:cNvSpPr txBox="1">
            <a:spLocks noChangeArrowheads="1"/>
          </p:cNvSpPr>
          <p:nvPr/>
        </p:nvSpPr>
        <p:spPr bwMode="auto">
          <a:xfrm>
            <a:off x="3889375" y="1166813"/>
            <a:ext cx="268288" cy="274637"/>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292929" name="Text Box 1089"/>
          <p:cNvSpPr txBox="1">
            <a:spLocks noChangeArrowheads="1"/>
          </p:cNvSpPr>
          <p:nvPr/>
        </p:nvSpPr>
        <p:spPr bwMode="auto">
          <a:xfrm>
            <a:off x="4689475" y="1166813"/>
            <a:ext cx="268288" cy="274637"/>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292930" name="Text Box 1090"/>
          <p:cNvSpPr txBox="1">
            <a:spLocks noChangeArrowheads="1"/>
          </p:cNvSpPr>
          <p:nvPr/>
        </p:nvSpPr>
        <p:spPr bwMode="auto">
          <a:xfrm>
            <a:off x="5099050" y="1176338"/>
            <a:ext cx="268288" cy="274637"/>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292931" name="Text Box 1091"/>
          <p:cNvSpPr txBox="1">
            <a:spLocks noChangeArrowheads="1"/>
          </p:cNvSpPr>
          <p:nvPr/>
        </p:nvSpPr>
        <p:spPr bwMode="auto">
          <a:xfrm>
            <a:off x="6299200" y="1176338"/>
            <a:ext cx="268288" cy="274637"/>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292932" name="Text Box 1092"/>
          <p:cNvSpPr txBox="1">
            <a:spLocks noChangeArrowheads="1"/>
          </p:cNvSpPr>
          <p:nvPr/>
        </p:nvSpPr>
        <p:spPr bwMode="auto">
          <a:xfrm>
            <a:off x="7527925" y="1176338"/>
            <a:ext cx="268288" cy="274637"/>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292933" name="Text Box 1093"/>
          <p:cNvSpPr txBox="1">
            <a:spLocks noChangeArrowheads="1"/>
          </p:cNvSpPr>
          <p:nvPr/>
        </p:nvSpPr>
        <p:spPr bwMode="auto">
          <a:xfrm>
            <a:off x="8328025" y="1166813"/>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34" name="Text Box 1094"/>
          <p:cNvSpPr txBox="1">
            <a:spLocks noChangeArrowheads="1"/>
          </p:cNvSpPr>
          <p:nvPr/>
        </p:nvSpPr>
        <p:spPr bwMode="auto">
          <a:xfrm>
            <a:off x="7927975" y="1157288"/>
            <a:ext cx="268288" cy="274637"/>
          </a:xfrm>
          <a:prstGeom prst="rect">
            <a:avLst/>
          </a:prstGeom>
          <a:noFill/>
          <a:ln w="12700">
            <a:noFill/>
            <a:miter lim="800000"/>
            <a:headEnd/>
            <a:tailEnd/>
          </a:ln>
          <a:effectLst/>
        </p:spPr>
        <p:txBody>
          <a:bodyPr wrap="none">
            <a:spAutoFit/>
          </a:bodyPr>
          <a:lstStyle/>
          <a:p>
            <a:r>
              <a:rPr lang="es-ES" sz="1200" b="1">
                <a:latin typeface="Arial" charset="0"/>
              </a:rPr>
              <a:t>0</a:t>
            </a:r>
          </a:p>
        </p:txBody>
      </p:sp>
      <p:sp>
        <p:nvSpPr>
          <p:cNvPr id="292935" name="Text Box 1095"/>
          <p:cNvSpPr txBox="1">
            <a:spLocks noChangeArrowheads="1"/>
          </p:cNvSpPr>
          <p:nvPr/>
        </p:nvSpPr>
        <p:spPr bwMode="auto">
          <a:xfrm>
            <a:off x="990600" y="1627188"/>
            <a:ext cx="1449388" cy="336550"/>
          </a:xfrm>
          <a:prstGeom prst="rect">
            <a:avLst/>
          </a:prstGeom>
          <a:noFill/>
          <a:ln w="12700">
            <a:noFill/>
            <a:miter lim="800000"/>
            <a:headEnd/>
            <a:tailEnd/>
          </a:ln>
          <a:effectLst/>
        </p:spPr>
        <p:txBody>
          <a:bodyPr wrap="none">
            <a:spAutoFit/>
          </a:bodyPr>
          <a:lstStyle/>
          <a:p>
            <a:r>
              <a:rPr lang="es-ES" sz="1600" b="1">
                <a:latin typeface="Arial" charset="0"/>
              </a:rPr>
              <a:t>Señal binaria</a:t>
            </a:r>
          </a:p>
        </p:txBody>
      </p:sp>
      <p:sp>
        <p:nvSpPr>
          <p:cNvPr id="292937" name="Text Box 1097"/>
          <p:cNvSpPr txBox="1">
            <a:spLocks noChangeArrowheads="1"/>
          </p:cNvSpPr>
          <p:nvPr/>
        </p:nvSpPr>
        <p:spPr bwMode="auto">
          <a:xfrm>
            <a:off x="914400" y="5410200"/>
            <a:ext cx="2070100" cy="336550"/>
          </a:xfrm>
          <a:prstGeom prst="rect">
            <a:avLst/>
          </a:prstGeom>
          <a:noFill/>
          <a:ln w="12700">
            <a:noFill/>
            <a:miter lim="800000"/>
            <a:headEnd/>
            <a:tailEnd/>
          </a:ln>
          <a:effectLst/>
        </p:spPr>
        <p:txBody>
          <a:bodyPr wrap="none">
            <a:spAutoFit/>
          </a:bodyPr>
          <a:lstStyle/>
          <a:p>
            <a:r>
              <a:rPr lang="es-ES" sz="1600" b="1">
                <a:latin typeface="Arial" charset="0"/>
              </a:rPr>
              <a:t>Modulación en fase</a:t>
            </a:r>
          </a:p>
        </p:txBody>
      </p:sp>
      <p:sp>
        <p:nvSpPr>
          <p:cNvPr id="292938" name="Text Box 1098"/>
          <p:cNvSpPr txBox="1">
            <a:spLocks noChangeArrowheads="1"/>
          </p:cNvSpPr>
          <p:nvPr/>
        </p:nvSpPr>
        <p:spPr bwMode="auto">
          <a:xfrm>
            <a:off x="638175" y="4267200"/>
            <a:ext cx="2679700" cy="336550"/>
          </a:xfrm>
          <a:prstGeom prst="rect">
            <a:avLst/>
          </a:prstGeom>
          <a:noFill/>
          <a:ln w="12700">
            <a:noFill/>
            <a:miter lim="800000"/>
            <a:headEnd/>
            <a:tailEnd/>
          </a:ln>
          <a:effectLst/>
        </p:spPr>
        <p:txBody>
          <a:bodyPr wrap="none">
            <a:spAutoFit/>
          </a:bodyPr>
          <a:lstStyle/>
          <a:p>
            <a:r>
              <a:rPr lang="es-ES" sz="1600" b="1">
                <a:latin typeface="Arial" charset="0"/>
              </a:rPr>
              <a:t>Modulación en frecuencia</a:t>
            </a:r>
          </a:p>
        </p:txBody>
      </p:sp>
      <p:sp>
        <p:nvSpPr>
          <p:cNvPr id="292939" name="Text Box 1099"/>
          <p:cNvSpPr txBox="1">
            <a:spLocks noChangeArrowheads="1"/>
          </p:cNvSpPr>
          <p:nvPr/>
        </p:nvSpPr>
        <p:spPr bwMode="auto">
          <a:xfrm>
            <a:off x="638175" y="2819400"/>
            <a:ext cx="2511425" cy="336550"/>
          </a:xfrm>
          <a:prstGeom prst="rect">
            <a:avLst/>
          </a:prstGeom>
          <a:noFill/>
          <a:ln w="12700">
            <a:noFill/>
            <a:miter lim="800000"/>
            <a:headEnd/>
            <a:tailEnd/>
          </a:ln>
          <a:effectLst/>
        </p:spPr>
        <p:txBody>
          <a:bodyPr wrap="none">
            <a:spAutoFit/>
          </a:bodyPr>
          <a:lstStyle/>
          <a:p>
            <a:r>
              <a:rPr lang="es-ES" sz="1600" b="1">
                <a:latin typeface="Arial" charset="0"/>
              </a:rPr>
              <a:t>Modulación en amplitud</a:t>
            </a:r>
          </a:p>
        </p:txBody>
      </p:sp>
      <p:sp>
        <p:nvSpPr>
          <p:cNvPr id="292940" name="Text Box 1100"/>
          <p:cNvSpPr txBox="1">
            <a:spLocks noChangeArrowheads="1"/>
          </p:cNvSpPr>
          <p:nvPr/>
        </p:nvSpPr>
        <p:spPr bwMode="auto">
          <a:xfrm>
            <a:off x="1828800" y="304800"/>
            <a:ext cx="5402263" cy="579438"/>
          </a:xfrm>
          <a:prstGeom prst="rect">
            <a:avLst/>
          </a:prstGeom>
          <a:noFill/>
          <a:ln w="12700">
            <a:noFill/>
            <a:miter lim="800000"/>
            <a:headEnd/>
            <a:tailEnd/>
          </a:ln>
          <a:effectLst/>
        </p:spPr>
        <p:txBody>
          <a:bodyPr wrap="none">
            <a:spAutoFit/>
          </a:bodyPr>
          <a:lstStyle/>
          <a:p>
            <a:r>
              <a:rPr lang="es-ES" sz="3200"/>
              <a:t>Modulación de una señal digital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s-ES_tradnl"/>
              <a:t>Telefonía digital o PCM (Pulse Code Modulation)</a:t>
            </a:r>
            <a:endParaRPr lang="es-ES"/>
          </a:p>
        </p:txBody>
      </p:sp>
      <p:sp>
        <p:nvSpPr>
          <p:cNvPr id="275459" name="Rectangle 3"/>
          <p:cNvSpPr>
            <a:spLocks noGrp="1" noChangeArrowheads="1"/>
          </p:cNvSpPr>
          <p:nvPr>
            <p:ph type="body" idx="1"/>
          </p:nvPr>
        </p:nvSpPr>
        <p:spPr/>
        <p:txBody>
          <a:bodyPr/>
          <a:lstStyle/>
          <a:p>
            <a:pPr>
              <a:lnSpc>
                <a:spcPct val="90000"/>
              </a:lnSpc>
            </a:pPr>
            <a:r>
              <a:rPr lang="es-ES_tradnl"/>
              <a:t>Se implantó en los años 60 para simplificar la multiplexación de conversaciones y la amplificación de señales</a:t>
            </a:r>
          </a:p>
          <a:p>
            <a:pPr>
              <a:lnSpc>
                <a:spcPct val="90000"/>
              </a:lnSpc>
            </a:pPr>
            <a:r>
              <a:rPr lang="es-ES_tradnl"/>
              <a:t>La señal se muestrea 8.000 veces por segundo (una vez cada 125 </a:t>
            </a:r>
            <a:r>
              <a:rPr lang="es-ES_tradnl">
                <a:sym typeface="Symbol" pitchFamily="18" charset="2"/>
              </a:rPr>
              <a:t>s) </a:t>
            </a:r>
            <a:r>
              <a:rPr lang="es-ES_tradnl"/>
              <a:t>para extraer frecuencias de 0 a 4 KHz (Nyquist)</a:t>
            </a:r>
          </a:p>
          <a:p>
            <a:pPr>
              <a:lnSpc>
                <a:spcPct val="90000"/>
              </a:lnSpc>
            </a:pPr>
            <a:r>
              <a:rPr lang="es-ES_tradnl"/>
              <a:t>Cada muestra genera un byte de información</a:t>
            </a:r>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ChangeArrowheads="1"/>
          </p:cNvSpPr>
          <p:nvPr/>
        </p:nvSpPr>
        <p:spPr bwMode="auto">
          <a:xfrm>
            <a:off x="685800" y="457200"/>
            <a:ext cx="7772400" cy="1141413"/>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Técnica PCM Primera parte: muestreo</a:t>
            </a:r>
            <a:endParaRPr lang="es-ES" sz="3600">
              <a:solidFill>
                <a:schemeClr val="tx2"/>
              </a:solidFill>
            </a:endParaRPr>
          </a:p>
        </p:txBody>
      </p:sp>
      <p:sp>
        <p:nvSpPr>
          <p:cNvPr id="457731" name="Rectangle 3"/>
          <p:cNvSpPr>
            <a:spLocks noChangeArrowheads="1"/>
          </p:cNvSpPr>
          <p:nvPr/>
        </p:nvSpPr>
        <p:spPr bwMode="auto">
          <a:xfrm>
            <a:off x="5943600" y="4711700"/>
            <a:ext cx="2503488" cy="396875"/>
          </a:xfrm>
          <a:prstGeom prst="rect">
            <a:avLst/>
          </a:prstGeom>
          <a:noFill/>
          <a:ln w="9525">
            <a:noFill/>
            <a:miter lim="800000"/>
            <a:headEnd/>
            <a:tailEnd/>
          </a:ln>
          <a:effectLst/>
        </p:spPr>
        <p:txBody>
          <a:bodyPr lIns="92836" tIns="46418" rIns="92836" bIns="46418">
            <a:spAutoFit/>
          </a:bodyPr>
          <a:lstStyle/>
          <a:p>
            <a:pPr algn="ctr" defTabSz="925513"/>
            <a:r>
              <a:rPr lang="es-ES_tradnl" sz="2000" b="1">
                <a:latin typeface="Arial" charset="0"/>
              </a:rPr>
              <a:t>Etapa de muestreo</a:t>
            </a:r>
            <a:endParaRPr lang="es-ES" sz="2000" b="1">
              <a:latin typeface="Arial" charset="0"/>
            </a:endParaRPr>
          </a:p>
        </p:txBody>
      </p:sp>
      <p:sp>
        <p:nvSpPr>
          <p:cNvPr id="457732" name="Rectangle 4"/>
          <p:cNvSpPr>
            <a:spLocks noChangeArrowheads="1"/>
          </p:cNvSpPr>
          <p:nvPr/>
        </p:nvSpPr>
        <p:spPr bwMode="auto">
          <a:xfrm>
            <a:off x="2943225" y="3219450"/>
            <a:ext cx="2184400" cy="1468438"/>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grpSp>
        <p:nvGrpSpPr>
          <p:cNvPr id="457733" name="Group 5"/>
          <p:cNvGrpSpPr>
            <a:grpSpLocks/>
          </p:cNvGrpSpPr>
          <p:nvPr/>
        </p:nvGrpSpPr>
        <p:grpSpPr bwMode="auto">
          <a:xfrm>
            <a:off x="3116263" y="3355975"/>
            <a:ext cx="744537" cy="1146175"/>
            <a:chOff x="1745" y="1597"/>
            <a:chExt cx="417" cy="642"/>
          </a:xfrm>
        </p:grpSpPr>
        <p:grpSp>
          <p:nvGrpSpPr>
            <p:cNvPr id="457734" name="Group 6"/>
            <p:cNvGrpSpPr>
              <a:grpSpLocks/>
            </p:cNvGrpSpPr>
            <p:nvPr/>
          </p:nvGrpSpPr>
          <p:grpSpPr bwMode="auto">
            <a:xfrm>
              <a:off x="1745" y="1597"/>
              <a:ext cx="216" cy="341"/>
              <a:chOff x="1745" y="1597"/>
              <a:chExt cx="216" cy="341"/>
            </a:xfrm>
          </p:grpSpPr>
          <p:sp>
            <p:nvSpPr>
              <p:cNvPr id="457735" name="Arc 7"/>
              <p:cNvSpPr>
                <a:spLocks/>
              </p:cNvSpPr>
              <p:nvPr/>
            </p:nvSpPr>
            <p:spPr bwMode="auto">
              <a:xfrm>
                <a:off x="1847" y="1597"/>
                <a:ext cx="114" cy="341"/>
              </a:xfrm>
              <a:custGeom>
                <a:avLst/>
                <a:gdLst>
                  <a:gd name="G0" fmla="+- 190 0 0"/>
                  <a:gd name="G1" fmla="+- 21600 0 0"/>
                  <a:gd name="G2" fmla="+- 21600 0 0"/>
                  <a:gd name="T0" fmla="*/ 0 w 21790"/>
                  <a:gd name="T1" fmla="*/ 1 h 21600"/>
                  <a:gd name="T2" fmla="*/ 21790 w 21790"/>
                  <a:gd name="T3" fmla="*/ 21600 h 21600"/>
                  <a:gd name="T4" fmla="*/ 190 w 21790"/>
                  <a:gd name="T5" fmla="*/ 21600 h 21600"/>
                </a:gdLst>
                <a:ahLst/>
                <a:cxnLst>
                  <a:cxn ang="0">
                    <a:pos x="T0" y="T1"/>
                  </a:cxn>
                  <a:cxn ang="0">
                    <a:pos x="T2" y="T3"/>
                  </a:cxn>
                  <a:cxn ang="0">
                    <a:pos x="T4" y="T5"/>
                  </a:cxn>
                </a:cxnLst>
                <a:rect l="0" t="0" r="r" b="b"/>
                <a:pathLst>
                  <a:path w="21790" h="21600" fill="none" extrusionOk="0">
                    <a:moveTo>
                      <a:pt x="-1" y="0"/>
                    </a:moveTo>
                    <a:cubicBezTo>
                      <a:pt x="63" y="0"/>
                      <a:pt x="126" y="-1"/>
                      <a:pt x="190" y="0"/>
                    </a:cubicBezTo>
                    <a:cubicBezTo>
                      <a:pt x="12119" y="0"/>
                      <a:pt x="21790" y="9670"/>
                      <a:pt x="21790" y="21600"/>
                    </a:cubicBezTo>
                  </a:path>
                  <a:path w="21790" h="21600" stroke="0" extrusionOk="0">
                    <a:moveTo>
                      <a:pt x="-1" y="0"/>
                    </a:moveTo>
                    <a:cubicBezTo>
                      <a:pt x="63" y="0"/>
                      <a:pt x="126" y="-1"/>
                      <a:pt x="190" y="0"/>
                    </a:cubicBezTo>
                    <a:cubicBezTo>
                      <a:pt x="12119" y="0"/>
                      <a:pt x="21790" y="9670"/>
                      <a:pt x="21790" y="21600"/>
                    </a:cubicBezTo>
                    <a:lnTo>
                      <a:pt x="190" y="21600"/>
                    </a:lnTo>
                    <a:close/>
                  </a:path>
                </a:pathLst>
              </a:custGeom>
              <a:noFill/>
              <a:ln w="50800" cap="rnd">
                <a:solidFill>
                  <a:schemeClr val="tx1"/>
                </a:solidFill>
                <a:round/>
                <a:headEnd type="none" w="sm" len="sm"/>
                <a:tailEnd type="none" w="sm" len="sm"/>
              </a:ln>
              <a:effectLst/>
            </p:spPr>
            <p:txBody>
              <a:bodyPr/>
              <a:lstStyle/>
              <a:p>
                <a:endParaRPr lang="es-ES"/>
              </a:p>
            </p:txBody>
          </p:sp>
          <p:sp>
            <p:nvSpPr>
              <p:cNvPr id="457736" name="Arc 8"/>
              <p:cNvSpPr>
                <a:spLocks/>
              </p:cNvSpPr>
              <p:nvPr/>
            </p:nvSpPr>
            <p:spPr bwMode="auto">
              <a:xfrm>
                <a:off x="1745" y="1598"/>
                <a:ext cx="116" cy="339"/>
              </a:xfrm>
              <a:custGeom>
                <a:avLst/>
                <a:gdLst>
                  <a:gd name="G0" fmla="+- 21600 0 0"/>
                  <a:gd name="G1" fmla="+- 21599 0 0"/>
                  <a:gd name="G2" fmla="+- 21600 0 0"/>
                  <a:gd name="T0" fmla="*/ 0 w 21600"/>
                  <a:gd name="T1" fmla="*/ 21535 h 21599"/>
                  <a:gd name="T2" fmla="*/ 21414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2" y="101"/>
                      <a:pt x="21413" y="-1"/>
                    </a:cubicBezTo>
                  </a:path>
                  <a:path w="21600" h="21599" stroke="0" extrusionOk="0">
                    <a:moveTo>
                      <a:pt x="0" y="21535"/>
                    </a:moveTo>
                    <a:cubicBezTo>
                      <a:pt x="35" y="9703"/>
                      <a:pt x="9582" y="101"/>
                      <a:pt x="21413" y="-1"/>
                    </a:cubicBezTo>
                    <a:lnTo>
                      <a:pt x="21600" y="21599"/>
                    </a:lnTo>
                    <a:close/>
                  </a:path>
                </a:pathLst>
              </a:custGeom>
              <a:noFill/>
              <a:ln w="50800" cap="rnd">
                <a:solidFill>
                  <a:schemeClr val="tx1"/>
                </a:solidFill>
                <a:round/>
                <a:headEnd type="none" w="sm" len="sm"/>
                <a:tailEnd type="none" w="sm" len="sm"/>
              </a:ln>
              <a:effectLst/>
            </p:spPr>
            <p:txBody>
              <a:bodyPr/>
              <a:lstStyle/>
              <a:p>
                <a:endParaRPr lang="es-ES"/>
              </a:p>
            </p:txBody>
          </p:sp>
        </p:grpSp>
        <p:grpSp>
          <p:nvGrpSpPr>
            <p:cNvPr id="457737" name="Group 9"/>
            <p:cNvGrpSpPr>
              <a:grpSpLocks/>
            </p:cNvGrpSpPr>
            <p:nvPr/>
          </p:nvGrpSpPr>
          <p:grpSpPr bwMode="auto">
            <a:xfrm>
              <a:off x="1948" y="1898"/>
              <a:ext cx="214" cy="341"/>
              <a:chOff x="1948" y="1898"/>
              <a:chExt cx="214" cy="341"/>
            </a:xfrm>
          </p:grpSpPr>
          <p:sp>
            <p:nvSpPr>
              <p:cNvPr id="457738" name="Arc 10"/>
              <p:cNvSpPr>
                <a:spLocks/>
              </p:cNvSpPr>
              <p:nvPr/>
            </p:nvSpPr>
            <p:spPr bwMode="auto">
              <a:xfrm>
                <a:off x="1948" y="1898"/>
                <a:ext cx="114" cy="341"/>
              </a:xfrm>
              <a:custGeom>
                <a:avLst/>
                <a:gdLst>
                  <a:gd name="G0" fmla="+- 21600 0 0"/>
                  <a:gd name="G1" fmla="+- 63 0 0"/>
                  <a:gd name="G2" fmla="+- 21600 0 0"/>
                  <a:gd name="T0" fmla="*/ 21600 w 21600"/>
                  <a:gd name="T1" fmla="*/ 21663 h 21663"/>
                  <a:gd name="T2" fmla="*/ 0 w 21600"/>
                  <a:gd name="T3" fmla="*/ 0 h 21663"/>
                  <a:gd name="T4" fmla="*/ 21600 w 21600"/>
                  <a:gd name="T5" fmla="*/ 63 h 21663"/>
                </a:gdLst>
                <a:ahLst/>
                <a:cxnLst>
                  <a:cxn ang="0">
                    <a:pos x="T0" y="T1"/>
                  </a:cxn>
                  <a:cxn ang="0">
                    <a:pos x="T2" y="T3"/>
                  </a:cxn>
                  <a:cxn ang="0">
                    <a:pos x="T4" y="T5"/>
                  </a:cxn>
                </a:cxnLst>
                <a:rect l="0" t="0" r="r" b="b"/>
                <a:pathLst>
                  <a:path w="21600" h="21663" fill="none" extrusionOk="0">
                    <a:moveTo>
                      <a:pt x="21600" y="21663"/>
                    </a:moveTo>
                    <a:cubicBezTo>
                      <a:pt x="9670" y="21663"/>
                      <a:pt x="0" y="11992"/>
                      <a:pt x="0" y="63"/>
                    </a:cubicBezTo>
                    <a:cubicBezTo>
                      <a:pt x="-1" y="42"/>
                      <a:pt x="0" y="21"/>
                      <a:pt x="0" y="0"/>
                    </a:cubicBezTo>
                  </a:path>
                  <a:path w="21600" h="21663" stroke="0" extrusionOk="0">
                    <a:moveTo>
                      <a:pt x="21600" y="21663"/>
                    </a:moveTo>
                    <a:cubicBezTo>
                      <a:pt x="9670" y="21663"/>
                      <a:pt x="0" y="11992"/>
                      <a:pt x="0" y="63"/>
                    </a:cubicBezTo>
                    <a:cubicBezTo>
                      <a:pt x="-1" y="42"/>
                      <a:pt x="0" y="21"/>
                      <a:pt x="0" y="0"/>
                    </a:cubicBezTo>
                    <a:lnTo>
                      <a:pt x="21600" y="63"/>
                    </a:lnTo>
                    <a:close/>
                  </a:path>
                </a:pathLst>
              </a:custGeom>
              <a:noFill/>
              <a:ln w="50800" cap="rnd">
                <a:solidFill>
                  <a:schemeClr val="tx1"/>
                </a:solidFill>
                <a:round/>
                <a:headEnd type="none" w="sm" len="sm"/>
                <a:tailEnd type="none" w="sm" len="sm"/>
              </a:ln>
              <a:effectLst/>
            </p:spPr>
            <p:txBody>
              <a:bodyPr/>
              <a:lstStyle/>
              <a:p>
                <a:endParaRPr lang="es-ES"/>
              </a:p>
            </p:txBody>
          </p:sp>
          <p:sp>
            <p:nvSpPr>
              <p:cNvPr id="457739" name="Arc 11"/>
              <p:cNvSpPr>
                <a:spLocks/>
              </p:cNvSpPr>
              <p:nvPr/>
            </p:nvSpPr>
            <p:spPr bwMode="auto">
              <a:xfrm>
                <a:off x="2046" y="1898"/>
                <a:ext cx="116" cy="339"/>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solidFill>
                <a:round/>
                <a:headEnd type="none" w="sm" len="sm"/>
                <a:tailEnd type="none" w="sm" len="sm"/>
              </a:ln>
              <a:effectLst/>
            </p:spPr>
            <p:txBody>
              <a:bodyPr/>
              <a:lstStyle/>
              <a:p>
                <a:endParaRPr lang="es-ES"/>
              </a:p>
            </p:txBody>
          </p:sp>
        </p:grpSp>
      </p:grpSp>
      <p:grpSp>
        <p:nvGrpSpPr>
          <p:cNvPr id="457740" name="Group 12"/>
          <p:cNvGrpSpPr>
            <a:grpSpLocks/>
          </p:cNvGrpSpPr>
          <p:nvPr/>
        </p:nvGrpSpPr>
        <p:grpSpPr bwMode="auto">
          <a:xfrm>
            <a:off x="3838575" y="3355975"/>
            <a:ext cx="384175" cy="608013"/>
            <a:chOff x="2150" y="1597"/>
            <a:chExt cx="215" cy="341"/>
          </a:xfrm>
        </p:grpSpPr>
        <p:sp>
          <p:nvSpPr>
            <p:cNvPr id="457741" name="Arc 13"/>
            <p:cNvSpPr>
              <a:spLocks/>
            </p:cNvSpPr>
            <p:nvPr/>
          </p:nvSpPr>
          <p:spPr bwMode="auto">
            <a:xfrm>
              <a:off x="2251" y="1597"/>
              <a:ext cx="114" cy="3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tx1"/>
              </a:solidFill>
              <a:round/>
              <a:headEnd type="none" w="sm" len="sm"/>
              <a:tailEnd type="none" w="sm" len="sm"/>
            </a:ln>
            <a:effectLst/>
          </p:spPr>
          <p:txBody>
            <a:bodyPr/>
            <a:lstStyle/>
            <a:p>
              <a:endParaRPr lang="es-ES"/>
            </a:p>
          </p:txBody>
        </p:sp>
        <p:sp>
          <p:nvSpPr>
            <p:cNvPr id="457742" name="Arc 14"/>
            <p:cNvSpPr>
              <a:spLocks/>
            </p:cNvSpPr>
            <p:nvPr/>
          </p:nvSpPr>
          <p:spPr bwMode="auto">
            <a:xfrm>
              <a:off x="2150" y="1598"/>
              <a:ext cx="115" cy="339"/>
            </a:xfrm>
            <a:custGeom>
              <a:avLst/>
              <a:gdLst>
                <a:gd name="G0" fmla="+- 21600 0 0"/>
                <a:gd name="G1" fmla="+- 21599 0 0"/>
                <a:gd name="G2" fmla="+- 21600 0 0"/>
                <a:gd name="T0" fmla="*/ 0 w 21600"/>
                <a:gd name="T1" fmla="*/ 21535 h 21599"/>
                <a:gd name="T2" fmla="*/ 2141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1" y="102"/>
                    <a:pt x="21411" y="-1"/>
                  </a:cubicBezTo>
                </a:path>
                <a:path w="21600" h="21599" stroke="0" extrusionOk="0">
                  <a:moveTo>
                    <a:pt x="0" y="21535"/>
                  </a:moveTo>
                  <a:cubicBezTo>
                    <a:pt x="35" y="9703"/>
                    <a:pt x="9581" y="102"/>
                    <a:pt x="21411" y="-1"/>
                  </a:cubicBezTo>
                  <a:lnTo>
                    <a:pt x="21600" y="21599"/>
                  </a:lnTo>
                  <a:close/>
                </a:path>
              </a:pathLst>
            </a:custGeom>
            <a:noFill/>
            <a:ln w="50800" cap="rnd">
              <a:solidFill>
                <a:schemeClr val="tx1"/>
              </a:solidFill>
              <a:round/>
              <a:headEnd type="none" w="sm" len="sm"/>
              <a:tailEnd type="none" w="sm" len="sm"/>
            </a:ln>
            <a:effectLst/>
          </p:spPr>
          <p:txBody>
            <a:bodyPr/>
            <a:lstStyle/>
            <a:p>
              <a:endParaRPr lang="es-ES"/>
            </a:p>
          </p:txBody>
        </p:sp>
      </p:grpSp>
      <p:sp>
        <p:nvSpPr>
          <p:cNvPr id="457743" name="Arc 15"/>
          <p:cNvSpPr>
            <a:spLocks/>
          </p:cNvSpPr>
          <p:nvPr/>
        </p:nvSpPr>
        <p:spPr bwMode="auto">
          <a:xfrm>
            <a:off x="4197350" y="3892550"/>
            <a:ext cx="206375" cy="609600"/>
          </a:xfrm>
          <a:custGeom>
            <a:avLst/>
            <a:gdLst>
              <a:gd name="G0" fmla="+- 21600 0 0"/>
              <a:gd name="G1" fmla="+- 63 0 0"/>
              <a:gd name="G2" fmla="+- 21600 0 0"/>
              <a:gd name="T0" fmla="*/ 21411 w 21600"/>
              <a:gd name="T1" fmla="*/ 21662 h 21662"/>
              <a:gd name="T2" fmla="*/ 0 w 21600"/>
              <a:gd name="T3" fmla="*/ 0 h 21662"/>
              <a:gd name="T4" fmla="*/ 21600 w 21600"/>
              <a:gd name="T5" fmla="*/ 63 h 21662"/>
            </a:gdLst>
            <a:ahLst/>
            <a:cxnLst>
              <a:cxn ang="0">
                <a:pos x="T0" y="T1"/>
              </a:cxn>
              <a:cxn ang="0">
                <a:pos x="T2" y="T3"/>
              </a:cxn>
              <a:cxn ang="0">
                <a:pos x="T4" y="T5"/>
              </a:cxn>
            </a:cxnLst>
            <a:rect l="0" t="0" r="r" b="b"/>
            <a:pathLst>
              <a:path w="21600" h="21662" fill="none" extrusionOk="0">
                <a:moveTo>
                  <a:pt x="21410" y="21662"/>
                </a:moveTo>
                <a:cubicBezTo>
                  <a:pt x="9555" y="21558"/>
                  <a:pt x="0" y="11918"/>
                  <a:pt x="0" y="63"/>
                </a:cubicBezTo>
                <a:cubicBezTo>
                  <a:pt x="-1" y="42"/>
                  <a:pt x="0" y="21"/>
                  <a:pt x="0" y="0"/>
                </a:cubicBezTo>
              </a:path>
              <a:path w="21600" h="21662" stroke="0" extrusionOk="0">
                <a:moveTo>
                  <a:pt x="21410" y="21662"/>
                </a:moveTo>
                <a:cubicBezTo>
                  <a:pt x="9555" y="21558"/>
                  <a:pt x="0" y="11918"/>
                  <a:pt x="0" y="63"/>
                </a:cubicBezTo>
                <a:cubicBezTo>
                  <a:pt x="-1" y="42"/>
                  <a:pt x="0" y="21"/>
                  <a:pt x="0" y="0"/>
                </a:cubicBezTo>
                <a:lnTo>
                  <a:pt x="21600" y="63"/>
                </a:lnTo>
                <a:close/>
              </a:path>
            </a:pathLst>
          </a:custGeom>
          <a:noFill/>
          <a:ln w="50800" cap="rnd">
            <a:solidFill>
              <a:schemeClr val="tx1"/>
            </a:solidFill>
            <a:round/>
            <a:headEnd type="none" w="sm" len="sm"/>
            <a:tailEnd type="none" w="sm" len="sm"/>
          </a:ln>
          <a:effectLst/>
        </p:spPr>
        <p:txBody>
          <a:bodyPr/>
          <a:lstStyle/>
          <a:p>
            <a:endParaRPr lang="es-ES"/>
          </a:p>
        </p:txBody>
      </p:sp>
      <p:sp>
        <p:nvSpPr>
          <p:cNvPr id="457744" name="Arc 16"/>
          <p:cNvSpPr>
            <a:spLocks/>
          </p:cNvSpPr>
          <p:nvPr/>
        </p:nvSpPr>
        <p:spPr bwMode="auto">
          <a:xfrm>
            <a:off x="4376738" y="3930650"/>
            <a:ext cx="201612" cy="56673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tx1"/>
            </a:solidFill>
            <a:round/>
            <a:headEnd type="none" w="sm" len="sm"/>
            <a:tailEnd type="none" w="sm" len="sm"/>
          </a:ln>
          <a:effectLst/>
        </p:spPr>
        <p:txBody>
          <a:bodyPr/>
          <a:lstStyle/>
          <a:p>
            <a:endParaRPr lang="es-ES"/>
          </a:p>
        </p:txBody>
      </p:sp>
      <p:sp>
        <p:nvSpPr>
          <p:cNvPr id="457745" name="Rectangle 17"/>
          <p:cNvSpPr>
            <a:spLocks noChangeArrowheads="1"/>
          </p:cNvSpPr>
          <p:nvPr/>
        </p:nvSpPr>
        <p:spPr bwMode="auto">
          <a:xfrm>
            <a:off x="3001963" y="4711700"/>
            <a:ext cx="2103437" cy="396875"/>
          </a:xfrm>
          <a:prstGeom prst="rect">
            <a:avLst/>
          </a:prstGeom>
          <a:noFill/>
          <a:ln w="9525">
            <a:noFill/>
            <a:miter lim="800000"/>
            <a:headEnd/>
            <a:tailEnd/>
          </a:ln>
          <a:effectLst/>
        </p:spPr>
        <p:txBody>
          <a:bodyPr wrap="none" lIns="92836" tIns="46418" rIns="92836" bIns="46418">
            <a:spAutoFit/>
          </a:bodyPr>
          <a:lstStyle/>
          <a:p>
            <a:pPr algn="ctr" defTabSz="925513"/>
            <a:r>
              <a:rPr lang="es-ES_tradnl" sz="2000" b="1">
                <a:latin typeface="Arial" charset="0"/>
              </a:rPr>
              <a:t>Señal analógica</a:t>
            </a:r>
            <a:endParaRPr lang="es-ES" sz="2000" b="1">
              <a:latin typeface="Arial" charset="0"/>
            </a:endParaRPr>
          </a:p>
        </p:txBody>
      </p:sp>
      <p:grpSp>
        <p:nvGrpSpPr>
          <p:cNvPr id="457746" name="Group 18"/>
          <p:cNvGrpSpPr>
            <a:grpSpLocks/>
          </p:cNvGrpSpPr>
          <p:nvPr/>
        </p:nvGrpSpPr>
        <p:grpSpPr bwMode="auto">
          <a:xfrm>
            <a:off x="3103563" y="3276600"/>
            <a:ext cx="1835150" cy="1365250"/>
            <a:chOff x="1738" y="1553"/>
            <a:chExt cx="1028" cy="765"/>
          </a:xfrm>
        </p:grpSpPr>
        <p:sp>
          <p:nvSpPr>
            <p:cNvPr id="457747" name="Line 19"/>
            <p:cNvSpPr>
              <a:spLocks noChangeShapeType="1"/>
            </p:cNvSpPr>
            <p:nvPr/>
          </p:nvSpPr>
          <p:spPr bwMode="auto">
            <a:xfrm>
              <a:off x="1738" y="1553"/>
              <a:ext cx="0" cy="765"/>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sp>
          <p:nvSpPr>
            <p:cNvPr id="457748" name="Line 20"/>
            <p:cNvSpPr>
              <a:spLocks noChangeShapeType="1"/>
            </p:cNvSpPr>
            <p:nvPr/>
          </p:nvSpPr>
          <p:spPr bwMode="auto">
            <a:xfrm>
              <a:off x="1740" y="1927"/>
              <a:ext cx="1026" cy="0"/>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grpSp>
      <p:sp>
        <p:nvSpPr>
          <p:cNvPr id="457749" name="Rectangle 21"/>
          <p:cNvSpPr>
            <a:spLocks noChangeArrowheads="1"/>
          </p:cNvSpPr>
          <p:nvPr/>
        </p:nvSpPr>
        <p:spPr bwMode="auto">
          <a:xfrm>
            <a:off x="4953000" y="2076450"/>
            <a:ext cx="3903663" cy="7143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Frecuencia de muestreo 8 KHz</a:t>
            </a:r>
          </a:p>
          <a:p>
            <a:pPr algn="ctr" defTabSz="1028700"/>
            <a:r>
              <a:rPr lang="es-ES_tradnl" sz="2000" b="1">
                <a:latin typeface="Arial" charset="0"/>
              </a:rPr>
              <a:t>(8.000 muestras/s)</a:t>
            </a:r>
            <a:endParaRPr lang="es-ES" sz="2000" b="1">
              <a:latin typeface="Arial" charset="0"/>
            </a:endParaRPr>
          </a:p>
        </p:txBody>
      </p:sp>
      <p:sp>
        <p:nvSpPr>
          <p:cNvPr id="457750" name="Rectangle 22"/>
          <p:cNvSpPr>
            <a:spLocks noChangeArrowheads="1"/>
          </p:cNvSpPr>
          <p:nvPr/>
        </p:nvSpPr>
        <p:spPr bwMode="auto">
          <a:xfrm>
            <a:off x="681038" y="2168525"/>
            <a:ext cx="2832100" cy="7143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effectLst>
                  <a:outerShdw blurRad="38100" dist="38100" dir="2700000" algn="tl">
                    <a:srgbClr val="C0C0C0"/>
                  </a:outerShdw>
                </a:effectLst>
                <a:latin typeface="Arial" charset="0"/>
              </a:rPr>
              <a:t>Ancho de banda voz:</a:t>
            </a:r>
            <a:r>
              <a:rPr lang="es-ES" sz="2000" b="1">
                <a:effectLst>
                  <a:outerShdw blurRad="38100" dist="38100" dir="2700000" algn="tl">
                    <a:srgbClr val="C0C0C0"/>
                  </a:outerShdw>
                </a:effectLst>
                <a:latin typeface="Arial" charset="0"/>
              </a:rPr>
              <a:t> </a:t>
            </a:r>
          </a:p>
          <a:p>
            <a:pPr algn="ctr" defTabSz="1028700"/>
            <a:r>
              <a:rPr lang="es-ES" sz="2000" b="1">
                <a:effectLst>
                  <a:outerShdw blurRad="38100" dist="38100" dir="2700000" algn="tl">
                    <a:srgbClr val="C0C0C0"/>
                  </a:outerShdw>
                </a:effectLst>
                <a:latin typeface="Arial" charset="0"/>
              </a:rPr>
              <a:t>300 Hz </a:t>
            </a:r>
            <a:r>
              <a:rPr lang="es-ES_tradnl" sz="2000" b="1">
                <a:effectLst>
                  <a:outerShdw blurRad="38100" dist="38100" dir="2700000" algn="tl">
                    <a:srgbClr val="C0C0C0"/>
                  </a:outerShdw>
                </a:effectLst>
                <a:latin typeface="Arial" charset="0"/>
              </a:rPr>
              <a:t>a</a:t>
            </a:r>
            <a:r>
              <a:rPr lang="es-ES" sz="2000" b="1">
                <a:effectLst>
                  <a:outerShdw blurRad="38100" dist="38100" dir="2700000" algn="tl">
                    <a:srgbClr val="C0C0C0"/>
                  </a:outerShdw>
                </a:effectLst>
                <a:latin typeface="Arial" charset="0"/>
              </a:rPr>
              <a:t> 3400 Hz</a:t>
            </a:r>
          </a:p>
        </p:txBody>
      </p:sp>
      <p:sp>
        <p:nvSpPr>
          <p:cNvPr id="457751" name="Line 23"/>
          <p:cNvSpPr>
            <a:spLocks noChangeShapeType="1"/>
          </p:cNvSpPr>
          <p:nvPr/>
        </p:nvSpPr>
        <p:spPr bwMode="auto">
          <a:xfrm>
            <a:off x="1555750" y="3933825"/>
            <a:ext cx="1371600" cy="0"/>
          </a:xfrm>
          <a:prstGeom prst="line">
            <a:avLst/>
          </a:prstGeom>
          <a:noFill/>
          <a:ln w="50800">
            <a:solidFill>
              <a:srgbClr val="33CC33"/>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52" name="Line 24"/>
          <p:cNvSpPr>
            <a:spLocks noChangeShapeType="1"/>
          </p:cNvSpPr>
          <p:nvPr/>
        </p:nvSpPr>
        <p:spPr bwMode="auto">
          <a:xfrm>
            <a:off x="1555750" y="4105275"/>
            <a:ext cx="1371600" cy="0"/>
          </a:xfrm>
          <a:prstGeom prst="line">
            <a:avLst/>
          </a:prstGeom>
          <a:noFill/>
          <a:ln w="508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grpSp>
        <p:nvGrpSpPr>
          <p:cNvPr id="457753" name="Group 25"/>
          <p:cNvGrpSpPr>
            <a:grpSpLocks/>
          </p:cNvGrpSpPr>
          <p:nvPr/>
        </p:nvGrpSpPr>
        <p:grpSpPr bwMode="auto">
          <a:xfrm>
            <a:off x="6183313" y="3200400"/>
            <a:ext cx="2120900" cy="1466850"/>
            <a:chOff x="3463" y="1510"/>
            <a:chExt cx="1188" cy="822"/>
          </a:xfrm>
        </p:grpSpPr>
        <p:sp>
          <p:nvSpPr>
            <p:cNvPr id="457754" name="Rectangle 26"/>
            <p:cNvSpPr>
              <a:spLocks noChangeArrowheads="1"/>
            </p:cNvSpPr>
            <p:nvPr/>
          </p:nvSpPr>
          <p:spPr bwMode="auto">
            <a:xfrm>
              <a:off x="3463" y="1510"/>
              <a:ext cx="1188" cy="822"/>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grpSp>
          <p:nvGrpSpPr>
            <p:cNvPr id="457755" name="Group 27"/>
            <p:cNvGrpSpPr>
              <a:grpSpLocks/>
            </p:cNvGrpSpPr>
            <p:nvPr/>
          </p:nvGrpSpPr>
          <p:grpSpPr bwMode="auto">
            <a:xfrm>
              <a:off x="3534" y="1578"/>
              <a:ext cx="216" cy="341"/>
              <a:chOff x="3534" y="1578"/>
              <a:chExt cx="216" cy="341"/>
            </a:xfrm>
          </p:grpSpPr>
          <p:sp>
            <p:nvSpPr>
              <p:cNvPr id="457756" name="Arc 28"/>
              <p:cNvSpPr>
                <a:spLocks/>
              </p:cNvSpPr>
              <p:nvPr/>
            </p:nvSpPr>
            <p:spPr bwMode="auto">
              <a:xfrm>
                <a:off x="3636" y="1578"/>
                <a:ext cx="114" cy="341"/>
              </a:xfrm>
              <a:custGeom>
                <a:avLst/>
                <a:gdLst>
                  <a:gd name="G0" fmla="+- 190 0 0"/>
                  <a:gd name="G1" fmla="+- 21600 0 0"/>
                  <a:gd name="G2" fmla="+- 21600 0 0"/>
                  <a:gd name="T0" fmla="*/ 0 w 21790"/>
                  <a:gd name="T1" fmla="*/ 1 h 21600"/>
                  <a:gd name="T2" fmla="*/ 21790 w 21790"/>
                  <a:gd name="T3" fmla="*/ 21600 h 21600"/>
                  <a:gd name="T4" fmla="*/ 190 w 21790"/>
                  <a:gd name="T5" fmla="*/ 21600 h 21600"/>
                </a:gdLst>
                <a:ahLst/>
                <a:cxnLst>
                  <a:cxn ang="0">
                    <a:pos x="T0" y="T1"/>
                  </a:cxn>
                  <a:cxn ang="0">
                    <a:pos x="T2" y="T3"/>
                  </a:cxn>
                  <a:cxn ang="0">
                    <a:pos x="T4" y="T5"/>
                  </a:cxn>
                </a:cxnLst>
                <a:rect l="0" t="0" r="r" b="b"/>
                <a:pathLst>
                  <a:path w="21790" h="21600" fill="none" extrusionOk="0">
                    <a:moveTo>
                      <a:pt x="-1" y="0"/>
                    </a:moveTo>
                    <a:cubicBezTo>
                      <a:pt x="63" y="0"/>
                      <a:pt x="126" y="-1"/>
                      <a:pt x="190" y="0"/>
                    </a:cubicBezTo>
                    <a:cubicBezTo>
                      <a:pt x="12119" y="0"/>
                      <a:pt x="21790" y="9670"/>
                      <a:pt x="21790" y="21600"/>
                    </a:cubicBezTo>
                  </a:path>
                  <a:path w="21790" h="21600" stroke="0" extrusionOk="0">
                    <a:moveTo>
                      <a:pt x="-1" y="0"/>
                    </a:moveTo>
                    <a:cubicBezTo>
                      <a:pt x="63" y="0"/>
                      <a:pt x="126" y="-1"/>
                      <a:pt x="190" y="0"/>
                    </a:cubicBezTo>
                    <a:cubicBezTo>
                      <a:pt x="12119" y="0"/>
                      <a:pt x="21790" y="9670"/>
                      <a:pt x="21790" y="21600"/>
                    </a:cubicBezTo>
                    <a:lnTo>
                      <a:pt x="190"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7757" name="Arc 29"/>
              <p:cNvSpPr>
                <a:spLocks/>
              </p:cNvSpPr>
              <p:nvPr/>
            </p:nvSpPr>
            <p:spPr bwMode="auto">
              <a:xfrm>
                <a:off x="3534" y="1579"/>
                <a:ext cx="116" cy="339"/>
              </a:xfrm>
              <a:custGeom>
                <a:avLst/>
                <a:gdLst>
                  <a:gd name="G0" fmla="+- 21600 0 0"/>
                  <a:gd name="G1" fmla="+- 21599 0 0"/>
                  <a:gd name="G2" fmla="+- 21600 0 0"/>
                  <a:gd name="T0" fmla="*/ 0 w 21600"/>
                  <a:gd name="T1" fmla="*/ 21535 h 21599"/>
                  <a:gd name="T2" fmla="*/ 21414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2" y="101"/>
                      <a:pt x="21413" y="-1"/>
                    </a:cubicBezTo>
                  </a:path>
                  <a:path w="21600" h="21599" stroke="0" extrusionOk="0">
                    <a:moveTo>
                      <a:pt x="0" y="21535"/>
                    </a:moveTo>
                    <a:cubicBezTo>
                      <a:pt x="35" y="9703"/>
                      <a:pt x="9582" y="101"/>
                      <a:pt x="21413" y="-1"/>
                    </a:cubicBezTo>
                    <a:lnTo>
                      <a:pt x="21600" y="21599"/>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7758" name="Group 30"/>
            <p:cNvGrpSpPr>
              <a:grpSpLocks/>
            </p:cNvGrpSpPr>
            <p:nvPr/>
          </p:nvGrpSpPr>
          <p:grpSpPr bwMode="auto">
            <a:xfrm>
              <a:off x="3729" y="1901"/>
              <a:ext cx="214" cy="341"/>
              <a:chOff x="3729" y="1901"/>
              <a:chExt cx="214" cy="341"/>
            </a:xfrm>
          </p:grpSpPr>
          <p:sp>
            <p:nvSpPr>
              <p:cNvPr id="457759" name="Arc 31"/>
              <p:cNvSpPr>
                <a:spLocks/>
              </p:cNvSpPr>
              <p:nvPr/>
            </p:nvSpPr>
            <p:spPr bwMode="auto">
              <a:xfrm>
                <a:off x="3729" y="1901"/>
                <a:ext cx="114" cy="34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7760" name="Arc 32"/>
              <p:cNvSpPr>
                <a:spLocks/>
              </p:cNvSpPr>
              <p:nvPr/>
            </p:nvSpPr>
            <p:spPr bwMode="auto">
              <a:xfrm>
                <a:off x="3827" y="1901"/>
                <a:ext cx="116" cy="340"/>
              </a:xfrm>
              <a:custGeom>
                <a:avLst/>
                <a:gdLst>
                  <a:gd name="G0" fmla="+- 0 0 0"/>
                  <a:gd name="G1" fmla="+- 64 0 0"/>
                  <a:gd name="G2" fmla="+- 21600 0 0"/>
                  <a:gd name="T0" fmla="*/ 21600 w 21600"/>
                  <a:gd name="T1" fmla="*/ 0 h 21664"/>
                  <a:gd name="T2" fmla="*/ 0 w 21600"/>
                  <a:gd name="T3" fmla="*/ 21664 h 21664"/>
                  <a:gd name="T4" fmla="*/ 0 w 21600"/>
                  <a:gd name="T5" fmla="*/ 64 h 21664"/>
                </a:gdLst>
                <a:ahLst/>
                <a:cxnLst>
                  <a:cxn ang="0">
                    <a:pos x="T0" y="T1"/>
                  </a:cxn>
                  <a:cxn ang="0">
                    <a:pos x="T2" y="T3"/>
                  </a:cxn>
                  <a:cxn ang="0">
                    <a:pos x="T4" y="T5"/>
                  </a:cxn>
                </a:cxnLst>
                <a:rect l="0" t="0" r="r" b="b"/>
                <a:pathLst>
                  <a:path w="21600" h="21664" fill="none" extrusionOk="0">
                    <a:moveTo>
                      <a:pt x="21599" y="0"/>
                    </a:moveTo>
                    <a:cubicBezTo>
                      <a:pt x="21599" y="21"/>
                      <a:pt x="21600" y="42"/>
                      <a:pt x="21600" y="64"/>
                    </a:cubicBezTo>
                    <a:cubicBezTo>
                      <a:pt x="21600" y="11993"/>
                      <a:pt x="11929" y="21663"/>
                      <a:pt x="0" y="21664"/>
                    </a:cubicBezTo>
                  </a:path>
                  <a:path w="21600" h="21664" stroke="0" extrusionOk="0">
                    <a:moveTo>
                      <a:pt x="21599" y="0"/>
                    </a:moveTo>
                    <a:cubicBezTo>
                      <a:pt x="21599" y="21"/>
                      <a:pt x="21600" y="42"/>
                      <a:pt x="21600" y="64"/>
                    </a:cubicBezTo>
                    <a:cubicBezTo>
                      <a:pt x="21600" y="11993"/>
                      <a:pt x="11929" y="21663"/>
                      <a:pt x="0" y="21664"/>
                    </a:cubicBezTo>
                    <a:lnTo>
                      <a:pt x="0" y="64"/>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7761" name="Group 33"/>
            <p:cNvGrpSpPr>
              <a:grpSpLocks/>
            </p:cNvGrpSpPr>
            <p:nvPr/>
          </p:nvGrpSpPr>
          <p:grpSpPr bwMode="auto">
            <a:xfrm>
              <a:off x="3923" y="1578"/>
              <a:ext cx="215" cy="341"/>
              <a:chOff x="3923" y="1578"/>
              <a:chExt cx="215" cy="341"/>
            </a:xfrm>
          </p:grpSpPr>
          <p:sp>
            <p:nvSpPr>
              <p:cNvPr id="457762" name="Arc 34"/>
              <p:cNvSpPr>
                <a:spLocks/>
              </p:cNvSpPr>
              <p:nvPr/>
            </p:nvSpPr>
            <p:spPr bwMode="auto">
              <a:xfrm>
                <a:off x="4024" y="1578"/>
                <a:ext cx="114" cy="3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7763" name="Arc 35"/>
              <p:cNvSpPr>
                <a:spLocks/>
              </p:cNvSpPr>
              <p:nvPr/>
            </p:nvSpPr>
            <p:spPr bwMode="auto">
              <a:xfrm>
                <a:off x="3923" y="1579"/>
                <a:ext cx="115" cy="339"/>
              </a:xfrm>
              <a:custGeom>
                <a:avLst/>
                <a:gdLst>
                  <a:gd name="G0" fmla="+- 21600 0 0"/>
                  <a:gd name="G1" fmla="+- 21599 0 0"/>
                  <a:gd name="G2" fmla="+- 21600 0 0"/>
                  <a:gd name="T0" fmla="*/ 0 w 21600"/>
                  <a:gd name="T1" fmla="*/ 21535 h 21599"/>
                  <a:gd name="T2" fmla="*/ 21412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35"/>
                    </a:moveTo>
                    <a:cubicBezTo>
                      <a:pt x="35" y="9703"/>
                      <a:pt x="9581" y="102"/>
                      <a:pt x="21411" y="-1"/>
                    </a:cubicBezTo>
                  </a:path>
                  <a:path w="21600" h="21599" stroke="0" extrusionOk="0">
                    <a:moveTo>
                      <a:pt x="0" y="21535"/>
                    </a:moveTo>
                    <a:cubicBezTo>
                      <a:pt x="35" y="9703"/>
                      <a:pt x="9581" y="102"/>
                      <a:pt x="21411" y="-1"/>
                    </a:cubicBezTo>
                    <a:lnTo>
                      <a:pt x="21600" y="21599"/>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grpSp>
          <p:nvGrpSpPr>
            <p:cNvPr id="457764" name="Group 36"/>
            <p:cNvGrpSpPr>
              <a:grpSpLocks/>
            </p:cNvGrpSpPr>
            <p:nvPr/>
          </p:nvGrpSpPr>
          <p:grpSpPr bwMode="auto">
            <a:xfrm>
              <a:off x="4121" y="1901"/>
              <a:ext cx="216" cy="341"/>
              <a:chOff x="4121" y="1901"/>
              <a:chExt cx="216" cy="341"/>
            </a:xfrm>
          </p:grpSpPr>
          <p:sp>
            <p:nvSpPr>
              <p:cNvPr id="457765" name="Arc 37"/>
              <p:cNvSpPr>
                <a:spLocks/>
              </p:cNvSpPr>
              <p:nvPr/>
            </p:nvSpPr>
            <p:spPr bwMode="auto">
              <a:xfrm>
                <a:off x="4121" y="1901"/>
                <a:ext cx="114" cy="341"/>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sp>
            <p:nvSpPr>
              <p:cNvPr id="457766" name="Arc 38"/>
              <p:cNvSpPr>
                <a:spLocks/>
              </p:cNvSpPr>
              <p:nvPr/>
            </p:nvSpPr>
            <p:spPr bwMode="auto">
              <a:xfrm>
                <a:off x="4221" y="1901"/>
                <a:ext cx="116" cy="340"/>
              </a:xfrm>
              <a:custGeom>
                <a:avLst/>
                <a:gdLst>
                  <a:gd name="G0" fmla="+- 187 0 0"/>
                  <a:gd name="G1" fmla="+- 64 0 0"/>
                  <a:gd name="G2" fmla="+- 21600 0 0"/>
                  <a:gd name="T0" fmla="*/ 21787 w 21787"/>
                  <a:gd name="T1" fmla="*/ 0 h 21664"/>
                  <a:gd name="T2" fmla="*/ 0 w 21787"/>
                  <a:gd name="T3" fmla="*/ 21663 h 21664"/>
                  <a:gd name="T4" fmla="*/ 187 w 21787"/>
                  <a:gd name="T5" fmla="*/ 64 h 21664"/>
                </a:gdLst>
                <a:ahLst/>
                <a:cxnLst>
                  <a:cxn ang="0">
                    <a:pos x="T0" y="T1"/>
                  </a:cxn>
                  <a:cxn ang="0">
                    <a:pos x="T2" y="T3"/>
                  </a:cxn>
                  <a:cxn ang="0">
                    <a:pos x="T4" y="T5"/>
                  </a:cxn>
                </a:cxnLst>
                <a:rect l="0" t="0" r="r" b="b"/>
                <a:pathLst>
                  <a:path w="21787" h="21664" fill="none" extrusionOk="0">
                    <a:moveTo>
                      <a:pt x="21786" y="0"/>
                    </a:moveTo>
                    <a:cubicBezTo>
                      <a:pt x="21786" y="21"/>
                      <a:pt x="21787" y="42"/>
                      <a:pt x="21787" y="64"/>
                    </a:cubicBezTo>
                    <a:cubicBezTo>
                      <a:pt x="21787" y="11993"/>
                      <a:pt x="12116" y="21664"/>
                      <a:pt x="187" y="21664"/>
                    </a:cubicBezTo>
                    <a:cubicBezTo>
                      <a:pt x="124" y="21664"/>
                      <a:pt x="62" y="21663"/>
                      <a:pt x="-1" y="21663"/>
                    </a:cubicBezTo>
                  </a:path>
                  <a:path w="21787" h="21664" stroke="0" extrusionOk="0">
                    <a:moveTo>
                      <a:pt x="21786" y="0"/>
                    </a:moveTo>
                    <a:cubicBezTo>
                      <a:pt x="21786" y="21"/>
                      <a:pt x="21787" y="42"/>
                      <a:pt x="21787" y="64"/>
                    </a:cubicBezTo>
                    <a:cubicBezTo>
                      <a:pt x="21787" y="11993"/>
                      <a:pt x="12116" y="21664"/>
                      <a:pt x="187" y="21664"/>
                    </a:cubicBezTo>
                    <a:cubicBezTo>
                      <a:pt x="124" y="21664"/>
                      <a:pt x="62" y="21663"/>
                      <a:pt x="-1" y="21663"/>
                    </a:cubicBezTo>
                    <a:lnTo>
                      <a:pt x="187" y="64"/>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p:spPr>
            <p:txBody>
              <a:bodyPr/>
              <a:lstStyle/>
              <a:p>
                <a:endParaRPr lang="es-ES"/>
              </a:p>
            </p:txBody>
          </p:sp>
        </p:grpSp>
        <p:sp>
          <p:nvSpPr>
            <p:cNvPr id="457767" name="Line 39"/>
            <p:cNvSpPr>
              <a:spLocks noChangeShapeType="1"/>
            </p:cNvSpPr>
            <p:nvPr/>
          </p:nvSpPr>
          <p:spPr bwMode="auto">
            <a:xfrm>
              <a:off x="3976" y="1689"/>
              <a:ext cx="0" cy="233"/>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68" name="Line 40"/>
            <p:cNvSpPr>
              <a:spLocks noChangeShapeType="1"/>
            </p:cNvSpPr>
            <p:nvPr/>
          </p:nvSpPr>
          <p:spPr bwMode="auto">
            <a:xfrm flipH="1">
              <a:off x="4031" y="1601"/>
              <a:ext cx="1" cy="300"/>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69" name="Line 41"/>
            <p:cNvSpPr>
              <a:spLocks noChangeShapeType="1"/>
            </p:cNvSpPr>
            <p:nvPr/>
          </p:nvSpPr>
          <p:spPr bwMode="auto">
            <a:xfrm>
              <a:off x="4081" y="1682"/>
              <a:ext cx="1" cy="214"/>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0" name="Line 42"/>
            <p:cNvSpPr>
              <a:spLocks noChangeShapeType="1"/>
            </p:cNvSpPr>
            <p:nvPr/>
          </p:nvSpPr>
          <p:spPr bwMode="auto">
            <a:xfrm>
              <a:off x="4228" y="1917"/>
              <a:ext cx="0" cy="311"/>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1" name="Line 43"/>
            <p:cNvSpPr>
              <a:spLocks noChangeShapeType="1"/>
            </p:cNvSpPr>
            <p:nvPr/>
          </p:nvSpPr>
          <p:spPr bwMode="auto">
            <a:xfrm flipH="1">
              <a:off x="4283" y="1906"/>
              <a:ext cx="4" cy="2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2" name="Line 44"/>
            <p:cNvSpPr>
              <a:spLocks noChangeShapeType="1"/>
            </p:cNvSpPr>
            <p:nvPr/>
          </p:nvSpPr>
          <p:spPr bwMode="auto">
            <a:xfrm>
              <a:off x="4174" y="1903"/>
              <a:ext cx="0" cy="2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3" name="Line 45"/>
            <p:cNvSpPr>
              <a:spLocks noChangeShapeType="1"/>
            </p:cNvSpPr>
            <p:nvPr/>
          </p:nvSpPr>
          <p:spPr bwMode="auto">
            <a:xfrm>
              <a:off x="3787" y="1921"/>
              <a:ext cx="0" cy="239"/>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4" name="Line 46"/>
            <p:cNvSpPr>
              <a:spLocks noChangeShapeType="1"/>
            </p:cNvSpPr>
            <p:nvPr/>
          </p:nvSpPr>
          <p:spPr bwMode="auto">
            <a:xfrm flipH="1">
              <a:off x="3831" y="1908"/>
              <a:ext cx="3" cy="318"/>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5" name="Line 47"/>
            <p:cNvSpPr>
              <a:spLocks noChangeShapeType="1"/>
            </p:cNvSpPr>
            <p:nvPr/>
          </p:nvSpPr>
          <p:spPr bwMode="auto">
            <a:xfrm>
              <a:off x="3881" y="1912"/>
              <a:ext cx="0" cy="257"/>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6" name="Line 48"/>
            <p:cNvSpPr>
              <a:spLocks noChangeShapeType="1"/>
            </p:cNvSpPr>
            <p:nvPr/>
          </p:nvSpPr>
          <p:spPr bwMode="auto">
            <a:xfrm>
              <a:off x="3590" y="1677"/>
              <a:ext cx="0" cy="227"/>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7" name="Line 49"/>
            <p:cNvSpPr>
              <a:spLocks noChangeShapeType="1"/>
            </p:cNvSpPr>
            <p:nvPr/>
          </p:nvSpPr>
          <p:spPr bwMode="auto">
            <a:xfrm flipH="1">
              <a:off x="3639" y="1601"/>
              <a:ext cx="3" cy="329"/>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7778" name="Line 50"/>
            <p:cNvSpPr>
              <a:spLocks noChangeShapeType="1"/>
            </p:cNvSpPr>
            <p:nvPr/>
          </p:nvSpPr>
          <p:spPr bwMode="auto">
            <a:xfrm>
              <a:off x="3697" y="1698"/>
              <a:ext cx="1" cy="210"/>
            </a:xfrm>
            <a:prstGeom prst="line">
              <a:avLst/>
            </a:prstGeom>
            <a:noFill/>
            <a:ln w="254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grpSp>
          <p:nvGrpSpPr>
            <p:cNvPr id="457779" name="Group 51"/>
            <p:cNvGrpSpPr>
              <a:grpSpLocks/>
            </p:cNvGrpSpPr>
            <p:nvPr/>
          </p:nvGrpSpPr>
          <p:grpSpPr bwMode="auto">
            <a:xfrm>
              <a:off x="3520" y="1540"/>
              <a:ext cx="1028" cy="766"/>
              <a:chOff x="3520" y="1540"/>
              <a:chExt cx="1028" cy="766"/>
            </a:xfrm>
          </p:grpSpPr>
          <p:sp>
            <p:nvSpPr>
              <p:cNvPr id="457780" name="Line 52"/>
              <p:cNvSpPr>
                <a:spLocks noChangeShapeType="1"/>
              </p:cNvSpPr>
              <p:nvPr/>
            </p:nvSpPr>
            <p:spPr bwMode="auto">
              <a:xfrm>
                <a:off x="3520" y="1540"/>
                <a:ext cx="0" cy="766"/>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sp>
            <p:nvSpPr>
              <p:cNvPr id="457781" name="Line 53"/>
              <p:cNvSpPr>
                <a:spLocks noChangeShapeType="1"/>
              </p:cNvSpPr>
              <p:nvPr/>
            </p:nvSpPr>
            <p:spPr bwMode="auto">
              <a:xfrm>
                <a:off x="3522" y="1914"/>
                <a:ext cx="1026" cy="0"/>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grpSp>
      </p:grpSp>
      <p:grpSp>
        <p:nvGrpSpPr>
          <p:cNvPr id="457782" name="Group 54"/>
          <p:cNvGrpSpPr>
            <a:grpSpLocks/>
          </p:cNvGrpSpPr>
          <p:nvPr/>
        </p:nvGrpSpPr>
        <p:grpSpPr bwMode="auto">
          <a:xfrm>
            <a:off x="555625" y="3511550"/>
            <a:ext cx="1685925" cy="1192213"/>
            <a:chOff x="311" y="1684"/>
            <a:chExt cx="944" cy="668"/>
          </a:xfrm>
        </p:grpSpPr>
        <p:grpSp>
          <p:nvGrpSpPr>
            <p:cNvPr id="457783" name="Group 55"/>
            <p:cNvGrpSpPr>
              <a:grpSpLocks/>
            </p:cNvGrpSpPr>
            <p:nvPr/>
          </p:nvGrpSpPr>
          <p:grpSpPr bwMode="auto">
            <a:xfrm>
              <a:off x="383" y="1790"/>
              <a:ext cx="827" cy="562"/>
              <a:chOff x="383" y="1790"/>
              <a:chExt cx="827" cy="562"/>
            </a:xfrm>
          </p:grpSpPr>
          <p:sp>
            <p:nvSpPr>
              <p:cNvPr id="457784" name="Rectangle 56"/>
              <p:cNvSpPr>
                <a:spLocks noChangeArrowheads="1"/>
              </p:cNvSpPr>
              <p:nvPr/>
            </p:nvSpPr>
            <p:spPr bwMode="auto">
              <a:xfrm>
                <a:off x="1025" y="2298"/>
                <a:ext cx="107" cy="54"/>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7785" name="Rectangle 57"/>
              <p:cNvSpPr>
                <a:spLocks noChangeArrowheads="1"/>
              </p:cNvSpPr>
              <p:nvPr/>
            </p:nvSpPr>
            <p:spPr bwMode="auto">
              <a:xfrm>
                <a:off x="466" y="2298"/>
                <a:ext cx="107" cy="54"/>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7786" name="Freeform 58"/>
              <p:cNvSpPr>
                <a:spLocks/>
              </p:cNvSpPr>
              <p:nvPr/>
            </p:nvSpPr>
            <p:spPr bwMode="auto">
              <a:xfrm>
                <a:off x="386" y="1818"/>
                <a:ext cx="824" cy="488"/>
              </a:xfrm>
              <a:custGeom>
                <a:avLst/>
                <a:gdLst/>
                <a:ahLst/>
                <a:cxnLst>
                  <a:cxn ang="0">
                    <a:pos x="161" y="14"/>
                  </a:cxn>
                  <a:cxn ang="0">
                    <a:pos x="0" y="361"/>
                  </a:cxn>
                  <a:cxn ang="0">
                    <a:pos x="0" y="487"/>
                  </a:cxn>
                  <a:cxn ang="0">
                    <a:pos x="823" y="487"/>
                  </a:cxn>
                  <a:cxn ang="0">
                    <a:pos x="823" y="366"/>
                  </a:cxn>
                  <a:cxn ang="0">
                    <a:pos x="633" y="14"/>
                  </a:cxn>
                  <a:cxn ang="0">
                    <a:pos x="618" y="14"/>
                  </a:cxn>
                  <a:cxn ang="0">
                    <a:pos x="611" y="1"/>
                  </a:cxn>
                  <a:cxn ang="0">
                    <a:pos x="547" y="0"/>
                  </a:cxn>
                  <a:cxn ang="0">
                    <a:pos x="540" y="14"/>
                  </a:cxn>
                  <a:cxn ang="0">
                    <a:pos x="261" y="14"/>
                  </a:cxn>
                  <a:cxn ang="0">
                    <a:pos x="245" y="0"/>
                  </a:cxn>
                  <a:cxn ang="0">
                    <a:pos x="189" y="0"/>
                  </a:cxn>
                  <a:cxn ang="0">
                    <a:pos x="184" y="14"/>
                  </a:cxn>
                  <a:cxn ang="0">
                    <a:pos x="161" y="14"/>
                  </a:cxn>
                </a:cxnLst>
                <a:rect l="0" t="0" r="r" b="b"/>
                <a:pathLst>
                  <a:path w="824" h="488">
                    <a:moveTo>
                      <a:pt x="161" y="14"/>
                    </a:moveTo>
                    <a:lnTo>
                      <a:pt x="0" y="361"/>
                    </a:lnTo>
                    <a:lnTo>
                      <a:pt x="0" y="487"/>
                    </a:lnTo>
                    <a:lnTo>
                      <a:pt x="823" y="487"/>
                    </a:lnTo>
                    <a:lnTo>
                      <a:pt x="823" y="366"/>
                    </a:lnTo>
                    <a:lnTo>
                      <a:pt x="633" y="14"/>
                    </a:lnTo>
                    <a:lnTo>
                      <a:pt x="618" y="14"/>
                    </a:lnTo>
                    <a:lnTo>
                      <a:pt x="611" y="1"/>
                    </a:lnTo>
                    <a:lnTo>
                      <a:pt x="547" y="0"/>
                    </a:lnTo>
                    <a:lnTo>
                      <a:pt x="540" y="14"/>
                    </a:lnTo>
                    <a:lnTo>
                      <a:pt x="261" y="14"/>
                    </a:lnTo>
                    <a:lnTo>
                      <a:pt x="245" y="0"/>
                    </a:lnTo>
                    <a:lnTo>
                      <a:pt x="189" y="0"/>
                    </a:lnTo>
                    <a:lnTo>
                      <a:pt x="184" y="14"/>
                    </a:lnTo>
                    <a:lnTo>
                      <a:pt x="161" y="14"/>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57787" name="Rectangle 59"/>
              <p:cNvSpPr>
                <a:spLocks noChangeArrowheads="1"/>
              </p:cNvSpPr>
              <p:nvPr/>
            </p:nvSpPr>
            <p:spPr bwMode="auto">
              <a:xfrm>
                <a:off x="562" y="1792"/>
                <a:ext cx="72" cy="40"/>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7788" name="Rectangle 60"/>
              <p:cNvSpPr>
                <a:spLocks noChangeArrowheads="1"/>
              </p:cNvSpPr>
              <p:nvPr/>
            </p:nvSpPr>
            <p:spPr bwMode="auto">
              <a:xfrm>
                <a:off x="383" y="2181"/>
                <a:ext cx="827" cy="131"/>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57789" name="Rectangle 61"/>
              <p:cNvSpPr>
                <a:spLocks noChangeArrowheads="1"/>
              </p:cNvSpPr>
              <p:nvPr/>
            </p:nvSpPr>
            <p:spPr bwMode="auto">
              <a:xfrm>
                <a:off x="932" y="1790"/>
                <a:ext cx="72" cy="40"/>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7790" name="Rectangle 62"/>
              <p:cNvSpPr>
                <a:spLocks noChangeArrowheads="1"/>
              </p:cNvSpPr>
              <p:nvPr/>
            </p:nvSpPr>
            <p:spPr bwMode="auto">
              <a:xfrm>
                <a:off x="637" y="1818"/>
                <a:ext cx="293" cy="22"/>
              </a:xfrm>
              <a:prstGeom prst="rect">
                <a:avLst/>
              </a:prstGeom>
              <a:solidFill>
                <a:srgbClr val="474B3A"/>
              </a:solidFill>
              <a:ln w="9525">
                <a:noFill/>
                <a:miter lim="800000"/>
                <a:headEnd/>
                <a:tailEnd/>
              </a:ln>
              <a:effectLst/>
            </p:spPr>
            <p:txBody>
              <a:bodyPr wrap="none" anchor="ctr"/>
              <a:lstStyle/>
              <a:p>
                <a:endParaRPr lang="es-ES"/>
              </a:p>
            </p:txBody>
          </p:sp>
        </p:grpSp>
        <p:grpSp>
          <p:nvGrpSpPr>
            <p:cNvPr id="457791" name="Group 63"/>
            <p:cNvGrpSpPr>
              <a:grpSpLocks/>
            </p:cNvGrpSpPr>
            <p:nvPr/>
          </p:nvGrpSpPr>
          <p:grpSpPr bwMode="auto">
            <a:xfrm>
              <a:off x="311" y="1684"/>
              <a:ext cx="944" cy="251"/>
              <a:chOff x="311" y="1684"/>
              <a:chExt cx="944" cy="251"/>
            </a:xfrm>
          </p:grpSpPr>
          <p:sp>
            <p:nvSpPr>
              <p:cNvPr id="457792" name="Freeform 64"/>
              <p:cNvSpPr>
                <a:spLocks/>
              </p:cNvSpPr>
              <p:nvPr/>
            </p:nvSpPr>
            <p:spPr bwMode="auto">
              <a:xfrm>
                <a:off x="1039" y="1866"/>
                <a:ext cx="173" cy="69"/>
              </a:xfrm>
              <a:custGeom>
                <a:avLst/>
                <a:gdLst/>
                <a:ahLst/>
                <a:cxnLst>
                  <a:cxn ang="0">
                    <a:pos x="172" y="44"/>
                  </a:cxn>
                  <a:cxn ang="0">
                    <a:pos x="172" y="68"/>
                  </a:cxn>
                  <a:cxn ang="0">
                    <a:pos x="0" y="22"/>
                  </a:cxn>
                  <a:cxn ang="0">
                    <a:pos x="9" y="0"/>
                  </a:cxn>
                  <a:cxn ang="0">
                    <a:pos x="172" y="44"/>
                  </a:cxn>
                </a:cxnLst>
                <a:rect l="0" t="0" r="r" b="b"/>
                <a:pathLst>
                  <a:path w="173" h="69">
                    <a:moveTo>
                      <a:pt x="172" y="44"/>
                    </a:moveTo>
                    <a:lnTo>
                      <a:pt x="172" y="68"/>
                    </a:lnTo>
                    <a:lnTo>
                      <a:pt x="0" y="22"/>
                    </a:lnTo>
                    <a:lnTo>
                      <a:pt x="9" y="0"/>
                    </a:lnTo>
                    <a:lnTo>
                      <a:pt x="172" y="44"/>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7793" name="Freeform 65"/>
              <p:cNvSpPr>
                <a:spLocks/>
              </p:cNvSpPr>
              <p:nvPr/>
            </p:nvSpPr>
            <p:spPr bwMode="auto">
              <a:xfrm>
                <a:off x="347" y="1861"/>
                <a:ext cx="179" cy="65"/>
              </a:xfrm>
              <a:custGeom>
                <a:avLst/>
                <a:gdLst/>
                <a:ahLst/>
                <a:cxnLst>
                  <a:cxn ang="0">
                    <a:pos x="0" y="41"/>
                  </a:cxn>
                  <a:cxn ang="0">
                    <a:pos x="0" y="64"/>
                  </a:cxn>
                  <a:cxn ang="0">
                    <a:pos x="178" y="20"/>
                  </a:cxn>
                  <a:cxn ang="0">
                    <a:pos x="169" y="0"/>
                  </a:cxn>
                  <a:cxn ang="0">
                    <a:pos x="0" y="41"/>
                  </a:cxn>
                </a:cxnLst>
                <a:rect l="0" t="0" r="r" b="b"/>
                <a:pathLst>
                  <a:path w="179" h="65">
                    <a:moveTo>
                      <a:pt x="0" y="41"/>
                    </a:moveTo>
                    <a:lnTo>
                      <a:pt x="0" y="64"/>
                    </a:lnTo>
                    <a:lnTo>
                      <a:pt x="178" y="20"/>
                    </a:lnTo>
                    <a:lnTo>
                      <a:pt x="169" y="0"/>
                    </a:lnTo>
                    <a:lnTo>
                      <a:pt x="0" y="41"/>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7794" name="Freeform 66"/>
              <p:cNvSpPr>
                <a:spLocks/>
              </p:cNvSpPr>
              <p:nvPr/>
            </p:nvSpPr>
            <p:spPr bwMode="auto">
              <a:xfrm>
                <a:off x="311" y="1684"/>
                <a:ext cx="944" cy="239"/>
              </a:xfrm>
              <a:custGeom>
                <a:avLst/>
                <a:gdLst/>
                <a:ahLst/>
                <a:cxnLst>
                  <a:cxn ang="0">
                    <a:pos x="81" y="42"/>
                  </a:cxn>
                  <a:cxn ang="0">
                    <a:pos x="10" y="141"/>
                  </a:cxn>
                  <a:cxn ang="0">
                    <a:pos x="0" y="177"/>
                  </a:cxn>
                  <a:cxn ang="0">
                    <a:pos x="24" y="225"/>
                  </a:cxn>
                  <a:cxn ang="0">
                    <a:pos x="225" y="183"/>
                  </a:cxn>
                  <a:cxn ang="0">
                    <a:pos x="236" y="108"/>
                  </a:cxn>
                  <a:cxn ang="0">
                    <a:pos x="506" y="108"/>
                  </a:cxn>
                  <a:cxn ang="0">
                    <a:pos x="718" y="108"/>
                  </a:cxn>
                  <a:cxn ang="0">
                    <a:pos x="722" y="182"/>
                  </a:cxn>
                  <a:cxn ang="0">
                    <a:pos x="912" y="238"/>
                  </a:cxn>
                  <a:cxn ang="0">
                    <a:pos x="943" y="211"/>
                  </a:cxn>
                  <a:cxn ang="0">
                    <a:pos x="941" y="160"/>
                  </a:cxn>
                  <a:cxn ang="0">
                    <a:pos x="865" y="53"/>
                  </a:cxn>
                  <a:cxn ang="0">
                    <a:pos x="769" y="18"/>
                  </a:cxn>
                  <a:cxn ang="0">
                    <a:pos x="613" y="0"/>
                  </a:cxn>
                  <a:cxn ang="0">
                    <a:pos x="326" y="0"/>
                  </a:cxn>
                  <a:cxn ang="0">
                    <a:pos x="187" y="9"/>
                  </a:cxn>
                  <a:cxn ang="0">
                    <a:pos x="90" y="35"/>
                  </a:cxn>
                  <a:cxn ang="0">
                    <a:pos x="81" y="42"/>
                  </a:cxn>
                </a:cxnLst>
                <a:rect l="0" t="0" r="r" b="b"/>
                <a:pathLst>
                  <a:path w="944" h="239">
                    <a:moveTo>
                      <a:pt x="81" y="42"/>
                    </a:moveTo>
                    <a:lnTo>
                      <a:pt x="10" y="141"/>
                    </a:lnTo>
                    <a:lnTo>
                      <a:pt x="0" y="177"/>
                    </a:lnTo>
                    <a:lnTo>
                      <a:pt x="24" y="225"/>
                    </a:lnTo>
                    <a:lnTo>
                      <a:pt x="225" y="183"/>
                    </a:lnTo>
                    <a:lnTo>
                      <a:pt x="236" y="108"/>
                    </a:lnTo>
                    <a:lnTo>
                      <a:pt x="506" y="108"/>
                    </a:lnTo>
                    <a:lnTo>
                      <a:pt x="718" y="108"/>
                    </a:lnTo>
                    <a:lnTo>
                      <a:pt x="722" y="182"/>
                    </a:lnTo>
                    <a:lnTo>
                      <a:pt x="912" y="238"/>
                    </a:lnTo>
                    <a:lnTo>
                      <a:pt x="943" y="211"/>
                    </a:lnTo>
                    <a:lnTo>
                      <a:pt x="941" y="160"/>
                    </a:lnTo>
                    <a:lnTo>
                      <a:pt x="865" y="53"/>
                    </a:lnTo>
                    <a:lnTo>
                      <a:pt x="769" y="18"/>
                    </a:lnTo>
                    <a:lnTo>
                      <a:pt x="613" y="0"/>
                    </a:lnTo>
                    <a:lnTo>
                      <a:pt x="326" y="0"/>
                    </a:lnTo>
                    <a:lnTo>
                      <a:pt x="187" y="9"/>
                    </a:lnTo>
                    <a:lnTo>
                      <a:pt x="90" y="35"/>
                    </a:lnTo>
                    <a:lnTo>
                      <a:pt x="81" y="42"/>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57795" name="Freeform 67"/>
              <p:cNvSpPr>
                <a:spLocks/>
              </p:cNvSpPr>
              <p:nvPr/>
            </p:nvSpPr>
            <p:spPr bwMode="auto">
              <a:xfrm>
                <a:off x="335" y="1733"/>
                <a:ext cx="151" cy="145"/>
              </a:xfrm>
              <a:custGeom>
                <a:avLst/>
                <a:gdLst/>
                <a:ahLst/>
                <a:cxnLst>
                  <a:cxn ang="0">
                    <a:pos x="68" y="0"/>
                  </a:cxn>
                  <a:cxn ang="0">
                    <a:pos x="148" y="64"/>
                  </a:cxn>
                  <a:cxn ang="0">
                    <a:pos x="150" y="85"/>
                  </a:cxn>
                  <a:cxn ang="0">
                    <a:pos x="141" y="107"/>
                  </a:cxn>
                  <a:cxn ang="0">
                    <a:pos x="133" y="116"/>
                  </a:cxn>
                  <a:cxn ang="0">
                    <a:pos x="62" y="138"/>
                  </a:cxn>
                  <a:cxn ang="0">
                    <a:pos x="27" y="144"/>
                  </a:cxn>
                  <a:cxn ang="0">
                    <a:pos x="6" y="124"/>
                  </a:cxn>
                  <a:cxn ang="0">
                    <a:pos x="0" y="111"/>
                  </a:cxn>
                  <a:cxn ang="0">
                    <a:pos x="68" y="0"/>
                  </a:cxn>
                </a:cxnLst>
                <a:rect l="0" t="0" r="r" b="b"/>
                <a:pathLst>
                  <a:path w="151" h="145">
                    <a:moveTo>
                      <a:pt x="68" y="0"/>
                    </a:moveTo>
                    <a:lnTo>
                      <a:pt x="148" y="64"/>
                    </a:lnTo>
                    <a:lnTo>
                      <a:pt x="150" y="85"/>
                    </a:lnTo>
                    <a:lnTo>
                      <a:pt x="141" y="107"/>
                    </a:lnTo>
                    <a:lnTo>
                      <a:pt x="133" y="116"/>
                    </a:lnTo>
                    <a:lnTo>
                      <a:pt x="62" y="138"/>
                    </a:lnTo>
                    <a:lnTo>
                      <a:pt x="27" y="144"/>
                    </a:lnTo>
                    <a:lnTo>
                      <a:pt x="6" y="124"/>
                    </a:lnTo>
                    <a:lnTo>
                      <a:pt x="0" y="111"/>
                    </a:lnTo>
                    <a:lnTo>
                      <a:pt x="68"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57796" name="Freeform 68"/>
              <p:cNvSpPr>
                <a:spLocks/>
              </p:cNvSpPr>
              <p:nvPr/>
            </p:nvSpPr>
            <p:spPr bwMode="auto">
              <a:xfrm>
                <a:off x="1069" y="1741"/>
                <a:ext cx="158" cy="145"/>
              </a:xfrm>
              <a:custGeom>
                <a:avLst/>
                <a:gdLst/>
                <a:ahLst/>
                <a:cxnLst>
                  <a:cxn ang="0">
                    <a:pos x="90" y="0"/>
                  </a:cxn>
                  <a:cxn ang="0">
                    <a:pos x="1" y="64"/>
                  </a:cxn>
                  <a:cxn ang="0">
                    <a:pos x="0" y="82"/>
                  </a:cxn>
                  <a:cxn ang="0">
                    <a:pos x="6" y="101"/>
                  </a:cxn>
                  <a:cxn ang="0">
                    <a:pos x="25" y="116"/>
                  </a:cxn>
                  <a:cxn ang="0">
                    <a:pos x="96" y="138"/>
                  </a:cxn>
                  <a:cxn ang="0">
                    <a:pos x="130" y="144"/>
                  </a:cxn>
                  <a:cxn ang="0">
                    <a:pos x="151" y="124"/>
                  </a:cxn>
                  <a:cxn ang="0">
                    <a:pos x="157" y="111"/>
                  </a:cxn>
                  <a:cxn ang="0">
                    <a:pos x="90" y="0"/>
                  </a:cxn>
                </a:cxnLst>
                <a:rect l="0" t="0" r="r" b="b"/>
                <a:pathLst>
                  <a:path w="158" h="145">
                    <a:moveTo>
                      <a:pt x="90" y="0"/>
                    </a:moveTo>
                    <a:lnTo>
                      <a:pt x="1" y="64"/>
                    </a:lnTo>
                    <a:lnTo>
                      <a:pt x="0" y="82"/>
                    </a:lnTo>
                    <a:lnTo>
                      <a:pt x="6" y="101"/>
                    </a:lnTo>
                    <a:lnTo>
                      <a:pt x="25" y="116"/>
                    </a:lnTo>
                    <a:lnTo>
                      <a:pt x="96" y="138"/>
                    </a:lnTo>
                    <a:lnTo>
                      <a:pt x="130" y="144"/>
                    </a:lnTo>
                    <a:lnTo>
                      <a:pt x="151" y="124"/>
                    </a:lnTo>
                    <a:lnTo>
                      <a:pt x="157" y="111"/>
                    </a:lnTo>
                    <a:lnTo>
                      <a:pt x="90"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57797" name="Freeform 69"/>
              <p:cNvSpPr>
                <a:spLocks/>
              </p:cNvSpPr>
              <p:nvPr/>
            </p:nvSpPr>
            <p:spPr bwMode="auto">
              <a:xfrm>
                <a:off x="482" y="1696"/>
                <a:ext cx="627" cy="30"/>
              </a:xfrm>
              <a:custGeom>
                <a:avLst/>
                <a:gdLst/>
                <a:ahLst/>
                <a:cxnLst>
                  <a:cxn ang="0">
                    <a:pos x="16" y="10"/>
                  </a:cxn>
                  <a:cxn ang="0">
                    <a:pos x="114" y="0"/>
                  </a:cxn>
                  <a:cxn ang="0">
                    <a:pos x="493" y="0"/>
                  </a:cxn>
                  <a:cxn ang="0">
                    <a:pos x="560" y="10"/>
                  </a:cxn>
                  <a:cxn ang="0">
                    <a:pos x="616" y="21"/>
                  </a:cxn>
                  <a:cxn ang="0">
                    <a:pos x="626" y="29"/>
                  </a:cxn>
                  <a:cxn ang="0">
                    <a:pos x="549" y="18"/>
                  </a:cxn>
                  <a:cxn ang="0">
                    <a:pos x="493" y="8"/>
                  </a:cxn>
                  <a:cxn ang="0">
                    <a:pos x="112" y="8"/>
                  </a:cxn>
                  <a:cxn ang="0">
                    <a:pos x="29" y="18"/>
                  </a:cxn>
                  <a:cxn ang="0">
                    <a:pos x="0" y="16"/>
                  </a:cxn>
                  <a:cxn ang="0">
                    <a:pos x="16" y="10"/>
                  </a:cxn>
                </a:cxnLst>
                <a:rect l="0" t="0" r="r" b="b"/>
                <a:pathLst>
                  <a:path w="627" h="30">
                    <a:moveTo>
                      <a:pt x="16" y="10"/>
                    </a:moveTo>
                    <a:lnTo>
                      <a:pt x="114" y="0"/>
                    </a:lnTo>
                    <a:lnTo>
                      <a:pt x="493" y="0"/>
                    </a:lnTo>
                    <a:lnTo>
                      <a:pt x="560" y="10"/>
                    </a:lnTo>
                    <a:lnTo>
                      <a:pt x="616" y="21"/>
                    </a:lnTo>
                    <a:lnTo>
                      <a:pt x="626" y="29"/>
                    </a:lnTo>
                    <a:lnTo>
                      <a:pt x="549" y="18"/>
                    </a:lnTo>
                    <a:lnTo>
                      <a:pt x="493" y="8"/>
                    </a:lnTo>
                    <a:lnTo>
                      <a:pt x="112" y="8"/>
                    </a:lnTo>
                    <a:lnTo>
                      <a:pt x="29" y="18"/>
                    </a:lnTo>
                    <a:lnTo>
                      <a:pt x="0" y="16"/>
                    </a:lnTo>
                    <a:lnTo>
                      <a:pt x="16" y="10"/>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nvGrpSpPr>
            <p:cNvPr id="457798" name="Group 70"/>
            <p:cNvGrpSpPr>
              <a:grpSpLocks/>
            </p:cNvGrpSpPr>
            <p:nvPr/>
          </p:nvGrpSpPr>
          <p:grpSpPr bwMode="auto">
            <a:xfrm>
              <a:off x="490" y="1866"/>
              <a:ext cx="605" cy="299"/>
              <a:chOff x="490" y="1866"/>
              <a:chExt cx="605" cy="299"/>
            </a:xfrm>
          </p:grpSpPr>
          <p:sp>
            <p:nvSpPr>
              <p:cNvPr id="457799" name="Freeform 71"/>
              <p:cNvSpPr>
                <a:spLocks/>
              </p:cNvSpPr>
              <p:nvPr/>
            </p:nvSpPr>
            <p:spPr bwMode="auto">
              <a:xfrm>
                <a:off x="490" y="1866"/>
                <a:ext cx="605" cy="299"/>
              </a:xfrm>
              <a:custGeom>
                <a:avLst/>
                <a:gdLst/>
                <a:ahLst/>
                <a:cxnLst>
                  <a:cxn ang="0">
                    <a:pos x="93" y="0"/>
                  </a:cxn>
                  <a:cxn ang="0">
                    <a:pos x="487" y="0"/>
                  </a:cxn>
                  <a:cxn ang="0">
                    <a:pos x="604" y="298"/>
                  </a:cxn>
                  <a:cxn ang="0">
                    <a:pos x="0" y="298"/>
                  </a:cxn>
                  <a:cxn ang="0">
                    <a:pos x="93" y="0"/>
                  </a:cxn>
                </a:cxnLst>
                <a:rect l="0" t="0" r="r" b="b"/>
                <a:pathLst>
                  <a:path w="605" h="299">
                    <a:moveTo>
                      <a:pt x="93" y="0"/>
                    </a:moveTo>
                    <a:lnTo>
                      <a:pt x="487" y="0"/>
                    </a:lnTo>
                    <a:lnTo>
                      <a:pt x="604" y="298"/>
                    </a:lnTo>
                    <a:lnTo>
                      <a:pt x="0" y="298"/>
                    </a:lnTo>
                    <a:lnTo>
                      <a:pt x="93" y="0"/>
                    </a:lnTo>
                  </a:path>
                </a:pathLst>
              </a:custGeom>
              <a:gradFill rotWithShape="0">
                <a:gsLst>
                  <a:gs pos="0">
                    <a:srgbClr val="7B8164"/>
                  </a:gs>
                  <a:gs pos="50000">
                    <a:srgbClr val="7B8164">
                      <a:gamma/>
                      <a:tint val="60000"/>
                      <a:invGamma/>
                    </a:srgbClr>
                  </a:gs>
                  <a:gs pos="100000">
                    <a:srgbClr val="7B8164"/>
                  </a:gs>
                </a:gsLst>
                <a:lin ang="0" scaled="1"/>
              </a:gradFill>
              <a:ln w="12700" cap="rnd" cmpd="sng">
                <a:solidFill>
                  <a:srgbClr val="7B8164"/>
                </a:solidFill>
                <a:prstDash val="solid"/>
                <a:round/>
                <a:headEnd/>
                <a:tailEnd/>
              </a:ln>
              <a:effectLst/>
            </p:spPr>
            <p:txBody>
              <a:bodyPr/>
              <a:lstStyle/>
              <a:p>
                <a:endParaRPr lang="es-ES"/>
              </a:p>
            </p:txBody>
          </p:sp>
          <p:sp>
            <p:nvSpPr>
              <p:cNvPr id="457800" name="Freeform 72"/>
              <p:cNvSpPr>
                <a:spLocks/>
              </p:cNvSpPr>
              <p:nvPr/>
            </p:nvSpPr>
            <p:spPr bwMode="auto">
              <a:xfrm>
                <a:off x="490" y="1870"/>
                <a:ext cx="603" cy="295"/>
              </a:xfrm>
              <a:custGeom>
                <a:avLst/>
                <a:gdLst/>
                <a:ahLst/>
                <a:cxnLst>
                  <a:cxn ang="0">
                    <a:pos x="0" y="294"/>
                  </a:cxn>
                  <a:cxn ang="0">
                    <a:pos x="602" y="294"/>
                  </a:cxn>
                  <a:cxn ang="0">
                    <a:pos x="491" y="0"/>
                  </a:cxn>
                </a:cxnLst>
                <a:rect l="0" t="0" r="r" b="b"/>
                <a:pathLst>
                  <a:path w="603" h="295">
                    <a:moveTo>
                      <a:pt x="0" y="294"/>
                    </a:moveTo>
                    <a:lnTo>
                      <a:pt x="602" y="294"/>
                    </a:lnTo>
                    <a:lnTo>
                      <a:pt x="49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sp>
            <p:nvSpPr>
              <p:cNvPr id="457801" name="Freeform 73"/>
              <p:cNvSpPr>
                <a:spLocks/>
              </p:cNvSpPr>
              <p:nvPr/>
            </p:nvSpPr>
            <p:spPr bwMode="auto">
              <a:xfrm>
                <a:off x="543" y="2081"/>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7802" name="Freeform 74"/>
              <p:cNvSpPr>
                <a:spLocks/>
              </p:cNvSpPr>
              <p:nvPr/>
            </p:nvSpPr>
            <p:spPr bwMode="auto">
              <a:xfrm>
                <a:off x="625" y="2087"/>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919191"/>
              </a:solidFill>
              <a:ln w="9525" cap="rnd">
                <a:noFill/>
                <a:round/>
                <a:headEnd/>
                <a:tailEnd/>
              </a:ln>
              <a:effectLst/>
            </p:spPr>
            <p:txBody>
              <a:bodyPr/>
              <a:lstStyle/>
              <a:p>
                <a:endParaRPr lang="es-ES"/>
              </a:p>
            </p:txBody>
          </p:sp>
          <p:sp>
            <p:nvSpPr>
              <p:cNvPr id="457803" name="Freeform 75"/>
              <p:cNvSpPr>
                <a:spLocks/>
              </p:cNvSpPr>
              <p:nvPr/>
            </p:nvSpPr>
            <p:spPr bwMode="auto">
              <a:xfrm>
                <a:off x="717" y="2079"/>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7804" name="Freeform 76"/>
              <p:cNvSpPr>
                <a:spLocks/>
              </p:cNvSpPr>
              <p:nvPr/>
            </p:nvSpPr>
            <p:spPr bwMode="auto">
              <a:xfrm>
                <a:off x="799" y="2085"/>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7B8164"/>
              </a:solidFill>
              <a:ln w="9525" cap="rnd">
                <a:noFill/>
                <a:round/>
                <a:headEnd/>
                <a:tailEnd/>
              </a:ln>
              <a:effectLst/>
            </p:spPr>
            <p:txBody>
              <a:bodyPr/>
              <a:lstStyle/>
              <a:p>
                <a:endParaRPr lang="es-ES"/>
              </a:p>
            </p:txBody>
          </p:sp>
          <p:sp>
            <p:nvSpPr>
              <p:cNvPr id="457805" name="Freeform 77"/>
              <p:cNvSpPr>
                <a:spLocks/>
              </p:cNvSpPr>
              <p:nvPr/>
            </p:nvSpPr>
            <p:spPr bwMode="auto">
              <a:xfrm>
                <a:off x="891" y="2077"/>
                <a:ext cx="147" cy="57"/>
              </a:xfrm>
              <a:custGeom>
                <a:avLst/>
                <a:gdLst/>
                <a:ahLst/>
                <a:cxnLst>
                  <a:cxn ang="0">
                    <a:pos x="22" y="0"/>
                  </a:cxn>
                  <a:cxn ang="0">
                    <a:pos x="118" y="0"/>
                  </a:cxn>
                  <a:cxn ang="0">
                    <a:pos x="146" y="56"/>
                  </a:cxn>
                  <a:cxn ang="0">
                    <a:pos x="0" y="56"/>
                  </a:cxn>
                  <a:cxn ang="0">
                    <a:pos x="22" y="0"/>
                  </a:cxn>
                </a:cxnLst>
                <a:rect l="0" t="0" r="r" b="b"/>
                <a:pathLst>
                  <a:path w="147" h="57">
                    <a:moveTo>
                      <a:pt x="22" y="0"/>
                    </a:moveTo>
                    <a:lnTo>
                      <a:pt x="118" y="0"/>
                    </a:lnTo>
                    <a:lnTo>
                      <a:pt x="146" y="56"/>
                    </a:lnTo>
                    <a:lnTo>
                      <a:pt x="0" y="56"/>
                    </a:lnTo>
                    <a:lnTo>
                      <a:pt x="22" y="0"/>
                    </a:lnTo>
                  </a:path>
                </a:pathLst>
              </a:custGeom>
              <a:solidFill>
                <a:srgbClr val="333629"/>
              </a:solidFill>
              <a:ln w="9525" cap="rnd">
                <a:noFill/>
                <a:round/>
                <a:headEnd/>
                <a:tailEnd/>
              </a:ln>
              <a:effectLst/>
            </p:spPr>
            <p:txBody>
              <a:bodyPr/>
              <a:lstStyle/>
              <a:p>
                <a:endParaRPr lang="es-ES"/>
              </a:p>
            </p:txBody>
          </p:sp>
          <p:sp>
            <p:nvSpPr>
              <p:cNvPr id="457806" name="Freeform 78"/>
              <p:cNvSpPr>
                <a:spLocks/>
              </p:cNvSpPr>
              <p:nvPr/>
            </p:nvSpPr>
            <p:spPr bwMode="auto">
              <a:xfrm>
                <a:off x="973" y="2083"/>
                <a:ext cx="53" cy="49"/>
              </a:xfrm>
              <a:custGeom>
                <a:avLst/>
                <a:gdLst/>
                <a:ahLst/>
                <a:cxnLst>
                  <a:cxn ang="0">
                    <a:pos x="0" y="0"/>
                  </a:cxn>
                  <a:cxn ang="0">
                    <a:pos x="29" y="0"/>
                  </a:cxn>
                  <a:cxn ang="0">
                    <a:pos x="52" y="48"/>
                  </a:cxn>
                  <a:cxn ang="0">
                    <a:pos x="24" y="7"/>
                  </a:cxn>
                  <a:cxn ang="0">
                    <a:pos x="0" y="0"/>
                  </a:cxn>
                </a:cxnLst>
                <a:rect l="0" t="0" r="r" b="b"/>
                <a:pathLst>
                  <a:path w="53" h="49">
                    <a:moveTo>
                      <a:pt x="0" y="0"/>
                    </a:moveTo>
                    <a:lnTo>
                      <a:pt x="29" y="0"/>
                    </a:lnTo>
                    <a:lnTo>
                      <a:pt x="52" y="48"/>
                    </a:lnTo>
                    <a:lnTo>
                      <a:pt x="24" y="7"/>
                    </a:lnTo>
                    <a:lnTo>
                      <a:pt x="0" y="0"/>
                    </a:lnTo>
                  </a:path>
                </a:pathLst>
              </a:custGeom>
              <a:solidFill>
                <a:srgbClr val="7B8164"/>
              </a:solidFill>
              <a:ln w="9525" cap="rnd">
                <a:noFill/>
                <a:round/>
                <a:headEnd/>
                <a:tailEnd/>
              </a:ln>
              <a:effectLst/>
            </p:spPr>
            <p:txBody>
              <a:bodyPr/>
              <a:lstStyle/>
              <a:p>
                <a:endParaRPr lang="es-ES"/>
              </a:p>
            </p:txBody>
          </p:sp>
          <p:sp>
            <p:nvSpPr>
              <p:cNvPr id="457807" name="Freeform 79"/>
              <p:cNvSpPr>
                <a:spLocks/>
              </p:cNvSpPr>
              <p:nvPr/>
            </p:nvSpPr>
            <p:spPr bwMode="auto">
              <a:xfrm>
                <a:off x="569"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7808" name="Freeform 80"/>
              <p:cNvSpPr>
                <a:spLocks/>
              </p:cNvSpPr>
              <p:nvPr/>
            </p:nvSpPr>
            <p:spPr bwMode="auto">
              <a:xfrm>
                <a:off x="637"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7809" name="Freeform 81"/>
              <p:cNvSpPr>
                <a:spLocks/>
              </p:cNvSpPr>
              <p:nvPr/>
            </p:nvSpPr>
            <p:spPr bwMode="auto">
              <a:xfrm>
                <a:off x="730"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7810" name="Freeform 82"/>
              <p:cNvSpPr>
                <a:spLocks/>
              </p:cNvSpPr>
              <p:nvPr/>
            </p:nvSpPr>
            <p:spPr bwMode="auto">
              <a:xfrm>
                <a:off x="798"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7811" name="Freeform 83"/>
              <p:cNvSpPr>
                <a:spLocks/>
              </p:cNvSpPr>
              <p:nvPr/>
            </p:nvSpPr>
            <p:spPr bwMode="auto">
              <a:xfrm>
                <a:off x="891" y="2007"/>
                <a:ext cx="121" cy="51"/>
              </a:xfrm>
              <a:custGeom>
                <a:avLst/>
                <a:gdLst/>
                <a:ahLst/>
                <a:cxnLst>
                  <a:cxn ang="0">
                    <a:pos x="18" y="0"/>
                  </a:cxn>
                  <a:cxn ang="0">
                    <a:pos x="97" y="0"/>
                  </a:cxn>
                  <a:cxn ang="0">
                    <a:pos x="120" y="50"/>
                  </a:cxn>
                  <a:cxn ang="0">
                    <a:pos x="0" y="50"/>
                  </a:cxn>
                  <a:cxn ang="0">
                    <a:pos x="18" y="0"/>
                  </a:cxn>
                </a:cxnLst>
                <a:rect l="0" t="0" r="r" b="b"/>
                <a:pathLst>
                  <a:path w="121" h="51">
                    <a:moveTo>
                      <a:pt x="18" y="0"/>
                    </a:moveTo>
                    <a:lnTo>
                      <a:pt x="97" y="0"/>
                    </a:lnTo>
                    <a:lnTo>
                      <a:pt x="120" y="50"/>
                    </a:lnTo>
                    <a:lnTo>
                      <a:pt x="0" y="50"/>
                    </a:lnTo>
                    <a:lnTo>
                      <a:pt x="18" y="0"/>
                    </a:lnTo>
                  </a:path>
                </a:pathLst>
              </a:custGeom>
              <a:solidFill>
                <a:srgbClr val="333629"/>
              </a:solidFill>
              <a:ln w="9525" cap="rnd">
                <a:noFill/>
                <a:round/>
                <a:headEnd/>
                <a:tailEnd/>
              </a:ln>
              <a:effectLst/>
            </p:spPr>
            <p:txBody>
              <a:bodyPr/>
              <a:lstStyle/>
              <a:p>
                <a:endParaRPr lang="es-ES"/>
              </a:p>
            </p:txBody>
          </p:sp>
          <p:sp>
            <p:nvSpPr>
              <p:cNvPr id="457812" name="Freeform 84"/>
              <p:cNvSpPr>
                <a:spLocks/>
              </p:cNvSpPr>
              <p:nvPr/>
            </p:nvSpPr>
            <p:spPr bwMode="auto">
              <a:xfrm>
                <a:off x="959" y="2013"/>
                <a:ext cx="43" cy="43"/>
              </a:xfrm>
              <a:custGeom>
                <a:avLst/>
                <a:gdLst/>
                <a:ahLst/>
                <a:cxnLst>
                  <a:cxn ang="0">
                    <a:pos x="0" y="0"/>
                  </a:cxn>
                  <a:cxn ang="0">
                    <a:pos x="24" y="0"/>
                  </a:cxn>
                  <a:cxn ang="0">
                    <a:pos x="42" y="42"/>
                  </a:cxn>
                  <a:cxn ang="0">
                    <a:pos x="19" y="6"/>
                  </a:cxn>
                  <a:cxn ang="0">
                    <a:pos x="0" y="0"/>
                  </a:cxn>
                </a:cxnLst>
                <a:rect l="0" t="0" r="r" b="b"/>
                <a:pathLst>
                  <a:path w="43" h="43">
                    <a:moveTo>
                      <a:pt x="0" y="0"/>
                    </a:moveTo>
                    <a:lnTo>
                      <a:pt x="24" y="0"/>
                    </a:lnTo>
                    <a:lnTo>
                      <a:pt x="42" y="42"/>
                    </a:lnTo>
                    <a:lnTo>
                      <a:pt x="19" y="6"/>
                    </a:lnTo>
                    <a:lnTo>
                      <a:pt x="0" y="0"/>
                    </a:lnTo>
                  </a:path>
                </a:pathLst>
              </a:custGeom>
              <a:solidFill>
                <a:srgbClr val="7B8164"/>
              </a:solidFill>
              <a:ln w="9525" cap="rnd">
                <a:noFill/>
                <a:round/>
                <a:headEnd/>
                <a:tailEnd/>
              </a:ln>
              <a:effectLst/>
            </p:spPr>
            <p:txBody>
              <a:bodyPr/>
              <a:lstStyle/>
              <a:p>
                <a:endParaRPr lang="es-ES"/>
              </a:p>
            </p:txBody>
          </p:sp>
          <p:sp>
            <p:nvSpPr>
              <p:cNvPr id="457813" name="Freeform 85"/>
              <p:cNvSpPr>
                <a:spLocks/>
              </p:cNvSpPr>
              <p:nvPr/>
            </p:nvSpPr>
            <p:spPr bwMode="auto">
              <a:xfrm>
                <a:off x="593" y="1939"/>
                <a:ext cx="105" cy="47"/>
              </a:xfrm>
              <a:custGeom>
                <a:avLst/>
                <a:gdLst/>
                <a:ahLst/>
                <a:cxnLst>
                  <a:cxn ang="0">
                    <a:pos x="16" y="0"/>
                  </a:cxn>
                  <a:cxn ang="0">
                    <a:pos x="84" y="0"/>
                  </a:cxn>
                  <a:cxn ang="0">
                    <a:pos x="104" y="46"/>
                  </a:cxn>
                  <a:cxn ang="0">
                    <a:pos x="0" y="46"/>
                  </a:cxn>
                  <a:cxn ang="0">
                    <a:pos x="16" y="0"/>
                  </a:cxn>
                </a:cxnLst>
                <a:rect l="0" t="0" r="r" b="b"/>
                <a:pathLst>
                  <a:path w="105" h="47">
                    <a:moveTo>
                      <a:pt x="16" y="0"/>
                    </a:moveTo>
                    <a:lnTo>
                      <a:pt x="84" y="0"/>
                    </a:lnTo>
                    <a:lnTo>
                      <a:pt x="104" y="46"/>
                    </a:lnTo>
                    <a:lnTo>
                      <a:pt x="0" y="46"/>
                    </a:lnTo>
                    <a:lnTo>
                      <a:pt x="16" y="0"/>
                    </a:lnTo>
                  </a:path>
                </a:pathLst>
              </a:custGeom>
              <a:solidFill>
                <a:srgbClr val="333629"/>
              </a:solidFill>
              <a:ln w="9525" cap="rnd">
                <a:noFill/>
                <a:round/>
                <a:headEnd/>
                <a:tailEnd/>
              </a:ln>
              <a:effectLst/>
            </p:spPr>
            <p:txBody>
              <a:bodyPr/>
              <a:lstStyle/>
              <a:p>
                <a:endParaRPr lang="es-ES"/>
              </a:p>
            </p:txBody>
          </p:sp>
          <p:sp>
            <p:nvSpPr>
              <p:cNvPr id="457814" name="Freeform 86"/>
              <p:cNvSpPr>
                <a:spLocks/>
              </p:cNvSpPr>
              <p:nvPr/>
            </p:nvSpPr>
            <p:spPr bwMode="auto">
              <a:xfrm>
                <a:off x="653" y="1944"/>
                <a:ext cx="36" cy="40"/>
              </a:xfrm>
              <a:custGeom>
                <a:avLst/>
                <a:gdLst/>
                <a:ahLst/>
                <a:cxnLst>
                  <a:cxn ang="0">
                    <a:pos x="0" y="0"/>
                  </a:cxn>
                  <a:cxn ang="0">
                    <a:pos x="20" y="0"/>
                  </a:cxn>
                  <a:cxn ang="0">
                    <a:pos x="35" y="39"/>
                  </a:cxn>
                  <a:cxn ang="0">
                    <a:pos x="16" y="6"/>
                  </a:cxn>
                  <a:cxn ang="0">
                    <a:pos x="0" y="0"/>
                  </a:cxn>
                </a:cxnLst>
                <a:rect l="0" t="0" r="r" b="b"/>
                <a:pathLst>
                  <a:path w="36" h="40">
                    <a:moveTo>
                      <a:pt x="0" y="0"/>
                    </a:moveTo>
                    <a:lnTo>
                      <a:pt x="20" y="0"/>
                    </a:lnTo>
                    <a:lnTo>
                      <a:pt x="35" y="39"/>
                    </a:lnTo>
                    <a:lnTo>
                      <a:pt x="16" y="6"/>
                    </a:lnTo>
                    <a:lnTo>
                      <a:pt x="0" y="0"/>
                    </a:lnTo>
                  </a:path>
                </a:pathLst>
              </a:custGeom>
              <a:solidFill>
                <a:srgbClr val="7B8164"/>
              </a:solidFill>
              <a:ln w="9525" cap="rnd">
                <a:noFill/>
                <a:round/>
                <a:headEnd/>
                <a:tailEnd/>
              </a:ln>
              <a:effectLst/>
            </p:spPr>
            <p:txBody>
              <a:bodyPr/>
              <a:lstStyle/>
              <a:p>
                <a:endParaRPr lang="es-ES"/>
              </a:p>
            </p:txBody>
          </p:sp>
          <p:sp>
            <p:nvSpPr>
              <p:cNvPr id="457815" name="Freeform 87"/>
              <p:cNvSpPr>
                <a:spLocks/>
              </p:cNvSpPr>
              <p:nvPr/>
            </p:nvSpPr>
            <p:spPr bwMode="auto">
              <a:xfrm>
                <a:off x="737" y="1939"/>
                <a:ext cx="104" cy="45"/>
              </a:xfrm>
              <a:custGeom>
                <a:avLst/>
                <a:gdLst/>
                <a:ahLst/>
                <a:cxnLst>
                  <a:cxn ang="0">
                    <a:pos x="16" y="0"/>
                  </a:cxn>
                  <a:cxn ang="0">
                    <a:pos x="83" y="0"/>
                  </a:cxn>
                  <a:cxn ang="0">
                    <a:pos x="103" y="44"/>
                  </a:cxn>
                  <a:cxn ang="0">
                    <a:pos x="0" y="44"/>
                  </a:cxn>
                  <a:cxn ang="0">
                    <a:pos x="16" y="0"/>
                  </a:cxn>
                </a:cxnLst>
                <a:rect l="0" t="0" r="r" b="b"/>
                <a:pathLst>
                  <a:path w="104" h="45">
                    <a:moveTo>
                      <a:pt x="16" y="0"/>
                    </a:moveTo>
                    <a:lnTo>
                      <a:pt x="83" y="0"/>
                    </a:lnTo>
                    <a:lnTo>
                      <a:pt x="103" y="44"/>
                    </a:lnTo>
                    <a:lnTo>
                      <a:pt x="0" y="44"/>
                    </a:lnTo>
                    <a:lnTo>
                      <a:pt x="16" y="0"/>
                    </a:lnTo>
                  </a:path>
                </a:pathLst>
              </a:custGeom>
              <a:solidFill>
                <a:srgbClr val="333629"/>
              </a:solidFill>
              <a:ln w="9525" cap="rnd">
                <a:noFill/>
                <a:round/>
                <a:headEnd/>
                <a:tailEnd/>
              </a:ln>
              <a:effectLst/>
            </p:spPr>
            <p:txBody>
              <a:bodyPr/>
              <a:lstStyle/>
              <a:p>
                <a:endParaRPr lang="es-ES"/>
              </a:p>
            </p:txBody>
          </p:sp>
          <p:sp>
            <p:nvSpPr>
              <p:cNvPr id="457816" name="Freeform 88"/>
              <p:cNvSpPr>
                <a:spLocks/>
              </p:cNvSpPr>
              <p:nvPr/>
            </p:nvSpPr>
            <p:spPr bwMode="auto">
              <a:xfrm>
                <a:off x="795" y="1944"/>
                <a:ext cx="37" cy="38"/>
              </a:xfrm>
              <a:custGeom>
                <a:avLst/>
                <a:gdLst/>
                <a:ahLst/>
                <a:cxnLst>
                  <a:cxn ang="0">
                    <a:pos x="0" y="0"/>
                  </a:cxn>
                  <a:cxn ang="0">
                    <a:pos x="20" y="0"/>
                  </a:cxn>
                  <a:cxn ang="0">
                    <a:pos x="36" y="37"/>
                  </a:cxn>
                  <a:cxn ang="0">
                    <a:pos x="16" y="6"/>
                  </a:cxn>
                  <a:cxn ang="0">
                    <a:pos x="0" y="0"/>
                  </a:cxn>
                </a:cxnLst>
                <a:rect l="0" t="0" r="r" b="b"/>
                <a:pathLst>
                  <a:path w="37" h="38">
                    <a:moveTo>
                      <a:pt x="0" y="0"/>
                    </a:moveTo>
                    <a:lnTo>
                      <a:pt x="20" y="0"/>
                    </a:lnTo>
                    <a:lnTo>
                      <a:pt x="36" y="37"/>
                    </a:lnTo>
                    <a:lnTo>
                      <a:pt x="16" y="6"/>
                    </a:lnTo>
                    <a:lnTo>
                      <a:pt x="0" y="0"/>
                    </a:lnTo>
                  </a:path>
                </a:pathLst>
              </a:custGeom>
              <a:solidFill>
                <a:srgbClr val="7B8164"/>
              </a:solidFill>
              <a:ln w="9525" cap="rnd">
                <a:noFill/>
                <a:round/>
                <a:headEnd/>
                <a:tailEnd/>
              </a:ln>
              <a:effectLst/>
            </p:spPr>
            <p:txBody>
              <a:bodyPr/>
              <a:lstStyle/>
              <a:p>
                <a:endParaRPr lang="es-ES"/>
              </a:p>
            </p:txBody>
          </p:sp>
          <p:sp>
            <p:nvSpPr>
              <p:cNvPr id="457817" name="Freeform 89"/>
              <p:cNvSpPr>
                <a:spLocks/>
              </p:cNvSpPr>
              <p:nvPr/>
            </p:nvSpPr>
            <p:spPr bwMode="auto">
              <a:xfrm>
                <a:off x="883" y="1939"/>
                <a:ext cx="104" cy="47"/>
              </a:xfrm>
              <a:custGeom>
                <a:avLst/>
                <a:gdLst/>
                <a:ahLst/>
                <a:cxnLst>
                  <a:cxn ang="0">
                    <a:pos x="16" y="0"/>
                  </a:cxn>
                  <a:cxn ang="0">
                    <a:pos x="83" y="0"/>
                  </a:cxn>
                  <a:cxn ang="0">
                    <a:pos x="103" y="46"/>
                  </a:cxn>
                  <a:cxn ang="0">
                    <a:pos x="0" y="46"/>
                  </a:cxn>
                  <a:cxn ang="0">
                    <a:pos x="16" y="0"/>
                  </a:cxn>
                </a:cxnLst>
                <a:rect l="0" t="0" r="r" b="b"/>
                <a:pathLst>
                  <a:path w="104" h="47">
                    <a:moveTo>
                      <a:pt x="16" y="0"/>
                    </a:moveTo>
                    <a:lnTo>
                      <a:pt x="83" y="0"/>
                    </a:lnTo>
                    <a:lnTo>
                      <a:pt x="103" y="46"/>
                    </a:lnTo>
                    <a:lnTo>
                      <a:pt x="0" y="46"/>
                    </a:lnTo>
                    <a:lnTo>
                      <a:pt x="16" y="0"/>
                    </a:lnTo>
                  </a:path>
                </a:pathLst>
              </a:custGeom>
              <a:solidFill>
                <a:srgbClr val="333629"/>
              </a:solidFill>
              <a:ln w="9525" cap="rnd">
                <a:noFill/>
                <a:round/>
                <a:headEnd/>
                <a:tailEnd/>
              </a:ln>
              <a:effectLst/>
            </p:spPr>
            <p:txBody>
              <a:bodyPr/>
              <a:lstStyle/>
              <a:p>
                <a:endParaRPr lang="es-ES"/>
              </a:p>
            </p:txBody>
          </p:sp>
          <p:sp>
            <p:nvSpPr>
              <p:cNvPr id="457818" name="Freeform 90"/>
              <p:cNvSpPr>
                <a:spLocks/>
              </p:cNvSpPr>
              <p:nvPr/>
            </p:nvSpPr>
            <p:spPr bwMode="auto">
              <a:xfrm>
                <a:off x="942" y="1944"/>
                <a:ext cx="37" cy="40"/>
              </a:xfrm>
              <a:custGeom>
                <a:avLst/>
                <a:gdLst/>
                <a:ahLst/>
                <a:cxnLst>
                  <a:cxn ang="0">
                    <a:pos x="0" y="0"/>
                  </a:cxn>
                  <a:cxn ang="0">
                    <a:pos x="20" y="0"/>
                  </a:cxn>
                  <a:cxn ang="0">
                    <a:pos x="36" y="39"/>
                  </a:cxn>
                  <a:cxn ang="0">
                    <a:pos x="16" y="6"/>
                  </a:cxn>
                  <a:cxn ang="0">
                    <a:pos x="0" y="0"/>
                  </a:cxn>
                </a:cxnLst>
                <a:rect l="0" t="0" r="r" b="b"/>
                <a:pathLst>
                  <a:path w="37" h="40">
                    <a:moveTo>
                      <a:pt x="0" y="0"/>
                    </a:moveTo>
                    <a:lnTo>
                      <a:pt x="20" y="0"/>
                    </a:lnTo>
                    <a:lnTo>
                      <a:pt x="36" y="39"/>
                    </a:lnTo>
                    <a:lnTo>
                      <a:pt x="16" y="6"/>
                    </a:lnTo>
                    <a:lnTo>
                      <a:pt x="0" y="0"/>
                    </a:lnTo>
                  </a:path>
                </a:pathLst>
              </a:custGeom>
              <a:solidFill>
                <a:srgbClr val="7B8164"/>
              </a:solidFill>
              <a:ln w="9525" cap="rnd">
                <a:noFill/>
                <a:round/>
                <a:headEnd/>
                <a:tailEnd/>
              </a:ln>
              <a:effectLst/>
            </p:spPr>
            <p:txBody>
              <a:bodyPr/>
              <a:lstStyle/>
              <a:p>
                <a:endParaRPr lang="es-ES"/>
              </a:p>
            </p:txBody>
          </p:sp>
          <p:sp>
            <p:nvSpPr>
              <p:cNvPr id="457819" name="Freeform 91"/>
              <p:cNvSpPr>
                <a:spLocks/>
              </p:cNvSpPr>
              <p:nvPr/>
            </p:nvSpPr>
            <p:spPr bwMode="auto">
              <a:xfrm>
                <a:off x="621" y="1882"/>
                <a:ext cx="85" cy="36"/>
              </a:xfrm>
              <a:custGeom>
                <a:avLst/>
                <a:gdLst/>
                <a:ahLst/>
                <a:cxnLst>
                  <a:cxn ang="0">
                    <a:pos x="13" y="0"/>
                  </a:cxn>
                  <a:cxn ang="0">
                    <a:pos x="68" y="0"/>
                  </a:cxn>
                  <a:cxn ang="0">
                    <a:pos x="84" y="35"/>
                  </a:cxn>
                  <a:cxn ang="0">
                    <a:pos x="0" y="35"/>
                  </a:cxn>
                  <a:cxn ang="0">
                    <a:pos x="13" y="0"/>
                  </a:cxn>
                </a:cxnLst>
                <a:rect l="0" t="0" r="r" b="b"/>
                <a:pathLst>
                  <a:path w="85" h="36">
                    <a:moveTo>
                      <a:pt x="13" y="0"/>
                    </a:moveTo>
                    <a:lnTo>
                      <a:pt x="68" y="0"/>
                    </a:lnTo>
                    <a:lnTo>
                      <a:pt x="84" y="35"/>
                    </a:lnTo>
                    <a:lnTo>
                      <a:pt x="0" y="35"/>
                    </a:lnTo>
                    <a:lnTo>
                      <a:pt x="13" y="0"/>
                    </a:lnTo>
                  </a:path>
                </a:pathLst>
              </a:custGeom>
              <a:solidFill>
                <a:srgbClr val="333629"/>
              </a:solidFill>
              <a:ln w="9525" cap="rnd">
                <a:noFill/>
                <a:round/>
                <a:headEnd/>
                <a:tailEnd/>
              </a:ln>
              <a:effectLst/>
            </p:spPr>
            <p:txBody>
              <a:bodyPr/>
              <a:lstStyle/>
              <a:p>
                <a:endParaRPr lang="es-ES"/>
              </a:p>
            </p:txBody>
          </p:sp>
          <p:sp>
            <p:nvSpPr>
              <p:cNvPr id="457820" name="Freeform 92"/>
              <p:cNvSpPr>
                <a:spLocks/>
              </p:cNvSpPr>
              <p:nvPr/>
            </p:nvSpPr>
            <p:spPr bwMode="auto">
              <a:xfrm>
                <a:off x="669" y="1886"/>
                <a:ext cx="31" cy="30"/>
              </a:xfrm>
              <a:custGeom>
                <a:avLst/>
                <a:gdLst/>
                <a:ahLst/>
                <a:cxnLst>
                  <a:cxn ang="0">
                    <a:pos x="0" y="0"/>
                  </a:cxn>
                  <a:cxn ang="0">
                    <a:pos x="17" y="0"/>
                  </a:cxn>
                  <a:cxn ang="0">
                    <a:pos x="30" y="29"/>
                  </a:cxn>
                  <a:cxn ang="0">
                    <a:pos x="14" y="4"/>
                  </a:cxn>
                  <a:cxn ang="0">
                    <a:pos x="0" y="0"/>
                  </a:cxn>
                </a:cxnLst>
                <a:rect l="0" t="0" r="r" b="b"/>
                <a:pathLst>
                  <a:path w="31" h="30">
                    <a:moveTo>
                      <a:pt x="0" y="0"/>
                    </a:moveTo>
                    <a:lnTo>
                      <a:pt x="17" y="0"/>
                    </a:lnTo>
                    <a:lnTo>
                      <a:pt x="30" y="29"/>
                    </a:lnTo>
                    <a:lnTo>
                      <a:pt x="14" y="4"/>
                    </a:lnTo>
                    <a:lnTo>
                      <a:pt x="0" y="0"/>
                    </a:lnTo>
                  </a:path>
                </a:pathLst>
              </a:custGeom>
              <a:solidFill>
                <a:srgbClr val="7B8164"/>
              </a:solidFill>
              <a:ln w="9525" cap="rnd">
                <a:noFill/>
                <a:round/>
                <a:headEnd/>
                <a:tailEnd/>
              </a:ln>
              <a:effectLst/>
            </p:spPr>
            <p:txBody>
              <a:bodyPr/>
              <a:lstStyle/>
              <a:p>
                <a:endParaRPr lang="es-ES"/>
              </a:p>
            </p:txBody>
          </p:sp>
          <p:sp>
            <p:nvSpPr>
              <p:cNvPr id="457821" name="Freeform 93"/>
              <p:cNvSpPr>
                <a:spLocks/>
              </p:cNvSpPr>
              <p:nvPr/>
            </p:nvSpPr>
            <p:spPr bwMode="auto">
              <a:xfrm>
                <a:off x="751" y="1882"/>
                <a:ext cx="80" cy="36"/>
              </a:xfrm>
              <a:custGeom>
                <a:avLst/>
                <a:gdLst/>
                <a:ahLst/>
                <a:cxnLst>
                  <a:cxn ang="0">
                    <a:pos x="12" y="0"/>
                  </a:cxn>
                  <a:cxn ang="0">
                    <a:pos x="64" y="0"/>
                  </a:cxn>
                  <a:cxn ang="0">
                    <a:pos x="79" y="35"/>
                  </a:cxn>
                  <a:cxn ang="0">
                    <a:pos x="0" y="35"/>
                  </a:cxn>
                  <a:cxn ang="0">
                    <a:pos x="12" y="0"/>
                  </a:cxn>
                </a:cxnLst>
                <a:rect l="0" t="0" r="r" b="b"/>
                <a:pathLst>
                  <a:path w="80" h="36">
                    <a:moveTo>
                      <a:pt x="12" y="0"/>
                    </a:moveTo>
                    <a:lnTo>
                      <a:pt x="64" y="0"/>
                    </a:lnTo>
                    <a:lnTo>
                      <a:pt x="79" y="35"/>
                    </a:lnTo>
                    <a:lnTo>
                      <a:pt x="0" y="35"/>
                    </a:lnTo>
                    <a:lnTo>
                      <a:pt x="12" y="0"/>
                    </a:lnTo>
                  </a:path>
                </a:pathLst>
              </a:custGeom>
              <a:solidFill>
                <a:srgbClr val="333629"/>
              </a:solidFill>
              <a:ln w="9525" cap="rnd">
                <a:noFill/>
                <a:round/>
                <a:headEnd/>
                <a:tailEnd/>
              </a:ln>
              <a:effectLst/>
            </p:spPr>
            <p:txBody>
              <a:bodyPr/>
              <a:lstStyle/>
              <a:p>
                <a:endParaRPr lang="es-ES"/>
              </a:p>
            </p:txBody>
          </p:sp>
          <p:sp>
            <p:nvSpPr>
              <p:cNvPr id="457822" name="Freeform 94"/>
              <p:cNvSpPr>
                <a:spLocks/>
              </p:cNvSpPr>
              <p:nvPr/>
            </p:nvSpPr>
            <p:spPr bwMode="auto">
              <a:xfrm>
                <a:off x="796" y="1886"/>
                <a:ext cx="28" cy="30"/>
              </a:xfrm>
              <a:custGeom>
                <a:avLst/>
                <a:gdLst/>
                <a:ahLst/>
                <a:cxnLst>
                  <a:cxn ang="0">
                    <a:pos x="0" y="0"/>
                  </a:cxn>
                  <a:cxn ang="0">
                    <a:pos x="15" y="0"/>
                  </a:cxn>
                  <a:cxn ang="0">
                    <a:pos x="27" y="29"/>
                  </a:cxn>
                  <a:cxn ang="0">
                    <a:pos x="12" y="4"/>
                  </a:cxn>
                  <a:cxn ang="0">
                    <a:pos x="0" y="0"/>
                  </a:cxn>
                </a:cxnLst>
                <a:rect l="0" t="0" r="r" b="b"/>
                <a:pathLst>
                  <a:path w="28" h="30">
                    <a:moveTo>
                      <a:pt x="0" y="0"/>
                    </a:moveTo>
                    <a:lnTo>
                      <a:pt x="15" y="0"/>
                    </a:lnTo>
                    <a:lnTo>
                      <a:pt x="27" y="29"/>
                    </a:lnTo>
                    <a:lnTo>
                      <a:pt x="12" y="4"/>
                    </a:lnTo>
                    <a:lnTo>
                      <a:pt x="0" y="0"/>
                    </a:lnTo>
                  </a:path>
                </a:pathLst>
              </a:custGeom>
              <a:solidFill>
                <a:srgbClr val="7B8164"/>
              </a:solidFill>
              <a:ln w="9525" cap="rnd">
                <a:noFill/>
                <a:round/>
                <a:headEnd/>
                <a:tailEnd/>
              </a:ln>
              <a:effectLst/>
            </p:spPr>
            <p:txBody>
              <a:bodyPr/>
              <a:lstStyle/>
              <a:p>
                <a:endParaRPr lang="es-ES"/>
              </a:p>
            </p:txBody>
          </p:sp>
          <p:sp>
            <p:nvSpPr>
              <p:cNvPr id="457823" name="Freeform 95"/>
              <p:cNvSpPr>
                <a:spLocks/>
              </p:cNvSpPr>
              <p:nvPr/>
            </p:nvSpPr>
            <p:spPr bwMode="auto">
              <a:xfrm>
                <a:off x="882" y="1882"/>
                <a:ext cx="83" cy="36"/>
              </a:xfrm>
              <a:custGeom>
                <a:avLst/>
                <a:gdLst/>
                <a:ahLst/>
                <a:cxnLst>
                  <a:cxn ang="0">
                    <a:pos x="13" y="0"/>
                  </a:cxn>
                  <a:cxn ang="0">
                    <a:pos x="66" y="0"/>
                  </a:cxn>
                  <a:cxn ang="0">
                    <a:pos x="82" y="35"/>
                  </a:cxn>
                  <a:cxn ang="0">
                    <a:pos x="0" y="35"/>
                  </a:cxn>
                  <a:cxn ang="0">
                    <a:pos x="13" y="0"/>
                  </a:cxn>
                </a:cxnLst>
                <a:rect l="0" t="0" r="r" b="b"/>
                <a:pathLst>
                  <a:path w="83" h="36">
                    <a:moveTo>
                      <a:pt x="13" y="0"/>
                    </a:moveTo>
                    <a:lnTo>
                      <a:pt x="66" y="0"/>
                    </a:lnTo>
                    <a:lnTo>
                      <a:pt x="82" y="35"/>
                    </a:lnTo>
                    <a:lnTo>
                      <a:pt x="0" y="35"/>
                    </a:lnTo>
                    <a:lnTo>
                      <a:pt x="13" y="0"/>
                    </a:lnTo>
                  </a:path>
                </a:pathLst>
              </a:custGeom>
              <a:solidFill>
                <a:srgbClr val="333629"/>
              </a:solidFill>
              <a:ln w="9525" cap="rnd">
                <a:noFill/>
                <a:round/>
                <a:headEnd/>
                <a:tailEnd/>
              </a:ln>
              <a:effectLst/>
            </p:spPr>
            <p:txBody>
              <a:bodyPr/>
              <a:lstStyle/>
              <a:p>
                <a:endParaRPr lang="es-ES"/>
              </a:p>
            </p:txBody>
          </p:sp>
          <p:sp>
            <p:nvSpPr>
              <p:cNvPr id="457824" name="Freeform 96"/>
              <p:cNvSpPr>
                <a:spLocks/>
              </p:cNvSpPr>
              <p:nvPr/>
            </p:nvSpPr>
            <p:spPr bwMode="auto">
              <a:xfrm>
                <a:off x="929" y="1886"/>
                <a:ext cx="29" cy="30"/>
              </a:xfrm>
              <a:custGeom>
                <a:avLst/>
                <a:gdLst/>
                <a:ahLst/>
                <a:cxnLst>
                  <a:cxn ang="0">
                    <a:pos x="0" y="0"/>
                  </a:cxn>
                  <a:cxn ang="0">
                    <a:pos x="16" y="0"/>
                  </a:cxn>
                  <a:cxn ang="0">
                    <a:pos x="28" y="29"/>
                  </a:cxn>
                  <a:cxn ang="0">
                    <a:pos x="13" y="4"/>
                  </a:cxn>
                  <a:cxn ang="0">
                    <a:pos x="0" y="0"/>
                  </a:cxn>
                </a:cxnLst>
                <a:rect l="0" t="0" r="r" b="b"/>
                <a:pathLst>
                  <a:path w="29" h="30">
                    <a:moveTo>
                      <a:pt x="0" y="0"/>
                    </a:moveTo>
                    <a:lnTo>
                      <a:pt x="16" y="0"/>
                    </a:lnTo>
                    <a:lnTo>
                      <a:pt x="28" y="29"/>
                    </a:lnTo>
                    <a:lnTo>
                      <a:pt x="13" y="4"/>
                    </a:lnTo>
                    <a:lnTo>
                      <a:pt x="0" y="0"/>
                    </a:lnTo>
                  </a:path>
                </a:pathLst>
              </a:custGeom>
              <a:solidFill>
                <a:srgbClr val="7B8164"/>
              </a:solidFill>
              <a:ln w="9525" cap="rnd">
                <a:noFill/>
                <a:round/>
                <a:headEnd/>
                <a:tailEnd/>
              </a:ln>
              <a:effectLst/>
            </p:spPr>
            <p:txBody>
              <a:bodyPr/>
              <a:lstStyle/>
              <a:p>
                <a:endParaRPr lang="es-ES"/>
              </a:p>
            </p:txBody>
          </p:sp>
        </p:grpSp>
      </p:grpSp>
      <p:sp>
        <p:nvSpPr>
          <p:cNvPr id="457825" name="Freeform 97"/>
          <p:cNvSpPr>
            <a:spLocks/>
          </p:cNvSpPr>
          <p:nvPr/>
        </p:nvSpPr>
        <p:spPr bwMode="auto">
          <a:xfrm>
            <a:off x="5375275" y="3781425"/>
            <a:ext cx="747713" cy="312738"/>
          </a:xfrm>
          <a:custGeom>
            <a:avLst/>
            <a:gdLst/>
            <a:ahLst/>
            <a:cxnLst>
              <a:cxn ang="0">
                <a:pos x="0" y="41"/>
              </a:cxn>
              <a:cxn ang="0">
                <a:pos x="0" y="41"/>
              </a:cxn>
              <a:cxn ang="0">
                <a:pos x="331" y="41"/>
              </a:cxn>
              <a:cxn ang="0">
                <a:pos x="331" y="0"/>
              </a:cxn>
              <a:cxn ang="0">
                <a:pos x="418" y="87"/>
              </a:cxn>
              <a:cxn ang="0">
                <a:pos x="331" y="174"/>
              </a:cxn>
              <a:cxn ang="0">
                <a:pos x="331" y="128"/>
              </a:cxn>
              <a:cxn ang="0">
                <a:pos x="331" y="128"/>
              </a:cxn>
              <a:cxn ang="0">
                <a:pos x="331" y="128"/>
              </a:cxn>
              <a:cxn ang="0">
                <a:pos x="325" y="128"/>
              </a:cxn>
              <a:cxn ang="0">
                <a:pos x="311" y="128"/>
              </a:cxn>
              <a:cxn ang="0">
                <a:pos x="298" y="128"/>
              </a:cxn>
              <a:cxn ang="0">
                <a:pos x="283" y="128"/>
              </a:cxn>
              <a:cxn ang="0">
                <a:pos x="0" y="128"/>
              </a:cxn>
              <a:cxn ang="0">
                <a:pos x="0" y="41"/>
              </a:cxn>
            </a:cxnLst>
            <a:rect l="0" t="0" r="r" b="b"/>
            <a:pathLst>
              <a:path w="419" h="175">
                <a:moveTo>
                  <a:pt x="0" y="41"/>
                </a:moveTo>
                <a:lnTo>
                  <a:pt x="0" y="41"/>
                </a:lnTo>
                <a:lnTo>
                  <a:pt x="331" y="41"/>
                </a:lnTo>
                <a:lnTo>
                  <a:pt x="331" y="0"/>
                </a:lnTo>
                <a:lnTo>
                  <a:pt x="418" y="87"/>
                </a:lnTo>
                <a:lnTo>
                  <a:pt x="331" y="174"/>
                </a:lnTo>
                <a:lnTo>
                  <a:pt x="331" y="128"/>
                </a:lnTo>
                <a:lnTo>
                  <a:pt x="331" y="128"/>
                </a:lnTo>
                <a:lnTo>
                  <a:pt x="331" y="128"/>
                </a:lnTo>
                <a:lnTo>
                  <a:pt x="325" y="128"/>
                </a:lnTo>
                <a:lnTo>
                  <a:pt x="311" y="128"/>
                </a:lnTo>
                <a:lnTo>
                  <a:pt x="298" y="128"/>
                </a:lnTo>
                <a:lnTo>
                  <a:pt x="283" y="128"/>
                </a:lnTo>
                <a:lnTo>
                  <a:pt x="0" y="128"/>
                </a:lnTo>
                <a:lnTo>
                  <a:pt x="0" y="41"/>
                </a:lnTo>
              </a:path>
            </a:pathLst>
          </a:custGeom>
          <a:gradFill rotWithShape="0">
            <a:gsLst>
              <a:gs pos="0">
                <a:srgbClr val="CF0E30"/>
              </a:gs>
              <a:gs pos="100000">
                <a:srgbClr val="CF0E30">
                  <a:gamma/>
                  <a:tint val="60000"/>
                  <a:invGamma/>
                </a:srgbClr>
              </a:gs>
            </a:gsLst>
            <a:lin ang="0" scaled="1"/>
          </a:gradFill>
          <a:ln w="12700" cap="rnd" cmpd="sng">
            <a:solidFill>
              <a:schemeClr val="tx1"/>
            </a:solidFill>
            <a:prstDash val="solid"/>
            <a:round/>
            <a:headEnd/>
            <a:tailEnd/>
          </a:ln>
          <a:effectLst>
            <a:outerShdw dist="35921" dir="2700000" algn="ctr" rotWithShape="0">
              <a:schemeClr val="tx1"/>
            </a:outerShdw>
          </a:effectLst>
        </p:spPr>
        <p:txBody>
          <a:bodyPr/>
          <a:lstStyle/>
          <a:p>
            <a:endParaRPr lang="es-ES"/>
          </a:p>
        </p:txBody>
      </p:sp>
      <p:sp>
        <p:nvSpPr>
          <p:cNvPr id="457826" name="Rectangle 98"/>
          <p:cNvSpPr>
            <a:spLocks noChangeArrowheads="1"/>
          </p:cNvSpPr>
          <p:nvPr/>
        </p:nvSpPr>
        <p:spPr bwMode="auto">
          <a:xfrm>
            <a:off x="4530725" y="5276850"/>
            <a:ext cx="4381500" cy="7143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Rango capturado= 0-4 KHz</a:t>
            </a:r>
          </a:p>
          <a:p>
            <a:pPr algn="ctr" defTabSz="1028700"/>
            <a:r>
              <a:rPr lang="es-ES_tradnl" sz="2000" b="1">
                <a:latin typeface="Arial" charset="0"/>
              </a:rPr>
              <a:t>(Teorema de muestreo de Nyquist)</a:t>
            </a:r>
            <a:endParaRPr lang="es-ES" sz="2000" b="1">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Freeform 2"/>
          <p:cNvSpPr>
            <a:spLocks/>
          </p:cNvSpPr>
          <p:nvPr/>
        </p:nvSpPr>
        <p:spPr bwMode="auto">
          <a:xfrm>
            <a:off x="1689100" y="3448050"/>
            <a:ext cx="747713" cy="312738"/>
          </a:xfrm>
          <a:custGeom>
            <a:avLst/>
            <a:gdLst/>
            <a:ahLst/>
            <a:cxnLst>
              <a:cxn ang="0">
                <a:pos x="0" y="41"/>
              </a:cxn>
              <a:cxn ang="0">
                <a:pos x="0" y="41"/>
              </a:cxn>
              <a:cxn ang="0">
                <a:pos x="331" y="41"/>
              </a:cxn>
              <a:cxn ang="0">
                <a:pos x="331" y="0"/>
              </a:cxn>
              <a:cxn ang="0">
                <a:pos x="418" y="87"/>
              </a:cxn>
              <a:cxn ang="0">
                <a:pos x="331" y="174"/>
              </a:cxn>
              <a:cxn ang="0">
                <a:pos x="331" y="128"/>
              </a:cxn>
              <a:cxn ang="0">
                <a:pos x="331" y="128"/>
              </a:cxn>
              <a:cxn ang="0">
                <a:pos x="331" y="128"/>
              </a:cxn>
              <a:cxn ang="0">
                <a:pos x="325" y="128"/>
              </a:cxn>
              <a:cxn ang="0">
                <a:pos x="311" y="128"/>
              </a:cxn>
              <a:cxn ang="0">
                <a:pos x="298" y="128"/>
              </a:cxn>
              <a:cxn ang="0">
                <a:pos x="283" y="128"/>
              </a:cxn>
              <a:cxn ang="0">
                <a:pos x="0" y="128"/>
              </a:cxn>
              <a:cxn ang="0">
                <a:pos x="0" y="41"/>
              </a:cxn>
            </a:cxnLst>
            <a:rect l="0" t="0" r="r" b="b"/>
            <a:pathLst>
              <a:path w="419" h="175">
                <a:moveTo>
                  <a:pt x="0" y="41"/>
                </a:moveTo>
                <a:lnTo>
                  <a:pt x="0" y="41"/>
                </a:lnTo>
                <a:lnTo>
                  <a:pt x="331" y="41"/>
                </a:lnTo>
                <a:lnTo>
                  <a:pt x="331" y="0"/>
                </a:lnTo>
                <a:lnTo>
                  <a:pt x="418" y="87"/>
                </a:lnTo>
                <a:lnTo>
                  <a:pt x="331" y="174"/>
                </a:lnTo>
                <a:lnTo>
                  <a:pt x="331" y="128"/>
                </a:lnTo>
                <a:lnTo>
                  <a:pt x="331" y="128"/>
                </a:lnTo>
                <a:lnTo>
                  <a:pt x="331" y="128"/>
                </a:lnTo>
                <a:lnTo>
                  <a:pt x="325" y="128"/>
                </a:lnTo>
                <a:lnTo>
                  <a:pt x="311" y="128"/>
                </a:lnTo>
                <a:lnTo>
                  <a:pt x="298" y="128"/>
                </a:lnTo>
                <a:lnTo>
                  <a:pt x="283" y="128"/>
                </a:lnTo>
                <a:lnTo>
                  <a:pt x="0" y="128"/>
                </a:lnTo>
                <a:lnTo>
                  <a:pt x="0" y="41"/>
                </a:lnTo>
              </a:path>
            </a:pathLst>
          </a:custGeom>
          <a:gradFill rotWithShape="0">
            <a:gsLst>
              <a:gs pos="0">
                <a:srgbClr val="CF0E30"/>
              </a:gs>
              <a:gs pos="100000">
                <a:srgbClr val="CF0E30">
                  <a:gamma/>
                  <a:tint val="60000"/>
                  <a:invGamma/>
                </a:srgbClr>
              </a:gs>
            </a:gsLst>
            <a:lin ang="0" scaled="1"/>
          </a:gradFill>
          <a:ln w="12700" cap="rnd" cmpd="sng">
            <a:solidFill>
              <a:schemeClr val="tx1"/>
            </a:solidFill>
            <a:prstDash val="solid"/>
            <a:round/>
            <a:headEnd/>
            <a:tailEnd/>
          </a:ln>
          <a:effectLst>
            <a:outerShdw dist="35921" dir="2700000" algn="ctr" rotWithShape="0">
              <a:schemeClr val="tx1"/>
            </a:outerShdw>
          </a:effectLst>
        </p:spPr>
        <p:txBody>
          <a:bodyPr/>
          <a:lstStyle/>
          <a:p>
            <a:endParaRPr lang="es-ES"/>
          </a:p>
        </p:txBody>
      </p:sp>
      <p:sp>
        <p:nvSpPr>
          <p:cNvPr id="458755" name="Rectangle 3"/>
          <p:cNvSpPr>
            <a:spLocks noChangeArrowheads="1"/>
          </p:cNvSpPr>
          <p:nvPr/>
        </p:nvSpPr>
        <p:spPr bwMode="auto">
          <a:xfrm>
            <a:off x="53975" y="4394200"/>
            <a:ext cx="2455863" cy="396875"/>
          </a:xfrm>
          <a:prstGeom prst="rect">
            <a:avLst/>
          </a:prstGeom>
          <a:noFill/>
          <a:ln w="9525">
            <a:noFill/>
            <a:miter lim="800000"/>
            <a:headEnd/>
            <a:tailEnd/>
          </a:ln>
          <a:effectLst/>
        </p:spPr>
        <p:txBody>
          <a:bodyPr wrap="none" lIns="92836" tIns="46418" rIns="92836" bIns="46418">
            <a:spAutoFit/>
          </a:bodyPr>
          <a:lstStyle/>
          <a:p>
            <a:pPr algn="ctr" defTabSz="925513"/>
            <a:r>
              <a:rPr lang="es-ES_tradnl" sz="2000" b="1">
                <a:latin typeface="Arial" charset="0"/>
              </a:rPr>
              <a:t>Etapa de muestreo</a:t>
            </a:r>
            <a:endParaRPr lang="es-ES" sz="2000" b="1">
              <a:latin typeface="Arial" charset="0"/>
            </a:endParaRPr>
          </a:p>
        </p:txBody>
      </p:sp>
      <p:sp>
        <p:nvSpPr>
          <p:cNvPr id="458756" name="Rectangle 4"/>
          <p:cNvSpPr>
            <a:spLocks noChangeArrowheads="1"/>
          </p:cNvSpPr>
          <p:nvPr/>
        </p:nvSpPr>
        <p:spPr bwMode="auto">
          <a:xfrm>
            <a:off x="3514725" y="5910263"/>
            <a:ext cx="2851150" cy="396875"/>
          </a:xfrm>
          <a:prstGeom prst="rect">
            <a:avLst/>
          </a:prstGeom>
          <a:noFill/>
          <a:ln w="9525">
            <a:noFill/>
            <a:miter lim="800000"/>
            <a:headEnd/>
            <a:tailEnd/>
          </a:ln>
          <a:effectLst/>
        </p:spPr>
        <p:txBody>
          <a:bodyPr wrap="none" lIns="92836" tIns="46418" rIns="92836" bIns="46418">
            <a:spAutoFit/>
          </a:bodyPr>
          <a:lstStyle/>
          <a:p>
            <a:pPr algn="ctr" defTabSz="925513"/>
            <a:r>
              <a:rPr lang="es-ES_tradnl" sz="2000" b="1">
                <a:latin typeface="Arial" charset="0"/>
              </a:rPr>
              <a:t>Etapa de cuantización</a:t>
            </a:r>
            <a:endParaRPr lang="es-ES" sz="2000" b="1">
              <a:latin typeface="Arial" charset="0"/>
            </a:endParaRPr>
          </a:p>
        </p:txBody>
      </p:sp>
      <p:sp>
        <p:nvSpPr>
          <p:cNvPr id="458757" name="Rectangle 5"/>
          <p:cNvSpPr>
            <a:spLocks noChangeArrowheads="1"/>
          </p:cNvSpPr>
          <p:nvPr/>
        </p:nvSpPr>
        <p:spPr bwMode="auto">
          <a:xfrm>
            <a:off x="2560638" y="2078038"/>
            <a:ext cx="4062412" cy="3598862"/>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8758" name="Oval 6"/>
          <p:cNvSpPr>
            <a:spLocks noChangeArrowheads="1"/>
          </p:cNvSpPr>
          <p:nvPr/>
        </p:nvSpPr>
        <p:spPr bwMode="auto">
          <a:xfrm>
            <a:off x="3346450" y="2681288"/>
            <a:ext cx="261938" cy="271462"/>
          </a:xfrm>
          <a:prstGeom prst="ellipse">
            <a:avLst/>
          </a:prstGeom>
          <a:solidFill>
            <a:schemeClr val="accent2"/>
          </a:solidFill>
          <a:ln w="12700">
            <a:solidFill>
              <a:schemeClr val="tx1"/>
            </a:solidFill>
            <a:round/>
            <a:headEnd/>
            <a:tailEnd/>
          </a:ln>
          <a:effectLst>
            <a:outerShdw dist="35921" dir="2700000" algn="ctr" rotWithShape="0">
              <a:schemeClr val="tx1"/>
            </a:outerShdw>
          </a:effectLst>
        </p:spPr>
        <p:txBody>
          <a:bodyPr wrap="none" anchor="ctr"/>
          <a:lstStyle/>
          <a:p>
            <a:endParaRPr lang="es-ES"/>
          </a:p>
        </p:txBody>
      </p:sp>
      <p:sp>
        <p:nvSpPr>
          <p:cNvPr id="458759" name="Line 7"/>
          <p:cNvSpPr>
            <a:spLocks noChangeShapeType="1"/>
          </p:cNvSpPr>
          <p:nvPr/>
        </p:nvSpPr>
        <p:spPr bwMode="auto">
          <a:xfrm flipH="1">
            <a:off x="2959100" y="2763838"/>
            <a:ext cx="1588" cy="1054100"/>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0" name="Line 8"/>
          <p:cNvSpPr>
            <a:spLocks noChangeShapeType="1"/>
          </p:cNvSpPr>
          <p:nvPr/>
        </p:nvSpPr>
        <p:spPr bwMode="auto">
          <a:xfrm flipH="1">
            <a:off x="3201988" y="2443163"/>
            <a:ext cx="3175" cy="1398587"/>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1" name="Line 9"/>
          <p:cNvSpPr>
            <a:spLocks noChangeShapeType="1"/>
          </p:cNvSpPr>
          <p:nvPr/>
        </p:nvSpPr>
        <p:spPr bwMode="auto">
          <a:xfrm>
            <a:off x="3448050" y="2884488"/>
            <a:ext cx="3175" cy="935037"/>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2" name="Line 10"/>
          <p:cNvSpPr>
            <a:spLocks noChangeShapeType="1"/>
          </p:cNvSpPr>
          <p:nvPr/>
        </p:nvSpPr>
        <p:spPr bwMode="auto">
          <a:xfrm>
            <a:off x="4721225" y="2844800"/>
            <a:ext cx="0" cy="1004888"/>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3" name="Line 11"/>
          <p:cNvSpPr>
            <a:spLocks noChangeShapeType="1"/>
          </p:cNvSpPr>
          <p:nvPr/>
        </p:nvSpPr>
        <p:spPr bwMode="auto">
          <a:xfrm flipH="1">
            <a:off x="4973638" y="2452688"/>
            <a:ext cx="1587" cy="1363662"/>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4" name="Line 12"/>
          <p:cNvSpPr>
            <a:spLocks noChangeShapeType="1"/>
          </p:cNvSpPr>
          <p:nvPr/>
        </p:nvSpPr>
        <p:spPr bwMode="auto">
          <a:xfrm>
            <a:off x="5195888" y="2755900"/>
            <a:ext cx="0" cy="1073150"/>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5" name="Line 13"/>
          <p:cNvSpPr>
            <a:spLocks noChangeShapeType="1"/>
          </p:cNvSpPr>
          <p:nvPr/>
        </p:nvSpPr>
        <p:spPr bwMode="auto">
          <a:xfrm>
            <a:off x="3865563" y="3862388"/>
            <a:ext cx="0" cy="1069975"/>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6" name="Line 14"/>
          <p:cNvSpPr>
            <a:spLocks noChangeShapeType="1"/>
          </p:cNvSpPr>
          <p:nvPr/>
        </p:nvSpPr>
        <p:spPr bwMode="auto">
          <a:xfrm>
            <a:off x="4073525" y="3819525"/>
            <a:ext cx="3175" cy="1389063"/>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7" name="Line 15"/>
          <p:cNvSpPr>
            <a:spLocks noChangeShapeType="1"/>
          </p:cNvSpPr>
          <p:nvPr/>
        </p:nvSpPr>
        <p:spPr bwMode="auto">
          <a:xfrm>
            <a:off x="4284663" y="3840163"/>
            <a:ext cx="0" cy="1144587"/>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8" name="Line 16"/>
          <p:cNvSpPr>
            <a:spLocks noChangeShapeType="1"/>
          </p:cNvSpPr>
          <p:nvPr/>
        </p:nvSpPr>
        <p:spPr bwMode="auto">
          <a:xfrm>
            <a:off x="5862638" y="3860800"/>
            <a:ext cx="0" cy="1385888"/>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69" name="Line 17"/>
          <p:cNvSpPr>
            <a:spLocks noChangeShapeType="1"/>
          </p:cNvSpPr>
          <p:nvPr/>
        </p:nvSpPr>
        <p:spPr bwMode="auto">
          <a:xfrm>
            <a:off x="6115050" y="3829050"/>
            <a:ext cx="0" cy="957263"/>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70" name="Line 18"/>
          <p:cNvSpPr>
            <a:spLocks noChangeShapeType="1"/>
          </p:cNvSpPr>
          <p:nvPr/>
        </p:nvSpPr>
        <p:spPr bwMode="auto">
          <a:xfrm flipH="1">
            <a:off x="5621338" y="3835400"/>
            <a:ext cx="3175" cy="1039813"/>
          </a:xfrm>
          <a:prstGeom prst="line">
            <a:avLst/>
          </a:prstGeom>
          <a:noFill/>
          <a:ln w="76200">
            <a:solidFill>
              <a:schemeClr val="accent1"/>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71" name="Line 19"/>
          <p:cNvSpPr>
            <a:spLocks noChangeShapeType="1"/>
          </p:cNvSpPr>
          <p:nvPr/>
        </p:nvSpPr>
        <p:spPr bwMode="auto">
          <a:xfrm>
            <a:off x="2651125" y="3843338"/>
            <a:ext cx="3873500" cy="0"/>
          </a:xfrm>
          <a:prstGeom prst="line">
            <a:avLst/>
          </a:prstGeom>
          <a:noFill/>
          <a:ln w="50800">
            <a:solidFill>
              <a:schemeClr val="tx1"/>
            </a:solidFill>
            <a:round/>
            <a:headEnd type="none" w="sm" len="sm"/>
            <a:tailEnd type="none" w="sm" len="sm"/>
          </a:ln>
          <a:effectLst/>
        </p:spPr>
        <p:txBody>
          <a:bodyPr/>
          <a:lstStyle/>
          <a:p>
            <a:endParaRPr lang="es-ES"/>
          </a:p>
        </p:txBody>
      </p:sp>
      <p:sp>
        <p:nvSpPr>
          <p:cNvPr id="458772" name="Line 20"/>
          <p:cNvSpPr>
            <a:spLocks noChangeShapeType="1"/>
          </p:cNvSpPr>
          <p:nvPr/>
        </p:nvSpPr>
        <p:spPr bwMode="auto">
          <a:xfrm>
            <a:off x="2644775" y="2179638"/>
            <a:ext cx="0" cy="3416300"/>
          </a:xfrm>
          <a:prstGeom prst="line">
            <a:avLst/>
          </a:prstGeom>
          <a:noFill/>
          <a:ln w="50800">
            <a:solidFill>
              <a:schemeClr val="accent2"/>
            </a:solidFill>
            <a:round/>
            <a:headEnd type="none" w="sm" len="sm"/>
            <a:tailEnd type="none" w="sm" len="sm"/>
          </a:ln>
          <a:effectLst>
            <a:outerShdw dist="17961" dir="2700000" algn="ctr" rotWithShape="0">
              <a:schemeClr val="tx1"/>
            </a:outerShdw>
          </a:effectLst>
        </p:spPr>
        <p:txBody>
          <a:bodyPr/>
          <a:lstStyle/>
          <a:p>
            <a:endParaRPr lang="es-ES"/>
          </a:p>
        </p:txBody>
      </p:sp>
      <p:sp>
        <p:nvSpPr>
          <p:cNvPr id="458773" name="Rectangle 21"/>
          <p:cNvSpPr>
            <a:spLocks noChangeArrowheads="1"/>
          </p:cNvSpPr>
          <p:nvPr/>
        </p:nvSpPr>
        <p:spPr bwMode="auto">
          <a:xfrm>
            <a:off x="3741738" y="1646238"/>
            <a:ext cx="2901950" cy="409575"/>
          </a:xfrm>
          <a:prstGeom prst="rect">
            <a:avLst/>
          </a:prstGeom>
          <a:noFill/>
          <a:ln w="9525">
            <a:noFill/>
            <a:miter lim="800000"/>
            <a:headEnd/>
            <a:tailEnd/>
          </a:ln>
          <a:effectLst/>
        </p:spPr>
        <p:txBody>
          <a:bodyPr wrap="none" lIns="103548" tIns="51774" rIns="103548" bIns="51774">
            <a:spAutoFit/>
          </a:bodyPr>
          <a:lstStyle/>
          <a:p>
            <a:pPr algn="ctr" defTabSz="1028700"/>
            <a:r>
              <a:rPr lang="es-ES_tradnl" sz="2000" b="1">
                <a:latin typeface="Arial" charset="0"/>
              </a:rPr>
              <a:t>Ruido de cuantización</a:t>
            </a:r>
            <a:endParaRPr lang="es-ES" sz="2000" b="1">
              <a:latin typeface="Arial" charset="0"/>
            </a:endParaRPr>
          </a:p>
        </p:txBody>
      </p:sp>
      <p:grpSp>
        <p:nvGrpSpPr>
          <p:cNvPr id="458774" name="Group 22"/>
          <p:cNvGrpSpPr>
            <a:grpSpLocks/>
          </p:cNvGrpSpPr>
          <p:nvPr/>
        </p:nvGrpSpPr>
        <p:grpSpPr bwMode="auto">
          <a:xfrm>
            <a:off x="2552700" y="2465388"/>
            <a:ext cx="4076700" cy="1303337"/>
            <a:chOff x="1430" y="1381"/>
            <a:chExt cx="2283" cy="730"/>
          </a:xfrm>
        </p:grpSpPr>
        <p:sp>
          <p:nvSpPr>
            <p:cNvPr id="458775" name="Line 23"/>
            <p:cNvSpPr>
              <a:spLocks noChangeShapeType="1"/>
            </p:cNvSpPr>
            <p:nvPr/>
          </p:nvSpPr>
          <p:spPr bwMode="auto">
            <a:xfrm>
              <a:off x="1430" y="2111"/>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76" name="Line 24"/>
            <p:cNvSpPr>
              <a:spLocks noChangeShapeType="1"/>
            </p:cNvSpPr>
            <p:nvPr/>
          </p:nvSpPr>
          <p:spPr bwMode="auto">
            <a:xfrm>
              <a:off x="1430" y="2065"/>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77" name="Line 25"/>
            <p:cNvSpPr>
              <a:spLocks noChangeShapeType="1"/>
            </p:cNvSpPr>
            <p:nvPr/>
          </p:nvSpPr>
          <p:spPr bwMode="auto">
            <a:xfrm>
              <a:off x="1430" y="2020"/>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78" name="Line 26"/>
            <p:cNvSpPr>
              <a:spLocks noChangeShapeType="1"/>
            </p:cNvSpPr>
            <p:nvPr/>
          </p:nvSpPr>
          <p:spPr bwMode="auto">
            <a:xfrm>
              <a:off x="1430" y="1928"/>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79" name="Line 27"/>
            <p:cNvSpPr>
              <a:spLocks noChangeShapeType="1"/>
            </p:cNvSpPr>
            <p:nvPr/>
          </p:nvSpPr>
          <p:spPr bwMode="auto">
            <a:xfrm>
              <a:off x="1430" y="1837"/>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0" name="Line 28"/>
            <p:cNvSpPr>
              <a:spLocks noChangeShapeType="1"/>
            </p:cNvSpPr>
            <p:nvPr/>
          </p:nvSpPr>
          <p:spPr bwMode="auto">
            <a:xfrm>
              <a:off x="1430" y="1700"/>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1" name="Line 29"/>
            <p:cNvSpPr>
              <a:spLocks noChangeShapeType="1"/>
            </p:cNvSpPr>
            <p:nvPr/>
          </p:nvSpPr>
          <p:spPr bwMode="auto">
            <a:xfrm>
              <a:off x="1430" y="1563"/>
              <a:ext cx="2283"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2" name="Line 30"/>
            <p:cNvSpPr>
              <a:spLocks noChangeShapeType="1"/>
            </p:cNvSpPr>
            <p:nvPr/>
          </p:nvSpPr>
          <p:spPr bwMode="auto">
            <a:xfrm>
              <a:off x="1430" y="1381"/>
              <a:ext cx="2283" cy="0"/>
            </a:xfrm>
            <a:prstGeom prst="line">
              <a:avLst/>
            </a:prstGeom>
            <a:noFill/>
            <a:ln w="12700">
              <a:solidFill>
                <a:schemeClr val="tx1"/>
              </a:solidFill>
              <a:round/>
              <a:headEnd type="none" w="sm" len="sm"/>
              <a:tailEnd type="none" w="sm" len="sm"/>
            </a:ln>
            <a:effectLst/>
          </p:spPr>
          <p:txBody>
            <a:bodyPr/>
            <a:lstStyle/>
            <a:p>
              <a:endParaRPr lang="es-ES"/>
            </a:p>
          </p:txBody>
        </p:sp>
      </p:grpSp>
      <p:sp>
        <p:nvSpPr>
          <p:cNvPr id="458783" name="Line 31"/>
          <p:cNvSpPr>
            <a:spLocks noChangeShapeType="1"/>
          </p:cNvSpPr>
          <p:nvPr/>
        </p:nvSpPr>
        <p:spPr bwMode="auto">
          <a:xfrm>
            <a:off x="2552700" y="3930650"/>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4" name="Line 32"/>
          <p:cNvSpPr>
            <a:spLocks noChangeShapeType="1"/>
          </p:cNvSpPr>
          <p:nvPr/>
        </p:nvSpPr>
        <p:spPr bwMode="auto">
          <a:xfrm>
            <a:off x="2552700" y="4013200"/>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5" name="Line 33"/>
          <p:cNvSpPr>
            <a:spLocks noChangeShapeType="1"/>
          </p:cNvSpPr>
          <p:nvPr/>
        </p:nvSpPr>
        <p:spPr bwMode="auto">
          <a:xfrm>
            <a:off x="2552700" y="4094163"/>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6" name="Line 34"/>
          <p:cNvSpPr>
            <a:spLocks noChangeShapeType="1"/>
          </p:cNvSpPr>
          <p:nvPr/>
        </p:nvSpPr>
        <p:spPr bwMode="auto">
          <a:xfrm>
            <a:off x="2552700" y="4257675"/>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7" name="Line 35"/>
          <p:cNvSpPr>
            <a:spLocks noChangeShapeType="1"/>
          </p:cNvSpPr>
          <p:nvPr/>
        </p:nvSpPr>
        <p:spPr bwMode="auto">
          <a:xfrm>
            <a:off x="2552700" y="4419600"/>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8" name="Line 36"/>
          <p:cNvSpPr>
            <a:spLocks noChangeShapeType="1"/>
          </p:cNvSpPr>
          <p:nvPr/>
        </p:nvSpPr>
        <p:spPr bwMode="auto">
          <a:xfrm>
            <a:off x="2552700" y="4664075"/>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89" name="Line 37"/>
          <p:cNvSpPr>
            <a:spLocks noChangeShapeType="1"/>
          </p:cNvSpPr>
          <p:nvPr/>
        </p:nvSpPr>
        <p:spPr bwMode="auto">
          <a:xfrm>
            <a:off x="2552700" y="4908550"/>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90" name="Line 38"/>
          <p:cNvSpPr>
            <a:spLocks noChangeShapeType="1"/>
          </p:cNvSpPr>
          <p:nvPr/>
        </p:nvSpPr>
        <p:spPr bwMode="auto">
          <a:xfrm>
            <a:off x="2552700" y="5235575"/>
            <a:ext cx="4076700" cy="0"/>
          </a:xfrm>
          <a:prstGeom prst="line">
            <a:avLst/>
          </a:prstGeom>
          <a:noFill/>
          <a:ln w="12700">
            <a:solidFill>
              <a:schemeClr val="tx1"/>
            </a:solidFill>
            <a:round/>
            <a:headEnd type="none" w="sm" len="sm"/>
            <a:tailEnd type="none" w="sm" len="sm"/>
          </a:ln>
          <a:effectLst/>
        </p:spPr>
        <p:txBody>
          <a:bodyPr/>
          <a:lstStyle/>
          <a:p>
            <a:endParaRPr lang="es-ES"/>
          </a:p>
        </p:txBody>
      </p:sp>
      <p:sp>
        <p:nvSpPr>
          <p:cNvPr id="458791" name="Rectangle 39"/>
          <p:cNvSpPr>
            <a:spLocks noChangeArrowheads="1"/>
          </p:cNvSpPr>
          <p:nvPr/>
        </p:nvSpPr>
        <p:spPr bwMode="auto">
          <a:xfrm>
            <a:off x="6596063" y="3706813"/>
            <a:ext cx="2351087" cy="412750"/>
          </a:xfrm>
          <a:prstGeom prst="rect">
            <a:avLst/>
          </a:prstGeom>
          <a:noFill/>
          <a:ln w="9525">
            <a:noFill/>
            <a:miter lim="800000"/>
            <a:headEnd/>
            <a:tailEnd/>
          </a:ln>
          <a:effectLst/>
        </p:spPr>
        <p:txBody>
          <a:bodyPr wrap="none" lIns="103548" tIns="51774" rIns="103548" bIns="51774">
            <a:spAutoFit/>
          </a:bodyPr>
          <a:lstStyle/>
          <a:p>
            <a:pPr algn="ctr" defTabSz="1028700"/>
            <a:r>
              <a:rPr lang="es-ES" sz="2000" b="1">
                <a:latin typeface="Arial" charset="0"/>
              </a:rPr>
              <a:t>100100111011001</a:t>
            </a:r>
          </a:p>
        </p:txBody>
      </p:sp>
      <p:sp>
        <p:nvSpPr>
          <p:cNvPr id="458792" name="Line 40"/>
          <p:cNvSpPr>
            <a:spLocks noChangeShapeType="1"/>
          </p:cNvSpPr>
          <p:nvPr/>
        </p:nvSpPr>
        <p:spPr bwMode="auto">
          <a:xfrm flipV="1">
            <a:off x="3532188" y="1838325"/>
            <a:ext cx="542925" cy="869950"/>
          </a:xfrm>
          <a:prstGeom prst="line">
            <a:avLst/>
          </a:prstGeom>
          <a:noFill/>
          <a:ln w="25400">
            <a:solidFill>
              <a:schemeClr val="tx1"/>
            </a:solidFill>
            <a:round/>
            <a:headEnd type="stealth" w="med" len="lg"/>
            <a:tailEnd type="none" w="sm" len="sm"/>
          </a:ln>
          <a:effectLst/>
        </p:spPr>
        <p:txBody>
          <a:bodyPr/>
          <a:lstStyle/>
          <a:p>
            <a:endParaRPr lang="es-ES"/>
          </a:p>
        </p:txBody>
      </p:sp>
      <p:grpSp>
        <p:nvGrpSpPr>
          <p:cNvPr id="458793" name="Group 41"/>
          <p:cNvGrpSpPr>
            <a:grpSpLocks/>
          </p:cNvGrpSpPr>
          <p:nvPr/>
        </p:nvGrpSpPr>
        <p:grpSpPr bwMode="auto">
          <a:xfrm>
            <a:off x="387350" y="3111500"/>
            <a:ext cx="1481138" cy="1022350"/>
            <a:chOff x="217" y="1743"/>
            <a:chExt cx="829" cy="573"/>
          </a:xfrm>
        </p:grpSpPr>
        <p:sp>
          <p:nvSpPr>
            <p:cNvPr id="458794" name="Rectangle 42"/>
            <p:cNvSpPr>
              <a:spLocks noChangeArrowheads="1"/>
            </p:cNvSpPr>
            <p:nvPr/>
          </p:nvSpPr>
          <p:spPr bwMode="auto">
            <a:xfrm>
              <a:off x="217" y="1743"/>
              <a:ext cx="829" cy="573"/>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grpSp>
          <p:nvGrpSpPr>
            <p:cNvPr id="458795" name="Group 43"/>
            <p:cNvGrpSpPr>
              <a:grpSpLocks/>
            </p:cNvGrpSpPr>
            <p:nvPr/>
          </p:nvGrpSpPr>
          <p:grpSpPr bwMode="auto">
            <a:xfrm>
              <a:off x="299" y="1792"/>
              <a:ext cx="152" cy="239"/>
              <a:chOff x="299" y="1792"/>
              <a:chExt cx="152" cy="239"/>
            </a:xfrm>
          </p:grpSpPr>
          <p:sp>
            <p:nvSpPr>
              <p:cNvPr id="458796" name="Arc 44"/>
              <p:cNvSpPr>
                <a:spLocks/>
              </p:cNvSpPr>
              <p:nvPr/>
            </p:nvSpPr>
            <p:spPr bwMode="auto">
              <a:xfrm>
                <a:off x="371" y="1792"/>
                <a:ext cx="80" cy="239"/>
              </a:xfrm>
              <a:custGeom>
                <a:avLst/>
                <a:gdLst>
                  <a:gd name="G0" fmla="+- 271 0 0"/>
                  <a:gd name="G1" fmla="+- 21600 0 0"/>
                  <a:gd name="G2" fmla="+- 21600 0 0"/>
                  <a:gd name="T0" fmla="*/ 0 w 21871"/>
                  <a:gd name="T1" fmla="*/ 2 h 21600"/>
                  <a:gd name="T2" fmla="*/ 21871 w 21871"/>
                  <a:gd name="T3" fmla="*/ 21509 h 21600"/>
                  <a:gd name="T4" fmla="*/ 271 w 21871"/>
                  <a:gd name="T5" fmla="*/ 21600 h 21600"/>
                </a:gdLst>
                <a:ahLst/>
                <a:cxnLst>
                  <a:cxn ang="0">
                    <a:pos x="T0" y="T1"/>
                  </a:cxn>
                  <a:cxn ang="0">
                    <a:pos x="T2" y="T3"/>
                  </a:cxn>
                  <a:cxn ang="0">
                    <a:pos x="T4" y="T5"/>
                  </a:cxn>
                </a:cxnLst>
                <a:rect l="0" t="0" r="r" b="b"/>
                <a:pathLst>
                  <a:path w="21871" h="21600" fill="none" extrusionOk="0">
                    <a:moveTo>
                      <a:pt x="-1" y="1"/>
                    </a:moveTo>
                    <a:cubicBezTo>
                      <a:pt x="90" y="0"/>
                      <a:pt x="180" y="-1"/>
                      <a:pt x="271" y="0"/>
                    </a:cubicBezTo>
                    <a:cubicBezTo>
                      <a:pt x="12164" y="0"/>
                      <a:pt x="21820" y="9615"/>
                      <a:pt x="21870" y="21509"/>
                    </a:cubicBezTo>
                  </a:path>
                  <a:path w="21871" h="21600" stroke="0" extrusionOk="0">
                    <a:moveTo>
                      <a:pt x="-1" y="1"/>
                    </a:moveTo>
                    <a:cubicBezTo>
                      <a:pt x="90" y="0"/>
                      <a:pt x="180" y="-1"/>
                      <a:pt x="271" y="0"/>
                    </a:cubicBezTo>
                    <a:cubicBezTo>
                      <a:pt x="12164" y="0"/>
                      <a:pt x="21820" y="9615"/>
                      <a:pt x="21870" y="21509"/>
                    </a:cubicBezTo>
                    <a:lnTo>
                      <a:pt x="271"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sp>
            <p:nvSpPr>
              <p:cNvPr id="458797" name="Arc 45"/>
              <p:cNvSpPr>
                <a:spLocks/>
              </p:cNvSpPr>
              <p:nvPr/>
            </p:nvSpPr>
            <p:spPr bwMode="auto">
              <a:xfrm>
                <a:off x="299" y="1793"/>
                <a:ext cx="82" cy="237"/>
              </a:xfrm>
              <a:custGeom>
                <a:avLst/>
                <a:gdLst>
                  <a:gd name="G0" fmla="+- 21600 0 0"/>
                  <a:gd name="G1" fmla="+- 21598 0 0"/>
                  <a:gd name="G2" fmla="+- 21600 0 0"/>
                  <a:gd name="T0" fmla="*/ 0 w 21600"/>
                  <a:gd name="T1" fmla="*/ 21508 h 21598"/>
                  <a:gd name="T2" fmla="*/ 21336 w 21600"/>
                  <a:gd name="T3" fmla="*/ 0 h 21598"/>
                  <a:gd name="T4" fmla="*/ 21600 w 21600"/>
                  <a:gd name="T5" fmla="*/ 21598 h 21598"/>
                </a:gdLst>
                <a:ahLst/>
                <a:cxnLst>
                  <a:cxn ang="0">
                    <a:pos x="T0" y="T1"/>
                  </a:cxn>
                  <a:cxn ang="0">
                    <a:pos x="T2" y="T3"/>
                  </a:cxn>
                  <a:cxn ang="0">
                    <a:pos x="T4" y="T5"/>
                  </a:cxn>
                </a:cxnLst>
                <a:rect l="0" t="0" r="r" b="b"/>
                <a:pathLst>
                  <a:path w="21600" h="21598" fill="none" extrusionOk="0">
                    <a:moveTo>
                      <a:pt x="0" y="21508"/>
                    </a:moveTo>
                    <a:cubicBezTo>
                      <a:pt x="49" y="9716"/>
                      <a:pt x="9545" y="143"/>
                      <a:pt x="21335" y="-1"/>
                    </a:cubicBezTo>
                  </a:path>
                  <a:path w="21600" h="21598" stroke="0" extrusionOk="0">
                    <a:moveTo>
                      <a:pt x="0" y="21508"/>
                    </a:moveTo>
                    <a:cubicBezTo>
                      <a:pt x="49" y="9716"/>
                      <a:pt x="9545" y="143"/>
                      <a:pt x="21335" y="-1"/>
                    </a:cubicBezTo>
                    <a:lnTo>
                      <a:pt x="21600" y="21598"/>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grpSp>
        <p:grpSp>
          <p:nvGrpSpPr>
            <p:cNvPr id="458798" name="Group 46"/>
            <p:cNvGrpSpPr>
              <a:grpSpLocks/>
            </p:cNvGrpSpPr>
            <p:nvPr/>
          </p:nvGrpSpPr>
          <p:grpSpPr bwMode="auto">
            <a:xfrm>
              <a:off x="436" y="2030"/>
              <a:ext cx="149" cy="239"/>
              <a:chOff x="436" y="2030"/>
              <a:chExt cx="149" cy="239"/>
            </a:xfrm>
          </p:grpSpPr>
          <p:sp>
            <p:nvSpPr>
              <p:cNvPr id="458799" name="Arc 47"/>
              <p:cNvSpPr>
                <a:spLocks/>
              </p:cNvSpPr>
              <p:nvPr/>
            </p:nvSpPr>
            <p:spPr bwMode="auto">
              <a:xfrm>
                <a:off x="436" y="2030"/>
                <a:ext cx="80" cy="239"/>
              </a:xfrm>
              <a:custGeom>
                <a:avLst/>
                <a:gdLst>
                  <a:gd name="G0" fmla="+- 21600 0 0"/>
                  <a:gd name="G1" fmla="+- 90 0 0"/>
                  <a:gd name="G2" fmla="+- 21600 0 0"/>
                  <a:gd name="T0" fmla="*/ 21328 w 21600"/>
                  <a:gd name="T1" fmla="*/ 21688 h 21688"/>
                  <a:gd name="T2" fmla="*/ 0 w 21600"/>
                  <a:gd name="T3" fmla="*/ 0 h 21688"/>
                  <a:gd name="T4" fmla="*/ 21600 w 21600"/>
                  <a:gd name="T5" fmla="*/ 90 h 21688"/>
                </a:gdLst>
                <a:ahLst/>
                <a:cxnLst>
                  <a:cxn ang="0">
                    <a:pos x="T0" y="T1"/>
                  </a:cxn>
                  <a:cxn ang="0">
                    <a:pos x="T2" y="T3"/>
                  </a:cxn>
                  <a:cxn ang="0">
                    <a:pos x="T4" y="T5"/>
                  </a:cxn>
                </a:cxnLst>
                <a:rect l="0" t="0" r="r" b="b"/>
                <a:pathLst>
                  <a:path w="21600" h="21688" fill="none" extrusionOk="0">
                    <a:moveTo>
                      <a:pt x="21327" y="21688"/>
                    </a:moveTo>
                    <a:cubicBezTo>
                      <a:pt x="9505" y="21539"/>
                      <a:pt x="0" y="11913"/>
                      <a:pt x="0" y="90"/>
                    </a:cubicBezTo>
                    <a:cubicBezTo>
                      <a:pt x="-1" y="60"/>
                      <a:pt x="0" y="30"/>
                      <a:pt x="0" y="0"/>
                    </a:cubicBezTo>
                  </a:path>
                  <a:path w="21600" h="21688" stroke="0" extrusionOk="0">
                    <a:moveTo>
                      <a:pt x="21327" y="21688"/>
                    </a:moveTo>
                    <a:cubicBezTo>
                      <a:pt x="9505" y="21539"/>
                      <a:pt x="0" y="11913"/>
                      <a:pt x="0" y="90"/>
                    </a:cubicBezTo>
                    <a:cubicBezTo>
                      <a:pt x="-1" y="60"/>
                      <a:pt x="0" y="30"/>
                      <a:pt x="0" y="0"/>
                    </a:cubicBezTo>
                    <a:lnTo>
                      <a:pt x="21600" y="9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sp>
            <p:nvSpPr>
              <p:cNvPr id="458800" name="Arc 48"/>
              <p:cNvSpPr>
                <a:spLocks/>
              </p:cNvSpPr>
              <p:nvPr/>
            </p:nvSpPr>
            <p:spPr bwMode="auto">
              <a:xfrm>
                <a:off x="504" y="2030"/>
                <a:ext cx="81" cy="23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grpSp>
        <p:grpSp>
          <p:nvGrpSpPr>
            <p:cNvPr id="458801" name="Group 49"/>
            <p:cNvGrpSpPr>
              <a:grpSpLocks/>
            </p:cNvGrpSpPr>
            <p:nvPr/>
          </p:nvGrpSpPr>
          <p:grpSpPr bwMode="auto">
            <a:xfrm>
              <a:off x="572" y="1792"/>
              <a:ext cx="150" cy="239"/>
              <a:chOff x="572" y="1792"/>
              <a:chExt cx="150" cy="239"/>
            </a:xfrm>
          </p:grpSpPr>
          <p:sp>
            <p:nvSpPr>
              <p:cNvPr id="458802" name="Arc 50"/>
              <p:cNvSpPr>
                <a:spLocks/>
              </p:cNvSpPr>
              <p:nvPr/>
            </p:nvSpPr>
            <p:spPr bwMode="auto">
              <a:xfrm>
                <a:off x="642" y="1792"/>
                <a:ext cx="80" cy="239"/>
              </a:xfrm>
              <a:custGeom>
                <a:avLst/>
                <a:gdLst>
                  <a:gd name="G0" fmla="+- 0 0 0"/>
                  <a:gd name="G1" fmla="+- 21600 0 0"/>
                  <a:gd name="G2" fmla="+- 21600 0 0"/>
                  <a:gd name="T0" fmla="*/ 0 w 21600"/>
                  <a:gd name="T1" fmla="*/ 0 h 21600"/>
                  <a:gd name="T2" fmla="*/ 21600 w 21600"/>
                  <a:gd name="T3" fmla="*/ 21509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3" y="0"/>
                      <a:pt x="21549" y="9615"/>
                      <a:pt x="21599" y="21509"/>
                    </a:cubicBezTo>
                  </a:path>
                  <a:path w="21600" h="21600" stroke="0" extrusionOk="0">
                    <a:moveTo>
                      <a:pt x="-1" y="0"/>
                    </a:moveTo>
                    <a:cubicBezTo>
                      <a:pt x="11893" y="0"/>
                      <a:pt x="21549" y="9615"/>
                      <a:pt x="21599" y="21509"/>
                    </a:cubicBezTo>
                    <a:lnTo>
                      <a:pt x="0" y="2160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sp>
            <p:nvSpPr>
              <p:cNvPr id="458803" name="Arc 51"/>
              <p:cNvSpPr>
                <a:spLocks/>
              </p:cNvSpPr>
              <p:nvPr/>
            </p:nvSpPr>
            <p:spPr bwMode="auto">
              <a:xfrm>
                <a:off x="572" y="1793"/>
                <a:ext cx="81" cy="237"/>
              </a:xfrm>
              <a:custGeom>
                <a:avLst/>
                <a:gdLst>
                  <a:gd name="G0" fmla="+- 21600 0 0"/>
                  <a:gd name="G1" fmla="+- 21598 0 0"/>
                  <a:gd name="G2" fmla="+- 21600 0 0"/>
                  <a:gd name="T0" fmla="*/ 0 w 21600"/>
                  <a:gd name="T1" fmla="*/ 21508 h 21598"/>
                  <a:gd name="T2" fmla="*/ 21332 w 21600"/>
                  <a:gd name="T3" fmla="*/ 0 h 21598"/>
                  <a:gd name="T4" fmla="*/ 21600 w 21600"/>
                  <a:gd name="T5" fmla="*/ 21598 h 21598"/>
                </a:gdLst>
                <a:ahLst/>
                <a:cxnLst>
                  <a:cxn ang="0">
                    <a:pos x="T0" y="T1"/>
                  </a:cxn>
                  <a:cxn ang="0">
                    <a:pos x="T2" y="T3"/>
                  </a:cxn>
                  <a:cxn ang="0">
                    <a:pos x="T4" y="T5"/>
                  </a:cxn>
                </a:cxnLst>
                <a:rect l="0" t="0" r="r" b="b"/>
                <a:pathLst>
                  <a:path w="21600" h="21598" fill="none" extrusionOk="0">
                    <a:moveTo>
                      <a:pt x="0" y="21508"/>
                    </a:moveTo>
                    <a:cubicBezTo>
                      <a:pt x="49" y="9718"/>
                      <a:pt x="9543" y="145"/>
                      <a:pt x="21331" y="-1"/>
                    </a:cubicBezTo>
                  </a:path>
                  <a:path w="21600" h="21598" stroke="0" extrusionOk="0">
                    <a:moveTo>
                      <a:pt x="0" y="21508"/>
                    </a:moveTo>
                    <a:cubicBezTo>
                      <a:pt x="49" y="9718"/>
                      <a:pt x="9543" y="145"/>
                      <a:pt x="21331" y="-1"/>
                    </a:cubicBezTo>
                    <a:lnTo>
                      <a:pt x="21600" y="21598"/>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grpSp>
        <p:grpSp>
          <p:nvGrpSpPr>
            <p:cNvPr id="458804" name="Group 52"/>
            <p:cNvGrpSpPr>
              <a:grpSpLocks/>
            </p:cNvGrpSpPr>
            <p:nvPr/>
          </p:nvGrpSpPr>
          <p:grpSpPr bwMode="auto">
            <a:xfrm>
              <a:off x="710" y="2029"/>
              <a:ext cx="151" cy="240"/>
              <a:chOff x="710" y="2029"/>
              <a:chExt cx="151" cy="240"/>
            </a:xfrm>
          </p:grpSpPr>
          <p:sp>
            <p:nvSpPr>
              <p:cNvPr id="458805" name="Arc 53"/>
              <p:cNvSpPr>
                <a:spLocks/>
              </p:cNvSpPr>
              <p:nvPr/>
            </p:nvSpPr>
            <p:spPr bwMode="auto">
              <a:xfrm>
                <a:off x="710" y="2029"/>
                <a:ext cx="80" cy="240"/>
              </a:xfrm>
              <a:custGeom>
                <a:avLst/>
                <a:gdLst>
                  <a:gd name="G0" fmla="+- 21600 0 0"/>
                  <a:gd name="G1" fmla="+- 91 0 0"/>
                  <a:gd name="G2" fmla="+- 21600 0 0"/>
                  <a:gd name="T0" fmla="*/ 21600 w 21600"/>
                  <a:gd name="T1" fmla="*/ 21691 h 21691"/>
                  <a:gd name="T2" fmla="*/ 0 w 21600"/>
                  <a:gd name="T3" fmla="*/ 0 h 21691"/>
                  <a:gd name="T4" fmla="*/ 21600 w 21600"/>
                  <a:gd name="T5" fmla="*/ 91 h 21691"/>
                </a:gdLst>
                <a:ahLst/>
                <a:cxnLst>
                  <a:cxn ang="0">
                    <a:pos x="T0" y="T1"/>
                  </a:cxn>
                  <a:cxn ang="0">
                    <a:pos x="T2" y="T3"/>
                  </a:cxn>
                  <a:cxn ang="0">
                    <a:pos x="T4" y="T5"/>
                  </a:cxn>
                </a:cxnLst>
                <a:rect l="0" t="0" r="r" b="b"/>
                <a:pathLst>
                  <a:path w="21600" h="21691" fill="none" extrusionOk="0">
                    <a:moveTo>
                      <a:pt x="21600" y="21691"/>
                    </a:moveTo>
                    <a:cubicBezTo>
                      <a:pt x="9670" y="21691"/>
                      <a:pt x="0" y="12020"/>
                      <a:pt x="0" y="91"/>
                    </a:cubicBezTo>
                    <a:cubicBezTo>
                      <a:pt x="-1" y="60"/>
                      <a:pt x="0" y="30"/>
                      <a:pt x="0" y="0"/>
                    </a:cubicBezTo>
                  </a:path>
                  <a:path w="21600" h="21691" stroke="0" extrusionOk="0">
                    <a:moveTo>
                      <a:pt x="21600" y="21691"/>
                    </a:moveTo>
                    <a:cubicBezTo>
                      <a:pt x="9670" y="21691"/>
                      <a:pt x="0" y="12020"/>
                      <a:pt x="0" y="91"/>
                    </a:cubicBezTo>
                    <a:cubicBezTo>
                      <a:pt x="-1" y="60"/>
                      <a:pt x="0" y="30"/>
                      <a:pt x="0" y="0"/>
                    </a:cubicBezTo>
                    <a:lnTo>
                      <a:pt x="21600" y="91"/>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sp>
            <p:nvSpPr>
              <p:cNvPr id="458806" name="Arc 54"/>
              <p:cNvSpPr>
                <a:spLocks/>
              </p:cNvSpPr>
              <p:nvPr/>
            </p:nvSpPr>
            <p:spPr bwMode="auto">
              <a:xfrm>
                <a:off x="780" y="2030"/>
                <a:ext cx="81" cy="237"/>
              </a:xfrm>
              <a:custGeom>
                <a:avLst/>
                <a:gdLst>
                  <a:gd name="G0" fmla="+- 268 0 0"/>
                  <a:gd name="G1" fmla="+- 0 0 0"/>
                  <a:gd name="G2" fmla="+- 21600 0 0"/>
                  <a:gd name="T0" fmla="*/ 21868 w 21868"/>
                  <a:gd name="T1" fmla="*/ 0 h 21600"/>
                  <a:gd name="T2" fmla="*/ 0 w 21868"/>
                  <a:gd name="T3" fmla="*/ 21598 h 21600"/>
                  <a:gd name="T4" fmla="*/ 268 w 21868"/>
                  <a:gd name="T5" fmla="*/ 0 h 21600"/>
                </a:gdLst>
                <a:ahLst/>
                <a:cxnLst>
                  <a:cxn ang="0">
                    <a:pos x="T0" y="T1"/>
                  </a:cxn>
                  <a:cxn ang="0">
                    <a:pos x="T2" y="T3"/>
                  </a:cxn>
                  <a:cxn ang="0">
                    <a:pos x="T4" y="T5"/>
                  </a:cxn>
                </a:cxnLst>
                <a:rect l="0" t="0" r="r" b="b"/>
                <a:pathLst>
                  <a:path w="21868" h="21600" fill="none" extrusionOk="0">
                    <a:moveTo>
                      <a:pt x="21868" y="0"/>
                    </a:moveTo>
                    <a:cubicBezTo>
                      <a:pt x="21868" y="11929"/>
                      <a:pt x="12197" y="21600"/>
                      <a:pt x="268" y="21600"/>
                    </a:cubicBezTo>
                    <a:cubicBezTo>
                      <a:pt x="178" y="21600"/>
                      <a:pt x="89" y="21599"/>
                      <a:pt x="-1" y="21598"/>
                    </a:cubicBezTo>
                  </a:path>
                  <a:path w="21868" h="21600" stroke="0" extrusionOk="0">
                    <a:moveTo>
                      <a:pt x="21868" y="0"/>
                    </a:moveTo>
                    <a:cubicBezTo>
                      <a:pt x="21868" y="11929"/>
                      <a:pt x="12197" y="21600"/>
                      <a:pt x="268" y="21600"/>
                    </a:cubicBezTo>
                    <a:cubicBezTo>
                      <a:pt x="178" y="21600"/>
                      <a:pt x="89" y="21599"/>
                      <a:pt x="-1" y="21598"/>
                    </a:cubicBezTo>
                    <a:lnTo>
                      <a:pt x="268" y="0"/>
                    </a:lnTo>
                    <a:close/>
                  </a:path>
                </a:pathLst>
              </a:custGeom>
              <a:gradFill rotWithShape="0">
                <a:gsLst>
                  <a:gs pos="0">
                    <a:srgbClr val="FFD358"/>
                  </a:gs>
                  <a:gs pos="50000">
                    <a:srgbClr val="FFD358">
                      <a:gamma/>
                      <a:tint val="89804"/>
                      <a:invGamma/>
                    </a:srgbClr>
                  </a:gs>
                  <a:gs pos="100000">
                    <a:srgbClr val="FFD358"/>
                  </a:gs>
                </a:gsLst>
                <a:lin ang="2700000" scaled="1"/>
              </a:gradFill>
              <a:ln w="50800" cap="rnd">
                <a:solidFill>
                  <a:schemeClr val="tx1"/>
                </a:solidFill>
                <a:round/>
                <a:headEnd/>
                <a:tailEnd/>
              </a:ln>
              <a:effectLst>
                <a:outerShdw dist="35921" dir="2700000" algn="ctr" rotWithShape="0">
                  <a:schemeClr val="tx1"/>
                </a:outerShdw>
              </a:effectLst>
            </p:spPr>
            <p:txBody>
              <a:bodyPr/>
              <a:lstStyle/>
              <a:p>
                <a:endParaRPr lang="es-ES"/>
              </a:p>
            </p:txBody>
          </p:sp>
        </p:grpSp>
        <p:grpSp>
          <p:nvGrpSpPr>
            <p:cNvPr id="458807" name="Group 55"/>
            <p:cNvGrpSpPr>
              <a:grpSpLocks/>
            </p:cNvGrpSpPr>
            <p:nvPr/>
          </p:nvGrpSpPr>
          <p:grpSpPr bwMode="auto">
            <a:xfrm>
              <a:off x="338" y="1810"/>
              <a:ext cx="488" cy="438"/>
              <a:chOff x="338" y="1810"/>
              <a:chExt cx="488" cy="438"/>
            </a:xfrm>
          </p:grpSpPr>
          <p:sp>
            <p:nvSpPr>
              <p:cNvPr id="458808" name="Line 56"/>
              <p:cNvSpPr>
                <a:spLocks noChangeShapeType="1"/>
              </p:cNvSpPr>
              <p:nvPr/>
            </p:nvSpPr>
            <p:spPr bwMode="auto">
              <a:xfrm>
                <a:off x="338" y="1863"/>
                <a:ext cx="0" cy="159"/>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09" name="Line 57"/>
              <p:cNvSpPr>
                <a:spLocks noChangeShapeType="1"/>
              </p:cNvSpPr>
              <p:nvPr/>
            </p:nvSpPr>
            <p:spPr bwMode="auto">
              <a:xfrm flipH="1">
                <a:off x="373" y="1810"/>
                <a:ext cx="2" cy="230"/>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0" name="Line 58"/>
              <p:cNvSpPr>
                <a:spLocks noChangeShapeType="1"/>
              </p:cNvSpPr>
              <p:nvPr/>
            </p:nvSpPr>
            <p:spPr bwMode="auto">
              <a:xfrm>
                <a:off x="413" y="1877"/>
                <a:ext cx="1" cy="147"/>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1" name="Line 59"/>
              <p:cNvSpPr>
                <a:spLocks noChangeShapeType="1"/>
              </p:cNvSpPr>
              <p:nvPr/>
            </p:nvSpPr>
            <p:spPr bwMode="auto">
              <a:xfrm>
                <a:off x="608" y="1871"/>
                <a:ext cx="0" cy="163"/>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2" name="Line 60"/>
              <p:cNvSpPr>
                <a:spLocks noChangeShapeType="1"/>
              </p:cNvSpPr>
              <p:nvPr/>
            </p:nvSpPr>
            <p:spPr bwMode="auto">
              <a:xfrm flipH="1">
                <a:off x="647" y="1810"/>
                <a:ext cx="1" cy="210"/>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3" name="Line 61"/>
              <p:cNvSpPr>
                <a:spLocks noChangeShapeType="1"/>
              </p:cNvSpPr>
              <p:nvPr/>
            </p:nvSpPr>
            <p:spPr bwMode="auto">
              <a:xfrm>
                <a:off x="682" y="1866"/>
                <a:ext cx="1" cy="150"/>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4" name="Line 62"/>
              <p:cNvSpPr>
                <a:spLocks noChangeShapeType="1"/>
              </p:cNvSpPr>
              <p:nvPr/>
            </p:nvSpPr>
            <p:spPr bwMode="auto">
              <a:xfrm>
                <a:off x="476" y="2034"/>
                <a:ext cx="0" cy="167"/>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5" name="Line 63"/>
              <p:cNvSpPr>
                <a:spLocks noChangeShapeType="1"/>
              </p:cNvSpPr>
              <p:nvPr/>
            </p:nvSpPr>
            <p:spPr bwMode="auto">
              <a:xfrm flipH="1">
                <a:off x="507" y="2024"/>
                <a:ext cx="2" cy="223"/>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6" name="Line 64"/>
              <p:cNvSpPr>
                <a:spLocks noChangeShapeType="1"/>
              </p:cNvSpPr>
              <p:nvPr/>
            </p:nvSpPr>
            <p:spPr bwMode="auto">
              <a:xfrm>
                <a:off x="542" y="2027"/>
                <a:ext cx="0" cy="180"/>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7" name="Line 65"/>
              <p:cNvSpPr>
                <a:spLocks noChangeShapeType="1"/>
              </p:cNvSpPr>
              <p:nvPr/>
            </p:nvSpPr>
            <p:spPr bwMode="auto">
              <a:xfrm>
                <a:off x="785" y="2031"/>
                <a:ext cx="0" cy="217"/>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8" name="Line 66"/>
              <p:cNvSpPr>
                <a:spLocks noChangeShapeType="1"/>
              </p:cNvSpPr>
              <p:nvPr/>
            </p:nvSpPr>
            <p:spPr bwMode="auto">
              <a:xfrm flipH="1">
                <a:off x="823" y="2023"/>
                <a:ext cx="3" cy="153"/>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19" name="Line 67"/>
              <p:cNvSpPr>
                <a:spLocks noChangeShapeType="1"/>
              </p:cNvSpPr>
              <p:nvPr/>
            </p:nvSpPr>
            <p:spPr bwMode="auto">
              <a:xfrm>
                <a:off x="747" y="2021"/>
                <a:ext cx="0" cy="153"/>
              </a:xfrm>
              <a:prstGeom prst="line">
                <a:avLst/>
              </a:prstGeom>
              <a:noFill/>
              <a:ln w="25400">
                <a:solidFill>
                  <a:schemeClr val="accent1"/>
                </a:solidFill>
                <a:round/>
                <a:headEnd type="none" w="sm" len="sm"/>
                <a:tailEnd type="none" w="sm" len="sm"/>
              </a:ln>
              <a:effectLst>
                <a:outerShdw dist="35921" dir="2700000" algn="ctr" rotWithShape="0">
                  <a:schemeClr val="tx1"/>
                </a:outerShdw>
              </a:effectLst>
            </p:spPr>
            <p:txBody>
              <a:bodyPr/>
              <a:lstStyle/>
              <a:p>
                <a:endParaRPr lang="es-ES"/>
              </a:p>
            </p:txBody>
          </p:sp>
        </p:grpSp>
        <p:grpSp>
          <p:nvGrpSpPr>
            <p:cNvPr id="458820" name="Group 68"/>
            <p:cNvGrpSpPr>
              <a:grpSpLocks/>
            </p:cNvGrpSpPr>
            <p:nvPr/>
          </p:nvGrpSpPr>
          <p:grpSpPr bwMode="auto">
            <a:xfrm>
              <a:off x="289" y="1761"/>
              <a:ext cx="720" cy="536"/>
              <a:chOff x="289" y="1761"/>
              <a:chExt cx="720" cy="536"/>
            </a:xfrm>
          </p:grpSpPr>
          <p:sp>
            <p:nvSpPr>
              <p:cNvPr id="458821" name="Line 69"/>
              <p:cNvSpPr>
                <a:spLocks noChangeShapeType="1"/>
              </p:cNvSpPr>
              <p:nvPr/>
            </p:nvSpPr>
            <p:spPr bwMode="auto">
              <a:xfrm>
                <a:off x="289" y="1761"/>
                <a:ext cx="0" cy="536"/>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sp>
            <p:nvSpPr>
              <p:cNvPr id="458822" name="Line 70"/>
              <p:cNvSpPr>
                <a:spLocks noChangeShapeType="1"/>
              </p:cNvSpPr>
              <p:nvPr/>
            </p:nvSpPr>
            <p:spPr bwMode="auto">
              <a:xfrm>
                <a:off x="291" y="2023"/>
                <a:ext cx="718" cy="0"/>
              </a:xfrm>
              <a:prstGeom prst="line">
                <a:avLst/>
              </a:prstGeom>
              <a:noFill/>
              <a:ln w="50800">
                <a:solidFill>
                  <a:schemeClr val="accent2"/>
                </a:solidFill>
                <a:round/>
                <a:headEnd type="none" w="sm" len="sm"/>
                <a:tailEnd type="none" w="sm" len="sm"/>
              </a:ln>
              <a:effectLst>
                <a:outerShdw dist="35921" dir="2700000" algn="ctr" rotWithShape="0">
                  <a:schemeClr val="tx1"/>
                </a:outerShdw>
              </a:effectLst>
            </p:spPr>
            <p:txBody>
              <a:bodyPr/>
              <a:lstStyle/>
              <a:p>
                <a:endParaRPr lang="es-ES"/>
              </a:p>
            </p:txBody>
          </p:sp>
        </p:grpSp>
      </p:grpSp>
      <p:sp>
        <p:nvSpPr>
          <p:cNvPr id="458823" name="Rectangle 71"/>
          <p:cNvSpPr>
            <a:spLocks noChangeArrowheads="1"/>
          </p:cNvSpPr>
          <p:nvPr/>
        </p:nvSpPr>
        <p:spPr bwMode="auto">
          <a:xfrm>
            <a:off x="304800" y="457200"/>
            <a:ext cx="8534400" cy="1141413"/>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Técnica PCM Pulse Segunda parte: conversión analógica-digital</a:t>
            </a:r>
            <a:endParaRPr lang="es-ES" sz="3600">
              <a:solidFill>
                <a:schemeClr val="tx2"/>
              </a:solidFill>
            </a:endParaRPr>
          </a:p>
        </p:txBody>
      </p:sp>
      <p:sp>
        <p:nvSpPr>
          <p:cNvPr id="458824" name="Rectangle 72"/>
          <p:cNvSpPr>
            <a:spLocks noChangeArrowheads="1"/>
          </p:cNvSpPr>
          <p:nvPr/>
        </p:nvSpPr>
        <p:spPr bwMode="auto">
          <a:xfrm>
            <a:off x="117475" y="5534025"/>
            <a:ext cx="2625725" cy="714375"/>
          </a:xfrm>
          <a:prstGeom prst="rect">
            <a:avLst/>
          </a:prstGeom>
          <a:noFill/>
          <a:ln w="9525">
            <a:noFill/>
            <a:miter lim="800000"/>
            <a:headEnd/>
            <a:tailEnd/>
          </a:ln>
          <a:effectLst/>
        </p:spPr>
        <p:txBody>
          <a:bodyPr wrap="none" lIns="103548" tIns="51774" rIns="103548" bIns="51774">
            <a:spAutoFit/>
          </a:bodyPr>
          <a:lstStyle/>
          <a:p>
            <a:pPr defTabSz="1028700"/>
            <a:r>
              <a:rPr lang="es-ES_tradnl" sz="2000" b="1">
                <a:effectLst>
                  <a:outerShdw blurRad="38100" dist="38100" dir="2700000" algn="tl">
                    <a:srgbClr val="C0C0C0"/>
                  </a:outerShdw>
                </a:effectLst>
                <a:latin typeface="Arial" charset="0"/>
              </a:rPr>
              <a:t>Europa: A-Law</a:t>
            </a:r>
          </a:p>
          <a:p>
            <a:pPr defTabSz="1028700"/>
            <a:r>
              <a:rPr lang="es-ES_tradnl" sz="2000" b="1">
                <a:effectLst>
                  <a:outerShdw blurRad="38100" dist="38100" dir="2700000" algn="tl">
                    <a:srgbClr val="C0C0C0"/>
                  </a:outerShdw>
                </a:effectLst>
                <a:latin typeface="Arial" charset="0"/>
              </a:rPr>
              <a:t>USA-Japón: </a:t>
            </a:r>
            <a:r>
              <a:rPr lang="es-ES" sz="2000" b="1">
                <a:effectLst>
                  <a:outerShdw blurRad="38100" dist="38100" dir="2700000" algn="tl">
                    <a:srgbClr val="C0C0C0"/>
                  </a:outerShdw>
                </a:effectLst>
                <a:latin typeface="Arial" charset="0"/>
                <a:sym typeface="Symbol" pitchFamily="18" charset="2"/>
              </a:rPr>
              <a:t></a:t>
            </a:r>
            <a:r>
              <a:rPr lang="es-ES" sz="2000" b="1">
                <a:effectLst>
                  <a:outerShdw blurRad="38100" dist="38100" dir="2700000" algn="tl">
                    <a:srgbClr val="C0C0C0"/>
                  </a:outerShdw>
                </a:effectLst>
                <a:latin typeface="Arial" charset="0"/>
              </a:rPr>
              <a:t>—Law</a:t>
            </a:r>
            <a:endParaRPr lang="es-ES" sz="2000" b="1">
              <a:solidFill>
                <a:schemeClr val="hlink"/>
              </a:solidFill>
              <a:effectLst>
                <a:outerShdw blurRad="38100" dist="38100" dir="2700000" algn="tl">
                  <a:srgbClr val="C0C0C0"/>
                </a:outerShdw>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s-ES_tradnl" sz="3600"/>
              <a:t>Comparación de varios sistemas de audio digital</a:t>
            </a:r>
            <a:endParaRPr lang="es-ES" sz="3600"/>
          </a:p>
        </p:txBody>
      </p:sp>
      <p:graphicFrame>
        <p:nvGraphicFramePr>
          <p:cNvPr id="277560" name="Group 56"/>
          <p:cNvGraphicFramePr>
            <a:graphicFrameLocks noGrp="1"/>
          </p:cNvGraphicFramePr>
          <p:nvPr/>
        </p:nvGraphicFramePr>
        <p:xfrm>
          <a:off x="1524000" y="2032000"/>
          <a:ext cx="6435725" cy="3123566"/>
        </p:xfrm>
        <a:graphic>
          <a:graphicData uri="http://schemas.openxmlformats.org/drawingml/2006/table">
            <a:tbl>
              <a:tblPr/>
              <a:tblGrid>
                <a:gridCol w="2032000"/>
                <a:gridCol w="1155700"/>
                <a:gridCol w="1736725"/>
                <a:gridCol w="1511300"/>
              </a:tblGrid>
              <a:tr h="5540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Telefonía</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digital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Audio NICAM</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Audio CD</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Frecuencia de muestreo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32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44,1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Ancho de banda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0-4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0-16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0-22,05 KHz</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Bits/muestra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14+14</a:t>
                      </a:r>
                      <a:r>
                        <a:rPr kumimoji="0" lang="es-ES_tradnl" sz="2000" b="0" i="0" u="none" strike="noStrike" cap="none" normalizeH="0" baseline="0" smtClean="0">
                          <a:ln>
                            <a:noFill/>
                          </a:ln>
                          <a:solidFill>
                            <a:schemeClr val="tx1"/>
                          </a:solidFill>
                          <a:effectLst/>
                          <a:latin typeface="Times New Roman" pitchFamily="18" charset="0"/>
                          <a:sym typeface="Symbol" pitchFamily="18" charset="2"/>
                        </a:rPr>
                        <a:t>10+10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16 + 16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Caudal (bits/s)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64 Kb/s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640 Kb/s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1,411 Mb/s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561" name="Text Box 57"/>
          <p:cNvSpPr txBox="1">
            <a:spLocks noChangeArrowheads="1"/>
          </p:cNvSpPr>
          <p:nvPr/>
        </p:nvSpPr>
        <p:spPr bwMode="auto">
          <a:xfrm>
            <a:off x="1528763" y="5486400"/>
            <a:ext cx="6167437" cy="396875"/>
          </a:xfrm>
          <a:prstGeom prst="rect">
            <a:avLst/>
          </a:prstGeom>
          <a:noFill/>
          <a:ln w="12700">
            <a:noFill/>
            <a:miter lim="800000"/>
            <a:headEnd/>
            <a:tailEnd/>
          </a:ln>
          <a:effectLst/>
        </p:spPr>
        <p:txBody>
          <a:bodyPr wrap="none">
            <a:spAutoFit/>
          </a:bodyPr>
          <a:lstStyle/>
          <a:p>
            <a:r>
              <a:rPr lang="es-ES_tradnl" sz="2000"/>
              <a:t>NICAM: Near Instantaneous Companded Audio Multiplex</a:t>
            </a:r>
            <a:endParaRPr lang="es-ES" sz="2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37" name="Line 45"/>
          <p:cNvSpPr>
            <a:spLocks noChangeShapeType="1"/>
          </p:cNvSpPr>
          <p:nvPr/>
        </p:nvSpPr>
        <p:spPr bwMode="auto">
          <a:xfrm>
            <a:off x="914400" y="4419600"/>
            <a:ext cx="1066800" cy="0"/>
          </a:xfrm>
          <a:prstGeom prst="line">
            <a:avLst/>
          </a:prstGeom>
          <a:noFill/>
          <a:ln w="25400">
            <a:solidFill>
              <a:srgbClr val="FF0000"/>
            </a:solidFill>
            <a:round/>
            <a:headEnd/>
            <a:tailEnd/>
          </a:ln>
          <a:effectLst/>
        </p:spPr>
        <p:txBody>
          <a:bodyPr/>
          <a:lstStyle/>
          <a:p>
            <a:endParaRPr lang="es-ES"/>
          </a:p>
        </p:txBody>
      </p:sp>
      <p:sp>
        <p:nvSpPr>
          <p:cNvPr id="187438" name="Line 46"/>
          <p:cNvSpPr>
            <a:spLocks noChangeShapeType="1"/>
          </p:cNvSpPr>
          <p:nvPr/>
        </p:nvSpPr>
        <p:spPr bwMode="auto">
          <a:xfrm>
            <a:off x="1981200" y="4419600"/>
            <a:ext cx="1066800" cy="0"/>
          </a:xfrm>
          <a:prstGeom prst="line">
            <a:avLst/>
          </a:prstGeom>
          <a:noFill/>
          <a:ln w="25400">
            <a:solidFill>
              <a:srgbClr val="0000FF"/>
            </a:solidFill>
            <a:round/>
            <a:headEnd/>
            <a:tailEnd/>
          </a:ln>
          <a:effectLst/>
        </p:spPr>
        <p:txBody>
          <a:bodyPr/>
          <a:lstStyle/>
          <a:p>
            <a:endParaRPr lang="es-ES"/>
          </a:p>
        </p:txBody>
      </p:sp>
      <p:sp>
        <p:nvSpPr>
          <p:cNvPr id="187439" name="Line 47"/>
          <p:cNvSpPr>
            <a:spLocks noChangeShapeType="1"/>
          </p:cNvSpPr>
          <p:nvPr/>
        </p:nvSpPr>
        <p:spPr bwMode="auto">
          <a:xfrm>
            <a:off x="3124200" y="4419600"/>
            <a:ext cx="2743200" cy="0"/>
          </a:xfrm>
          <a:prstGeom prst="line">
            <a:avLst/>
          </a:prstGeom>
          <a:noFill/>
          <a:ln w="25400">
            <a:solidFill>
              <a:srgbClr val="FF0000"/>
            </a:solidFill>
            <a:round/>
            <a:headEnd/>
            <a:tailEnd/>
          </a:ln>
          <a:effectLst/>
        </p:spPr>
        <p:txBody>
          <a:bodyPr/>
          <a:lstStyle/>
          <a:p>
            <a:endParaRPr lang="es-ES"/>
          </a:p>
        </p:txBody>
      </p:sp>
      <p:sp>
        <p:nvSpPr>
          <p:cNvPr id="187441" name="Line 49"/>
          <p:cNvSpPr>
            <a:spLocks noChangeShapeType="1"/>
          </p:cNvSpPr>
          <p:nvPr/>
        </p:nvSpPr>
        <p:spPr bwMode="auto">
          <a:xfrm>
            <a:off x="7010400" y="4419600"/>
            <a:ext cx="1066800" cy="0"/>
          </a:xfrm>
          <a:prstGeom prst="line">
            <a:avLst/>
          </a:prstGeom>
          <a:noFill/>
          <a:ln w="25400">
            <a:solidFill>
              <a:srgbClr val="FF0000"/>
            </a:solidFill>
            <a:round/>
            <a:headEnd/>
            <a:tailEnd/>
          </a:ln>
          <a:effectLst/>
        </p:spPr>
        <p:txBody>
          <a:bodyPr/>
          <a:lstStyle/>
          <a:p>
            <a:endParaRPr lang="es-ES"/>
          </a:p>
        </p:txBody>
      </p:sp>
      <p:sp>
        <p:nvSpPr>
          <p:cNvPr id="187442" name="Line 50"/>
          <p:cNvSpPr>
            <a:spLocks noChangeShapeType="1"/>
          </p:cNvSpPr>
          <p:nvPr/>
        </p:nvSpPr>
        <p:spPr bwMode="auto">
          <a:xfrm>
            <a:off x="5867400" y="4419600"/>
            <a:ext cx="1066800" cy="0"/>
          </a:xfrm>
          <a:prstGeom prst="line">
            <a:avLst/>
          </a:prstGeom>
          <a:noFill/>
          <a:ln w="25400">
            <a:solidFill>
              <a:srgbClr val="0000FF"/>
            </a:solidFill>
            <a:round/>
            <a:headEnd/>
            <a:tailEnd/>
          </a:ln>
          <a:effectLst/>
        </p:spPr>
        <p:txBody>
          <a:bodyPr/>
          <a:lstStyle/>
          <a:p>
            <a:endParaRPr lang="es-ES"/>
          </a:p>
        </p:txBody>
      </p:sp>
      <p:pic>
        <p:nvPicPr>
          <p:cNvPr id="187395" name="Picture 3"/>
          <p:cNvPicPr>
            <a:picLocks noChangeArrowheads="1"/>
          </p:cNvPicPr>
          <p:nvPr/>
        </p:nvPicPr>
        <p:blipFill>
          <a:blip r:embed="rId3" cstate="print"/>
          <a:srcRect/>
          <a:stretch>
            <a:fillRect/>
          </a:stretch>
        </p:blipFill>
        <p:spPr bwMode="auto">
          <a:xfrm>
            <a:off x="1752600" y="4148138"/>
            <a:ext cx="623888" cy="428625"/>
          </a:xfrm>
          <a:prstGeom prst="rect">
            <a:avLst/>
          </a:prstGeom>
          <a:noFill/>
          <a:ln w="12700">
            <a:noFill/>
            <a:miter lim="800000"/>
            <a:headEnd/>
            <a:tailEnd/>
          </a:ln>
          <a:effectLst/>
        </p:spPr>
      </p:pic>
      <p:pic>
        <p:nvPicPr>
          <p:cNvPr id="187396" name="Picture 4"/>
          <p:cNvPicPr>
            <a:picLocks noChangeArrowheads="1"/>
          </p:cNvPicPr>
          <p:nvPr/>
        </p:nvPicPr>
        <p:blipFill>
          <a:blip r:embed="rId4" cstate="print"/>
          <a:srcRect/>
          <a:stretch>
            <a:fillRect/>
          </a:stretch>
        </p:blipFill>
        <p:spPr bwMode="auto">
          <a:xfrm>
            <a:off x="609600" y="3843338"/>
            <a:ext cx="762000" cy="806450"/>
          </a:xfrm>
          <a:prstGeom prst="rect">
            <a:avLst/>
          </a:prstGeom>
          <a:noFill/>
          <a:ln w="12700">
            <a:noFill/>
            <a:miter lim="800000"/>
            <a:headEnd/>
            <a:tailEnd/>
          </a:ln>
          <a:effectLst/>
        </p:spPr>
      </p:pic>
      <p:pic>
        <p:nvPicPr>
          <p:cNvPr id="187397" name="Picture 5"/>
          <p:cNvPicPr>
            <a:picLocks noChangeArrowheads="1"/>
          </p:cNvPicPr>
          <p:nvPr/>
        </p:nvPicPr>
        <p:blipFill>
          <a:blip r:embed="rId3" cstate="print"/>
          <a:srcRect/>
          <a:stretch>
            <a:fillRect/>
          </a:stretch>
        </p:blipFill>
        <p:spPr bwMode="auto">
          <a:xfrm>
            <a:off x="6615113" y="4148138"/>
            <a:ext cx="623887" cy="428625"/>
          </a:xfrm>
          <a:prstGeom prst="rect">
            <a:avLst/>
          </a:prstGeom>
          <a:noFill/>
          <a:ln w="12700">
            <a:noFill/>
            <a:miter lim="800000"/>
            <a:headEnd/>
            <a:tailEnd/>
          </a:ln>
          <a:effectLst/>
        </p:spPr>
      </p:pic>
      <p:pic>
        <p:nvPicPr>
          <p:cNvPr id="187398" name="Picture 6"/>
          <p:cNvPicPr>
            <a:picLocks noChangeArrowheads="1"/>
          </p:cNvPicPr>
          <p:nvPr/>
        </p:nvPicPr>
        <p:blipFill>
          <a:blip r:embed="rId4" cstate="print"/>
          <a:srcRect/>
          <a:stretch>
            <a:fillRect/>
          </a:stretch>
        </p:blipFill>
        <p:spPr bwMode="auto">
          <a:xfrm>
            <a:off x="7696200" y="3798888"/>
            <a:ext cx="762000" cy="806450"/>
          </a:xfrm>
          <a:prstGeom prst="rect">
            <a:avLst/>
          </a:prstGeom>
          <a:noFill/>
          <a:ln w="12700">
            <a:noFill/>
            <a:miter lim="800000"/>
            <a:headEnd/>
            <a:tailEnd/>
          </a:ln>
          <a:effectLst/>
        </p:spPr>
      </p:pic>
      <p:sp>
        <p:nvSpPr>
          <p:cNvPr id="187400" name="Rectangle 8"/>
          <p:cNvSpPr>
            <a:spLocks noChangeArrowheads="1"/>
          </p:cNvSpPr>
          <p:nvPr/>
        </p:nvSpPr>
        <p:spPr bwMode="auto">
          <a:xfrm>
            <a:off x="2895600" y="4148138"/>
            <a:ext cx="381000" cy="4572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87404" name="Rectangle 12"/>
          <p:cNvSpPr>
            <a:spLocks noChangeArrowheads="1"/>
          </p:cNvSpPr>
          <p:nvPr/>
        </p:nvSpPr>
        <p:spPr bwMode="auto">
          <a:xfrm rot="10800000">
            <a:off x="5715000" y="4148138"/>
            <a:ext cx="381000" cy="4572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87409" name="AutoShape 17"/>
          <p:cNvSpPr>
            <a:spLocks noChangeArrowheads="1"/>
          </p:cNvSpPr>
          <p:nvPr/>
        </p:nvSpPr>
        <p:spPr bwMode="auto">
          <a:xfrm>
            <a:off x="4114800" y="3995738"/>
            <a:ext cx="685800" cy="609600"/>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sp>
        <p:nvSpPr>
          <p:cNvPr id="187410" name="Oval 18"/>
          <p:cNvSpPr>
            <a:spLocks noChangeArrowheads="1"/>
          </p:cNvSpPr>
          <p:nvPr/>
        </p:nvSpPr>
        <p:spPr bwMode="auto">
          <a:xfrm>
            <a:off x="304800" y="3614738"/>
            <a:ext cx="2209800" cy="1676400"/>
          </a:xfrm>
          <a:prstGeom prst="ellipse">
            <a:avLst/>
          </a:prstGeom>
          <a:noFill/>
          <a:ln w="12700">
            <a:solidFill>
              <a:schemeClr val="tx1"/>
            </a:solidFill>
            <a:round/>
            <a:headEnd/>
            <a:tailEnd/>
          </a:ln>
          <a:effectLst/>
        </p:spPr>
        <p:txBody>
          <a:bodyPr wrap="none" anchor="ctr"/>
          <a:lstStyle/>
          <a:p>
            <a:endParaRPr lang="es-ES"/>
          </a:p>
        </p:txBody>
      </p:sp>
      <p:sp>
        <p:nvSpPr>
          <p:cNvPr id="187411" name="Oval 19"/>
          <p:cNvSpPr>
            <a:spLocks noChangeArrowheads="1"/>
          </p:cNvSpPr>
          <p:nvPr/>
        </p:nvSpPr>
        <p:spPr bwMode="auto">
          <a:xfrm>
            <a:off x="6477000" y="3614738"/>
            <a:ext cx="2286000" cy="1828800"/>
          </a:xfrm>
          <a:prstGeom prst="ellipse">
            <a:avLst/>
          </a:prstGeom>
          <a:noFill/>
          <a:ln w="12700">
            <a:solidFill>
              <a:schemeClr val="tx1"/>
            </a:solidFill>
            <a:round/>
            <a:headEnd/>
            <a:tailEnd/>
          </a:ln>
          <a:effectLst/>
        </p:spPr>
        <p:txBody>
          <a:bodyPr wrap="none" anchor="ctr"/>
          <a:lstStyle/>
          <a:p>
            <a:endParaRPr lang="es-ES"/>
          </a:p>
        </p:txBody>
      </p:sp>
      <p:sp>
        <p:nvSpPr>
          <p:cNvPr id="187412" name="Text Box 20"/>
          <p:cNvSpPr txBox="1">
            <a:spLocks noChangeArrowheads="1"/>
          </p:cNvSpPr>
          <p:nvPr/>
        </p:nvSpPr>
        <p:spPr bwMode="auto">
          <a:xfrm>
            <a:off x="457200" y="4605338"/>
            <a:ext cx="1090613" cy="304800"/>
          </a:xfrm>
          <a:prstGeom prst="rect">
            <a:avLst/>
          </a:prstGeom>
          <a:noFill/>
          <a:ln w="12700">
            <a:noFill/>
            <a:miter lim="800000"/>
            <a:headEnd/>
            <a:tailEnd/>
          </a:ln>
          <a:effectLst/>
        </p:spPr>
        <p:txBody>
          <a:bodyPr wrap="none">
            <a:spAutoFit/>
          </a:bodyPr>
          <a:lstStyle/>
          <a:p>
            <a:r>
              <a:rPr lang="es-ES" sz="1400" b="1">
                <a:latin typeface="Arial" charset="0"/>
              </a:rPr>
              <a:t>Ordenador</a:t>
            </a:r>
          </a:p>
        </p:txBody>
      </p:sp>
      <p:sp>
        <p:nvSpPr>
          <p:cNvPr id="187413" name="Text Box 21"/>
          <p:cNvSpPr txBox="1">
            <a:spLocks noChangeArrowheads="1"/>
          </p:cNvSpPr>
          <p:nvPr/>
        </p:nvSpPr>
        <p:spPr bwMode="auto">
          <a:xfrm>
            <a:off x="7596188" y="4605338"/>
            <a:ext cx="1090612" cy="304800"/>
          </a:xfrm>
          <a:prstGeom prst="rect">
            <a:avLst/>
          </a:prstGeom>
          <a:noFill/>
          <a:ln w="12700">
            <a:noFill/>
            <a:miter lim="800000"/>
            <a:headEnd/>
            <a:tailEnd/>
          </a:ln>
          <a:effectLst/>
        </p:spPr>
        <p:txBody>
          <a:bodyPr wrap="none">
            <a:spAutoFit/>
          </a:bodyPr>
          <a:lstStyle/>
          <a:p>
            <a:r>
              <a:rPr lang="es-ES" sz="1400" b="1">
                <a:latin typeface="Arial" charset="0"/>
              </a:rPr>
              <a:t>Ordenador</a:t>
            </a:r>
          </a:p>
        </p:txBody>
      </p:sp>
      <p:sp>
        <p:nvSpPr>
          <p:cNvPr id="187414" name="Text Box 22"/>
          <p:cNvSpPr txBox="1">
            <a:spLocks noChangeArrowheads="1"/>
          </p:cNvSpPr>
          <p:nvPr/>
        </p:nvSpPr>
        <p:spPr bwMode="auto">
          <a:xfrm>
            <a:off x="6510338" y="4605338"/>
            <a:ext cx="804862" cy="304800"/>
          </a:xfrm>
          <a:prstGeom prst="rect">
            <a:avLst/>
          </a:prstGeom>
          <a:noFill/>
          <a:ln w="12700">
            <a:noFill/>
            <a:miter lim="800000"/>
            <a:headEnd/>
            <a:tailEnd/>
          </a:ln>
          <a:effectLst/>
        </p:spPr>
        <p:txBody>
          <a:bodyPr wrap="none">
            <a:spAutoFit/>
          </a:bodyPr>
          <a:lstStyle/>
          <a:p>
            <a:r>
              <a:rPr lang="es-ES" sz="1400" b="1">
                <a:latin typeface="Arial" charset="0"/>
              </a:rPr>
              <a:t>Módem</a:t>
            </a:r>
          </a:p>
        </p:txBody>
      </p:sp>
      <p:sp>
        <p:nvSpPr>
          <p:cNvPr id="187415" name="Text Box 23"/>
          <p:cNvSpPr txBox="1">
            <a:spLocks noChangeArrowheads="1"/>
          </p:cNvSpPr>
          <p:nvPr/>
        </p:nvSpPr>
        <p:spPr bwMode="auto">
          <a:xfrm>
            <a:off x="1633538" y="4605338"/>
            <a:ext cx="804862" cy="304800"/>
          </a:xfrm>
          <a:prstGeom prst="rect">
            <a:avLst/>
          </a:prstGeom>
          <a:noFill/>
          <a:ln w="12700">
            <a:noFill/>
            <a:miter lim="800000"/>
            <a:headEnd/>
            <a:tailEnd/>
          </a:ln>
          <a:effectLst/>
        </p:spPr>
        <p:txBody>
          <a:bodyPr wrap="none">
            <a:spAutoFit/>
          </a:bodyPr>
          <a:lstStyle/>
          <a:p>
            <a:r>
              <a:rPr lang="es-ES" sz="1400" b="1">
                <a:latin typeface="Arial" charset="0"/>
              </a:rPr>
              <a:t>Módem</a:t>
            </a:r>
          </a:p>
        </p:txBody>
      </p:sp>
      <p:sp>
        <p:nvSpPr>
          <p:cNvPr id="187416" name="Text Box 24"/>
          <p:cNvSpPr txBox="1">
            <a:spLocks noChangeArrowheads="1"/>
          </p:cNvSpPr>
          <p:nvPr/>
        </p:nvSpPr>
        <p:spPr bwMode="auto">
          <a:xfrm>
            <a:off x="2590800" y="4605338"/>
            <a:ext cx="1058863"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de origen</a:t>
            </a:r>
          </a:p>
        </p:txBody>
      </p:sp>
      <p:sp>
        <p:nvSpPr>
          <p:cNvPr id="187417" name="Text Box 25"/>
          <p:cNvSpPr txBox="1">
            <a:spLocks noChangeArrowheads="1"/>
          </p:cNvSpPr>
          <p:nvPr/>
        </p:nvSpPr>
        <p:spPr bwMode="auto">
          <a:xfrm>
            <a:off x="5481638" y="4605338"/>
            <a:ext cx="1068387"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de destino</a:t>
            </a:r>
          </a:p>
        </p:txBody>
      </p:sp>
      <p:sp>
        <p:nvSpPr>
          <p:cNvPr id="187418" name="Text Box 26"/>
          <p:cNvSpPr txBox="1">
            <a:spLocks noChangeArrowheads="1"/>
          </p:cNvSpPr>
          <p:nvPr/>
        </p:nvSpPr>
        <p:spPr bwMode="auto">
          <a:xfrm>
            <a:off x="3956050" y="4605338"/>
            <a:ext cx="1081088"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intermedia</a:t>
            </a:r>
          </a:p>
        </p:txBody>
      </p:sp>
      <p:sp>
        <p:nvSpPr>
          <p:cNvPr id="187419" name="Line 27"/>
          <p:cNvSpPr>
            <a:spLocks noChangeShapeType="1"/>
          </p:cNvSpPr>
          <p:nvPr/>
        </p:nvSpPr>
        <p:spPr bwMode="auto">
          <a:xfrm>
            <a:off x="2971800" y="3843338"/>
            <a:ext cx="0" cy="457200"/>
          </a:xfrm>
          <a:prstGeom prst="line">
            <a:avLst/>
          </a:prstGeom>
          <a:noFill/>
          <a:ln w="12700">
            <a:solidFill>
              <a:schemeClr val="tx1"/>
            </a:solidFill>
            <a:round/>
            <a:headEnd/>
            <a:tailEnd type="triangle" w="med" len="med"/>
          </a:ln>
          <a:effectLst/>
        </p:spPr>
        <p:txBody>
          <a:bodyPr/>
          <a:lstStyle/>
          <a:p>
            <a:endParaRPr lang="es-ES"/>
          </a:p>
        </p:txBody>
      </p:sp>
      <p:sp>
        <p:nvSpPr>
          <p:cNvPr id="187420" name="Text Box 28"/>
          <p:cNvSpPr txBox="1">
            <a:spLocks noChangeArrowheads="1"/>
          </p:cNvSpPr>
          <p:nvPr/>
        </p:nvSpPr>
        <p:spPr bwMode="auto">
          <a:xfrm>
            <a:off x="2627313" y="3538538"/>
            <a:ext cx="725487" cy="304800"/>
          </a:xfrm>
          <a:prstGeom prst="rect">
            <a:avLst/>
          </a:prstGeom>
          <a:noFill/>
          <a:ln w="12700">
            <a:noFill/>
            <a:miter lim="800000"/>
            <a:headEnd/>
            <a:tailEnd/>
          </a:ln>
          <a:effectLst/>
        </p:spPr>
        <p:txBody>
          <a:bodyPr wrap="none">
            <a:spAutoFit/>
          </a:bodyPr>
          <a:lstStyle/>
          <a:p>
            <a:r>
              <a:rPr lang="es-ES" sz="1400" b="1">
                <a:latin typeface="Arial" charset="0"/>
              </a:rPr>
              <a:t>Códec</a:t>
            </a:r>
          </a:p>
        </p:txBody>
      </p:sp>
      <p:sp>
        <p:nvSpPr>
          <p:cNvPr id="187421" name="Line 29"/>
          <p:cNvSpPr>
            <a:spLocks noChangeShapeType="1"/>
          </p:cNvSpPr>
          <p:nvPr/>
        </p:nvSpPr>
        <p:spPr bwMode="auto">
          <a:xfrm>
            <a:off x="6022975" y="3843338"/>
            <a:ext cx="0" cy="457200"/>
          </a:xfrm>
          <a:prstGeom prst="line">
            <a:avLst/>
          </a:prstGeom>
          <a:noFill/>
          <a:ln w="12700">
            <a:solidFill>
              <a:schemeClr val="tx1"/>
            </a:solidFill>
            <a:round/>
            <a:headEnd/>
            <a:tailEnd type="triangle" w="med" len="med"/>
          </a:ln>
          <a:effectLst/>
        </p:spPr>
        <p:txBody>
          <a:bodyPr/>
          <a:lstStyle/>
          <a:p>
            <a:endParaRPr lang="es-ES"/>
          </a:p>
        </p:txBody>
      </p:sp>
      <p:sp>
        <p:nvSpPr>
          <p:cNvPr id="187422" name="Text Box 30"/>
          <p:cNvSpPr txBox="1">
            <a:spLocks noChangeArrowheads="1"/>
          </p:cNvSpPr>
          <p:nvPr/>
        </p:nvSpPr>
        <p:spPr bwMode="auto">
          <a:xfrm>
            <a:off x="5562600" y="3538538"/>
            <a:ext cx="725488" cy="304800"/>
          </a:xfrm>
          <a:prstGeom prst="rect">
            <a:avLst/>
          </a:prstGeom>
          <a:noFill/>
          <a:ln w="12700">
            <a:noFill/>
            <a:miter lim="800000"/>
            <a:headEnd/>
            <a:tailEnd/>
          </a:ln>
          <a:effectLst/>
        </p:spPr>
        <p:txBody>
          <a:bodyPr wrap="none">
            <a:spAutoFit/>
          </a:bodyPr>
          <a:lstStyle/>
          <a:p>
            <a:r>
              <a:rPr lang="es-ES" sz="1400" b="1">
                <a:latin typeface="Arial" charset="0"/>
              </a:rPr>
              <a:t>Códec</a:t>
            </a:r>
          </a:p>
        </p:txBody>
      </p:sp>
      <p:sp>
        <p:nvSpPr>
          <p:cNvPr id="187423" name="Text Box 31"/>
          <p:cNvSpPr txBox="1">
            <a:spLocks noChangeArrowheads="1"/>
          </p:cNvSpPr>
          <p:nvPr/>
        </p:nvSpPr>
        <p:spPr bwMode="auto">
          <a:xfrm>
            <a:off x="504825" y="5399088"/>
            <a:ext cx="1728788" cy="304800"/>
          </a:xfrm>
          <a:prstGeom prst="rect">
            <a:avLst/>
          </a:prstGeom>
          <a:noFill/>
          <a:ln w="12700">
            <a:noFill/>
            <a:miter lim="800000"/>
            <a:headEnd/>
            <a:tailEnd/>
          </a:ln>
          <a:effectLst/>
        </p:spPr>
        <p:txBody>
          <a:bodyPr wrap="none">
            <a:spAutoFit/>
          </a:bodyPr>
          <a:lstStyle/>
          <a:p>
            <a:pPr algn="ctr"/>
            <a:r>
              <a:rPr lang="es-ES" sz="1400" b="1">
                <a:latin typeface="Arial" charset="0"/>
              </a:rPr>
              <a:t>Equipo de usuario</a:t>
            </a:r>
          </a:p>
        </p:txBody>
      </p:sp>
      <p:sp>
        <p:nvSpPr>
          <p:cNvPr id="187425" name="Text Box 33"/>
          <p:cNvSpPr txBox="1">
            <a:spLocks noChangeArrowheads="1"/>
          </p:cNvSpPr>
          <p:nvPr/>
        </p:nvSpPr>
        <p:spPr bwMode="auto">
          <a:xfrm>
            <a:off x="6858000" y="5443538"/>
            <a:ext cx="1728788" cy="304800"/>
          </a:xfrm>
          <a:prstGeom prst="rect">
            <a:avLst/>
          </a:prstGeom>
          <a:noFill/>
          <a:ln w="12700">
            <a:noFill/>
            <a:miter lim="800000"/>
            <a:headEnd/>
            <a:tailEnd/>
          </a:ln>
          <a:effectLst/>
        </p:spPr>
        <p:txBody>
          <a:bodyPr wrap="none">
            <a:spAutoFit/>
          </a:bodyPr>
          <a:lstStyle/>
          <a:p>
            <a:pPr algn="ctr"/>
            <a:r>
              <a:rPr lang="es-ES" sz="1400" b="1">
                <a:latin typeface="Arial" charset="0"/>
              </a:rPr>
              <a:t>Equipo de usuario</a:t>
            </a:r>
          </a:p>
        </p:txBody>
      </p:sp>
      <p:sp>
        <p:nvSpPr>
          <p:cNvPr id="187426" name="Line 34"/>
          <p:cNvSpPr>
            <a:spLocks noChangeShapeType="1"/>
          </p:cNvSpPr>
          <p:nvPr/>
        </p:nvSpPr>
        <p:spPr bwMode="auto">
          <a:xfrm>
            <a:off x="1524000" y="3233738"/>
            <a:ext cx="0" cy="1109662"/>
          </a:xfrm>
          <a:prstGeom prst="line">
            <a:avLst/>
          </a:prstGeom>
          <a:noFill/>
          <a:ln w="12700">
            <a:solidFill>
              <a:schemeClr val="tx1"/>
            </a:solidFill>
            <a:round/>
            <a:headEnd/>
            <a:tailEnd type="triangle" w="med" len="med"/>
          </a:ln>
          <a:effectLst/>
        </p:spPr>
        <p:txBody>
          <a:bodyPr/>
          <a:lstStyle/>
          <a:p>
            <a:endParaRPr lang="es-ES"/>
          </a:p>
        </p:txBody>
      </p:sp>
      <p:sp>
        <p:nvSpPr>
          <p:cNvPr id="187427" name="Text Box 35"/>
          <p:cNvSpPr txBox="1">
            <a:spLocks noChangeArrowheads="1"/>
          </p:cNvSpPr>
          <p:nvPr/>
        </p:nvSpPr>
        <p:spPr bwMode="auto">
          <a:xfrm>
            <a:off x="457200" y="2776538"/>
            <a:ext cx="1768475" cy="517525"/>
          </a:xfrm>
          <a:prstGeom prst="rect">
            <a:avLst/>
          </a:prstGeom>
          <a:noFill/>
          <a:ln w="12700">
            <a:noFill/>
            <a:miter lim="800000"/>
            <a:headEnd/>
            <a:tailEnd/>
          </a:ln>
          <a:effectLst/>
        </p:spPr>
        <p:txBody>
          <a:bodyPr wrap="none">
            <a:spAutoFit/>
          </a:bodyPr>
          <a:lstStyle/>
          <a:p>
            <a:pPr algn="ctr"/>
            <a:r>
              <a:rPr lang="es-ES" sz="1400" b="1">
                <a:latin typeface="Arial" charset="0"/>
              </a:rPr>
              <a:t>Información digital</a:t>
            </a:r>
          </a:p>
          <a:p>
            <a:pPr algn="ctr"/>
            <a:r>
              <a:rPr lang="es-ES" sz="1400" b="1">
                <a:latin typeface="Arial" charset="0"/>
              </a:rPr>
              <a:t>(cable corto)</a:t>
            </a:r>
          </a:p>
        </p:txBody>
      </p:sp>
      <p:sp>
        <p:nvSpPr>
          <p:cNvPr id="187428" name="Line 36"/>
          <p:cNvSpPr>
            <a:spLocks noChangeShapeType="1"/>
          </p:cNvSpPr>
          <p:nvPr/>
        </p:nvSpPr>
        <p:spPr bwMode="auto">
          <a:xfrm>
            <a:off x="7467600" y="3276600"/>
            <a:ext cx="0" cy="1066800"/>
          </a:xfrm>
          <a:prstGeom prst="line">
            <a:avLst/>
          </a:prstGeom>
          <a:noFill/>
          <a:ln w="12700">
            <a:solidFill>
              <a:schemeClr val="tx1"/>
            </a:solidFill>
            <a:round/>
            <a:headEnd/>
            <a:tailEnd type="triangle" w="med" len="med"/>
          </a:ln>
          <a:effectLst/>
        </p:spPr>
        <p:txBody>
          <a:bodyPr/>
          <a:lstStyle/>
          <a:p>
            <a:endParaRPr lang="es-ES"/>
          </a:p>
        </p:txBody>
      </p:sp>
      <p:sp>
        <p:nvSpPr>
          <p:cNvPr id="187429" name="Text Box 37"/>
          <p:cNvSpPr txBox="1">
            <a:spLocks noChangeArrowheads="1"/>
          </p:cNvSpPr>
          <p:nvPr/>
        </p:nvSpPr>
        <p:spPr bwMode="auto">
          <a:xfrm>
            <a:off x="6689725" y="2776538"/>
            <a:ext cx="1768475" cy="517525"/>
          </a:xfrm>
          <a:prstGeom prst="rect">
            <a:avLst/>
          </a:prstGeom>
          <a:noFill/>
          <a:ln w="12700">
            <a:noFill/>
            <a:miter lim="800000"/>
            <a:headEnd/>
            <a:tailEnd/>
          </a:ln>
          <a:effectLst/>
        </p:spPr>
        <p:txBody>
          <a:bodyPr wrap="none">
            <a:spAutoFit/>
          </a:bodyPr>
          <a:lstStyle/>
          <a:p>
            <a:pPr algn="ctr"/>
            <a:r>
              <a:rPr lang="es-ES" sz="1400" b="1">
                <a:latin typeface="Arial" charset="0"/>
              </a:rPr>
              <a:t>Información digital</a:t>
            </a:r>
          </a:p>
          <a:p>
            <a:pPr algn="ctr"/>
            <a:r>
              <a:rPr lang="es-ES" sz="1400" b="1">
                <a:latin typeface="Arial" charset="0"/>
              </a:rPr>
              <a:t>(cable corto)</a:t>
            </a:r>
          </a:p>
        </p:txBody>
      </p:sp>
      <p:sp>
        <p:nvSpPr>
          <p:cNvPr id="187430" name="Line 38"/>
          <p:cNvSpPr>
            <a:spLocks noChangeShapeType="1"/>
          </p:cNvSpPr>
          <p:nvPr/>
        </p:nvSpPr>
        <p:spPr bwMode="auto">
          <a:xfrm>
            <a:off x="2590800" y="2514600"/>
            <a:ext cx="0" cy="1828800"/>
          </a:xfrm>
          <a:prstGeom prst="line">
            <a:avLst/>
          </a:prstGeom>
          <a:noFill/>
          <a:ln w="12700">
            <a:solidFill>
              <a:schemeClr val="tx1"/>
            </a:solidFill>
            <a:round/>
            <a:headEnd/>
            <a:tailEnd type="triangle" w="med" len="med"/>
          </a:ln>
          <a:effectLst/>
        </p:spPr>
        <p:txBody>
          <a:bodyPr/>
          <a:lstStyle/>
          <a:p>
            <a:endParaRPr lang="es-ES"/>
          </a:p>
        </p:txBody>
      </p:sp>
      <p:sp>
        <p:nvSpPr>
          <p:cNvPr id="187431" name="Text Box 39"/>
          <p:cNvSpPr txBox="1">
            <a:spLocks noChangeArrowheads="1"/>
          </p:cNvSpPr>
          <p:nvPr/>
        </p:nvSpPr>
        <p:spPr bwMode="auto">
          <a:xfrm>
            <a:off x="1593850" y="1905000"/>
            <a:ext cx="2063750" cy="517525"/>
          </a:xfrm>
          <a:prstGeom prst="rect">
            <a:avLst/>
          </a:prstGeom>
          <a:noFill/>
          <a:ln w="12700">
            <a:noFill/>
            <a:miter lim="800000"/>
            <a:headEnd/>
            <a:tailEnd/>
          </a:ln>
          <a:effectLst/>
        </p:spPr>
        <p:txBody>
          <a:bodyPr wrap="none">
            <a:spAutoFit/>
          </a:bodyPr>
          <a:lstStyle/>
          <a:p>
            <a:pPr algn="ctr"/>
            <a:r>
              <a:rPr lang="es-ES" sz="1400" b="1">
                <a:latin typeface="Arial" charset="0"/>
              </a:rPr>
              <a:t>Información analógica</a:t>
            </a:r>
          </a:p>
          <a:p>
            <a:pPr algn="ctr"/>
            <a:r>
              <a:rPr lang="es-ES" sz="1400" b="1">
                <a:latin typeface="Arial" charset="0"/>
              </a:rPr>
              <a:t>(bucle de abonado)</a:t>
            </a:r>
          </a:p>
        </p:txBody>
      </p:sp>
      <p:sp>
        <p:nvSpPr>
          <p:cNvPr id="187432" name="Line 40"/>
          <p:cNvSpPr>
            <a:spLocks noChangeShapeType="1"/>
          </p:cNvSpPr>
          <p:nvPr/>
        </p:nvSpPr>
        <p:spPr bwMode="auto">
          <a:xfrm>
            <a:off x="6324600" y="2514600"/>
            <a:ext cx="0" cy="1828800"/>
          </a:xfrm>
          <a:prstGeom prst="line">
            <a:avLst/>
          </a:prstGeom>
          <a:noFill/>
          <a:ln w="12700">
            <a:solidFill>
              <a:schemeClr val="tx1"/>
            </a:solidFill>
            <a:round/>
            <a:headEnd/>
            <a:tailEnd type="triangle" w="med" len="med"/>
          </a:ln>
          <a:effectLst/>
        </p:spPr>
        <p:txBody>
          <a:bodyPr/>
          <a:lstStyle/>
          <a:p>
            <a:endParaRPr lang="es-ES"/>
          </a:p>
        </p:txBody>
      </p:sp>
      <p:sp>
        <p:nvSpPr>
          <p:cNvPr id="187433" name="Text Box 41"/>
          <p:cNvSpPr txBox="1">
            <a:spLocks noChangeArrowheads="1"/>
          </p:cNvSpPr>
          <p:nvPr/>
        </p:nvSpPr>
        <p:spPr bwMode="auto">
          <a:xfrm>
            <a:off x="5334000" y="1905000"/>
            <a:ext cx="2063750" cy="517525"/>
          </a:xfrm>
          <a:prstGeom prst="rect">
            <a:avLst/>
          </a:prstGeom>
          <a:noFill/>
          <a:ln w="12700">
            <a:noFill/>
            <a:miter lim="800000"/>
            <a:headEnd/>
            <a:tailEnd/>
          </a:ln>
          <a:effectLst/>
        </p:spPr>
        <p:txBody>
          <a:bodyPr wrap="none">
            <a:spAutoFit/>
          </a:bodyPr>
          <a:lstStyle/>
          <a:p>
            <a:pPr algn="ctr"/>
            <a:r>
              <a:rPr lang="es-ES" sz="1400" b="1">
                <a:latin typeface="Arial" charset="0"/>
              </a:rPr>
              <a:t>Información analógica</a:t>
            </a:r>
          </a:p>
          <a:p>
            <a:pPr algn="ctr"/>
            <a:r>
              <a:rPr lang="es-ES" sz="1400" b="1">
                <a:latin typeface="Arial" charset="0"/>
              </a:rPr>
              <a:t>(bucle de abonado)</a:t>
            </a:r>
          </a:p>
        </p:txBody>
      </p:sp>
      <p:sp>
        <p:nvSpPr>
          <p:cNvPr id="187434" name="Text Box 42"/>
          <p:cNvSpPr txBox="1">
            <a:spLocks noChangeArrowheads="1"/>
          </p:cNvSpPr>
          <p:nvPr/>
        </p:nvSpPr>
        <p:spPr bwMode="auto">
          <a:xfrm>
            <a:off x="3489325" y="2590800"/>
            <a:ext cx="1768475" cy="730250"/>
          </a:xfrm>
          <a:prstGeom prst="rect">
            <a:avLst/>
          </a:prstGeom>
          <a:noFill/>
          <a:ln w="12700">
            <a:noFill/>
            <a:miter lim="800000"/>
            <a:headEnd/>
            <a:tailEnd/>
          </a:ln>
          <a:effectLst/>
        </p:spPr>
        <p:txBody>
          <a:bodyPr wrap="none">
            <a:spAutoFit/>
          </a:bodyPr>
          <a:lstStyle/>
          <a:p>
            <a:pPr algn="ctr"/>
            <a:r>
              <a:rPr lang="es-ES" sz="1400" b="1">
                <a:latin typeface="Arial" charset="0"/>
              </a:rPr>
              <a:t>Información digital</a:t>
            </a:r>
          </a:p>
          <a:p>
            <a:pPr algn="ctr"/>
            <a:r>
              <a:rPr lang="es-ES" sz="1400" b="1">
                <a:latin typeface="Arial" charset="0"/>
              </a:rPr>
              <a:t>(enlaces troncales</a:t>
            </a:r>
          </a:p>
          <a:p>
            <a:pPr algn="ctr"/>
            <a:r>
              <a:rPr lang="es-ES" sz="1400" b="1">
                <a:latin typeface="Arial" charset="0"/>
              </a:rPr>
              <a:t>del operador))</a:t>
            </a:r>
          </a:p>
        </p:txBody>
      </p:sp>
      <p:sp>
        <p:nvSpPr>
          <p:cNvPr id="187435" name="Line 43"/>
          <p:cNvSpPr>
            <a:spLocks noChangeShapeType="1"/>
          </p:cNvSpPr>
          <p:nvPr/>
        </p:nvSpPr>
        <p:spPr bwMode="auto">
          <a:xfrm flipH="1">
            <a:off x="3733800" y="3352800"/>
            <a:ext cx="457200" cy="990600"/>
          </a:xfrm>
          <a:prstGeom prst="line">
            <a:avLst/>
          </a:prstGeom>
          <a:noFill/>
          <a:ln w="12700">
            <a:solidFill>
              <a:schemeClr val="tx1"/>
            </a:solidFill>
            <a:round/>
            <a:headEnd/>
            <a:tailEnd type="triangle" w="med" len="med"/>
          </a:ln>
          <a:effectLst/>
        </p:spPr>
        <p:txBody>
          <a:bodyPr/>
          <a:lstStyle/>
          <a:p>
            <a:endParaRPr lang="es-ES"/>
          </a:p>
        </p:txBody>
      </p:sp>
      <p:sp>
        <p:nvSpPr>
          <p:cNvPr id="187436" name="Line 44"/>
          <p:cNvSpPr>
            <a:spLocks noChangeShapeType="1"/>
          </p:cNvSpPr>
          <p:nvPr/>
        </p:nvSpPr>
        <p:spPr bwMode="auto">
          <a:xfrm>
            <a:off x="4648200" y="3352800"/>
            <a:ext cx="381000" cy="914400"/>
          </a:xfrm>
          <a:prstGeom prst="line">
            <a:avLst/>
          </a:prstGeom>
          <a:noFill/>
          <a:ln w="12700">
            <a:solidFill>
              <a:schemeClr val="tx1"/>
            </a:solidFill>
            <a:round/>
            <a:headEnd/>
            <a:tailEnd type="triangle" w="med" len="med"/>
          </a:ln>
          <a:effectLst/>
        </p:spPr>
        <p:txBody>
          <a:bodyPr/>
          <a:lstStyle/>
          <a:p>
            <a:endParaRPr lang="es-ES"/>
          </a:p>
        </p:txBody>
      </p:sp>
      <p:grpSp>
        <p:nvGrpSpPr>
          <p:cNvPr id="187445" name="Group 53"/>
          <p:cNvGrpSpPr>
            <a:grpSpLocks/>
          </p:cNvGrpSpPr>
          <p:nvPr/>
        </p:nvGrpSpPr>
        <p:grpSpPr bwMode="auto">
          <a:xfrm>
            <a:off x="2895600" y="4343400"/>
            <a:ext cx="152400" cy="152400"/>
            <a:chOff x="2208" y="3504"/>
            <a:chExt cx="96" cy="96"/>
          </a:xfrm>
        </p:grpSpPr>
        <p:sp>
          <p:nvSpPr>
            <p:cNvPr id="187443" name="AutoShape 51"/>
            <p:cNvSpPr>
              <a:spLocks noChangeArrowheads="1"/>
            </p:cNvSpPr>
            <p:nvPr/>
          </p:nvSpPr>
          <p:spPr bwMode="auto">
            <a:xfrm rot="10800000">
              <a:off x="2208" y="3504"/>
              <a:ext cx="96" cy="96"/>
            </a:xfrm>
            <a:prstGeom prst="rtTriangle">
              <a:avLst/>
            </a:prstGeom>
            <a:solidFill>
              <a:srgbClr val="FF0000"/>
            </a:solidFill>
            <a:ln w="12700">
              <a:solidFill>
                <a:schemeClr val="tx1"/>
              </a:solidFill>
              <a:miter lim="800000"/>
              <a:headEnd/>
              <a:tailEnd/>
            </a:ln>
            <a:effectLst/>
          </p:spPr>
          <p:txBody>
            <a:bodyPr wrap="none" anchor="ctr"/>
            <a:lstStyle/>
            <a:p>
              <a:endParaRPr lang="es-ES"/>
            </a:p>
          </p:txBody>
        </p:sp>
        <p:sp>
          <p:nvSpPr>
            <p:cNvPr id="187444" name="AutoShape 52"/>
            <p:cNvSpPr>
              <a:spLocks noChangeArrowheads="1"/>
            </p:cNvSpPr>
            <p:nvPr/>
          </p:nvSpPr>
          <p:spPr bwMode="auto">
            <a:xfrm>
              <a:off x="2208" y="3504"/>
              <a:ext cx="96" cy="96"/>
            </a:xfrm>
            <a:prstGeom prst="rtTriangle">
              <a:avLst/>
            </a:prstGeom>
            <a:solidFill>
              <a:schemeClr val="accent2"/>
            </a:solidFill>
            <a:ln w="12700">
              <a:solidFill>
                <a:schemeClr val="tx1"/>
              </a:solidFill>
              <a:miter lim="800000"/>
              <a:headEnd/>
              <a:tailEnd/>
            </a:ln>
            <a:effectLst/>
          </p:spPr>
          <p:txBody>
            <a:bodyPr wrap="none" anchor="ctr"/>
            <a:lstStyle/>
            <a:p>
              <a:endParaRPr lang="es-ES"/>
            </a:p>
          </p:txBody>
        </p:sp>
      </p:grpSp>
      <p:grpSp>
        <p:nvGrpSpPr>
          <p:cNvPr id="187446" name="Group 54"/>
          <p:cNvGrpSpPr>
            <a:grpSpLocks/>
          </p:cNvGrpSpPr>
          <p:nvPr/>
        </p:nvGrpSpPr>
        <p:grpSpPr bwMode="auto">
          <a:xfrm rot="10800000">
            <a:off x="5943600" y="4343400"/>
            <a:ext cx="152400" cy="152400"/>
            <a:chOff x="2208" y="3504"/>
            <a:chExt cx="96" cy="96"/>
          </a:xfrm>
        </p:grpSpPr>
        <p:sp>
          <p:nvSpPr>
            <p:cNvPr id="187447" name="AutoShape 55"/>
            <p:cNvSpPr>
              <a:spLocks noChangeArrowheads="1"/>
            </p:cNvSpPr>
            <p:nvPr/>
          </p:nvSpPr>
          <p:spPr bwMode="auto">
            <a:xfrm rot="10800000">
              <a:off x="2208" y="3504"/>
              <a:ext cx="96" cy="96"/>
            </a:xfrm>
            <a:prstGeom prst="rtTriangle">
              <a:avLst/>
            </a:prstGeom>
            <a:solidFill>
              <a:srgbClr val="FF0000"/>
            </a:solidFill>
            <a:ln w="12700">
              <a:solidFill>
                <a:schemeClr val="tx1"/>
              </a:solidFill>
              <a:miter lim="800000"/>
              <a:headEnd/>
              <a:tailEnd/>
            </a:ln>
            <a:effectLst/>
          </p:spPr>
          <p:txBody>
            <a:bodyPr wrap="none" anchor="ctr"/>
            <a:lstStyle/>
            <a:p>
              <a:endParaRPr lang="es-ES"/>
            </a:p>
          </p:txBody>
        </p:sp>
        <p:sp>
          <p:nvSpPr>
            <p:cNvPr id="187448" name="AutoShape 56"/>
            <p:cNvSpPr>
              <a:spLocks noChangeArrowheads="1"/>
            </p:cNvSpPr>
            <p:nvPr/>
          </p:nvSpPr>
          <p:spPr bwMode="auto">
            <a:xfrm>
              <a:off x="2208" y="3504"/>
              <a:ext cx="96" cy="96"/>
            </a:xfrm>
            <a:prstGeom prst="rtTriangle">
              <a:avLst/>
            </a:prstGeom>
            <a:solidFill>
              <a:schemeClr val="accent2"/>
            </a:solidFill>
            <a:ln w="12700">
              <a:solidFill>
                <a:schemeClr val="tx1"/>
              </a:solidFill>
              <a:miter lim="800000"/>
              <a:headEnd/>
              <a:tailEnd/>
            </a:ln>
            <a:effectLst/>
          </p:spPr>
          <p:txBody>
            <a:bodyPr wrap="none" anchor="ctr"/>
            <a:lstStyle/>
            <a:p>
              <a:endParaRPr lang="es-ES"/>
            </a:p>
          </p:txBody>
        </p:sp>
      </p:grpSp>
      <p:sp>
        <p:nvSpPr>
          <p:cNvPr id="187449" name="Text Box 57"/>
          <p:cNvSpPr txBox="1">
            <a:spLocks noChangeArrowheads="1"/>
          </p:cNvSpPr>
          <p:nvPr/>
        </p:nvSpPr>
        <p:spPr bwMode="auto">
          <a:xfrm>
            <a:off x="846138" y="381000"/>
            <a:ext cx="7231062" cy="1066800"/>
          </a:xfrm>
          <a:prstGeom prst="rect">
            <a:avLst/>
          </a:prstGeom>
          <a:noFill/>
          <a:ln w="12700">
            <a:noFill/>
            <a:miter lim="800000"/>
            <a:headEnd/>
            <a:tailEnd/>
          </a:ln>
          <a:effectLst/>
        </p:spPr>
        <p:txBody>
          <a:bodyPr wrap="none">
            <a:spAutoFit/>
          </a:bodyPr>
          <a:lstStyle/>
          <a:p>
            <a:pPr algn="ctr"/>
            <a:r>
              <a:rPr lang="es-ES" sz="3200"/>
              <a:t>Comunicación típica entre dos ordenadores</a:t>
            </a:r>
          </a:p>
          <a:p>
            <a:pPr algn="ctr"/>
            <a:r>
              <a:rPr lang="es-ES" sz="3200"/>
              <a:t>a través de la red telefónica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s-ES_tradnl"/>
              <a:t>Sistema Telefónico: Módems</a:t>
            </a:r>
            <a:endParaRPr lang="es-ES"/>
          </a:p>
        </p:txBody>
      </p:sp>
      <p:sp>
        <p:nvSpPr>
          <p:cNvPr id="280579" name="Rectangle 3"/>
          <p:cNvSpPr>
            <a:spLocks noGrp="1" noChangeArrowheads="1"/>
          </p:cNvSpPr>
          <p:nvPr>
            <p:ph type="body" idx="1"/>
          </p:nvPr>
        </p:nvSpPr>
        <p:spPr/>
        <p:txBody>
          <a:bodyPr/>
          <a:lstStyle/>
          <a:p>
            <a:r>
              <a:rPr lang="es-ES_tradnl" sz="2800"/>
              <a:t>Atenuación: se evita usando amplificadores, pero no todas las frecuencias se amplifican por igual.</a:t>
            </a:r>
          </a:p>
          <a:p>
            <a:r>
              <a:rPr lang="es-ES_tradnl" sz="2800"/>
              <a:t>Distorsión: no todas las frecuencias viajan a la misma velocidad, problema similar al de las fibras ópticas</a:t>
            </a:r>
          </a:p>
          <a:p>
            <a:r>
              <a:rPr lang="es-ES_tradnl" sz="2800"/>
              <a:t>Supresores de eco: se utilizan para distancias mayores de 2.000 Km (20 ms); impiden la comunicación full dúplex. Se deshabilitan con señales especiales o mediante canceladores de eco. </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ChangeArrowheads="1"/>
          </p:cNvSpPr>
          <p:nvPr/>
        </p:nvSpPr>
        <p:spPr bwMode="auto">
          <a:xfrm>
            <a:off x="685800" y="44450"/>
            <a:ext cx="7772400" cy="760413"/>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Eco en telefonía analógica</a:t>
            </a:r>
            <a:endParaRPr lang="es-ES" sz="3600">
              <a:solidFill>
                <a:schemeClr val="tx2"/>
              </a:solidFill>
            </a:endParaRPr>
          </a:p>
        </p:txBody>
      </p:sp>
      <p:sp>
        <p:nvSpPr>
          <p:cNvPr id="459779" name="Rectangle 3"/>
          <p:cNvSpPr>
            <a:spLocks noChangeArrowheads="1"/>
          </p:cNvSpPr>
          <p:nvPr/>
        </p:nvSpPr>
        <p:spPr bwMode="auto">
          <a:xfrm>
            <a:off x="5691188" y="2576513"/>
            <a:ext cx="1331912" cy="1355725"/>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59780" name="Rectangle 4"/>
          <p:cNvSpPr>
            <a:spLocks noChangeArrowheads="1"/>
          </p:cNvSpPr>
          <p:nvPr/>
        </p:nvSpPr>
        <p:spPr bwMode="auto">
          <a:xfrm>
            <a:off x="2005013" y="2576513"/>
            <a:ext cx="1271587" cy="1355725"/>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59781" name="Rectangle 5"/>
          <p:cNvSpPr>
            <a:spLocks noChangeArrowheads="1"/>
          </p:cNvSpPr>
          <p:nvPr/>
        </p:nvSpPr>
        <p:spPr bwMode="auto">
          <a:xfrm>
            <a:off x="3976688" y="2576513"/>
            <a:ext cx="1100137" cy="1355725"/>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59782" name="Line 6"/>
          <p:cNvSpPr>
            <a:spLocks noChangeShapeType="1"/>
          </p:cNvSpPr>
          <p:nvPr/>
        </p:nvSpPr>
        <p:spPr bwMode="auto">
          <a:xfrm>
            <a:off x="1312863" y="3168650"/>
            <a:ext cx="857250" cy="0"/>
          </a:xfrm>
          <a:prstGeom prst="line">
            <a:avLst/>
          </a:prstGeom>
          <a:noFill/>
          <a:ln w="25400">
            <a:solidFill>
              <a:srgbClr val="00B17A"/>
            </a:solidFill>
            <a:round/>
            <a:headEnd type="none" w="sm" len="sm"/>
            <a:tailEnd type="none" w="sm" len="sm"/>
          </a:ln>
          <a:effectLst>
            <a:outerShdw dist="17961" dir="2700000" algn="ctr" rotWithShape="0">
              <a:schemeClr val="tx2"/>
            </a:outerShdw>
          </a:effectLst>
        </p:spPr>
        <p:txBody>
          <a:bodyPr/>
          <a:lstStyle/>
          <a:p>
            <a:endParaRPr lang="es-ES"/>
          </a:p>
        </p:txBody>
      </p:sp>
      <p:sp>
        <p:nvSpPr>
          <p:cNvPr id="459783" name="Line 7"/>
          <p:cNvSpPr>
            <a:spLocks noChangeShapeType="1"/>
          </p:cNvSpPr>
          <p:nvPr/>
        </p:nvSpPr>
        <p:spPr bwMode="auto">
          <a:xfrm>
            <a:off x="1312863" y="3254375"/>
            <a:ext cx="857250" cy="0"/>
          </a:xfrm>
          <a:prstGeom prst="line">
            <a:avLst/>
          </a:prstGeom>
          <a:noFill/>
          <a:ln w="254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59784" name="Line 8"/>
          <p:cNvSpPr>
            <a:spLocks noChangeShapeType="1"/>
          </p:cNvSpPr>
          <p:nvPr/>
        </p:nvSpPr>
        <p:spPr bwMode="auto">
          <a:xfrm>
            <a:off x="2855913" y="3511550"/>
            <a:ext cx="1370012"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59785" name="Line 9"/>
          <p:cNvSpPr>
            <a:spLocks noChangeShapeType="1"/>
          </p:cNvSpPr>
          <p:nvPr/>
        </p:nvSpPr>
        <p:spPr bwMode="auto">
          <a:xfrm>
            <a:off x="2855913" y="2825750"/>
            <a:ext cx="1370012"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59786" name="Line 10"/>
          <p:cNvSpPr>
            <a:spLocks noChangeShapeType="1"/>
          </p:cNvSpPr>
          <p:nvPr/>
        </p:nvSpPr>
        <p:spPr bwMode="auto">
          <a:xfrm>
            <a:off x="4826000" y="2825750"/>
            <a:ext cx="1371600"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59787" name="Line 11"/>
          <p:cNvSpPr>
            <a:spLocks noChangeShapeType="1"/>
          </p:cNvSpPr>
          <p:nvPr/>
        </p:nvSpPr>
        <p:spPr bwMode="auto">
          <a:xfrm>
            <a:off x="4826000" y="3511550"/>
            <a:ext cx="1371600"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59788" name="Rectangle 12"/>
          <p:cNvSpPr>
            <a:spLocks noChangeArrowheads="1"/>
          </p:cNvSpPr>
          <p:nvPr/>
        </p:nvSpPr>
        <p:spPr bwMode="auto">
          <a:xfrm>
            <a:off x="3944938" y="3641725"/>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59789" name="Line 13"/>
          <p:cNvSpPr>
            <a:spLocks noChangeShapeType="1"/>
          </p:cNvSpPr>
          <p:nvPr/>
        </p:nvSpPr>
        <p:spPr bwMode="auto">
          <a:xfrm>
            <a:off x="6883400" y="3168650"/>
            <a:ext cx="857250" cy="0"/>
          </a:xfrm>
          <a:prstGeom prst="line">
            <a:avLst/>
          </a:prstGeom>
          <a:noFill/>
          <a:ln w="25400">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59790" name="Line 14"/>
          <p:cNvSpPr>
            <a:spLocks noChangeShapeType="1"/>
          </p:cNvSpPr>
          <p:nvPr/>
        </p:nvSpPr>
        <p:spPr bwMode="auto">
          <a:xfrm>
            <a:off x="6883400" y="3254375"/>
            <a:ext cx="857250" cy="0"/>
          </a:xfrm>
          <a:prstGeom prst="line">
            <a:avLst/>
          </a:prstGeom>
          <a:noFill/>
          <a:ln w="254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59791" name="Rectangle 15"/>
          <p:cNvSpPr>
            <a:spLocks noChangeArrowheads="1"/>
          </p:cNvSpPr>
          <p:nvPr/>
        </p:nvSpPr>
        <p:spPr bwMode="auto">
          <a:xfrm>
            <a:off x="1841500" y="4489450"/>
            <a:ext cx="5456238" cy="1000125"/>
          </a:xfrm>
          <a:prstGeom prst="rect">
            <a:avLst/>
          </a:prstGeom>
          <a:gradFill rotWithShape="0">
            <a:gsLst>
              <a:gs pos="0">
                <a:srgbClr val="006C88">
                  <a:gamma/>
                  <a:shade val="29804"/>
                  <a:invGamma/>
                </a:srgbClr>
              </a:gs>
              <a:gs pos="50000">
                <a:srgbClr val="006C88"/>
              </a:gs>
              <a:gs pos="100000">
                <a:srgbClr val="006C88">
                  <a:gamma/>
                  <a:shade val="29804"/>
                  <a:invGamma/>
                </a:srgbClr>
              </a:gs>
            </a:gsLst>
            <a:lin ang="2700000" scaled="1"/>
          </a:gradFill>
          <a:ln w="12700">
            <a:solidFill>
              <a:schemeClr val="tx2"/>
            </a:solidFill>
            <a:miter lim="800000"/>
            <a:headEnd/>
            <a:tailEnd/>
          </a:ln>
          <a:effectLst>
            <a:outerShdw dist="35921" dir="2700000" algn="ctr" rotWithShape="0">
              <a:schemeClr val="bg2"/>
            </a:outerShdw>
          </a:effectLst>
        </p:spPr>
        <p:txBody>
          <a:bodyPr wrap="none" anchor="ctr"/>
          <a:lstStyle/>
          <a:p>
            <a:endParaRPr lang="es-ES"/>
          </a:p>
        </p:txBody>
      </p:sp>
      <p:sp>
        <p:nvSpPr>
          <p:cNvPr id="459792" name="Rectangle 16"/>
          <p:cNvSpPr>
            <a:spLocks noChangeArrowheads="1"/>
          </p:cNvSpPr>
          <p:nvPr/>
        </p:nvSpPr>
        <p:spPr bwMode="auto">
          <a:xfrm>
            <a:off x="4148138" y="4773613"/>
            <a:ext cx="2027237" cy="439737"/>
          </a:xfrm>
          <a:prstGeom prst="rect">
            <a:avLst/>
          </a:prstGeom>
          <a:noFill/>
          <a:ln w="9525">
            <a:noFill/>
            <a:miter lim="800000"/>
            <a:headEnd/>
            <a:tailEnd/>
          </a:ln>
          <a:effectLst/>
        </p:spPr>
        <p:txBody>
          <a:bodyPr wrap="none" lIns="103548" tIns="51774" rIns="103548" bIns="51774">
            <a:spAutoFit/>
          </a:bodyPr>
          <a:lstStyle/>
          <a:p>
            <a:pPr defTabSz="1028700"/>
            <a:r>
              <a:rPr lang="es-ES_tradnl" sz="2200" b="1">
                <a:effectLst>
                  <a:outerShdw blurRad="38100" dist="38100" dir="2700000" algn="tl">
                    <a:srgbClr val="C0C0C0"/>
                  </a:outerShdw>
                </a:effectLst>
                <a:latin typeface="Arial" charset="0"/>
              </a:rPr>
              <a:t>Efecto de eco</a:t>
            </a:r>
            <a:endParaRPr lang="es-ES" sz="2200" b="1">
              <a:effectLst>
                <a:outerShdw blurRad="38100" dist="38100" dir="2700000" algn="tl">
                  <a:srgbClr val="C0C0C0"/>
                </a:outerShdw>
              </a:effectLst>
              <a:latin typeface="Arial" charset="0"/>
            </a:endParaRPr>
          </a:p>
        </p:txBody>
      </p:sp>
      <p:sp>
        <p:nvSpPr>
          <p:cNvPr id="459793" name="Rectangle 17"/>
          <p:cNvSpPr>
            <a:spLocks noChangeArrowheads="1"/>
          </p:cNvSpPr>
          <p:nvPr/>
        </p:nvSpPr>
        <p:spPr bwMode="auto">
          <a:xfrm>
            <a:off x="3352800" y="2032000"/>
            <a:ext cx="2057400" cy="439738"/>
          </a:xfrm>
          <a:prstGeom prst="rect">
            <a:avLst/>
          </a:prstGeom>
          <a:noFill/>
          <a:ln w="9525">
            <a:noFill/>
            <a:miter lim="800000"/>
            <a:headEnd/>
            <a:tailEnd/>
          </a:ln>
          <a:effectLst/>
        </p:spPr>
        <p:txBody>
          <a:bodyPr wrap="none" lIns="103548" tIns="51774" rIns="103548" bIns="51774">
            <a:spAutoFit/>
          </a:bodyPr>
          <a:lstStyle/>
          <a:p>
            <a:pPr defTabSz="1028700"/>
            <a:r>
              <a:rPr lang="es-ES" sz="2200" b="1">
                <a:latin typeface="Arial" charset="0"/>
              </a:rPr>
              <a:t>Conversa</a:t>
            </a:r>
            <a:r>
              <a:rPr lang="es-ES_tradnl" sz="2200" b="1">
                <a:latin typeface="Arial" charset="0"/>
              </a:rPr>
              <a:t>ción</a:t>
            </a:r>
            <a:endParaRPr lang="es-ES" sz="2200" b="1">
              <a:latin typeface="Arial" charset="0"/>
            </a:endParaRPr>
          </a:p>
        </p:txBody>
      </p:sp>
      <p:sp>
        <p:nvSpPr>
          <p:cNvPr id="459794" name="Freeform 18"/>
          <p:cNvSpPr>
            <a:spLocks/>
          </p:cNvSpPr>
          <p:nvPr/>
        </p:nvSpPr>
        <p:spPr bwMode="auto">
          <a:xfrm>
            <a:off x="1998663" y="4654550"/>
            <a:ext cx="5072062" cy="685800"/>
          </a:xfrm>
          <a:custGeom>
            <a:avLst/>
            <a:gdLst/>
            <a:ahLst/>
            <a:cxnLst>
              <a:cxn ang="0">
                <a:pos x="0" y="136"/>
              </a:cxn>
              <a:cxn ang="0">
                <a:pos x="616" y="136"/>
              </a:cxn>
              <a:cxn ang="0">
                <a:pos x="616" y="0"/>
              </a:cxn>
              <a:cxn ang="0">
                <a:pos x="2840" y="0"/>
              </a:cxn>
              <a:cxn ang="0">
                <a:pos x="2840" y="384"/>
              </a:cxn>
              <a:cxn ang="0">
                <a:pos x="624" y="384"/>
              </a:cxn>
              <a:cxn ang="0">
                <a:pos x="624" y="240"/>
              </a:cxn>
              <a:cxn ang="0">
                <a:pos x="8" y="240"/>
              </a:cxn>
            </a:cxnLst>
            <a:rect l="0" t="0" r="r" b="b"/>
            <a:pathLst>
              <a:path w="2841" h="385">
                <a:moveTo>
                  <a:pt x="0" y="136"/>
                </a:moveTo>
                <a:lnTo>
                  <a:pt x="616" y="136"/>
                </a:lnTo>
                <a:lnTo>
                  <a:pt x="616" y="0"/>
                </a:lnTo>
                <a:lnTo>
                  <a:pt x="2840" y="0"/>
                </a:lnTo>
                <a:lnTo>
                  <a:pt x="2840" y="384"/>
                </a:lnTo>
                <a:lnTo>
                  <a:pt x="624" y="384"/>
                </a:lnTo>
                <a:lnTo>
                  <a:pt x="624" y="240"/>
                </a:lnTo>
                <a:lnTo>
                  <a:pt x="8" y="240"/>
                </a:lnTo>
              </a:path>
            </a:pathLst>
          </a:custGeom>
          <a:noFill/>
          <a:ln w="25400" cap="rnd" cmpd="sng">
            <a:solidFill>
              <a:schemeClr val="hlink"/>
            </a:solidFill>
            <a:prstDash val="solid"/>
            <a:round/>
            <a:headEnd type="none" w="sm" len="sm"/>
            <a:tailEnd type="none" w="sm" len="sm"/>
          </a:ln>
          <a:effectLst>
            <a:outerShdw dist="35921" dir="2700000" algn="ctr" rotWithShape="0">
              <a:schemeClr val="tx1"/>
            </a:outerShdw>
          </a:effectLst>
        </p:spPr>
        <p:txBody>
          <a:bodyPr/>
          <a:lstStyle/>
          <a:p>
            <a:endParaRPr lang="es-ES"/>
          </a:p>
        </p:txBody>
      </p:sp>
      <p:sp>
        <p:nvSpPr>
          <p:cNvPr id="459795" name="AutoShape 19"/>
          <p:cNvSpPr>
            <a:spLocks noChangeArrowheads="1"/>
          </p:cNvSpPr>
          <p:nvPr/>
        </p:nvSpPr>
        <p:spPr bwMode="auto">
          <a:xfrm rot="10800000">
            <a:off x="6977063" y="4895850"/>
            <a:ext cx="169862" cy="171450"/>
          </a:xfrm>
          <a:prstGeom prst="triangle">
            <a:avLst>
              <a:gd name="adj" fmla="val 49995"/>
            </a:avLst>
          </a:prstGeom>
          <a:solidFill>
            <a:schemeClr val="hlink"/>
          </a:solidFill>
          <a:ln w="9525">
            <a:noFill/>
            <a:miter lim="800000"/>
            <a:headEnd/>
            <a:tailEnd/>
          </a:ln>
          <a:effectLst>
            <a:outerShdw dist="35921" dir="2700000" algn="ctr" rotWithShape="0">
              <a:schemeClr val="tx1"/>
            </a:outerShdw>
          </a:effectLst>
        </p:spPr>
        <p:txBody>
          <a:bodyPr wrap="none" anchor="ctr"/>
          <a:lstStyle/>
          <a:p>
            <a:endParaRPr lang="es-ES"/>
          </a:p>
        </p:txBody>
      </p:sp>
      <p:sp>
        <p:nvSpPr>
          <p:cNvPr id="459796" name="AutoShape 20"/>
          <p:cNvSpPr>
            <a:spLocks noChangeArrowheads="1"/>
          </p:cNvSpPr>
          <p:nvPr/>
        </p:nvSpPr>
        <p:spPr bwMode="auto">
          <a:xfrm rot="5400000">
            <a:off x="5006182" y="4553744"/>
            <a:ext cx="169862" cy="171450"/>
          </a:xfrm>
          <a:prstGeom prst="triangle">
            <a:avLst>
              <a:gd name="adj" fmla="val 49995"/>
            </a:avLst>
          </a:prstGeom>
          <a:solidFill>
            <a:schemeClr val="hlink"/>
          </a:solidFill>
          <a:ln w="9525">
            <a:noFill/>
            <a:miter lim="800000"/>
            <a:headEnd/>
            <a:tailEnd/>
          </a:ln>
          <a:effectLst>
            <a:outerShdw dist="35921" dir="2700000" algn="ctr" rotWithShape="0">
              <a:schemeClr val="tx1"/>
            </a:outerShdw>
          </a:effectLst>
        </p:spPr>
        <p:txBody>
          <a:bodyPr wrap="none" anchor="ctr"/>
          <a:lstStyle/>
          <a:p>
            <a:endParaRPr lang="es-ES"/>
          </a:p>
        </p:txBody>
      </p:sp>
      <p:sp>
        <p:nvSpPr>
          <p:cNvPr id="459797" name="AutoShape 21"/>
          <p:cNvSpPr>
            <a:spLocks noChangeArrowheads="1"/>
          </p:cNvSpPr>
          <p:nvPr/>
        </p:nvSpPr>
        <p:spPr bwMode="auto">
          <a:xfrm rot="16200000" flipH="1">
            <a:off x="5005388" y="5238750"/>
            <a:ext cx="171450" cy="171450"/>
          </a:xfrm>
          <a:prstGeom prst="triangle">
            <a:avLst>
              <a:gd name="adj" fmla="val 49995"/>
            </a:avLst>
          </a:prstGeom>
          <a:solidFill>
            <a:schemeClr val="hlink"/>
          </a:solidFill>
          <a:ln w="9525">
            <a:noFill/>
            <a:miter lim="800000"/>
            <a:headEnd/>
            <a:tailEnd/>
          </a:ln>
          <a:effectLst>
            <a:outerShdw dist="35921" dir="2700000" algn="ctr" rotWithShape="0">
              <a:schemeClr val="tx1"/>
            </a:outerShdw>
          </a:effectLst>
        </p:spPr>
        <p:txBody>
          <a:bodyPr wrap="none" anchor="ctr"/>
          <a:lstStyle/>
          <a:p>
            <a:endParaRPr lang="es-ES"/>
          </a:p>
        </p:txBody>
      </p:sp>
      <p:sp>
        <p:nvSpPr>
          <p:cNvPr id="459798" name="AutoShape 22"/>
          <p:cNvSpPr>
            <a:spLocks noChangeArrowheads="1"/>
          </p:cNvSpPr>
          <p:nvPr/>
        </p:nvSpPr>
        <p:spPr bwMode="auto">
          <a:xfrm rot="5400000">
            <a:off x="2347913" y="4810125"/>
            <a:ext cx="171450" cy="171450"/>
          </a:xfrm>
          <a:prstGeom prst="triangle">
            <a:avLst>
              <a:gd name="adj" fmla="val 49995"/>
            </a:avLst>
          </a:prstGeom>
          <a:solidFill>
            <a:schemeClr val="hlink"/>
          </a:solidFill>
          <a:ln w="9525">
            <a:noFill/>
            <a:miter lim="800000"/>
            <a:headEnd/>
            <a:tailEnd/>
          </a:ln>
          <a:effectLst>
            <a:outerShdw dist="35921" dir="2700000" algn="ctr" rotWithShape="0">
              <a:schemeClr val="tx1"/>
            </a:outerShdw>
          </a:effectLst>
        </p:spPr>
        <p:txBody>
          <a:bodyPr wrap="none" anchor="ctr"/>
          <a:lstStyle/>
          <a:p>
            <a:endParaRPr lang="es-ES"/>
          </a:p>
        </p:txBody>
      </p:sp>
      <p:sp>
        <p:nvSpPr>
          <p:cNvPr id="459799" name="AutoShape 23"/>
          <p:cNvSpPr>
            <a:spLocks noChangeArrowheads="1"/>
          </p:cNvSpPr>
          <p:nvPr/>
        </p:nvSpPr>
        <p:spPr bwMode="auto">
          <a:xfrm rot="16200000" flipH="1">
            <a:off x="2519363" y="4981575"/>
            <a:ext cx="171450" cy="171450"/>
          </a:xfrm>
          <a:prstGeom prst="triangle">
            <a:avLst>
              <a:gd name="adj" fmla="val 49995"/>
            </a:avLst>
          </a:prstGeom>
          <a:solidFill>
            <a:schemeClr val="hlink"/>
          </a:solidFill>
          <a:ln w="9525">
            <a:noFill/>
            <a:miter lim="800000"/>
            <a:headEnd/>
            <a:tailEnd/>
          </a:ln>
          <a:effectLst>
            <a:outerShdw dist="35921" dir="2700000" algn="ctr" rotWithShape="0">
              <a:schemeClr val="tx1"/>
            </a:outerShdw>
          </a:effectLst>
        </p:spPr>
        <p:txBody>
          <a:bodyPr wrap="none" anchor="ctr"/>
          <a:lstStyle/>
          <a:p>
            <a:endParaRPr lang="es-ES"/>
          </a:p>
        </p:txBody>
      </p:sp>
      <p:grpSp>
        <p:nvGrpSpPr>
          <p:cNvPr id="459800" name="Group 24"/>
          <p:cNvGrpSpPr>
            <a:grpSpLocks/>
          </p:cNvGrpSpPr>
          <p:nvPr/>
        </p:nvGrpSpPr>
        <p:grpSpPr bwMode="auto">
          <a:xfrm>
            <a:off x="1298575" y="1790700"/>
            <a:ext cx="6543675" cy="414338"/>
            <a:chOff x="727" y="1149"/>
            <a:chExt cx="3665" cy="232"/>
          </a:xfrm>
        </p:grpSpPr>
        <p:sp>
          <p:nvSpPr>
            <p:cNvPr id="459801" name="AutoShape 25"/>
            <p:cNvSpPr>
              <a:spLocks noChangeArrowheads="1"/>
            </p:cNvSpPr>
            <p:nvPr/>
          </p:nvSpPr>
          <p:spPr bwMode="auto">
            <a:xfrm rot="5400000">
              <a:off x="923" y="1293"/>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59802" name="AutoShape 26"/>
            <p:cNvSpPr>
              <a:spLocks noChangeArrowheads="1"/>
            </p:cNvSpPr>
            <p:nvPr/>
          </p:nvSpPr>
          <p:spPr bwMode="auto">
            <a:xfrm rot="5400000">
              <a:off x="2411" y="1149"/>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59803" name="AutoShape 27"/>
            <p:cNvSpPr>
              <a:spLocks noChangeArrowheads="1"/>
            </p:cNvSpPr>
            <p:nvPr/>
          </p:nvSpPr>
          <p:spPr bwMode="auto">
            <a:xfrm rot="5400000">
              <a:off x="3899" y="1293"/>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59804" name="Freeform 28"/>
            <p:cNvSpPr>
              <a:spLocks/>
            </p:cNvSpPr>
            <p:nvPr/>
          </p:nvSpPr>
          <p:spPr bwMode="auto">
            <a:xfrm>
              <a:off x="727" y="1193"/>
              <a:ext cx="3665" cy="145"/>
            </a:xfrm>
            <a:custGeom>
              <a:avLst/>
              <a:gdLst/>
              <a:ahLst/>
              <a:cxnLst>
                <a:cxn ang="0">
                  <a:pos x="0" y="144"/>
                </a:cxn>
                <a:cxn ang="0">
                  <a:pos x="632" y="144"/>
                </a:cxn>
                <a:cxn ang="0">
                  <a:pos x="632" y="0"/>
                </a:cxn>
                <a:cxn ang="0">
                  <a:pos x="2824" y="0"/>
                </a:cxn>
                <a:cxn ang="0">
                  <a:pos x="2824" y="144"/>
                </a:cxn>
                <a:cxn ang="0">
                  <a:pos x="3664" y="144"/>
                </a:cxn>
              </a:cxnLst>
              <a:rect l="0" t="0" r="r" b="b"/>
              <a:pathLst>
                <a:path w="3665" h="145">
                  <a:moveTo>
                    <a:pt x="0" y="144"/>
                  </a:moveTo>
                  <a:lnTo>
                    <a:pt x="632" y="144"/>
                  </a:lnTo>
                  <a:lnTo>
                    <a:pt x="632" y="0"/>
                  </a:lnTo>
                  <a:lnTo>
                    <a:pt x="2824" y="0"/>
                  </a:lnTo>
                  <a:lnTo>
                    <a:pt x="2824" y="144"/>
                  </a:lnTo>
                  <a:lnTo>
                    <a:pt x="3664" y="144"/>
                  </a:lnTo>
                </a:path>
              </a:pathLst>
            </a:custGeom>
            <a:noFill/>
            <a:ln w="25400" cap="rnd" cmpd="sng">
              <a:solidFill>
                <a:schemeClr val="tx1"/>
              </a:solidFill>
              <a:prstDash val="solid"/>
              <a:round/>
              <a:headEnd type="none" w="sm" len="sm"/>
              <a:tailEnd type="none" w="sm" len="sm"/>
            </a:ln>
            <a:effectLst/>
          </p:spPr>
          <p:txBody>
            <a:bodyPr/>
            <a:lstStyle/>
            <a:p>
              <a:endParaRPr lang="es-ES"/>
            </a:p>
          </p:txBody>
        </p:sp>
      </p:grpSp>
      <p:grpSp>
        <p:nvGrpSpPr>
          <p:cNvPr id="459805" name="Group 29"/>
          <p:cNvGrpSpPr>
            <a:grpSpLocks/>
          </p:cNvGrpSpPr>
          <p:nvPr/>
        </p:nvGrpSpPr>
        <p:grpSpPr bwMode="auto">
          <a:xfrm>
            <a:off x="2427288" y="900113"/>
            <a:ext cx="3167062" cy="758825"/>
            <a:chOff x="1359" y="650"/>
            <a:chExt cx="1774" cy="425"/>
          </a:xfrm>
        </p:grpSpPr>
        <p:sp>
          <p:nvSpPr>
            <p:cNvPr id="459806" name="Arc 30"/>
            <p:cNvSpPr>
              <a:spLocks/>
            </p:cNvSpPr>
            <p:nvPr/>
          </p:nvSpPr>
          <p:spPr bwMode="auto">
            <a:xfrm>
              <a:off x="1359" y="650"/>
              <a:ext cx="192" cy="425"/>
            </a:xfrm>
            <a:custGeom>
              <a:avLst/>
              <a:gdLst>
                <a:gd name="G0" fmla="+- 21600 0 0"/>
                <a:gd name="G1" fmla="+- 19382 0 0"/>
                <a:gd name="G2" fmla="+- 21600 0 0"/>
                <a:gd name="T0" fmla="*/ 11015 w 21600"/>
                <a:gd name="T1" fmla="*/ 38210 h 38210"/>
                <a:gd name="T2" fmla="*/ 12066 w 21600"/>
                <a:gd name="T3" fmla="*/ 0 h 38210"/>
                <a:gd name="T4" fmla="*/ 21600 w 21600"/>
                <a:gd name="T5" fmla="*/ 19382 h 38210"/>
              </a:gdLst>
              <a:ahLst/>
              <a:cxnLst>
                <a:cxn ang="0">
                  <a:pos x="T0" y="T1"/>
                </a:cxn>
                <a:cxn ang="0">
                  <a:pos x="T2" y="T3"/>
                </a:cxn>
                <a:cxn ang="0">
                  <a:pos x="T4" y="T5"/>
                </a:cxn>
              </a:cxnLst>
              <a:rect l="0" t="0" r="r" b="b"/>
              <a:pathLst>
                <a:path w="21600" h="38210" fill="none" extrusionOk="0">
                  <a:moveTo>
                    <a:pt x="11014" y="38210"/>
                  </a:moveTo>
                  <a:cubicBezTo>
                    <a:pt x="4210" y="34385"/>
                    <a:pt x="0" y="27187"/>
                    <a:pt x="0" y="19382"/>
                  </a:cubicBezTo>
                  <a:cubicBezTo>
                    <a:pt x="-1" y="11149"/>
                    <a:pt x="4679" y="3633"/>
                    <a:pt x="12065" y="-1"/>
                  </a:cubicBezTo>
                </a:path>
                <a:path w="21600" h="38210" stroke="0" extrusionOk="0">
                  <a:moveTo>
                    <a:pt x="11014" y="38210"/>
                  </a:moveTo>
                  <a:cubicBezTo>
                    <a:pt x="4210" y="34385"/>
                    <a:pt x="0" y="27187"/>
                    <a:pt x="0" y="19382"/>
                  </a:cubicBezTo>
                  <a:cubicBezTo>
                    <a:pt x="-1" y="11149"/>
                    <a:pt x="4679" y="3633"/>
                    <a:pt x="12065" y="-1"/>
                  </a:cubicBezTo>
                  <a:lnTo>
                    <a:pt x="21600" y="19382"/>
                  </a:lnTo>
                  <a:close/>
                </a:path>
              </a:pathLst>
            </a:custGeom>
            <a:noFill/>
            <a:ln w="50800" cap="rnd">
              <a:solidFill>
                <a:schemeClr val="tx1"/>
              </a:solidFill>
              <a:round/>
              <a:headEnd type="none" w="sm" len="sm"/>
              <a:tailEnd type="none" w="sm" len="sm"/>
            </a:ln>
            <a:effectLst/>
          </p:spPr>
          <p:txBody>
            <a:bodyPr/>
            <a:lstStyle/>
            <a:p>
              <a:endParaRPr lang="es-ES"/>
            </a:p>
          </p:txBody>
        </p:sp>
        <p:sp>
          <p:nvSpPr>
            <p:cNvPr id="459807" name="Arc 31"/>
            <p:cNvSpPr>
              <a:spLocks/>
            </p:cNvSpPr>
            <p:nvPr/>
          </p:nvSpPr>
          <p:spPr bwMode="auto">
            <a:xfrm>
              <a:off x="1523" y="671"/>
              <a:ext cx="173" cy="383"/>
            </a:xfrm>
            <a:custGeom>
              <a:avLst/>
              <a:gdLst>
                <a:gd name="G0" fmla="+- 21600 0 0"/>
                <a:gd name="G1" fmla="+- 19422 0 0"/>
                <a:gd name="G2" fmla="+- 21600 0 0"/>
                <a:gd name="T0" fmla="*/ 11077 w 21600"/>
                <a:gd name="T1" fmla="*/ 38285 h 38285"/>
                <a:gd name="T2" fmla="*/ 12149 w 21600"/>
                <a:gd name="T3" fmla="*/ 0 h 38285"/>
                <a:gd name="T4" fmla="*/ 21600 w 21600"/>
                <a:gd name="T5" fmla="*/ 19422 h 38285"/>
              </a:gdLst>
              <a:ahLst/>
              <a:cxnLst>
                <a:cxn ang="0">
                  <a:pos x="T0" y="T1"/>
                </a:cxn>
                <a:cxn ang="0">
                  <a:pos x="T2" y="T3"/>
                </a:cxn>
                <a:cxn ang="0">
                  <a:pos x="T4" y="T5"/>
                </a:cxn>
              </a:cxnLst>
              <a:rect l="0" t="0" r="r" b="b"/>
              <a:pathLst>
                <a:path w="21600" h="38285" fill="none" extrusionOk="0">
                  <a:moveTo>
                    <a:pt x="11076" y="38285"/>
                  </a:moveTo>
                  <a:cubicBezTo>
                    <a:pt x="4238" y="34470"/>
                    <a:pt x="0" y="27252"/>
                    <a:pt x="0" y="19422"/>
                  </a:cubicBezTo>
                  <a:cubicBezTo>
                    <a:pt x="-1" y="11156"/>
                    <a:pt x="4716" y="3616"/>
                    <a:pt x="12148" y="-1"/>
                  </a:cubicBezTo>
                </a:path>
                <a:path w="21600" h="38285" stroke="0" extrusionOk="0">
                  <a:moveTo>
                    <a:pt x="11076" y="38285"/>
                  </a:moveTo>
                  <a:cubicBezTo>
                    <a:pt x="4238" y="34470"/>
                    <a:pt x="0" y="27252"/>
                    <a:pt x="0" y="19422"/>
                  </a:cubicBezTo>
                  <a:cubicBezTo>
                    <a:pt x="-1" y="11156"/>
                    <a:pt x="4716" y="3616"/>
                    <a:pt x="12148" y="-1"/>
                  </a:cubicBezTo>
                  <a:lnTo>
                    <a:pt x="21600" y="19422"/>
                  </a:lnTo>
                  <a:close/>
                </a:path>
              </a:pathLst>
            </a:custGeom>
            <a:noFill/>
            <a:ln w="50800" cap="rnd">
              <a:solidFill>
                <a:schemeClr val="tx1"/>
              </a:solidFill>
              <a:round/>
              <a:headEnd type="none" w="sm" len="sm"/>
              <a:tailEnd type="none" w="sm" len="sm"/>
            </a:ln>
            <a:effectLst/>
          </p:spPr>
          <p:txBody>
            <a:bodyPr/>
            <a:lstStyle/>
            <a:p>
              <a:endParaRPr lang="es-ES"/>
            </a:p>
          </p:txBody>
        </p:sp>
        <p:sp>
          <p:nvSpPr>
            <p:cNvPr id="459808" name="Arc 32"/>
            <p:cNvSpPr>
              <a:spLocks/>
            </p:cNvSpPr>
            <p:nvPr/>
          </p:nvSpPr>
          <p:spPr bwMode="auto">
            <a:xfrm>
              <a:off x="1684" y="691"/>
              <a:ext cx="156" cy="344"/>
            </a:xfrm>
            <a:custGeom>
              <a:avLst/>
              <a:gdLst>
                <a:gd name="G0" fmla="+- 21600 0 0"/>
                <a:gd name="G1" fmla="+- 19394 0 0"/>
                <a:gd name="G2" fmla="+- 21600 0 0"/>
                <a:gd name="T0" fmla="*/ 11010 w 21600"/>
                <a:gd name="T1" fmla="*/ 38220 h 38220"/>
                <a:gd name="T2" fmla="*/ 12090 w 21600"/>
                <a:gd name="T3" fmla="*/ 0 h 38220"/>
                <a:gd name="T4" fmla="*/ 21600 w 21600"/>
                <a:gd name="T5" fmla="*/ 19394 h 38220"/>
              </a:gdLst>
              <a:ahLst/>
              <a:cxnLst>
                <a:cxn ang="0">
                  <a:pos x="T0" y="T1"/>
                </a:cxn>
                <a:cxn ang="0">
                  <a:pos x="T2" y="T3"/>
                </a:cxn>
                <a:cxn ang="0">
                  <a:pos x="T4" y="T5"/>
                </a:cxn>
              </a:cxnLst>
              <a:rect l="0" t="0" r="r" b="b"/>
              <a:pathLst>
                <a:path w="21600" h="38220" fill="none" extrusionOk="0">
                  <a:moveTo>
                    <a:pt x="11010" y="38219"/>
                  </a:moveTo>
                  <a:cubicBezTo>
                    <a:pt x="4208" y="34394"/>
                    <a:pt x="0" y="27197"/>
                    <a:pt x="0" y="19394"/>
                  </a:cubicBezTo>
                  <a:cubicBezTo>
                    <a:pt x="-1" y="11152"/>
                    <a:pt x="4690" y="3628"/>
                    <a:pt x="12090" y="0"/>
                  </a:cubicBezTo>
                </a:path>
                <a:path w="21600" h="38220" stroke="0" extrusionOk="0">
                  <a:moveTo>
                    <a:pt x="11010" y="38219"/>
                  </a:moveTo>
                  <a:cubicBezTo>
                    <a:pt x="4208" y="34394"/>
                    <a:pt x="0" y="27197"/>
                    <a:pt x="0" y="19394"/>
                  </a:cubicBezTo>
                  <a:cubicBezTo>
                    <a:pt x="-1" y="11152"/>
                    <a:pt x="4690" y="3628"/>
                    <a:pt x="12090" y="0"/>
                  </a:cubicBezTo>
                  <a:lnTo>
                    <a:pt x="21600" y="19394"/>
                  </a:lnTo>
                  <a:close/>
                </a:path>
              </a:pathLst>
            </a:custGeom>
            <a:noFill/>
            <a:ln w="50800" cap="rnd">
              <a:solidFill>
                <a:schemeClr val="tx1"/>
              </a:solidFill>
              <a:round/>
              <a:headEnd type="none" w="sm" len="sm"/>
              <a:tailEnd type="none" w="sm" len="sm"/>
            </a:ln>
            <a:effectLst/>
          </p:spPr>
          <p:txBody>
            <a:bodyPr/>
            <a:lstStyle/>
            <a:p>
              <a:endParaRPr lang="es-ES"/>
            </a:p>
          </p:txBody>
        </p:sp>
        <p:sp>
          <p:nvSpPr>
            <p:cNvPr id="459809" name="Arc 33"/>
            <p:cNvSpPr>
              <a:spLocks/>
            </p:cNvSpPr>
            <p:nvPr/>
          </p:nvSpPr>
          <p:spPr bwMode="auto">
            <a:xfrm>
              <a:off x="1843" y="707"/>
              <a:ext cx="140" cy="310"/>
            </a:xfrm>
            <a:custGeom>
              <a:avLst/>
              <a:gdLst>
                <a:gd name="G0" fmla="+- 21600 0 0"/>
                <a:gd name="G1" fmla="+- 19393 0 0"/>
                <a:gd name="G2" fmla="+- 21600 0 0"/>
                <a:gd name="T0" fmla="*/ 11110 w 21600"/>
                <a:gd name="T1" fmla="*/ 38275 h 38275"/>
                <a:gd name="T2" fmla="*/ 12088 w 21600"/>
                <a:gd name="T3" fmla="*/ 0 h 38275"/>
                <a:gd name="T4" fmla="*/ 21600 w 21600"/>
                <a:gd name="T5" fmla="*/ 19393 h 38275"/>
              </a:gdLst>
              <a:ahLst/>
              <a:cxnLst>
                <a:cxn ang="0">
                  <a:pos x="T0" y="T1"/>
                </a:cxn>
                <a:cxn ang="0">
                  <a:pos x="T2" y="T3"/>
                </a:cxn>
                <a:cxn ang="0">
                  <a:pos x="T4" y="T5"/>
                </a:cxn>
              </a:cxnLst>
              <a:rect l="0" t="0" r="r" b="b"/>
              <a:pathLst>
                <a:path w="21600" h="38275" fill="none" extrusionOk="0">
                  <a:moveTo>
                    <a:pt x="11110" y="38274"/>
                  </a:moveTo>
                  <a:cubicBezTo>
                    <a:pt x="4252" y="34465"/>
                    <a:pt x="0" y="27237"/>
                    <a:pt x="0" y="19393"/>
                  </a:cubicBezTo>
                  <a:cubicBezTo>
                    <a:pt x="-1" y="11152"/>
                    <a:pt x="4689" y="3629"/>
                    <a:pt x="12088" y="0"/>
                  </a:cubicBezTo>
                </a:path>
                <a:path w="21600" h="38275" stroke="0" extrusionOk="0">
                  <a:moveTo>
                    <a:pt x="11110" y="38274"/>
                  </a:moveTo>
                  <a:cubicBezTo>
                    <a:pt x="4252" y="34465"/>
                    <a:pt x="0" y="27237"/>
                    <a:pt x="0" y="19393"/>
                  </a:cubicBezTo>
                  <a:cubicBezTo>
                    <a:pt x="-1" y="11152"/>
                    <a:pt x="4689" y="3629"/>
                    <a:pt x="12088" y="0"/>
                  </a:cubicBezTo>
                  <a:lnTo>
                    <a:pt x="21600" y="19393"/>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0" name="Arc 34"/>
            <p:cNvSpPr>
              <a:spLocks/>
            </p:cNvSpPr>
            <p:nvPr/>
          </p:nvSpPr>
          <p:spPr bwMode="auto">
            <a:xfrm>
              <a:off x="2001" y="725"/>
              <a:ext cx="126" cy="279"/>
            </a:xfrm>
            <a:custGeom>
              <a:avLst/>
              <a:gdLst>
                <a:gd name="G0" fmla="+- 21600 0 0"/>
                <a:gd name="G1" fmla="+- 19400 0 0"/>
                <a:gd name="G2" fmla="+- 21600 0 0"/>
                <a:gd name="T0" fmla="*/ 10965 w 21600"/>
                <a:gd name="T1" fmla="*/ 38200 h 38200"/>
                <a:gd name="T2" fmla="*/ 12103 w 21600"/>
                <a:gd name="T3" fmla="*/ 0 h 38200"/>
                <a:gd name="T4" fmla="*/ 21600 w 21600"/>
                <a:gd name="T5" fmla="*/ 19400 h 38200"/>
              </a:gdLst>
              <a:ahLst/>
              <a:cxnLst>
                <a:cxn ang="0">
                  <a:pos x="T0" y="T1"/>
                </a:cxn>
                <a:cxn ang="0">
                  <a:pos x="T2" y="T3"/>
                </a:cxn>
                <a:cxn ang="0">
                  <a:pos x="T4" y="T5"/>
                </a:cxn>
              </a:cxnLst>
              <a:rect l="0" t="0" r="r" b="b"/>
              <a:pathLst>
                <a:path w="21600" h="38200" fill="none" extrusionOk="0">
                  <a:moveTo>
                    <a:pt x="10964" y="38200"/>
                  </a:moveTo>
                  <a:cubicBezTo>
                    <a:pt x="4189" y="34367"/>
                    <a:pt x="0" y="27184"/>
                    <a:pt x="0" y="19400"/>
                  </a:cubicBezTo>
                  <a:cubicBezTo>
                    <a:pt x="-1" y="11153"/>
                    <a:pt x="4695" y="3625"/>
                    <a:pt x="12102" y="-1"/>
                  </a:cubicBezTo>
                </a:path>
                <a:path w="21600" h="38200" stroke="0" extrusionOk="0">
                  <a:moveTo>
                    <a:pt x="10964" y="38200"/>
                  </a:moveTo>
                  <a:cubicBezTo>
                    <a:pt x="4189" y="34367"/>
                    <a:pt x="0" y="27184"/>
                    <a:pt x="0" y="19400"/>
                  </a:cubicBezTo>
                  <a:cubicBezTo>
                    <a:pt x="-1" y="11153"/>
                    <a:pt x="4695" y="3625"/>
                    <a:pt x="12102" y="-1"/>
                  </a:cubicBezTo>
                  <a:lnTo>
                    <a:pt x="21600" y="19400"/>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1" name="Arc 35"/>
            <p:cNvSpPr>
              <a:spLocks/>
            </p:cNvSpPr>
            <p:nvPr/>
          </p:nvSpPr>
          <p:spPr bwMode="auto">
            <a:xfrm>
              <a:off x="2157" y="737"/>
              <a:ext cx="114" cy="251"/>
            </a:xfrm>
            <a:custGeom>
              <a:avLst/>
              <a:gdLst>
                <a:gd name="G0" fmla="+- 21600 0 0"/>
                <a:gd name="G1" fmla="+- 19331 0 0"/>
                <a:gd name="G2" fmla="+- 21600 0 0"/>
                <a:gd name="T0" fmla="*/ 10974 w 21600"/>
                <a:gd name="T1" fmla="*/ 38137 h 38137"/>
                <a:gd name="T2" fmla="*/ 11964 w 21600"/>
                <a:gd name="T3" fmla="*/ 0 h 38137"/>
                <a:gd name="T4" fmla="*/ 21600 w 21600"/>
                <a:gd name="T5" fmla="*/ 19331 h 38137"/>
              </a:gdLst>
              <a:ahLst/>
              <a:cxnLst>
                <a:cxn ang="0">
                  <a:pos x="T0" y="T1"/>
                </a:cxn>
                <a:cxn ang="0">
                  <a:pos x="T2" y="T3"/>
                </a:cxn>
                <a:cxn ang="0">
                  <a:pos x="T4" y="T5"/>
                </a:cxn>
              </a:cxnLst>
              <a:rect l="0" t="0" r="r" b="b"/>
              <a:pathLst>
                <a:path w="21600" h="38137" fill="none" extrusionOk="0">
                  <a:moveTo>
                    <a:pt x="10974" y="38136"/>
                  </a:moveTo>
                  <a:cubicBezTo>
                    <a:pt x="4193" y="34305"/>
                    <a:pt x="0" y="27119"/>
                    <a:pt x="0" y="19331"/>
                  </a:cubicBezTo>
                  <a:cubicBezTo>
                    <a:pt x="-1" y="11140"/>
                    <a:pt x="4633" y="3653"/>
                    <a:pt x="11963" y="-1"/>
                  </a:cubicBezTo>
                </a:path>
                <a:path w="21600" h="38137" stroke="0" extrusionOk="0">
                  <a:moveTo>
                    <a:pt x="10974" y="38136"/>
                  </a:moveTo>
                  <a:cubicBezTo>
                    <a:pt x="4193" y="34305"/>
                    <a:pt x="0" y="27119"/>
                    <a:pt x="0" y="19331"/>
                  </a:cubicBezTo>
                  <a:cubicBezTo>
                    <a:pt x="-1" y="11140"/>
                    <a:pt x="4633" y="3653"/>
                    <a:pt x="11963" y="-1"/>
                  </a:cubicBezTo>
                  <a:lnTo>
                    <a:pt x="21600" y="19331"/>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2" name="Arc 36"/>
            <p:cNvSpPr>
              <a:spLocks/>
            </p:cNvSpPr>
            <p:nvPr/>
          </p:nvSpPr>
          <p:spPr bwMode="auto">
            <a:xfrm>
              <a:off x="2312" y="749"/>
              <a:ext cx="102" cy="227"/>
            </a:xfrm>
            <a:custGeom>
              <a:avLst/>
              <a:gdLst>
                <a:gd name="G0" fmla="+- 21600 0 0"/>
                <a:gd name="G1" fmla="+- 19421 0 0"/>
                <a:gd name="G2" fmla="+- 21600 0 0"/>
                <a:gd name="T0" fmla="*/ 10971 w 21600"/>
                <a:gd name="T1" fmla="*/ 38225 h 38225"/>
                <a:gd name="T2" fmla="*/ 12146 w 21600"/>
                <a:gd name="T3" fmla="*/ 0 h 38225"/>
                <a:gd name="T4" fmla="*/ 21600 w 21600"/>
                <a:gd name="T5" fmla="*/ 19421 h 38225"/>
              </a:gdLst>
              <a:ahLst/>
              <a:cxnLst>
                <a:cxn ang="0">
                  <a:pos x="T0" y="T1"/>
                </a:cxn>
                <a:cxn ang="0">
                  <a:pos x="T2" y="T3"/>
                </a:cxn>
                <a:cxn ang="0">
                  <a:pos x="T4" y="T5"/>
                </a:cxn>
              </a:cxnLst>
              <a:rect l="0" t="0" r="r" b="b"/>
              <a:pathLst>
                <a:path w="21600" h="38225" fill="none" extrusionOk="0">
                  <a:moveTo>
                    <a:pt x="10971" y="38224"/>
                  </a:moveTo>
                  <a:cubicBezTo>
                    <a:pt x="4191" y="34392"/>
                    <a:pt x="0" y="27208"/>
                    <a:pt x="0" y="19421"/>
                  </a:cubicBezTo>
                  <a:cubicBezTo>
                    <a:pt x="-1" y="11156"/>
                    <a:pt x="4715" y="3616"/>
                    <a:pt x="12145" y="-1"/>
                  </a:cubicBezTo>
                </a:path>
                <a:path w="21600" h="38225" stroke="0" extrusionOk="0">
                  <a:moveTo>
                    <a:pt x="10971" y="38224"/>
                  </a:moveTo>
                  <a:cubicBezTo>
                    <a:pt x="4191" y="34392"/>
                    <a:pt x="0" y="27208"/>
                    <a:pt x="0" y="19421"/>
                  </a:cubicBezTo>
                  <a:cubicBezTo>
                    <a:pt x="-1" y="11156"/>
                    <a:pt x="4715" y="3616"/>
                    <a:pt x="12145" y="-1"/>
                  </a:cubicBezTo>
                  <a:lnTo>
                    <a:pt x="21600" y="19421"/>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3" name="Arc 37"/>
            <p:cNvSpPr>
              <a:spLocks/>
            </p:cNvSpPr>
            <p:nvPr/>
          </p:nvSpPr>
          <p:spPr bwMode="auto">
            <a:xfrm>
              <a:off x="2466" y="761"/>
              <a:ext cx="92" cy="203"/>
            </a:xfrm>
            <a:custGeom>
              <a:avLst/>
              <a:gdLst>
                <a:gd name="G0" fmla="+- 21600 0 0"/>
                <a:gd name="G1" fmla="+- 19375 0 0"/>
                <a:gd name="G2" fmla="+- 21600 0 0"/>
                <a:gd name="T0" fmla="*/ 11010 w 21600"/>
                <a:gd name="T1" fmla="*/ 38201 h 38201"/>
                <a:gd name="T2" fmla="*/ 12052 w 21600"/>
                <a:gd name="T3" fmla="*/ 0 h 38201"/>
                <a:gd name="T4" fmla="*/ 21600 w 21600"/>
                <a:gd name="T5" fmla="*/ 19375 h 38201"/>
              </a:gdLst>
              <a:ahLst/>
              <a:cxnLst>
                <a:cxn ang="0">
                  <a:pos x="T0" y="T1"/>
                </a:cxn>
                <a:cxn ang="0">
                  <a:pos x="T2" y="T3"/>
                </a:cxn>
                <a:cxn ang="0">
                  <a:pos x="T4" y="T5"/>
                </a:cxn>
              </a:cxnLst>
              <a:rect l="0" t="0" r="r" b="b"/>
              <a:pathLst>
                <a:path w="21600" h="38201" fill="none" extrusionOk="0">
                  <a:moveTo>
                    <a:pt x="11010" y="38200"/>
                  </a:moveTo>
                  <a:cubicBezTo>
                    <a:pt x="4208" y="34375"/>
                    <a:pt x="0" y="27178"/>
                    <a:pt x="0" y="19375"/>
                  </a:cubicBezTo>
                  <a:cubicBezTo>
                    <a:pt x="-1" y="11148"/>
                    <a:pt x="4672" y="3636"/>
                    <a:pt x="12051" y="-1"/>
                  </a:cubicBezTo>
                </a:path>
                <a:path w="21600" h="38201" stroke="0" extrusionOk="0">
                  <a:moveTo>
                    <a:pt x="11010" y="38200"/>
                  </a:moveTo>
                  <a:cubicBezTo>
                    <a:pt x="4208" y="34375"/>
                    <a:pt x="0" y="27178"/>
                    <a:pt x="0" y="19375"/>
                  </a:cubicBezTo>
                  <a:cubicBezTo>
                    <a:pt x="-1" y="11148"/>
                    <a:pt x="4672" y="3636"/>
                    <a:pt x="12051" y="-1"/>
                  </a:cubicBezTo>
                  <a:lnTo>
                    <a:pt x="21600" y="19375"/>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4" name="Arc 38"/>
            <p:cNvSpPr>
              <a:spLocks/>
            </p:cNvSpPr>
            <p:nvPr/>
          </p:nvSpPr>
          <p:spPr bwMode="auto">
            <a:xfrm>
              <a:off x="2619" y="773"/>
              <a:ext cx="83" cy="183"/>
            </a:xfrm>
            <a:custGeom>
              <a:avLst/>
              <a:gdLst>
                <a:gd name="G0" fmla="+- 21600 0 0"/>
                <a:gd name="G1" fmla="+- 19390 0 0"/>
                <a:gd name="G2" fmla="+- 21600 0 0"/>
                <a:gd name="T0" fmla="*/ 10931 w 21600"/>
                <a:gd name="T1" fmla="*/ 38171 h 38171"/>
                <a:gd name="T2" fmla="*/ 12083 w 21600"/>
                <a:gd name="T3" fmla="*/ 0 h 38171"/>
                <a:gd name="T4" fmla="*/ 21600 w 21600"/>
                <a:gd name="T5" fmla="*/ 19390 h 38171"/>
              </a:gdLst>
              <a:ahLst/>
              <a:cxnLst>
                <a:cxn ang="0">
                  <a:pos x="T0" y="T1"/>
                </a:cxn>
                <a:cxn ang="0">
                  <a:pos x="T2" y="T3"/>
                </a:cxn>
                <a:cxn ang="0">
                  <a:pos x="T4" y="T5"/>
                </a:cxn>
              </a:cxnLst>
              <a:rect l="0" t="0" r="r" b="b"/>
              <a:pathLst>
                <a:path w="21600" h="38171" fill="none" extrusionOk="0">
                  <a:moveTo>
                    <a:pt x="10930" y="38171"/>
                  </a:moveTo>
                  <a:cubicBezTo>
                    <a:pt x="4174" y="34332"/>
                    <a:pt x="0" y="27160"/>
                    <a:pt x="0" y="19390"/>
                  </a:cubicBezTo>
                  <a:cubicBezTo>
                    <a:pt x="-1" y="11151"/>
                    <a:pt x="4686" y="3629"/>
                    <a:pt x="12082" y="-1"/>
                  </a:cubicBezTo>
                </a:path>
                <a:path w="21600" h="38171" stroke="0" extrusionOk="0">
                  <a:moveTo>
                    <a:pt x="10930" y="38171"/>
                  </a:moveTo>
                  <a:cubicBezTo>
                    <a:pt x="4174" y="34332"/>
                    <a:pt x="0" y="27160"/>
                    <a:pt x="0" y="19390"/>
                  </a:cubicBezTo>
                  <a:cubicBezTo>
                    <a:pt x="-1" y="11151"/>
                    <a:pt x="4686" y="3629"/>
                    <a:pt x="12082" y="-1"/>
                  </a:cubicBezTo>
                  <a:lnTo>
                    <a:pt x="21600" y="19390"/>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5" name="Arc 39"/>
            <p:cNvSpPr>
              <a:spLocks/>
            </p:cNvSpPr>
            <p:nvPr/>
          </p:nvSpPr>
          <p:spPr bwMode="auto">
            <a:xfrm>
              <a:off x="2771" y="781"/>
              <a:ext cx="75" cy="164"/>
            </a:xfrm>
            <a:custGeom>
              <a:avLst/>
              <a:gdLst>
                <a:gd name="G0" fmla="+- 21600 0 0"/>
                <a:gd name="G1" fmla="+- 19279 0 0"/>
                <a:gd name="G2" fmla="+- 21600 0 0"/>
                <a:gd name="T0" fmla="*/ 10900 w 21600"/>
                <a:gd name="T1" fmla="*/ 38043 h 38043"/>
                <a:gd name="T2" fmla="*/ 11859 w 21600"/>
                <a:gd name="T3" fmla="*/ 0 h 38043"/>
                <a:gd name="T4" fmla="*/ 21600 w 21600"/>
                <a:gd name="T5" fmla="*/ 19279 h 38043"/>
              </a:gdLst>
              <a:ahLst/>
              <a:cxnLst>
                <a:cxn ang="0">
                  <a:pos x="T0" y="T1"/>
                </a:cxn>
                <a:cxn ang="0">
                  <a:pos x="T2" y="T3"/>
                </a:cxn>
                <a:cxn ang="0">
                  <a:pos x="T4" y="T5"/>
                </a:cxn>
              </a:cxnLst>
              <a:rect l="0" t="0" r="r" b="b"/>
              <a:pathLst>
                <a:path w="21600" h="38043" fill="none" extrusionOk="0">
                  <a:moveTo>
                    <a:pt x="10900" y="38042"/>
                  </a:moveTo>
                  <a:cubicBezTo>
                    <a:pt x="4160" y="34199"/>
                    <a:pt x="0" y="27037"/>
                    <a:pt x="0" y="19279"/>
                  </a:cubicBezTo>
                  <a:cubicBezTo>
                    <a:pt x="-1" y="11130"/>
                    <a:pt x="4585" y="3674"/>
                    <a:pt x="11859" y="0"/>
                  </a:cubicBezTo>
                </a:path>
                <a:path w="21600" h="38043" stroke="0" extrusionOk="0">
                  <a:moveTo>
                    <a:pt x="10900" y="38042"/>
                  </a:moveTo>
                  <a:cubicBezTo>
                    <a:pt x="4160" y="34199"/>
                    <a:pt x="0" y="27037"/>
                    <a:pt x="0" y="19279"/>
                  </a:cubicBezTo>
                  <a:cubicBezTo>
                    <a:pt x="-1" y="11130"/>
                    <a:pt x="4585" y="3674"/>
                    <a:pt x="11859" y="0"/>
                  </a:cubicBezTo>
                  <a:lnTo>
                    <a:pt x="21600" y="19279"/>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6" name="Arc 40"/>
            <p:cNvSpPr>
              <a:spLocks/>
            </p:cNvSpPr>
            <p:nvPr/>
          </p:nvSpPr>
          <p:spPr bwMode="auto">
            <a:xfrm>
              <a:off x="2922" y="790"/>
              <a:ext cx="67" cy="147"/>
            </a:xfrm>
            <a:custGeom>
              <a:avLst/>
              <a:gdLst>
                <a:gd name="G0" fmla="+- 21600 0 0"/>
                <a:gd name="G1" fmla="+- 19382 0 0"/>
                <a:gd name="G2" fmla="+- 21600 0 0"/>
                <a:gd name="T0" fmla="*/ 10887 w 21600"/>
                <a:gd name="T1" fmla="*/ 38138 h 38138"/>
                <a:gd name="T2" fmla="*/ 12065 w 21600"/>
                <a:gd name="T3" fmla="*/ 0 h 38138"/>
                <a:gd name="T4" fmla="*/ 21600 w 21600"/>
                <a:gd name="T5" fmla="*/ 19382 h 38138"/>
              </a:gdLst>
              <a:ahLst/>
              <a:cxnLst>
                <a:cxn ang="0">
                  <a:pos x="T0" y="T1"/>
                </a:cxn>
                <a:cxn ang="0">
                  <a:pos x="T2" y="T3"/>
                </a:cxn>
                <a:cxn ang="0">
                  <a:pos x="T4" y="T5"/>
                </a:cxn>
              </a:cxnLst>
              <a:rect l="0" t="0" r="r" b="b"/>
              <a:pathLst>
                <a:path w="21600" h="38138" fill="none" extrusionOk="0">
                  <a:moveTo>
                    <a:pt x="10886" y="38138"/>
                  </a:moveTo>
                  <a:cubicBezTo>
                    <a:pt x="4154" y="34292"/>
                    <a:pt x="0" y="27134"/>
                    <a:pt x="0" y="19382"/>
                  </a:cubicBezTo>
                  <a:cubicBezTo>
                    <a:pt x="-1" y="11150"/>
                    <a:pt x="4678" y="3634"/>
                    <a:pt x="12065" y="0"/>
                  </a:cubicBezTo>
                </a:path>
                <a:path w="21600" h="38138" stroke="0" extrusionOk="0">
                  <a:moveTo>
                    <a:pt x="10886" y="38138"/>
                  </a:moveTo>
                  <a:cubicBezTo>
                    <a:pt x="4154" y="34292"/>
                    <a:pt x="0" y="27134"/>
                    <a:pt x="0" y="19382"/>
                  </a:cubicBezTo>
                  <a:cubicBezTo>
                    <a:pt x="-1" y="11150"/>
                    <a:pt x="4678" y="3634"/>
                    <a:pt x="12065" y="0"/>
                  </a:cubicBezTo>
                  <a:lnTo>
                    <a:pt x="21600" y="19382"/>
                  </a:lnTo>
                  <a:close/>
                </a:path>
              </a:pathLst>
            </a:custGeom>
            <a:noFill/>
            <a:ln w="50800" cap="rnd">
              <a:solidFill>
                <a:schemeClr val="tx1"/>
              </a:solidFill>
              <a:round/>
              <a:headEnd type="none" w="sm" len="sm"/>
              <a:tailEnd type="none" w="sm" len="sm"/>
            </a:ln>
            <a:effectLst/>
          </p:spPr>
          <p:txBody>
            <a:bodyPr/>
            <a:lstStyle/>
            <a:p>
              <a:endParaRPr lang="es-ES"/>
            </a:p>
          </p:txBody>
        </p:sp>
        <p:sp>
          <p:nvSpPr>
            <p:cNvPr id="459817" name="Arc 41"/>
            <p:cNvSpPr>
              <a:spLocks/>
            </p:cNvSpPr>
            <p:nvPr/>
          </p:nvSpPr>
          <p:spPr bwMode="auto">
            <a:xfrm>
              <a:off x="3072" y="797"/>
              <a:ext cx="61" cy="132"/>
            </a:xfrm>
            <a:custGeom>
              <a:avLst/>
              <a:gdLst>
                <a:gd name="G0" fmla="+- 21600 0 0"/>
                <a:gd name="G1" fmla="+- 19239 0 0"/>
                <a:gd name="G2" fmla="+- 21600 0 0"/>
                <a:gd name="T0" fmla="*/ 10873 w 21600"/>
                <a:gd name="T1" fmla="*/ 37987 h 37987"/>
                <a:gd name="T2" fmla="*/ 11780 w 21600"/>
                <a:gd name="T3" fmla="*/ 0 h 37987"/>
                <a:gd name="T4" fmla="*/ 21600 w 21600"/>
                <a:gd name="T5" fmla="*/ 19239 h 37987"/>
              </a:gdLst>
              <a:ahLst/>
              <a:cxnLst>
                <a:cxn ang="0">
                  <a:pos x="T0" y="T1"/>
                </a:cxn>
                <a:cxn ang="0">
                  <a:pos x="T2" y="T3"/>
                </a:cxn>
                <a:cxn ang="0">
                  <a:pos x="T4" y="T5"/>
                </a:cxn>
              </a:cxnLst>
              <a:rect l="0" t="0" r="r" b="b"/>
              <a:pathLst>
                <a:path w="21600" h="37987" fill="none" extrusionOk="0">
                  <a:moveTo>
                    <a:pt x="10872" y="37987"/>
                  </a:moveTo>
                  <a:cubicBezTo>
                    <a:pt x="4148" y="34139"/>
                    <a:pt x="0" y="26986"/>
                    <a:pt x="0" y="19239"/>
                  </a:cubicBezTo>
                  <a:cubicBezTo>
                    <a:pt x="-1" y="11122"/>
                    <a:pt x="4550" y="3690"/>
                    <a:pt x="11780" y="0"/>
                  </a:cubicBezTo>
                </a:path>
                <a:path w="21600" h="37987" stroke="0" extrusionOk="0">
                  <a:moveTo>
                    <a:pt x="10872" y="37987"/>
                  </a:moveTo>
                  <a:cubicBezTo>
                    <a:pt x="4148" y="34139"/>
                    <a:pt x="0" y="26986"/>
                    <a:pt x="0" y="19239"/>
                  </a:cubicBezTo>
                  <a:cubicBezTo>
                    <a:pt x="-1" y="11122"/>
                    <a:pt x="4550" y="3690"/>
                    <a:pt x="11780" y="0"/>
                  </a:cubicBezTo>
                  <a:lnTo>
                    <a:pt x="21600" y="19239"/>
                  </a:lnTo>
                  <a:close/>
                </a:path>
              </a:pathLst>
            </a:custGeom>
            <a:noFill/>
            <a:ln w="50800" cap="rnd">
              <a:solidFill>
                <a:schemeClr val="tx1"/>
              </a:solidFill>
              <a:round/>
              <a:headEnd type="none" w="sm" len="sm"/>
              <a:tailEnd type="none" w="sm" len="sm"/>
            </a:ln>
            <a:effectLst/>
          </p:spPr>
          <p:txBody>
            <a:bodyPr/>
            <a:lstStyle/>
            <a:p>
              <a:endParaRPr lang="es-ES"/>
            </a:p>
          </p:txBody>
        </p:sp>
      </p:grpSp>
      <p:sp>
        <p:nvSpPr>
          <p:cNvPr id="459818" name="Rectangle 42"/>
          <p:cNvSpPr>
            <a:spLocks noChangeArrowheads="1"/>
          </p:cNvSpPr>
          <p:nvPr/>
        </p:nvSpPr>
        <p:spPr bwMode="auto">
          <a:xfrm>
            <a:off x="5721350" y="1100138"/>
            <a:ext cx="719138" cy="406400"/>
          </a:xfrm>
          <a:prstGeom prst="rect">
            <a:avLst/>
          </a:prstGeom>
          <a:noFill/>
          <a:ln w="9525">
            <a:noFill/>
            <a:miter lim="800000"/>
            <a:headEnd/>
            <a:tailEnd/>
          </a:ln>
          <a:effectLst/>
        </p:spPr>
        <p:txBody>
          <a:bodyPr wrap="none" lIns="103548" tIns="51774" rIns="103548" bIns="51774">
            <a:spAutoFit/>
          </a:bodyPr>
          <a:lstStyle/>
          <a:p>
            <a:pPr defTabSz="1028700">
              <a:lnSpc>
                <a:spcPct val="90000"/>
              </a:lnSpc>
            </a:pPr>
            <a:r>
              <a:rPr lang="es-ES" sz="2200" b="1">
                <a:solidFill>
                  <a:schemeClr val="tx2"/>
                </a:solidFill>
                <a:latin typeface="Arial" charset="0"/>
              </a:rPr>
              <a:t>Eco</a:t>
            </a:r>
          </a:p>
        </p:txBody>
      </p:sp>
      <p:sp>
        <p:nvSpPr>
          <p:cNvPr id="459819" name="Line 43"/>
          <p:cNvSpPr>
            <a:spLocks noChangeShapeType="1"/>
          </p:cNvSpPr>
          <p:nvPr/>
        </p:nvSpPr>
        <p:spPr bwMode="auto">
          <a:xfrm>
            <a:off x="2855913" y="2911475"/>
            <a:ext cx="3427412"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59820" name="AutoShape 44"/>
          <p:cNvSpPr>
            <a:spLocks noChangeArrowheads="1"/>
          </p:cNvSpPr>
          <p:nvPr/>
        </p:nvSpPr>
        <p:spPr bwMode="auto">
          <a:xfrm rot="5400000">
            <a:off x="5262563" y="2747962"/>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1" name="AutoShape 45"/>
          <p:cNvSpPr>
            <a:spLocks noChangeArrowheads="1"/>
          </p:cNvSpPr>
          <p:nvPr/>
        </p:nvSpPr>
        <p:spPr bwMode="auto">
          <a:xfrm rot="5400000">
            <a:off x="3548063" y="2747962"/>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2" name="Rectangle 46"/>
          <p:cNvSpPr>
            <a:spLocks noChangeArrowheads="1"/>
          </p:cNvSpPr>
          <p:nvPr/>
        </p:nvSpPr>
        <p:spPr bwMode="auto">
          <a:xfrm>
            <a:off x="2176463" y="2747963"/>
            <a:ext cx="671512" cy="841375"/>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3" name="Rectangle 47"/>
          <p:cNvSpPr>
            <a:spLocks noChangeArrowheads="1"/>
          </p:cNvSpPr>
          <p:nvPr/>
        </p:nvSpPr>
        <p:spPr bwMode="auto">
          <a:xfrm>
            <a:off x="2093913" y="2787650"/>
            <a:ext cx="879475" cy="700088"/>
          </a:xfrm>
          <a:prstGeom prst="rect">
            <a:avLst/>
          </a:prstGeom>
          <a:noFill/>
          <a:ln w="9525">
            <a:noFill/>
            <a:miter lim="800000"/>
            <a:headEnd/>
            <a:tailEnd/>
          </a:ln>
          <a:effectLst/>
        </p:spPr>
        <p:txBody>
          <a:bodyPr wrap="none" lIns="103548" tIns="51774" rIns="103548" bIns="51774">
            <a:spAutoFit/>
          </a:bodyPr>
          <a:lstStyle/>
          <a:p>
            <a:pPr algn="ctr" defTabSz="1028700"/>
            <a:r>
              <a:rPr lang="es-ES_tradnl" sz="1300" b="1">
                <a:latin typeface="Arial" charset="0"/>
              </a:rPr>
              <a:t>Circuito </a:t>
            </a:r>
          </a:p>
          <a:p>
            <a:pPr algn="ctr" defTabSz="1028700"/>
            <a:r>
              <a:rPr lang="es-ES_tradnl" sz="1300" b="1">
                <a:latin typeface="Arial" charset="0"/>
              </a:rPr>
              <a:t>híbrido </a:t>
            </a:r>
          </a:p>
          <a:p>
            <a:pPr algn="ctr" defTabSz="1028700"/>
            <a:r>
              <a:rPr lang="es-ES_tradnl" sz="1300" b="1">
                <a:latin typeface="Arial" charset="0"/>
              </a:rPr>
              <a:t>2-4 hilos</a:t>
            </a:r>
            <a:endParaRPr lang="es-ES" sz="1300" b="1">
              <a:latin typeface="Arial" charset="0"/>
            </a:endParaRPr>
          </a:p>
        </p:txBody>
      </p:sp>
      <p:sp>
        <p:nvSpPr>
          <p:cNvPr id="459824" name="Line 48"/>
          <p:cNvSpPr>
            <a:spLocks noChangeShapeType="1"/>
          </p:cNvSpPr>
          <p:nvPr/>
        </p:nvSpPr>
        <p:spPr bwMode="auto">
          <a:xfrm>
            <a:off x="2855913" y="3425825"/>
            <a:ext cx="3427412"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59825" name="AutoShape 49"/>
          <p:cNvSpPr>
            <a:spLocks noChangeArrowheads="1"/>
          </p:cNvSpPr>
          <p:nvPr/>
        </p:nvSpPr>
        <p:spPr bwMode="auto">
          <a:xfrm rot="16200000" flipH="1">
            <a:off x="3633788" y="3432175"/>
            <a:ext cx="242887"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6" name="AutoShape 50"/>
          <p:cNvSpPr>
            <a:spLocks noChangeArrowheads="1"/>
          </p:cNvSpPr>
          <p:nvPr/>
        </p:nvSpPr>
        <p:spPr bwMode="auto">
          <a:xfrm rot="16200000" flipH="1">
            <a:off x="5262563" y="3432175"/>
            <a:ext cx="242887"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7" name="Rectangle 51"/>
          <p:cNvSpPr>
            <a:spLocks noChangeArrowheads="1"/>
          </p:cNvSpPr>
          <p:nvPr/>
        </p:nvSpPr>
        <p:spPr bwMode="auto">
          <a:xfrm>
            <a:off x="6205538" y="2747963"/>
            <a:ext cx="671512" cy="841375"/>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29" name="Rectangle 53"/>
          <p:cNvSpPr>
            <a:spLocks noChangeArrowheads="1"/>
          </p:cNvSpPr>
          <p:nvPr/>
        </p:nvSpPr>
        <p:spPr bwMode="auto">
          <a:xfrm>
            <a:off x="4148138" y="2747963"/>
            <a:ext cx="671512" cy="841375"/>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59830" name="Line 54"/>
          <p:cNvSpPr>
            <a:spLocks noChangeShapeType="1"/>
          </p:cNvSpPr>
          <p:nvPr/>
        </p:nvSpPr>
        <p:spPr bwMode="auto">
          <a:xfrm>
            <a:off x="4227513" y="2825750"/>
            <a:ext cx="514350" cy="685800"/>
          </a:xfrm>
          <a:prstGeom prst="line">
            <a:avLst/>
          </a:prstGeom>
          <a:noFill/>
          <a:ln w="25400">
            <a:solidFill>
              <a:schemeClr val="tx1"/>
            </a:solidFill>
            <a:round/>
            <a:headEnd type="none" w="sm" len="sm"/>
            <a:tailEnd type="none" w="sm" len="sm"/>
          </a:ln>
          <a:effectLst/>
        </p:spPr>
        <p:txBody>
          <a:bodyPr/>
          <a:lstStyle/>
          <a:p>
            <a:endParaRPr lang="es-ES"/>
          </a:p>
        </p:txBody>
      </p:sp>
      <p:sp>
        <p:nvSpPr>
          <p:cNvPr id="459831" name="Line 55"/>
          <p:cNvSpPr>
            <a:spLocks noChangeShapeType="1"/>
          </p:cNvSpPr>
          <p:nvPr/>
        </p:nvSpPr>
        <p:spPr bwMode="auto">
          <a:xfrm flipH="1">
            <a:off x="4227513" y="2825750"/>
            <a:ext cx="514350" cy="685800"/>
          </a:xfrm>
          <a:prstGeom prst="line">
            <a:avLst/>
          </a:prstGeom>
          <a:noFill/>
          <a:ln w="25400">
            <a:solidFill>
              <a:schemeClr val="tx1"/>
            </a:solidFill>
            <a:round/>
            <a:headEnd type="none" w="sm" len="sm"/>
            <a:tailEnd type="none" w="sm" len="sm"/>
          </a:ln>
          <a:effectLst/>
        </p:spPr>
        <p:txBody>
          <a:bodyPr/>
          <a:lstStyle/>
          <a:p>
            <a:endParaRPr lang="es-ES"/>
          </a:p>
        </p:txBody>
      </p:sp>
      <p:grpSp>
        <p:nvGrpSpPr>
          <p:cNvPr id="459832" name="Group 56"/>
          <p:cNvGrpSpPr>
            <a:grpSpLocks/>
          </p:cNvGrpSpPr>
          <p:nvPr/>
        </p:nvGrpSpPr>
        <p:grpSpPr bwMode="auto">
          <a:xfrm>
            <a:off x="315913" y="2709863"/>
            <a:ext cx="1411287" cy="998537"/>
            <a:chOff x="177" y="1664"/>
            <a:chExt cx="790" cy="559"/>
          </a:xfrm>
        </p:grpSpPr>
        <p:grpSp>
          <p:nvGrpSpPr>
            <p:cNvPr id="459833" name="Group 57"/>
            <p:cNvGrpSpPr>
              <a:grpSpLocks/>
            </p:cNvGrpSpPr>
            <p:nvPr/>
          </p:nvGrpSpPr>
          <p:grpSpPr bwMode="auto">
            <a:xfrm>
              <a:off x="237" y="1753"/>
              <a:ext cx="692" cy="470"/>
              <a:chOff x="237" y="1753"/>
              <a:chExt cx="692" cy="470"/>
            </a:xfrm>
          </p:grpSpPr>
          <p:sp>
            <p:nvSpPr>
              <p:cNvPr id="459834" name="Rectangle 58"/>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9835" name="Rectangle 59"/>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9836" name="Freeform 60"/>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59837" name="Rectangle 61"/>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9838" name="Rectangle 62"/>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59839" name="Rectangle 63"/>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9840" name="Rectangle 64"/>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459841" name="Freeform 65"/>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459842" name="Group 66"/>
            <p:cNvGrpSpPr>
              <a:grpSpLocks/>
            </p:cNvGrpSpPr>
            <p:nvPr/>
          </p:nvGrpSpPr>
          <p:grpSpPr bwMode="auto">
            <a:xfrm>
              <a:off x="332" y="1815"/>
              <a:ext cx="506" cy="250"/>
              <a:chOff x="332" y="1815"/>
              <a:chExt cx="506" cy="250"/>
            </a:xfrm>
          </p:grpSpPr>
          <p:sp>
            <p:nvSpPr>
              <p:cNvPr id="459843" name="Freeform 67"/>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459844" name="Group 68"/>
              <p:cNvGrpSpPr>
                <a:grpSpLocks/>
              </p:cNvGrpSpPr>
              <p:nvPr/>
            </p:nvGrpSpPr>
            <p:grpSpPr bwMode="auto">
              <a:xfrm>
                <a:off x="452" y="1839"/>
                <a:ext cx="251" cy="190"/>
                <a:chOff x="452" y="1839"/>
                <a:chExt cx="251" cy="190"/>
              </a:xfrm>
            </p:grpSpPr>
            <p:sp>
              <p:nvSpPr>
                <p:cNvPr id="459845" name="Line 69"/>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459846" name="Oval 70"/>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459847" name="Oval 71"/>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459848" name="Oval 72"/>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459849" name="Oval 73"/>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459850" name="Oval 74"/>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459851" name="Oval 75"/>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459852" name="Oval 76"/>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459853" name="Oval 77"/>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459854" name="Oval 78"/>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459855" name="Oval 79"/>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459856" name="Oval 80"/>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459857" name="Oval 81"/>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459858" name="Oval 82"/>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459859" name="Freeform 83"/>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459860" name="Group 84"/>
            <p:cNvGrpSpPr>
              <a:grpSpLocks/>
            </p:cNvGrpSpPr>
            <p:nvPr/>
          </p:nvGrpSpPr>
          <p:grpSpPr bwMode="auto">
            <a:xfrm>
              <a:off x="177" y="1664"/>
              <a:ext cx="790" cy="210"/>
              <a:chOff x="177" y="1664"/>
              <a:chExt cx="790" cy="210"/>
            </a:xfrm>
          </p:grpSpPr>
          <p:sp>
            <p:nvSpPr>
              <p:cNvPr id="459861" name="Freeform 85"/>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9862" name="Freeform 86"/>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9863" name="Freeform 87"/>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59864" name="Freeform 88"/>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59865" name="Freeform 89"/>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59866" name="Freeform 90"/>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grpSp>
        <p:nvGrpSpPr>
          <p:cNvPr id="459867" name="Group 91"/>
          <p:cNvGrpSpPr>
            <a:grpSpLocks/>
          </p:cNvGrpSpPr>
          <p:nvPr/>
        </p:nvGrpSpPr>
        <p:grpSpPr bwMode="auto">
          <a:xfrm>
            <a:off x="7343775" y="2706688"/>
            <a:ext cx="1411288" cy="996950"/>
            <a:chOff x="4113" y="1662"/>
            <a:chExt cx="790" cy="559"/>
          </a:xfrm>
        </p:grpSpPr>
        <p:grpSp>
          <p:nvGrpSpPr>
            <p:cNvPr id="459868" name="Group 92"/>
            <p:cNvGrpSpPr>
              <a:grpSpLocks/>
            </p:cNvGrpSpPr>
            <p:nvPr/>
          </p:nvGrpSpPr>
          <p:grpSpPr bwMode="auto">
            <a:xfrm>
              <a:off x="4173" y="1751"/>
              <a:ext cx="692" cy="470"/>
              <a:chOff x="4173" y="1751"/>
              <a:chExt cx="692" cy="470"/>
            </a:xfrm>
          </p:grpSpPr>
          <p:sp>
            <p:nvSpPr>
              <p:cNvPr id="459869" name="Rectangle 93"/>
              <p:cNvSpPr>
                <a:spLocks noChangeArrowheads="1"/>
              </p:cNvSpPr>
              <p:nvPr/>
            </p:nvSpPr>
            <p:spPr bwMode="auto">
              <a:xfrm>
                <a:off x="4710" y="2176"/>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9870" name="Rectangle 94"/>
              <p:cNvSpPr>
                <a:spLocks noChangeArrowheads="1"/>
              </p:cNvSpPr>
              <p:nvPr/>
            </p:nvSpPr>
            <p:spPr bwMode="auto">
              <a:xfrm>
                <a:off x="4243" y="2176"/>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59871" name="Freeform 95"/>
              <p:cNvSpPr>
                <a:spLocks/>
              </p:cNvSpPr>
              <p:nvPr/>
            </p:nvSpPr>
            <p:spPr bwMode="auto">
              <a:xfrm>
                <a:off x="4176" y="1774"/>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59872" name="Rectangle 96"/>
              <p:cNvSpPr>
                <a:spLocks noChangeArrowheads="1"/>
              </p:cNvSpPr>
              <p:nvPr/>
            </p:nvSpPr>
            <p:spPr bwMode="auto">
              <a:xfrm>
                <a:off x="4323" y="1752"/>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9873" name="Rectangle 97"/>
              <p:cNvSpPr>
                <a:spLocks noChangeArrowheads="1"/>
              </p:cNvSpPr>
              <p:nvPr/>
            </p:nvSpPr>
            <p:spPr bwMode="auto">
              <a:xfrm>
                <a:off x="4173" y="2078"/>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59874" name="Rectangle 98"/>
              <p:cNvSpPr>
                <a:spLocks noChangeArrowheads="1"/>
              </p:cNvSpPr>
              <p:nvPr/>
            </p:nvSpPr>
            <p:spPr bwMode="auto">
              <a:xfrm>
                <a:off x="4633" y="1751"/>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59875" name="Rectangle 99"/>
              <p:cNvSpPr>
                <a:spLocks noChangeArrowheads="1"/>
              </p:cNvSpPr>
              <p:nvPr/>
            </p:nvSpPr>
            <p:spPr bwMode="auto">
              <a:xfrm>
                <a:off x="4386" y="1774"/>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459876" name="Freeform 100"/>
            <p:cNvSpPr>
              <a:spLocks/>
            </p:cNvSpPr>
            <p:nvPr/>
          </p:nvSpPr>
          <p:spPr bwMode="auto">
            <a:xfrm>
              <a:off x="4268" y="1816"/>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459877" name="Group 101"/>
            <p:cNvGrpSpPr>
              <a:grpSpLocks/>
            </p:cNvGrpSpPr>
            <p:nvPr/>
          </p:nvGrpSpPr>
          <p:grpSpPr bwMode="auto">
            <a:xfrm>
              <a:off x="4268" y="1813"/>
              <a:ext cx="506" cy="250"/>
              <a:chOff x="4268" y="1813"/>
              <a:chExt cx="506" cy="250"/>
            </a:xfrm>
          </p:grpSpPr>
          <p:sp>
            <p:nvSpPr>
              <p:cNvPr id="459878" name="Freeform 102"/>
              <p:cNvSpPr>
                <a:spLocks/>
              </p:cNvSpPr>
              <p:nvPr/>
            </p:nvSpPr>
            <p:spPr bwMode="auto">
              <a:xfrm>
                <a:off x="4268" y="1813"/>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459879" name="Group 103"/>
              <p:cNvGrpSpPr>
                <a:grpSpLocks/>
              </p:cNvGrpSpPr>
              <p:nvPr/>
            </p:nvGrpSpPr>
            <p:grpSpPr bwMode="auto">
              <a:xfrm>
                <a:off x="4388" y="1837"/>
                <a:ext cx="251" cy="190"/>
                <a:chOff x="4388" y="1837"/>
                <a:chExt cx="251" cy="190"/>
              </a:xfrm>
            </p:grpSpPr>
            <p:sp>
              <p:nvSpPr>
                <p:cNvPr id="459880" name="Line 104"/>
                <p:cNvSpPr>
                  <a:spLocks noChangeShapeType="1"/>
                </p:cNvSpPr>
                <p:nvPr/>
              </p:nvSpPr>
              <p:spPr bwMode="auto">
                <a:xfrm>
                  <a:off x="4596" y="1846"/>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459881" name="Oval 105"/>
                <p:cNvSpPr>
                  <a:spLocks noChangeArrowheads="1"/>
                </p:cNvSpPr>
                <p:nvPr/>
              </p:nvSpPr>
              <p:spPr bwMode="auto">
                <a:xfrm>
                  <a:off x="4393" y="1840"/>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459882" name="Oval 106"/>
                <p:cNvSpPr>
                  <a:spLocks noChangeArrowheads="1"/>
                </p:cNvSpPr>
                <p:nvPr/>
              </p:nvSpPr>
              <p:spPr bwMode="auto">
                <a:xfrm>
                  <a:off x="4388" y="1837"/>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459883" name="Oval 107"/>
                <p:cNvSpPr>
                  <a:spLocks noChangeArrowheads="1"/>
                </p:cNvSpPr>
                <p:nvPr/>
              </p:nvSpPr>
              <p:spPr bwMode="auto">
                <a:xfrm>
                  <a:off x="4488" y="1843"/>
                  <a:ext cx="36" cy="23"/>
                </a:xfrm>
                <a:prstGeom prst="ellipse">
                  <a:avLst/>
                </a:prstGeom>
                <a:solidFill>
                  <a:srgbClr val="474B3A"/>
                </a:solidFill>
                <a:ln w="9525">
                  <a:noFill/>
                  <a:round/>
                  <a:headEnd/>
                  <a:tailEnd/>
                </a:ln>
                <a:effectLst/>
              </p:spPr>
              <p:txBody>
                <a:bodyPr wrap="none" anchor="ctr"/>
                <a:lstStyle/>
                <a:p>
                  <a:endParaRPr lang="es-ES"/>
                </a:p>
              </p:txBody>
            </p:sp>
            <p:sp>
              <p:nvSpPr>
                <p:cNvPr id="459884" name="Oval 108"/>
                <p:cNvSpPr>
                  <a:spLocks noChangeArrowheads="1"/>
                </p:cNvSpPr>
                <p:nvPr/>
              </p:nvSpPr>
              <p:spPr bwMode="auto">
                <a:xfrm>
                  <a:off x="4552" y="1854"/>
                  <a:ext cx="35" cy="23"/>
                </a:xfrm>
                <a:prstGeom prst="ellipse">
                  <a:avLst/>
                </a:prstGeom>
                <a:solidFill>
                  <a:srgbClr val="474B3A"/>
                </a:solidFill>
                <a:ln w="9525">
                  <a:noFill/>
                  <a:round/>
                  <a:headEnd/>
                  <a:tailEnd/>
                </a:ln>
                <a:effectLst/>
              </p:spPr>
              <p:txBody>
                <a:bodyPr wrap="none" anchor="ctr"/>
                <a:lstStyle/>
                <a:p>
                  <a:endParaRPr lang="es-ES"/>
                </a:p>
              </p:txBody>
            </p:sp>
            <p:sp>
              <p:nvSpPr>
                <p:cNvPr id="459885" name="Oval 109"/>
                <p:cNvSpPr>
                  <a:spLocks noChangeArrowheads="1"/>
                </p:cNvSpPr>
                <p:nvPr/>
              </p:nvSpPr>
              <p:spPr bwMode="auto">
                <a:xfrm>
                  <a:off x="4433" y="1854"/>
                  <a:ext cx="34" cy="23"/>
                </a:xfrm>
                <a:prstGeom prst="ellipse">
                  <a:avLst/>
                </a:prstGeom>
                <a:solidFill>
                  <a:srgbClr val="474B3A"/>
                </a:solidFill>
                <a:ln w="9525">
                  <a:noFill/>
                  <a:round/>
                  <a:headEnd/>
                  <a:tailEnd/>
                </a:ln>
                <a:effectLst/>
              </p:spPr>
              <p:txBody>
                <a:bodyPr wrap="none" anchor="ctr"/>
                <a:lstStyle/>
                <a:p>
                  <a:endParaRPr lang="es-ES"/>
                </a:p>
              </p:txBody>
            </p:sp>
            <p:sp>
              <p:nvSpPr>
                <p:cNvPr id="459886" name="Oval 110"/>
                <p:cNvSpPr>
                  <a:spLocks noChangeArrowheads="1"/>
                </p:cNvSpPr>
                <p:nvPr/>
              </p:nvSpPr>
              <p:spPr bwMode="auto">
                <a:xfrm>
                  <a:off x="4397" y="1893"/>
                  <a:ext cx="32" cy="23"/>
                </a:xfrm>
                <a:prstGeom prst="ellipse">
                  <a:avLst/>
                </a:prstGeom>
                <a:solidFill>
                  <a:srgbClr val="474B3A"/>
                </a:solidFill>
                <a:ln w="9525">
                  <a:noFill/>
                  <a:round/>
                  <a:headEnd/>
                  <a:tailEnd/>
                </a:ln>
                <a:effectLst/>
              </p:spPr>
              <p:txBody>
                <a:bodyPr wrap="none" anchor="ctr"/>
                <a:lstStyle/>
                <a:p>
                  <a:endParaRPr lang="es-ES"/>
                </a:p>
              </p:txBody>
            </p:sp>
            <p:sp>
              <p:nvSpPr>
                <p:cNvPr id="459887" name="Oval 111"/>
                <p:cNvSpPr>
                  <a:spLocks noChangeArrowheads="1"/>
                </p:cNvSpPr>
                <p:nvPr/>
              </p:nvSpPr>
              <p:spPr bwMode="auto">
                <a:xfrm>
                  <a:off x="4586" y="1939"/>
                  <a:ext cx="32" cy="23"/>
                </a:xfrm>
                <a:prstGeom prst="ellipse">
                  <a:avLst/>
                </a:prstGeom>
                <a:solidFill>
                  <a:srgbClr val="474B3A"/>
                </a:solidFill>
                <a:ln w="9525">
                  <a:noFill/>
                  <a:round/>
                  <a:headEnd/>
                  <a:tailEnd/>
                </a:ln>
                <a:effectLst/>
              </p:spPr>
              <p:txBody>
                <a:bodyPr wrap="none" anchor="ctr"/>
                <a:lstStyle/>
                <a:p>
                  <a:endParaRPr lang="es-ES"/>
                </a:p>
              </p:txBody>
            </p:sp>
            <p:sp>
              <p:nvSpPr>
                <p:cNvPr id="459888" name="Oval 112"/>
                <p:cNvSpPr>
                  <a:spLocks noChangeArrowheads="1"/>
                </p:cNvSpPr>
                <p:nvPr/>
              </p:nvSpPr>
              <p:spPr bwMode="auto">
                <a:xfrm>
                  <a:off x="4402" y="1946"/>
                  <a:ext cx="32" cy="21"/>
                </a:xfrm>
                <a:prstGeom prst="ellipse">
                  <a:avLst/>
                </a:prstGeom>
                <a:solidFill>
                  <a:srgbClr val="474B3A"/>
                </a:solidFill>
                <a:ln w="9525">
                  <a:noFill/>
                  <a:round/>
                  <a:headEnd/>
                  <a:tailEnd/>
                </a:ln>
                <a:effectLst/>
              </p:spPr>
              <p:txBody>
                <a:bodyPr wrap="none" anchor="ctr"/>
                <a:lstStyle/>
                <a:p>
                  <a:endParaRPr lang="es-ES"/>
                </a:p>
              </p:txBody>
            </p:sp>
            <p:sp>
              <p:nvSpPr>
                <p:cNvPr id="459889" name="Oval 113"/>
                <p:cNvSpPr>
                  <a:spLocks noChangeArrowheads="1"/>
                </p:cNvSpPr>
                <p:nvPr/>
              </p:nvSpPr>
              <p:spPr bwMode="auto">
                <a:xfrm>
                  <a:off x="4436" y="1973"/>
                  <a:ext cx="33" cy="23"/>
                </a:xfrm>
                <a:prstGeom prst="ellipse">
                  <a:avLst/>
                </a:prstGeom>
                <a:solidFill>
                  <a:srgbClr val="474B3A"/>
                </a:solidFill>
                <a:ln w="9525">
                  <a:noFill/>
                  <a:round/>
                  <a:headEnd/>
                  <a:tailEnd/>
                </a:ln>
                <a:effectLst/>
              </p:spPr>
              <p:txBody>
                <a:bodyPr wrap="none" anchor="ctr"/>
                <a:lstStyle/>
                <a:p>
                  <a:endParaRPr lang="es-ES"/>
                </a:p>
              </p:txBody>
            </p:sp>
            <p:sp>
              <p:nvSpPr>
                <p:cNvPr id="459890" name="Oval 114"/>
                <p:cNvSpPr>
                  <a:spLocks noChangeArrowheads="1"/>
                </p:cNvSpPr>
                <p:nvPr/>
              </p:nvSpPr>
              <p:spPr bwMode="auto">
                <a:xfrm>
                  <a:off x="4494" y="1988"/>
                  <a:ext cx="35" cy="21"/>
                </a:xfrm>
                <a:prstGeom prst="ellipse">
                  <a:avLst/>
                </a:prstGeom>
                <a:solidFill>
                  <a:srgbClr val="474B3A"/>
                </a:solidFill>
                <a:ln w="9525">
                  <a:noFill/>
                  <a:round/>
                  <a:headEnd/>
                  <a:tailEnd/>
                </a:ln>
                <a:effectLst/>
              </p:spPr>
              <p:txBody>
                <a:bodyPr wrap="none" anchor="ctr"/>
                <a:lstStyle/>
                <a:p>
                  <a:endParaRPr lang="es-ES"/>
                </a:p>
              </p:txBody>
            </p:sp>
            <p:sp>
              <p:nvSpPr>
                <p:cNvPr id="459891" name="Oval 115"/>
                <p:cNvSpPr>
                  <a:spLocks noChangeArrowheads="1"/>
                </p:cNvSpPr>
                <p:nvPr/>
              </p:nvSpPr>
              <p:spPr bwMode="auto">
                <a:xfrm>
                  <a:off x="4598" y="1890"/>
                  <a:ext cx="34" cy="23"/>
                </a:xfrm>
                <a:prstGeom prst="ellipse">
                  <a:avLst/>
                </a:prstGeom>
                <a:solidFill>
                  <a:srgbClr val="474B3A"/>
                </a:solidFill>
                <a:ln w="9525">
                  <a:noFill/>
                  <a:round/>
                  <a:headEnd/>
                  <a:tailEnd/>
                </a:ln>
                <a:effectLst/>
              </p:spPr>
              <p:txBody>
                <a:bodyPr wrap="none" anchor="ctr"/>
                <a:lstStyle/>
                <a:p>
                  <a:endParaRPr lang="es-ES"/>
                </a:p>
              </p:txBody>
            </p:sp>
            <p:sp>
              <p:nvSpPr>
                <p:cNvPr id="459892" name="Oval 116"/>
                <p:cNvSpPr>
                  <a:spLocks noChangeArrowheads="1"/>
                </p:cNvSpPr>
                <p:nvPr/>
              </p:nvSpPr>
              <p:spPr bwMode="auto">
                <a:xfrm>
                  <a:off x="4436" y="1870"/>
                  <a:ext cx="148" cy="103"/>
                </a:xfrm>
                <a:prstGeom prst="ellipse">
                  <a:avLst/>
                </a:prstGeom>
                <a:solidFill>
                  <a:srgbClr val="474B3A"/>
                </a:solidFill>
                <a:ln w="9525">
                  <a:noFill/>
                  <a:round/>
                  <a:headEnd/>
                  <a:tailEnd/>
                </a:ln>
                <a:effectLst/>
              </p:spPr>
              <p:txBody>
                <a:bodyPr wrap="none" anchor="ctr"/>
                <a:lstStyle/>
                <a:p>
                  <a:endParaRPr lang="es-ES"/>
                </a:p>
              </p:txBody>
            </p:sp>
            <p:sp>
              <p:nvSpPr>
                <p:cNvPr id="459893" name="Oval 117"/>
                <p:cNvSpPr>
                  <a:spLocks noChangeArrowheads="1"/>
                </p:cNvSpPr>
                <p:nvPr/>
              </p:nvSpPr>
              <p:spPr bwMode="auto">
                <a:xfrm>
                  <a:off x="4444" y="1877"/>
                  <a:ext cx="136" cy="93"/>
                </a:xfrm>
                <a:prstGeom prst="ellipse">
                  <a:avLst/>
                </a:prstGeom>
                <a:solidFill>
                  <a:schemeClr val="hlink"/>
                </a:solidFill>
                <a:ln w="9525">
                  <a:noFill/>
                  <a:round/>
                  <a:headEnd/>
                  <a:tailEnd/>
                </a:ln>
                <a:effectLst/>
              </p:spPr>
              <p:txBody>
                <a:bodyPr wrap="none" anchor="ctr"/>
                <a:lstStyle/>
                <a:p>
                  <a:endParaRPr lang="es-ES"/>
                </a:p>
              </p:txBody>
            </p:sp>
            <p:sp>
              <p:nvSpPr>
                <p:cNvPr id="459894" name="Freeform 118"/>
                <p:cNvSpPr>
                  <a:spLocks/>
                </p:cNvSpPr>
                <p:nvPr/>
              </p:nvSpPr>
              <p:spPr bwMode="auto">
                <a:xfrm>
                  <a:off x="4552" y="1959"/>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459895" name="Group 119"/>
            <p:cNvGrpSpPr>
              <a:grpSpLocks/>
            </p:cNvGrpSpPr>
            <p:nvPr/>
          </p:nvGrpSpPr>
          <p:grpSpPr bwMode="auto">
            <a:xfrm>
              <a:off x="4113" y="1662"/>
              <a:ext cx="790" cy="210"/>
              <a:chOff x="4113" y="1662"/>
              <a:chExt cx="790" cy="210"/>
            </a:xfrm>
          </p:grpSpPr>
          <p:sp>
            <p:nvSpPr>
              <p:cNvPr id="459896" name="Freeform 120"/>
              <p:cNvSpPr>
                <a:spLocks/>
              </p:cNvSpPr>
              <p:nvPr/>
            </p:nvSpPr>
            <p:spPr bwMode="auto">
              <a:xfrm>
                <a:off x="4722" y="1814"/>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9897" name="Freeform 121"/>
              <p:cNvSpPr>
                <a:spLocks/>
              </p:cNvSpPr>
              <p:nvPr/>
            </p:nvSpPr>
            <p:spPr bwMode="auto">
              <a:xfrm>
                <a:off x="4143" y="1810"/>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59898" name="Freeform 122"/>
              <p:cNvSpPr>
                <a:spLocks/>
              </p:cNvSpPr>
              <p:nvPr/>
            </p:nvSpPr>
            <p:spPr bwMode="auto">
              <a:xfrm>
                <a:off x="4113" y="1662"/>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59899" name="Freeform 123"/>
              <p:cNvSpPr>
                <a:spLocks/>
              </p:cNvSpPr>
              <p:nvPr/>
            </p:nvSpPr>
            <p:spPr bwMode="auto">
              <a:xfrm>
                <a:off x="4133" y="1703"/>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59900" name="Freeform 124"/>
              <p:cNvSpPr>
                <a:spLocks/>
              </p:cNvSpPr>
              <p:nvPr/>
            </p:nvSpPr>
            <p:spPr bwMode="auto">
              <a:xfrm>
                <a:off x="4747" y="1710"/>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59901" name="Freeform 125"/>
              <p:cNvSpPr>
                <a:spLocks/>
              </p:cNvSpPr>
              <p:nvPr/>
            </p:nvSpPr>
            <p:spPr bwMode="auto">
              <a:xfrm>
                <a:off x="4256" y="1672"/>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sp>
        <p:nvSpPr>
          <p:cNvPr id="459902" name="Rectangle 126"/>
          <p:cNvSpPr>
            <a:spLocks noChangeArrowheads="1"/>
          </p:cNvSpPr>
          <p:nvPr/>
        </p:nvSpPr>
        <p:spPr bwMode="auto">
          <a:xfrm>
            <a:off x="6130925" y="2787650"/>
            <a:ext cx="879475" cy="700088"/>
          </a:xfrm>
          <a:prstGeom prst="rect">
            <a:avLst/>
          </a:prstGeom>
          <a:noFill/>
          <a:ln w="9525">
            <a:noFill/>
            <a:miter lim="800000"/>
            <a:headEnd/>
            <a:tailEnd/>
          </a:ln>
          <a:effectLst/>
        </p:spPr>
        <p:txBody>
          <a:bodyPr wrap="none" lIns="103548" tIns="51774" rIns="103548" bIns="51774">
            <a:spAutoFit/>
          </a:bodyPr>
          <a:lstStyle/>
          <a:p>
            <a:pPr algn="ctr" defTabSz="1028700"/>
            <a:r>
              <a:rPr lang="es-ES_tradnl" sz="1300" b="1">
                <a:latin typeface="Arial" charset="0"/>
              </a:rPr>
              <a:t>Circuito </a:t>
            </a:r>
          </a:p>
          <a:p>
            <a:pPr algn="ctr" defTabSz="1028700"/>
            <a:r>
              <a:rPr lang="es-ES_tradnl" sz="1300" b="1">
                <a:latin typeface="Arial" charset="0"/>
              </a:rPr>
              <a:t>híbrido </a:t>
            </a:r>
          </a:p>
          <a:p>
            <a:pPr algn="ctr" defTabSz="1028700"/>
            <a:r>
              <a:rPr lang="es-ES_tradnl" sz="1300" b="1">
                <a:latin typeface="Arial" charset="0"/>
              </a:rPr>
              <a:t>2-4 hilos</a:t>
            </a:r>
            <a:endParaRPr lang="es-ES" sz="1300" b="1">
              <a:latin typeface="Arial" charset="0"/>
            </a:endParaRPr>
          </a:p>
        </p:txBody>
      </p:sp>
      <p:sp>
        <p:nvSpPr>
          <p:cNvPr id="459903" name="Rectangle 127"/>
          <p:cNvSpPr>
            <a:spLocks noChangeArrowheads="1"/>
          </p:cNvSpPr>
          <p:nvPr/>
        </p:nvSpPr>
        <p:spPr bwMode="auto">
          <a:xfrm>
            <a:off x="2039938" y="3641725"/>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59904" name="Rectangle 128"/>
          <p:cNvSpPr>
            <a:spLocks noChangeArrowheads="1"/>
          </p:cNvSpPr>
          <p:nvPr/>
        </p:nvSpPr>
        <p:spPr bwMode="auto">
          <a:xfrm>
            <a:off x="5773738" y="3641725"/>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59905" name="Text Box 129"/>
          <p:cNvSpPr txBox="1">
            <a:spLocks noChangeArrowheads="1"/>
          </p:cNvSpPr>
          <p:nvPr/>
        </p:nvSpPr>
        <p:spPr bwMode="auto">
          <a:xfrm>
            <a:off x="2025650" y="5797550"/>
            <a:ext cx="5137150" cy="641350"/>
          </a:xfrm>
          <a:prstGeom prst="rect">
            <a:avLst/>
          </a:prstGeom>
          <a:noFill/>
          <a:ln w="12700">
            <a:noFill/>
            <a:miter lim="800000"/>
            <a:headEnd/>
            <a:tailEnd/>
          </a:ln>
          <a:effectLst/>
        </p:spPr>
        <p:txBody>
          <a:bodyPr wrap="none">
            <a:spAutoFit/>
          </a:bodyPr>
          <a:lstStyle/>
          <a:p>
            <a:pPr algn="ctr"/>
            <a:r>
              <a:rPr lang="es-ES_tradnl" sz="1800"/>
              <a:t>El efecto de eco es molesto si el retardo supera 45 ms </a:t>
            </a:r>
          </a:p>
          <a:p>
            <a:pPr algn="ctr"/>
            <a:r>
              <a:rPr lang="es-ES_tradnl" sz="1800"/>
              <a:t>(Equivalente a 2200 Km)</a:t>
            </a:r>
            <a:endParaRPr lang="es-ES" sz="1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Text Box 1027"/>
          <p:cNvSpPr txBox="1">
            <a:spLocks noChangeArrowheads="1"/>
          </p:cNvSpPr>
          <p:nvPr/>
        </p:nvSpPr>
        <p:spPr bwMode="auto">
          <a:xfrm>
            <a:off x="990600" y="381000"/>
            <a:ext cx="7232650" cy="641350"/>
          </a:xfrm>
          <a:prstGeom prst="rect">
            <a:avLst/>
          </a:prstGeom>
          <a:noFill/>
          <a:ln w="12700">
            <a:noFill/>
            <a:miter lim="800000"/>
            <a:headEnd/>
            <a:tailEnd/>
          </a:ln>
          <a:effectLst/>
        </p:spPr>
        <p:txBody>
          <a:bodyPr wrap="none">
            <a:spAutoFit/>
          </a:bodyPr>
          <a:lstStyle/>
          <a:p>
            <a:r>
              <a:rPr lang="es-ES_tradnl" sz="3600"/>
              <a:t>Funcionamiento de un supresor de eco</a:t>
            </a:r>
            <a:endParaRPr lang="es-ES" sz="3600"/>
          </a:p>
        </p:txBody>
      </p:sp>
      <p:sp>
        <p:nvSpPr>
          <p:cNvPr id="190609" name="Line 1169"/>
          <p:cNvSpPr>
            <a:spLocks noChangeShapeType="1"/>
          </p:cNvSpPr>
          <p:nvPr/>
        </p:nvSpPr>
        <p:spPr bwMode="auto">
          <a:xfrm flipV="1">
            <a:off x="2362200" y="2678113"/>
            <a:ext cx="976313" cy="4762"/>
          </a:xfrm>
          <a:prstGeom prst="line">
            <a:avLst/>
          </a:prstGeom>
          <a:noFill/>
          <a:ln w="25400">
            <a:solidFill>
              <a:schemeClr val="tx1"/>
            </a:solidFill>
            <a:round/>
            <a:headEnd/>
            <a:tailEnd/>
          </a:ln>
          <a:effectLst/>
        </p:spPr>
        <p:txBody>
          <a:bodyPr/>
          <a:lstStyle/>
          <a:p>
            <a:endParaRPr lang="es-ES"/>
          </a:p>
        </p:txBody>
      </p:sp>
      <p:sp>
        <p:nvSpPr>
          <p:cNvPr id="190610" name="Line 1170"/>
          <p:cNvSpPr>
            <a:spLocks noChangeShapeType="1"/>
          </p:cNvSpPr>
          <p:nvPr/>
        </p:nvSpPr>
        <p:spPr bwMode="auto">
          <a:xfrm flipV="1">
            <a:off x="3348038" y="2359025"/>
            <a:ext cx="304800" cy="319088"/>
          </a:xfrm>
          <a:prstGeom prst="line">
            <a:avLst/>
          </a:prstGeom>
          <a:noFill/>
          <a:ln w="25400">
            <a:solidFill>
              <a:schemeClr val="tx1"/>
            </a:solidFill>
            <a:round/>
            <a:headEnd/>
            <a:tailEnd/>
          </a:ln>
          <a:effectLst/>
        </p:spPr>
        <p:txBody>
          <a:bodyPr/>
          <a:lstStyle/>
          <a:p>
            <a:endParaRPr lang="es-ES"/>
          </a:p>
        </p:txBody>
      </p:sp>
      <p:sp>
        <p:nvSpPr>
          <p:cNvPr id="190611" name="Line 1171"/>
          <p:cNvSpPr>
            <a:spLocks noChangeShapeType="1"/>
          </p:cNvSpPr>
          <p:nvPr/>
        </p:nvSpPr>
        <p:spPr bwMode="auto">
          <a:xfrm flipV="1">
            <a:off x="3654425" y="2249488"/>
            <a:ext cx="334963" cy="107950"/>
          </a:xfrm>
          <a:prstGeom prst="line">
            <a:avLst/>
          </a:prstGeom>
          <a:noFill/>
          <a:ln w="25400">
            <a:solidFill>
              <a:schemeClr val="tx1"/>
            </a:solidFill>
            <a:round/>
            <a:headEnd/>
            <a:tailEnd type="triangle" w="med" len="med"/>
          </a:ln>
          <a:effectLst/>
        </p:spPr>
        <p:txBody>
          <a:bodyPr/>
          <a:lstStyle/>
          <a:p>
            <a:endParaRPr lang="es-ES"/>
          </a:p>
        </p:txBody>
      </p:sp>
      <p:sp>
        <p:nvSpPr>
          <p:cNvPr id="190612" name="Line 1172"/>
          <p:cNvSpPr>
            <a:spLocks noChangeShapeType="1"/>
          </p:cNvSpPr>
          <p:nvPr/>
        </p:nvSpPr>
        <p:spPr bwMode="auto">
          <a:xfrm flipH="1">
            <a:off x="2390775" y="2925763"/>
            <a:ext cx="933450" cy="0"/>
          </a:xfrm>
          <a:prstGeom prst="line">
            <a:avLst/>
          </a:prstGeom>
          <a:noFill/>
          <a:ln w="25400">
            <a:solidFill>
              <a:schemeClr val="tx1"/>
            </a:solidFill>
            <a:round/>
            <a:headEnd/>
            <a:tailEnd/>
          </a:ln>
          <a:effectLst/>
        </p:spPr>
        <p:txBody>
          <a:bodyPr/>
          <a:lstStyle/>
          <a:p>
            <a:endParaRPr lang="es-ES"/>
          </a:p>
        </p:txBody>
      </p:sp>
      <p:sp>
        <p:nvSpPr>
          <p:cNvPr id="190613" name="Line 1173"/>
          <p:cNvSpPr>
            <a:spLocks noChangeShapeType="1"/>
          </p:cNvSpPr>
          <p:nvPr/>
        </p:nvSpPr>
        <p:spPr bwMode="auto">
          <a:xfrm>
            <a:off x="3328988" y="2921000"/>
            <a:ext cx="319087" cy="328613"/>
          </a:xfrm>
          <a:prstGeom prst="line">
            <a:avLst/>
          </a:prstGeom>
          <a:noFill/>
          <a:ln w="25400">
            <a:solidFill>
              <a:schemeClr val="tx1"/>
            </a:solidFill>
            <a:round/>
            <a:headEnd/>
            <a:tailEnd/>
          </a:ln>
          <a:effectLst/>
        </p:spPr>
        <p:txBody>
          <a:bodyPr/>
          <a:lstStyle/>
          <a:p>
            <a:endParaRPr lang="es-ES"/>
          </a:p>
        </p:txBody>
      </p:sp>
      <p:sp>
        <p:nvSpPr>
          <p:cNvPr id="190614" name="Line 1174"/>
          <p:cNvSpPr>
            <a:spLocks noChangeShapeType="1"/>
          </p:cNvSpPr>
          <p:nvPr/>
        </p:nvSpPr>
        <p:spPr bwMode="auto">
          <a:xfrm flipV="1">
            <a:off x="3652838" y="3152775"/>
            <a:ext cx="338137" cy="96838"/>
          </a:xfrm>
          <a:prstGeom prst="line">
            <a:avLst/>
          </a:prstGeom>
          <a:noFill/>
          <a:ln w="25400">
            <a:solidFill>
              <a:schemeClr val="tx1"/>
            </a:solidFill>
            <a:round/>
            <a:headEnd/>
            <a:tailEnd type="triangle" w="med" len="med"/>
          </a:ln>
          <a:effectLst/>
        </p:spPr>
        <p:txBody>
          <a:bodyPr/>
          <a:lstStyle/>
          <a:p>
            <a:endParaRPr lang="es-ES"/>
          </a:p>
        </p:txBody>
      </p:sp>
      <p:sp>
        <p:nvSpPr>
          <p:cNvPr id="190615" name="Line 1175"/>
          <p:cNvSpPr>
            <a:spLocks noChangeShapeType="1"/>
          </p:cNvSpPr>
          <p:nvPr/>
        </p:nvSpPr>
        <p:spPr bwMode="auto">
          <a:xfrm>
            <a:off x="5891213" y="2682875"/>
            <a:ext cx="990600" cy="0"/>
          </a:xfrm>
          <a:prstGeom prst="line">
            <a:avLst/>
          </a:prstGeom>
          <a:noFill/>
          <a:ln w="25400">
            <a:solidFill>
              <a:schemeClr val="tx1"/>
            </a:solidFill>
            <a:round/>
            <a:headEnd/>
            <a:tailEnd/>
          </a:ln>
          <a:effectLst/>
        </p:spPr>
        <p:txBody>
          <a:bodyPr/>
          <a:lstStyle/>
          <a:p>
            <a:endParaRPr lang="es-ES"/>
          </a:p>
        </p:txBody>
      </p:sp>
      <p:sp>
        <p:nvSpPr>
          <p:cNvPr id="190616" name="Line 1176"/>
          <p:cNvSpPr>
            <a:spLocks noChangeShapeType="1"/>
          </p:cNvSpPr>
          <p:nvPr/>
        </p:nvSpPr>
        <p:spPr bwMode="auto">
          <a:xfrm>
            <a:off x="5891213" y="2930525"/>
            <a:ext cx="957262" cy="0"/>
          </a:xfrm>
          <a:prstGeom prst="line">
            <a:avLst/>
          </a:prstGeom>
          <a:noFill/>
          <a:ln w="25400">
            <a:solidFill>
              <a:schemeClr val="tx1"/>
            </a:solidFill>
            <a:round/>
            <a:headEnd/>
            <a:tailEnd/>
          </a:ln>
          <a:effectLst/>
        </p:spPr>
        <p:txBody>
          <a:bodyPr/>
          <a:lstStyle/>
          <a:p>
            <a:endParaRPr lang="es-ES"/>
          </a:p>
        </p:txBody>
      </p:sp>
      <p:sp>
        <p:nvSpPr>
          <p:cNvPr id="190617" name="Line 1177"/>
          <p:cNvSpPr>
            <a:spLocks noChangeShapeType="1"/>
          </p:cNvSpPr>
          <p:nvPr/>
        </p:nvSpPr>
        <p:spPr bwMode="auto">
          <a:xfrm flipH="1">
            <a:off x="5353050" y="2930525"/>
            <a:ext cx="538163" cy="319088"/>
          </a:xfrm>
          <a:prstGeom prst="line">
            <a:avLst/>
          </a:prstGeom>
          <a:noFill/>
          <a:ln w="25400">
            <a:solidFill>
              <a:schemeClr val="tx1"/>
            </a:solidFill>
            <a:round/>
            <a:headEnd/>
            <a:tailEnd/>
          </a:ln>
          <a:effectLst/>
        </p:spPr>
        <p:txBody>
          <a:bodyPr/>
          <a:lstStyle/>
          <a:p>
            <a:endParaRPr lang="es-ES"/>
          </a:p>
        </p:txBody>
      </p:sp>
      <p:sp>
        <p:nvSpPr>
          <p:cNvPr id="190618" name="Line 1178"/>
          <p:cNvSpPr>
            <a:spLocks noChangeShapeType="1"/>
          </p:cNvSpPr>
          <p:nvPr/>
        </p:nvSpPr>
        <p:spPr bwMode="auto">
          <a:xfrm flipH="1" flipV="1">
            <a:off x="5353050" y="2359025"/>
            <a:ext cx="542925" cy="323850"/>
          </a:xfrm>
          <a:prstGeom prst="line">
            <a:avLst/>
          </a:prstGeom>
          <a:noFill/>
          <a:ln w="25400">
            <a:solidFill>
              <a:schemeClr val="tx1"/>
            </a:solidFill>
            <a:round/>
            <a:headEnd/>
            <a:tailEnd/>
          </a:ln>
          <a:effectLst/>
        </p:spPr>
        <p:txBody>
          <a:bodyPr/>
          <a:lstStyle/>
          <a:p>
            <a:endParaRPr lang="es-ES"/>
          </a:p>
        </p:txBody>
      </p:sp>
      <p:sp>
        <p:nvSpPr>
          <p:cNvPr id="190619" name="Line 1179"/>
          <p:cNvSpPr>
            <a:spLocks noChangeShapeType="1"/>
          </p:cNvSpPr>
          <p:nvPr/>
        </p:nvSpPr>
        <p:spPr bwMode="auto">
          <a:xfrm flipH="1">
            <a:off x="4972050" y="3254375"/>
            <a:ext cx="376238" cy="0"/>
          </a:xfrm>
          <a:prstGeom prst="line">
            <a:avLst/>
          </a:prstGeom>
          <a:noFill/>
          <a:ln w="25400">
            <a:solidFill>
              <a:schemeClr val="tx1"/>
            </a:solidFill>
            <a:round/>
            <a:headEnd/>
            <a:tailEnd/>
          </a:ln>
          <a:effectLst/>
        </p:spPr>
        <p:txBody>
          <a:bodyPr/>
          <a:lstStyle/>
          <a:p>
            <a:endParaRPr lang="es-ES"/>
          </a:p>
        </p:txBody>
      </p:sp>
      <p:sp>
        <p:nvSpPr>
          <p:cNvPr id="190620" name="Line 1180"/>
          <p:cNvSpPr>
            <a:spLocks noChangeShapeType="1"/>
          </p:cNvSpPr>
          <p:nvPr/>
        </p:nvSpPr>
        <p:spPr bwMode="auto">
          <a:xfrm flipH="1">
            <a:off x="4976813" y="2359025"/>
            <a:ext cx="371475" cy="0"/>
          </a:xfrm>
          <a:prstGeom prst="line">
            <a:avLst/>
          </a:prstGeom>
          <a:noFill/>
          <a:ln w="25400">
            <a:solidFill>
              <a:schemeClr val="tx1"/>
            </a:solidFill>
            <a:round/>
            <a:headEnd/>
            <a:tailEnd/>
          </a:ln>
          <a:effectLst/>
        </p:spPr>
        <p:txBody>
          <a:bodyPr/>
          <a:lstStyle/>
          <a:p>
            <a:endParaRPr lang="es-ES"/>
          </a:p>
        </p:txBody>
      </p:sp>
      <p:sp>
        <p:nvSpPr>
          <p:cNvPr id="190621" name="Line 1181"/>
          <p:cNvSpPr>
            <a:spLocks noChangeShapeType="1"/>
          </p:cNvSpPr>
          <p:nvPr/>
        </p:nvSpPr>
        <p:spPr bwMode="auto">
          <a:xfrm flipH="1">
            <a:off x="4872038" y="3259138"/>
            <a:ext cx="95250" cy="109537"/>
          </a:xfrm>
          <a:prstGeom prst="line">
            <a:avLst/>
          </a:prstGeom>
          <a:noFill/>
          <a:ln w="12700">
            <a:solidFill>
              <a:schemeClr val="tx1"/>
            </a:solidFill>
            <a:round/>
            <a:headEnd/>
            <a:tailEnd/>
          </a:ln>
          <a:effectLst/>
        </p:spPr>
        <p:txBody>
          <a:bodyPr/>
          <a:lstStyle/>
          <a:p>
            <a:endParaRPr lang="es-ES"/>
          </a:p>
        </p:txBody>
      </p:sp>
      <p:sp>
        <p:nvSpPr>
          <p:cNvPr id="190623" name="Line 1183"/>
          <p:cNvSpPr>
            <a:spLocks noChangeShapeType="1"/>
          </p:cNvSpPr>
          <p:nvPr/>
        </p:nvSpPr>
        <p:spPr bwMode="auto">
          <a:xfrm flipH="1">
            <a:off x="4872038" y="2359025"/>
            <a:ext cx="109537" cy="114300"/>
          </a:xfrm>
          <a:prstGeom prst="line">
            <a:avLst/>
          </a:prstGeom>
          <a:noFill/>
          <a:ln w="25400">
            <a:solidFill>
              <a:schemeClr val="tx1"/>
            </a:solidFill>
            <a:round/>
            <a:headEnd/>
            <a:tailEnd/>
          </a:ln>
          <a:effectLst/>
        </p:spPr>
        <p:txBody>
          <a:bodyPr/>
          <a:lstStyle/>
          <a:p>
            <a:endParaRPr lang="es-ES"/>
          </a:p>
        </p:txBody>
      </p:sp>
      <p:sp>
        <p:nvSpPr>
          <p:cNvPr id="190624" name="Line 1184"/>
          <p:cNvSpPr>
            <a:spLocks noChangeShapeType="1"/>
          </p:cNvSpPr>
          <p:nvPr/>
        </p:nvSpPr>
        <p:spPr bwMode="auto">
          <a:xfrm flipH="1" flipV="1">
            <a:off x="4857750" y="2235200"/>
            <a:ext cx="128588" cy="123825"/>
          </a:xfrm>
          <a:prstGeom prst="line">
            <a:avLst/>
          </a:prstGeom>
          <a:noFill/>
          <a:ln w="25400">
            <a:solidFill>
              <a:schemeClr val="tx1"/>
            </a:solidFill>
            <a:round/>
            <a:headEnd/>
            <a:tailEnd/>
          </a:ln>
          <a:effectLst/>
        </p:spPr>
        <p:txBody>
          <a:bodyPr/>
          <a:lstStyle/>
          <a:p>
            <a:endParaRPr lang="es-ES"/>
          </a:p>
        </p:txBody>
      </p:sp>
      <p:sp>
        <p:nvSpPr>
          <p:cNvPr id="190625" name="Line 1185"/>
          <p:cNvSpPr>
            <a:spLocks noChangeShapeType="1"/>
          </p:cNvSpPr>
          <p:nvPr/>
        </p:nvSpPr>
        <p:spPr bwMode="auto">
          <a:xfrm flipH="1">
            <a:off x="4557713" y="2471738"/>
            <a:ext cx="314325" cy="0"/>
          </a:xfrm>
          <a:prstGeom prst="line">
            <a:avLst/>
          </a:prstGeom>
          <a:noFill/>
          <a:ln w="25400">
            <a:solidFill>
              <a:schemeClr val="tx1"/>
            </a:solidFill>
            <a:round/>
            <a:headEnd/>
            <a:tailEnd/>
          </a:ln>
          <a:effectLst/>
        </p:spPr>
        <p:txBody>
          <a:bodyPr/>
          <a:lstStyle/>
          <a:p>
            <a:endParaRPr lang="es-ES"/>
          </a:p>
        </p:txBody>
      </p:sp>
      <p:sp>
        <p:nvSpPr>
          <p:cNvPr id="190626" name="Line 1186"/>
          <p:cNvSpPr>
            <a:spLocks noChangeShapeType="1"/>
          </p:cNvSpPr>
          <p:nvPr/>
        </p:nvSpPr>
        <p:spPr bwMode="auto">
          <a:xfrm flipH="1">
            <a:off x="4552950" y="2235200"/>
            <a:ext cx="304800" cy="0"/>
          </a:xfrm>
          <a:prstGeom prst="line">
            <a:avLst/>
          </a:prstGeom>
          <a:noFill/>
          <a:ln w="25400">
            <a:solidFill>
              <a:schemeClr val="tx1"/>
            </a:solidFill>
            <a:round/>
            <a:headEnd/>
            <a:tailEnd/>
          </a:ln>
          <a:effectLst/>
        </p:spPr>
        <p:txBody>
          <a:bodyPr/>
          <a:lstStyle/>
          <a:p>
            <a:endParaRPr lang="es-ES"/>
          </a:p>
        </p:txBody>
      </p:sp>
      <p:sp>
        <p:nvSpPr>
          <p:cNvPr id="190627" name="Line 1187"/>
          <p:cNvSpPr>
            <a:spLocks noChangeShapeType="1"/>
          </p:cNvSpPr>
          <p:nvPr/>
        </p:nvSpPr>
        <p:spPr bwMode="auto">
          <a:xfrm>
            <a:off x="4557713" y="2154238"/>
            <a:ext cx="0" cy="176212"/>
          </a:xfrm>
          <a:prstGeom prst="line">
            <a:avLst/>
          </a:prstGeom>
          <a:noFill/>
          <a:ln w="12700">
            <a:solidFill>
              <a:schemeClr val="tx1"/>
            </a:solidFill>
            <a:round/>
            <a:headEnd/>
            <a:tailEnd/>
          </a:ln>
          <a:effectLst/>
        </p:spPr>
        <p:txBody>
          <a:bodyPr/>
          <a:lstStyle/>
          <a:p>
            <a:endParaRPr lang="es-ES"/>
          </a:p>
        </p:txBody>
      </p:sp>
      <p:sp>
        <p:nvSpPr>
          <p:cNvPr id="190628" name="Line 1188"/>
          <p:cNvSpPr>
            <a:spLocks noChangeShapeType="1"/>
          </p:cNvSpPr>
          <p:nvPr/>
        </p:nvSpPr>
        <p:spPr bwMode="auto">
          <a:xfrm>
            <a:off x="4557713" y="3049588"/>
            <a:ext cx="0" cy="176212"/>
          </a:xfrm>
          <a:prstGeom prst="line">
            <a:avLst/>
          </a:prstGeom>
          <a:noFill/>
          <a:ln w="12700">
            <a:solidFill>
              <a:schemeClr val="tx1"/>
            </a:solidFill>
            <a:round/>
            <a:headEnd/>
            <a:tailEnd/>
          </a:ln>
          <a:effectLst/>
        </p:spPr>
        <p:txBody>
          <a:bodyPr/>
          <a:lstStyle/>
          <a:p>
            <a:endParaRPr lang="es-ES"/>
          </a:p>
        </p:txBody>
      </p:sp>
      <p:sp>
        <p:nvSpPr>
          <p:cNvPr id="190629" name="Line 1189"/>
          <p:cNvSpPr>
            <a:spLocks noChangeShapeType="1"/>
          </p:cNvSpPr>
          <p:nvPr/>
        </p:nvSpPr>
        <p:spPr bwMode="auto">
          <a:xfrm>
            <a:off x="4395788" y="3282950"/>
            <a:ext cx="0" cy="176213"/>
          </a:xfrm>
          <a:prstGeom prst="line">
            <a:avLst/>
          </a:prstGeom>
          <a:noFill/>
          <a:ln w="12700">
            <a:solidFill>
              <a:schemeClr val="tx1"/>
            </a:solidFill>
            <a:round/>
            <a:headEnd/>
            <a:tailEnd/>
          </a:ln>
          <a:effectLst/>
        </p:spPr>
        <p:txBody>
          <a:bodyPr/>
          <a:lstStyle/>
          <a:p>
            <a:endParaRPr lang="es-ES"/>
          </a:p>
        </p:txBody>
      </p:sp>
      <p:sp>
        <p:nvSpPr>
          <p:cNvPr id="190630" name="Line 1190"/>
          <p:cNvSpPr>
            <a:spLocks noChangeShapeType="1"/>
          </p:cNvSpPr>
          <p:nvPr/>
        </p:nvSpPr>
        <p:spPr bwMode="auto">
          <a:xfrm>
            <a:off x="4405313" y="2382838"/>
            <a:ext cx="0" cy="180975"/>
          </a:xfrm>
          <a:prstGeom prst="line">
            <a:avLst/>
          </a:prstGeom>
          <a:noFill/>
          <a:ln w="12700">
            <a:solidFill>
              <a:schemeClr val="tx1"/>
            </a:solidFill>
            <a:round/>
            <a:headEnd/>
            <a:tailEnd/>
          </a:ln>
          <a:effectLst/>
        </p:spPr>
        <p:txBody>
          <a:bodyPr/>
          <a:lstStyle/>
          <a:p>
            <a:endParaRPr lang="es-ES"/>
          </a:p>
        </p:txBody>
      </p:sp>
      <p:sp>
        <p:nvSpPr>
          <p:cNvPr id="190631" name="Line 1191"/>
          <p:cNvSpPr>
            <a:spLocks noChangeShapeType="1"/>
          </p:cNvSpPr>
          <p:nvPr/>
        </p:nvSpPr>
        <p:spPr bwMode="auto">
          <a:xfrm>
            <a:off x="4076700" y="2235200"/>
            <a:ext cx="333375" cy="0"/>
          </a:xfrm>
          <a:prstGeom prst="line">
            <a:avLst/>
          </a:prstGeom>
          <a:noFill/>
          <a:ln w="25400">
            <a:solidFill>
              <a:schemeClr val="tx1"/>
            </a:solidFill>
            <a:round/>
            <a:headEnd/>
            <a:tailEnd/>
          </a:ln>
          <a:effectLst/>
        </p:spPr>
        <p:txBody>
          <a:bodyPr/>
          <a:lstStyle/>
          <a:p>
            <a:endParaRPr lang="es-ES"/>
          </a:p>
        </p:txBody>
      </p:sp>
      <p:sp>
        <p:nvSpPr>
          <p:cNvPr id="190632" name="Line 1192"/>
          <p:cNvSpPr>
            <a:spLocks noChangeShapeType="1"/>
          </p:cNvSpPr>
          <p:nvPr/>
        </p:nvSpPr>
        <p:spPr bwMode="auto">
          <a:xfrm>
            <a:off x="4081463" y="2473325"/>
            <a:ext cx="319087" cy="0"/>
          </a:xfrm>
          <a:prstGeom prst="line">
            <a:avLst/>
          </a:prstGeom>
          <a:noFill/>
          <a:ln w="25400">
            <a:solidFill>
              <a:schemeClr val="tx1"/>
            </a:solidFill>
            <a:round/>
            <a:headEnd/>
            <a:tailEnd/>
          </a:ln>
          <a:effectLst/>
        </p:spPr>
        <p:txBody>
          <a:bodyPr/>
          <a:lstStyle/>
          <a:p>
            <a:endParaRPr lang="es-ES"/>
          </a:p>
        </p:txBody>
      </p:sp>
      <p:sp>
        <p:nvSpPr>
          <p:cNvPr id="190633" name="Line 1193"/>
          <p:cNvSpPr>
            <a:spLocks noChangeShapeType="1"/>
          </p:cNvSpPr>
          <p:nvPr/>
        </p:nvSpPr>
        <p:spPr bwMode="auto">
          <a:xfrm>
            <a:off x="4081463" y="3144838"/>
            <a:ext cx="328612" cy="0"/>
          </a:xfrm>
          <a:prstGeom prst="line">
            <a:avLst/>
          </a:prstGeom>
          <a:noFill/>
          <a:ln w="25400">
            <a:solidFill>
              <a:schemeClr val="tx1"/>
            </a:solidFill>
            <a:round/>
            <a:headEnd/>
            <a:tailEnd/>
          </a:ln>
          <a:effectLst/>
        </p:spPr>
        <p:txBody>
          <a:bodyPr/>
          <a:lstStyle/>
          <a:p>
            <a:endParaRPr lang="es-ES"/>
          </a:p>
        </p:txBody>
      </p:sp>
      <p:sp>
        <p:nvSpPr>
          <p:cNvPr id="190634" name="Line 1194"/>
          <p:cNvSpPr>
            <a:spLocks noChangeShapeType="1"/>
          </p:cNvSpPr>
          <p:nvPr/>
        </p:nvSpPr>
        <p:spPr bwMode="auto">
          <a:xfrm>
            <a:off x="4076700" y="3368675"/>
            <a:ext cx="319088" cy="0"/>
          </a:xfrm>
          <a:prstGeom prst="line">
            <a:avLst/>
          </a:prstGeom>
          <a:noFill/>
          <a:ln w="25400">
            <a:solidFill>
              <a:schemeClr val="tx1"/>
            </a:solidFill>
            <a:round/>
            <a:headEnd/>
            <a:tailEnd/>
          </a:ln>
          <a:effectLst/>
        </p:spPr>
        <p:txBody>
          <a:bodyPr/>
          <a:lstStyle/>
          <a:p>
            <a:endParaRPr lang="es-ES"/>
          </a:p>
        </p:txBody>
      </p:sp>
      <p:sp>
        <p:nvSpPr>
          <p:cNvPr id="190635" name="Oval 1195"/>
          <p:cNvSpPr>
            <a:spLocks noChangeArrowheads="1"/>
          </p:cNvSpPr>
          <p:nvPr/>
        </p:nvSpPr>
        <p:spPr bwMode="auto">
          <a:xfrm>
            <a:off x="3986213" y="2197100"/>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36" name="Oval 1196"/>
          <p:cNvSpPr>
            <a:spLocks noChangeArrowheads="1"/>
          </p:cNvSpPr>
          <p:nvPr/>
        </p:nvSpPr>
        <p:spPr bwMode="auto">
          <a:xfrm>
            <a:off x="3990975" y="2430463"/>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37" name="Oval 1197"/>
          <p:cNvSpPr>
            <a:spLocks noChangeArrowheads="1"/>
          </p:cNvSpPr>
          <p:nvPr/>
        </p:nvSpPr>
        <p:spPr bwMode="auto">
          <a:xfrm>
            <a:off x="3990975" y="3101975"/>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38" name="Oval 1198"/>
          <p:cNvSpPr>
            <a:spLocks noChangeArrowheads="1"/>
          </p:cNvSpPr>
          <p:nvPr/>
        </p:nvSpPr>
        <p:spPr bwMode="auto">
          <a:xfrm>
            <a:off x="3990975" y="3330575"/>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39" name="Oval 1199"/>
          <p:cNvSpPr>
            <a:spLocks noChangeArrowheads="1"/>
          </p:cNvSpPr>
          <p:nvPr/>
        </p:nvSpPr>
        <p:spPr bwMode="auto">
          <a:xfrm>
            <a:off x="3986213" y="4573588"/>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40" name="Oval 1200"/>
          <p:cNvSpPr>
            <a:spLocks noChangeArrowheads="1"/>
          </p:cNvSpPr>
          <p:nvPr/>
        </p:nvSpPr>
        <p:spPr bwMode="auto">
          <a:xfrm>
            <a:off x="3990975" y="4811713"/>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41" name="Oval 1201"/>
          <p:cNvSpPr>
            <a:spLocks noChangeArrowheads="1"/>
          </p:cNvSpPr>
          <p:nvPr/>
        </p:nvSpPr>
        <p:spPr bwMode="auto">
          <a:xfrm>
            <a:off x="4938713" y="2316163"/>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42" name="Oval 1202"/>
          <p:cNvSpPr>
            <a:spLocks noChangeArrowheads="1"/>
          </p:cNvSpPr>
          <p:nvPr/>
        </p:nvSpPr>
        <p:spPr bwMode="auto">
          <a:xfrm>
            <a:off x="4933950" y="3221038"/>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43" name="Oval 1203"/>
          <p:cNvSpPr>
            <a:spLocks noChangeArrowheads="1"/>
          </p:cNvSpPr>
          <p:nvPr/>
        </p:nvSpPr>
        <p:spPr bwMode="auto">
          <a:xfrm>
            <a:off x="4938713" y="4692650"/>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44" name="AutoShape 1204"/>
          <p:cNvSpPr>
            <a:spLocks noChangeArrowheads="1"/>
          </p:cNvSpPr>
          <p:nvPr/>
        </p:nvSpPr>
        <p:spPr bwMode="auto">
          <a:xfrm rot="5400000">
            <a:off x="4400550" y="2159000"/>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45" name="AutoShape 1205"/>
          <p:cNvSpPr>
            <a:spLocks noChangeArrowheads="1"/>
          </p:cNvSpPr>
          <p:nvPr/>
        </p:nvSpPr>
        <p:spPr bwMode="auto">
          <a:xfrm rot="5400000">
            <a:off x="4414838" y="4545013"/>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46" name="AutoShape 1206"/>
          <p:cNvSpPr>
            <a:spLocks noChangeArrowheads="1"/>
          </p:cNvSpPr>
          <p:nvPr/>
        </p:nvSpPr>
        <p:spPr bwMode="auto">
          <a:xfrm rot="5400000">
            <a:off x="4410075" y="3063875"/>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47" name="AutoShape 1207"/>
          <p:cNvSpPr>
            <a:spLocks noChangeArrowheads="1"/>
          </p:cNvSpPr>
          <p:nvPr/>
        </p:nvSpPr>
        <p:spPr bwMode="auto">
          <a:xfrm rot="16200000">
            <a:off x="4405313" y="2392363"/>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48" name="AutoShape 1208"/>
          <p:cNvSpPr>
            <a:spLocks noChangeArrowheads="1"/>
          </p:cNvSpPr>
          <p:nvPr/>
        </p:nvSpPr>
        <p:spPr bwMode="auto">
          <a:xfrm rot="16200000">
            <a:off x="4400550" y="3292475"/>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49" name="AutoShape 1209"/>
          <p:cNvSpPr>
            <a:spLocks noChangeArrowheads="1"/>
          </p:cNvSpPr>
          <p:nvPr/>
        </p:nvSpPr>
        <p:spPr bwMode="auto">
          <a:xfrm rot="16200000">
            <a:off x="4405313" y="4773613"/>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50" name="Line 1210"/>
          <p:cNvSpPr>
            <a:spLocks noChangeShapeType="1"/>
          </p:cNvSpPr>
          <p:nvPr/>
        </p:nvSpPr>
        <p:spPr bwMode="auto">
          <a:xfrm flipH="1">
            <a:off x="2300288" y="5059363"/>
            <a:ext cx="1023937" cy="0"/>
          </a:xfrm>
          <a:prstGeom prst="line">
            <a:avLst/>
          </a:prstGeom>
          <a:noFill/>
          <a:ln w="25400">
            <a:solidFill>
              <a:schemeClr val="tx1"/>
            </a:solidFill>
            <a:round/>
            <a:headEnd/>
            <a:tailEnd/>
          </a:ln>
          <a:effectLst/>
        </p:spPr>
        <p:txBody>
          <a:bodyPr/>
          <a:lstStyle/>
          <a:p>
            <a:endParaRPr lang="es-ES"/>
          </a:p>
        </p:txBody>
      </p:sp>
      <p:sp>
        <p:nvSpPr>
          <p:cNvPr id="190651" name="Line 1211"/>
          <p:cNvSpPr>
            <a:spLocks noChangeShapeType="1"/>
          </p:cNvSpPr>
          <p:nvPr/>
        </p:nvSpPr>
        <p:spPr bwMode="auto">
          <a:xfrm flipH="1">
            <a:off x="2481263" y="5297488"/>
            <a:ext cx="847725" cy="0"/>
          </a:xfrm>
          <a:prstGeom prst="line">
            <a:avLst/>
          </a:prstGeom>
          <a:noFill/>
          <a:ln w="25400">
            <a:solidFill>
              <a:schemeClr val="tx1"/>
            </a:solidFill>
            <a:round/>
            <a:headEnd/>
            <a:tailEnd/>
          </a:ln>
          <a:effectLst/>
        </p:spPr>
        <p:txBody>
          <a:bodyPr/>
          <a:lstStyle/>
          <a:p>
            <a:endParaRPr lang="es-ES"/>
          </a:p>
        </p:txBody>
      </p:sp>
      <p:sp>
        <p:nvSpPr>
          <p:cNvPr id="190652" name="Line 1212"/>
          <p:cNvSpPr>
            <a:spLocks noChangeShapeType="1"/>
          </p:cNvSpPr>
          <p:nvPr/>
        </p:nvSpPr>
        <p:spPr bwMode="auto">
          <a:xfrm flipH="1">
            <a:off x="3324225" y="4725988"/>
            <a:ext cx="333375" cy="334962"/>
          </a:xfrm>
          <a:prstGeom prst="line">
            <a:avLst/>
          </a:prstGeom>
          <a:noFill/>
          <a:ln w="25400">
            <a:solidFill>
              <a:schemeClr val="tx1"/>
            </a:solidFill>
            <a:round/>
            <a:headEnd/>
            <a:tailEnd/>
          </a:ln>
          <a:effectLst/>
        </p:spPr>
        <p:txBody>
          <a:bodyPr/>
          <a:lstStyle/>
          <a:p>
            <a:endParaRPr lang="es-ES"/>
          </a:p>
        </p:txBody>
      </p:sp>
      <p:sp>
        <p:nvSpPr>
          <p:cNvPr id="190653" name="Line 1213"/>
          <p:cNvSpPr>
            <a:spLocks noChangeShapeType="1"/>
          </p:cNvSpPr>
          <p:nvPr/>
        </p:nvSpPr>
        <p:spPr bwMode="auto">
          <a:xfrm flipH="1" flipV="1">
            <a:off x="3327400" y="5294313"/>
            <a:ext cx="330200" cy="331787"/>
          </a:xfrm>
          <a:prstGeom prst="line">
            <a:avLst/>
          </a:prstGeom>
          <a:noFill/>
          <a:ln w="25400">
            <a:solidFill>
              <a:schemeClr val="tx1"/>
            </a:solidFill>
            <a:round/>
            <a:headEnd/>
            <a:tailEnd/>
          </a:ln>
          <a:effectLst/>
        </p:spPr>
        <p:txBody>
          <a:bodyPr/>
          <a:lstStyle/>
          <a:p>
            <a:endParaRPr lang="es-ES"/>
          </a:p>
        </p:txBody>
      </p:sp>
      <p:sp>
        <p:nvSpPr>
          <p:cNvPr id="190654" name="Line 1214"/>
          <p:cNvSpPr>
            <a:spLocks noChangeShapeType="1"/>
          </p:cNvSpPr>
          <p:nvPr/>
        </p:nvSpPr>
        <p:spPr bwMode="auto">
          <a:xfrm>
            <a:off x="5905500" y="5064125"/>
            <a:ext cx="942975" cy="0"/>
          </a:xfrm>
          <a:prstGeom prst="line">
            <a:avLst/>
          </a:prstGeom>
          <a:noFill/>
          <a:ln w="25400">
            <a:solidFill>
              <a:schemeClr val="tx1"/>
            </a:solidFill>
            <a:round/>
            <a:headEnd/>
            <a:tailEnd/>
          </a:ln>
          <a:effectLst/>
        </p:spPr>
        <p:txBody>
          <a:bodyPr/>
          <a:lstStyle/>
          <a:p>
            <a:endParaRPr lang="es-ES"/>
          </a:p>
        </p:txBody>
      </p:sp>
      <p:sp>
        <p:nvSpPr>
          <p:cNvPr id="190655" name="Line 1215"/>
          <p:cNvSpPr>
            <a:spLocks noChangeShapeType="1"/>
          </p:cNvSpPr>
          <p:nvPr/>
        </p:nvSpPr>
        <p:spPr bwMode="auto">
          <a:xfrm>
            <a:off x="5910263" y="5297488"/>
            <a:ext cx="885825" cy="0"/>
          </a:xfrm>
          <a:prstGeom prst="line">
            <a:avLst/>
          </a:prstGeom>
          <a:noFill/>
          <a:ln w="25400">
            <a:solidFill>
              <a:schemeClr val="tx1"/>
            </a:solidFill>
            <a:round/>
            <a:headEnd/>
            <a:tailEnd/>
          </a:ln>
          <a:effectLst/>
        </p:spPr>
        <p:txBody>
          <a:bodyPr/>
          <a:lstStyle/>
          <a:p>
            <a:endParaRPr lang="es-ES"/>
          </a:p>
        </p:txBody>
      </p:sp>
      <p:sp>
        <p:nvSpPr>
          <p:cNvPr id="190656" name="Line 1216"/>
          <p:cNvSpPr>
            <a:spLocks noChangeShapeType="1"/>
          </p:cNvSpPr>
          <p:nvPr/>
        </p:nvSpPr>
        <p:spPr bwMode="auto">
          <a:xfrm flipV="1">
            <a:off x="5348288" y="5297488"/>
            <a:ext cx="561975" cy="338137"/>
          </a:xfrm>
          <a:prstGeom prst="line">
            <a:avLst/>
          </a:prstGeom>
          <a:noFill/>
          <a:ln w="25400">
            <a:solidFill>
              <a:schemeClr val="tx1"/>
            </a:solidFill>
            <a:round/>
            <a:headEnd/>
            <a:tailEnd/>
          </a:ln>
          <a:effectLst/>
        </p:spPr>
        <p:txBody>
          <a:bodyPr/>
          <a:lstStyle/>
          <a:p>
            <a:endParaRPr lang="es-ES"/>
          </a:p>
        </p:txBody>
      </p:sp>
      <p:sp>
        <p:nvSpPr>
          <p:cNvPr id="190657" name="Line 1217"/>
          <p:cNvSpPr>
            <a:spLocks noChangeShapeType="1"/>
          </p:cNvSpPr>
          <p:nvPr/>
        </p:nvSpPr>
        <p:spPr bwMode="auto">
          <a:xfrm>
            <a:off x="5343525" y="4725988"/>
            <a:ext cx="557213" cy="333375"/>
          </a:xfrm>
          <a:prstGeom prst="line">
            <a:avLst/>
          </a:prstGeom>
          <a:noFill/>
          <a:ln w="25400">
            <a:solidFill>
              <a:schemeClr val="tx1"/>
            </a:solidFill>
            <a:round/>
            <a:headEnd/>
            <a:tailEnd/>
          </a:ln>
          <a:effectLst/>
        </p:spPr>
        <p:txBody>
          <a:bodyPr/>
          <a:lstStyle/>
          <a:p>
            <a:endParaRPr lang="es-ES"/>
          </a:p>
        </p:txBody>
      </p:sp>
      <p:sp>
        <p:nvSpPr>
          <p:cNvPr id="190658" name="Line 1218"/>
          <p:cNvSpPr>
            <a:spLocks noChangeShapeType="1"/>
          </p:cNvSpPr>
          <p:nvPr/>
        </p:nvSpPr>
        <p:spPr bwMode="auto">
          <a:xfrm>
            <a:off x="4981575" y="4730750"/>
            <a:ext cx="366713" cy="0"/>
          </a:xfrm>
          <a:prstGeom prst="line">
            <a:avLst/>
          </a:prstGeom>
          <a:noFill/>
          <a:ln w="25400">
            <a:solidFill>
              <a:schemeClr val="tx1"/>
            </a:solidFill>
            <a:round/>
            <a:headEnd/>
            <a:tailEnd/>
          </a:ln>
          <a:effectLst/>
        </p:spPr>
        <p:txBody>
          <a:bodyPr/>
          <a:lstStyle/>
          <a:p>
            <a:endParaRPr lang="es-ES"/>
          </a:p>
        </p:txBody>
      </p:sp>
      <p:sp>
        <p:nvSpPr>
          <p:cNvPr id="190659" name="Line 1219"/>
          <p:cNvSpPr>
            <a:spLocks noChangeShapeType="1"/>
          </p:cNvSpPr>
          <p:nvPr/>
        </p:nvSpPr>
        <p:spPr bwMode="auto">
          <a:xfrm>
            <a:off x="4986338" y="5640388"/>
            <a:ext cx="366712" cy="0"/>
          </a:xfrm>
          <a:prstGeom prst="line">
            <a:avLst/>
          </a:prstGeom>
          <a:noFill/>
          <a:ln w="25400">
            <a:solidFill>
              <a:schemeClr val="tx1"/>
            </a:solidFill>
            <a:round/>
            <a:headEnd/>
            <a:tailEnd/>
          </a:ln>
          <a:effectLst/>
        </p:spPr>
        <p:txBody>
          <a:bodyPr/>
          <a:lstStyle/>
          <a:p>
            <a:endParaRPr lang="es-ES"/>
          </a:p>
        </p:txBody>
      </p:sp>
      <p:sp>
        <p:nvSpPr>
          <p:cNvPr id="190660" name="Line 1220"/>
          <p:cNvSpPr>
            <a:spLocks noChangeShapeType="1"/>
          </p:cNvSpPr>
          <p:nvPr/>
        </p:nvSpPr>
        <p:spPr bwMode="auto">
          <a:xfrm>
            <a:off x="4538663" y="5521325"/>
            <a:ext cx="328612" cy="0"/>
          </a:xfrm>
          <a:prstGeom prst="line">
            <a:avLst/>
          </a:prstGeom>
          <a:noFill/>
          <a:ln w="25400">
            <a:solidFill>
              <a:schemeClr val="tx1"/>
            </a:solidFill>
            <a:round/>
            <a:headEnd/>
            <a:tailEnd/>
          </a:ln>
          <a:effectLst/>
        </p:spPr>
        <p:txBody>
          <a:bodyPr/>
          <a:lstStyle/>
          <a:p>
            <a:endParaRPr lang="es-ES"/>
          </a:p>
        </p:txBody>
      </p:sp>
      <p:sp>
        <p:nvSpPr>
          <p:cNvPr id="190661" name="Line 1221"/>
          <p:cNvSpPr>
            <a:spLocks noChangeShapeType="1"/>
          </p:cNvSpPr>
          <p:nvPr/>
        </p:nvSpPr>
        <p:spPr bwMode="auto">
          <a:xfrm>
            <a:off x="4538663" y="5749925"/>
            <a:ext cx="328612" cy="0"/>
          </a:xfrm>
          <a:prstGeom prst="line">
            <a:avLst/>
          </a:prstGeom>
          <a:noFill/>
          <a:ln w="25400">
            <a:solidFill>
              <a:schemeClr val="tx1"/>
            </a:solidFill>
            <a:round/>
            <a:headEnd/>
            <a:tailEnd/>
          </a:ln>
          <a:effectLst/>
        </p:spPr>
        <p:txBody>
          <a:bodyPr/>
          <a:lstStyle/>
          <a:p>
            <a:endParaRPr lang="es-ES"/>
          </a:p>
        </p:txBody>
      </p:sp>
      <p:sp>
        <p:nvSpPr>
          <p:cNvPr id="190662" name="Line 1222"/>
          <p:cNvSpPr>
            <a:spLocks noChangeShapeType="1"/>
          </p:cNvSpPr>
          <p:nvPr/>
        </p:nvSpPr>
        <p:spPr bwMode="auto">
          <a:xfrm>
            <a:off x="4533900" y="5430838"/>
            <a:ext cx="0" cy="171450"/>
          </a:xfrm>
          <a:prstGeom prst="line">
            <a:avLst/>
          </a:prstGeom>
          <a:noFill/>
          <a:ln w="12700">
            <a:solidFill>
              <a:schemeClr val="tx1"/>
            </a:solidFill>
            <a:round/>
            <a:headEnd/>
            <a:tailEnd/>
          </a:ln>
          <a:effectLst/>
        </p:spPr>
        <p:txBody>
          <a:bodyPr/>
          <a:lstStyle/>
          <a:p>
            <a:endParaRPr lang="es-ES"/>
          </a:p>
        </p:txBody>
      </p:sp>
      <p:sp>
        <p:nvSpPr>
          <p:cNvPr id="190663" name="Line 1223"/>
          <p:cNvSpPr>
            <a:spLocks noChangeShapeType="1"/>
          </p:cNvSpPr>
          <p:nvPr/>
        </p:nvSpPr>
        <p:spPr bwMode="auto">
          <a:xfrm>
            <a:off x="4386263" y="5654675"/>
            <a:ext cx="0" cy="180975"/>
          </a:xfrm>
          <a:prstGeom prst="line">
            <a:avLst/>
          </a:prstGeom>
          <a:noFill/>
          <a:ln w="12700">
            <a:solidFill>
              <a:schemeClr val="tx1"/>
            </a:solidFill>
            <a:round/>
            <a:headEnd/>
            <a:tailEnd/>
          </a:ln>
          <a:effectLst/>
        </p:spPr>
        <p:txBody>
          <a:bodyPr/>
          <a:lstStyle/>
          <a:p>
            <a:endParaRPr lang="es-ES"/>
          </a:p>
        </p:txBody>
      </p:sp>
      <p:sp>
        <p:nvSpPr>
          <p:cNvPr id="190664" name="Line 1224"/>
          <p:cNvSpPr>
            <a:spLocks noChangeShapeType="1"/>
          </p:cNvSpPr>
          <p:nvPr/>
        </p:nvSpPr>
        <p:spPr bwMode="auto">
          <a:xfrm>
            <a:off x="4090988" y="5511800"/>
            <a:ext cx="295275" cy="0"/>
          </a:xfrm>
          <a:prstGeom prst="line">
            <a:avLst/>
          </a:prstGeom>
          <a:noFill/>
          <a:ln w="12700">
            <a:solidFill>
              <a:schemeClr val="tx1"/>
            </a:solidFill>
            <a:round/>
            <a:headEnd/>
            <a:tailEnd/>
          </a:ln>
          <a:effectLst/>
        </p:spPr>
        <p:txBody>
          <a:bodyPr/>
          <a:lstStyle/>
          <a:p>
            <a:endParaRPr lang="es-ES"/>
          </a:p>
        </p:txBody>
      </p:sp>
      <p:sp>
        <p:nvSpPr>
          <p:cNvPr id="190665" name="Line 1225"/>
          <p:cNvSpPr>
            <a:spLocks noChangeShapeType="1"/>
          </p:cNvSpPr>
          <p:nvPr/>
        </p:nvSpPr>
        <p:spPr bwMode="auto">
          <a:xfrm>
            <a:off x="4081463" y="5745163"/>
            <a:ext cx="314325" cy="0"/>
          </a:xfrm>
          <a:prstGeom prst="line">
            <a:avLst/>
          </a:prstGeom>
          <a:noFill/>
          <a:ln w="12700">
            <a:solidFill>
              <a:schemeClr val="tx1"/>
            </a:solidFill>
            <a:round/>
            <a:headEnd/>
            <a:tailEnd/>
          </a:ln>
          <a:effectLst/>
        </p:spPr>
        <p:txBody>
          <a:bodyPr/>
          <a:lstStyle/>
          <a:p>
            <a:endParaRPr lang="es-ES"/>
          </a:p>
        </p:txBody>
      </p:sp>
      <p:sp>
        <p:nvSpPr>
          <p:cNvPr id="190666" name="AutoShape 1226"/>
          <p:cNvSpPr>
            <a:spLocks noChangeArrowheads="1"/>
          </p:cNvSpPr>
          <p:nvPr/>
        </p:nvSpPr>
        <p:spPr bwMode="auto">
          <a:xfrm rot="5400000">
            <a:off x="4386263" y="5445125"/>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67" name="AutoShape 1227"/>
          <p:cNvSpPr>
            <a:spLocks noChangeArrowheads="1"/>
          </p:cNvSpPr>
          <p:nvPr/>
        </p:nvSpPr>
        <p:spPr bwMode="auto">
          <a:xfrm rot="16200000">
            <a:off x="4386263" y="5668963"/>
            <a:ext cx="152400" cy="152400"/>
          </a:xfrm>
          <a:prstGeom prst="triangle">
            <a:avLst>
              <a:gd name="adj" fmla="val 50000"/>
            </a:avLst>
          </a:prstGeom>
          <a:noFill/>
          <a:ln w="12700">
            <a:solidFill>
              <a:schemeClr val="tx1"/>
            </a:solidFill>
            <a:miter lim="800000"/>
            <a:headEnd/>
            <a:tailEnd/>
          </a:ln>
          <a:effectLst/>
        </p:spPr>
        <p:txBody>
          <a:bodyPr wrap="none" anchor="ctr"/>
          <a:lstStyle/>
          <a:p>
            <a:endParaRPr lang="es-ES"/>
          </a:p>
        </p:txBody>
      </p:sp>
      <p:sp>
        <p:nvSpPr>
          <p:cNvPr id="190668" name="Oval 1228"/>
          <p:cNvSpPr>
            <a:spLocks noChangeArrowheads="1"/>
          </p:cNvSpPr>
          <p:nvPr/>
        </p:nvSpPr>
        <p:spPr bwMode="auto">
          <a:xfrm>
            <a:off x="3614738" y="5573713"/>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69" name="Oval 1229"/>
          <p:cNvSpPr>
            <a:spLocks noChangeArrowheads="1"/>
          </p:cNvSpPr>
          <p:nvPr/>
        </p:nvSpPr>
        <p:spPr bwMode="auto">
          <a:xfrm>
            <a:off x="4938713" y="5597525"/>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70" name="Oval 1230"/>
          <p:cNvSpPr>
            <a:spLocks noChangeArrowheads="1"/>
          </p:cNvSpPr>
          <p:nvPr/>
        </p:nvSpPr>
        <p:spPr bwMode="auto">
          <a:xfrm>
            <a:off x="3619500" y="4683125"/>
            <a:ext cx="85725" cy="85725"/>
          </a:xfrm>
          <a:prstGeom prst="ellipse">
            <a:avLst/>
          </a:prstGeom>
          <a:solidFill>
            <a:schemeClr val="tx1"/>
          </a:solidFill>
          <a:ln w="12700">
            <a:solidFill>
              <a:schemeClr val="tx1"/>
            </a:solidFill>
            <a:round/>
            <a:headEnd/>
            <a:tailEnd/>
          </a:ln>
          <a:effectLst/>
        </p:spPr>
        <p:txBody>
          <a:bodyPr wrap="none" anchor="ctr"/>
          <a:lstStyle/>
          <a:p>
            <a:endParaRPr lang="es-ES"/>
          </a:p>
        </p:txBody>
      </p:sp>
      <p:sp>
        <p:nvSpPr>
          <p:cNvPr id="190671" name="Line 1231"/>
          <p:cNvSpPr>
            <a:spLocks noChangeShapeType="1"/>
          </p:cNvSpPr>
          <p:nvPr/>
        </p:nvSpPr>
        <p:spPr bwMode="auto">
          <a:xfrm>
            <a:off x="3662363" y="4730750"/>
            <a:ext cx="328612" cy="103188"/>
          </a:xfrm>
          <a:prstGeom prst="line">
            <a:avLst/>
          </a:prstGeom>
          <a:noFill/>
          <a:ln w="25400">
            <a:solidFill>
              <a:schemeClr val="tx1"/>
            </a:solidFill>
            <a:round/>
            <a:headEnd/>
            <a:tailEnd type="triangle" w="med" len="med"/>
          </a:ln>
          <a:effectLst/>
        </p:spPr>
        <p:txBody>
          <a:bodyPr/>
          <a:lstStyle/>
          <a:p>
            <a:endParaRPr lang="es-ES"/>
          </a:p>
        </p:txBody>
      </p:sp>
      <p:sp>
        <p:nvSpPr>
          <p:cNvPr id="190672" name="Line 1232"/>
          <p:cNvSpPr>
            <a:spLocks noChangeShapeType="1"/>
          </p:cNvSpPr>
          <p:nvPr/>
        </p:nvSpPr>
        <p:spPr bwMode="auto">
          <a:xfrm>
            <a:off x="3667125" y="5621338"/>
            <a:ext cx="328613" cy="114300"/>
          </a:xfrm>
          <a:prstGeom prst="line">
            <a:avLst/>
          </a:prstGeom>
          <a:noFill/>
          <a:ln w="25400">
            <a:solidFill>
              <a:schemeClr val="tx1"/>
            </a:solidFill>
            <a:round/>
            <a:headEnd/>
            <a:tailEnd type="triangle" w="med" len="med"/>
          </a:ln>
          <a:effectLst/>
        </p:spPr>
        <p:txBody>
          <a:bodyPr/>
          <a:lstStyle/>
          <a:p>
            <a:endParaRPr lang="es-ES"/>
          </a:p>
        </p:txBody>
      </p:sp>
      <p:sp>
        <p:nvSpPr>
          <p:cNvPr id="190673" name="Line 1233"/>
          <p:cNvSpPr>
            <a:spLocks noChangeShapeType="1"/>
          </p:cNvSpPr>
          <p:nvPr/>
        </p:nvSpPr>
        <p:spPr bwMode="auto">
          <a:xfrm flipV="1">
            <a:off x="4867275" y="5635625"/>
            <a:ext cx="114300" cy="114300"/>
          </a:xfrm>
          <a:prstGeom prst="line">
            <a:avLst/>
          </a:prstGeom>
          <a:noFill/>
          <a:ln w="25400">
            <a:solidFill>
              <a:schemeClr val="tx1"/>
            </a:solidFill>
            <a:round/>
            <a:headEnd/>
            <a:tailEnd/>
          </a:ln>
          <a:effectLst/>
        </p:spPr>
        <p:txBody>
          <a:bodyPr/>
          <a:lstStyle/>
          <a:p>
            <a:endParaRPr lang="es-ES"/>
          </a:p>
        </p:txBody>
      </p:sp>
      <p:sp>
        <p:nvSpPr>
          <p:cNvPr id="190674" name="Line 1234"/>
          <p:cNvSpPr>
            <a:spLocks noChangeShapeType="1"/>
          </p:cNvSpPr>
          <p:nvPr/>
        </p:nvSpPr>
        <p:spPr bwMode="auto">
          <a:xfrm>
            <a:off x="4867275" y="5516563"/>
            <a:ext cx="109538" cy="114300"/>
          </a:xfrm>
          <a:prstGeom prst="line">
            <a:avLst/>
          </a:prstGeom>
          <a:noFill/>
          <a:ln w="25400">
            <a:solidFill>
              <a:schemeClr val="tx1"/>
            </a:solidFill>
            <a:round/>
            <a:headEnd/>
            <a:tailEnd/>
          </a:ln>
          <a:effectLst/>
        </p:spPr>
        <p:txBody>
          <a:bodyPr/>
          <a:lstStyle/>
          <a:p>
            <a:endParaRPr lang="es-ES"/>
          </a:p>
        </p:txBody>
      </p:sp>
      <p:sp>
        <p:nvSpPr>
          <p:cNvPr id="190675" name="Line 1235"/>
          <p:cNvSpPr>
            <a:spLocks noChangeShapeType="1"/>
          </p:cNvSpPr>
          <p:nvPr/>
        </p:nvSpPr>
        <p:spPr bwMode="auto">
          <a:xfrm>
            <a:off x="4076700" y="4611688"/>
            <a:ext cx="338138" cy="0"/>
          </a:xfrm>
          <a:prstGeom prst="line">
            <a:avLst/>
          </a:prstGeom>
          <a:noFill/>
          <a:ln w="25400">
            <a:solidFill>
              <a:schemeClr val="tx1"/>
            </a:solidFill>
            <a:round/>
            <a:headEnd/>
            <a:tailEnd/>
          </a:ln>
          <a:effectLst/>
        </p:spPr>
        <p:txBody>
          <a:bodyPr/>
          <a:lstStyle/>
          <a:p>
            <a:endParaRPr lang="es-ES"/>
          </a:p>
        </p:txBody>
      </p:sp>
      <p:sp>
        <p:nvSpPr>
          <p:cNvPr id="190676" name="Line 1236"/>
          <p:cNvSpPr>
            <a:spLocks noChangeShapeType="1"/>
          </p:cNvSpPr>
          <p:nvPr/>
        </p:nvSpPr>
        <p:spPr bwMode="auto">
          <a:xfrm>
            <a:off x="4086225" y="4845050"/>
            <a:ext cx="319088" cy="0"/>
          </a:xfrm>
          <a:prstGeom prst="line">
            <a:avLst/>
          </a:prstGeom>
          <a:noFill/>
          <a:ln w="25400">
            <a:solidFill>
              <a:schemeClr val="tx1"/>
            </a:solidFill>
            <a:round/>
            <a:headEnd/>
            <a:tailEnd/>
          </a:ln>
          <a:effectLst/>
        </p:spPr>
        <p:txBody>
          <a:bodyPr/>
          <a:lstStyle/>
          <a:p>
            <a:endParaRPr lang="es-ES"/>
          </a:p>
        </p:txBody>
      </p:sp>
      <p:sp>
        <p:nvSpPr>
          <p:cNvPr id="190677" name="Line 1237"/>
          <p:cNvSpPr>
            <a:spLocks noChangeShapeType="1"/>
          </p:cNvSpPr>
          <p:nvPr/>
        </p:nvSpPr>
        <p:spPr bwMode="auto">
          <a:xfrm>
            <a:off x="4090988" y="5516563"/>
            <a:ext cx="290512" cy="0"/>
          </a:xfrm>
          <a:prstGeom prst="line">
            <a:avLst/>
          </a:prstGeom>
          <a:noFill/>
          <a:ln w="25400">
            <a:solidFill>
              <a:schemeClr val="tx1"/>
            </a:solidFill>
            <a:round/>
            <a:headEnd/>
            <a:tailEnd/>
          </a:ln>
          <a:effectLst/>
        </p:spPr>
        <p:txBody>
          <a:bodyPr/>
          <a:lstStyle/>
          <a:p>
            <a:endParaRPr lang="es-ES"/>
          </a:p>
        </p:txBody>
      </p:sp>
      <p:sp>
        <p:nvSpPr>
          <p:cNvPr id="190678" name="Line 1238"/>
          <p:cNvSpPr>
            <a:spLocks noChangeShapeType="1"/>
          </p:cNvSpPr>
          <p:nvPr/>
        </p:nvSpPr>
        <p:spPr bwMode="auto">
          <a:xfrm>
            <a:off x="4086225" y="5745163"/>
            <a:ext cx="290513" cy="0"/>
          </a:xfrm>
          <a:prstGeom prst="line">
            <a:avLst/>
          </a:prstGeom>
          <a:noFill/>
          <a:ln w="25400">
            <a:solidFill>
              <a:schemeClr val="tx1"/>
            </a:solidFill>
            <a:round/>
            <a:headEnd/>
            <a:tailEnd/>
          </a:ln>
          <a:effectLst/>
        </p:spPr>
        <p:txBody>
          <a:bodyPr/>
          <a:lstStyle/>
          <a:p>
            <a:endParaRPr lang="es-ES"/>
          </a:p>
        </p:txBody>
      </p:sp>
      <p:sp>
        <p:nvSpPr>
          <p:cNvPr id="190679" name="Line 1239"/>
          <p:cNvSpPr>
            <a:spLocks noChangeShapeType="1"/>
          </p:cNvSpPr>
          <p:nvPr/>
        </p:nvSpPr>
        <p:spPr bwMode="auto">
          <a:xfrm>
            <a:off x="4562475" y="4521200"/>
            <a:ext cx="0" cy="180975"/>
          </a:xfrm>
          <a:prstGeom prst="line">
            <a:avLst/>
          </a:prstGeom>
          <a:noFill/>
          <a:ln w="12700">
            <a:solidFill>
              <a:schemeClr val="tx1"/>
            </a:solidFill>
            <a:round/>
            <a:headEnd/>
            <a:tailEnd/>
          </a:ln>
          <a:effectLst/>
        </p:spPr>
        <p:txBody>
          <a:bodyPr/>
          <a:lstStyle/>
          <a:p>
            <a:endParaRPr lang="es-ES"/>
          </a:p>
        </p:txBody>
      </p:sp>
      <p:sp>
        <p:nvSpPr>
          <p:cNvPr id="190680" name="Line 1240"/>
          <p:cNvSpPr>
            <a:spLocks noChangeShapeType="1"/>
          </p:cNvSpPr>
          <p:nvPr/>
        </p:nvSpPr>
        <p:spPr bwMode="auto">
          <a:xfrm>
            <a:off x="4567238" y="4611688"/>
            <a:ext cx="314325" cy="0"/>
          </a:xfrm>
          <a:prstGeom prst="line">
            <a:avLst/>
          </a:prstGeom>
          <a:noFill/>
          <a:ln w="25400">
            <a:solidFill>
              <a:schemeClr val="tx1"/>
            </a:solidFill>
            <a:round/>
            <a:headEnd/>
            <a:tailEnd/>
          </a:ln>
          <a:effectLst/>
        </p:spPr>
        <p:txBody>
          <a:bodyPr/>
          <a:lstStyle/>
          <a:p>
            <a:endParaRPr lang="es-ES"/>
          </a:p>
        </p:txBody>
      </p:sp>
      <p:sp>
        <p:nvSpPr>
          <p:cNvPr id="190681" name="Line 1241"/>
          <p:cNvSpPr>
            <a:spLocks noChangeShapeType="1"/>
          </p:cNvSpPr>
          <p:nvPr/>
        </p:nvSpPr>
        <p:spPr bwMode="auto">
          <a:xfrm>
            <a:off x="4872038" y="4611688"/>
            <a:ext cx="109537" cy="123825"/>
          </a:xfrm>
          <a:prstGeom prst="line">
            <a:avLst/>
          </a:prstGeom>
          <a:noFill/>
          <a:ln w="25400">
            <a:solidFill>
              <a:schemeClr val="tx1"/>
            </a:solidFill>
            <a:round/>
            <a:headEnd/>
            <a:tailEnd/>
          </a:ln>
          <a:effectLst/>
        </p:spPr>
        <p:txBody>
          <a:bodyPr/>
          <a:lstStyle/>
          <a:p>
            <a:endParaRPr lang="es-ES"/>
          </a:p>
        </p:txBody>
      </p:sp>
      <p:sp>
        <p:nvSpPr>
          <p:cNvPr id="190682" name="Line 1242"/>
          <p:cNvSpPr>
            <a:spLocks noChangeShapeType="1"/>
          </p:cNvSpPr>
          <p:nvPr/>
        </p:nvSpPr>
        <p:spPr bwMode="auto">
          <a:xfrm>
            <a:off x="4562475" y="4840288"/>
            <a:ext cx="314325" cy="0"/>
          </a:xfrm>
          <a:prstGeom prst="line">
            <a:avLst/>
          </a:prstGeom>
          <a:noFill/>
          <a:ln w="25400">
            <a:solidFill>
              <a:schemeClr val="tx1"/>
            </a:solidFill>
            <a:round/>
            <a:headEnd/>
            <a:tailEnd/>
          </a:ln>
          <a:effectLst/>
        </p:spPr>
        <p:txBody>
          <a:bodyPr/>
          <a:lstStyle/>
          <a:p>
            <a:endParaRPr lang="es-ES"/>
          </a:p>
        </p:txBody>
      </p:sp>
      <p:sp>
        <p:nvSpPr>
          <p:cNvPr id="190683" name="Line 1243"/>
          <p:cNvSpPr>
            <a:spLocks noChangeShapeType="1"/>
          </p:cNvSpPr>
          <p:nvPr/>
        </p:nvSpPr>
        <p:spPr bwMode="auto">
          <a:xfrm flipV="1">
            <a:off x="4875213" y="4730750"/>
            <a:ext cx="106362" cy="112713"/>
          </a:xfrm>
          <a:prstGeom prst="line">
            <a:avLst/>
          </a:prstGeom>
          <a:noFill/>
          <a:ln w="25400">
            <a:solidFill>
              <a:schemeClr val="tx1"/>
            </a:solidFill>
            <a:round/>
            <a:headEnd/>
            <a:tailEnd/>
          </a:ln>
          <a:effectLst/>
        </p:spPr>
        <p:txBody>
          <a:bodyPr/>
          <a:lstStyle/>
          <a:p>
            <a:endParaRPr lang="es-ES"/>
          </a:p>
        </p:txBody>
      </p:sp>
      <p:sp>
        <p:nvSpPr>
          <p:cNvPr id="190684" name="Oval 1244"/>
          <p:cNvSpPr>
            <a:spLocks noChangeArrowheads="1"/>
          </p:cNvSpPr>
          <p:nvPr/>
        </p:nvSpPr>
        <p:spPr bwMode="auto">
          <a:xfrm>
            <a:off x="3995738" y="5707063"/>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85" name="Oval 1245"/>
          <p:cNvSpPr>
            <a:spLocks noChangeArrowheads="1"/>
          </p:cNvSpPr>
          <p:nvPr/>
        </p:nvSpPr>
        <p:spPr bwMode="auto">
          <a:xfrm>
            <a:off x="3995738" y="5478463"/>
            <a:ext cx="85725" cy="85725"/>
          </a:xfrm>
          <a:prstGeom prst="ellipse">
            <a:avLst/>
          </a:prstGeom>
          <a:noFill/>
          <a:ln w="12700">
            <a:solidFill>
              <a:schemeClr val="tx1"/>
            </a:solidFill>
            <a:round/>
            <a:headEnd/>
            <a:tailEnd/>
          </a:ln>
          <a:effectLst/>
        </p:spPr>
        <p:txBody>
          <a:bodyPr wrap="none" anchor="ctr"/>
          <a:lstStyle/>
          <a:p>
            <a:endParaRPr lang="es-ES"/>
          </a:p>
        </p:txBody>
      </p:sp>
      <p:sp>
        <p:nvSpPr>
          <p:cNvPr id="190686" name="Line 1246"/>
          <p:cNvSpPr>
            <a:spLocks noChangeShapeType="1"/>
          </p:cNvSpPr>
          <p:nvPr/>
        </p:nvSpPr>
        <p:spPr bwMode="auto">
          <a:xfrm>
            <a:off x="4567238" y="3135313"/>
            <a:ext cx="304800" cy="0"/>
          </a:xfrm>
          <a:prstGeom prst="line">
            <a:avLst/>
          </a:prstGeom>
          <a:noFill/>
          <a:ln w="25400">
            <a:solidFill>
              <a:schemeClr val="tx1"/>
            </a:solidFill>
            <a:round/>
            <a:headEnd/>
            <a:tailEnd/>
          </a:ln>
          <a:effectLst/>
        </p:spPr>
        <p:txBody>
          <a:bodyPr/>
          <a:lstStyle/>
          <a:p>
            <a:endParaRPr lang="es-ES"/>
          </a:p>
        </p:txBody>
      </p:sp>
      <p:sp>
        <p:nvSpPr>
          <p:cNvPr id="190687" name="Line 1247"/>
          <p:cNvSpPr>
            <a:spLocks noChangeShapeType="1"/>
          </p:cNvSpPr>
          <p:nvPr/>
        </p:nvSpPr>
        <p:spPr bwMode="auto">
          <a:xfrm>
            <a:off x="4562475" y="3363913"/>
            <a:ext cx="319088" cy="0"/>
          </a:xfrm>
          <a:prstGeom prst="line">
            <a:avLst/>
          </a:prstGeom>
          <a:noFill/>
          <a:ln w="25400">
            <a:solidFill>
              <a:schemeClr val="tx1"/>
            </a:solidFill>
            <a:round/>
            <a:headEnd/>
            <a:tailEnd/>
          </a:ln>
          <a:effectLst/>
        </p:spPr>
        <p:txBody>
          <a:bodyPr/>
          <a:lstStyle/>
          <a:p>
            <a:endParaRPr lang="es-ES"/>
          </a:p>
        </p:txBody>
      </p:sp>
      <p:sp>
        <p:nvSpPr>
          <p:cNvPr id="190688" name="Line 1248"/>
          <p:cNvSpPr>
            <a:spLocks noChangeShapeType="1"/>
          </p:cNvSpPr>
          <p:nvPr/>
        </p:nvSpPr>
        <p:spPr bwMode="auto">
          <a:xfrm flipV="1">
            <a:off x="4876800" y="3254375"/>
            <a:ext cx="104775" cy="104775"/>
          </a:xfrm>
          <a:prstGeom prst="line">
            <a:avLst/>
          </a:prstGeom>
          <a:noFill/>
          <a:ln w="25400">
            <a:solidFill>
              <a:schemeClr val="tx1"/>
            </a:solidFill>
            <a:round/>
            <a:headEnd/>
            <a:tailEnd/>
          </a:ln>
          <a:effectLst/>
        </p:spPr>
        <p:txBody>
          <a:bodyPr/>
          <a:lstStyle/>
          <a:p>
            <a:endParaRPr lang="es-ES"/>
          </a:p>
        </p:txBody>
      </p:sp>
      <p:sp>
        <p:nvSpPr>
          <p:cNvPr id="190690" name="Line 1250"/>
          <p:cNvSpPr>
            <a:spLocks noChangeShapeType="1"/>
          </p:cNvSpPr>
          <p:nvPr/>
        </p:nvSpPr>
        <p:spPr bwMode="auto">
          <a:xfrm>
            <a:off x="4867275" y="3140075"/>
            <a:ext cx="114300" cy="119063"/>
          </a:xfrm>
          <a:prstGeom prst="line">
            <a:avLst/>
          </a:prstGeom>
          <a:noFill/>
          <a:ln w="25400">
            <a:solidFill>
              <a:schemeClr val="tx1"/>
            </a:solidFill>
            <a:round/>
            <a:headEnd/>
            <a:tailEnd/>
          </a:ln>
          <a:effectLst/>
        </p:spPr>
        <p:txBody>
          <a:bodyPr/>
          <a:lstStyle/>
          <a:p>
            <a:endParaRPr lang="es-ES"/>
          </a:p>
        </p:txBody>
      </p:sp>
      <p:sp>
        <p:nvSpPr>
          <p:cNvPr id="190691" name="Freeform 1251"/>
          <p:cNvSpPr>
            <a:spLocks/>
          </p:cNvSpPr>
          <p:nvPr/>
        </p:nvSpPr>
        <p:spPr bwMode="auto">
          <a:xfrm>
            <a:off x="2724150" y="2030413"/>
            <a:ext cx="3719513" cy="546100"/>
          </a:xfrm>
          <a:custGeom>
            <a:avLst/>
            <a:gdLst/>
            <a:ahLst/>
            <a:cxnLst>
              <a:cxn ang="0">
                <a:pos x="0" y="339"/>
              </a:cxn>
              <a:cxn ang="0">
                <a:pos x="204" y="336"/>
              </a:cxn>
              <a:cxn ang="0">
                <a:pos x="306" y="288"/>
              </a:cxn>
              <a:cxn ang="0">
                <a:pos x="387" y="225"/>
              </a:cxn>
              <a:cxn ang="0">
                <a:pos x="438" y="177"/>
              </a:cxn>
              <a:cxn ang="0">
                <a:pos x="456" y="147"/>
              </a:cxn>
              <a:cxn ang="0">
                <a:pos x="549" y="87"/>
              </a:cxn>
              <a:cxn ang="0">
                <a:pos x="576" y="66"/>
              </a:cxn>
              <a:cxn ang="0">
                <a:pos x="618" y="54"/>
              </a:cxn>
              <a:cxn ang="0">
                <a:pos x="657" y="39"/>
              </a:cxn>
              <a:cxn ang="0">
                <a:pos x="786" y="0"/>
              </a:cxn>
              <a:cxn ang="0">
                <a:pos x="1482" y="9"/>
              </a:cxn>
              <a:cxn ang="0">
                <a:pos x="1578" y="30"/>
              </a:cxn>
              <a:cxn ang="0">
                <a:pos x="1626" y="54"/>
              </a:cxn>
              <a:cxn ang="0">
                <a:pos x="1737" y="90"/>
              </a:cxn>
              <a:cxn ang="0">
                <a:pos x="1767" y="111"/>
              </a:cxn>
              <a:cxn ang="0">
                <a:pos x="1839" y="153"/>
              </a:cxn>
              <a:cxn ang="0">
                <a:pos x="1902" y="234"/>
              </a:cxn>
              <a:cxn ang="0">
                <a:pos x="1974" y="282"/>
              </a:cxn>
              <a:cxn ang="0">
                <a:pos x="2067" y="315"/>
              </a:cxn>
              <a:cxn ang="0">
                <a:pos x="2157" y="342"/>
              </a:cxn>
              <a:cxn ang="0">
                <a:pos x="2343" y="339"/>
              </a:cxn>
            </a:cxnLst>
            <a:rect l="0" t="0" r="r" b="b"/>
            <a:pathLst>
              <a:path w="2343" h="344">
                <a:moveTo>
                  <a:pt x="0" y="339"/>
                </a:moveTo>
                <a:cubicBezTo>
                  <a:pt x="68" y="344"/>
                  <a:pt x="136" y="342"/>
                  <a:pt x="204" y="336"/>
                </a:cubicBezTo>
                <a:cubicBezTo>
                  <a:pt x="240" y="324"/>
                  <a:pt x="274" y="309"/>
                  <a:pt x="306" y="288"/>
                </a:cubicBezTo>
                <a:cubicBezTo>
                  <a:pt x="333" y="270"/>
                  <a:pt x="356" y="235"/>
                  <a:pt x="387" y="225"/>
                </a:cubicBezTo>
                <a:cubicBezTo>
                  <a:pt x="401" y="203"/>
                  <a:pt x="416" y="192"/>
                  <a:pt x="438" y="177"/>
                </a:cubicBezTo>
                <a:cubicBezTo>
                  <a:pt x="444" y="167"/>
                  <a:pt x="449" y="156"/>
                  <a:pt x="456" y="147"/>
                </a:cubicBezTo>
                <a:cubicBezTo>
                  <a:pt x="474" y="122"/>
                  <a:pt x="522" y="103"/>
                  <a:pt x="549" y="87"/>
                </a:cubicBezTo>
                <a:cubicBezTo>
                  <a:pt x="559" y="81"/>
                  <a:pt x="565" y="71"/>
                  <a:pt x="576" y="66"/>
                </a:cubicBezTo>
                <a:cubicBezTo>
                  <a:pt x="587" y="61"/>
                  <a:pt x="607" y="57"/>
                  <a:pt x="618" y="54"/>
                </a:cubicBezTo>
                <a:cubicBezTo>
                  <a:pt x="632" y="51"/>
                  <a:pt x="643" y="43"/>
                  <a:pt x="657" y="39"/>
                </a:cubicBezTo>
                <a:cubicBezTo>
                  <a:pt x="688" y="18"/>
                  <a:pt x="748" y="3"/>
                  <a:pt x="786" y="0"/>
                </a:cubicBezTo>
                <a:cubicBezTo>
                  <a:pt x="1018" y="5"/>
                  <a:pt x="1250" y="5"/>
                  <a:pt x="1482" y="9"/>
                </a:cubicBezTo>
                <a:cubicBezTo>
                  <a:pt x="1510" y="13"/>
                  <a:pt x="1554" y="14"/>
                  <a:pt x="1578" y="30"/>
                </a:cubicBezTo>
                <a:cubicBezTo>
                  <a:pt x="1591" y="39"/>
                  <a:pt x="1611" y="48"/>
                  <a:pt x="1626" y="54"/>
                </a:cubicBezTo>
                <a:cubicBezTo>
                  <a:pt x="1662" y="68"/>
                  <a:pt x="1703" y="73"/>
                  <a:pt x="1737" y="90"/>
                </a:cubicBezTo>
                <a:cubicBezTo>
                  <a:pt x="1748" y="96"/>
                  <a:pt x="1757" y="104"/>
                  <a:pt x="1767" y="111"/>
                </a:cubicBezTo>
                <a:cubicBezTo>
                  <a:pt x="1790" y="126"/>
                  <a:pt x="1816" y="138"/>
                  <a:pt x="1839" y="153"/>
                </a:cubicBezTo>
                <a:cubicBezTo>
                  <a:pt x="1859" y="183"/>
                  <a:pt x="1870" y="213"/>
                  <a:pt x="1902" y="234"/>
                </a:cubicBezTo>
                <a:cubicBezTo>
                  <a:pt x="1918" y="258"/>
                  <a:pt x="1946" y="275"/>
                  <a:pt x="1974" y="282"/>
                </a:cubicBezTo>
                <a:cubicBezTo>
                  <a:pt x="2002" y="301"/>
                  <a:pt x="2034" y="307"/>
                  <a:pt x="2067" y="315"/>
                </a:cubicBezTo>
                <a:cubicBezTo>
                  <a:pt x="2098" y="323"/>
                  <a:pt x="2126" y="336"/>
                  <a:pt x="2157" y="342"/>
                </a:cubicBezTo>
                <a:cubicBezTo>
                  <a:pt x="2341" y="339"/>
                  <a:pt x="2279" y="339"/>
                  <a:pt x="2343" y="339"/>
                </a:cubicBezTo>
              </a:path>
            </a:pathLst>
          </a:custGeom>
          <a:noFill/>
          <a:ln w="12700" cap="flat" cmpd="sng">
            <a:solidFill>
              <a:schemeClr val="tx1"/>
            </a:solidFill>
            <a:prstDash val="solid"/>
            <a:round/>
            <a:headEnd type="none" w="med" len="med"/>
            <a:tailEnd type="triangle" w="med" len="med"/>
          </a:ln>
          <a:effectLst/>
        </p:spPr>
        <p:txBody>
          <a:bodyPr/>
          <a:lstStyle/>
          <a:p>
            <a:endParaRPr lang="es-ES"/>
          </a:p>
        </p:txBody>
      </p:sp>
      <p:sp>
        <p:nvSpPr>
          <p:cNvPr id="190692" name="Freeform 1252"/>
          <p:cNvSpPr>
            <a:spLocks/>
          </p:cNvSpPr>
          <p:nvPr/>
        </p:nvSpPr>
        <p:spPr bwMode="auto">
          <a:xfrm>
            <a:off x="2724150" y="5413375"/>
            <a:ext cx="3686175" cy="571500"/>
          </a:xfrm>
          <a:custGeom>
            <a:avLst/>
            <a:gdLst/>
            <a:ahLst/>
            <a:cxnLst>
              <a:cxn ang="0">
                <a:pos x="0" y="14"/>
              </a:cxn>
              <a:cxn ang="0">
                <a:pos x="78" y="11"/>
              </a:cxn>
              <a:cxn ang="0">
                <a:pos x="213" y="14"/>
              </a:cxn>
              <a:cxn ang="0">
                <a:pos x="429" y="116"/>
              </a:cxn>
              <a:cxn ang="0">
                <a:pos x="462" y="164"/>
              </a:cxn>
              <a:cxn ang="0">
                <a:pos x="504" y="209"/>
              </a:cxn>
              <a:cxn ang="0">
                <a:pos x="594" y="257"/>
              </a:cxn>
              <a:cxn ang="0">
                <a:pos x="819" y="344"/>
              </a:cxn>
              <a:cxn ang="0">
                <a:pos x="1011" y="347"/>
              </a:cxn>
              <a:cxn ang="0">
                <a:pos x="1398" y="350"/>
              </a:cxn>
              <a:cxn ang="0">
                <a:pos x="1596" y="335"/>
              </a:cxn>
              <a:cxn ang="0">
                <a:pos x="1659" y="317"/>
              </a:cxn>
              <a:cxn ang="0">
                <a:pos x="1707" y="287"/>
              </a:cxn>
              <a:cxn ang="0">
                <a:pos x="1746" y="275"/>
              </a:cxn>
              <a:cxn ang="0">
                <a:pos x="1800" y="245"/>
              </a:cxn>
              <a:cxn ang="0">
                <a:pos x="1818" y="233"/>
              </a:cxn>
              <a:cxn ang="0">
                <a:pos x="1878" y="200"/>
              </a:cxn>
              <a:cxn ang="0">
                <a:pos x="1902" y="176"/>
              </a:cxn>
              <a:cxn ang="0">
                <a:pos x="1989" y="83"/>
              </a:cxn>
              <a:cxn ang="0">
                <a:pos x="2118" y="20"/>
              </a:cxn>
              <a:cxn ang="0">
                <a:pos x="2322" y="8"/>
              </a:cxn>
            </a:cxnLst>
            <a:rect l="0" t="0" r="r" b="b"/>
            <a:pathLst>
              <a:path w="2322" h="360">
                <a:moveTo>
                  <a:pt x="0" y="14"/>
                </a:moveTo>
                <a:cubicBezTo>
                  <a:pt x="26" y="13"/>
                  <a:pt x="52" y="11"/>
                  <a:pt x="78" y="11"/>
                </a:cubicBezTo>
                <a:cubicBezTo>
                  <a:pt x="123" y="11"/>
                  <a:pt x="168" y="12"/>
                  <a:pt x="213" y="14"/>
                </a:cubicBezTo>
                <a:cubicBezTo>
                  <a:pt x="293" y="17"/>
                  <a:pt x="366" y="74"/>
                  <a:pt x="429" y="116"/>
                </a:cubicBezTo>
                <a:cubicBezTo>
                  <a:pt x="445" y="126"/>
                  <a:pt x="449" y="151"/>
                  <a:pt x="462" y="164"/>
                </a:cubicBezTo>
                <a:cubicBezTo>
                  <a:pt x="468" y="190"/>
                  <a:pt x="488" y="193"/>
                  <a:pt x="504" y="209"/>
                </a:cubicBezTo>
                <a:cubicBezTo>
                  <a:pt x="527" y="232"/>
                  <a:pt x="564" y="247"/>
                  <a:pt x="594" y="257"/>
                </a:cubicBezTo>
                <a:cubicBezTo>
                  <a:pt x="656" y="303"/>
                  <a:pt x="745" y="325"/>
                  <a:pt x="819" y="344"/>
                </a:cubicBezTo>
                <a:cubicBezTo>
                  <a:pt x="881" y="360"/>
                  <a:pt x="947" y="346"/>
                  <a:pt x="1011" y="347"/>
                </a:cubicBezTo>
                <a:cubicBezTo>
                  <a:pt x="1141" y="360"/>
                  <a:pt x="1263" y="351"/>
                  <a:pt x="1398" y="350"/>
                </a:cubicBezTo>
                <a:cubicBezTo>
                  <a:pt x="1465" y="333"/>
                  <a:pt x="1523" y="337"/>
                  <a:pt x="1596" y="335"/>
                </a:cubicBezTo>
                <a:cubicBezTo>
                  <a:pt x="1618" y="332"/>
                  <a:pt x="1639" y="327"/>
                  <a:pt x="1659" y="317"/>
                </a:cubicBezTo>
                <a:cubicBezTo>
                  <a:pt x="1675" y="309"/>
                  <a:pt x="1690" y="293"/>
                  <a:pt x="1707" y="287"/>
                </a:cubicBezTo>
                <a:cubicBezTo>
                  <a:pt x="1719" y="283"/>
                  <a:pt x="1734" y="280"/>
                  <a:pt x="1746" y="275"/>
                </a:cubicBezTo>
                <a:cubicBezTo>
                  <a:pt x="1766" y="266"/>
                  <a:pt x="1782" y="257"/>
                  <a:pt x="1800" y="245"/>
                </a:cubicBezTo>
                <a:cubicBezTo>
                  <a:pt x="1806" y="241"/>
                  <a:pt x="1818" y="233"/>
                  <a:pt x="1818" y="233"/>
                </a:cubicBezTo>
                <a:cubicBezTo>
                  <a:pt x="1829" y="217"/>
                  <a:pt x="1859" y="205"/>
                  <a:pt x="1878" y="200"/>
                </a:cubicBezTo>
                <a:cubicBezTo>
                  <a:pt x="1885" y="190"/>
                  <a:pt x="1893" y="185"/>
                  <a:pt x="1902" y="176"/>
                </a:cubicBezTo>
                <a:cubicBezTo>
                  <a:pt x="1914" y="139"/>
                  <a:pt x="1957" y="105"/>
                  <a:pt x="1989" y="83"/>
                </a:cubicBezTo>
                <a:cubicBezTo>
                  <a:pt x="2014" y="46"/>
                  <a:pt x="2076" y="26"/>
                  <a:pt x="2118" y="20"/>
                </a:cubicBezTo>
                <a:cubicBezTo>
                  <a:pt x="2179" y="0"/>
                  <a:pt x="2260" y="8"/>
                  <a:pt x="2322" y="8"/>
                </a:cubicBezTo>
              </a:path>
            </a:pathLst>
          </a:custGeom>
          <a:noFill/>
          <a:ln w="12700" cap="flat" cmpd="sng">
            <a:solidFill>
              <a:schemeClr val="tx1"/>
            </a:solidFill>
            <a:prstDash val="solid"/>
            <a:round/>
            <a:headEnd type="triangle" w="med" len="med"/>
            <a:tailEnd type="none" w="med" len="med"/>
          </a:ln>
          <a:effectLst/>
        </p:spPr>
        <p:txBody>
          <a:bodyPr/>
          <a:lstStyle/>
          <a:p>
            <a:endParaRPr lang="es-ES"/>
          </a:p>
        </p:txBody>
      </p:sp>
      <p:sp>
        <p:nvSpPr>
          <p:cNvPr id="190693" name="Rectangle 1253"/>
          <p:cNvSpPr>
            <a:spLocks noChangeArrowheads="1"/>
          </p:cNvSpPr>
          <p:nvPr/>
        </p:nvSpPr>
        <p:spPr bwMode="auto">
          <a:xfrm>
            <a:off x="3352800" y="1858963"/>
            <a:ext cx="2209800" cy="1676400"/>
          </a:xfrm>
          <a:prstGeom prst="rect">
            <a:avLst/>
          </a:prstGeom>
          <a:noFill/>
          <a:ln w="12700">
            <a:solidFill>
              <a:schemeClr val="tx1"/>
            </a:solidFill>
            <a:miter lim="800000"/>
            <a:headEnd/>
            <a:tailEnd/>
          </a:ln>
          <a:effectLst/>
        </p:spPr>
        <p:txBody>
          <a:bodyPr wrap="none" anchor="ctr"/>
          <a:lstStyle/>
          <a:p>
            <a:endParaRPr lang="es-ES"/>
          </a:p>
        </p:txBody>
      </p:sp>
      <p:sp>
        <p:nvSpPr>
          <p:cNvPr id="190694" name="Rectangle 1254"/>
          <p:cNvSpPr>
            <a:spLocks noChangeArrowheads="1"/>
          </p:cNvSpPr>
          <p:nvPr/>
        </p:nvSpPr>
        <p:spPr bwMode="auto">
          <a:xfrm>
            <a:off x="3314700" y="4373563"/>
            <a:ext cx="2209800" cy="1676400"/>
          </a:xfrm>
          <a:prstGeom prst="rect">
            <a:avLst/>
          </a:prstGeom>
          <a:noFill/>
          <a:ln w="12700">
            <a:solidFill>
              <a:schemeClr val="tx1"/>
            </a:solidFill>
            <a:miter lim="800000"/>
            <a:headEnd/>
            <a:tailEnd/>
          </a:ln>
          <a:effectLst/>
        </p:spPr>
        <p:txBody>
          <a:bodyPr wrap="none" anchor="ctr"/>
          <a:lstStyle/>
          <a:p>
            <a:endParaRPr lang="es-ES"/>
          </a:p>
        </p:txBody>
      </p:sp>
      <p:sp>
        <p:nvSpPr>
          <p:cNvPr id="190695" name="Text Box 1255"/>
          <p:cNvSpPr txBox="1">
            <a:spLocks noChangeArrowheads="1"/>
          </p:cNvSpPr>
          <p:nvPr/>
        </p:nvSpPr>
        <p:spPr bwMode="auto">
          <a:xfrm>
            <a:off x="3733800" y="3535363"/>
            <a:ext cx="1377950" cy="274637"/>
          </a:xfrm>
          <a:prstGeom prst="rect">
            <a:avLst/>
          </a:prstGeom>
          <a:noFill/>
          <a:ln w="12700">
            <a:noFill/>
            <a:miter lim="800000"/>
            <a:headEnd/>
            <a:tailEnd/>
          </a:ln>
          <a:effectLst/>
        </p:spPr>
        <p:txBody>
          <a:bodyPr wrap="none">
            <a:spAutoFit/>
          </a:bodyPr>
          <a:lstStyle/>
          <a:p>
            <a:r>
              <a:rPr lang="es-ES" sz="1200" b="1">
                <a:latin typeface="Arial" charset="0"/>
              </a:rPr>
              <a:t>Supresor de eco</a:t>
            </a:r>
          </a:p>
        </p:txBody>
      </p:sp>
      <p:sp>
        <p:nvSpPr>
          <p:cNvPr id="190696" name="Text Box 1256"/>
          <p:cNvSpPr txBox="1">
            <a:spLocks noChangeArrowheads="1"/>
          </p:cNvSpPr>
          <p:nvPr/>
        </p:nvSpPr>
        <p:spPr bwMode="auto">
          <a:xfrm>
            <a:off x="3733800" y="6049963"/>
            <a:ext cx="1377950" cy="274637"/>
          </a:xfrm>
          <a:prstGeom prst="rect">
            <a:avLst/>
          </a:prstGeom>
          <a:noFill/>
          <a:ln w="12700">
            <a:noFill/>
            <a:miter lim="800000"/>
            <a:headEnd/>
            <a:tailEnd/>
          </a:ln>
          <a:effectLst/>
        </p:spPr>
        <p:txBody>
          <a:bodyPr wrap="none">
            <a:spAutoFit/>
          </a:bodyPr>
          <a:lstStyle/>
          <a:p>
            <a:r>
              <a:rPr lang="es-ES" sz="1200" b="1">
                <a:latin typeface="Arial" charset="0"/>
              </a:rPr>
              <a:t>Supresor de eco</a:t>
            </a:r>
          </a:p>
        </p:txBody>
      </p:sp>
      <p:sp>
        <p:nvSpPr>
          <p:cNvPr id="190697" name="Text Box 1257"/>
          <p:cNvSpPr txBox="1">
            <a:spLocks noChangeArrowheads="1"/>
          </p:cNvSpPr>
          <p:nvPr/>
        </p:nvSpPr>
        <p:spPr bwMode="auto">
          <a:xfrm>
            <a:off x="6267450" y="3240088"/>
            <a:ext cx="1695450" cy="274637"/>
          </a:xfrm>
          <a:prstGeom prst="rect">
            <a:avLst/>
          </a:prstGeom>
          <a:noFill/>
          <a:ln w="12700">
            <a:noFill/>
            <a:miter lim="800000"/>
            <a:headEnd/>
            <a:tailEnd/>
          </a:ln>
          <a:effectLst/>
        </p:spPr>
        <p:txBody>
          <a:bodyPr wrap="none">
            <a:spAutoFit/>
          </a:bodyPr>
          <a:lstStyle/>
          <a:p>
            <a:r>
              <a:rPr lang="es-ES" sz="1200" b="1">
                <a:latin typeface="Arial" charset="0"/>
              </a:rPr>
              <a:t>Circuito de dos hilos</a:t>
            </a:r>
          </a:p>
        </p:txBody>
      </p:sp>
      <p:sp>
        <p:nvSpPr>
          <p:cNvPr id="190698" name="Text Box 1258"/>
          <p:cNvSpPr txBox="1">
            <a:spLocks noChangeArrowheads="1"/>
          </p:cNvSpPr>
          <p:nvPr/>
        </p:nvSpPr>
        <p:spPr bwMode="auto">
          <a:xfrm>
            <a:off x="919163" y="1630363"/>
            <a:ext cx="1900237" cy="336550"/>
          </a:xfrm>
          <a:prstGeom prst="rect">
            <a:avLst/>
          </a:prstGeom>
          <a:noFill/>
          <a:ln w="12700">
            <a:noFill/>
            <a:miter lim="800000"/>
            <a:headEnd/>
            <a:tailEnd/>
          </a:ln>
          <a:effectLst/>
        </p:spPr>
        <p:txBody>
          <a:bodyPr wrap="none">
            <a:spAutoFit/>
          </a:bodyPr>
          <a:lstStyle/>
          <a:p>
            <a:r>
              <a:rPr lang="es-ES" sz="1600" b="1">
                <a:latin typeface="Arial" charset="0"/>
              </a:rPr>
              <a:t>1: A hablando a B</a:t>
            </a:r>
          </a:p>
        </p:txBody>
      </p:sp>
      <p:sp>
        <p:nvSpPr>
          <p:cNvPr id="190699" name="Text Box 1259"/>
          <p:cNvSpPr txBox="1">
            <a:spLocks noChangeArrowheads="1"/>
          </p:cNvSpPr>
          <p:nvPr/>
        </p:nvSpPr>
        <p:spPr bwMode="auto">
          <a:xfrm>
            <a:off x="1981200" y="2117725"/>
            <a:ext cx="293688" cy="274638"/>
          </a:xfrm>
          <a:prstGeom prst="rect">
            <a:avLst/>
          </a:prstGeom>
          <a:noFill/>
          <a:ln w="12700">
            <a:noFill/>
            <a:miter lim="800000"/>
            <a:headEnd/>
            <a:tailEnd/>
          </a:ln>
          <a:effectLst/>
        </p:spPr>
        <p:txBody>
          <a:bodyPr wrap="none">
            <a:spAutoFit/>
          </a:bodyPr>
          <a:lstStyle/>
          <a:p>
            <a:r>
              <a:rPr lang="es-ES" sz="1200" b="1">
                <a:latin typeface="Arial" charset="0"/>
              </a:rPr>
              <a:t>A</a:t>
            </a:r>
          </a:p>
        </p:txBody>
      </p:sp>
      <p:sp>
        <p:nvSpPr>
          <p:cNvPr id="190700" name="Text Box 1260"/>
          <p:cNvSpPr txBox="1">
            <a:spLocks noChangeArrowheads="1"/>
          </p:cNvSpPr>
          <p:nvPr/>
        </p:nvSpPr>
        <p:spPr bwMode="auto">
          <a:xfrm>
            <a:off x="6945313" y="2117725"/>
            <a:ext cx="293687" cy="274638"/>
          </a:xfrm>
          <a:prstGeom prst="rect">
            <a:avLst/>
          </a:prstGeom>
          <a:noFill/>
          <a:ln w="12700">
            <a:noFill/>
            <a:miter lim="800000"/>
            <a:headEnd/>
            <a:tailEnd/>
          </a:ln>
          <a:effectLst/>
        </p:spPr>
        <p:txBody>
          <a:bodyPr wrap="none">
            <a:spAutoFit/>
          </a:bodyPr>
          <a:lstStyle/>
          <a:p>
            <a:r>
              <a:rPr lang="es-ES" sz="1200" b="1">
                <a:latin typeface="Arial" charset="0"/>
              </a:rPr>
              <a:t>B</a:t>
            </a:r>
          </a:p>
        </p:txBody>
      </p:sp>
      <p:sp>
        <p:nvSpPr>
          <p:cNvPr id="190701" name="Text Box 1261"/>
          <p:cNvSpPr txBox="1">
            <a:spLocks noChangeArrowheads="1"/>
          </p:cNvSpPr>
          <p:nvPr/>
        </p:nvSpPr>
        <p:spPr bwMode="auto">
          <a:xfrm>
            <a:off x="1981200" y="4479925"/>
            <a:ext cx="293688" cy="274638"/>
          </a:xfrm>
          <a:prstGeom prst="rect">
            <a:avLst/>
          </a:prstGeom>
          <a:noFill/>
          <a:ln w="12700">
            <a:noFill/>
            <a:miter lim="800000"/>
            <a:headEnd/>
            <a:tailEnd/>
          </a:ln>
          <a:effectLst/>
        </p:spPr>
        <p:txBody>
          <a:bodyPr wrap="none">
            <a:spAutoFit/>
          </a:bodyPr>
          <a:lstStyle/>
          <a:p>
            <a:r>
              <a:rPr lang="es-ES" sz="1200" b="1">
                <a:latin typeface="Arial" charset="0"/>
              </a:rPr>
              <a:t>A</a:t>
            </a:r>
          </a:p>
        </p:txBody>
      </p:sp>
      <p:sp>
        <p:nvSpPr>
          <p:cNvPr id="190702" name="Text Box 1262"/>
          <p:cNvSpPr txBox="1">
            <a:spLocks noChangeArrowheads="1"/>
          </p:cNvSpPr>
          <p:nvPr/>
        </p:nvSpPr>
        <p:spPr bwMode="auto">
          <a:xfrm>
            <a:off x="6934200" y="4479925"/>
            <a:ext cx="293688" cy="274638"/>
          </a:xfrm>
          <a:prstGeom prst="rect">
            <a:avLst/>
          </a:prstGeom>
          <a:noFill/>
          <a:ln w="12700">
            <a:noFill/>
            <a:miter lim="800000"/>
            <a:headEnd/>
            <a:tailEnd/>
          </a:ln>
          <a:effectLst/>
        </p:spPr>
        <p:txBody>
          <a:bodyPr wrap="none">
            <a:spAutoFit/>
          </a:bodyPr>
          <a:lstStyle/>
          <a:p>
            <a:r>
              <a:rPr lang="es-ES" sz="1200" b="1">
                <a:latin typeface="Arial" charset="0"/>
              </a:rPr>
              <a:t>B</a:t>
            </a:r>
          </a:p>
        </p:txBody>
      </p:sp>
      <p:sp>
        <p:nvSpPr>
          <p:cNvPr id="190703" name="Text Box 1263"/>
          <p:cNvSpPr txBox="1">
            <a:spLocks noChangeArrowheads="1"/>
          </p:cNvSpPr>
          <p:nvPr/>
        </p:nvSpPr>
        <p:spPr bwMode="auto">
          <a:xfrm>
            <a:off x="914400" y="3808413"/>
            <a:ext cx="1900238" cy="336550"/>
          </a:xfrm>
          <a:prstGeom prst="rect">
            <a:avLst/>
          </a:prstGeom>
          <a:noFill/>
          <a:ln w="12700">
            <a:noFill/>
            <a:miter lim="800000"/>
            <a:headEnd/>
            <a:tailEnd/>
          </a:ln>
          <a:effectLst/>
        </p:spPr>
        <p:txBody>
          <a:bodyPr wrap="none">
            <a:spAutoFit/>
          </a:bodyPr>
          <a:lstStyle/>
          <a:p>
            <a:r>
              <a:rPr lang="es-ES" sz="1600" b="1">
                <a:latin typeface="Arial" charset="0"/>
              </a:rPr>
              <a:t>2: B hablando a A</a:t>
            </a:r>
          </a:p>
        </p:txBody>
      </p:sp>
      <p:grpSp>
        <p:nvGrpSpPr>
          <p:cNvPr id="190469" name="Group 1029"/>
          <p:cNvGrpSpPr>
            <a:grpSpLocks/>
          </p:cNvGrpSpPr>
          <p:nvPr/>
        </p:nvGrpSpPr>
        <p:grpSpPr bwMode="auto">
          <a:xfrm>
            <a:off x="1549400" y="2390775"/>
            <a:ext cx="1117600" cy="763588"/>
            <a:chOff x="177" y="1664"/>
            <a:chExt cx="790" cy="559"/>
          </a:xfrm>
        </p:grpSpPr>
        <p:grpSp>
          <p:nvGrpSpPr>
            <p:cNvPr id="190470" name="Group 1030"/>
            <p:cNvGrpSpPr>
              <a:grpSpLocks/>
            </p:cNvGrpSpPr>
            <p:nvPr/>
          </p:nvGrpSpPr>
          <p:grpSpPr bwMode="auto">
            <a:xfrm>
              <a:off x="237" y="1753"/>
              <a:ext cx="692" cy="470"/>
              <a:chOff x="237" y="1753"/>
              <a:chExt cx="692" cy="470"/>
            </a:xfrm>
          </p:grpSpPr>
          <p:sp>
            <p:nvSpPr>
              <p:cNvPr id="190471" name="Rectangle 1031"/>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472" name="Rectangle 1032"/>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473" name="Freeform 1033"/>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190474" name="Rectangle 1034"/>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475" name="Rectangle 1035"/>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190476" name="Rectangle 1036"/>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477" name="Rectangle 1037"/>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190478" name="Freeform 1038"/>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190479" name="Group 1039"/>
            <p:cNvGrpSpPr>
              <a:grpSpLocks/>
            </p:cNvGrpSpPr>
            <p:nvPr/>
          </p:nvGrpSpPr>
          <p:grpSpPr bwMode="auto">
            <a:xfrm>
              <a:off x="332" y="1815"/>
              <a:ext cx="506" cy="250"/>
              <a:chOff x="332" y="1815"/>
              <a:chExt cx="506" cy="250"/>
            </a:xfrm>
          </p:grpSpPr>
          <p:sp>
            <p:nvSpPr>
              <p:cNvPr id="190480" name="Freeform 1040"/>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190481" name="Group 1041"/>
              <p:cNvGrpSpPr>
                <a:grpSpLocks/>
              </p:cNvGrpSpPr>
              <p:nvPr/>
            </p:nvGrpSpPr>
            <p:grpSpPr bwMode="auto">
              <a:xfrm>
                <a:off x="452" y="1839"/>
                <a:ext cx="251" cy="190"/>
                <a:chOff x="452" y="1839"/>
                <a:chExt cx="251" cy="190"/>
              </a:xfrm>
            </p:grpSpPr>
            <p:sp>
              <p:nvSpPr>
                <p:cNvPr id="190482" name="Line 1042"/>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190483" name="Oval 1043"/>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190484" name="Oval 1044"/>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190485" name="Oval 1045"/>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190486" name="Oval 1046"/>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190487" name="Oval 1047"/>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190488" name="Oval 1048"/>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190489" name="Oval 1049"/>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190490" name="Oval 1050"/>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190491" name="Oval 1051"/>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190492" name="Oval 1052"/>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190493" name="Oval 1053"/>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190494" name="Oval 1054"/>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190495" name="Oval 1055"/>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190496" name="Freeform 1056"/>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190497" name="Group 1057"/>
            <p:cNvGrpSpPr>
              <a:grpSpLocks/>
            </p:cNvGrpSpPr>
            <p:nvPr/>
          </p:nvGrpSpPr>
          <p:grpSpPr bwMode="auto">
            <a:xfrm>
              <a:off x="177" y="1664"/>
              <a:ext cx="790" cy="210"/>
              <a:chOff x="177" y="1664"/>
              <a:chExt cx="790" cy="210"/>
            </a:xfrm>
          </p:grpSpPr>
          <p:sp>
            <p:nvSpPr>
              <p:cNvPr id="190498" name="Freeform 1058"/>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499" name="Freeform 1059"/>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500" name="Freeform 1060"/>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190501" name="Freeform 1061"/>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190502" name="Freeform 1062"/>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190503" name="Freeform 1063"/>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grpSp>
        <p:nvGrpSpPr>
          <p:cNvPr id="190504" name="Group 1064"/>
          <p:cNvGrpSpPr>
            <a:grpSpLocks/>
          </p:cNvGrpSpPr>
          <p:nvPr/>
        </p:nvGrpSpPr>
        <p:grpSpPr bwMode="auto">
          <a:xfrm>
            <a:off x="6578600" y="4752975"/>
            <a:ext cx="1117600" cy="763588"/>
            <a:chOff x="177" y="1664"/>
            <a:chExt cx="790" cy="559"/>
          </a:xfrm>
        </p:grpSpPr>
        <p:grpSp>
          <p:nvGrpSpPr>
            <p:cNvPr id="190505" name="Group 1065"/>
            <p:cNvGrpSpPr>
              <a:grpSpLocks/>
            </p:cNvGrpSpPr>
            <p:nvPr/>
          </p:nvGrpSpPr>
          <p:grpSpPr bwMode="auto">
            <a:xfrm>
              <a:off x="237" y="1753"/>
              <a:ext cx="692" cy="470"/>
              <a:chOff x="237" y="1753"/>
              <a:chExt cx="692" cy="470"/>
            </a:xfrm>
          </p:grpSpPr>
          <p:sp>
            <p:nvSpPr>
              <p:cNvPr id="190506" name="Rectangle 1066"/>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07" name="Rectangle 1067"/>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08" name="Freeform 1068"/>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190509" name="Rectangle 1069"/>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10" name="Rectangle 1070"/>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190511" name="Rectangle 1071"/>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12" name="Rectangle 1072"/>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190513" name="Freeform 1073"/>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190514" name="Group 1074"/>
            <p:cNvGrpSpPr>
              <a:grpSpLocks/>
            </p:cNvGrpSpPr>
            <p:nvPr/>
          </p:nvGrpSpPr>
          <p:grpSpPr bwMode="auto">
            <a:xfrm>
              <a:off x="332" y="1815"/>
              <a:ext cx="506" cy="250"/>
              <a:chOff x="332" y="1815"/>
              <a:chExt cx="506" cy="250"/>
            </a:xfrm>
          </p:grpSpPr>
          <p:sp>
            <p:nvSpPr>
              <p:cNvPr id="190515" name="Freeform 1075"/>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190516" name="Group 1076"/>
              <p:cNvGrpSpPr>
                <a:grpSpLocks/>
              </p:cNvGrpSpPr>
              <p:nvPr/>
            </p:nvGrpSpPr>
            <p:grpSpPr bwMode="auto">
              <a:xfrm>
                <a:off x="452" y="1839"/>
                <a:ext cx="251" cy="190"/>
                <a:chOff x="452" y="1839"/>
                <a:chExt cx="251" cy="190"/>
              </a:xfrm>
            </p:grpSpPr>
            <p:sp>
              <p:nvSpPr>
                <p:cNvPr id="190517" name="Line 1077"/>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190518" name="Oval 1078"/>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190519" name="Oval 1079"/>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190520" name="Oval 1080"/>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190521" name="Oval 1081"/>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190522" name="Oval 1082"/>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190523" name="Oval 1083"/>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190524" name="Oval 1084"/>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190525" name="Oval 1085"/>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190526" name="Oval 1086"/>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190527" name="Oval 1087"/>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190528" name="Oval 1088"/>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190529" name="Oval 1089"/>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190530" name="Oval 1090"/>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190531" name="Freeform 1091"/>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190532" name="Group 1092"/>
            <p:cNvGrpSpPr>
              <a:grpSpLocks/>
            </p:cNvGrpSpPr>
            <p:nvPr/>
          </p:nvGrpSpPr>
          <p:grpSpPr bwMode="auto">
            <a:xfrm>
              <a:off x="177" y="1664"/>
              <a:ext cx="790" cy="210"/>
              <a:chOff x="177" y="1664"/>
              <a:chExt cx="790" cy="210"/>
            </a:xfrm>
          </p:grpSpPr>
          <p:sp>
            <p:nvSpPr>
              <p:cNvPr id="190533" name="Freeform 1093"/>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534" name="Freeform 1094"/>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535" name="Freeform 1095"/>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190536" name="Freeform 1096"/>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190537" name="Freeform 1097"/>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190538" name="Freeform 1098"/>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grpSp>
        <p:nvGrpSpPr>
          <p:cNvPr id="190539" name="Group 1099"/>
          <p:cNvGrpSpPr>
            <a:grpSpLocks/>
          </p:cNvGrpSpPr>
          <p:nvPr/>
        </p:nvGrpSpPr>
        <p:grpSpPr bwMode="auto">
          <a:xfrm>
            <a:off x="1524000" y="4752975"/>
            <a:ext cx="1117600" cy="763588"/>
            <a:chOff x="177" y="1664"/>
            <a:chExt cx="790" cy="559"/>
          </a:xfrm>
        </p:grpSpPr>
        <p:grpSp>
          <p:nvGrpSpPr>
            <p:cNvPr id="190540" name="Group 1100"/>
            <p:cNvGrpSpPr>
              <a:grpSpLocks/>
            </p:cNvGrpSpPr>
            <p:nvPr/>
          </p:nvGrpSpPr>
          <p:grpSpPr bwMode="auto">
            <a:xfrm>
              <a:off x="237" y="1753"/>
              <a:ext cx="692" cy="470"/>
              <a:chOff x="237" y="1753"/>
              <a:chExt cx="692" cy="470"/>
            </a:xfrm>
          </p:grpSpPr>
          <p:sp>
            <p:nvSpPr>
              <p:cNvPr id="190541" name="Rectangle 1101"/>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42" name="Rectangle 1102"/>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43" name="Freeform 1103"/>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190544" name="Rectangle 1104"/>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45" name="Rectangle 1105"/>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190546" name="Rectangle 1106"/>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47" name="Rectangle 1107"/>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190548" name="Freeform 1108"/>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190549" name="Group 1109"/>
            <p:cNvGrpSpPr>
              <a:grpSpLocks/>
            </p:cNvGrpSpPr>
            <p:nvPr/>
          </p:nvGrpSpPr>
          <p:grpSpPr bwMode="auto">
            <a:xfrm>
              <a:off x="332" y="1815"/>
              <a:ext cx="506" cy="250"/>
              <a:chOff x="332" y="1815"/>
              <a:chExt cx="506" cy="250"/>
            </a:xfrm>
          </p:grpSpPr>
          <p:sp>
            <p:nvSpPr>
              <p:cNvPr id="190550" name="Freeform 1110"/>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190551" name="Group 1111"/>
              <p:cNvGrpSpPr>
                <a:grpSpLocks/>
              </p:cNvGrpSpPr>
              <p:nvPr/>
            </p:nvGrpSpPr>
            <p:grpSpPr bwMode="auto">
              <a:xfrm>
                <a:off x="452" y="1839"/>
                <a:ext cx="251" cy="190"/>
                <a:chOff x="452" y="1839"/>
                <a:chExt cx="251" cy="190"/>
              </a:xfrm>
            </p:grpSpPr>
            <p:sp>
              <p:nvSpPr>
                <p:cNvPr id="190552" name="Line 1112"/>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190553" name="Oval 1113"/>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190554" name="Oval 1114"/>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190555" name="Oval 1115"/>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190556" name="Oval 1116"/>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190557" name="Oval 1117"/>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190558" name="Oval 1118"/>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190559" name="Oval 1119"/>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190560" name="Oval 1120"/>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190561" name="Oval 1121"/>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190562" name="Oval 1122"/>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190563" name="Oval 1123"/>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190564" name="Oval 1124"/>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190565" name="Oval 1125"/>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190566" name="Freeform 1126"/>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190567" name="Group 1127"/>
            <p:cNvGrpSpPr>
              <a:grpSpLocks/>
            </p:cNvGrpSpPr>
            <p:nvPr/>
          </p:nvGrpSpPr>
          <p:grpSpPr bwMode="auto">
            <a:xfrm>
              <a:off x="177" y="1664"/>
              <a:ext cx="790" cy="210"/>
              <a:chOff x="177" y="1664"/>
              <a:chExt cx="790" cy="210"/>
            </a:xfrm>
          </p:grpSpPr>
          <p:sp>
            <p:nvSpPr>
              <p:cNvPr id="190568" name="Freeform 1128"/>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569" name="Freeform 1129"/>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570" name="Freeform 1130"/>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190571" name="Freeform 1131"/>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190572" name="Freeform 1132"/>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190573" name="Freeform 1133"/>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grpSp>
        <p:nvGrpSpPr>
          <p:cNvPr id="190574" name="Group 1134"/>
          <p:cNvGrpSpPr>
            <a:grpSpLocks/>
          </p:cNvGrpSpPr>
          <p:nvPr/>
        </p:nvGrpSpPr>
        <p:grpSpPr bwMode="auto">
          <a:xfrm>
            <a:off x="6578600" y="2390775"/>
            <a:ext cx="1117600" cy="763588"/>
            <a:chOff x="177" y="1664"/>
            <a:chExt cx="790" cy="559"/>
          </a:xfrm>
        </p:grpSpPr>
        <p:grpSp>
          <p:nvGrpSpPr>
            <p:cNvPr id="190575" name="Group 1135"/>
            <p:cNvGrpSpPr>
              <a:grpSpLocks/>
            </p:cNvGrpSpPr>
            <p:nvPr/>
          </p:nvGrpSpPr>
          <p:grpSpPr bwMode="auto">
            <a:xfrm>
              <a:off x="237" y="1753"/>
              <a:ext cx="692" cy="470"/>
              <a:chOff x="237" y="1753"/>
              <a:chExt cx="692" cy="470"/>
            </a:xfrm>
          </p:grpSpPr>
          <p:sp>
            <p:nvSpPr>
              <p:cNvPr id="190576" name="Rectangle 1136"/>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77" name="Rectangle 1137"/>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190578" name="Freeform 1138"/>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190579" name="Rectangle 1139"/>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80" name="Rectangle 1140"/>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190581" name="Rectangle 1141"/>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190582" name="Rectangle 1142"/>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190583" name="Freeform 1143"/>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190584" name="Group 1144"/>
            <p:cNvGrpSpPr>
              <a:grpSpLocks/>
            </p:cNvGrpSpPr>
            <p:nvPr/>
          </p:nvGrpSpPr>
          <p:grpSpPr bwMode="auto">
            <a:xfrm>
              <a:off x="332" y="1815"/>
              <a:ext cx="506" cy="250"/>
              <a:chOff x="332" y="1815"/>
              <a:chExt cx="506" cy="250"/>
            </a:xfrm>
          </p:grpSpPr>
          <p:sp>
            <p:nvSpPr>
              <p:cNvPr id="190585" name="Freeform 1145"/>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190586" name="Group 1146"/>
              <p:cNvGrpSpPr>
                <a:grpSpLocks/>
              </p:cNvGrpSpPr>
              <p:nvPr/>
            </p:nvGrpSpPr>
            <p:grpSpPr bwMode="auto">
              <a:xfrm>
                <a:off x="452" y="1839"/>
                <a:ext cx="251" cy="190"/>
                <a:chOff x="452" y="1839"/>
                <a:chExt cx="251" cy="190"/>
              </a:xfrm>
            </p:grpSpPr>
            <p:sp>
              <p:nvSpPr>
                <p:cNvPr id="190587" name="Line 1147"/>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190588" name="Oval 1148"/>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190589" name="Oval 1149"/>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190590" name="Oval 1150"/>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190591" name="Oval 1151"/>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190592" name="Oval 1152"/>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190593" name="Oval 1153"/>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190594" name="Oval 1154"/>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190595" name="Oval 1155"/>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190596" name="Oval 1156"/>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190597" name="Oval 1157"/>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190598" name="Oval 1158"/>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190599" name="Oval 1159"/>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190600" name="Oval 1160"/>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190601" name="Freeform 1161"/>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190602" name="Group 1162"/>
            <p:cNvGrpSpPr>
              <a:grpSpLocks/>
            </p:cNvGrpSpPr>
            <p:nvPr/>
          </p:nvGrpSpPr>
          <p:grpSpPr bwMode="auto">
            <a:xfrm>
              <a:off x="177" y="1664"/>
              <a:ext cx="790" cy="210"/>
              <a:chOff x="177" y="1664"/>
              <a:chExt cx="790" cy="210"/>
            </a:xfrm>
          </p:grpSpPr>
          <p:sp>
            <p:nvSpPr>
              <p:cNvPr id="190603" name="Freeform 1163"/>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604" name="Freeform 1164"/>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190605" name="Freeform 1165"/>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190606" name="Freeform 1166"/>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190607" name="Freeform 1167"/>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190608" name="Freeform 1168"/>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sp>
        <p:nvSpPr>
          <p:cNvPr id="190704" name="Oval 1264"/>
          <p:cNvSpPr>
            <a:spLocks noChangeArrowheads="1"/>
          </p:cNvSpPr>
          <p:nvPr/>
        </p:nvSpPr>
        <p:spPr bwMode="auto">
          <a:xfrm>
            <a:off x="6019800" y="2590800"/>
            <a:ext cx="228600" cy="457200"/>
          </a:xfrm>
          <a:prstGeom prst="ellipse">
            <a:avLst/>
          </a:prstGeom>
          <a:noFill/>
          <a:ln w="12700">
            <a:solidFill>
              <a:schemeClr val="tx1"/>
            </a:solidFill>
            <a:round/>
            <a:headEnd/>
            <a:tailEnd/>
          </a:ln>
          <a:effectLst/>
        </p:spPr>
        <p:txBody>
          <a:bodyPr wrap="none" anchor="ctr"/>
          <a:lstStyle/>
          <a:p>
            <a:endParaRPr lang="es-ES"/>
          </a:p>
        </p:txBody>
      </p:sp>
      <p:sp>
        <p:nvSpPr>
          <p:cNvPr id="190705" name="Line 1265"/>
          <p:cNvSpPr>
            <a:spLocks noChangeShapeType="1"/>
          </p:cNvSpPr>
          <p:nvPr/>
        </p:nvSpPr>
        <p:spPr bwMode="auto">
          <a:xfrm flipH="1" flipV="1">
            <a:off x="6191250" y="3057525"/>
            <a:ext cx="152400" cy="2286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ChangeArrowheads="1"/>
          </p:cNvSpPr>
          <p:nvPr/>
        </p:nvSpPr>
        <p:spPr bwMode="auto">
          <a:xfrm>
            <a:off x="5627688" y="2836863"/>
            <a:ext cx="1331912" cy="1379537"/>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60803" name="Line 3"/>
          <p:cNvSpPr>
            <a:spLocks noChangeShapeType="1"/>
          </p:cNvSpPr>
          <p:nvPr/>
        </p:nvSpPr>
        <p:spPr bwMode="auto">
          <a:xfrm>
            <a:off x="1249363" y="3517900"/>
            <a:ext cx="857250" cy="0"/>
          </a:xfrm>
          <a:prstGeom prst="line">
            <a:avLst/>
          </a:prstGeom>
          <a:noFill/>
          <a:ln w="25400">
            <a:solidFill>
              <a:srgbClr val="00B17A"/>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04" name="Line 4"/>
          <p:cNvSpPr>
            <a:spLocks noChangeShapeType="1"/>
          </p:cNvSpPr>
          <p:nvPr/>
        </p:nvSpPr>
        <p:spPr bwMode="auto">
          <a:xfrm>
            <a:off x="1249363" y="3603625"/>
            <a:ext cx="857250" cy="0"/>
          </a:xfrm>
          <a:prstGeom prst="line">
            <a:avLst/>
          </a:prstGeom>
          <a:noFill/>
          <a:ln w="254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05" name="Line 5"/>
          <p:cNvSpPr>
            <a:spLocks noChangeShapeType="1"/>
          </p:cNvSpPr>
          <p:nvPr/>
        </p:nvSpPr>
        <p:spPr bwMode="auto">
          <a:xfrm>
            <a:off x="6821488" y="3517900"/>
            <a:ext cx="857250" cy="0"/>
          </a:xfrm>
          <a:prstGeom prst="line">
            <a:avLst/>
          </a:prstGeom>
          <a:noFill/>
          <a:ln w="25400">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60806" name="Line 6"/>
          <p:cNvSpPr>
            <a:spLocks noChangeShapeType="1"/>
          </p:cNvSpPr>
          <p:nvPr/>
        </p:nvSpPr>
        <p:spPr bwMode="auto">
          <a:xfrm>
            <a:off x="6821488" y="3603625"/>
            <a:ext cx="857250" cy="0"/>
          </a:xfrm>
          <a:prstGeom prst="line">
            <a:avLst/>
          </a:prstGeom>
          <a:noFill/>
          <a:ln w="25400">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07" name="Rectangle 7"/>
          <p:cNvSpPr>
            <a:spLocks noChangeArrowheads="1"/>
          </p:cNvSpPr>
          <p:nvPr/>
        </p:nvSpPr>
        <p:spPr bwMode="auto">
          <a:xfrm>
            <a:off x="2005013" y="2840038"/>
            <a:ext cx="1271587" cy="1355725"/>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60808" name="Rectangle 8"/>
          <p:cNvSpPr>
            <a:spLocks noChangeArrowheads="1"/>
          </p:cNvSpPr>
          <p:nvPr/>
        </p:nvSpPr>
        <p:spPr bwMode="auto">
          <a:xfrm>
            <a:off x="3976688" y="2840038"/>
            <a:ext cx="1100137" cy="1355725"/>
          </a:xfrm>
          <a:prstGeom prst="rect">
            <a:avLst/>
          </a:prstGeom>
          <a:gradFill rotWithShape="0">
            <a:gsLst>
              <a:gs pos="0">
                <a:srgbClr val="FFD358"/>
              </a:gs>
              <a:gs pos="50000">
                <a:srgbClr val="FFD358">
                  <a:gamma/>
                  <a:tint val="89804"/>
                  <a:invGamma/>
                </a:srgbClr>
              </a:gs>
              <a:gs pos="100000">
                <a:srgbClr val="FFD358"/>
              </a:gs>
            </a:gsLst>
            <a:lin ang="2700000" scaled="1"/>
          </a:gradFill>
          <a:ln w="12700">
            <a:solidFill>
              <a:schemeClr val="tx2"/>
            </a:solidFill>
            <a:miter lim="800000"/>
            <a:headEnd/>
            <a:tailEnd/>
          </a:ln>
          <a:effectLst>
            <a:outerShdw dist="35921" dir="2700000" algn="ctr" rotWithShape="0">
              <a:schemeClr val="tx1"/>
            </a:outerShdw>
          </a:effectLst>
        </p:spPr>
        <p:txBody>
          <a:bodyPr wrap="none" anchor="ctr"/>
          <a:lstStyle/>
          <a:p>
            <a:endParaRPr lang="es-ES"/>
          </a:p>
        </p:txBody>
      </p:sp>
      <p:sp>
        <p:nvSpPr>
          <p:cNvPr id="460809" name="Line 9"/>
          <p:cNvSpPr>
            <a:spLocks noChangeShapeType="1"/>
          </p:cNvSpPr>
          <p:nvPr/>
        </p:nvSpPr>
        <p:spPr bwMode="auto">
          <a:xfrm>
            <a:off x="2855913" y="3775075"/>
            <a:ext cx="1370012"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10" name="Line 10"/>
          <p:cNvSpPr>
            <a:spLocks noChangeShapeType="1"/>
          </p:cNvSpPr>
          <p:nvPr/>
        </p:nvSpPr>
        <p:spPr bwMode="auto">
          <a:xfrm>
            <a:off x="2855913" y="3089275"/>
            <a:ext cx="1370012"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60811" name="Line 11"/>
          <p:cNvSpPr>
            <a:spLocks noChangeShapeType="1"/>
          </p:cNvSpPr>
          <p:nvPr/>
        </p:nvSpPr>
        <p:spPr bwMode="auto">
          <a:xfrm>
            <a:off x="4826000" y="3089275"/>
            <a:ext cx="1371600"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60812" name="Line 12"/>
          <p:cNvSpPr>
            <a:spLocks noChangeShapeType="1"/>
          </p:cNvSpPr>
          <p:nvPr/>
        </p:nvSpPr>
        <p:spPr bwMode="auto">
          <a:xfrm>
            <a:off x="4826000" y="3775075"/>
            <a:ext cx="1371600"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13" name="Line 13"/>
          <p:cNvSpPr>
            <a:spLocks noChangeShapeType="1"/>
          </p:cNvSpPr>
          <p:nvPr/>
        </p:nvSpPr>
        <p:spPr bwMode="auto">
          <a:xfrm>
            <a:off x="2855913" y="3175000"/>
            <a:ext cx="3427412" cy="0"/>
          </a:xfrm>
          <a:prstGeom prst="line">
            <a:avLst/>
          </a:prstGeom>
          <a:noFill/>
          <a:ln w="38100" cmpd="dbl">
            <a:solidFill>
              <a:srgbClr val="00B17A"/>
            </a:solidFill>
            <a:round/>
            <a:headEnd type="none" w="sm" len="sm"/>
            <a:tailEnd type="none" w="sm" len="sm"/>
          </a:ln>
          <a:effectLst>
            <a:outerShdw dist="17961" dir="2700000" algn="ctr" rotWithShape="0">
              <a:schemeClr val="tx1"/>
            </a:outerShdw>
          </a:effectLst>
        </p:spPr>
        <p:txBody>
          <a:bodyPr/>
          <a:lstStyle/>
          <a:p>
            <a:endParaRPr lang="es-ES"/>
          </a:p>
        </p:txBody>
      </p:sp>
      <p:sp>
        <p:nvSpPr>
          <p:cNvPr id="460814" name="AutoShape 14"/>
          <p:cNvSpPr>
            <a:spLocks noChangeArrowheads="1"/>
          </p:cNvSpPr>
          <p:nvPr/>
        </p:nvSpPr>
        <p:spPr bwMode="auto">
          <a:xfrm rot="5400000">
            <a:off x="5262563" y="3011487"/>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15" name="AutoShape 15"/>
          <p:cNvSpPr>
            <a:spLocks noChangeArrowheads="1"/>
          </p:cNvSpPr>
          <p:nvPr/>
        </p:nvSpPr>
        <p:spPr bwMode="auto">
          <a:xfrm rot="5400000">
            <a:off x="3548063" y="3011487"/>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16" name="Rectangle 16"/>
          <p:cNvSpPr>
            <a:spLocks noChangeArrowheads="1"/>
          </p:cNvSpPr>
          <p:nvPr/>
        </p:nvSpPr>
        <p:spPr bwMode="auto">
          <a:xfrm>
            <a:off x="2176463" y="3011488"/>
            <a:ext cx="671512" cy="842962"/>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17" name="Line 17"/>
          <p:cNvSpPr>
            <a:spLocks noChangeShapeType="1"/>
          </p:cNvSpPr>
          <p:nvPr/>
        </p:nvSpPr>
        <p:spPr bwMode="auto">
          <a:xfrm>
            <a:off x="2855913" y="3689350"/>
            <a:ext cx="3427412" cy="0"/>
          </a:xfrm>
          <a:prstGeom prst="line">
            <a:avLst/>
          </a:prstGeom>
          <a:noFill/>
          <a:ln w="38100" cmpd="dbl">
            <a:solidFill>
              <a:schemeClr val="accent2"/>
            </a:solidFill>
            <a:round/>
            <a:headEnd type="none" w="sm" len="sm"/>
            <a:tailEnd type="none" w="sm" len="sm"/>
          </a:ln>
          <a:effectLst>
            <a:outerShdw dist="17961" dir="2700000" algn="ctr" rotWithShape="0">
              <a:schemeClr val="tx2"/>
            </a:outerShdw>
          </a:effectLst>
        </p:spPr>
        <p:txBody>
          <a:bodyPr/>
          <a:lstStyle/>
          <a:p>
            <a:endParaRPr lang="es-ES"/>
          </a:p>
        </p:txBody>
      </p:sp>
      <p:sp>
        <p:nvSpPr>
          <p:cNvPr id="460818" name="AutoShape 18"/>
          <p:cNvSpPr>
            <a:spLocks noChangeArrowheads="1"/>
          </p:cNvSpPr>
          <p:nvPr/>
        </p:nvSpPr>
        <p:spPr bwMode="auto">
          <a:xfrm rot="16200000" flipH="1">
            <a:off x="3633788" y="3697287"/>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19" name="AutoShape 19"/>
          <p:cNvSpPr>
            <a:spLocks noChangeArrowheads="1"/>
          </p:cNvSpPr>
          <p:nvPr/>
        </p:nvSpPr>
        <p:spPr bwMode="auto">
          <a:xfrm rot="16200000" flipH="1">
            <a:off x="5262563" y="3697287"/>
            <a:ext cx="242888" cy="157163"/>
          </a:xfrm>
          <a:prstGeom prst="triangle">
            <a:avLst>
              <a:gd name="adj" fmla="val 49995"/>
            </a:avLst>
          </a:prstGeom>
          <a:solidFill>
            <a:schemeClr val="hlink"/>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20" name="Rectangle 20"/>
          <p:cNvSpPr>
            <a:spLocks noChangeArrowheads="1"/>
          </p:cNvSpPr>
          <p:nvPr/>
        </p:nvSpPr>
        <p:spPr bwMode="auto">
          <a:xfrm>
            <a:off x="6205538" y="3011488"/>
            <a:ext cx="671512" cy="842962"/>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22" name="Rectangle 22"/>
          <p:cNvSpPr>
            <a:spLocks noChangeArrowheads="1"/>
          </p:cNvSpPr>
          <p:nvPr/>
        </p:nvSpPr>
        <p:spPr bwMode="auto">
          <a:xfrm>
            <a:off x="4148138" y="2997200"/>
            <a:ext cx="671512" cy="842963"/>
          </a:xfrm>
          <a:prstGeom prst="rect">
            <a:avLst/>
          </a:prstGeom>
          <a:solidFill>
            <a:srgbClr val="99CCFF"/>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23" name="Line 23"/>
          <p:cNvSpPr>
            <a:spLocks noChangeShapeType="1"/>
          </p:cNvSpPr>
          <p:nvPr/>
        </p:nvSpPr>
        <p:spPr bwMode="auto">
          <a:xfrm>
            <a:off x="4227513" y="3076575"/>
            <a:ext cx="514350" cy="685800"/>
          </a:xfrm>
          <a:prstGeom prst="line">
            <a:avLst/>
          </a:prstGeom>
          <a:noFill/>
          <a:ln w="25400">
            <a:solidFill>
              <a:schemeClr val="tx1"/>
            </a:solidFill>
            <a:round/>
            <a:headEnd type="none" w="sm" len="sm"/>
            <a:tailEnd type="none" w="sm" len="sm"/>
          </a:ln>
          <a:effectLst/>
        </p:spPr>
        <p:txBody>
          <a:bodyPr/>
          <a:lstStyle/>
          <a:p>
            <a:endParaRPr lang="es-ES"/>
          </a:p>
        </p:txBody>
      </p:sp>
      <p:sp>
        <p:nvSpPr>
          <p:cNvPr id="460824" name="Line 24"/>
          <p:cNvSpPr>
            <a:spLocks noChangeShapeType="1"/>
          </p:cNvSpPr>
          <p:nvPr/>
        </p:nvSpPr>
        <p:spPr bwMode="auto">
          <a:xfrm flipH="1">
            <a:off x="4227513" y="3076575"/>
            <a:ext cx="514350" cy="685800"/>
          </a:xfrm>
          <a:prstGeom prst="line">
            <a:avLst/>
          </a:prstGeom>
          <a:noFill/>
          <a:ln w="25400">
            <a:solidFill>
              <a:schemeClr val="tx1"/>
            </a:solidFill>
            <a:round/>
            <a:headEnd type="none" w="sm" len="sm"/>
            <a:tailEnd type="none" w="sm" len="sm"/>
          </a:ln>
          <a:effectLst/>
        </p:spPr>
        <p:txBody>
          <a:bodyPr/>
          <a:lstStyle/>
          <a:p>
            <a:endParaRPr lang="es-ES"/>
          </a:p>
        </p:txBody>
      </p:sp>
      <p:sp>
        <p:nvSpPr>
          <p:cNvPr id="460825" name="Rectangle 25"/>
          <p:cNvSpPr>
            <a:spLocks noChangeArrowheads="1"/>
          </p:cNvSpPr>
          <p:nvPr/>
        </p:nvSpPr>
        <p:spPr bwMode="auto">
          <a:xfrm>
            <a:off x="2886075" y="3011488"/>
            <a:ext cx="271463" cy="842962"/>
          </a:xfrm>
          <a:prstGeom prst="rect">
            <a:avLst/>
          </a:prstGeom>
          <a:solidFill>
            <a:schemeClr val="accent1"/>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26" name="Rectangle 26"/>
          <p:cNvSpPr>
            <a:spLocks noChangeArrowheads="1"/>
          </p:cNvSpPr>
          <p:nvPr/>
        </p:nvSpPr>
        <p:spPr bwMode="auto">
          <a:xfrm>
            <a:off x="2803525" y="3298825"/>
            <a:ext cx="434975" cy="303213"/>
          </a:xfrm>
          <a:prstGeom prst="rect">
            <a:avLst/>
          </a:prstGeom>
          <a:noFill/>
          <a:ln w="9525">
            <a:noFill/>
            <a:miter lim="800000"/>
            <a:headEnd/>
            <a:tailEnd/>
          </a:ln>
          <a:effectLst/>
        </p:spPr>
        <p:txBody>
          <a:bodyPr wrap="none" lIns="103548" tIns="51774" rIns="103548" bIns="51774">
            <a:spAutoFit/>
          </a:bodyPr>
          <a:lstStyle/>
          <a:p>
            <a:pPr algn="ctr" defTabSz="1028700"/>
            <a:r>
              <a:rPr lang="es-ES" sz="1300" b="1">
                <a:effectLst>
                  <a:outerShdw blurRad="38100" dist="38100" dir="2700000" algn="tl">
                    <a:srgbClr val="C0C0C0"/>
                  </a:outerShdw>
                </a:effectLst>
                <a:latin typeface="Arial" charset="0"/>
              </a:rPr>
              <a:t>EC</a:t>
            </a:r>
          </a:p>
        </p:txBody>
      </p:sp>
      <p:sp>
        <p:nvSpPr>
          <p:cNvPr id="460827" name="Rectangle 27"/>
          <p:cNvSpPr>
            <a:spLocks noChangeArrowheads="1"/>
          </p:cNvSpPr>
          <p:nvPr/>
        </p:nvSpPr>
        <p:spPr bwMode="auto">
          <a:xfrm>
            <a:off x="5942013" y="3011488"/>
            <a:ext cx="271462" cy="842962"/>
          </a:xfrm>
          <a:prstGeom prst="rect">
            <a:avLst/>
          </a:prstGeom>
          <a:solidFill>
            <a:schemeClr val="accent1"/>
          </a:solidFill>
          <a:ln w="12700">
            <a:solidFill>
              <a:schemeClr val="tx1"/>
            </a:solidFill>
            <a:miter lim="800000"/>
            <a:headEnd/>
            <a:tailEnd/>
          </a:ln>
          <a:effectLst>
            <a:outerShdw dist="35921" dir="2700000" algn="ctr" rotWithShape="0">
              <a:schemeClr val="tx1"/>
            </a:outerShdw>
          </a:effectLst>
        </p:spPr>
        <p:txBody>
          <a:bodyPr wrap="none" anchor="ctr"/>
          <a:lstStyle/>
          <a:p>
            <a:endParaRPr lang="es-ES"/>
          </a:p>
        </p:txBody>
      </p:sp>
      <p:sp>
        <p:nvSpPr>
          <p:cNvPr id="460828" name="Rectangle 28"/>
          <p:cNvSpPr>
            <a:spLocks noChangeArrowheads="1"/>
          </p:cNvSpPr>
          <p:nvPr/>
        </p:nvSpPr>
        <p:spPr bwMode="auto">
          <a:xfrm>
            <a:off x="5859463" y="3298825"/>
            <a:ext cx="434975" cy="303213"/>
          </a:xfrm>
          <a:prstGeom prst="rect">
            <a:avLst/>
          </a:prstGeom>
          <a:noFill/>
          <a:ln w="9525">
            <a:noFill/>
            <a:miter lim="800000"/>
            <a:headEnd/>
            <a:tailEnd/>
          </a:ln>
          <a:effectLst/>
        </p:spPr>
        <p:txBody>
          <a:bodyPr wrap="none" lIns="103548" tIns="51774" rIns="103548" bIns="51774">
            <a:spAutoFit/>
          </a:bodyPr>
          <a:lstStyle/>
          <a:p>
            <a:pPr algn="ctr" defTabSz="1028700"/>
            <a:r>
              <a:rPr lang="es-ES" sz="1300" b="1">
                <a:effectLst>
                  <a:outerShdw blurRad="38100" dist="38100" dir="2700000" algn="tl">
                    <a:srgbClr val="C0C0C0"/>
                  </a:outerShdw>
                </a:effectLst>
                <a:latin typeface="Arial" charset="0"/>
              </a:rPr>
              <a:t>EC</a:t>
            </a:r>
          </a:p>
        </p:txBody>
      </p:sp>
      <p:grpSp>
        <p:nvGrpSpPr>
          <p:cNvPr id="460829" name="Group 29"/>
          <p:cNvGrpSpPr>
            <a:grpSpLocks/>
          </p:cNvGrpSpPr>
          <p:nvPr/>
        </p:nvGrpSpPr>
        <p:grpSpPr bwMode="auto">
          <a:xfrm>
            <a:off x="315913" y="2970213"/>
            <a:ext cx="1411287" cy="998537"/>
            <a:chOff x="177" y="1664"/>
            <a:chExt cx="790" cy="559"/>
          </a:xfrm>
        </p:grpSpPr>
        <p:grpSp>
          <p:nvGrpSpPr>
            <p:cNvPr id="460830" name="Group 30"/>
            <p:cNvGrpSpPr>
              <a:grpSpLocks/>
            </p:cNvGrpSpPr>
            <p:nvPr/>
          </p:nvGrpSpPr>
          <p:grpSpPr bwMode="auto">
            <a:xfrm>
              <a:off x="237" y="1753"/>
              <a:ext cx="692" cy="470"/>
              <a:chOff x="237" y="1753"/>
              <a:chExt cx="692" cy="470"/>
            </a:xfrm>
          </p:grpSpPr>
          <p:sp>
            <p:nvSpPr>
              <p:cNvPr id="460831" name="Rectangle 31"/>
              <p:cNvSpPr>
                <a:spLocks noChangeArrowheads="1"/>
              </p:cNvSpPr>
              <p:nvPr/>
            </p:nvSpPr>
            <p:spPr bwMode="auto">
              <a:xfrm>
                <a:off x="774" y="2178"/>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0832" name="Rectangle 32"/>
              <p:cNvSpPr>
                <a:spLocks noChangeArrowheads="1"/>
              </p:cNvSpPr>
              <p:nvPr/>
            </p:nvSpPr>
            <p:spPr bwMode="auto">
              <a:xfrm>
                <a:off x="307" y="2178"/>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0833" name="Freeform 33"/>
              <p:cNvSpPr>
                <a:spLocks/>
              </p:cNvSpPr>
              <p:nvPr/>
            </p:nvSpPr>
            <p:spPr bwMode="auto">
              <a:xfrm>
                <a:off x="240" y="1776"/>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60834" name="Rectangle 34"/>
              <p:cNvSpPr>
                <a:spLocks noChangeArrowheads="1"/>
              </p:cNvSpPr>
              <p:nvPr/>
            </p:nvSpPr>
            <p:spPr bwMode="auto">
              <a:xfrm>
                <a:off x="387" y="1754"/>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0835" name="Rectangle 35"/>
              <p:cNvSpPr>
                <a:spLocks noChangeArrowheads="1"/>
              </p:cNvSpPr>
              <p:nvPr/>
            </p:nvSpPr>
            <p:spPr bwMode="auto">
              <a:xfrm>
                <a:off x="237" y="2080"/>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60836" name="Rectangle 36"/>
              <p:cNvSpPr>
                <a:spLocks noChangeArrowheads="1"/>
              </p:cNvSpPr>
              <p:nvPr/>
            </p:nvSpPr>
            <p:spPr bwMode="auto">
              <a:xfrm>
                <a:off x="697" y="1753"/>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0837" name="Rectangle 37"/>
              <p:cNvSpPr>
                <a:spLocks noChangeArrowheads="1"/>
              </p:cNvSpPr>
              <p:nvPr/>
            </p:nvSpPr>
            <p:spPr bwMode="auto">
              <a:xfrm>
                <a:off x="450" y="1776"/>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460838" name="Freeform 38"/>
            <p:cNvSpPr>
              <a:spLocks/>
            </p:cNvSpPr>
            <p:nvPr/>
          </p:nvSpPr>
          <p:spPr bwMode="auto">
            <a:xfrm>
              <a:off x="332" y="1818"/>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460839" name="Group 39"/>
            <p:cNvGrpSpPr>
              <a:grpSpLocks/>
            </p:cNvGrpSpPr>
            <p:nvPr/>
          </p:nvGrpSpPr>
          <p:grpSpPr bwMode="auto">
            <a:xfrm>
              <a:off x="332" y="1815"/>
              <a:ext cx="506" cy="250"/>
              <a:chOff x="332" y="1815"/>
              <a:chExt cx="506" cy="250"/>
            </a:xfrm>
          </p:grpSpPr>
          <p:sp>
            <p:nvSpPr>
              <p:cNvPr id="460840" name="Freeform 40"/>
              <p:cNvSpPr>
                <a:spLocks/>
              </p:cNvSpPr>
              <p:nvPr/>
            </p:nvSpPr>
            <p:spPr bwMode="auto">
              <a:xfrm>
                <a:off x="332" y="1815"/>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460841" name="Group 41"/>
              <p:cNvGrpSpPr>
                <a:grpSpLocks/>
              </p:cNvGrpSpPr>
              <p:nvPr/>
            </p:nvGrpSpPr>
            <p:grpSpPr bwMode="auto">
              <a:xfrm>
                <a:off x="452" y="1839"/>
                <a:ext cx="251" cy="190"/>
                <a:chOff x="452" y="1839"/>
                <a:chExt cx="251" cy="190"/>
              </a:xfrm>
            </p:grpSpPr>
            <p:sp>
              <p:nvSpPr>
                <p:cNvPr id="460842" name="Line 42"/>
                <p:cNvSpPr>
                  <a:spLocks noChangeShapeType="1"/>
                </p:cNvSpPr>
                <p:nvPr/>
              </p:nvSpPr>
              <p:spPr bwMode="auto">
                <a:xfrm>
                  <a:off x="660" y="1848"/>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460843" name="Oval 43"/>
                <p:cNvSpPr>
                  <a:spLocks noChangeArrowheads="1"/>
                </p:cNvSpPr>
                <p:nvPr/>
              </p:nvSpPr>
              <p:spPr bwMode="auto">
                <a:xfrm>
                  <a:off x="457" y="1842"/>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460844" name="Oval 44"/>
                <p:cNvSpPr>
                  <a:spLocks noChangeArrowheads="1"/>
                </p:cNvSpPr>
                <p:nvPr/>
              </p:nvSpPr>
              <p:spPr bwMode="auto">
                <a:xfrm>
                  <a:off x="452" y="1839"/>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460845" name="Oval 45"/>
                <p:cNvSpPr>
                  <a:spLocks noChangeArrowheads="1"/>
                </p:cNvSpPr>
                <p:nvPr/>
              </p:nvSpPr>
              <p:spPr bwMode="auto">
                <a:xfrm>
                  <a:off x="552" y="1845"/>
                  <a:ext cx="36" cy="23"/>
                </a:xfrm>
                <a:prstGeom prst="ellipse">
                  <a:avLst/>
                </a:prstGeom>
                <a:solidFill>
                  <a:srgbClr val="474B3A"/>
                </a:solidFill>
                <a:ln w="9525">
                  <a:noFill/>
                  <a:round/>
                  <a:headEnd/>
                  <a:tailEnd/>
                </a:ln>
                <a:effectLst/>
              </p:spPr>
              <p:txBody>
                <a:bodyPr wrap="none" anchor="ctr"/>
                <a:lstStyle/>
                <a:p>
                  <a:endParaRPr lang="es-ES"/>
                </a:p>
              </p:txBody>
            </p:sp>
            <p:sp>
              <p:nvSpPr>
                <p:cNvPr id="460846" name="Oval 46"/>
                <p:cNvSpPr>
                  <a:spLocks noChangeArrowheads="1"/>
                </p:cNvSpPr>
                <p:nvPr/>
              </p:nvSpPr>
              <p:spPr bwMode="auto">
                <a:xfrm>
                  <a:off x="616" y="1856"/>
                  <a:ext cx="35" cy="23"/>
                </a:xfrm>
                <a:prstGeom prst="ellipse">
                  <a:avLst/>
                </a:prstGeom>
                <a:solidFill>
                  <a:srgbClr val="474B3A"/>
                </a:solidFill>
                <a:ln w="9525">
                  <a:noFill/>
                  <a:round/>
                  <a:headEnd/>
                  <a:tailEnd/>
                </a:ln>
                <a:effectLst/>
              </p:spPr>
              <p:txBody>
                <a:bodyPr wrap="none" anchor="ctr"/>
                <a:lstStyle/>
                <a:p>
                  <a:endParaRPr lang="es-ES"/>
                </a:p>
              </p:txBody>
            </p:sp>
            <p:sp>
              <p:nvSpPr>
                <p:cNvPr id="460847" name="Oval 47"/>
                <p:cNvSpPr>
                  <a:spLocks noChangeArrowheads="1"/>
                </p:cNvSpPr>
                <p:nvPr/>
              </p:nvSpPr>
              <p:spPr bwMode="auto">
                <a:xfrm>
                  <a:off x="497" y="1856"/>
                  <a:ext cx="34" cy="23"/>
                </a:xfrm>
                <a:prstGeom prst="ellipse">
                  <a:avLst/>
                </a:prstGeom>
                <a:solidFill>
                  <a:srgbClr val="474B3A"/>
                </a:solidFill>
                <a:ln w="9525">
                  <a:noFill/>
                  <a:round/>
                  <a:headEnd/>
                  <a:tailEnd/>
                </a:ln>
                <a:effectLst/>
              </p:spPr>
              <p:txBody>
                <a:bodyPr wrap="none" anchor="ctr"/>
                <a:lstStyle/>
                <a:p>
                  <a:endParaRPr lang="es-ES"/>
                </a:p>
              </p:txBody>
            </p:sp>
            <p:sp>
              <p:nvSpPr>
                <p:cNvPr id="460848" name="Oval 48"/>
                <p:cNvSpPr>
                  <a:spLocks noChangeArrowheads="1"/>
                </p:cNvSpPr>
                <p:nvPr/>
              </p:nvSpPr>
              <p:spPr bwMode="auto">
                <a:xfrm>
                  <a:off x="461" y="1895"/>
                  <a:ext cx="32" cy="23"/>
                </a:xfrm>
                <a:prstGeom prst="ellipse">
                  <a:avLst/>
                </a:prstGeom>
                <a:solidFill>
                  <a:srgbClr val="474B3A"/>
                </a:solidFill>
                <a:ln w="9525">
                  <a:noFill/>
                  <a:round/>
                  <a:headEnd/>
                  <a:tailEnd/>
                </a:ln>
                <a:effectLst/>
              </p:spPr>
              <p:txBody>
                <a:bodyPr wrap="none" anchor="ctr"/>
                <a:lstStyle/>
                <a:p>
                  <a:endParaRPr lang="es-ES"/>
                </a:p>
              </p:txBody>
            </p:sp>
            <p:sp>
              <p:nvSpPr>
                <p:cNvPr id="460849" name="Oval 49"/>
                <p:cNvSpPr>
                  <a:spLocks noChangeArrowheads="1"/>
                </p:cNvSpPr>
                <p:nvPr/>
              </p:nvSpPr>
              <p:spPr bwMode="auto">
                <a:xfrm>
                  <a:off x="650" y="1941"/>
                  <a:ext cx="32" cy="23"/>
                </a:xfrm>
                <a:prstGeom prst="ellipse">
                  <a:avLst/>
                </a:prstGeom>
                <a:solidFill>
                  <a:srgbClr val="474B3A"/>
                </a:solidFill>
                <a:ln w="9525">
                  <a:noFill/>
                  <a:round/>
                  <a:headEnd/>
                  <a:tailEnd/>
                </a:ln>
                <a:effectLst/>
              </p:spPr>
              <p:txBody>
                <a:bodyPr wrap="none" anchor="ctr"/>
                <a:lstStyle/>
                <a:p>
                  <a:endParaRPr lang="es-ES"/>
                </a:p>
              </p:txBody>
            </p:sp>
            <p:sp>
              <p:nvSpPr>
                <p:cNvPr id="460850" name="Oval 50"/>
                <p:cNvSpPr>
                  <a:spLocks noChangeArrowheads="1"/>
                </p:cNvSpPr>
                <p:nvPr/>
              </p:nvSpPr>
              <p:spPr bwMode="auto">
                <a:xfrm>
                  <a:off x="466" y="1948"/>
                  <a:ext cx="32" cy="21"/>
                </a:xfrm>
                <a:prstGeom prst="ellipse">
                  <a:avLst/>
                </a:prstGeom>
                <a:solidFill>
                  <a:srgbClr val="474B3A"/>
                </a:solidFill>
                <a:ln w="9525">
                  <a:noFill/>
                  <a:round/>
                  <a:headEnd/>
                  <a:tailEnd/>
                </a:ln>
                <a:effectLst/>
              </p:spPr>
              <p:txBody>
                <a:bodyPr wrap="none" anchor="ctr"/>
                <a:lstStyle/>
                <a:p>
                  <a:endParaRPr lang="es-ES"/>
                </a:p>
              </p:txBody>
            </p:sp>
            <p:sp>
              <p:nvSpPr>
                <p:cNvPr id="460851" name="Oval 51"/>
                <p:cNvSpPr>
                  <a:spLocks noChangeArrowheads="1"/>
                </p:cNvSpPr>
                <p:nvPr/>
              </p:nvSpPr>
              <p:spPr bwMode="auto">
                <a:xfrm>
                  <a:off x="500" y="1975"/>
                  <a:ext cx="33" cy="23"/>
                </a:xfrm>
                <a:prstGeom prst="ellipse">
                  <a:avLst/>
                </a:prstGeom>
                <a:solidFill>
                  <a:srgbClr val="474B3A"/>
                </a:solidFill>
                <a:ln w="9525">
                  <a:noFill/>
                  <a:round/>
                  <a:headEnd/>
                  <a:tailEnd/>
                </a:ln>
                <a:effectLst/>
              </p:spPr>
              <p:txBody>
                <a:bodyPr wrap="none" anchor="ctr"/>
                <a:lstStyle/>
                <a:p>
                  <a:endParaRPr lang="es-ES"/>
                </a:p>
              </p:txBody>
            </p:sp>
            <p:sp>
              <p:nvSpPr>
                <p:cNvPr id="460852" name="Oval 52"/>
                <p:cNvSpPr>
                  <a:spLocks noChangeArrowheads="1"/>
                </p:cNvSpPr>
                <p:nvPr/>
              </p:nvSpPr>
              <p:spPr bwMode="auto">
                <a:xfrm>
                  <a:off x="558" y="1990"/>
                  <a:ext cx="35" cy="21"/>
                </a:xfrm>
                <a:prstGeom prst="ellipse">
                  <a:avLst/>
                </a:prstGeom>
                <a:solidFill>
                  <a:srgbClr val="474B3A"/>
                </a:solidFill>
                <a:ln w="9525">
                  <a:noFill/>
                  <a:round/>
                  <a:headEnd/>
                  <a:tailEnd/>
                </a:ln>
                <a:effectLst/>
              </p:spPr>
              <p:txBody>
                <a:bodyPr wrap="none" anchor="ctr"/>
                <a:lstStyle/>
                <a:p>
                  <a:endParaRPr lang="es-ES"/>
                </a:p>
              </p:txBody>
            </p:sp>
            <p:sp>
              <p:nvSpPr>
                <p:cNvPr id="460853" name="Oval 53"/>
                <p:cNvSpPr>
                  <a:spLocks noChangeArrowheads="1"/>
                </p:cNvSpPr>
                <p:nvPr/>
              </p:nvSpPr>
              <p:spPr bwMode="auto">
                <a:xfrm>
                  <a:off x="662" y="1892"/>
                  <a:ext cx="34" cy="23"/>
                </a:xfrm>
                <a:prstGeom prst="ellipse">
                  <a:avLst/>
                </a:prstGeom>
                <a:solidFill>
                  <a:srgbClr val="474B3A"/>
                </a:solidFill>
                <a:ln w="9525">
                  <a:noFill/>
                  <a:round/>
                  <a:headEnd/>
                  <a:tailEnd/>
                </a:ln>
                <a:effectLst/>
              </p:spPr>
              <p:txBody>
                <a:bodyPr wrap="none" anchor="ctr"/>
                <a:lstStyle/>
                <a:p>
                  <a:endParaRPr lang="es-ES"/>
                </a:p>
              </p:txBody>
            </p:sp>
            <p:sp>
              <p:nvSpPr>
                <p:cNvPr id="460854" name="Oval 54"/>
                <p:cNvSpPr>
                  <a:spLocks noChangeArrowheads="1"/>
                </p:cNvSpPr>
                <p:nvPr/>
              </p:nvSpPr>
              <p:spPr bwMode="auto">
                <a:xfrm>
                  <a:off x="500" y="1872"/>
                  <a:ext cx="148" cy="103"/>
                </a:xfrm>
                <a:prstGeom prst="ellipse">
                  <a:avLst/>
                </a:prstGeom>
                <a:solidFill>
                  <a:srgbClr val="474B3A"/>
                </a:solidFill>
                <a:ln w="9525">
                  <a:noFill/>
                  <a:round/>
                  <a:headEnd/>
                  <a:tailEnd/>
                </a:ln>
                <a:effectLst/>
              </p:spPr>
              <p:txBody>
                <a:bodyPr wrap="none" anchor="ctr"/>
                <a:lstStyle/>
                <a:p>
                  <a:endParaRPr lang="es-ES"/>
                </a:p>
              </p:txBody>
            </p:sp>
            <p:sp>
              <p:nvSpPr>
                <p:cNvPr id="460855" name="Oval 55"/>
                <p:cNvSpPr>
                  <a:spLocks noChangeArrowheads="1"/>
                </p:cNvSpPr>
                <p:nvPr/>
              </p:nvSpPr>
              <p:spPr bwMode="auto">
                <a:xfrm>
                  <a:off x="508" y="1879"/>
                  <a:ext cx="136" cy="93"/>
                </a:xfrm>
                <a:prstGeom prst="ellipse">
                  <a:avLst/>
                </a:prstGeom>
                <a:solidFill>
                  <a:schemeClr val="hlink"/>
                </a:solidFill>
                <a:ln w="9525">
                  <a:noFill/>
                  <a:round/>
                  <a:headEnd/>
                  <a:tailEnd/>
                </a:ln>
                <a:effectLst/>
              </p:spPr>
              <p:txBody>
                <a:bodyPr wrap="none" anchor="ctr"/>
                <a:lstStyle/>
                <a:p>
                  <a:endParaRPr lang="es-ES"/>
                </a:p>
              </p:txBody>
            </p:sp>
            <p:sp>
              <p:nvSpPr>
                <p:cNvPr id="460856" name="Freeform 56"/>
                <p:cNvSpPr>
                  <a:spLocks/>
                </p:cNvSpPr>
                <p:nvPr/>
              </p:nvSpPr>
              <p:spPr bwMode="auto">
                <a:xfrm>
                  <a:off x="616" y="1961"/>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460857" name="Group 57"/>
            <p:cNvGrpSpPr>
              <a:grpSpLocks/>
            </p:cNvGrpSpPr>
            <p:nvPr/>
          </p:nvGrpSpPr>
          <p:grpSpPr bwMode="auto">
            <a:xfrm>
              <a:off x="177" y="1664"/>
              <a:ext cx="790" cy="210"/>
              <a:chOff x="177" y="1664"/>
              <a:chExt cx="790" cy="210"/>
            </a:xfrm>
          </p:grpSpPr>
          <p:sp>
            <p:nvSpPr>
              <p:cNvPr id="460858" name="Freeform 58"/>
              <p:cNvSpPr>
                <a:spLocks/>
              </p:cNvSpPr>
              <p:nvPr/>
            </p:nvSpPr>
            <p:spPr bwMode="auto">
              <a:xfrm>
                <a:off x="786" y="1816"/>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0859" name="Freeform 59"/>
              <p:cNvSpPr>
                <a:spLocks/>
              </p:cNvSpPr>
              <p:nvPr/>
            </p:nvSpPr>
            <p:spPr bwMode="auto">
              <a:xfrm>
                <a:off x="207" y="1812"/>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0860" name="Freeform 60"/>
              <p:cNvSpPr>
                <a:spLocks/>
              </p:cNvSpPr>
              <p:nvPr/>
            </p:nvSpPr>
            <p:spPr bwMode="auto">
              <a:xfrm>
                <a:off x="177" y="1664"/>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60861" name="Freeform 61"/>
              <p:cNvSpPr>
                <a:spLocks/>
              </p:cNvSpPr>
              <p:nvPr/>
            </p:nvSpPr>
            <p:spPr bwMode="auto">
              <a:xfrm>
                <a:off x="197" y="1705"/>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60862" name="Freeform 62"/>
              <p:cNvSpPr>
                <a:spLocks/>
              </p:cNvSpPr>
              <p:nvPr/>
            </p:nvSpPr>
            <p:spPr bwMode="auto">
              <a:xfrm>
                <a:off x="811" y="1712"/>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60863" name="Freeform 63"/>
              <p:cNvSpPr>
                <a:spLocks/>
              </p:cNvSpPr>
              <p:nvPr/>
            </p:nvSpPr>
            <p:spPr bwMode="auto">
              <a:xfrm>
                <a:off x="320" y="1674"/>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grpSp>
        <p:nvGrpSpPr>
          <p:cNvPr id="460864" name="Group 64"/>
          <p:cNvGrpSpPr>
            <a:grpSpLocks/>
          </p:cNvGrpSpPr>
          <p:nvPr/>
        </p:nvGrpSpPr>
        <p:grpSpPr bwMode="auto">
          <a:xfrm>
            <a:off x="7343775" y="2967038"/>
            <a:ext cx="1411288" cy="996950"/>
            <a:chOff x="4113" y="1662"/>
            <a:chExt cx="790" cy="559"/>
          </a:xfrm>
        </p:grpSpPr>
        <p:grpSp>
          <p:nvGrpSpPr>
            <p:cNvPr id="460865" name="Group 65"/>
            <p:cNvGrpSpPr>
              <a:grpSpLocks/>
            </p:cNvGrpSpPr>
            <p:nvPr/>
          </p:nvGrpSpPr>
          <p:grpSpPr bwMode="auto">
            <a:xfrm>
              <a:off x="4173" y="1751"/>
              <a:ext cx="692" cy="470"/>
              <a:chOff x="4173" y="1751"/>
              <a:chExt cx="692" cy="470"/>
            </a:xfrm>
          </p:grpSpPr>
          <p:sp>
            <p:nvSpPr>
              <p:cNvPr id="460866" name="Rectangle 66"/>
              <p:cNvSpPr>
                <a:spLocks noChangeArrowheads="1"/>
              </p:cNvSpPr>
              <p:nvPr/>
            </p:nvSpPr>
            <p:spPr bwMode="auto">
              <a:xfrm>
                <a:off x="4710" y="2176"/>
                <a:ext cx="90"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0867" name="Rectangle 67"/>
              <p:cNvSpPr>
                <a:spLocks noChangeArrowheads="1"/>
              </p:cNvSpPr>
              <p:nvPr/>
            </p:nvSpPr>
            <p:spPr bwMode="auto">
              <a:xfrm>
                <a:off x="4243" y="2176"/>
                <a:ext cx="89" cy="45"/>
              </a:xfrm>
              <a:prstGeom prst="rect">
                <a:avLst/>
              </a:prstGeom>
              <a:gradFill rotWithShape="0">
                <a:gsLst>
                  <a:gs pos="0">
                    <a:srgbClr val="7B8164"/>
                  </a:gs>
                  <a:gs pos="50000">
                    <a:srgbClr val="7B8164">
                      <a:gamma/>
                      <a:tint val="80000"/>
                      <a:invGamma/>
                    </a:srgbClr>
                  </a:gs>
                  <a:gs pos="100000">
                    <a:srgbClr val="7B8164"/>
                  </a:gs>
                </a:gsLst>
                <a:lin ang="0" scaled="1"/>
              </a:gradFill>
              <a:ln w="9525">
                <a:noFill/>
                <a:miter lim="800000"/>
                <a:headEnd/>
                <a:tailEnd/>
              </a:ln>
              <a:effectLst/>
            </p:spPr>
            <p:txBody>
              <a:bodyPr wrap="none" anchor="ctr"/>
              <a:lstStyle/>
              <a:p>
                <a:endParaRPr lang="es-ES"/>
              </a:p>
            </p:txBody>
          </p:sp>
          <p:sp>
            <p:nvSpPr>
              <p:cNvPr id="460868" name="Freeform 68"/>
              <p:cNvSpPr>
                <a:spLocks/>
              </p:cNvSpPr>
              <p:nvPr/>
            </p:nvSpPr>
            <p:spPr bwMode="auto">
              <a:xfrm>
                <a:off x="4176" y="1774"/>
                <a:ext cx="689" cy="409"/>
              </a:xfrm>
              <a:custGeom>
                <a:avLst/>
                <a:gdLst/>
                <a:ahLst/>
                <a:cxnLst>
                  <a:cxn ang="0">
                    <a:pos x="134" y="12"/>
                  </a:cxn>
                  <a:cxn ang="0">
                    <a:pos x="0" y="303"/>
                  </a:cxn>
                  <a:cxn ang="0">
                    <a:pos x="0" y="408"/>
                  </a:cxn>
                  <a:cxn ang="0">
                    <a:pos x="688" y="408"/>
                  </a:cxn>
                  <a:cxn ang="0">
                    <a:pos x="688" y="306"/>
                  </a:cxn>
                  <a:cxn ang="0">
                    <a:pos x="529" y="12"/>
                  </a:cxn>
                  <a:cxn ang="0">
                    <a:pos x="517" y="12"/>
                  </a:cxn>
                  <a:cxn ang="0">
                    <a:pos x="510" y="1"/>
                  </a:cxn>
                  <a:cxn ang="0">
                    <a:pos x="457" y="0"/>
                  </a:cxn>
                  <a:cxn ang="0">
                    <a:pos x="451" y="12"/>
                  </a:cxn>
                  <a:cxn ang="0">
                    <a:pos x="218" y="12"/>
                  </a:cxn>
                  <a:cxn ang="0">
                    <a:pos x="205" y="0"/>
                  </a:cxn>
                  <a:cxn ang="0">
                    <a:pos x="158" y="0"/>
                  </a:cxn>
                  <a:cxn ang="0">
                    <a:pos x="154" y="12"/>
                  </a:cxn>
                  <a:cxn ang="0">
                    <a:pos x="134" y="12"/>
                  </a:cxn>
                </a:cxnLst>
                <a:rect l="0" t="0" r="r" b="b"/>
                <a:pathLst>
                  <a:path w="689" h="409">
                    <a:moveTo>
                      <a:pt x="134" y="12"/>
                    </a:moveTo>
                    <a:lnTo>
                      <a:pt x="0" y="303"/>
                    </a:lnTo>
                    <a:lnTo>
                      <a:pt x="0" y="408"/>
                    </a:lnTo>
                    <a:lnTo>
                      <a:pt x="688" y="408"/>
                    </a:lnTo>
                    <a:lnTo>
                      <a:pt x="688" y="306"/>
                    </a:lnTo>
                    <a:lnTo>
                      <a:pt x="529" y="12"/>
                    </a:lnTo>
                    <a:lnTo>
                      <a:pt x="517" y="12"/>
                    </a:lnTo>
                    <a:lnTo>
                      <a:pt x="510" y="1"/>
                    </a:lnTo>
                    <a:lnTo>
                      <a:pt x="457" y="0"/>
                    </a:lnTo>
                    <a:lnTo>
                      <a:pt x="451" y="12"/>
                    </a:lnTo>
                    <a:lnTo>
                      <a:pt x="218" y="12"/>
                    </a:lnTo>
                    <a:lnTo>
                      <a:pt x="205" y="0"/>
                    </a:lnTo>
                    <a:lnTo>
                      <a:pt x="158" y="0"/>
                    </a:lnTo>
                    <a:lnTo>
                      <a:pt x="154" y="12"/>
                    </a:lnTo>
                    <a:lnTo>
                      <a:pt x="134" y="12"/>
                    </a:lnTo>
                  </a:path>
                </a:pathLst>
              </a:custGeom>
              <a:gradFill rotWithShape="0">
                <a:gsLst>
                  <a:gs pos="0">
                    <a:srgbClr val="7B8164"/>
                  </a:gs>
                  <a:gs pos="100000">
                    <a:srgbClr val="7B8164">
                      <a:gamma/>
                      <a:tint val="80000"/>
                      <a:invGamma/>
                    </a:srgbClr>
                  </a:gs>
                </a:gsLst>
                <a:lin ang="5400000" scaled="1"/>
              </a:gradFill>
              <a:ln w="9525" cap="rnd">
                <a:noFill/>
                <a:round/>
                <a:headEnd/>
                <a:tailEnd/>
              </a:ln>
              <a:effectLst/>
            </p:spPr>
            <p:txBody>
              <a:bodyPr/>
              <a:lstStyle/>
              <a:p>
                <a:endParaRPr lang="es-ES"/>
              </a:p>
            </p:txBody>
          </p:sp>
          <p:sp>
            <p:nvSpPr>
              <p:cNvPr id="460869" name="Rectangle 69"/>
              <p:cNvSpPr>
                <a:spLocks noChangeArrowheads="1"/>
              </p:cNvSpPr>
              <p:nvPr/>
            </p:nvSpPr>
            <p:spPr bwMode="auto">
              <a:xfrm>
                <a:off x="4323" y="1752"/>
                <a:ext cx="60" cy="34"/>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0870" name="Rectangle 70"/>
              <p:cNvSpPr>
                <a:spLocks noChangeArrowheads="1"/>
              </p:cNvSpPr>
              <p:nvPr/>
            </p:nvSpPr>
            <p:spPr bwMode="auto">
              <a:xfrm>
                <a:off x="4173" y="2078"/>
                <a:ext cx="692" cy="110"/>
              </a:xfrm>
              <a:prstGeom prst="rect">
                <a:avLst/>
              </a:prstGeom>
              <a:gradFill rotWithShape="0">
                <a:gsLst>
                  <a:gs pos="0">
                    <a:srgbClr val="7B8164">
                      <a:gamma/>
                      <a:tint val="80000"/>
                      <a:invGamma/>
                    </a:srgbClr>
                  </a:gs>
                  <a:gs pos="100000">
                    <a:srgbClr val="7B8164"/>
                  </a:gs>
                </a:gsLst>
                <a:lin ang="5400000" scaled="1"/>
              </a:gradFill>
              <a:ln w="9525">
                <a:noFill/>
                <a:miter lim="800000"/>
                <a:headEnd/>
                <a:tailEnd/>
              </a:ln>
              <a:effectLst/>
            </p:spPr>
            <p:txBody>
              <a:bodyPr wrap="none" anchor="ctr"/>
              <a:lstStyle/>
              <a:p>
                <a:endParaRPr lang="es-ES"/>
              </a:p>
            </p:txBody>
          </p:sp>
          <p:sp>
            <p:nvSpPr>
              <p:cNvPr id="460871" name="Rectangle 71"/>
              <p:cNvSpPr>
                <a:spLocks noChangeArrowheads="1"/>
              </p:cNvSpPr>
              <p:nvPr/>
            </p:nvSpPr>
            <p:spPr bwMode="auto">
              <a:xfrm>
                <a:off x="4633" y="1751"/>
                <a:ext cx="60" cy="33"/>
              </a:xfrm>
              <a:prstGeom prst="rect">
                <a:avLst/>
              </a:prstGeom>
              <a:gradFill rotWithShape="0">
                <a:gsLst>
                  <a:gs pos="0">
                    <a:srgbClr val="474B3A">
                      <a:gamma/>
                      <a:tint val="70196"/>
                      <a:invGamma/>
                    </a:srgbClr>
                  </a:gs>
                  <a:gs pos="100000">
                    <a:srgbClr val="474B3A"/>
                  </a:gs>
                </a:gsLst>
                <a:lin ang="5400000" scaled="1"/>
              </a:gradFill>
              <a:ln w="9525">
                <a:noFill/>
                <a:miter lim="800000"/>
                <a:headEnd/>
                <a:tailEnd/>
              </a:ln>
              <a:effectLst/>
            </p:spPr>
            <p:txBody>
              <a:bodyPr wrap="none" anchor="ctr"/>
              <a:lstStyle/>
              <a:p>
                <a:endParaRPr lang="es-ES"/>
              </a:p>
            </p:txBody>
          </p:sp>
          <p:sp>
            <p:nvSpPr>
              <p:cNvPr id="460872" name="Rectangle 72"/>
              <p:cNvSpPr>
                <a:spLocks noChangeArrowheads="1"/>
              </p:cNvSpPr>
              <p:nvPr/>
            </p:nvSpPr>
            <p:spPr bwMode="auto">
              <a:xfrm>
                <a:off x="4386" y="1774"/>
                <a:ext cx="245" cy="19"/>
              </a:xfrm>
              <a:prstGeom prst="rect">
                <a:avLst/>
              </a:prstGeom>
              <a:solidFill>
                <a:srgbClr val="474B3A"/>
              </a:solidFill>
              <a:ln w="9525">
                <a:noFill/>
                <a:miter lim="800000"/>
                <a:headEnd/>
                <a:tailEnd/>
              </a:ln>
              <a:effectLst/>
            </p:spPr>
            <p:txBody>
              <a:bodyPr wrap="none" anchor="ctr"/>
              <a:lstStyle/>
              <a:p>
                <a:endParaRPr lang="es-ES"/>
              </a:p>
            </p:txBody>
          </p:sp>
        </p:grpSp>
        <p:sp>
          <p:nvSpPr>
            <p:cNvPr id="460873" name="Freeform 73"/>
            <p:cNvSpPr>
              <a:spLocks/>
            </p:cNvSpPr>
            <p:nvPr/>
          </p:nvSpPr>
          <p:spPr bwMode="auto">
            <a:xfrm>
              <a:off x="4268" y="1816"/>
              <a:ext cx="504" cy="247"/>
            </a:xfrm>
            <a:custGeom>
              <a:avLst/>
              <a:gdLst/>
              <a:ahLst/>
              <a:cxnLst>
                <a:cxn ang="0">
                  <a:pos x="0" y="246"/>
                </a:cxn>
                <a:cxn ang="0">
                  <a:pos x="503" y="246"/>
                </a:cxn>
                <a:cxn ang="0">
                  <a:pos x="411" y="0"/>
                </a:cxn>
              </a:cxnLst>
              <a:rect l="0" t="0" r="r" b="b"/>
              <a:pathLst>
                <a:path w="504" h="247">
                  <a:moveTo>
                    <a:pt x="0" y="246"/>
                  </a:moveTo>
                  <a:lnTo>
                    <a:pt x="503" y="246"/>
                  </a:lnTo>
                  <a:lnTo>
                    <a:pt x="411" y="0"/>
                  </a:lnTo>
                </a:path>
              </a:pathLst>
            </a:custGeom>
            <a:noFill/>
            <a:ln w="12700" cap="rnd" cmpd="sng">
              <a:solidFill>
                <a:srgbClr val="474B3A"/>
              </a:solidFill>
              <a:prstDash val="solid"/>
              <a:round/>
              <a:headEnd type="none" w="sm" len="sm"/>
              <a:tailEnd type="none" w="sm" len="sm"/>
            </a:ln>
            <a:effectLst/>
          </p:spPr>
          <p:txBody>
            <a:bodyPr/>
            <a:lstStyle/>
            <a:p>
              <a:endParaRPr lang="es-ES"/>
            </a:p>
          </p:txBody>
        </p:sp>
        <p:grpSp>
          <p:nvGrpSpPr>
            <p:cNvPr id="460874" name="Group 74"/>
            <p:cNvGrpSpPr>
              <a:grpSpLocks/>
            </p:cNvGrpSpPr>
            <p:nvPr/>
          </p:nvGrpSpPr>
          <p:grpSpPr bwMode="auto">
            <a:xfrm>
              <a:off x="4268" y="1813"/>
              <a:ext cx="506" cy="250"/>
              <a:chOff x="4268" y="1813"/>
              <a:chExt cx="506" cy="250"/>
            </a:xfrm>
          </p:grpSpPr>
          <p:sp>
            <p:nvSpPr>
              <p:cNvPr id="460875" name="Freeform 75"/>
              <p:cNvSpPr>
                <a:spLocks/>
              </p:cNvSpPr>
              <p:nvPr/>
            </p:nvSpPr>
            <p:spPr bwMode="auto">
              <a:xfrm>
                <a:off x="4268" y="1813"/>
                <a:ext cx="506" cy="250"/>
              </a:xfrm>
              <a:custGeom>
                <a:avLst/>
                <a:gdLst/>
                <a:ahLst/>
                <a:cxnLst>
                  <a:cxn ang="0">
                    <a:pos x="77" y="0"/>
                  </a:cxn>
                  <a:cxn ang="0">
                    <a:pos x="407" y="0"/>
                  </a:cxn>
                  <a:cxn ang="0">
                    <a:pos x="505" y="249"/>
                  </a:cxn>
                  <a:cxn ang="0">
                    <a:pos x="0" y="249"/>
                  </a:cxn>
                  <a:cxn ang="0">
                    <a:pos x="77" y="0"/>
                  </a:cxn>
                </a:cxnLst>
                <a:rect l="0" t="0" r="r" b="b"/>
                <a:pathLst>
                  <a:path w="506" h="250">
                    <a:moveTo>
                      <a:pt x="77" y="0"/>
                    </a:moveTo>
                    <a:lnTo>
                      <a:pt x="407" y="0"/>
                    </a:lnTo>
                    <a:lnTo>
                      <a:pt x="505" y="249"/>
                    </a:lnTo>
                    <a:lnTo>
                      <a:pt x="0" y="249"/>
                    </a:lnTo>
                    <a:lnTo>
                      <a:pt x="77" y="0"/>
                    </a:lnTo>
                  </a:path>
                </a:pathLst>
              </a:custGeom>
              <a:gradFill rotWithShape="0">
                <a:gsLst>
                  <a:gs pos="0">
                    <a:srgbClr val="474B3A"/>
                  </a:gs>
                  <a:gs pos="50000">
                    <a:srgbClr val="474B3A">
                      <a:gamma/>
                      <a:tint val="60000"/>
                      <a:invGamma/>
                    </a:srgbClr>
                  </a:gs>
                  <a:gs pos="100000">
                    <a:srgbClr val="474B3A"/>
                  </a:gs>
                </a:gsLst>
                <a:lin ang="0" scaled="1"/>
              </a:gradFill>
              <a:ln w="12700" cap="rnd" cmpd="sng">
                <a:solidFill>
                  <a:srgbClr val="7B8164"/>
                </a:solidFill>
                <a:prstDash val="solid"/>
                <a:round/>
                <a:headEnd/>
                <a:tailEnd/>
              </a:ln>
              <a:effectLst/>
            </p:spPr>
            <p:txBody>
              <a:bodyPr/>
              <a:lstStyle/>
              <a:p>
                <a:endParaRPr lang="es-ES"/>
              </a:p>
            </p:txBody>
          </p:sp>
          <p:grpSp>
            <p:nvGrpSpPr>
              <p:cNvPr id="460876" name="Group 76"/>
              <p:cNvGrpSpPr>
                <a:grpSpLocks/>
              </p:cNvGrpSpPr>
              <p:nvPr/>
            </p:nvGrpSpPr>
            <p:grpSpPr bwMode="auto">
              <a:xfrm>
                <a:off x="4388" y="1837"/>
                <a:ext cx="251" cy="190"/>
                <a:chOff x="4388" y="1837"/>
                <a:chExt cx="251" cy="190"/>
              </a:xfrm>
            </p:grpSpPr>
            <p:sp>
              <p:nvSpPr>
                <p:cNvPr id="460877" name="Line 77"/>
                <p:cNvSpPr>
                  <a:spLocks noChangeShapeType="1"/>
                </p:cNvSpPr>
                <p:nvPr/>
              </p:nvSpPr>
              <p:spPr bwMode="auto">
                <a:xfrm>
                  <a:off x="4596" y="1846"/>
                  <a:ext cx="0" cy="65"/>
                </a:xfrm>
                <a:prstGeom prst="line">
                  <a:avLst/>
                </a:prstGeom>
                <a:noFill/>
                <a:ln w="50800">
                  <a:solidFill>
                    <a:srgbClr val="000000"/>
                  </a:solidFill>
                  <a:round/>
                  <a:headEnd type="none" w="sm" len="sm"/>
                  <a:tailEnd type="none" w="sm" len="sm"/>
                </a:ln>
                <a:effectLst/>
              </p:spPr>
              <p:txBody>
                <a:bodyPr/>
                <a:lstStyle/>
                <a:p>
                  <a:endParaRPr lang="es-ES"/>
                </a:p>
              </p:txBody>
            </p:sp>
            <p:sp>
              <p:nvSpPr>
                <p:cNvPr id="460878" name="Oval 78"/>
                <p:cNvSpPr>
                  <a:spLocks noChangeArrowheads="1"/>
                </p:cNvSpPr>
                <p:nvPr/>
              </p:nvSpPr>
              <p:spPr bwMode="auto">
                <a:xfrm>
                  <a:off x="4393" y="1840"/>
                  <a:ext cx="246" cy="187"/>
                </a:xfrm>
                <a:prstGeom prst="ellipse">
                  <a:avLst/>
                </a:prstGeom>
                <a:solidFill>
                  <a:srgbClr val="7A7A5A"/>
                </a:solidFill>
                <a:ln w="50800">
                  <a:solidFill>
                    <a:srgbClr val="474B3A"/>
                  </a:solidFill>
                  <a:round/>
                  <a:headEnd/>
                  <a:tailEnd/>
                </a:ln>
                <a:effectLst/>
              </p:spPr>
              <p:txBody>
                <a:bodyPr wrap="none" anchor="ctr"/>
                <a:lstStyle/>
                <a:p>
                  <a:endParaRPr lang="es-ES"/>
                </a:p>
              </p:txBody>
            </p:sp>
            <p:sp>
              <p:nvSpPr>
                <p:cNvPr id="460879" name="Oval 79"/>
                <p:cNvSpPr>
                  <a:spLocks noChangeArrowheads="1"/>
                </p:cNvSpPr>
                <p:nvPr/>
              </p:nvSpPr>
              <p:spPr bwMode="auto">
                <a:xfrm>
                  <a:off x="4388" y="1837"/>
                  <a:ext cx="250" cy="177"/>
                </a:xfrm>
                <a:prstGeom prst="ellipse">
                  <a:avLst/>
                </a:prstGeom>
                <a:solidFill>
                  <a:schemeClr val="hlink"/>
                </a:solidFill>
                <a:ln w="50800">
                  <a:solidFill>
                    <a:srgbClr val="7B8164"/>
                  </a:solidFill>
                  <a:round/>
                  <a:headEnd/>
                  <a:tailEnd/>
                </a:ln>
                <a:effectLst/>
              </p:spPr>
              <p:txBody>
                <a:bodyPr wrap="none" anchor="ctr"/>
                <a:lstStyle/>
                <a:p>
                  <a:endParaRPr lang="es-ES"/>
                </a:p>
              </p:txBody>
            </p:sp>
            <p:sp>
              <p:nvSpPr>
                <p:cNvPr id="460880" name="Oval 80"/>
                <p:cNvSpPr>
                  <a:spLocks noChangeArrowheads="1"/>
                </p:cNvSpPr>
                <p:nvPr/>
              </p:nvSpPr>
              <p:spPr bwMode="auto">
                <a:xfrm>
                  <a:off x="4488" y="1843"/>
                  <a:ext cx="36" cy="23"/>
                </a:xfrm>
                <a:prstGeom prst="ellipse">
                  <a:avLst/>
                </a:prstGeom>
                <a:solidFill>
                  <a:srgbClr val="474B3A"/>
                </a:solidFill>
                <a:ln w="9525">
                  <a:noFill/>
                  <a:round/>
                  <a:headEnd/>
                  <a:tailEnd/>
                </a:ln>
                <a:effectLst/>
              </p:spPr>
              <p:txBody>
                <a:bodyPr wrap="none" anchor="ctr"/>
                <a:lstStyle/>
                <a:p>
                  <a:endParaRPr lang="es-ES"/>
                </a:p>
              </p:txBody>
            </p:sp>
            <p:sp>
              <p:nvSpPr>
                <p:cNvPr id="460881" name="Oval 81"/>
                <p:cNvSpPr>
                  <a:spLocks noChangeArrowheads="1"/>
                </p:cNvSpPr>
                <p:nvPr/>
              </p:nvSpPr>
              <p:spPr bwMode="auto">
                <a:xfrm>
                  <a:off x="4552" y="1854"/>
                  <a:ext cx="35" cy="23"/>
                </a:xfrm>
                <a:prstGeom prst="ellipse">
                  <a:avLst/>
                </a:prstGeom>
                <a:solidFill>
                  <a:srgbClr val="474B3A"/>
                </a:solidFill>
                <a:ln w="9525">
                  <a:noFill/>
                  <a:round/>
                  <a:headEnd/>
                  <a:tailEnd/>
                </a:ln>
                <a:effectLst/>
              </p:spPr>
              <p:txBody>
                <a:bodyPr wrap="none" anchor="ctr"/>
                <a:lstStyle/>
                <a:p>
                  <a:endParaRPr lang="es-ES"/>
                </a:p>
              </p:txBody>
            </p:sp>
            <p:sp>
              <p:nvSpPr>
                <p:cNvPr id="460882" name="Oval 82"/>
                <p:cNvSpPr>
                  <a:spLocks noChangeArrowheads="1"/>
                </p:cNvSpPr>
                <p:nvPr/>
              </p:nvSpPr>
              <p:spPr bwMode="auto">
                <a:xfrm>
                  <a:off x="4433" y="1854"/>
                  <a:ext cx="34" cy="23"/>
                </a:xfrm>
                <a:prstGeom prst="ellipse">
                  <a:avLst/>
                </a:prstGeom>
                <a:solidFill>
                  <a:srgbClr val="474B3A"/>
                </a:solidFill>
                <a:ln w="9525">
                  <a:noFill/>
                  <a:round/>
                  <a:headEnd/>
                  <a:tailEnd/>
                </a:ln>
                <a:effectLst/>
              </p:spPr>
              <p:txBody>
                <a:bodyPr wrap="none" anchor="ctr"/>
                <a:lstStyle/>
                <a:p>
                  <a:endParaRPr lang="es-ES"/>
                </a:p>
              </p:txBody>
            </p:sp>
            <p:sp>
              <p:nvSpPr>
                <p:cNvPr id="460883" name="Oval 83"/>
                <p:cNvSpPr>
                  <a:spLocks noChangeArrowheads="1"/>
                </p:cNvSpPr>
                <p:nvPr/>
              </p:nvSpPr>
              <p:spPr bwMode="auto">
                <a:xfrm>
                  <a:off x="4397" y="1893"/>
                  <a:ext cx="32" cy="23"/>
                </a:xfrm>
                <a:prstGeom prst="ellipse">
                  <a:avLst/>
                </a:prstGeom>
                <a:solidFill>
                  <a:srgbClr val="474B3A"/>
                </a:solidFill>
                <a:ln w="9525">
                  <a:noFill/>
                  <a:round/>
                  <a:headEnd/>
                  <a:tailEnd/>
                </a:ln>
                <a:effectLst/>
              </p:spPr>
              <p:txBody>
                <a:bodyPr wrap="none" anchor="ctr"/>
                <a:lstStyle/>
                <a:p>
                  <a:endParaRPr lang="es-ES"/>
                </a:p>
              </p:txBody>
            </p:sp>
            <p:sp>
              <p:nvSpPr>
                <p:cNvPr id="460884" name="Oval 84"/>
                <p:cNvSpPr>
                  <a:spLocks noChangeArrowheads="1"/>
                </p:cNvSpPr>
                <p:nvPr/>
              </p:nvSpPr>
              <p:spPr bwMode="auto">
                <a:xfrm>
                  <a:off x="4586" y="1939"/>
                  <a:ext cx="32" cy="23"/>
                </a:xfrm>
                <a:prstGeom prst="ellipse">
                  <a:avLst/>
                </a:prstGeom>
                <a:solidFill>
                  <a:srgbClr val="474B3A"/>
                </a:solidFill>
                <a:ln w="9525">
                  <a:noFill/>
                  <a:round/>
                  <a:headEnd/>
                  <a:tailEnd/>
                </a:ln>
                <a:effectLst/>
              </p:spPr>
              <p:txBody>
                <a:bodyPr wrap="none" anchor="ctr"/>
                <a:lstStyle/>
                <a:p>
                  <a:endParaRPr lang="es-ES"/>
                </a:p>
              </p:txBody>
            </p:sp>
            <p:sp>
              <p:nvSpPr>
                <p:cNvPr id="460885" name="Oval 85"/>
                <p:cNvSpPr>
                  <a:spLocks noChangeArrowheads="1"/>
                </p:cNvSpPr>
                <p:nvPr/>
              </p:nvSpPr>
              <p:spPr bwMode="auto">
                <a:xfrm>
                  <a:off x="4402" y="1946"/>
                  <a:ext cx="32" cy="21"/>
                </a:xfrm>
                <a:prstGeom prst="ellipse">
                  <a:avLst/>
                </a:prstGeom>
                <a:solidFill>
                  <a:srgbClr val="474B3A"/>
                </a:solidFill>
                <a:ln w="9525">
                  <a:noFill/>
                  <a:round/>
                  <a:headEnd/>
                  <a:tailEnd/>
                </a:ln>
                <a:effectLst/>
              </p:spPr>
              <p:txBody>
                <a:bodyPr wrap="none" anchor="ctr"/>
                <a:lstStyle/>
                <a:p>
                  <a:endParaRPr lang="es-ES"/>
                </a:p>
              </p:txBody>
            </p:sp>
            <p:sp>
              <p:nvSpPr>
                <p:cNvPr id="460886" name="Oval 86"/>
                <p:cNvSpPr>
                  <a:spLocks noChangeArrowheads="1"/>
                </p:cNvSpPr>
                <p:nvPr/>
              </p:nvSpPr>
              <p:spPr bwMode="auto">
                <a:xfrm>
                  <a:off x="4436" y="1973"/>
                  <a:ext cx="33" cy="23"/>
                </a:xfrm>
                <a:prstGeom prst="ellipse">
                  <a:avLst/>
                </a:prstGeom>
                <a:solidFill>
                  <a:srgbClr val="474B3A"/>
                </a:solidFill>
                <a:ln w="9525">
                  <a:noFill/>
                  <a:round/>
                  <a:headEnd/>
                  <a:tailEnd/>
                </a:ln>
                <a:effectLst/>
              </p:spPr>
              <p:txBody>
                <a:bodyPr wrap="none" anchor="ctr"/>
                <a:lstStyle/>
                <a:p>
                  <a:endParaRPr lang="es-ES"/>
                </a:p>
              </p:txBody>
            </p:sp>
            <p:sp>
              <p:nvSpPr>
                <p:cNvPr id="460887" name="Oval 87"/>
                <p:cNvSpPr>
                  <a:spLocks noChangeArrowheads="1"/>
                </p:cNvSpPr>
                <p:nvPr/>
              </p:nvSpPr>
              <p:spPr bwMode="auto">
                <a:xfrm>
                  <a:off x="4494" y="1988"/>
                  <a:ext cx="35" cy="21"/>
                </a:xfrm>
                <a:prstGeom prst="ellipse">
                  <a:avLst/>
                </a:prstGeom>
                <a:solidFill>
                  <a:srgbClr val="474B3A"/>
                </a:solidFill>
                <a:ln w="9525">
                  <a:noFill/>
                  <a:round/>
                  <a:headEnd/>
                  <a:tailEnd/>
                </a:ln>
                <a:effectLst/>
              </p:spPr>
              <p:txBody>
                <a:bodyPr wrap="none" anchor="ctr"/>
                <a:lstStyle/>
                <a:p>
                  <a:endParaRPr lang="es-ES"/>
                </a:p>
              </p:txBody>
            </p:sp>
            <p:sp>
              <p:nvSpPr>
                <p:cNvPr id="460888" name="Oval 88"/>
                <p:cNvSpPr>
                  <a:spLocks noChangeArrowheads="1"/>
                </p:cNvSpPr>
                <p:nvPr/>
              </p:nvSpPr>
              <p:spPr bwMode="auto">
                <a:xfrm>
                  <a:off x="4598" y="1890"/>
                  <a:ext cx="34" cy="23"/>
                </a:xfrm>
                <a:prstGeom prst="ellipse">
                  <a:avLst/>
                </a:prstGeom>
                <a:solidFill>
                  <a:srgbClr val="474B3A"/>
                </a:solidFill>
                <a:ln w="9525">
                  <a:noFill/>
                  <a:round/>
                  <a:headEnd/>
                  <a:tailEnd/>
                </a:ln>
                <a:effectLst/>
              </p:spPr>
              <p:txBody>
                <a:bodyPr wrap="none" anchor="ctr"/>
                <a:lstStyle/>
                <a:p>
                  <a:endParaRPr lang="es-ES"/>
                </a:p>
              </p:txBody>
            </p:sp>
            <p:sp>
              <p:nvSpPr>
                <p:cNvPr id="460889" name="Oval 89"/>
                <p:cNvSpPr>
                  <a:spLocks noChangeArrowheads="1"/>
                </p:cNvSpPr>
                <p:nvPr/>
              </p:nvSpPr>
              <p:spPr bwMode="auto">
                <a:xfrm>
                  <a:off x="4436" y="1870"/>
                  <a:ext cx="148" cy="103"/>
                </a:xfrm>
                <a:prstGeom prst="ellipse">
                  <a:avLst/>
                </a:prstGeom>
                <a:solidFill>
                  <a:srgbClr val="474B3A"/>
                </a:solidFill>
                <a:ln w="9525">
                  <a:noFill/>
                  <a:round/>
                  <a:headEnd/>
                  <a:tailEnd/>
                </a:ln>
                <a:effectLst/>
              </p:spPr>
              <p:txBody>
                <a:bodyPr wrap="none" anchor="ctr"/>
                <a:lstStyle/>
                <a:p>
                  <a:endParaRPr lang="es-ES"/>
                </a:p>
              </p:txBody>
            </p:sp>
            <p:sp>
              <p:nvSpPr>
                <p:cNvPr id="460890" name="Oval 90"/>
                <p:cNvSpPr>
                  <a:spLocks noChangeArrowheads="1"/>
                </p:cNvSpPr>
                <p:nvPr/>
              </p:nvSpPr>
              <p:spPr bwMode="auto">
                <a:xfrm>
                  <a:off x="4444" y="1877"/>
                  <a:ext cx="136" cy="93"/>
                </a:xfrm>
                <a:prstGeom prst="ellipse">
                  <a:avLst/>
                </a:prstGeom>
                <a:solidFill>
                  <a:schemeClr val="hlink"/>
                </a:solidFill>
                <a:ln w="9525">
                  <a:noFill/>
                  <a:round/>
                  <a:headEnd/>
                  <a:tailEnd/>
                </a:ln>
                <a:effectLst/>
              </p:spPr>
              <p:txBody>
                <a:bodyPr wrap="none" anchor="ctr"/>
                <a:lstStyle/>
                <a:p>
                  <a:endParaRPr lang="es-ES"/>
                </a:p>
              </p:txBody>
            </p:sp>
            <p:sp>
              <p:nvSpPr>
                <p:cNvPr id="460891" name="Freeform 91"/>
                <p:cNvSpPr>
                  <a:spLocks/>
                </p:cNvSpPr>
                <p:nvPr/>
              </p:nvSpPr>
              <p:spPr bwMode="auto">
                <a:xfrm>
                  <a:off x="4552" y="1959"/>
                  <a:ext cx="44" cy="50"/>
                </a:xfrm>
                <a:custGeom>
                  <a:avLst/>
                  <a:gdLst/>
                  <a:ahLst/>
                  <a:cxnLst>
                    <a:cxn ang="0">
                      <a:pos x="0" y="0"/>
                    </a:cxn>
                    <a:cxn ang="0">
                      <a:pos x="0" y="49"/>
                    </a:cxn>
                    <a:cxn ang="0">
                      <a:pos x="43" y="25"/>
                    </a:cxn>
                    <a:cxn ang="0">
                      <a:pos x="0" y="0"/>
                    </a:cxn>
                  </a:cxnLst>
                  <a:rect l="0" t="0" r="r" b="b"/>
                  <a:pathLst>
                    <a:path w="44" h="50">
                      <a:moveTo>
                        <a:pt x="0" y="0"/>
                      </a:moveTo>
                      <a:lnTo>
                        <a:pt x="0" y="49"/>
                      </a:lnTo>
                      <a:lnTo>
                        <a:pt x="43" y="25"/>
                      </a:lnTo>
                      <a:lnTo>
                        <a:pt x="0" y="0"/>
                      </a:lnTo>
                    </a:path>
                  </a:pathLst>
                </a:custGeom>
                <a:solidFill>
                  <a:srgbClr val="474B3A"/>
                </a:solidFill>
                <a:ln w="9525" cap="rnd">
                  <a:noFill/>
                  <a:round/>
                  <a:headEnd/>
                  <a:tailEnd/>
                </a:ln>
                <a:effectLst/>
              </p:spPr>
              <p:txBody>
                <a:bodyPr/>
                <a:lstStyle/>
                <a:p>
                  <a:endParaRPr lang="es-ES"/>
                </a:p>
              </p:txBody>
            </p:sp>
          </p:grpSp>
        </p:grpSp>
        <p:grpSp>
          <p:nvGrpSpPr>
            <p:cNvPr id="460892" name="Group 92"/>
            <p:cNvGrpSpPr>
              <a:grpSpLocks/>
            </p:cNvGrpSpPr>
            <p:nvPr/>
          </p:nvGrpSpPr>
          <p:grpSpPr bwMode="auto">
            <a:xfrm>
              <a:off x="4113" y="1662"/>
              <a:ext cx="790" cy="210"/>
              <a:chOff x="4113" y="1662"/>
              <a:chExt cx="790" cy="210"/>
            </a:xfrm>
          </p:grpSpPr>
          <p:sp>
            <p:nvSpPr>
              <p:cNvPr id="460893" name="Freeform 93"/>
              <p:cNvSpPr>
                <a:spLocks/>
              </p:cNvSpPr>
              <p:nvPr/>
            </p:nvSpPr>
            <p:spPr bwMode="auto">
              <a:xfrm>
                <a:off x="4722" y="1814"/>
                <a:ext cx="145" cy="58"/>
              </a:xfrm>
              <a:custGeom>
                <a:avLst/>
                <a:gdLst/>
                <a:ahLst/>
                <a:cxnLst>
                  <a:cxn ang="0">
                    <a:pos x="144" y="36"/>
                  </a:cxn>
                  <a:cxn ang="0">
                    <a:pos x="144" y="57"/>
                  </a:cxn>
                  <a:cxn ang="0">
                    <a:pos x="0" y="18"/>
                  </a:cxn>
                  <a:cxn ang="0">
                    <a:pos x="7" y="0"/>
                  </a:cxn>
                  <a:cxn ang="0">
                    <a:pos x="144" y="36"/>
                  </a:cxn>
                </a:cxnLst>
                <a:rect l="0" t="0" r="r" b="b"/>
                <a:pathLst>
                  <a:path w="145" h="58">
                    <a:moveTo>
                      <a:pt x="144" y="36"/>
                    </a:moveTo>
                    <a:lnTo>
                      <a:pt x="144" y="57"/>
                    </a:lnTo>
                    <a:lnTo>
                      <a:pt x="0" y="18"/>
                    </a:lnTo>
                    <a:lnTo>
                      <a:pt x="7" y="0"/>
                    </a:lnTo>
                    <a:lnTo>
                      <a:pt x="144" y="36"/>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0894" name="Freeform 94"/>
              <p:cNvSpPr>
                <a:spLocks/>
              </p:cNvSpPr>
              <p:nvPr/>
            </p:nvSpPr>
            <p:spPr bwMode="auto">
              <a:xfrm>
                <a:off x="4143" y="1810"/>
                <a:ext cx="150" cy="55"/>
              </a:xfrm>
              <a:custGeom>
                <a:avLst/>
                <a:gdLst/>
                <a:ahLst/>
                <a:cxnLst>
                  <a:cxn ang="0">
                    <a:pos x="0" y="35"/>
                  </a:cxn>
                  <a:cxn ang="0">
                    <a:pos x="0" y="54"/>
                  </a:cxn>
                  <a:cxn ang="0">
                    <a:pos x="149" y="17"/>
                  </a:cxn>
                  <a:cxn ang="0">
                    <a:pos x="141" y="0"/>
                  </a:cxn>
                  <a:cxn ang="0">
                    <a:pos x="0" y="35"/>
                  </a:cxn>
                </a:cxnLst>
                <a:rect l="0" t="0" r="r" b="b"/>
                <a:pathLst>
                  <a:path w="150" h="55">
                    <a:moveTo>
                      <a:pt x="0" y="35"/>
                    </a:moveTo>
                    <a:lnTo>
                      <a:pt x="0" y="54"/>
                    </a:lnTo>
                    <a:lnTo>
                      <a:pt x="149" y="17"/>
                    </a:lnTo>
                    <a:lnTo>
                      <a:pt x="141" y="0"/>
                    </a:lnTo>
                    <a:lnTo>
                      <a:pt x="0" y="35"/>
                    </a:lnTo>
                  </a:path>
                </a:pathLst>
              </a:custGeom>
              <a:gradFill rotWithShape="0">
                <a:gsLst>
                  <a:gs pos="0">
                    <a:srgbClr val="7B8164"/>
                  </a:gs>
                  <a:gs pos="50000">
                    <a:srgbClr val="7B8164">
                      <a:gamma/>
                      <a:tint val="80000"/>
                      <a:invGamma/>
                    </a:srgbClr>
                  </a:gs>
                  <a:gs pos="100000">
                    <a:srgbClr val="7B8164"/>
                  </a:gs>
                </a:gsLst>
                <a:lin ang="0" scaled="1"/>
              </a:gradFill>
              <a:ln w="9525" cap="rnd">
                <a:noFill/>
                <a:round/>
                <a:headEnd/>
                <a:tailEnd/>
              </a:ln>
              <a:effectLst/>
            </p:spPr>
            <p:txBody>
              <a:bodyPr/>
              <a:lstStyle/>
              <a:p>
                <a:endParaRPr lang="es-ES"/>
              </a:p>
            </p:txBody>
          </p:sp>
          <p:sp>
            <p:nvSpPr>
              <p:cNvPr id="460895" name="Freeform 95"/>
              <p:cNvSpPr>
                <a:spLocks/>
              </p:cNvSpPr>
              <p:nvPr/>
            </p:nvSpPr>
            <p:spPr bwMode="auto">
              <a:xfrm>
                <a:off x="4113" y="1662"/>
                <a:ext cx="790" cy="200"/>
              </a:xfrm>
              <a:custGeom>
                <a:avLst/>
                <a:gdLst/>
                <a:ahLst/>
                <a:cxnLst>
                  <a:cxn ang="0">
                    <a:pos x="68" y="35"/>
                  </a:cxn>
                  <a:cxn ang="0">
                    <a:pos x="8" y="118"/>
                  </a:cxn>
                  <a:cxn ang="0">
                    <a:pos x="0" y="148"/>
                  </a:cxn>
                  <a:cxn ang="0">
                    <a:pos x="20" y="188"/>
                  </a:cxn>
                  <a:cxn ang="0">
                    <a:pos x="188" y="153"/>
                  </a:cxn>
                  <a:cxn ang="0">
                    <a:pos x="198" y="90"/>
                  </a:cxn>
                  <a:cxn ang="0">
                    <a:pos x="424" y="90"/>
                  </a:cxn>
                  <a:cxn ang="0">
                    <a:pos x="600" y="90"/>
                  </a:cxn>
                  <a:cxn ang="0">
                    <a:pos x="604" y="152"/>
                  </a:cxn>
                  <a:cxn ang="0">
                    <a:pos x="763" y="199"/>
                  </a:cxn>
                  <a:cxn ang="0">
                    <a:pos x="789" y="177"/>
                  </a:cxn>
                  <a:cxn ang="0">
                    <a:pos x="787" y="134"/>
                  </a:cxn>
                  <a:cxn ang="0">
                    <a:pos x="724" y="45"/>
                  </a:cxn>
                  <a:cxn ang="0">
                    <a:pos x="643" y="15"/>
                  </a:cxn>
                  <a:cxn ang="0">
                    <a:pos x="513" y="0"/>
                  </a:cxn>
                  <a:cxn ang="0">
                    <a:pos x="272" y="0"/>
                  </a:cxn>
                  <a:cxn ang="0">
                    <a:pos x="156" y="7"/>
                  </a:cxn>
                  <a:cxn ang="0">
                    <a:pos x="75" y="30"/>
                  </a:cxn>
                  <a:cxn ang="0">
                    <a:pos x="68" y="35"/>
                  </a:cxn>
                </a:cxnLst>
                <a:rect l="0" t="0" r="r" b="b"/>
                <a:pathLst>
                  <a:path w="790" h="200">
                    <a:moveTo>
                      <a:pt x="68" y="35"/>
                    </a:moveTo>
                    <a:lnTo>
                      <a:pt x="8" y="118"/>
                    </a:lnTo>
                    <a:lnTo>
                      <a:pt x="0" y="148"/>
                    </a:lnTo>
                    <a:lnTo>
                      <a:pt x="20" y="188"/>
                    </a:lnTo>
                    <a:lnTo>
                      <a:pt x="188" y="153"/>
                    </a:lnTo>
                    <a:lnTo>
                      <a:pt x="198" y="90"/>
                    </a:lnTo>
                    <a:lnTo>
                      <a:pt x="424" y="90"/>
                    </a:lnTo>
                    <a:lnTo>
                      <a:pt x="600" y="90"/>
                    </a:lnTo>
                    <a:lnTo>
                      <a:pt x="604" y="152"/>
                    </a:lnTo>
                    <a:lnTo>
                      <a:pt x="763" y="199"/>
                    </a:lnTo>
                    <a:lnTo>
                      <a:pt x="789" y="177"/>
                    </a:lnTo>
                    <a:lnTo>
                      <a:pt x="787" y="134"/>
                    </a:lnTo>
                    <a:lnTo>
                      <a:pt x="724" y="45"/>
                    </a:lnTo>
                    <a:lnTo>
                      <a:pt x="643" y="15"/>
                    </a:lnTo>
                    <a:lnTo>
                      <a:pt x="513" y="0"/>
                    </a:lnTo>
                    <a:lnTo>
                      <a:pt x="272" y="0"/>
                    </a:lnTo>
                    <a:lnTo>
                      <a:pt x="156" y="7"/>
                    </a:lnTo>
                    <a:lnTo>
                      <a:pt x="75" y="30"/>
                    </a:lnTo>
                    <a:lnTo>
                      <a:pt x="68" y="35"/>
                    </a:lnTo>
                  </a:path>
                </a:pathLst>
              </a:custGeom>
              <a:gradFill rotWithShape="0">
                <a:gsLst>
                  <a:gs pos="0">
                    <a:srgbClr val="7B8164"/>
                  </a:gs>
                  <a:gs pos="50000">
                    <a:srgbClr val="7B8164">
                      <a:gamma/>
                      <a:tint val="60000"/>
                      <a:invGamma/>
                    </a:srgbClr>
                  </a:gs>
                  <a:gs pos="100000">
                    <a:srgbClr val="7B8164"/>
                  </a:gs>
                </a:gsLst>
                <a:lin ang="0" scaled="1"/>
              </a:gradFill>
              <a:ln w="9525" cap="rnd">
                <a:noFill/>
                <a:round/>
                <a:headEnd/>
                <a:tailEnd/>
              </a:ln>
              <a:effectLst/>
            </p:spPr>
            <p:txBody>
              <a:bodyPr/>
              <a:lstStyle/>
              <a:p>
                <a:endParaRPr lang="es-ES"/>
              </a:p>
            </p:txBody>
          </p:sp>
          <p:sp>
            <p:nvSpPr>
              <p:cNvPr id="460896" name="Freeform 96"/>
              <p:cNvSpPr>
                <a:spLocks/>
              </p:cNvSpPr>
              <p:nvPr/>
            </p:nvSpPr>
            <p:spPr bwMode="auto">
              <a:xfrm>
                <a:off x="4133" y="1703"/>
                <a:ext cx="127" cy="122"/>
              </a:xfrm>
              <a:custGeom>
                <a:avLst/>
                <a:gdLst/>
                <a:ahLst/>
                <a:cxnLst>
                  <a:cxn ang="0">
                    <a:pos x="57" y="0"/>
                  </a:cxn>
                  <a:cxn ang="0">
                    <a:pos x="124" y="54"/>
                  </a:cxn>
                  <a:cxn ang="0">
                    <a:pos x="126" y="71"/>
                  </a:cxn>
                  <a:cxn ang="0">
                    <a:pos x="119" y="90"/>
                  </a:cxn>
                  <a:cxn ang="0">
                    <a:pos x="112" y="98"/>
                  </a:cxn>
                  <a:cxn ang="0">
                    <a:pos x="52" y="116"/>
                  </a:cxn>
                  <a:cxn ang="0">
                    <a:pos x="23" y="121"/>
                  </a:cxn>
                  <a:cxn ang="0">
                    <a:pos x="5" y="104"/>
                  </a:cxn>
                  <a:cxn ang="0">
                    <a:pos x="0" y="94"/>
                  </a:cxn>
                  <a:cxn ang="0">
                    <a:pos x="57" y="0"/>
                  </a:cxn>
                </a:cxnLst>
                <a:rect l="0" t="0" r="r" b="b"/>
                <a:pathLst>
                  <a:path w="127" h="122">
                    <a:moveTo>
                      <a:pt x="57" y="0"/>
                    </a:moveTo>
                    <a:lnTo>
                      <a:pt x="124" y="54"/>
                    </a:lnTo>
                    <a:lnTo>
                      <a:pt x="126" y="71"/>
                    </a:lnTo>
                    <a:lnTo>
                      <a:pt x="119" y="90"/>
                    </a:lnTo>
                    <a:lnTo>
                      <a:pt x="112" y="98"/>
                    </a:lnTo>
                    <a:lnTo>
                      <a:pt x="52" y="116"/>
                    </a:lnTo>
                    <a:lnTo>
                      <a:pt x="23" y="121"/>
                    </a:lnTo>
                    <a:lnTo>
                      <a:pt x="5" y="104"/>
                    </a:lnTo>
                    <a:lnTo>
                      <a:pt x="0" y="94"/>
                    </a:lnTo>
                    <a:lnTo>
                      <a:pt x="57" y="0"/>
                    </a:lnTo>
                  </a:path>
                </a:pathLst>
              </a:custGeom>
              <a:gradFill rotWithShape="0">
                <a:gsLst>
                  <a:gs pos="0">
                    <a:srgbClr val="7B8164"/>
                  </a:gs>
                  <a:gs pos="100000">
                    <a:srgbClr val="7B8164">
                      <a:gamma/>
                      <a:tint val="60000"/>
                      <a:invGamma/>
                    </a:srgbClr>
                  </a:gs>
                </a:gsLst>
                <a:lin ang="0" scaled="1"/>
              </a:gradFill>
              <a:ln w="9525" cap="rnd">
                <a:noFill/>
                <a:round/>
                <a:headEnd/>
                <a:tailEnd/>
              </a:ln>
              <a:effectLst/>
            </p:spPr>
            <p:txBody>
              <a:bodyPr/>
              <a:lstStyle/>
              <a:p>
                <a:endParaRPr lang="es-ES"/>
              </a:p>
            </p:txBody>
          </p:sp>
          <p:sp>
            <p:nvSpPr>
              <p:cNvPr id="460897" name="Freeform 97"/>
              <p:cNvSpPr>
                <a:spLocks/>
              </p:cNvSpPr>
              <p:nvPr/>
            </p:nvSpPr>
            <p:spPr bwMode="auto">
              <a:xfrm>
                <a:off x="4747" y="1710"/>
                <a:ext cx="133" cy="121"/>
              </a:xfrm>
              <a:custGeom>
                <a:avLst/>
                <a:gdLst/>
                <a:ahLst/>
                <a:cxnLst>
                  <a:cxn ang="0">
                    <a:pos x="76" y="0"/>
                  </a:cxn>
                  <a:cxn ang="0">
                    <a:pos x="1" y="53"/>
                  </a:cxn>
                  <a:cxn ang="0">
                    <a:pos x="0" y="68"/>
                  </a:cxn>
                  <a:cxn ang="0">
                    <a:pos x="5" y="84"/>
                  </a:cxn>
                  <a:cxn ang="0">
                    <a:pos x="21" y="97"/>
                  </a:cxn>
                  <a:cxn ang="0">
                    <a:pos x="81" y="115"/>
                  </a:cxn>
                  <a:cxn ang="0">
                    <a:pos x="109" y="120"/>
                  </a:cxn>
                  <a:cxn ang="0">
                    <a:pos x="127" y="103"/>
                  </a:cxn>
                  <a:cxn ang="0">
                    <a:pos x="132" y="93"/>
                  </a:cxn>
                  <a:cxn ang="0">
                    <a:pos x="76" y="0"/>
                  </a:cxn>
                </a:cxnLst>
                <a:rect l="0" t="0" r="r" b="b"/>
                <a:pathLst>
                  <a:path w="133" h="121">
                    <a:moveTo>
                      <a:pt x="76" y="0"/>
                    </a:moveTo>
                    <a:lnTo>
                      <a:pt x="1" y="53"/>
                    </a:lnTo>
                    <a:lnTo>
                      <a:pt x="0" y="68"/>
                    </a:lnTo>
                    <a:lnTo>
                      <a:pt x="5" y="84"/>
                    </a:lnTo>
                    <a:lnTo>
                      <a:pt x="21" y="97"/>
                    </a:lnTo>
                    <a:lnTo>
                      <a:pt x="81" y="115"/>
                    </a:lnTo>
                    <a:lnTo>
                      <a:pt x="109" y="120"/>
                    </a:lnTo>
                    <a:lnTo>
                      <a:pt x="127" y="103"/>
                    </a:lnTo>
                    <a:lnTo>
                      <a:pt x="132" y="93"/>
                    </a:lnTo>
                    <a:lnTo>
                      <a:pt x="76" y="0"/>
                    </a:lnTo>
                  </a:path>
                </a:pathLst>
              </a:custGeom>
              <a:gradFill rotWithShape="0">
                <a:gsLst>
                  <a:gs pos="0">
                    <a:srgbClr val="7B8164">
                      <a:gamma/>
                      <a:tint val="70196"/>
                      <a:invGamma/>
                    </a:srgbClr>
                  </a:gs>
                  <a:gs pos="100000">
                    <a:srgbClr val="7B8164"/>
                  </a:gs>
                </a:gsLst>
                <a:lin ang="0" scaled="1"/>
              </a:gradFill>
              <a:ln w="9525" cap="rnd">
                <a:noFill/>
                <a:round/>
                <a:headEnd/>
                <a:tailEnd/>
              </a:ln>
              <a:effectLst/>
            </p:spPr>
            <p:txBody>
              <a:bodyPr/>
              <a:lstStyle/>
              <a:p>
                <a:endParaRPr lang="es-ES"/>
              </a:p>
            </p:txBody>
          </p:sp>
          <p:sp>
            <p:nvSpPr>
              <p:cNvPr id="460898" name="Freeform 98"/>
              <p:cNvSpPr>
                <a:spLocks/>
              </p:cNvSpPr>
              <p:nvPr/>
            </p:nvSpPr>
            <p:spPr bwMode="auto">
              <a:xfrm>
                <a:off x="4256" y="1672"/>
                <a:ext cx="525" cy="25"/>
              </a:xfrm>
              <a:custGeom>
                <a:avLst/>
                <a:gdLst/>
                <a:ahLst/>
                <a:cxnLst>
                  <a:cxn ang="0">
                    <a:pos x="13" y="8"/>
                  </a:cxn>
                  <a:cxn ang="0">
                    <a:pos x="95" y="0"/>
                  </a:cxn>
                  <a:cxn ang="0">
                    <a:pos x="413" y="0"/>
                  </a:cxn>
                  <a:cxn ang="0">
                    <a:pos x="469" y="8"/>
                  </a:cxn>
                  <a:cxn ang="0">
                    <a:pos x="516" y="17"/>
                  </a:cxn>
                  <a:cxn ang="0">
                    <a:pos x="524" y="24"/>
                  </a:cxn>
                  <a:cxn ang="0">
                    <a:pos x="460" y="15"/>
                  </a:cxn>
                  <a:cxn ang="0">
                    <a:pos x="413" y="7"/>
                  </a:cxn>
                  <a:cxn ang="0">
                    <a:pos x="94" y="7"/>
                  </a:cxn>
                  <a:cxn ang="0">
                    <a:pos x="24" y="15"/>
                  </a:cxn>
                  <a:cxn ang="0">
                    <a:pos x="0" y="13"/>
                  </a:cxn>
                  <a:cxn ang="0">
                    <a:pos x="13" y="8"/>
                  </a:cxn>
                </a:cxnLst>
                <a:rect l="0" t="0" r="r" b="b"/>
                <a:pathLst>
                  <a:path w="525" h="25">
                    <a:moveTo>
                      <a:pt x="13" y="8"/>
                    </a:moveTo>
                    <a:lnTo>
                      <a:pt x="95" y="0"/>
                    </a:lnTo>
                    <a:lnTo>
                      <a:pt x="413" y="0"/>
                    </a:lnTo>
                    <a:lnTo>
                      <a:pt x="469" y="8"/>
                    </a:lnTo>
                    <a:lnTo>
                      <a:pt x="516" y="17"/>
                    </a:lnTo>
                    <a:lnTo>
                      <a:pt x="524" y="24"/>
                    </a:lnTo>
                    <a:lnTo>
                      <a:pt x="460" y="15"/>
                    </a:lnTo>
                    <a:lnTo>
                      <a:pt x="413" y="7"/>
                    </a:lnTo>
                    <a:lnTo>
                      <a:pt x="94" y="7"/>
                    </a:lnTo>
                    <a:lnTo>
                      <a:pt x="24" y="15"/>
                    </a:lnTo>
                    <a:lnTo>
                      <a:pt x="0" y="13"/>
                    </a:lnTo>
                    <a:lnTo>
                      <a:pt x="13" y="8"/>
                    </a:lnTo>
                  </a:path>
                </a:pathLst>
              </a:custGeom>
              <a:gradFill rotWithShape="0">
                <a:gsLst>
                  <a:gs pos="0">
                    <a:srgbClr val="8B9368"/>
                  </a:gs>
                  <a:gs pos="50000">
                    <a:srgbClr val="8B9368">
                      <a:gamma/>
                      <a:tint val="0"/>
                      <a:invGamma/>
                    </a:srgbClr>
                  </a:gs>
                  <a:gs pos="100000">
                    <a:srgbClr val="8B9368"/>
                  </a:gs>
                </a:gsLst>
                <a:lin ang="0" scaled="1"/>
              </a:gradFill>
              <a:ln w="9525" cap="rnd">
                <a:noFill/>
                <a:round/>
                <a:headEnd/>
                <a:tailEnd/>
              </a:ln>
              <a:effectLst/>
            </p:spPr>
            <p:txBody>
              <a:bodyPr/>
              <a:lstStyle/>
              <a:p>
                <a:endParaRPr lang="es-ES"/>
              </a:p>
            </p:txBody>
          </p:sp>
        </p:grpSp>
      </p:grpSp>
      <p:sp>
        <p:nvSpPr>
          <p:cNvPr id="460899" name="Rectangle 99"/>
          <p:cNvSpPr>
            <a:spLocks noChangeArrowheads="1"/>
          </p:cNvSpPr>
          <p:nvPr/>
        </p:nvSpPr>
        <p:spPr bwMode="auto">
          <a:xfrm>
            <a:off x="685800" y="611188"/>
            <a:ext cx="7772400" cy="1141412"/>
          </a:xfrm>
          <a:prstGeom prst="rect">
            <a:avLst/>
          </a:prstGeom>
          <a:noFill/>
          <a:ln w="12700">
            <a:noFill/>
            <a:miter lim="800000"/>
            <a:headEnd/>
            <a:tailEnd/>
          </a:ln>
          <a:effectLst/>
        </p:spPr>
        <p:txBody>
          <a:bodyPr lIns="82124" tIns="41063" rIns="82124" bIns="41063" anchor="ctr"/>
          <a:lstStyle/>
          <a:p>
            <a:pPr algn="ctr"/>
            <a:r>
              <a:rPr lang="es-ES_tradnl" sz="3600">
                <a:solidFill>
                  <a:schemeClr val="tx2"/>
                </a:solidFill>
              </a:rPr>
              <a:t>Funcionamiento de un cancelador de eco</a:t>
            </a:r>
            <a:endParaRPr lang="es-ES" sz="3600">
              <a:solidFill>
                <a:schemeClr val="tx2"/>
              </a:solidFill>
            </a:endParaRPr>
          </a:p>
        </p:txBody>
      </p:sp>
      <p:sp>
        <p:nvSpPr>
          <p:cNvPr id="460900" name="Rectangle 100"/>
          <p:cNvSpPr>
            <a:spLocks noChangeArrowheads="1"/>
          </p:cNvSpPr>
          <p:nvPr/>
        </p:nvSpPr>
        <p:spPr bwMode="auto">
          <a:xfrm>
            <a:off x="4157663" y="1617663"/>
            <a:ext cx="719137" cy="406400"/>
          </a:xfrm>
          <a:prstGeom prst="rect">
            <a:avLst/>
          </a:prstGeom>
          <a:noFill/>
          <a:ln w="9525">
            <a:noFill/>
            <a:miter lim="800000"/>
            <a:headEnd/>
            <a:tailEnd/>
          </a:ln>
          <a:effectLst/>
        </p:spPr>
        <p:txBody>
          <a:bodyPr wrap="none" lIns="103548" tIns="51774" rIns="103548" bIns="51774">
            <a:spAutoFit/>
          </a:bodyPr>
          <a:lstStyle/>
          <a:p>
            <a:pPr defTabSz="1028700">
              <a:lnSpc>
                <a:spcPct val="90000"/>
              </a:lnSpc>
            </a:pPr>
            <a:r>
              <a:rPr lang="es-ES" sz="2200" b="1">
                <a:solidFill>
                  <a:schemeClr val="tx2"/>
                </a:solidFill>
                <a:latin typeface="Arial" charset="0"/>
              </a:rPr>
              <a:t>Eco</a:t>
            </a:r>
          </a:p>
        </p:txBody>
      </p:sp>
      <p:sp>
        <p:nvSpPr>
          <p:cNvPr id="460901" name="Oval 101"/>
          <p:cNvSpPr>
            <a:spLocks noChangeArrowheads="1"/>
          </p:cNvSpPr>
          <p:nvPr/>
        </p:nvSpPr>
        <p:spPr bwMode="auto">
          <a:xfrm>
            <a:off x="4083050" y="1658938"/>
            <a:ext cx="971550" cy="284162"/>
          </a:xfrm>
          <a:prstGeom prst="ellipse">
            <a:avLst/>
          </a:prstGeom>
          <a:noFill/>
          <a:ln w="50800">
            <a:solidFill>
              <a:schemeClr val="tx1"/>
            </a:solidFill>
            <a:round/>
            <a:headEnd/>
            <a:tailEnd/>
          </a:ln>
          <a:effectLst/>
        </p:spPr>
        <p:txBody>
          <a:bodyPr wrap="none" anchor="ctr"/>
          <a:lstStyle/>
          <a:p>
            <a:endParaRPr lang="es-ES"/>
          </a:p>
        </p:txBody>
      </p:sp>
      <p:sp>
        <p:nvSpPr>
          <p:cNvPr id="460902" name="Line 102"/>
          <p:cNvSpPr>
            <a:spLocks noChangeShapeType="1"/>
          </p:cNvSpPr>
          <p:nvPr/>
        </p:nvSpPr>
        <p:spPr bwMode="auto">
          <a:xfrm flipV="1">
            <a:off x="4225925" y="1716088"/>
            <a:ext cx="685800" cy="171450"/>
          </a:xfrm>
          <a:prstGeom prst="line">
            <a:avLst/>
          </a:prstGeom>
          <a:noFill/>
          <a:ln w="50800">
            <a:solidFill>
              <a:schemeClr val="tx1"/>
            </a:solidFill>
            <a:round/>
            <a:headEnd type="none" w="sm" len="sm"/>
            <a:tailEnd type="none" w="sm" len="sm"/>
          </a:ln>
          <a:effectLst/>
        </p:spPr>
        <p:txBody>
          <a:bodyPr/>
          <a:lstStyle/>
          <a:p>
            <a:endParaRPr lang="es-ES"/>
          </a:p>
        </p:txBody>
      </p:sp>
      <p:sp>
        <p:nvSpPr>
          <p:cNvPr id="460903" name="Rectangle 103"/>
          <p:cNvSpPr>
            <a:spLocks noChangeArrowheads="1"/>
          </p:cNvSpPr>
          <p:nvPr/>
        </p:nvSpPr>
        <p:spPr bwMode="auto">
          <a:xfrm>
            <a:off x="3536950" y="2292350"/>
            <a:ext cx="2057400" cy="439738"/>
          </a:xfrm>
          <a:prstGeom prst="rect">
            <a:avLst/>
          </a:prstGeom>
          <a:noFill/>
          <a:ln w="9525">
            <a:noFill/>
            <a:miter lim="800000"/>
            <a:headEnd/>
            <a:tailEnd/>
          </a:ln>
          <a:effectLst/>
        </p:spPr>
        <p:txBody>
          <a:bodyPr wrap="none" lIns="103548" tIns="51774" rIns="103548" bIns="51774">
            <a:spAutoFit/>
          </a:bodyPr>
          <a:lstStyle/>
          <a:p>
            <a:pPr algn="ctr" defTabSz="1028700"/>
            <a:r>
              <a:rPr lang="es-ES" sz="2200" b="1">
                <a:latin typeface="Arial" charset="0"/>
              </a:rPr>
              <a:t>Conversa</a:t>
            </a:r>
            <a:r>
              <a:rPr lang="es-ES_tradnl" sz="2200" b="1">
                <a:latin typeface="Arial" charset="0"/>
              </a:rPr>
              <a:t>c</a:t>
            </a:r>
            <a:r>
              <a:rPr lang="es-ES" sz="2200" b="1">
                <a:latin typeface="Arial" charset="0"/>
              </a:rPr>
              <a:t>i</a:t>
            </a:r>
            <a:r>
              <a:rPr lang="es-ES_tradnl" sz="2200" b="1">
                <a:latin typeface="Arial" charset="0"/>
              </a:rPr>
              <a:t>ó</a:t>
            </a:r>
            <a:r>
              <a:rPr lang="es-ES" sz="2200" b="1">
                <a:latin typeface="Arial" charset="0"/>
              </a:rPr>
              <a:t>n</a:t>
            </a:r>
          </a:p>
        </p:txBody>
      </p:sp>
      <p:grpSp>
        <p:nvGrpSpPr>
          <p:cNvPr id="460904" name="Group 104"/>
          <p:cNvGrpSpPr>
            <a:grpSpLocks/>
          </p:cNvGrpSpPr>
          <p:nvPr/>
        </p:nvGrpSpPr>
        <p:grpSpPr bwMode="auto">
          <a:xfrm>
            <a:off x="1298575" y="2051050"/>
            <a:ext cx="6543675" cy="414338"/>
            <a:chOff x="727" y="1149"/>
            <a:chExt cx="3665" cy="232"/>
          </a:xfrm>
        </p:grpSpPr>
        <p:sp>
          <p:nvSpPr>
            <p:cNvPr id="460905" name="AutoShape 105"/>
            <p:cNvSpPr>
              <a:spLocks noChangeArrowheads="1"/>
            </p:cNvSpPr>
            <p:nvPr/>
          </p:nvSpPr>
          <p:spPr bwMode="auto">
            <a:xfrm rot="5400000">
              <a:off x="923" y="1293"/>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60906" name="AutoShape 106"/>
            <p:cNvSpPr>
              <a:spLocks noChangeArrowheads="1"/>
            </p:cNvSpPr>
            <p:nvPr/>
          </p:nvSpPr>
          <p:spPr bwMode="auto">
            <a:xfrm rot="5400000">
              <a:off x="2411" y="1149"/>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60907" name="AutoShape 107"/>
            <p:cNvSpPr>
              <a:spLocks noChangeArrowheads="1"/>
            </p:cNvSpPr>
            <p:nvPr/>
          </p:nvSpPr>
          <p:spPr bwMode="auto">
            <a:xfrm rot="5400000">
              <a:off x="3899" y="1293"/>
              <a:ext cx="88" cy="88"/>
            </a:xfrm>
            <a:prstGeom prst="triangle">
              <a:avLst>
                <a:gd name="adj" fmla="val 49995"/>
              </a:avLst>
            </a:prstGeom>
            <a:solidFill>
              <a:schemeClr val="bg2"/>
            </a:solidFill>
            <a:ln w="12700">
              <a:solidFill>
                <a:schemeClr val="tx1"/>
              </a:solidFill>
              <a:miter lim="800000"/>
              <a:headEnd/>
              <a:tailEnd/>
            </a:ln>
            <a:effectLst/>
          </p:spPr>
          <p:txBody>
            <a:bodyPr wrap="none" anchor="ctr"/>
            <a:lstStyle/>
            <a:p>
              <a:endParaRPr lang="es-ES"/>
            </a:p>
          </p:txBody>
        </p:sp>
        <p:sp>
          <p:nvSpPr>
            <p:cNvPr id="460908" name="Freeform 108"/>
            <p:cNvSpPr>
              <a:spLocks/>
            </p:cNvSpPr>
            <p:nvPr/>
          </p:nvSpPr>
          <p:spPr bwMode="auto">
            <a:xfrm>
              <a:off x="727" y="1193"/>
              <a:ext cx="3665" cy="145"/>
            </a:xfrm>
            <a:custGeom>
              <a:avLst/>
              <a:gdLst/>
              <a:ahLst/>
              <a:cxnLst>
                <a:cxn ang="0">
                  <a:pos x="0" y="144"/>
                </a:cxn>
                <a:cxn ang="0">
                  <a:pos x="632" y="144"/>
                </a:cxn>
                <a:cxn ang="0">
                  <a:pos x="632" y="0"/>
                </a:cxn>
                <a:cxn ang="0">
                  <a:pos x="2824" y="0"/>
                </a:cxn>
                <a:cxn ang="0">
                  <a:pos x="2824" y="144"/>
                </a:cxn>
                <a:cxn ang="0">
                  <a:pos x="3664" y="144"/>
                </a:cxn>
              </a:cxnLst>
              <a:rect l="0" t="0" r="r" b="b"/>
              <a:pathLst>
                <a:path w="3665" h="145">
                  <a:moveTo>
                    <a:pt x="0" y="144"/>
                  </a:moveTo>
                  <a:lnTo>
                    <a:pt x="632" y="144"/>
                  </a:lnTo>
                  <a:lnTo>
                    <a:pt x="632" y="0"/>
                  </a:lnTo>
                  <a:lnTo>
                    <a:pt x="2824" y="0"/>
                  </a:lnTo>
                  <a:lnTo>
                    <a:pt x="2824" y="144"/>
                  </a:lnTo>
                  <a:lnTo>
                    <a:pt x="3664" y="144"/>
                  </a:lnTo>
                </a:path>
              </a:pathLst>
            </a:custGeom>
            <a:noFill/>
            <a:ln w="25400" cap="rnd" cmpd="sng">
              <a:solidFill>
                <a:schemeClr val="tx1"/>
              </a:solidFill>
              <a:prstDash val="solid"/>
              <a:round/>
              <a:headEnd type="none" w="sm" len="sm"/>
              <a:tailEnd type="none" w="sm" len="sm"/>
            </a:ln>
            <a:effectLst/>
          </p:spPr>
          <p:txBody>
            <a:bodyPr/>
            <a:lstStyle/>
            <a:p>
              <a:endParaRPr lang="es-ES"/>
            </a:p>
          </p:txBody>
        </p:sp>
      </p:grpSp>
      <p:sp>
        <p:nvSpPr>
          <p:cNvPr id="460909" name="Rectangle 109"/>
          <p:cNvSpPr>
            <a:spLocks noChangeArrowheads="1"/>
          </p:cNvSpPr>
          <p:nvPr/>
        </p:nvSpPr>
        <p:spPr bwMode="auto">
          <a:xfrm>
            <a:off x="2039938" y="3902075"/>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60910" name="Rectangle 110"/>
          <p:cNvSpPr>
            <a:spLocks noChangeArrowheads="1"/>
          </p:cNvSpPr>
          <p:nvPr/>
        </p:nvSpPr>
        <p:spPr bwMode="auto">
          <a:xfrm>
            <a:off x="3944938" y="3902075"/>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60911" name="Rectangle 111"/>
          <p:cNvSpPr>
            <a:spLocks noChangeArrowheads="1"/>
          </p:cNvSpPr>
          <p:nvPr/>
        </p:nvSpPr>
        <p:spPr bwMode="auto">
          <a:xfrm>
            <a:off x="5697538" y="3962400"/>
            <a:ext cx="1236662" cy="593725"/>
          </a:xfrm>
          <a:prstGeom prst="rect">
            <a:avLst/>
          </a:prstGeom>
          <a:noFill/>
          <a:ln w="9525">
            <a:noFill/>
            <a:miter lim="800000"/>
            <a:headEnd/>
            <a:tailEnd/>
          </a:ln>
          <a:effectLst/>
        </p:spPr>
        <p:txBody>
          <a:bodyPr lIns="103548" tIns="51774" rIns="103548" bIns="51774">
            <a:spAutoFit/>
          </a:bodyPr>
          <a:lstStyle/>
          <a:p>
            <a:pPr algn="ctr" defTabSz="1028700"/>
            <a:r>
              <a:rPr lang="es-ES_tradnl" sz="1600" b="1">
                <a:solidFill>
                  <a:schemeClr val="tx2"/>
                </a:solidFill>
                <a:latin typeface="Arial" charset="0"/>
              </a:rPr>
              <a:t>Central Telefónica</a:t>
            </a:r>
            <a:endParaRPr lang="es-ES" sz="1600" b="1">
              <a:solidFill>
                <a:schemeClr val="tx2"/>
              </a:solidFill>
              <a:latin typeface="Arial" charset="0"/>
            </a:endParaRPr>
          </a:p>
        </p:txBody>
      </p:sp>
      <p:sp>
        <p:nvSpPr>
          <p:cNvPr id="460912" name="Rectangle 112"/>
          <p:cNvSpPr>
            <a:spLocks noChangeArrowheads="1"/>
          </p:cNvSpPr>
          <p:nvPr/>
        </p:nvSpPr>
        <p:spPr bwMode="auto">
          <a:xfrm>
            <a:off x="2093913" y="3048000"/>
            <a:ext cx="879475" cy="700088"/>
          </a:xfrm>
          <a:prstGeom prst="rect">
            <a:avLst/>
          </a:prstGeom>
          <a:noFill/>
          <a:ln w="9525">
            <a:noFill/>
            <a:miter lim="800000"/>
            <a:headEnd/>
            <a:tailEnd/>
          </a:ln>
          <a:effectLst/>
        </p:spPr>
        <p:txBody>
          <a:bodyPr wrap="none" lIns="103548" tIns="51774" rIns="103548" bIns="51774">
            <a:spAutoFit/>
          </a:bodyPr>
          <a:lstStyle/>
          <a:p>
            <a:pPr algn="ctr" defTabSz="1028700"/>
            <a:r>
              <a:rPr lang="es-ES_tradnl" sz="1300" b="1">
                <a:latin typeface="Arial" charset="0"/>
              </a:rPr>
              <a:t>Circuito </a:t>
            </a:r>
          </a:p>
          <a:p>
            <a:pPr algn="ctr" defTabSz="1028700"/>
            <a:r>
              <a:rPr lang="es-ES_tradnl" sz="1300" b="1">
                <a:latin typeface="Arial" charset="0"/>
              </a:rPr>
              <a:t>híbrido </a:t>
            </a:r>
          </a:p>
          <a:p>
            <a:pPr algn="ctr" defTabSz="1028700"/>
            <a:r>
              <a:rPr lang="es-ES_tradnl" sz="1300" b="1">
                <a:latin typeface="Arial" charset="0"/>
              </a:rPr>
              <a:t>2-4 hilos</a:t>
            </a:r>
            <a:endParaRPr lang="es-ES" sz="1300" b="1">
              <a:latin typeface="Arial" charset="0"/>
            </a:endParaRPr>
          </a:p>
        </p:txBody>
      </p:sp>
      <p:sp>
        <p:nvSpPr>
          <p:cNvPr id="460913" name="Rectangle 113"/>
          <p:cNvSpPr>
            <a:spLocks noChangeArrowheads="1"/>
          </p:cNvSpPr>
          <p:nvPr/>
        </p:nvSpPr>
        <p:spPr bwMode="auto">
          <a:xfrm>
            <a:off x="6172200" y="3048000"/>
            <a:ext cx="879475" cy="700088"/>
          </a:xfrm>
          <a:prstGeom prst="rect">
            <a:avLst/>
          </a:prstGeom>
          <a:noFill/>
          <a:ln w="9525">
            <a:noFill/>
            <a:miter lim="800000"/>
            <a:headEnd/>
            <a:tailEnd/>
          </a:ln>
          <a:effectLst/>
        </p:spPr>
        <p:txBody>
          <a:bodyPr wrap="none" lIns="103548" tIns="51774" rIns="103548" bIns="51774">
            <a:spAutoFit/>
          </a:bodyPr>
          <a:lstStyle/>
          <a:p>
            <a:pPr algn="ctr" defTabSz="1028700"/>
            <a:r>
              <a:rPr lang="es-ES_tradnl" sz="1300" b="1">
                <a:latin typeface="Arial" charset="0"/>
              </a:rPr>
              <a:t>Circuito </a:t>
            </a:r>
          </a:p>
          <a:p>
            <a:pPr algn="ctr" defTabSz="1028700"/>
            <a:r>
              <a:rPr lang="es-ES_tradnl" sz="1300" b="1">
                <a:latin typeface="Arial" charset="0"/>
              </a:rPr>
              <a:t>híbrido </a:t>
            </a:r>
          </a:p>
          <a:p>
            <a:pPr algn="ctr" defTabSz="1028700"/>
            <a:r>
              <a:rPr lang="es-ES_tradnl" sz="1300" b="1">
                <a:latin typeface="Arial" charset="0"/>
              </a:rPr>
              <a:t>2-4 hilos</a:t>
            </a:r>
            <a:endParaRPr lang="es-ES" sz="1300" b="1">
              <a:latin typeface="Arial" charset="0"/>
            </a:endParaRPr>
          </a:p>
        </p:txBody>
      </p:sp>
      <p:sp>
        <p:nvSpPr>
          <p:cNvPr id="460914" name="Text Box 114"/>
          <p:cNvSpPr txBox="1">
            <a:spLocks noChangeArrowheads="1"/>
          </p:cNvSpPr>
          <p:nvPr/>
        </p:nvSpPr>
        <p:spPr bwMode="auto">
          <a:xfrm>
            <a:off x="3276600" y="5141913"/>
            <a:ext cx="2470150" cy="366712"/>
          </a:xfrm>
          <a:prstGeom prst="rect">
            <a:avLst/>
          </a:prstGeom>
          <a:noFill/>
          <a:ln w="12700">
            <a:noFill/>
            <a:miter lim="800000"/>
            <a:headEnd/>
            <a:tailEnd/>
          </a:ln>
          <a:effectLst/>
        </p:spPr>
        <p:txBody>
          <a:bodyPr wrap="none">
            <a:spAutoFit/>
          </a:bodyPr>
          <a:lstStyle/>
          <a:p>
            <a:r>
              <a:rPr lang="es-ES_tradnl" sz="1800" b="1">
                <a:latin typeface="Arial" charset="0"/>
              </a:rPr>
              <a:t>Canceladores de eco</a:t>
            </a:r>
            <a:endParaRPr lang="es-ES" sz="1800" b="1">
              <a:latin typeface="Arial" charset="0"/>
            </a:endParaRPr>
          </a:p>
        </p:txBody>
      </p:sp>
      <p:sp>
        <p:nvSpPr>
          <p:cNvPr id="460915" name="Line 115"/>
          <p:cNvSpPr>
            <a:spLocks noChangeShapeType="1"/>
          </p:cNvSpPr>
          <p:nvPr/>
        </p:nvSpPr>
        <p:spPr bwMode="auto">
          <a:xfrm flipH="1" flipV="1">
            <a:off x="3124200" y="3886200"/>
            <a:ext cx="533400" cy="1219200"/>
          </a:xfrm>
          <a:prstGeom prst="line">
            <a:avLst/>
          </a:prstGeom>
          <a:noFill/>
          <a:ln w="12700">
            <a:solidFill>
              <a:schemeClr val="tx1"/>
            </a:solidFill>
            <a:round/>
            <a:headEnd/>
            <a:tailEnd type="triangle" w="med" len="med"/>
          </a:ln>
          <a:effectLst/>
        </p:spPr>
        <p:txBody>
          <a:bodyPr/>
          <a:lstStyle/>
          <a:p>
            <a:endParaRPr lang="es-ES"/>
          </a:p>
        </p:txBody>
      </p:sp>
      <p:sp>
        <p:nvSpPr>
          <p:cNvPr id="460916" name="Line 116"/>
          <p:cNvSpPr>
            <a:spLocks noChangeShapeType="1"/>
          </p:cNvSpPr>
          <p:nvPr/>
        </p:nvSpPr>
        <p:spPr bwMode="auto">
          <a:xfrm flipV="1">
            <a:off x="5181600" y="3886200"/>
            <a:ext cx="762000" cy="12192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8" name="Freeform 4"/>
          <p:cNvSpPr>
            <a:spLocks/>
          </p:cNvSpPr>
          <p:nvPr/>
        </p:nvSpPr>
        <p:spPr bwMode="auto">
          <a:xfrm rot="5400000">
            <a:off x="1254919" y="2859881"/>
            <a:ext cx="1531938" cy="79375"/>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a:effectLst/>
        </p:spPr>
        <p:txBody>
          <a:bodyPr/>
          <a:lstStyle/>
          <a:p>
            <a:endParaRPr lang="es-ES"/>
          </a:p>
        </p:txBody>
      </p:sp>
      <p:sp>
        <p:nvSpPr>
          <p:cNvPr id="579589" name="Line 5"/>
          <p:cNvSpPr>
            <a:spLocks noChangeShapeType="1"/>
          </p:cNvSpPr>
          <p:nvPr/>
        </p:nvSpPr>
        <p:spPr bwMode="auto">
          <a:xfrm>
            <a:off x="1066800" y="3810000"/>
            <a:ext cx="0" cy="533400"/>
          </a:xfrm>
          <a:prstGeom prst="line">
            <a:avLst/>
          </a:prstGeom>
          <a:noFill/>
          <a:ln w="25400">
            <a:solidFill>
              <a:schemeClr val="tx1"/>
            </a:solidFill>
            <a:round/>
            <a:headEnd/>
            <a:tailEnd/>
          </a:ln>
          <a:effectLst/>
        </p:spPr>
        <p:txBody>
          <a:bodyPr/>
          <a:lstStyle/>
          <a:p>
            <a:endParaRPr lang="es-ES"/>
          </a:p>
        </p:txBody>
      </p:sp>
      <p:sp>
        <p:nvSpPr>
          <p:cNvPr id="579590" name="Line 6"/>
          <p:cNvSpPr>
            <a:spLocks noChangeShapeType="1"/>
          </p:cNvSpPr>
          <p:nvPr/>
        </p:nvSpPr>
        <p:spPr bwMode="auto">
          <a:xfrm>
            <a:off x="3048000" y="3810000"/>
            <a:ext cx="0" cy="533400"/>
          </a:xfrm>
          <a:prstGeom prst="line">
            <a:avLst/>
          </a:prstGeom>
          <a:noFill/>
          <a:ln w="25400">
            <a:solidFill>
              <a:schemeClr val="tx1"/>
            </a:solidFill>
            <a:round/>
            <a:headEnd/>
            <a:tailEnd/>
          </a:ln>
          <a:effectLst/>
        </p:spPr>
        <p:txBody>
          <a:bodyPr/>
          <a:lstStyle/>
          <a:p>
            <a:endParaRPr lang="es-ES"/>
          </a:p>
        </p:txBody>
      </p:sp>
      <p:sp>
        <p:nvSpPr>
          <p:cNvPr id="579591" name="Line 7"/>
          <p:cNvSpPr>
            <a:spLocks noChangeShapeType="1"/>
          </p:cNvSpPr>
          <p:nvPr/>
        </p:nvSpPr>
        <p:spPr bwMode="auto">
          <a:xfrm>
            <a:off x="1981200" y="3810000"/>
            <a:ext cx="0" cy="533400"/>
          </a:xfrm>
          <a:prstGeom prst="line">
            <a:avLst/>
          </a:prstGeom>
          <a:noFill/>
          <a:ln w="25400">
            <a:solidFill>
              <a:schemeClr val="tx1"/>
            </a:solidFill>
            <a:round/>
            <a:headEnd/>
            <a:tailEnd/>
          </a:ln>
          <a:effectLst/>
        </p:spPr>
        <p:txBody>
          <a:bodyPr/>
          <a:lstStyle/>
          <a:p>
            <a:endParaRPr lang="es-ES"/>
          </a:p>
        </p:txBody>
      </p:sp>
      <p:sp>
        <p:nvSpPr>
          <p:cNvPr id="579592" name="Line 8"/>
          <p:cNvSpPr>
            <a:spLocks noChangeShapeType="1"/>
          </p:cNvSpPr>
          <p:nvPr/>
        </p:nvSpPr>
        <p:spPr bwMode="auto">
          <a:xfrm>
            <a:off x="838200" y="4343400"/>
            <a:ext cx="2438400" cy="0"/>
          </a:xfrm>
          <a:prstGeom prst="line">
            <a:avLst/>
          </a:prstGeom>
          <a:noFill/>
          <a:ln w="25400">
            <a:solidFill>
              <a:schemeClr val="tx1"/>
            </a:solidFill>
            <a:round/>
            <a:headEnd/>
            <a:tailEnd/>
          </a:ln>
          <a:effectLst/>
        </p:spPr>
        <p:txBody>
          <a:bodyPr/>
          <a:lstStyle/>
          <a:p>
            <a:endParaRPr lang="es-ES"/>
          </a:p>
        </p:txBody>
      </p:sp>
      <p:sp>
        <p:nvSpPr>
          <p:cNvPr id="579593" name="Line 9"/>
          <p:cNvSpPr>
            <a:spLocks noChangeShapeType="1"/>
          </p:cNvSpPr>
          <p:nvPr/>
        </p:nvSpPr>
        <p:spPr bwMode="auto">
          <a:xfrm flipV="1">
            <a:off x="8153400" y="2971800"/>
            <a:ext cx="0" cy="457200"/>
          </a:xfrm>
          <a:prstGeom prst="line">
            <a:avLst/>
          </a:prstGeom>
          <a:noFill/>
          <a:ln w="9525">
            <a:solidFill>
              <a:schemeClr val="tx1"/>
            </a:solidFill>
            <a:round/>
            <a:headEnd/>
            <a:tailEnd/>
          </a:ln>
          <a:effectLst/>
        </p:spPr>
        <p:txBody>
          <a:bodyPr/>
          <a:lstStyle/>
          <a:p>
            <a:endParaRPr lang="es-ES"/>
          </a:p>
        </p:txBody>
      </p:sp>
      <p:sp>
        <p:nvSpPr>
          <p:cNvPr id="579594" name="Line 10"/>
          <p:cNvSpPr>
            <a:spLocks noChangeShapeType="1"/>
          </p:cNvSpPr>
          <p:nvPr/>
        </p:nvSpPr>
        <p:spPr bwMode="auto">
          <a:xfrm>
            <a:off x="3200400" y="3810000"/>
            <a:ext cx="3657600" cy="0"/>
          </a:xfrm>
          <a:prstGeom prst="line">
            <a:avLst/>
          </a:prstGeom>
          <a:noFill/>
          <a:ln w="9525">
            <a:solidFill>
              <a:schemeClr val="tx1"/>
            </a:solidFill>
            <a:round/>
            <a:headEnd/>
            <a:tailEnd/>
          </a:ln>
          <a:effectLst/>
        </p:spPr>
        <p:txBody>
          <a:bodyPr/>
          <a:lstStyle/>
          <a:p>
            <a:endParaRPr lang="es-ES"/>
          </a:p>
        </p:txBody>
      </p:sp>
      <p:sp>
        <p:nvSpPr>
          <p:cNvPr id="579595" name="Line 11"/>
          <p:cNvSpPr>
            <a:spLocks noChangeShapeType="1"/>
          </p:cNvSpPr>
          <p:nvPr/>
        </p:nvSpPr>
        <p:spPr bwMode="auto">
          <a:xfrm>
            <a:off x="6858000" y="2895600"/>
            <a:ext cx="0" cy="1905000"/>
          </a:xfrm>
          <a:prstGeom prst="line">
            <a:avLst/>
          </a:prstGeom>
          <a:noFill/>
          <a:ln w="9525">
            <a:solidFill>
              <a:schemeClr val="tx1"/>
            </a:solidFill>
            <a:round/>
            <a:headEnd/>
            <a:tailEnd/>
          </a:ln>
          <a:effectLst/>
        </p:spPr>
        <p:txBody>
          <a:bodyPr/>
          <a:lstStyle/>
          <a:p>
            <a:endParaRPr lang="es-ES"/>
          </a:p>
        </p:txBody>
      </p:sp>
      <p:sp>
        <p:nvSpPr>
          <p:cNvPr id="579596" name="Line 12"/>
          <p:cNvSpPr>
            <a:spLocks noChangeShapeType="1"/>
          </p:cNvSpPr>
          <p:nvPr/>
        </p:nvSpPr>
        <p:spPr bwMode="auto">
          <a:xfrm>
            <a:off x="6858000" y="4826000"/>
            <a:ext cx="914400" cy="0"/>
          </a:xfrm>
          <a:prstGeom prst="line">
            <a:avLst/>
          </a:prstGeom>
          <a:noFill/>
          <a:ln w="9525">
            <a:solidFill>
              <a:schemeClr val="tx1"/>
            </a:solidFill>
            <a:round/>
            <a:headEnd/>
            <a:tailEnd/>
          </a:ln>
          <a:effectLst/>
        </p:spPr>
        <p:txBody>
          <a:bodyPr/>
          <a:lstStyle/>
          <a:p>
            <a:endParaRPr lang="es-ES"/>
          </a:p>
        </p:txBody>
      </p:sp>
      <p:pic>
        <p:nvPicPr>
          <p:cNvPr id="579597" name="Picture 13"/>
          <p:cNvPicPr>
            <a:picLocks noChangeArrowheads="1"/>
          </p:cNvPicPr>
          <p:nvPr/>
        </p:nvPicPr>
        <p:blipFill>
          <a:blip r:embed="rId3" cstate="print"/>
          <a:srcRect/>
          <a:stretch>
            <a:fillRect/>
          </a:stretch>
        </p:blipFill>
        <p:spPr bwMode="auto">
          <a:xfrm>
            <a:off x="4343400" y="3276600"/>
            <a:ext cx="1566863" cy="1077913"/>
          </a:xfrm>
          <a:prstGeom prst="rect">
            <a:avLst/>
          </a:prstGeom>
          <a:noFill/>
          <a:ln w="12700">
            <a:noFill/>
            <a:miter lim="800000"/>
            <a:headEnd/>
            <a:tailEnd/>
          </a:ln>
          <a:effectLst/>
        </p:spPr>
      </p:pic>
      <p:pic>
        <p:nvPicPr>
          <p:cNvPr id="579598" name="Picture 14"/>
          <p:cNvPicPr>
            <a:picLocks noChangeArrowheads="1"/>
          </p:cNvPicPr>
          <p:nvPr/>
        </p:nvPicPr>
        <p:blipFill>
          <a:blip r:embed="rId4" cstate="print"/>
          <a:srcRect/>
          <a:stretch>
            <a:fillRect/>
          </a:stretch>
        </p:blipFill>
        <p:spPr bwMode="auto">
          <a:xfrm>
            <a:off x="6400800" y="2579688"/>
            <a:ext cx="812800" cy="620712"/>
          </a:xfrm>
          <a:prstGeom prst="rect">
            <a:avLst/>
          </a:prstGeom>
          <a:noFill/>
          <a:ln w="12700">
            <a:noFill/>
            <a:miter lim="800000"/>
            <a:headEnd/>
            <a:tailEnd/>
          </a:ln>
          <a:effectLst/>
        </p:spPr>
      </p:pic>
      <p:pic>
        <p:nvPicPr>
          <p:cNvPr id="579599" name="Picture 15"/>
          <p:cNvPicPr>
            <a:picLocks noChangeArrowheads="1"/>
          </p:cNvPicPr>
          <p:nvPr/>
        </p:nvPicPr>
        <p:blipFill>
          <a:blip r:embed="rId5" cstate="print"/>
          <a:srcRect/>
          <a:stretch>
            <a:fillRect/>
          </a:stretch>
        </p:blipFill>
        <p:spPr bwMode="auto">
          <a:xfrm>
            <a:off x="6488113" y="4530725"/>
            <a:ext cx="674687" cy="447675"/>
          </a:xfrm>
          <a:prstGeom prst="rect">
            <a:avLst/>
          </a:prstGeom>
          <a:noFill/>
          <a:ln w="12700">
            <a:noFill/>
            <a:miter lim="800000"/>
            <a:headEnd/>
            <a:tailEnd/>
          </a:ln>
          <a:effectLst/>
        </p:spPr>
      </p:pic>
      <p:pic>
        <p:nvPicPr>
          <p:cNvPr id="579600" name="Picture 16"/>
          <p:cNvPicPr>
            <a:picLocks noChangeArrowheads="1"/>
          </p:cNvPicPr>
          <p:nvPr/>
        </p:nvPicPr>
        <p:blipFill>
          <a:blip r:embed="rId6" cstate="print"/>
          <a:srcRect/>
          <a:stretch>
            <a:fillRect/>
          </a:stretch>
        </p:blipFill>
        <p:spPr bwMode="auto">
          <a:xfrm>
            <a:off x="2667000" y="3581400"/>
            <a:ext cx="1050925" cy="385763"/>
          </a:xfrm>
          <a:prstGeom prst="rect">
            <a:avLst/>
          </a:prstGeom>
          <a:noFill/>
          <a:ln w="12700">
            <a:noFill/>
            <a:miter lim="800000"/>
            <a:headEnd/>
            <a:tailEnd/>
          </a:ln>
          <a:effectLst/>
        </p:spPr>
      </p:pic>
      <p:pic>
        <p:nvPicPr>
          <p:cNvPr id="579601" name="Picture 17"/>
          <p:cNvPicPr>
            <a:picLocks noChangeArrowheads="1"/>
          </p:cNvPicPr>
          <p:nvPr/>
        </p:nvPicPr>
        <p:blipFill>
          <a:blip r:embed="rId7" cstate="print"/>
          <a:srcRect/>
          <a:stretch>
            <a:fillRect/>
          </a:stretch>
        </p:blipFill>
        <p:spPr bwMode="auto">
          <a:xfrm>
            <a:off x="7529513" y="4038600"/>
            <a:ext cx="1081087" cy="1016000"/>
          </a:xfrm>
          <a:prstGeom prst="rect">
            <a:avLst/>
          </a:prstGeom>
          <a:noFill/>
          <a:ln w="12700">
            <a:noFill/>
            <a:miter lim="800000"/>
            <a:headEnd/>
            <a:tailEnd/>
          </a:ln>
          <a:effectLst/>
        </p:spPr>
      </p:pic>
      <p:pic>
        <p:nvPicPr>
          <p:cNvPr id="579602" name="Picture 18"/>
          <p:cNvPicPr>
            <a:picLocks noChangeArrowheads="1"/>
          </p:cNvPicPr>
          <p:nvPr/>
        </p:nvPicPr>
        <p:blipFill>
          <a:blip r:embed="rId3" cstate="print"/>
          <a:srcRect/>
          <a:stretch>
            <a:fillRect/>
          </a:stretch>
        </p:blipFill>
        <p:spPr bwMode="auto">
          <a:xfrm>
            <a:off x="1176338" y="1295400"/>
            <a:ext cx="1566862" cy="1077913"/>
          </a:xfrm>
          <a:prstGeom prst="rect">
            <a:avLst/>
          </a:prstGeom>
          <a:noFill/>
          <a:ln w="12700">
            <a:noFill/>
            <a:miter lim="800000"/>
            <a:headEnd/>
            <a:tailEnd/>
          </a:ln>
          <a:effectLst/>
        </p:spPr>
      </p:pic>
      <p:sp>
        <p:nvSpPr>
          <p:cNvPr id="579603" name="Text Box 19"/>
          <p:cNvSpPr txBox="1">
            <a:spLocks noChangeArrowheads="1"/>
          </p:cNvSpPr>
          <p:nvPr/>
        </p:nvSpPr>
        <p:spPr bwMode="auto">
          <a:xfrm>
            <a:off x="4495800" y="3505200"/>
            <a:ext cx="1133475" cy="581025"/>
          </a:xfrm>
          <a:prstGeom prst="rect">
            <a:avLst/>
          </a:prstGeom>
          <a:noFill/>
          <a:ln w="9525">
            <a:noFill/>
            <a:miter lim="800000"/>
            <a:headEnd/>
            <a:tailEnd/>
          </a:ln>
          <a:effectLst/>
        </p:spPr>
        <p:txBody>
          <a:bodyPr wrap="none">
            <a:spAutoFit/>
          </a:bodyPr>
          <a:lstStyle/>
          <a:p>
            <a:pPr algn="ctr"/>
            <a:r>
              <a:rPr lang="es-ES_tradnl" sz="1600" b="1">
                <a:latin typeface="Arial" charset="0"/>
              </a:rPr>
              <a:t>Red</a:t>
            </a:r>
          </a:p>
          <a:p>
            <a:pPr algn="ctr"/>
            <a:r>
              <a:rPr lang="es-ES_tradnl" sz="1600" b="1">
                <a:latin typeface="Arial" charset="0"/>
              </a:rPr>
              <a:t>telefónica</a:t>
            </a:r>
            <a:endParaRPr lang="es-ES" sz="1600" b="1">
              <a:latin typeface="Arial" charset="0"/>
            </a:endParaRPr>
          </a:p>
        </p:txBody>
      </p:sp>
      <p:sp>
        <p:nvSpPr>
          <p:cNvPr id="579604" name="Text Box 20"/>
          <p:cNvSpPr txBox="1">
            <a:spLocks noChangeArrowheads="1"/>
          </p:cNvSpPr>
          <p:nvPr/>
        </p:nvSpPr>
        <p:spPr bwMode="auto">
          <a:xfrm>
            <a:off x="1508125" y="1676400"/>
            <a:ext cx="930275" cy="336550"/>
          </a:xfrm>
          <a:prstGeom prst="rect">
            <a:avLst/>
          </a:prstGeom>
          <a:noFill/>
          <a:ln w="9525">
            <a:noFill/>
            <a:miter lim="800000"/>
            <a:headEnd/>
            <a:tailEnd/>
          </a:ln>
          <a:effectLst/>
        </p:spPr>
        <p:txBody>
          <a:bodyPr wrap="none">
            <a:spAutoFit/>
          </a:bodyPr>
          <a:lstStyle/>
          <a:p>
            <a:pPr algn="ctr"/>
            <a:r>
              <a:rPr lang="es-ES_tradnl" sz="1600" b="1">
                <a:latin typeface="Arial" charset="0"/>
              </a:rPr>
              <a:t>Internet</a:t>
            </a:r>
            <a:endParaRPr lang="es-ES" sz="1600" b="1">
              <a:latin typeface="Arial" charset="0"/>
            </a:endParaRPr>
          </a:p>
        </p:txBody>
      </p:sp>
      <p:sp>
        <p:nvSpPr>
          <p:cNvPr id="579605" name="Text Box 21"/>
          <p:cNvSpPr txBox="1">
            <a:spLocks noChangeArrowheads="1"/>
          </p:cNvSpPr>
          <p:nvPr/>
        </p:nvSpPr>
        <p:spPr bwMode="auto">
          <a:xfrm>
            <a:off x="6715125" y="1752600"/>
            <a:ext cx="1482725" cy="825500"/>
          </a:xfrm>
          <a:prstGeom prst="rect">
            <a:avLst/>
          </a:prstGeom>
          <a:noFill/>
          <a:ln w="9525">
            <a:noFill/>
            <a:miter lim="800000"/>
            <a:headEnd/>
            <a:tailEnd/>
          </a:ln>
          <a:effectLst/>
        </p:spPr>
        <p:txBody>
          <a:bodyPr wrap="none">
            <a:spAutoFit/>
          </a:bodyPr>
          <a:lstStyle/>
          <a:p>
            <a:pPr algn="ctr"/>
            <a:r>
              <a:rPr lang="es-ES_tradnl" sz="1600" b="1">
                <a:latin typeface="Arial" charset="0"/>
              </a:rPr>
              <a:t>Teléfonos</a:t>
            </a:r>
          </a:p>
          <a:p>
            <a:pPr algn="ctr"/>
            <a:r>
              <a:rPr lang="es-ES_tradnl" sz="1600" b="1">
                <a:latin typeface="Arial" charset="0"/>
              </a:rPr>
              <a:t>analógicos o </a:t>
            </a:r>
          </a:p>
          <a:p>
            <a:pPr algn="ctr"/>
            <a:r>
              <a:rPr lang="es-ES_tradnl" sz="1600" b="1">
                <a:latin typeface="Arial" charset="0"/>
              </a:rPr>
              <a:t>digitales</a:t>
            </a:r>
            <a:endParaRPr lang="es-ES" sz="1600" b="1">
              <a:latin typeface="Arial" charset="0"/>
            </a:endParaRPr>
          </a:p>
        </p:txBody>
      </p:sp>
      <p:sp>
        <p:nvSpPr>
          <p:cNvPr id="579606" name="Text Box 22"/>
          <p:cNvSpPr txBox="1">
            <a:spLocks noChangeArrowheads="1"/>
          </p:cNvSpPr>
          <p:nvPr/>
        </p:nvSpPr>
        <p:spPr bwMode="auto">
          <a:xfrm>
            <a:off x="6216650" y="5073650"/>
            <a:ext cx="1165225" cy="581025"/>
          </a:xfrm>
          <a:prstGeom prst="rect">
            <a:avLst/>
          </a:prstGeom>
          <a:noFill/>
          <a:ln w="9525">
            <a:noFill/>
            <a:miter lim="800000"/>
            <a:headEnd/>
            <a:tailEnd/>
          </a:ln>
          <a:effectLst/>
        </p:spPr>
        <p:txBody>
          <a:bodyPr wrap="none">
            <a:spAutoFit/>
          </a:bodyPr>
          <a:lstStyle/>
          <a:p>
            <a:pPr algn="ctr"/>
            <a:r>
              <a:rPr lang="es-ES_tradnl" sz="1600" b="1">
                <a:latin typeface="Arial" charset="0"/>
              </a:rPr>
              <a:t>Módem o</a:t>
            </a:r>
          </a:p>
          <a:p>
            <a:pPr algn="ctr"/>
            <a:r>
              <a:rPr lang="es-ES_tradnl" sz="1600" b="1">
                <a:latin typeface="Arial" charset="0"/>
              </a:rPr>
              <a:t>adaptador</a:t>
            </a:r>
            <a:endParaRPr lang="es-ES" sz="1600" b="1">
              <a:latin typeface="Arial" charset="0"/>
            </a:endParaRPr>
          </a:p>
        </p:txBody>
      </p:sp>
      <p:sp>
        <p:nvSpPr>
          <p:cNvPr id="579607" name="Rectangle 23"/>
          <p:cNvSpPr>
            <a:spLocks noChangeArrowheads="1"/>
          </p:cNvSpPr>
          <p:nvPr/>
        </p:nvSpPr>
        <p:spPr bwMode="auto">
          <a:xfrm>
            <a:off x="609600" y="3048000"/>
            <a:ext cx="3352800" cy="1600200"/>
          </a:xfrm>
          <a:prstGeom prst="rect">
            <a:avLst/>
          </a:prstGeom>
          <a:noFill/>
          <a:ln w="9525">
            <a:solidFill>
              <a:schemeClr val="tx1"/>
            </a:solidFill>
            <a:miter lim="800000"/>
            <a:headEnd/>
            <a:tailEnd/>
          </a:ln>
          <a:effectLst/>
        </p:spPr>
        <p:txBody>
          <a:bodyPr wrap="none" anchor="ctr"/>
          <a:lstStyle/>
          <a:p>
            <a:endParaRPr lang="es-ES"/>
          </a:p>
        </p:txBody>
      </p:sp>
      <p:sp>
        <p:nvSpPr>
          <p:cNvPr id="579608" name="Rectangle 24"/>
          <p:cNvSpPr>
            <a:spLocks noChangeArrowheads="1"/>
          </p:cNvSpPr>
          <p:nvPr/>
        </p:nvSpPr>
        <p:spPr bwMode="auto">
          <a:xfrm>
            <a:off x="6248400" y="1676400"/>
            <a:ext cx="2438400" cy="4114800"/>
          </a:xfrm>
          <a:prstGeom prst="rect">
            <a:avLst/>
          </a:prstGeom>
          <a:noFill/>
          <a:ln w="9525">
            <a:solidFill>
              <a:schemeClr val="tx1"/>
            </a:solidFill>
            <a:miter lim="800000"/>
            <a:headEnd/>
            <a:tailEnd/>
          </a:ln>
          <a:effectLst/>
        </p:spPr>
        <p:txBody>
          <a:bodyPr wrap="none" anchor="ctr"/>
          <a:lstStyle/>
          <a:p>
            <a:endParaRPr lang="es-ES"/>
          </a:p>
        </p:txBody>
      </p:sp>
      <p:sp>
        <p:nvSpPr>
          <p:cNvPr id="579609" name="Text Box 25"/>
          <p:cNvSpPr txBox="1">
            <a:spLocks noChangeArrowheads="1"/>
          </p:cNvSpPr>
          <p:nvPr/>
        </p:nvSpPr>
        <p:spPr bwMode="auto">
          <a:xfrm>
            <a:off x="7421563" y="5073650"/>
            <a:ext cx="1222375" cy="336550"/>
          </a:xfrm>
          <a:prstGeom prst="rect">
            <a:avLst/>
          </a:prstGeom>
          <a:noFill/>
          <a:ln w="9525">
            <a:noFill/>
            <a:miter lim="800000"/>
            <a:headEnd/>
            <a:tailEnd/>
          </a:ln>
          <a:effectLst/>
        </p:spPr>
        <p:txBody>
          <a:bodyPr wrap="none">
            <a:spAutoFit/>
          </a:bodyPr>
          <a:lstStyle/>
          <a:p>
            <a:pPr algn="ctr"/>
            <a:r>
              <a:rPr lang="es-ES_tradnl" sz="1600" b="1">
                <a:latin typeface="Arial" charset="0"/>
              </a:rPr>
              <a:t>Ordenador</a:t>
            </a:r>
            <a:endParaRPr lang="es-ES" sz="1600" b="1">
              <a:latin typeface="Arial" charset="0"/>
            </a:endParaRPr>
          </a:p>
        </p:txBody>
      </p:sp>
      <p:sp>
        <p:nvSpPr>
          <p:cNvPr id="579610" name="Text Box 26"/>
          <p:cNvSpPr txBox="1">
            <a:spLocks noChangeArrowheads="1"/>
          </p:cNvSpPr>
          <p:nvPr/>
        </p:nvSpPr>
        <p:spPr bwMode="auto">
          <a:xfrm>
            <a:off x="908050" y="273050"/>
            <a:ext cx="7080250" cy="641350"/>
          </a:xfrm>
          <a:prstGeom prst="rect">
            <a:avLst/>
          </a:prstGeom>
          <a:noFill/>
          <a:ln w="9525">
            <a:noFill/>
            <a:miter lim="800000"/>
            <a:headEnd/>
            <a:tailEnd/>
          </a:ln>
          <a:effectLst/>
        </p:spPr>
        <p:txBody>
          <a:bodyPr wrap="none">
            <a:spAutoFit/>
          </a:bodyPr>
          <a:lstStyle/>
          <a:p>
            <a:r>
              <a:rPr lang="es-ES_tradnl" sz="3600"/>
              <a:t>Acceso a Internet con línea telefónica</a:t>
            </a:r>
            <a:endParaRPr lang="es-ES" sz="3600"/>
          </a:p>
        </p:txBody>
      </p:sp>
      <p:sp>
        <p:nvSpPr>
          <p:cNvPr id="579611" name="Text Box 27"/>
          <p:cNvSpPr txBox="1">
            <a:spLocks noChangeArrowheads="1"/>
          </p:cNvSpPr>
          <p:nvPr/>
        </p:nvSpPr>
        <p:spPr bwMode="auto">
          <a:xfrm>
            <a:off x="1371600" y="4800600"/>
            <a:ext cx="1636713" cy="396875"/>
          </a:xfrm>
          <a:prstGeom prst="rect">
            <a:avLst/>
          </a:prstGeom>
          <a:noFill/>
          <a:ln w="9525">
            <a:noFill/>
            <a:miter lim="800000"/>
            <a:headEnd/>
            <a:tailEnd/>
          </a:ln>
          <a:effectLst/>
        </p:spPr>
        <p:txBody>
          <a:bodyPr wrap="none">
            <a:spAutoFit/>
          </a:bodyPr>
          <a:lstStyle/>
          <a:p>
            <a:pPr algn="ctr"/>
            <a:r>
              <a:rPr lang="es-ES_tradnl" sz="2000" b="1">
                <a:latin typeface="Arial" charset="0"/>
              </a:rPr>
              <a:t>POP del ISP</a:t>
            </a:r>
            <a:endParaRPr lang="es-ES" sz="2000" b="1">
              <a:latin typeface="Arial" charset="0"/>
            </a:endParaRPr>
          </a:p>
        </p:txBody>
      </p:sp>
      <p:sp>
        <p:nvSpPr>
          <p:cNvPr id="579612" name="Text Box 28"/>
          <p:cNvSpPr txBox="1">
            <a:spLocks noChangeArrowheads="1"/>
          </p:cNvSpPr>
          <p:nvPr/>
        </p:nvSpPr>
        <p:spPr bwMode="auto">
          <a:xfrm>
            <a:off x="5892800" y="1143000"/>
            <a:ext cx="2892425" cy="396875"/>
          </a:xfrm>
          <a:prstGeom prst="rect">
            <a:avLst/>
          </a:prstGeom>
          <a:noFill/>
          <a:ln w="9525">
            <a:noFill/>
            <a:miter lim="800000"/>
            <a:headEnd/>
            <a:tailEnd/>
          </a:ln>
          <a:effectLst/>
        </p:spPr>
        <p:txBody>
          <a:bodyPr wrap="none">
            <a:spAutoFit/>
          </a:bodyPr>
          <a:lstStyle/>
          <a:p>
            <a:pPr algn="ctr"/>
            <a:r>
              <a:rPr lang="es-ES_tradnl" sz="2000" b="1">
                <a:latin typeface="Arial" charset="0"/>
              </a:rPr>
              <a:t>Domicilio del abonado</a:t>
            </a:r>
            <a:endParaRPr lang="es-ES" sz="2000" b="1">
              <a:latin typeface="Arial" charset="0"/>
            </a:endParaRPr>
          </a:p>
        </p:txBody>
      </p:sp>
      <p:pic>
        <p:nvPicPr>
          <p:cNvPr id="579613" name="Picture 29"/>
          <p:cNvPicPr>
            <a:picLocks noChangeArrowheads="1"/>
          </p:cNvPicPr>
          <p:nvPr/>
        </p:nvPicPr>
        <p:blipFill>
          <a:blip r:embed="rId4" cstate="print"/>
          <a:srcRect/>
          <a:stretch>
            <a:fillRect/>
          </a:stretch>
        </p:blipFill>
        <p:spPr bwMode="auto">
          <a:xfrm>
            <a:off x="7721600" y="2590800"/>
            <a:ext cx="812800" cy="620713"/>
          </a:xfrm>
          <a:prstGeom prst="rect">
            <a:avLst/>
          </a:prstGeom>
          <a:noFill/>
          <a:ln w="12700">
            <a:noFill/>
            <a:miter lim="800000"/>
            <a:headEnd/>
            <a:tailEnd/>
          </a:ln>
          <a:effectLst/>
        </p:spPr>
      </p:pic>
      <p:sp>
        <p:nvSpPr>
          <p:cNvPr id="579614" name="Line 30"/>
          <p:cNvSpPr>
            <a:spLocks noChangeShapeType="1"/>
          </p:cNvSpPr>
          <p:nvPr/>
        </p:nvSpPr>
        <p:spPr bwMode="auto">
          <a:xfrm>
            <a:off x="6858000" y="3429000"/>
            <a:ext cx="1295400" cy="0"/>
          </a:xfrm>
          <a:prstGeom prst="line">
            <a:avLst/>
          </a:prstGeom>
          <a:noFill/>
          <a:ln w="9525">
            <a:solidFill>
              <a:schemeClr val="tx1"/>
            </a:solidFill>
            <a:round/>
            <a:headEnd/>
            <a:tailEnd/>
          </a:ln>
          <a:effectLst/>
        </p:spPr>
        <p:txBody>
          <a:bodyPr/>
          <a:lstStyle/>
          <a:p>
            <a:endParaRPr lang="es-ES"/>
          </a:p>
        </p:txBody>
      </p:sp>
      <p:sp>
        <p:nvSpPr>
          <p:cNvPr id="579615" name="Line 31"/>
          <p:cNvSpPr>
            <a:spLocks noChangeShapeType="1"/>
          </p:cNvSpPr>
          <p:nvPr/>
        </p:nvSpPr>
        <p:spPr bwMode="auto">
          <a:xfrm>
            <a:off x="4343400" y="3810000"/>
            <a:ext cx="1524000" cy="0"/>
          </a:xfrm>
          <a:prstGeom prst="line">
            <a:avLst/>
          </a:prstGeom>
          <a:noFill/>
          <a:ln w="9525">
            <a:solidFill>
              <a:schemeClr val="tx1"/>
            </a:solidFill>
            <a:prstDash val="dash"/>
            <a:round/>
            <a:headEnd/>
            <a:tailEnd/>
          </a:ln>
          <a:effectLst/>
        </p:spPr>
        <p:txBody>
          <a:bodyPr/>
          <a:lstStyle/>
          <a:p>
            <a:endParaRPr lang="es-ES"/>
          </a:p>
        </p:txBody>
      </p:sp>
      <p:pic>
        <p:nvPicPr>
          <p:cNvPr id="579616" name="Picture 32"/>
          <p:cNvPicPr>
            <a:picLocks noChangeArrowheads="1"/>
          </p:cNvPicPr>
          <p:nvPr/>
        </p:nvPicPr>
        <p:blipFill>
          <a:blip r:embed="rId8" cstate="print"/>
          <a:srcRect/>
          <a:stretch>
            <a:fillRect/>
          </a:stretch>
        </p:blipFill>
        <p:spPr bwMode="auto">
          <a:xfrm>
            <a:off x="1676400" y="3505200"/>
            <a:ext cx="609600" cy="495300"/>
          </a:xfrm>
          <a:prstGeom prst="rect">
            <a:avLst/>
          </a:prstGeom>
          <a:noFill/>
          <a:ln w="12700">
            <a:noFill/>
            <a:miter lim="800000"/>
            <a:headEnd/>
            <a:tailEnd/>
          </a:ln>
          <a:effectLst/>
        </p:spPr>
      </p:pic>
      <p:pic>
        <p:nvPicPr>
          <p:cNvPr id="579617" name="Picture 33"/>
          <p:cNvPicPr>
            <a:picLocks noChangeArrowheads="1"/>
          </p:cNvPicPr>
          <p:nvPr/>
        </p:nvPicPr>
        <p:blipFill>
          <a:blip r:embed="rId9" cstate="print"/>
          <a:srcRect/>
          <a:stretch>
            <a:fillRect/>
          </a:stretch>
        </p:blipFill>
        <p:spPr bwMode="auto">
          <a:xfrm>
            <a:off x="838200" y="3352800"/>
            <a:ext cx="487363" cy="692150"/>
          </a:xfrm>
          <a:prstGeom prst="rect">
            <a:avLst/>
          </a:prstGeom>
          <a:noFill/>
          <a:ln w="12700">
            <a:noFill/>
            <a:miter lim="800000"/>
            <a:headEnd/>
            <a:tailEnd/>
          </a:ln>
          <a:effectLst/>
        </p:spPr>
      </p:pic>
      <p:sp>
        <p:nvSpPr>
          <p:cNvPr id="579618" name="Line 34"/>
          <p:cNvSpPr>
            <a:spLocks noChangeShapeType="1"/>
          </p:cNvSpPr>
          <p:nvPr/>
        </p:nvSpPr>
        <p:spPr bwMode="auto">
          <a:xfrm>
            <a:off x="5181600" y="2362200"/>
            <a:ext cx="914400" cy="1371600"/>
          </a:xfrm>
          <a:prstGeom prst="line">
            <a:avLst/>
          </a:prstGeom>
          <a:noFill/>
          <a:ln w="9525">
            <a:solidFill>
              <a:schemeClr val="tx1"/>
            </a:solidFill>
            <a:round/>
            <a:headEnd/>
            <a:tailEnd type="triangle" w="med" len="med"/>
          </a:ln>
          <a:effectLst/>
        </p:spPr>
        <p:txBody>
          <a:bodyPr/>
          <a:lstStyle/>
          <a:p>
            <a:endParaRPr lang="es-ES"/>
          </a:p>
        </p:txBody>
      </p:sp>
      <p:sp>
        <p:nvSpPr>
          <p:cNvPr id="579619" name="Text Box 35"/>
          <p:cNvSpPr txBox="1">
            <a:spLocks noChangeArrowheads="1"/>
          </p:cNvSpPr>
          <p:nvPr/>
        </p:nvSpPr>
        <p:spPr bwMode="auto">
          <a:xfrm>
            <a:off x="3657600" y="1676400"/>
            <a:ext cx="2667000" cy="582613"/>
          </a:xfrm>
          <a:prstGeom prst="rect">
            <a:avLst/>
          </a:prstGeom>
          <a:noFill/>
          <a:ln w="9525">
            <a:noFill/>
            <a:miter lim="800000"/>
            <a:headEnd/>
            <a:tailEnd/>
          </a:ln>
          <a:effectLst/>
        </p:spPr>
        <p:txBody>
          <a:bodyPr>
            <a:spAutoFit/>
          </a:bodyPr>
          <a:lstStyle/>
          <a:p>
            <a:pPr algn="ctr">
              <a:lnSpc>
                <a:spcPct val="75000"/>
              </a:lnSpc>
              <a:spcBef>
                <a:spcPct val="50000"/>
              </a:spcBef>
            </a:pPr>
            <a:r>
              <a:rPr lang="es-ES_tradnl" sz="1600" b="1">
                <a:latin typeface="Arial" charset="0"/>
              </a:rPr>
              <a:t>33,6/56 Kb/s (analógico)</a:t>
            </a:r>
          </a:p>
          <a:p>
            <a:pPr algn="ctr">
              <a:lnSpc>
                <a:spcPct val="75000"/>
              </a:lnSpc>
              <a:spcBef>
                <a:spcPct val="50000"/>
              </a:spcBef>
            </a:pPr>
            <a:r>
              <a:rPr lang="es-ES_tradnl" sz="1600" b="1">
                <a:latin typeface="Arial" charset="0"/>
              </a:rPr>
              <a:t>64 Kb/s (RDSI)</a:t>
            </a:r>
            <a:endParaRPr lang="es-ES" sz="1600" b="1">
              <a:latin typeface="Arial" charset="0"/>
            </a:endParaRPr>
          </a:p>
        </p:txBody>
      </p:sp>
      <p:sp>
        <p:nvSpPr>
          <p:cNvPr id="579620" name="Text Box 36"/>
          <p:cNvSpPr txBox="1">
            <a:spLocks noChangeArrowheads="1"/>
          </p:cNvSpPr>
          <p:nvPr/>
        </p:nvSpPr>
        <p:spPr bwMode="auto">
          <a:xfrm>
            <a:off x="381000" y="5437188"/>
            <a:ext cx="3124200" cy="582612"/>
          </a:xfrm>
          <a:prstGeom prst="rect">
            <a:avLst/>
          </a:prstGeom>
          <a:noFill/>
          <a:ln w="9525">
            <a:noFill/>
            <a:miter lim="800000"/>
            <a:headEnd/>
            <a:tailEnd/>
          </a:ln>
          <a:effectLst/>
        </p:spPr>
        <p:txBody>
          <a:bodyPr>
            <a:spAutoFit/>
          </a:bodyPr>
          <a:lstStyle/>
          <a:p>
            <a:pPr>
              <a:lnSpc>
                <a:spcPct val="75000"/>
              </a:lnSpc>
              <a:spcBef>
                <a:spcPct val="50000"/>
              </a:spcBef>
            </a:pPr>
            <a:r>
              <a:rPr lang="es-ES_tradnl" sz="1600" b="1">
                <a:latin typeface="Arial" charset="0"/>
              </a:rPr>
              <a:t>POP: Point Of Presence</a:t>
            </a:r>
          </a:p>
          <a:p>
            <a:pPr>
              <a:lnSpc>
                <a:spcPct val="75000"/>
              </a:lnSpc>
              <a:spcBef>
                <a:spcPct val="50000"/>
              </a:spcBef>
            </a:pPr>
            <a:r>
              <a:rPr lang="es-ES_tradnl" sz="1600" b="1">
                <a:latin typeface="Arial" charset="0"/>
              </a:rPr>
              <a:t>ISP: Internet Service Provider</a:t>
            </a:r>
            <a:endParaRPr lang="es-ES" sz="1600" b="1">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9" name="Line 3075"/>
          <p:cNvSpPr>
            <a:spLocks noChangeShapeType="1"/>
          </p:cNvSpPr>
          <p:nvPr/>
        </p:nvSpPr>
        <p:spPr bwMode="auto">
          <a:xfrm>
            <a:off x="2997200" y="890588"/>
            <a:ext cx="0" cy="5702300"/>
          </a:xfrm>
          <a:prstGeom prst="line">
            <a:avLst/>
          </a:prstGeom>
          <a:noFill/>
          <a:ln w="12700">
            <a:solidFill>
              <a:schemeClr val="tx1"/>
            </a:solidFill>
            <a:prstDash val="dash"/>
            <a:round/>
            <a:headEnd/>
            <a:tailEnd/>
          </a:ln>
          <a:effectLst/>
        </p:spPr>
        <p:txBody>
          <a:bodyPr/>
          <a:lstStyle/>
          <a:p>
            <a:endParaRPr lang="es-ES"/>
          </a:p>
        </p:txBody>
      </p:sp>
      <p:sp>
        <p:nvSpPr>
          <p:cNvPr id="403460" name="Line 3076"/>
          <p:cNvSpPr>
            <a:spLocks noChangeShapeType="1"/>
          </p:cNvSpPr>
          <p:nvPr/>
        </p:nvSpPr>
        <p:spPr bwMode="auto">
          <a:xfrm>
            <a:off x="3375025" y="889000"/>
            <a:ext cx="0" cy="5700713"/>
          </a:xfrm>
          <a:prstGeom prst="line">
            <a:avLst/>
          </a:prstGeom>
          <a:noFill/>
          <a:ln w="12700">
            <a:solidFill>
              <a:schemeClr val="tx1"/>
            </a:solidFill>
            <a:prstDash val="dash"/>
            <a:round/>
            <a:headEnd/>
            <a:tailEnd/>
          </a:ln>
          <a:effectLst/>
        </p:spPr>
        <p:txBody>
          <a:bodyPr/>
          <a:lstStyle/>
          <a:p>
            <a:endParaRPr lang="es-ES"/>
          </a:p>
        </p:txBody>
      </p:sp>
      <p:sp>
        <p:nvSpPr>
          <p:cNvPr id="403461" name="Line 3077"/>
          <p:cNvSpPr>
            <a:spLocks noChangeShapeType="1"/>
          </p:cNvSpPr>
          <p:nvPr/>
        </p:nvSpPr>
        <p:spPr bwMode="auto">
          <a:xfrm>
            <a:off x="3752850" y="890588"/>
            <a:ext cx="0" cy="5700712"/>
          </a:xfrm>
          <a:prstGeom prst="line">
            <a:avLst/>
          </a:prstGeom>
          <a:noFill/>
          <a:ln w="12700">
            <a:solidFill>
              <a:schemeClr val="tx1"/>
            </a:solidFill>
            <a:prstDash val="dash"/>
            <a:round/>
            <a:headEnd/>
            <a:tailEnd/>
          </a:ln>
          <a:effectLst/>
        </p:spPr>
        <p:txBody>
          <a:bodyPr/>
          <a:lstStyle/>
          <a:p>
            <a:endParaRPr lang="es-ES"/>
          </a:p>
        </p:txBody>
      </p:sp>
      <p:sp>
        <p:nvSpPr>
          <p:cNvPr id="403462" name="Line 3078"/>
          <p:cNvSpPr>
            <a:spLocks noChangeShapeType="1"/>
          </p:cNvSpPr>
          <p:nvPr/>
        </p:nvSpPr>
        <p:spPr bwMode="auto">
          <a:xfrm>
            <a:off x="4130675" y="889000"/>
            <a:ext cx="0" cy="5700713"/>
          </a:xfrm>
          <a:prstGeom prst="line">
            <a:avLst/>
          </a:prstGeom>
          <a:noFill/>
          <a:ln w="12700">
            <a:solidFill>
              <a:schemeClr val="tx1"/>
            </a:solidFill>
            <a:prstDash val="dash"/>
            <a:round/>
            <a:headEnd/>
            <a:tailEnd/>
          </a:ln>
          <a:effectLst/>
        </p:spPr>
        <p:txBody>
          <a:bodyPr/>
          <a:lstStyle/>
          <a:p>
            <a:endParaRPr lang="es-ES"/>
          </a:p>
        </p:txBody>
      </p:sp>
      <p:sp>
        <p:nvSpPr>
          <p:cNvPr id="403463" name="Line 3079"/>
          <p:cNvSpPr>
            <a:spLocks noChangeShapeType="1"/>
          </p:cNvSpPr>
          <p:nvPr/>
        </p:nvSpPr>
        <p:spPr bwMode="auto">
          <a:xfrm>
            <a:off x="4508500" y="889000"/>
            <a:ext cx="0" cy="5700713"/>
          </a:xfrm>
          <a:prstGeom prst="line">
            <a:avLst/>
          </a:prstGeom>
          <a:noFill/>
          <a:ln w="12700">
            <a:solidFill>
              <a:schemeClr val="tx1"/>
            </a:solidFill>
            <a:prstDash val="dash"/>
            <a:round/>
            <a:headEnd/>
            <a:tailEnd/>
          </a:ln>
          <a:effectLst/>
        </p:spPr>
        <p:txBody>
          <a:bodyPr/>
          <a:lstStyle/>
          <a:p>
            <a:endParaRPr lang="es-ES"/>
          </a:p>
        </p:txBody>
      </p:sp>
      <p:sp>
        <p:nvSpPr>
          <p:cNvPr id="403464" name="Line 3080"/>
          <p:cNvSpPr>
            <a:spLocks noChangeShapeType="1"/>
          </p:cNvSpPr>
          <p:nvPr/>
        </p:nvSpPr>
        <p:spPr bwMode="auto">
          <a:xfrm flipH="1">
            <a:off x="4886325" y="889000"/>
            <a:ext cx="4763" cy="5700713"/>
          </a:xfrm>
          <a:prstGeom prst="line">
            <a:avLst/>
          </a:prstGeom>
          <a:noFill/>
          <a:ln w="12700">
            <a:solidFill>
              <a:schemeClr val="tx1"/>
            </a:solidFill>
            <a:prstDash val="dash"/>
            <a:round/>
            <a:headEnd/>
            <a:tailEnd/>
          </a:ln>
          <a:effectLst/>
        </p:spPr>
        <p:txBody>
          <a:bodyPr/>
          <a:lstStyle/>
          <a:p>
            <a:endParaRPr lang="es-ES"/>
          </a:p>
        </p:txBody>
      </p:sp>
      <p:sp>
        <p:nvSpPr>
          <p:cNvPr id="403465" name="Line 3081"/>
          <p:cNvSpPr>
            <a:spLocks noChangeShapeType="1"/>
          </p:cNvSpPr>
          <p:nvPr/>
        </p:nvSpPr>
        <p:spPr bwMode="auto">
          <a:xfrm>
            <a:off x="5257800" y="877888"/>
            <a:ext cx="14288" cy="5700712"/>
          </a:xfrm>
          <a:prstGeom prst="line">
            <a:avLst/>
          </a:prstGeom>
          <a:noFill/>
          <a:ln w="12700">
            <a:solidFill>
              <a:schemeClr val="tx1"/>
            </a:solidFill>
            <a:prstDash val="dash"/>
            <a:round/>
            <a:headEnd/>
            <a:tailEnd/>
          </a:ln>
          <a:effectLst/>
        </p:spPr>
        <p:txBody>
          <a:bodyPr/>
          <a:lstStyle/>
          <a:p>
            <a:endParaRPr lang="es-ES"/>
          </a:p>
        </p:txBody>
      </p:sp>
      <p:sp>
        <p:nvSpPr>
          <p:cNvPr id="403466" name="Line 3082"/>
          <p:cNvSpPr>
            <a:spLocks noChangeShapeType="1"/>
          </p:cNvSpPr>
          <p:nvPr/>
        </p:nvSpPr>
        <p:spPr bwMode="auto">
          <a:xfrm>
            <a:off x="5641975" y="889000"/>
            <a:ext cx="7938" cy="5700713"/>
          </a:xfrm>
          <a:prstGeom prst="line">
            <a:avLst/>
          </a:prstGeom>
          <a:noFill/>
          <a:ln w="12700">
            <a:solidFill>
              <a:schemeClr val="tx1"/>
            </a:solidFill>
            <a:prstDash val="dash"/>
            <a:round/>
            <a:headEnd/>
            <a:tailEnd/>
          </a:ln>
          <a:effectLst/>
        </p:spPr>
        <p:txBody>
          <a:bodyPr/>
          <a:lstStyle/>
          <a:p>
            <a:endParaRPr lang="es-ES"/>
          </a:p>
        </p:txBody>
      </p:sp>
      <p:sp>
        <p:nvSpPr>
          <p:cNvPr id="403467" name="Line 3083"/>
          <p:cNvSpPr>
            <a:spLocks noChangeShapeType="1"/>
          </p:cNvSpPr>
          <p:nvPr/>
        </p:nvSpPr>
        <p:spPr bwMode="auto">
          <a:xfrm flipH="1">
            <a:off x="6019800" y="890588"/>
            <a:ext cx="0" cy="5700712"/>
          </a:xfrm>
          <a:prstGeom prst="line">
            <a:avLst/>
          </a:prstGeom>
          <a:noFill/>
          <a:ln w="12700">
            <a:solidFill>
              <a:schemeClr val="tx1"/>
            </a:solidFill>
            <a:prstDash val="dash"/>
            <a:round/>
            <a:headEnd/>
            <a:tailEnd/>
          </a:ln>
          <a:effectLst/>
        </p:spPr>
        <p:txBody>
          <a:bodyPr/>
          <a:lstStyle/>
          <a:p>
            <a:endParaRPr lang="es-ES"/>
          </a:p>
        </p:txBody>
      </p:sp>
      <p:sp>
        <p:nvSpPr>
          <p:cNvPr id="403468" name="Line 3084"/>
          <p:cNvSpPr>
            <a:spLocks noChangeShapeType="1"/>
          </p:cNvSpPr>
          <p:nvPr/>
        </p:nvSpPr>
        <p:spPr bwMode="auto">
          <a:xfrm>
            <a:off x="6397625" y="889000"/>
            <a:ext cx="0" cy="5700713"/>
          </a:xfrm>
          <a:prstGeom prst="line">
            <a:avLst/>
          </a:prstGeom>
          <a:noFill/>
          <a:ln w="12700">
            <a:solidFill>
              <a:schemeClr val="tx1"/>
            </a:solidFill>
            <a:prstDash val="dash"/>
            <a:round/>
            <a:headEnd/>
            <a:tailEnd/>
          </a:ln>
          <a:effectLst/>
        </p:spPr>
        <p:txBody>
          <a:bodyPr/>
          <a:lstStyle/>
          <a:p>
            <a:endParaRPr lang="es-ES"/>
          </a:p>
        </p:txBody>
      </p:sp>
      <p:sp>
        <p:nvSpPr>
          <p:cNvPr id="403469" name="Line 3085"/>
          <p:cNvSpPr>
            <a:spLocks noChangeShapeType="1"/>
          </p:cNvSpPr>
          <p:nvPr/>
        </p:nvSpPr>
        <p:spPr bwMode="auto">
          <a:xfrm>
            <a:off x="6775450" y="889000"/>
            <a:ext cx="0" cy="5700713"/>
          </a:xfrm>
          <a:prstGeom prst="line">
            <a:avLst/>
          </a:prstGeom>
          <a:noFill/>
          <a:ln w="12700">
            <a:solidFill>
              <a:schemeClr val="tx1"/>
            </a:solidFill>
            <a:prstDash val="dash"/>
            <a:round/>
            <a:headEnd/>
            <a:tailEnd/>
          </a:ln>
          <a:effectLst/>
        </p:spPr>
        <p:txBody>
          <a:bodyPr/>
          <a:lstStyle/>
          <a:p>
            <a:endParaRPr lang="es-ES"/>
          </a:p>
        </p:txBody>
      </p:sp>
      <p:sp>
        <p:nvSpPr>
          <p:cNvPr id="403470" name="Line 3086"/>
          <p:cNvSpPr>
            <a:spLocks noChangeShapeType="1"/>
          </p:cNvSpPr>
          <p:nvPr/>
        </p:nvSpPr>
        <p:spPr bwMode="auto">
          <a:xfrm>
            <a:off x="7162800" y="889000"/>
            <a:ext cx="6350" cy="5700713"/>
          </a:xfrm>
          <a:prstGeom prst="line">
            <a:avLst/>
          </a:prstGeom>
          <a:noFill/>
          <a:ln w="12700">
            <a:solidFill>
              <a:schemeClr val="tx1"/>
            </a:solidFill>
            <a:prstDash val="dash"/>
            <a:round/>
            <a:headEnd/>
            <a:tailEnd/>
          </a:ln>
          <a:effectLst/>
        </p:spPr>
        <p:txBody>
          <a:bodyPr/>
          <a:lstStyle/>
          <a:p>
            <a:endParaRPr lang="es-ES"/>
          </a:p>
        </p:txBody>
      </p:sp>
      <p:sp>
        <p:nvSpPr>
          <p:cNvPr id="403471" name="Text Box 3087"/>
          <p:cNvSpPr txBox="1">
            <a:spLocks noChangeArrowheads="1"/>
          </p:cNvSpPr>
          <p:nvPr/>
        </p:nvSpPr>
        <p:spPr bwMode="auto">
          <a:xfrm>
            <a:off x="3048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2" name="Text Box 3088"/>
          <p:cNvSpPr txBox="1">
            <a:spLocks noChangeArrowheads="1"/>
          </p:cNvSpPr>
          <p:nvPr/>
        </p:nvSpPr>
        <p:spPr bwMode="auto">
          <a:xfrm>
            <a:off x="5715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3" name="Text Box 3089"/>
          <p:cNvSpPr txBox="1">
            <a:spLocks noChangeArrowheads="1"/>
          </p:cNvSpPr>
          <p:nvPr/>
        </p:nvSpPr>
        <p:spPr bwMode="auto">
          <a:xfrm>
            <a:off x="5334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4" name="Text Box 3090"/>
          <p:cNvSpPr txBox="1">
            <a:spLocks noChangeArrowheads="1"/>
          </p:cNvSpPr>
          <p:nvPr/>
        </p:nvSpPr>
        <p:spPr bwMode="auto">
          <a:xfrm>
            <a:off x="4191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5" name="Text Box 3091"/>
          <p:cNvSpPr txBox="1">
            <a:spLocks noChangeArrowheads="1"/>
          </p:cNvSpPr>
          <p:nvPr/>
        </p:nvSpPr>
        <p:spPr bwMode="auto">
          <a:xfrm>
            <a:off x="3810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6" name="Text Box 3092"/>
          <p:cNvSpPr txBox="1">
            <a:spLocks noChangeArrowheads="1"/>
          </p:cNvSpPr>
          <p:nvPr/>
        </p:nvSpPr>
        <p:spPr bwMode="auto">
          <a:xfrm>
            <a:off x="3429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403477" name="Text Box 3093"/>
          <p:cNvSpPr txBox="1">
            <a:spLocks noChangeArrowheads="1"/>
          </p:cNvSpPr>
          <p:nvPr/>
        </p:nvSpPr>
        <p:spPr bwMode="auto">
          <a:xfrm>
            <a:off x="6096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0</a:t>
            </a:r>
          </a:p>
        </p:txBody>
      </p:sp>
      <p:sp>
        <p:nvSpPr>
          <p:cNvPr id="403478" name="Text Box 3094"/>
          <p:cNvSpPr txBox="1">
            <a:spLocks noChangeArrowheads="1"/>
          </p:cNvSpPr>
          <p:nvPr/>
        </p:nvSpPr>
        <p:spPr bwMode="auto">
          <a:xfrm>
            <a:off x="6858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403479" name="Text Box 3095"/>
          <p:cNvSpPr txBox="1">
            <a:spLocks noChangeArrowheads="1"/>
          </p:cNvSpPr>
          <p:nvPr/>
        </p:nvSpPr>
        <p:spPr bwMode="auto">
          <a:xfrm>
            <a:off x="6477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403480" name="Text Box 3096"/>
          <p:cNvSpPr txBox="1">
            <a:spLocks noChangeArrowheads="1"/>
          </p:cNvSpPr>
          <p:nvPr/>
        </p:nvSpPr>
        <p:spPr bwMode="auto">
          <a:xfrm>
            <a:off x="4953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403481" name="Text Box 3097"/>
          <p:cNvSpPr txBox="1">
            <a:spLocks noChangeArrowheads="1"/>
          </p:cNvSpPr>
          <p:nvPr/>
        </p:nvSpPr>
        <p:spPr bwMode="auto">
          <a:xfrm>
            <a:off x="4572000" y="889000"/>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403482" name="Text Box 3098"/>
          <p:cNvSpPr txBox="1">
            <a:spLocks noChangeArrowheads="1"/>
          </p:cNvSpPr>
          <p:nvPr/>
        </p:nvSpPr>
        <p:spPr bwMode="auto">
          <a:xfrm>
            <a:off x="1600200" y="1319213"/>
            <a:ext cx="792163" cy="336550"/>
          </a:xfrm>
          <a:prstGeom prst="rect">
            <a:avLst/>
          </a:prstGeom>
          <a:noFill/>
          <a:ln w="12700">
            <a:noFill/>
            <a:miter lim="800000"/>
            <a:headEnd/>
            <a:tailEnd/>
          </a:ln>
          <a:effectLst/>
        </p:spPr>
        <p:txBody>
          <a:bodyPr wrap="none">
            <a:spAutoFit/>
          </a:bodyPr>
          <a:lstStyle/>
          <a:p>
            <a:r>
              <a:rPr lang="es-ES" sz="1600" b="1">
                <a:latin typeface="Arial" charset="0"/>
              </a:rPr>
              <a:t>NRZ-L</a:t>
            </a:r>
          </a:p>
        </p:txBody>
      </p:sp>
      <p:sp>
        <p:nvSpPr>
          <p:cNvPr id="403483" name="Text Box 3099"/>
          <p:cNvSpPr txBox="1">
            <a:spLocks noChangeArrowheads="1"/>
          </p:cNvSpPr>
          <p:nvPr/>
        </p:nvSpPr>
        <p:spPr bwMode="auto">
          <a:xfrm>
            <a:off x="1628775" y="2184400"/>
            <a:ext cx="657225" cy="336550"/>
          </a:xfrm>
          <a:prstGeom prst="rect">
            <a:avLst/>
          </a:prstGeom>
          <a:noFill/>
          <a:ln w="12700">
            <a:noFill/>
            <a:miter lim="800000"/>
            <a:headEnd/>
            <a:tailEnd/>
          </a:ln>
          <a:effectLst/>
        </p:spPr>
        <p:txBody>
          <a:bodyPr wrap="none">
            <a:spAutoFit/>
          </a:bodyPr>
          <a:lstStyle/>
          <a:p>
            <a:r>
              <a:rPr lang="es-ES" sz="1600" b="1">
                <a:latin typeface="Arial" charset="0"/>
              </a:rPr>
              <a:t>NRZI</a:t>
            </a:r>
          </a:p>
        </p:txBody>
      </p:sp>
      <p:sp>
        <p:nvSpPr>
          <p:cNvPr id="403484" name="Text Box 3100"/>
          <p:cNvSpPr txBox="1">
            <a:spLocks noChangeArrowheads="1"/>
          </p:cNvSpPr>
          <p:nvPr/>
        </p:nvSpPr>
        <p:spPr bwMode="auto">
          <a:xfrm>
            <a:off x="1265238" y="3143250"/>
            <a:ext cx="1325562" cy="336550"/>
          </a:xfrm>
          <a:prstGeom prst="rect">
            <a:avLst/>
          </a:prstGeom>
          <a:noFill/>
          <a:ln w="12700">
            <a:noFill/>
            <a:miter lim="800000"/>
            <a:headEnd/>
            <a:tailEnd/>
          </a:ln>
          <a:effectLst/>
        </p:spPr>
        <p:txBody>
          <a:bodyPr wrap="none">
            <a:spAutoFit/>
          </a:bodyPr>
          <a:lstStyle/>
          <a:p>
            <a:r>
              <a:rPr lang="es-ES" sz="1600" b="1">
                <a:latin typeface="Arial" charset="0"/>
              </a:rPr>
              <a:t>AMI-Bipolar</a:t>
            </a:r>
          </a:p>
        </p:txBody>
      </p:sp>
      <p:sp>
        <p:nvSpPr>
          <p:cNvPr id="403485" name="Text Box 3101"/>
          <p:cNvSpPr txBox="1">
            <a:spLocks noChangeArrowheads="1"/>
          </p:cNvSpPr>
          <p:nvPr/>
        </p:nvSpPr>
        <p:spPr bwMode="auto">
          <a:xfrm>
            <a:off x="1069975" y="4057650"/>
            <a:ext cx="1673225" cy="336550"/>
          </a:xfrm>
          <a:prstGeom prst="rect">
            <a:avLst/>
          </a:prstGeom>
          <a:noFill/>
          <a:ln w="12700">
            <a:noFill/>
            <a:miter lim="800000"/>
            <a:headEnd/>
            <a:tailEnd/>
          </a:ln>
          <a:effectLst/>
        </p:spPr>
        <p:txBody>
          <a:bodyPr wrap="none">
            <a:spAutoFit/>
          </a:bodyPr>
          <a:lstStyle/>
          <a:p>
            <a:r>
              <a:rPr lang="es-ES" sz="1600" b="1">
                <a:latin typeface="Arial" charset="0"/>
              </a:rPr>
              <a:t>Pseudoternario</a:t>
            </a:r>
          </a:p>
        </p:txBody>
      </p:sp>
      <p:sp>
        <p:nvSpPr>
          <p:cNvPr id="403486" name="Text Box 3102"/>
          <p:cNvSpPr txBox="1">
            <a:spLocks noChangeArrowheads="1"/>
          </p:cNvSpPr>
          <p:nvPr/>
        </p:nvSpPr>
        <p:spPr bwMode="auto">
          <a:xfrm>
            <a:off x="1277938" y="5080000"/>
            <a:ext cx="1312862" cy="336550"/>
          </a:xfrm>
          <a:prstGeom prst="rect">
            <a:avLst/>
          </a:prstGeom>
          <a:noFill/>
          <a:ln w="12700">
            <a:noFill/>
            <a:miter lim="800000"/>
            <a:headEnd/>
            <a:tailEnd/>
          </a:ln>
          <a:effectLst/>
        </p:spPr>
        <p:txBody>
          <a:bodyPr wrap="none">
            <a:spAutoFit/>
          </a:bodyPr>
          <a:lstStyle/>
          <a:p>
            <a:r>
              <a:rPr lang="es-ES" sz="1600" b="1">
                <a:latin typeface="Arial" charset="0"/>
              </a:rPr>
              <a:t>Manchester</a:t>
            </a:r>
          </a:p>
        </p:txBody>
      </p:sp>
      <p:sp>
        <p:nvSpPr>
          <p:cNvPr id="403487" name="Text Box 3103"/>
          <p:cNvSpPr txBox="1">
            <a:spLocks noChangeArrowheads="1"/>
          </p:cNvSpPr>
          <p:nvPr/>
        </p:nvSpPr>
        <p:spPr bwMode="auto">
          <a:xfrm>
            <a:off x="1277938" y="5918200"/>
            <a:ext cx="1312862" cy="581025"/>
          </a:xfrm>
          <a:prstGeom prst="rect">
            <a:avLst/>
          </a:prstGeom>
          <a:noFill/>
          <a:ln w="12700">
            <a:noFill/>
            <a:miter lim="800000"/>
            <a:headEnd/>
            <a:tailEnd/>
          </a:ln>
          <a:effectLst/>
        </p:spPr>
        <p:txBody>
          <a:bodyPr wrap="none">
            <a:spAutoFit/>
          </a:bodyPr>
          <a:lstStyle/>
          <a:p>
            <a:r>
              <a:rPr lang="es-ES" sz="1600" b="1">
                <a:latin typeface="Arial" charset="0"/>
              </a:rPr>
              <a:t>Manchester</a:t>
            </a:r>
          </a:p>
          <a:p>
            <a:r>
              <a:rPr lang="es-ES" sz="1600" b="1">
                <a:latin typeface="Arial" charset="0"/>
              </a:rPr>
              <a:t>Diferencial</a:t>
            </a:r>
          </a:p>
        </p:txBody>
      </p:sp>
      <p:sp>
        <p:nvSpPr>
          <p:cNvPr id="403488" name="Line 3104"/>
          <p:cNvSpPr>
            <a:spLocks noChangeShapeType="1"/>
          </p:cNvSpPr>
          <p:nvPr/>
        </p:nvSpPr>
        <p:spPr bwMode="auto">
          <a:xfrm>
            <a:off x="2994025" y="1371600"/>
            <a:ext cx="376238" cy="0"/>
          </a:xfrm>
          <a:prstGeom prst="line">
            <a:avLst/>
          </a:prstGeom>
          <a:noFill/>
          <a:ln w="38100">
            <a:solidFill>
              <a:schemeClr val="tx1"/>
            </a:solidFill>
            <a:round/>
            <a:headEnd/>
            <a:tailEnd/>
          </a:ln>
          <a:effectLst/>
        </p:spPr>
        <p:txBody>
          <a:bodyPr/>
          <a:lstStyle/>
          <a:p>
            <a:endParaRPr lang="es-ES"/>
          </a:p>
        </p:txBody>
      </p:sp>
      <p:sp>
        <p:nvSpPr>
          <p:cNvPr id="403489" name="Line 3105"/>
          <p:cNvSpPr>
            <a:spLocks noChangeShapeType="1"/>
          </p:cNvSpPr>
          <p:nvPr/>
        </p:nvSpPr>
        <p:spPr bwMode="auto">
          <a:xfrm>
            <a:off x="3370263" y="1352550"/>
            <a:ext cx="0" cy="423863"/>
          </a:xfrm>
          <a:prstGeom prst="line">
            <a:avLst/>
          </a:prstGeom>
          <a:noFill/>
          <a:ln w="38100">
            <a:solidFill>
              <a:schemeClr val="tx1"/>
            </a:solidFill>
            <a:round/>
            <a:headEnd/>
            <a:tailEnd/>
          </a:ln>
          <a:effectLst/>
        </p:spPr>
        <p:txBody>
          <a:bodyPr/>
          <a:lstStyle/>
          <a:p>
            <a:endParaRPr lang="es-ES"/>
          </a:p>
        </p:txBody>
      </p:sp>
      <p:sp>
        <p:nvSpPr>
          <p:cNvPr id="403490" name="Line 3106"/>
          <p:cNvSpPr>
            <a:spLocks noChangeShapeType="1"/>
          </p:cNvSpPr>
          <p:nvPr/>
        </p:nvSpPr>
        <p:spPr bwMode="auto">
          <a:xfrm>
            <a:off x="3367088" y="1755775"/>
            <a:ext cx="384175" cy="0"/>
          </a:xfrm>
          <a:prstGeom prst="line">
            <a:avLst/>
          </a:prstGeom>
          <a:noFill/>
          <a:ln w="38100">
            <a:solidFill>
              <a:schemeClr val="tx1"/>
            </a:solidFill>
            <a:round/>
            <a:headEnd/>
            <a:tailEnd/>
          </a:ln>
          <a:effectLst/>
        </p:spPr>
        <p:txBody>
          <a:bodyPr/>
          <a:lstStyle/>
          <a:p>
            <a:endParaRPr lang="es-ES"/>
          </a:p>
        </p:txBody>
      </p:sp>
      <p:sp>
        <p:nvSpPr>
          <p:cNvPr id="403491" name="Line 3107"/>
          <p:cNvSpPr>
            <a:spLocks noChangeShapeType="1"/>
          </p:cNvSpPr>
          <p:nvPr/>
        </p:nvSpPr>
        <p:spPr bwMode="auto">
          <a:xfrm flipH="1" flipV="1">
            <a:off x="3751263" y="1358900"/>
            <a:ext cx="0" cy="409575"/>
          </a:xfrm>
          <a:prstGeom prst="line">
            <a:avLst/>
          </a:prstGeom>
          <a:noFill/>
          <a:ln w="31750">
            <a:solidFill>
              <a:schemeClr val="tx1"/>
            </a:solidFill>
            <a:round/>
            <a:headEnd/>
            <a:tailEnd/>
          </a:ln>
          <a:effectLst/>
        </p:spPr>
        <p:txBody>
          <a:bodyPr/>
          <a:lstStyle/>
          <a:p>
            <a:endParaRPr lang="es-ES"/>
          </a:p>
        </p:txBody>
      </p:sp>
      <p:sp>
        <p:nvSpPr>
          <p:cNvPr id="403492" name="Line 3108"/>
          <p:cNvSpPr>
            <a:spLocks noChangeShapeType="1"/>
          </p:cNvSpPr>
          <p:nvPr/>
        </p:nvSpPr>
        <p:spPr bwMode="auto">
          <a:xfrm>
            <a:off x="3743325" y="1371600"/>
            <a:ext cx="762000" cy="0"/>
          </a:xfrm>
          <a:prstGeom prst="line">
            <a:avLst/>
          </a:prstGeom>
          <a:noFill/>
          <a:ln w="38100">
            <a:solidFill>
              <a:schemeClr val="tx1"/>
            </a:solidFill>
            <a:round/>
            <a:headEnd/>
            <a:tailEnd/>
          </a:ln>
          <a:effectLst/>
        </p:spPr>
        <p:txBody>
          <a:bodyPr/>
          <a:lstStyle/>
          <a:p>
            <a:endParaRPr lang="es-ES"/>
          </a:p>
        </p:txBody>
      </p:sp>
      <p:sp>
        <p:nvSpPr>
          <p:cNvPr id="403493" name="Line 3109"/>
          <p:cNvSpPr>
            <a:spLocks noChangeShapeType="1"/>
          </p:cNvSpPr>
          <p:nvPr/>
        </p:nvSpPr>
        <p:spPr bwMode="auto">
          <a:xfrm flipH="1">
            <a:off x="4505325" y="1355725"/>
            <a:ext cx="0" cy="428625"/>
          </a:xfrm>
          <a:prstGeom prst="line">
            <a:avLst/>
          </a:prstGeom>
          <a:noFill/>
          <a:ln w="38100">
            <a:solidFill>
              <a:schemeClr val="tx1"/>
            </a:solidFill>
            <a:round/>
            <a:headEnd/>
            <a:tailEnd/>
          </a:ln>
          <a:effectLst/>
        </p:spPr>
        <p:txBody>
          <a:bodyPr/>
          <a:lstStyle/>
          <a:p>
            <a:endParaRPr lang="es-ES"/>
          </a:p>
        </p:txBody>
      </p:sp>
      <p:sp>
        <p:nvSpPr>
          <p:cNvPr id="403494" name="Line 3110"/>
          <p:cNvSpPr>
            <a:spLocks noChangeShapeType="1"/>
          </p:cNvSpPr>
          <p:nvPr/>
        </p:nvSpPr>
        <p:spPr bwMode="auto">
          <a:xfrm>
            <a:off x="4505325" y="1763713"/>
            <a:ext cx="758825" cy="0"/>
          </a:xfrm>
          <a:prstGeom prst="line">
            <a:avLst/>
          </a:prstGeom>
          <a:noFill/>
          <a:ln w="38100">
            <a:solidFill>
              <a:schemeClr val="tx1"/>
            </a:solidFill>
            <a:round/>
            <a:headEnd/>
            <a:tailEnd/>
          </a:ln>
          <a:effectLst/>
        </p:spPr>
        <p:txBody>
          <a:bodyPr/>
          <a:lstStyle/>
          <a:p>
            <a:endParaRPr lang="es-ES"/>
          </a:p>
        </p:txBody>
      </p:sp>
      <p:sp>
        <p:nvSpPr>
          <p:cNvPr id="403495" name="Line 3111"/>
          <p:cNvSpPr>
            <a:spLocks noChangeShapeType="1"/>
          </p:cNvSpPr>
          <p:nvPr/>
        </p:nvSpPr>
        <p:spPr bwMode="auto">
          <a:xfrm flipV="1">
            <a:off x="5264150" y="1382713"/>
            <a:ext cx="0" cy="396875"/>
          </a:xfrm>
          <a:prstGeom prst="line">
            <a:avLst/>
          </a:prstGeom>
          <a:noFill/>
          <a:ln w="38100">
            <a:solidFill>
              <a:schemeClr val="tx1"/>
            </a:solidFill>
            <a:round/>
            <a:headEnd/>
            <a:tailEnd/>
          </a:ln>
          <a:effectLst/>
        </p:spPr>
        <p:txBody>
          <a:bodyPr/>
          <a:lstStyle/>
          <a:p>
            <a:endParaRPr lang="es-ES"/>
          </a:p>
        </p:txBody>
      </p:sp>
      <p:sp>
        <p:nvSpPr>
          <p:cNvPr id="403496" name="Line 3112"/>
          <p:cNvSpPr>
            <a:spLocks noChangeShapeType="1"/>
          </p:cNvSpPr>
          <p:nvPr/>
        </p:nvSpPr>
        <p:spPr bwMode="auto">
          <a:xfrm>
            <a:off x="5248275" y="1371600"/>
            <a:ext cx="1155700" cy="0"/>
          </a:xfrm>
          <a:prstGeom prst="line">
            <a:avLst/>
          </a:prstGeom>
          <a:noFill/>
          <a:ln w="38100">
            <a:solidFill>
              <a:schemeClr val="tx1"/>
            </a:solidFill>
            <a:round/>
            <a:headEnd/>
            <a:tailEnd/>
          </a:ln>
          <a:effectLst/>
        </p:spPr>
        <p:txBody>
          <a:bodyPr/>
          <a:lstStyle/>
          <a:p>
            <a:endParaRPr lang="es-ES"/>
          </a:p>
        </p:txBody>
      </p:sp>
      <p:sp>
        <p:nvSpPr>
          <p:cNvPr id="403497" name="Line 3113"/>
          <p:cNvSpPr>
            <a:spLocks noChangeShapeType="1"/>
          </p:cNvSpPr>
          <p:nvPr/>
        </p:nvSpPr>
        <p:spPr bwMode="auto">
          <a:xfrm flipH="1">
            <a:off x="6397625" y="1358900"/>
            <a:ext cx="1588" cy="419100"/>
          </a:xfrm>
          <a:prstGeom prst="line">
            <a:avLst/>
          </a:prstGeom>
          <a:noFill/>
          <a:ln w="38100">
            <a:solidFill>
              <a:schemeClr val="tx1"/>
            </a:solidFill>
            <a:round/>
            <a:headEnd/>
            <a:tailEnd/>
          </a:ln>
          <a:effectLst/>
        </p:spPr>
        <p:txBody>
          <a:bodyPr/>
          <a:lstStyle/>
          <a:p>
            <a:endParaRPr lang="es-ES"/>
          </a:p>
        </p:txBody>
      </p:sp>
      <p:sp>
        <p:nvSpPr>
          <p:cNvPr id="403498" name="Line 3114"/>
          <p:cNvSpPr>
            <a:spLocks noChangeShapeType="1"/>
          </p:cNvSpPr>
          <p:nvPr/>
        </p:nvSpPr>
        <p:spPr bwMode="auto">
          <a:xfrm flipV="1">
            <a:off x="6381750" y="1763713"/>
            <a:ext cx="782638" cy="0"/>
          </a:xfrm>
          <a:prstGeom prst="line">
            <a:avLst/>
          </a:prstGeom>
          <a:noFill/>
          <a:ln w="38100">
            <a:solidFill>
              <a:schemeClr val="tx1"/>
            </a:solidFill>
            <a:round/>
            <a:headEnd/>
            <a:tailEnd/>
          </a:ln>
          <a:effectLst/>
        </p:spPr>
        <p:txBody>
          <a:bodyPr/>
          <a:lstStyle/>
          <a:p>
            <a:endParaRPr lang="es-ES"/>
          </a:p>
        </p:txBody>
      </p:sp>
      <p:sp>
        <p:nvSpPr>
          <p:cNvPr id="403499" name="Line 3115"/>
          <p:cNvSpPr>
            <a:spLocks noChangeShapeType="1"/>
          </p:cNvSpPr>
          <p:nvPr/>
        </p:nvSpPr>
        <p:spPr bwMode="auto">
          <a:xfrm flipV="1">
            <a:off x="3000375" y="2703513"/>
            <a:ext cx="390525" cy="1587"/>
          </a:xfrm>
          <a:prstGeom prst="line">
            <a:avLst/>
          </a:prstGeom>
          <a:noFill/>
          <a:ln w="38100">
            <a:solidFill>
              <a:schemeClr val="tx1"/>
            </a:solidFill>
            <a:round/>
            <a:headEnd/>
            <a:tailEnd/>
          </a:ln>
          <a:effectLst/>
        </p:spPr>
        <p:txBody>
          <a:bodyPr/>
          <a:lstStyle/>
          <a:p>
            <a:endParaRPr lang="es-ES"/>
          </a:p>
        </p:txBody>
      </p:sp>
      <p:sp>
        <p:nvSpPr>
          <p:cNvPr id="403500" name="Line 3116"/>
          <p:cNvSpPr>
            <a:spLocks noChangeShapeType="1"/>
          </p:cNvSpPr>
          <p:nvPr/>
        </p:nvSpPr>
        <p:spPr bwMode="auto">
          <a:xfrm flipV="1">
            <a:off x="3375025" y="2305050"/>
            <a:ext cx="0" cy="395288"/>
          </a:xfrm>
          <a:prstGeom prst="line">
            <a:avLst/>
          </a:prstGeom>
          <a:noFill/>
          <a:ln w="38100">
            <a:solidFill>
              <a:schemeClr val="tx1"/>
            </a:solidFill>
            <a:round/>
            <a:headEnd/>
            <a:tailEnd/>
          </a:ln>
          <a:effectLst/>
        </p:spPr>
        <p:txBody>
          <a:bodyPr/>
          <a:lstStyle/>
          <a:p>
            <a:endParaRPr lang="es-ES"/>
          </a:p>
        </p:txBody>
      </p:sp>
      <p:sp>
        <p:nvSpPr>
          <p:cNvPr id="403501" name="Line 3117"/>
          <p:cNvSpPr>
            <a:spLocks noChangeShapeType="1"/>
          </p:cNvSpPr>
          <p:nvPr/>
        </p:nvSpPr>
        <p:spPr bwMode="auto">
          <a:xfrm>
            <a:off x="3371850" y="2319338"/>
            <a:ext cx="1143000" cy="0"/>
          </a:xfrm>
          <a:prstGeom prst="line">
            <a:avLst/>
          </a:prstGeom>
          <a:noFill/>
          <a:ln w="38100">
            <a:solidFill>
              <a:schemeClr val="tx1"/>
            </a:solidFill>
            <a:round/>
            <a:headEnd/>
            <a:tailEnd/>
          </a:ln>
          <a:effectLst/>
        </p:spPr>
        <p:txBody>
          <a:bodyPr/>
          <a:lstStyle/>
          <a:p>
            <a:endParaRPr lang="es-ES"/>
          </a:p>
        </p:txBody>
      </p:sp>
      <p:sp>
        <p:nvSpPr>
          <p:cNvPr id="403502" name="Line 3118"/>
          <p:cNvSpPr>
            <a:spLocks noChangeShapeType="1"/>
          </p:cNvSpPr>
          <p:nvPr/>
        </p:nvSpPr>
        <p:spPr bwMode="auto">
          <a:xfrm flipH="1">
            <a:off x="4510088" y="2311400"/>
            <a:ext cx="0" cy="430213"/>
          </a:xfrm>
          <a:prstGeom prst="line">
            <a:avLst/>
          </a:prstGeom>
          <a:noFill/>
          <a:ln w="38100">
            <a:solidFill>
              <a:schemeClr val="tx1"/>
            </a:solidFill>
            <a:round/>
            <a:headEnd/>
            <a:tailEnd/>
          </a:ln>
          <a:effectLst/>
        </p:spPr>
        <p:txBody>
          <a:bodyPr/>
          <a:lstStyle/>
          <a:p>
            <a:endParaRPr lang="es-ES"/>
          </a:p>
        </p:txBody>
      </p:sp>
      <p:sp>
        <p:nvSpPr>
          <p:cNvPr id="403503" name="Line 3119"/>
          <p:cNvSpPr>
            <a:spLocks noChangeShapeType="1"/>
          </p:cNvSpPr>
          <p:nvPr/>
        </p:nvSpPr>
        <p:spPr bwMode="auto">
          <a:xfrm>
            <a:off x="4514850" y="2719388"/>
            <a:ext cx="381000" cy="0"/>
          </a:xfrm>
          <a:prstGeom prst="line">
            <a:avLst/>
          </a:prstGeom>
          <a:noFill/>
          <a:ln w="38100">
            <a:solidFill>
              <a:schemeClr val="tx1"/>
            </a:solidFill>
            <a:round/>
            <a:headEnd/>
            <a:tailEnd/>
          </a:ln>
          <a:effectLst/>
        </p:spPr>
        <p:txBody>
          <a:bodyPr/>
          <a:lstStyle/>
          <a:p>
            <a:endParaRPr lang="es-ES"/>
          </a:p>
        </p:txBody>
      </p:sp>
      <p:sp>
        <p:nvSpPr>
          <p:cNvPr id="403504" name="Line 3120"/>
          <p:cNvSpPr>
            <a:spLocks noChangeShapeType="1"/>
          </p:cNvSpPr>
          <p:nvPr/>
        </p:nvSpPr>
        <p:spPr bwMode="auto">
          <a:xfrm flipV="1">
            <a:off x="4887913" y="2317750"/>
            <a:ext cx="1587" cy="414338"/>
          </a:xfrm>
          <a:prstGeom prst="line">
            <a:avLst/>
          </a:prstGeom>
          <a:noFill/>
          <a:ln w="38100">
            <a:solidFill>
              <a:schemeClr val="tx1"/>
            </a:solidFill>
            <a:round/>
            <a:headEnd/>
            <a:tailEnd/>
          </a:ln>
          <a:effectLst/>
        </p:spPr>
        <p:txBody>
          <a:bodyPr/>
          <a:lstStyle/>
          <a:p>
            <a:endParaRPr lang="es-ES"/>
          </a:p>
        </p:txBody>
      </p:sp>
      <p:sp>
        <p:nvSpPr>
          <p:cNvPr id="403505" name="Line 3121"/>
          <p:cNvSpPr>
            <a:spLocks noChangeShapeType="1"/>
          </p:cNvSpPr>
          <p:nvPr/>
        </p:nvSpPr>
        <p:spPr bwMode="auto">
          <a:xfrm flipV="1">
            <a:off x="4887913" y="2325688"/>
            <a:ext cx="1508125" cy="0"/>
          </a:xfrm>
          <a:prstGeom prst="line">
            <a:avLst/>
          </a:prstGeom>
          <a:noFill/>
          <a:ln w="38100">
            <a:solidFill>
              <a:schemeClr val="tx1"/>
            </a:solidFill>
            <a:round/>
            <a:headEnd/>
            <a:tailEnd/>
          </a:ln>
          <a:effectLst/>
        </p:spPr>
        <p:txBody>
          <a:bodyPr/>
          <a:lstStyle/>
          <a:p>
            <a:endParaRPr lang="es-ES"/>
          </a:p>
        </p:txBody>
      </p:sp>
      <p:sp>
        <p:nvSpPr>
          <p:cNvPr id="403506" name="Line 3122"/>
          <p:cNvSpPr>
            <a:spLocks noChangeShapeType="1"/>
          </p:cNvSpPr>
          <p:nvPr/>
        </p:nvSpPr>
        <p:spPr bwMode="auto">
          <a:xfrm>
            <a:off x="6396038" y="2309813"/>
            <a:ext cx="0" cy="395287"/>
          </a:xfrm>
          <a:prstGeom prst="line">
            <a:avLst/>
          </a:prstGeom>
          <a:noFill/>
          <a:ln w="38100">
            <a:solidFill>
              <a:schemeClr val="tx1"/>
            </a:solidFill>
            <a:round/>
            <a:headEnd/>
            <a:tailEnd/>
          </a:ln>
          <a:effectLst/>
        </p:spPr>
        <p:txBody>
          <a:bodyPr/>
          <a:lstStyle/>
          <a:p>
            <a:endParaRPr lang="es-ES"/>
          </a:p>
        </p:txBody>
      </p:sp>
      <p:sp>
        <p:nvSpPr>
          <p:cNvPr id="403507" name="Line 3123"/>
          <p:cNvSpPr>
            <a:spLocks noChangeShapeType="1"/>
          </p:cNvSpPr>
          <p:nvPr/>
        </p:nvSpPr>
        <p:spPr bwMode="auto">
          <a:xfrm>
            <a:off x="6378575" y="2689225"/>
            <a:ext cx="384175" cy="0"/>
          </a:xfrm>
          <a:prstGeom prst="line">
            <a:avLst/>
          </a:prstGeom>
          <a:noFill/>
          <a:ln w="38100">
            <a:solidFill>
              <a:schemeClr val="tx1"/>
            </a:solidFill>
            <a:round/>
            <a:headEnd/>
            <a:tailEnd/>
          </a:ln>
          <a:effectLst/>
        </p:spPr>
        <p:txBody>
          <a:bodyPr/>
          <a:lstStyle/>
          <a:p>
            <a:endParaRPr lang="es-ES"/>
          </a:p>
        </p:txBody>
      </p:sp>
      <p:sp>
        <p:nvSpPr>
          <p:cNvPr id="403508" name="Line 3124"/>
          <p:cNvSpPr>
            <a:spLocks noChangeShapeType="1"/>
          </p:cNvSpPr>
          <p:nvPr/>
        </p:nvSpPr>
        <p:spPr bwMode="auto">
          <a:xfrm flipH="1" flipV="1">
            <a:off x="6773863" y="2316163"/>
            <a:ext cx="1587" cy="388937"/>
          </a:xfrm>
          <a:prstGeom prst="line">
            <a:avLst/>
          </a:prstGeom>
          <a:noFill/>
          <a:ln w="38100">
            <a:solidFill>
              <a:schemeClr val="tx1"/>
            </a:solidFill>
            <a:round/>
            <a:headEnd/>
            <a:tailEnd/>
          </a:ln>
          <a:effectLst/>
        </p:spPr>
        <p:txBody>
          <a:bodyPr/>
          <a:lstStyle/>
          <a:p>
            <a:endParaRPr lang="es-ES"/>
          </a:p>
        </p:txBody>
      </p:sp>
      <p:sp>
        <p:nvSpPr>
          <p:cNvPr id="403509" name="Line 3125"/>
          <p:cNvSpPr>
            <a:spLocks noChangeShapeType="1"/>
          </p:cNvSpPr>
          <p:nvPr/>
        </p:nvSpPr>
        <p:spPr bwMode="auto">
          <a:xfrm>
            <a:off x="6788150" y="2324100"/>
            <a:ext cx="369888" cy="0"/>
          </a:xfrm>
          <a:prstGeom prst="line">
            <a:avLst/>
          </a:prstGeom>
          <a:noFill/>
          <a:ln w="38100">
            <a:solidFill>
              <a:schemeClr val="tx1"/>
            </a:solidFill>
            <a:round/>
            <a:headEnd/>
            <a:tailEnd/>
          </a:ln>
          <a:effectLst/>
        </p:spPr>
        <p:txBody>
          <a:bodyPr/>
          <a:lstStyle/>
          <a:p>
            <a:endParaRPr lang="es-ES"/>
          </a:p>
        </p:txBody>
      </p:sp>
      <p:sp>
        <p:nvSpPr>
          <p:cNvPr id="403510" name="Line 3126"/>
          <p:cNvSpPr>
            <a:spLocks noChangeShapeType="1"/>
          </p:cNvSpPr>
          <p:nvPr/>
        </p:nvSpPr>
        <p:spPr bwMode="auto">
          <a:xfrm>
            <a:off x="3003550" y="3419475"/>
            <a:ext cx="369888" cy="0"/>
          </a:xfrm>
          <a:prstGeom prst="line">
            <a:avLst/>
          </a:prstGeom>
          <a:noFill/>
          <a:ln w="38100">
            <a:solidFill>
              <a:schemeClr val="tx1"/>
            </a:solidFill>
            <a:round/>
            <a:headEnd/>
            <a:tailEnd/>
          </a:ln>
          <a:effectLst/>
        </p:spPr>
        <p:txBody>
          <a:bodyPr/>
          <a:lstStyle/>
          <a:p>
            <a:endParaRPr lang="es-ES"/>
          </a:p>
        </p:txBody>
      </p:sp>
      <p:sp>
        <p:nvSpPr>
          <p:cNvPr id="403511" name="Line 3127"/>
          <p:cNvSpPr>
            <a:spLocks noChangeShapeType="1"/>
          </p:cNvSpPr>
          <p:nvPr/>
        </p:nvSpPr>
        <p:spPr bwMode="auto">
          <a:xfrm>
            <a:off x="3392488" y="3243263"/>
            <a:ext cx="369887" cy="0"/>
          </a:xfrm>
          <a:prstGeom prst="line">
            <a:avLst/>
          </a:prstGeom>
          <a:noFill/>
          <a:ln w="38100">
            <a:solidFill>
              <a:schemeClr val="tx1"/>
            </a:solidFill>
            <a:round/>
            <a:headEnd/>
            <a:tailEnd/>
          </a:ln>
          <a:effectLst/>
        </p:spPr>
        <p:txBody>
          <a:bodyPr/>
          <a:lstStyle/>
          <a:p>
            <a:endParaRPr lang="es-ES"/>
          </a:p>
        </p:txBody>
      </p:sp>
      <p:sp>
        <p:nvSpPr>
          <p:cNvPr id="403512" name="Line 3128"/>
          <p:cNvSpPr>
            <a:spLocks noChangeShapeType="1"/>
          </p:cNvSpPr>
          <p:nvPr/>
        </p:nvSpPr>
        <p:spPr bwMode="auto">
          <a:xfrm>
            <a:off x="5270500" y="3421063"/>
            <a:ext cx="1143000" cy="0"/>
          </a:xfrm>
          <a:prstGeom prst="line">
            <a:avLst/>
          </a:prstGeom>
          <a:noFill/>
          <a:ln w="38100">
            <a:solidFill>
              <a:schemeClr val="tx1"/>
            </a:solidFill>
            <a:round/>
            <a:headEnd/>
            <a:tailEnd/>
          </a:ln>
          <a:effectLst/>
        </p:spPr>
        <p:txBody>
          <a:bodyPr/>
          <a:lstStyle/>
          <a:p>
            <a:endParaRPr lang="es-ES"/>
          </a:p>
        </p:txBody>
      </p:sp>
      <p:sp>
        <p:nvSpPr>
          <p:cNvPr id="403513" name="Line 3129"/>
          <p:cNvSpPr>
            <a:spLocks noChangeShapeType="1"/>
          </p:cNvSpPr>
          <p:nvPr/>
        </p:nvSpPr>
        <p:spPr bwMode="auto">
          <a:xfrm>
            <a:off x="4897438" y="3238500"/>
            <a:ext cx="369887" cy="0"/>
          </a:xfrm>
          <a:prstGeom prst="line">
            <a:avLst/>
          </a:prstGeom>
          <a:noFill/>
          <a:ln w="38100">
            <a:solidFill>
              <a:schemeClr val="tx1"/>
            </a:solidFill>
            <a:round/>
            <a:headEnd/>
            <a:tailEnd/>
          </a:ln>
          <a:effectLst/>
        </p:spPr>
        <p:txBody>
          <a:bodyPr/>
          <a:lstStyle/>
          <a:p>
            <a:endParaRPr lang="es-ES"/>
          </a:p>
        </p:txBody>
      </p:sp>
      <p:sp>
        <p:nvSpPr>
          <p:cNvPr id="403514" name="Line 3130"/>
          <p:cNvSpPr>
            <a:spLocks noChangeShapeType="1"/>
          </p:cNvSpPr>
          <p:nvPr/>
        </p:nvSpPr>
        <p:spPr bwMode="auto">
          <a:xfrm>
            <a:off x="4521200" y="3616325"/>
            <a:ext cx="369888" cy="0"/>
          </a:xfrm>
          <a:prstGeom prst="line">
            <a:avLst/>
          </a:prstGeom>
          <a:noFill/>
          <a:ln w="38100">
            <a:solidFill>
              <a:schemeClr val="tx1"/>
            </a:solidFill>
            <a:round/>
            <a:headEnd/>
            <a:tailEnd/>
          </a:ln>
          <a:effectLst/>
        </p:spPr>
        <p:txBody>
          <a:bodyPr/>
          <a:lstStyle/>
          <a:p>
            <a:endParaRPr lang="es-ES"/>
          </a:p>
        </p:txBody>
      </p:sp>
      <p:sp>
        <p:nvSpPr>
          <p:cNvPr id="403515" name="Line 3131"/>
          <p:cNvSpPr>
            <a:spLocks noChangeShapeType="1"/>
          </p:cNvSpPr>
          <p:nvPr/>
        </p:nvSpPr>
        <p:spPr bwMode="auto">
          <a:xfrm>
            <a:off x="6778625" y="3241675"/>
            <a:ext cx="388938" cy="0"/>
          </a:xfrm>
          <a:prstGeom prst="line">
            <a:avLst/>
          </a:prstGeom>
          <a:noFill/>
          <a:ln w="38100">
            <a:solidFill>
              <a:schemeClr val="tx1"/>
            </a:solidFill>
            <a:round/>
            <a:headEnd/>
            <a:tailEnd/>
          </a:ln>
          <a:effectLst/>
        </p:spPr>
        <p:txBody>
          <a:bodyPr/>
          <a:lstStyle/>
          <a:p>
            <a:endParaRPr lang="es-ES"/>
          </a:p>
        </p:txBody>
      </p:sp>
      <p:sp>
        <p:nvSpPr>
          <p:cNvPr id="403516" name="Line 3132"/>
          <p:cNvSpPr>
            <a:spLocks noChangeShapeType="1"/>
          </p:cNvSpPr>
          <p:nvPr/>
        </p:nvSpPr>
        <p:spPr bwMode="auto">
          <a:xfrm>
            <a:off x="6386513" y="3609975"/>
            <a:ext cx="406400" cy="0"/>
          </a:xfrm>
          <a:prstGeom prst="line">
            <a:avLst/>
          </a:prstGeom>
          <a:noFill/>
          <a:ln w="38100">
            <a:solidFill>
              <a:schemeClr val="tx1"/>
            </a:solidFill>
            <a:round/>
            <a:headEnd/>
            <a:tailEnd/>
          </a:ln>
          <a:effectLst/>
        </p:spPr>
        <p:txBody>
          <a:bodyPr/>
          <a:lstStyle/>
          <a:p>
            <a:endParaRPr lang="es-ES"/>
          </a:p>
        </p:txBody>
      </p:sp>
      <p:sp>
        <p:nvSpPr>
          <p:cNvPr id="403517" name="Line 3133"/>
          <p:cNvSpPr>
            <a:spLocks noChangeShapeType="1"/>
          </p:cNvSpPr>
          <p:nvPr/>
        </p:nvSpPr>
        <p:spPr bwMode="auto">
          <a:xfrm>
            <a:off x="3754438" y="3421063"/>
            <a:ext cx="762000" cy="0"/>
          </a:xfrm>
          <a:prstGeom prst="line">
            <a:avLst/>
          </a:prstGeom>
          <a:noFill/>
          <a:ln w="38100">
            <a:solidFill>
              <a:schemeClr val="tx1"/>
            </a:solidFill>
            <a:round/>
            <a:headEnd/>
            <a:tailEnd/>
          </a:ln>
          <a:effectLst/>
        </p:spPr>
        <p:txBody>
          <a:bodyPr/>
          <a:lstStyle/>
          <a:p>
            <a:endParaRPr lang="es-ES"/>
          </a:p>
        </p:txBody>
      </p:sp>
      <p:sp>
        <p:nvSpPr>
          <p:cNvPr id="403518" name="Line 3134"/>
          <p:cNvSpPr>
            <a:spLocks noChangeShapeType="1"/>
          </p:cNvSpPr>
          <p:nvPr/>
        </p:nvSpPr>
        <p:spPr bwMode="auto">
          <a:xfrm>
            <a:off x="3375025" y="3228975"/>
            <a:ext cx="0" cy="207963"/>
          </a:xfrm>
          <a:prstGeom prst="line">
            <a:avLst/>
          </a:prstGeom>
          <a:noFill/>
          <a:ln w="38100">
            <a:solidFill>
              <a:schemeClr val="tx1"/>
            </a:solidFill>
            <a:round/>
            <a:headEnd/>
            <a:tailEnd/>
          </a:ln>
          <a:effectLst/>
        </p:spPr>
        <p:txBody>
          <a:bodyPr/>
          <a:lstStyle/>
          <a:p>
            <a:endParaRPr lang="es-ES"/>
          </a:p>
        </p:txBody>
      </p:sp>
      <p:sp>
        <p:nvSpPr>
          <p:cNvPr id="403519" name="Line 3135"/>
          <p:cNvSpPr>
            <a:spLocks noChangeShapeType="1"/>
          </p:cNvSpPr>
          <p:nvPr/>
        </p:nvSpPr>
        <p:spPr bwMode="auto">
          <a:xfrm>
            <a:off x="3754438" y="3227388"/>
            <a:ext cx="0" cy="209550"/>
          </a:xfrm>
          <a:prstGeom prst="line">
            <a:avLst/>
          </a:prstGeom>
          <a:noFill/>
          <a:ln w="38100">
            <a:solidFill>
              <a:schemeClr val="tx1"/>
            </a:solidFill>
            <a:round/>
            <a:headEnd/>
            <a:tailEnd/>
          </a:ln>
          <a:effectLst/>
        </p:spPr>
        <p:txBody>
          <a:bodyPr/>
          <a:lstStyle/>
          <a:p>
            <a:endParaRPr lang="es-ES"/>
          </a:p>
        </p:txBody>
      </p:sp>
      <p:sp>
        <p:nvSpPr>
          <p:cNvPr id="403520" name="Line 3136"/>
          <p:cNvSpPr>
            <a:spLocks noChangeShapeType="1"/>
          </p:cNvSpPr>
          <p:nvPr/>
        </p:nvSpPr>
        <p:spPr bwMode="auto">
          <a:xfrm>
            <a:off x="4508500" y="3413125"/>
            <a:ext cx="0" cy="220663"/>
          </a:xfrm>
          <a:prstGeom prst="line">
            <a:avLst/>
          </a:prstGeom>
          <a:noFill/>
          <a:ln w="38100">
            <a:solidFill>
              <a:schemeClr val="tx1"/>
            </a:solidFill>
            <a:round/>
            <a:headEnd/>
            <a:tailEnd/>
          </a:ln>
          <a:effectLst/>
        </p:spPr>
        <p:txBody>
          <a:bodyPr/>
          <a:lstStyle/>
          <a:p>
            <a:endParaRPr lang="es-ES"/>
          </a:p>
        </p:txBody>
      </p:sp>
      <p:sp>
        <p:nvSpPr>
          <p:cNvPr id="403521" name="Line 3137"/>
          <p:cNvSpPr>
            <a:spLocks noChangeShapeType="1"/>
          </p:cNvSpPr>
          <p:nvPr/>
        </p:nvSpPr>
        <p:spPr bwMode="auto">
          <a:xfrm>
            <a:off x="4886325" y="3225800"/>
            <a:ext cx="0" cy="401638"/>
          </a:xfrm>
          <a:prstGeom prst="line">
            <a:avLst/>
          </a:prstGeom>
          <a:noFill/>
          <a:ln w="38100">
            <a:solidFill>
              <a:schemeClr val="tx1"/>
            </a:solidFill>
            <a:round/>
            <a:headEnd/>
            <a:tailEnd/>
          </a:ln>
          <a:effectLst/>
        </p:spPr>
        <p:txBody>
          <a:bodyPr/>
          <a:lstStyle/>
          <a:p>
            <a:endParaRPr lang="es-ES"/>
          </a:p>
        </p:txBody>
      </p:sp>
      <p:sp>
        <p:nvSpPr>
          <p:cNvPr id="403522" name="Line 3138"/>
          <p:cNvSpPr>
            <a:spLocks noChangeShapeType="1"/>
          </p:cNvSpPr>
          <p:nvPr/>
        </p:nvSpPr>
        <p:spPr bwMode="auto">
          <a:xfrm>
            <a:off x="6397625" y="3403600"/>
            <a:ext cx="3175" cy="219075"/>
          </a:xfrm>
          <a:prstGeom prst="line">
            <a:avLst/>
          </a:prstGeom>
          <a:noFill/>
          <a:ln w="38100">
            <a:solidFill>
              <a:schemeClr val="tx1"/>
            </a:solidFill>
            <a:round/>
            <a:headEnd/>
            <a:tailEnd/>
          </a:ln>
          <a:effectLst/>
        </p:spPr>
        <p:txBody>
          <a:bodyPr/>
          <a:lstStyle/>
          <a:p>
            <a:endParaRPr lang="es-ES"/>
          </a:p>
        </p:txBody>
      </p:sp>
      <p:sp>
        <p:nvSpPr>
          <p:cNvPr id="403523" name="Line 3139"/>
          <p:cNvSpPr>
            <a:spLocks noChangeShapeType="1"/>
          </p:cNvSpPr>
          <p:nvPr/>
        </p:nvSpPr>
        <p:spPr bwMode="auto">
          <a:xfrm>
            <a:off x="5264150" y="3232150"/>
            <a:ext cx="0" cy="201613"/>
          </a:xfrm>
          <a:prstGeom prst="line">
            <a:avLst/>
          </a:prstGeom>
          <a:noFill/>
          <a:ln w="38100">
            <a:solidFill>
              <a:schemeClr val="tx1"/>
            </a:solidFill>
            <a:round/>
            <a:headEnd/>
            <a:tailEnd/>
          </a:ln>
          <a:effectLst/>
        </p:spPr>
        <p:txBody>
          <a:bodyPr/>
          <a:lstStyle/>
          <a:p>
            <a:endParaRPr lang="es-ES"/>
          </a:p>
        </p:txBody>
      </p:sp>
      <p:sp>
        <p:nvSpPr>
          <p:cNvPr id="403525" name="Line 3141"/>
          <p:cNvSpPr>
            <a:spLocks noChangeShapeType="1"/>
          </p:cNvSpPr>
          <p:nvPr/>
        </p:nvSpPr>
        <p:spPr bwMode="auto">
          <a:xfrm>
            <a:off x="6778625" y="3230563"/>
            <a:ext cx="0" cy="387350"/>
          </a:xfrm>
          <a:prstGeom prst="line">
            <a:avLst/>
          </a:prstGeom>
          <a:noFill/>
          <a:ln w="38100">
            <a:solidFill>
              <a:schemeClr val="tx1"/>
            </a:solidFill>
            <a:round/>
            <a:headEnd/>
            <a:tailEnd/>
          </a:ln>
          <a:effectLst/>
        </p:spPr>
        <p:txBody>
          <a:bodyPr/>
          <a:lstStyle/>
          <a:p>
            <a:endParaRPr lang="es-ES"/>
          </a:p>
        </p:txBody>
      </p:sp>
      <p:sp>
        <p:nvSpPr>
          <p:cNvPr id="403526" name="Line 3142"/>
          <p:cNvSpPr>
            <a:spLocks noChangeShapeType="1"/>
          </p:cNvSpPr>
          <p:nvPr/>
        </p:nvSpPr>
        <p:spPr bwMode="auto">
          <a:xfrm>
            <a:off x="5275263" y="4552950"/>
            <a:ext cx="369887" cy="0"/>
          </a:xfrm>
          <a:prstGeom prst="line">
            <a:avLst/>
          </a:prstGeom>
          <a:noFill/>
          <a:ln w="38100">
            <a:solidFill>
              <a:schemeClr val="tx1"/>
            </a:solidFill>
            <a:round/>
            <a:headEnd/>
            <a:tailEnd/>
          </a:ln>
          <a:effectLst/>
        </p:spPr>
        <p:txBody>
          <a:bodyPr/>
          <a:lstStyle/>
          <a:p>
            <a:endParaRPr lang="es-ES"/>
          </a:p>
        </p:txBody>
      </p:sp>
      <p:sp>
        <p:nvSpPr>
          <p:cNvPr id="403527" name="Line 3143"/>
          <p:cNvSpPr>
            <a:spLocks noChangeShapeType="1"/>
          </p:cNvSpPr>
          <p:nvPr/>
        </p:nvSpPr>
        <p:spPr bwMode="auto">
          <a:xfrm>
            <a:off x="4151313" y="4176713"/>
            <a:ext cx="369887" cy="0"/>
          </a:xfrm>
          <a:prstGeom prst="line">
            <a:avLst/>
          </a:prstGeom>
          <a:noFill/>
          <a:ln w="38100">
            <a:solidFill>
              <a:schemeClr val="tx1"/>
            </a:solidFill>
            <a:round/>
            <a:headEnd/>
            <a:tailEnd/>
          </a:ln>
          <a:effectLst/>
        </p:spPr>
        <p:txBody>
          <a:bodyPr/>
          <a:lstStyle/>
          <a:p>
            <a:endParaRPr lang="es-ES"/>
          </a:p>
        </p:txBody>
      </p:sp>
      <p:sp>
        <p:nvSpPr>
          <p:cNvPr id="403528" name="Line 3144"/>
          <p:cNvSpPr>
            <a:spLocks noChangeShapeType="1"/>
          </p:cNvSpPr>
          <p:nvPr/>
        </p:nvSpPr>
        <p:spPr bwMode="auto">
          <a:xfrm>
            <a:off x="3770313" y="4552950"/>
            <a:ext cx="369887" cy="0"/>
          </a:xfrm>
          <a:prstGeom prst="line">
            <a:avLst/>
          </a:prstGeom>
          <a:noFill/>
          <a:ln w="38100">
            <a:solidFill>
              <a:schemeClr val="tx1"/>
            </a:solidFill>
            <a:round/>
            <a:headEnd/>
            <a:tailEnd/>
          </a:ln>
          <a:effectLst/>
        </p:spPr>
        <p:txBody>
          <a:bodyPr/>
          <a:lstStyle/>
          <a:p>
            <a:endParaRPr lang="es-ES"/>
          </a:p>
        </p:txBody>
      </p:sp>
      <p:sp>
        <p:nvSpPr>
          <p:cNvPr id="403529" name="Line 3145"/>
          <p:cNvSpPr>
            <a:spLocks noChangeShapeType="1"/>
          </p:cNvSpPr>
          <p:nvPr/>
        </p:nvSpPr>
        <p:spPr bwMode="auto">
          <a:xfrm>
            <a:off x="3386138" y="4362450"/>
            <a:ext cx="369887" cy="0"/>
          </a:xfrm>
          <a:prstGeom prst="line">
            <a:avLst/>
          </a:prstGeom>
          <a:noFill/>
          <a:ln w="38100">
            <a:solidFill>
              <a:schemeClr val="tx1"/>
            </a:solidFill>
            <a:round/>
            <a:headEnd/>
            <a:tailEnd/>
          </a:ln>
          <a:effectLst/>
        </p:spPr>
        <p:txBody>
          <a:bodyPr/>
          <a:lstStyle/>
          <a:p>
            <a:endParaRPr lang="es-ES"/>
          </a:p>
        </p:txBody>
      </p:sp>
      <p:sp>
        <p:nvSpPr>
          <p:cNvPr id="403530" name="Line 3146"/>
          <p:cNvSpPr>
            <a:spLocks noChangeShapeType="1"/>
          </p:cNvSpPr>
          <p:nvPr/>
        </p:nvSpPr>
        <p:spPr bwMode="auto">
          <a:xfrm>
            <a:off x="2994025" y="4176713"/>
            <a:ext cx="393700" cy="0"/>
          </a:xfrm>
          <a:prstGeom prst="line">
            <a:avLst/>
          </a:prstGeom>
          <a:noFill/>
          <a:ln w="38100">
            <a:solidFill>
              <a:schemeClr val="tx1"/>
            </a:solidFill>
            <a:round/>
            <a:headEnd/>
            <a:tailEnd/>
          </a:ln>
          <a:effectLst/>
        </p:spPr>
        <p:txBody>
          <a:bodyPr/>
          <a:lstStyle/>
          <a:p>
            <a:endParaRPr lang="es-ES"/>
          </a:p>
        </p:txBody>
      </p:sp>
      <p:sp>
        <p:nvSpPr>
          <p:cNvPr id="403531" name="Line 3147"/>
          <p:cNvSpPr>
            <a:spLocks noChangeShapeType="1"/>
          </p:cNvSpPr>
          <p:nvPr/>
        </p:nvSpPr>
        <p:spPr bwMode="auto">
          <a:xfrm>
            <a:off x="6026150" y="4549775"/>
            <a:ext cx="369888" cy="0"/>
          </a:xfrm>
          <a:prstGeom prst="line">
            <a:avLst/>
          </a:prstGeom>
          <a:noFill/>
          <a:ln w="38100">
            <a:solidFill>
              <a:schemeClr val="tx1"/>
            </a:solidFill>
            <a:round/>
            <a:headEnd/>
            <a:tailEnd/>
          </a:ln>
          <a:effectLst/>
        </p:spPr>
        <p:txBody>
          <a:bodyPr/>
          <a:lstStyle/>
          <a:p>
            <a:endParaRPr lang="es-ES"/>
          </a:p>
        </p:txBody>
      </p:sp>
      <p:sp>
        <p:nvSpPr>
          <p:cNvPr id="403532" name="Line 3148"/>
          <p:cNvSpPr>
            <a:spLocks noChangeShapeType="1"/>
          </p:cNvSpPr>
          <p:nvPr/>
        </p:nvSpPr>
        <p:spPr bwMode="auto">
          <a:xfrm>
            <a:off x="5659438" y="4173538"/>
            <a:ext cx="369887" cy="0"/>
          </a:xfrm>
          <a:prstGeom prst="line">
            <a:avLst/>
          </a:prstGeom>
          <a:noFill/>
          <a:ln w="38100">
            <a:solidFill>
              <a:schemeClr val="tx1"/>
            </a:solidFill>
            <a:round/>
            <a:headEnd/>
            <a:tailEnd/>
          </a:ln>
          <a:effectLst/>
        </p:spPr>
        <p:txBody>
          <a:bodyPr/>
          <a:lstStyle/>
          <a:p>
            <a:endParaRPr lang="es-ES"/>
          </a:p>
        </p:txBody>
      </p:sp>
      <p:sp>
        <p:nvSpPr>
          <p:cNvPr id="403533" name="Line 3149"/>
          <p:cNvSpPr>
            <a:spLocks noChangeShapeType="1"/>
          </p:cNvSpPr>
          <p:nvPr/>
        </p:nvSpPr>
        <p:spPr bwMode="auto">
          <a:xfrm>
            <a:off x="6397625" y="4364038"/>
            <a:ext cx="774700" cy="0"/>
          </a:xfrm>
          <a:prstGeom prst="line">
            <a:avLst/>
          </a:prstGeom>
          <a:noFill/>
          <a:ln w="38100">
            <a:solidFill>
              <a:schemeClr val="tx1"/>
            </a:solidFill>
            <a:round/>
            <a:headEnd/>
            <a:tailEnd/>
          </a:ln>
          <a:effectLst/>
        </p:spPr>
        <p:txBody>
          <a:bodyPr/>
          <a:lstStyle/>
          <a:p>
            <a:endParaRPr lang="es-ES"/>
          </a:p>
        </p:txBody>
      </p:sp>
      <p:sp>
        <p:nvSpPr>
          <p:cNvPr id="403534" name="Line 3150"/>
          <p:cNvSpPr>
            <a:spLocks noChangeShapeType="1"/>
          </p:cNvSpPr>
          <p:nvPr/>
        </p:nvSpPr>
        <p:spPr bwMode="auto">
          <a:xfrm flipV="1">
            <a:off x="4521200" y="4364038"/>
            <a:ext cx="749300" cy="1587"/>
          </a:xfrm>
          <a:prstGeom prst="line">
            <a:avLst/>
          </a:prstGeom>
          <a:noFill/>
          <a:ln w="38100">
            <a:solidFill>
              <a:schemeClr val="tx1"/>
            </a:solidFill>
            <a:round/>
            <a:headEnd/>
            <a:tailEnd/>
          </a:ln>
          <a:effectLst/>
        </p:spPr>
        <p:txBody>
          <a:bodyPr/>
          <a:lstStyle/>
          <a:p>
            <a:endParaRPr lang="es-ES"/>
          </a:p>
        </p:txBody>
      </p:sp>
      <p:sp>
        <p:nvSpPr>
          <p:cNvPr id="403535" name="Line 3151"/>
          <p:cNvSpPr>
            <a:spLocks noChangeShapeType="1"/>
          </p:cNvSpPr>
          <p:nvPr/>
        </p:nvSpPr>
        <p:spPr bwMode="auto">
          <a:xfrm>
            <a:off x="6019800" y="4157663"/>
            <a:ext cx="1588" cy="409575"/>
          </a:xfrm>
          <a:prstGeom prst="line">
            <a:avLst/>
          </a:prstGeom>
          <a:noFill/>
          <a:ln w="38100">
            <a:solidFill>
              <a:schemeClr val="tx1"/>
            </a:solidFill>
            <a:round/>
            <a:headEnd/>
            <a:tailEnd/>
          </a:ln>
          <a:effectLst/>
        </p:spPr>
        <p:txBody>
          <a:bodyPr/>
          <a:lstStyle/>
          <a:p>
            <a:endParaRPr lang="es-ES"/>
          </a:p>
        </p:txBody>
      </p:sp>
      <p:sp>
        <p:nvSpPr>
          <p:cNvPr id="403536" name="Line 3152"/>
          <p:cNvSpPr>
            <a:spLocks noChangeShapeType="1"/>
          </p:cNvSpPr>
          <p:nvPr/>
        </p:nvSpPr>
        <p:spPr bwMode="auto">
          <a:xfrm>
            <a:off x="5648325" y="4156075"/>
            <a:ext cx="0" cy="414338"/>
          </a:xfrm>
          <a:prstGeom prst="line">
            <a:avLst/>
          </a:prstGeom>
          <a:noFill/>
          <a:ln w="38100">
            <a:solidFill>
              <a:schemeClr val="tx1"/>
            </a:solidFill>
            <a:round/>
            <a:headEnd/>
            <a:tailEnd/>
          </a:ln>
          <a:effectLst/>
        </p:spPr>
        <p:txBody>
          <a:bodyPr/>
          <a:lstStyle/>
          <a:p>
            <a:endParaRPr lang="es-ES"/>
          </a:p>
        </p:txBody>
      </p:sp>
      <p:sp>
        <p:nvSpPr>
          <p:cNvPr id="403537" name="Line 3153"/>
          <p:cNvSpPr>
            <a:spLocks noChangeShapeType="1"/>
          </p:cNvSpPr>
          <p:nvPr/>
        </p:nvSpPr>
        <p:spPr bwMode="auto">
          <a:xfrm>
            <a:off x="4130675" y="4160838"/>
            <a:ext cx="1588" cy="411162"/>
          </a:xfrm>
          <a:prstGeom prst="line">
            <a:avLst/>
          </a:prstGeom>
          <a:noFill/>
          <a:ln w="38100">
            <a:solidFill>
              <a:schemeClr val="tx1"/>
            </a:solidFill>
            <a:round/>
            <a:headEnd/>
            <a:tailEnd/>
          </a:ln>
          <a:effectLst/>
        </p:spPr>
        <p:txBody>
          <a:bodyPr/>
          <a:lstStyle/>
          <a:p>
            <a:endParaRPr lang="es-ES"/>
          </a:p>
        </p:txBody>
      </p:sp>
      <p:sp>
        <p:nvSpPr>
          <p:cNvPr id="403538" name="Line 3154"/>
          <p:cNvSpPr>
            <a:spLocks noChangeShapeType="1"/>
          </p:cNvSpPr>
          <p:nvPr/>
        </p:nvSpPr>
        <p:spPr bwMode="auto">
          <a:xfrm>
            <a:off x="5078413" y="5103813"/>
            <a:ext cx="0" cy="407987"/>
          </a:xfrm>
          <a:prstGeom prst="line">
            <a:avLst/>
          </a:prstGeom>
          <a:noFill/>
          <a:ln w="38100">
            <a:solidFill>
              <a:schemeClr val="tx1"/>
            </a:solidFill>
            <a:round/>
            <a:headEnd/>
            <a:tailEnd/>
          </a:ln>
          <a:effectLst/>
        </p:spPr>
        <p:txBody>
          <a:bodyPr/>
          <a:lstStyle/>
          <a:p>
            <a:endParaRPr lang="es-ES"/>
          </a:p>
        </p:txBody>
      </p:sp>
      <p:sp>
        <p:nvSpPr>
          <p:cNvPr id="403539" name="Line 3155"/>
          <p:cNvSpPr>
            <a:spLocks noChangeShapeType="1"/>
          </p:cNvSpPr>
          <p:nvPr/>
        </p:nvSpPr>
        <p:spPr bwMode="auto">
          <a:xfrm>
            <a:off x="4887913" y="5103813"/>
            <a:ext cx="0" cy="409575"/>
          </a:xfrm>
          <a:prstGeom prst="line">
            <a:avLst/>
          </a:prstGeom>
          <a:noFill/>
          <a:ln w="38100">
            <a:solidFill>
              <a:schemeClr val="tx1"/>
            </a:solidFill>
            <a:round/>
            <a:headEnd/>
            <a:tailEnd/>
          </a:ln>
          <a:effectLst/>
        </p:spPr>
        <p:txBody>
          <a:bodyPr/>
          <a:lstStyle/>
          <a:p>
            <a:endParaRPr lang="es-ES"/>
          </a:p>
        </p:txBody>
      </p:sp>
      <p:sp>
        <p:nvSpPr>
          <p:cNvPr id="403540" name="Line 3156"/>
          <p:cNvSpPr>
            <a:spLocks noChangeShapeType="1"/>
          </p:cNvSpPr>
          <p:nvPr/>
        </p:nvSpPr>
        <p:spPr bwMode="auto">
          <a:xfrm>
            <a:off x="4699000" y="5103813"/>
            <a:ext cx="0" cy="412750"/>
          </a:xfrm>
          <a:prstGeom prst="line">
            <a:avLst/>
          </a:prstGeom>
          <a:noFill/>
          <a:ln w="38100">
            <a:solidFill>
              <a:schemeClr val="tx1"/>
            </a:solidFill>
            <a:round/>
            <a:headEnd/>
            <a:tailEnd/>
          </a:ln>
          <a:effectLst/>
        </p:spPr>
        <p:txBody>
          <a:bodyPr/>
          <a:lstStyle/>
          <a:p>
            <a:endParaRPr lang="es-ES"/>
          </a:p>
        </p:txBody>
      </p:sp>
      <p:sp>
        <p:nvSpPr>
          <p:cNvPr id="403541" name="Line 3157"/>
          <p:cNvSpPr>
            <a:spLocks noChangeShapeType="1"/>
          </p:cNvSpPr>
          <p:nvPr/>
        </p:nvSpPr>
        <p:spPr bwMode="auto">
          <a:xfrm>
            <a:off x="4324350" y="5122863"/>
            <a:ext cx="0" cy="388937"/>
          </a:xfrm>
          <a:prstGeom prst="line">
            <a:avLst/>
          </a:prstGeom>
          <a:noFill/>
          <a:ln w="38100">
            <a:solidFill>
              <a:schemeClr val="tx1"/>
            </a:solidFill>
            <a:round/>
            <a:headEnd/>
            <a:tailEnd/>
          </a:ln>
          <a:effectLst/>
        </p:spPr>
        <p:txBody>
          <a:bodyPr/>
          <a:lstStyle/>
          <a:p>
            <a:endParaRPr lang="es-ES"/>
          </a:p>
        </p:txBody>
      </p:sp>
      <p:sp>
        <p:nvSpPr>
          <p:cNvPr id="403542" name="Line 3158"/>
          <p:cNvSpPr>
            <a:spLocks noChangeShapeType="1"/>
          </p:cNvSpPr>
          <p:nvPr/>
        </p:nvSpPr>
        <p:spPr bwMode="auto">
          <a:xfrm>
            <a:off x="4130675" y="5121275"/>
            <a:ext cx="0" cy="390525"/>
          </a:xfrm>
          <a:prstGeom prst="line">
            <a:avLst/>
          </a:prstGeom>
          <a:noFill/>
          <a:ln w="38100">
            <a:solidFill>
              <a:schemeClr val="tx1"/>
            </a:solidFill>
            <a:round/>
            <a:headEnd/>
            <a:tailEnd/>
          </a:ln>
          <a:effectLst/>
        </p:spPr>
        <p:txBody>
          <a:bodyPr/>
          <a:lstStyle/>
          <a:p>
            <a:endParaRPr lang="es-ES"/>
          </a:p>
        </p:txBody>
      </p:sp>
      <p:sp>
        <p:nvSpPr>
          <p:cNvPr id="403543" name="Line 3159"/>
          <p:cNvSpPr>
            <a:spLocks noChangeShapeType="1"/>
          </p:cNvSpPr>
          <p:nvPr/>
        </p:nvSpPr>
        <p:spPr bwMode="auto">
          <a:xfrm>
            <a:off x="3940175" y="5105400"/>
            <a:ext cx="0" cy="409575"/>
          </a:xfrm>
          <a:prstGeom prst="line">
            <a:avLst/>
          </a:prstGeom>
          <a:noFill/>
          <a:ln w="38100">
            <a:solidFill>
              <a:schemeClr val="tx1"/>
            </a:solidFill>
            <a:round/>
            <a:headEnd/>
            <a:tailEnd/>
          </a:ln>
          <a:effectLst/>
        </p:spPr>
        <p:txBody>
          <a:bodyPr/>
          <a:lstStyle/>
          <a:p>
            <a:endParaRPr lang="es-ES"/>
          </a:p>
        </p:txBody>
      </p:sp>
      <p:sp>
        <p:nvSpPr>
          <p:cNvPr id="403544" name="Line 3160"/>
          <p:cNvSpPr>
            <a:spLocks noChangeShapeType="1"/>
          </p:cNvSpPr>
          <p:nvPr/>
        </p:nvSpPr>
        <p:spPr bwMode="auto">
          <a:xfrm>
            <a:off x="3567113" y="5103813"/>
            <a:ext cx="0" cy="411162"/>
          </a:xfrm>
          <a:prstGeom prst="line">
            <a:avLst/>
          </a:prstGeom>
          <a:noFill/>
          <a:ln w="38100">
            <a:solidFill>
              <a:schemeClr val="tx1"/>
            </a:solidFill>
            <a:round/>
            <a:headEnd/>
            <a:tailEnd/>
          </a:ln>
          <a:effectLst/>
        </p:spPr>
        <p:txBody>
          <a:bodyPr/>
          <a:lstStyle/>
          <a:p>
            <a:endParaRPr lang="es-ES"/>
          </a:p>
        </p:txBody>
      </p:sp>
      <p:sp>
        <p:nvSpPr>
          <p:cNvPr id="403545" name="Line 3161"/>
          <p:cNvSpPr>
            <a:spLocks noChangeShapeType="1"/>
          </p:cNvSpPr>
          <p:nvPr/>
        </p:nvSpPr>
        <p:spPr bwMode="auto">
          <a:xfrm>
            <a:off x="3186113" y="5095875"/>
            <a:ext cx="0" cy="417513"/>
          </a:xfrm>
          <a:prstGeom prst="line">
            <a:avLst/>
          </a:prstGeom>
          <a:noFill/>
          <a:ln w="38100">
            <a:solidFill>
              <a:schemeClr val="tx1"/>
            </a:solidFill>
            <a:round/>
            <a:headEnd/>
            <a:tailEnd/>
          </a:ln>
          <a:effectLst/>
        </p:spPr>
        <p:txBody>
          <a:bodyPr/>
          <a:lstStyle/>
          <a:p>
            <a:endParaRPr lang="es-ES"/>
          </a:p>
        </p:txBody>
      </p:sp>
      <p:sp>
        <p:nvSpPr>
          <p:cNvPr id="403546" name="Line 3162"/>
          <p:cNvSpPr>
            <a:spLocks noChangeShapeType="1"/>
          </p:cNvSpPr>
          <p:nvPr/>
        </p:nvSpPr>
        <p:spPr bwMode="auto">
          <a:xfrm>
            <a:off x="5457825" y="5106988"/>
            <a:ext cx="0" cy="390525"/>
          </a:xfrm>
          <a:prstGeom prst="line">
            <a:avLst/>
          </a:prstGeom>
          <a:noFill/>
          <a:ln w="38100">
            <a:solidFill>
              <a:schemeClr val="tx1"/>
            </a:solidFill>
            <a:round/>
            <a:headEnd/>
            <a:tailEnd/>
          </a:ln>
          <a:effectLst/>
        </p:spPr>
        <p:txBody>
          <a:bodyPr/>
          <a:lstStyle/>
          <a:p>
            <a:endParaRPr lang="es-ES"/>
          </a:p>
        </p:txBody>
      </p:sp>
      <p:sp>
        <p:nvSpPr>
          <p:cNvPr id="403547" name="Line 3163"/>
          <p:cNvSpPr>
            <a:spLocks noChangeShapeType="1"/>
          </p:cNvSpPr>
          <p:nvPr/>
        </p:nvSpPr>
        <p:spPr bwMode="auto">
          <a:xfrm>
            <a:off x="5648325" y="5095875"/>
            <a:ext cx="0" cy="395288"/>
          </a:xfrm>
          <a:prstGeom prst="line">
            <a:avLst/>
          </a:prstGeom>
          <a:noFill/>
          <a:ln w="38100">
            <a:solidFill>
              <a:schemeClr val="tx1"/>
            </a:solidFill>
            <a:round/>
            <a:headEnd/>
            <a:tailEnd/>
          </a:ln>
          <a:effectLst/>
        </p:spPr>
        <p:txBody>
          <a:bodyPr/>
          <a:lstStyle/>
          <a:p>
            <a:endParaRPr lang="es-ES"/>
          </a:p>
        </p:txBody>
      </p:sp>
      <p:sp>
        <p:nvSpPr>
          <p:cNvPr id="403548" name="Line 3164"/>
          <p:cNvSpPr>
            <a:spLocks noChangeShapeType="1"/>
          </p:cNvSpPr>
          <p:nvPr/>
        </p:nvSpPr>
        <p:spPr bwMode="auto">
          <a:xfrm>
            <a:off x="5834063" y="5095875"/>
            <a:ext cx="0" cy="393700"/>
          </a:xfrm>
          <a:prstGeom prst="line">
            <a:avLst/>
          </a:prstGeom>
          <a:noFill/>
          <a:ln w="38100">
            <a:solidFill>
              <a:schemeClr val="tx1"/>
            </a:solidFill>
            <a:round/>
            <a:headEnd/>
            <a:tailEnd/>
          </a:ln>
          <a:effectLst/>
        </p:spPr>
        <p:txBody>
          <a:bodyPr/>
          <a:lstStyle/>
          <a:p>
            <a:endParaRPr lang="es-ES"/>
          </a:p>
        </p:txBody>
      </p:sp>
      <p:sp>
        <p:nvSpPr>
          <p:cNvPr id="403549" name="Line 3165"/>
          <p:cNvSpPr>
            <a:spLocks noChangeShapeType="1"/>
          </p:cNvSpPr>
          <p:nvPr/>
        </p:nvSpPr>
        <p:spPr bwMode="auto">
          <a:xfrm>
            <a:off x="6021388" y="5084763"/>
            <a:ext cx="0" cy="403225"/>
          </a:xfrm>
          <a:prstGeom prst="line">
            <a:avLst/>
          </a:prstGeom>
          <a:noFill/>
          <a:ln w="38100">
            <a:solidFill>
              <a:schemeClr val="tx1"/>
            </a:solidFill>
            <a:round/>
            <a:headEnd/>
            <a:tailEnd/>
          </a:ln>
          <a:effectLst/>
        </p:spPr>
        <p:txBody>
          <a:bodyPr/>
          <a:lstStyle/>
          <a:p>
            <a:endParaRPr lang="es-ES"/>
          </a:p>
        </p:txBody>
      </p:sp>
      <p:sp>
        <p:nvSpPr>
          <p:cNvPr id="403550" name="Line 3166"/>
          <p:cNvSpPr>
            <a:spLocks noChangeShapeType="1"/>
          </p:cNvSpPr>
          <p:nvPr/>
        </p:nvSpPr>
        <p:spPr bwMode="auto">
          <a:xfrm>
            <a:off x="6192838" y="5119688"/>
            <a:ext cx="0" cy="376237"/>
          </a:xfrm>
          <a:prstGeom prst="line">
            <a:avLst/>
          </a:prstGeom>
          <a:noFill/>
          <a:ln w="38100">
            <a:solidFill>
              <a:schemeClr val="tx1"/>
            </a:solidFill>
            <a:round/>
            <a:headEnd/>
            <a:tailEnd/>
          </a:ln>
          <a:effectLst/>
        </p:spPr>
        <p:txBody>
          <a:bodyPr/>
          <a:lstStyle/>
          <a:p>
            <a:endParaRPr lang="es-ES"/>
          </a:p>
        </p:txBody>
      </p:sp>
      <p:sp>
        <p:nvSpPr>
          <p:cNvPr id="403551" name="Line 3167"/>
          <p:cNvSpPr>
            <a:spLocks noChangeShapeType="1"/>
          </p:cNvSpPr>
          <p:nvPr/>
        </p:nvSpPr>
        <p:spPr bwMode="auto">
          <a:xfrm>
            <a:off x="6580188" y="5084763"/>
            <a:ext cx="0" cy="412750"/>
          </a:xfrm>
          <a:prstGeom prst="line">
            <a:avLst/>
          </a:prstGeom>
          <a:noFill/>
          <a:ln w="38100">
            <a:solidFill>
              <a:schemeClr val="tx1"/>
            </a:solidFill>
            <a:round/>
            <a:headEnd/>
            <a:tailEnd/>
          </a:ln>
          <a:effectLst/>
        </p:spPr>
        <p:txBody>
          <a:bodyPr/>
          <a:lstStyle/>
          <a:p>
            <a:endParaRPr lang="es-ES"/>
          </a:p>
        </p:txBody>
      </p:sp>
      <p:sp>
        <p:nvSpPr>
          <p:cNvPr id="403552" name="Line 3168"/>
          <p:cNvSpPr>
            <a:spLocks noChangeShapeType="1"/>
          </p:cNvSpPr>
          <p:nvPr/>
        </p:nvSpPr>
        <p:spPr bwMode="auto">
          <a:xfrm flipH="1">
            <a:off x="6773863" y="5092700"/>
            <a:ext cx="1587" cy="392113"/>
          </a:xfrm>
          <a:prstGeom prst="line">
            <a:avLst/>
          </a:prstGeom>
          <a:noFill/>
          <a:ln w="38100">
            <a:solidFill>
              <a:schemeClr val="tx1"/>
            </a:solidFill>
            <a:round/>
            <a:headEnd/>
            <a:tailEnd/>
          </a:ln>
          <a:effectLst/>
        </p:spPr>
        <p:txBody>
          <a:bodyPr/>
          <a:lstStyle/>
          <a:p>
            <a:endParaRPr lang="es-ES"/>
          </a:p>
        </p:txBody>
      </p:sp>
      <p:sp>
        <p:nvSpPr>
          <p:cNvPr id="403553" name="Line 3169"/>
          <p:cNvSpPr>
            <a:spLocks noChangeShapeType="1"/>
          </p:cNvSpPr>
          <p:nvPr/>
        </p:nvSpPr>
        <p:spPr bwMode="auto">
          <a:xfrm>
            <a:off x="6975475" y="5091113"/>
            <a:ext cx="0" cy="390525"/>
          </a:xfrm>
          <a:prstGeom prst="line">
            <a:avLst/>
          </a:prstGeom>
          <a:noFill/>
          <a:ln w="38100">
            <a:solidFill>
              <a:schemeClr val="tx1"/>
            </a:solidFill>
            <a:round/>
            <a:headEnd/>
            <a:tailEnd/>
          </a:ln>
          <a:effectLst/>
        </p:spPr>
        <p:txBody>
          <a:bodyPr/>
          <a:lstStyle/>
          <a:p>
            <a:endParaRPr lang="es-ES"/>
          </a:p>
        </p:txBody>
      </p:sp>
      <p:sp>
        <p:nvSpPr>
          <p:cNvPr id="403554" name="Line 3170"/>
          <p:cNvSpPr>
            <a:spLocks noChangeShapeType="1"/>
          </p:cNvSpPr>
          <p:nvPr/>
        </p:nvSpPr>
        <p:spPr bwMode="auto">
          <a:xfrm>
            <a:off x="6189663" y="5478463"/>
            <a:ext cx="369887" cy="0"/>
          </a:xfrm>
          <a:prstGeom prst="line">
            <a:avLst/>
          </a:prstGeom>
          <a:noFill/>
          <a:ln w="38100">
            <a:solidFill>
              <a:schemeClr val="tx1"/>
            </a:solidFill>
            <a:round/>
            <a:headEnd/>
            <a:tailEnd/>
          </a:ln>
          <a:effectLst/>
        </p:spPr>
        <p:txBody>
          <a:bodyPr/>
          <a:lstStyle/>
          <a:p>
            <a:endParaRPr lang="es-ES"/>
          </a:p>
        </p:txBody>
      </p:sp>
      <p:sp>
        <p:nvSpPr>
          <p:cNvPr id="403555" name="Line 3171"/>
          <p:cNvSpPr>
            <a:spLocks noChangeShapeType="1"/>
          </p:cNvSpPr>
          <p:nvPr/>
        </p:nvSpPr>
        <p:spPr bwMode="auto">
          <a:xfrm>
            <a:off x="4325938" y="5495925"/>
            <a:ext cx="369887" cy="0"/>
          </a:xfrm>
          <a:prstGeom prst="line">
            <a:avLst/>
          </a:prstGeom>
          <a:noFill/>
          <a:ln w="38100">
            <a:solidFill>
              <a:schemeClr val="tx1"/>
            </a:solidFill>
            <a:round/>
            <a:headEnd/>
            <a:tailEnd/>
          </a:ln>
          <a:effectLst/>
        </p:spPr>
        <p:txBody>
          <a:bodyPr/>
          <a:lstStyle/>
          <a:p>
            <a:endParaRPr lang="es-ES"/>
          </a:p>
        </p:txBody>
      </p:sp>
      <p:sp>
        <p:nvSpPr>
          <p:cNvPr id="403556" name="Line 3172"/>
          <p:cNvSpPr>
            <a:spLocks noChangeShapeType="1"/>
          </p:cNvSpPr>
          <p:nvPr/>
        </p:nvSpPr>
        <p:spPr bwMode="auto">
          <a:xfrm>
            <a:off x="3198813" y="5497513"/>
            <a:ext cx="369887" cy="0"/>
          </a:xfrm>
          <a:prstGeom prst="line">
            <a:avLst/>
          </a:prstGeom>
          <a:noFill/>
          <a:ln w="38100">
            <a:solidFill>
              <a:schemeClr val="tx1"/>
            </a:solidFill>
            <a:round/>
            <a:headEnd/>
            <a:tailEnd/>
          </a:ln>
          <a:effectLst/>
        </p:spPr>
        <p:txBody>
          <a:bodyPr/>
          <a:lstStyle/>
          <a:p>
            <a:endParaRPr lang="es-ES"/>
          </a:p>
        </p:txBody>
      </p:sp>
      <p:sp>
        <p:nvSpPr>
          <p:cNvPr id="403557" name="Line 3173"/>
          <p:cNvSpPr>
            <a:spLocks noChangeShapeType="1"/>
          </p:cNvSpPr>
          <p:nvPr/>
        </p:nvSpPr>
        <p:spPr bwMode="auto">
          <a:xfrm>
            <a:off x="3000375" y="5116513"/>
            <a:ext cx="187325" cy="0"/>
          </a:xfrm>
          <a:prstGeom prst="line">
            <a:avLst/>
          </a:prstGeom>
          <a:noFill/>
          <a:ln w="38100">
            <a:solidFill>
              <a:schemeClr val="tx1"/>
            </a:solidFill>
            <a:round/>
            <a:headEnd/>
            <a:tailEnd/>
          </a:ln>
          <a:effectLst/>
        </p:spPr>
        <p:txBody>
          <a:bodyPr/>
          <a:lstStyle/>
          <a:p>
            <a:endParaRPr lang="es-ES"/>
          </a:p>
        </p:txBody>
      </p:sp>
      <p:sp>
        <p:nvSpPr>
          <p:cNvPr id="403558" name="Line 3174"/>
          <p:cNvSpPr>
            <a:spLocks noChangeShapeType="1"/>
          </p:cNvSpPr>
          <p:nvPr/>
        </p:nvSpPr>
        <p:spPr bwMode="auto">
          <a:xfrm>
            <a:off x="6024563" y="5100638"/>
            <a:ext cx="187325" cy="0"/>
          </a:xfrm>
          <a:prstGeom prst="line">
            <a:avLst/>
          </a:prstGeom>
          <a:noFill/>
          <a:ln w="38100">
            <a:solidFill>
              <a:schemeClr val="tx1"/>
            </a:solidFill>
            <a:round/>
            <a:headEnd/>
            <a:tailEnd/>
          </a:ln>
          <a:effectLst/>
        </p:spPr>
        <p:txBody>
          <a:bodyPr/>
          <a:lstStyle/>
          <a:p>
            <a:endParaRPr lang="es-ES"/>
          </a:p>
        </p:txBody>
      </p:sp>
      <p:sp>
        <p:nvSpPr>
          <p:cNvPr id="403559" name="Line 3175"/>
          <p:cNvSpPr>
            <a:spLocks noChangeShapeType="1"/>
          </p:cNvSpPr>
          <p:nvPr/>
        </p:nvSpPr>
        <p:spPr bwMode="auto">
          <a:xfrm>
            <a:off x="5835650" y="5473700"/>
            <a:ext cx="187325" cy="0"/>
          </a:xfrm>
          <a:prstGeom prst="line">
            <a:avLst/>
          </a:prstGeom>
          <a:noFill/>
          <a:ln w="38100">
            <a:solidFill>
              <a:schemeClr val="tx1"/>
            </a:solidFill>
            <a:round/>
            <a:headEnd/>
            <a:tailEnd/>
          </a:ln>
          <a:effectLst/>
        </p:spPr>
        <p:txBody>
          <a:bodyPr/>
          <a:lstStyle/>
          <a:p>
            <a:endParaRPr lang="es-ES"/>
          </a:p>
        </p:txBody>
      </p:sp>
      <p:sp>
        <p:nvSpPr>
          <p:cNvPr id="403560" name="Line 3176"/>
          <p:cNvSpPr>
            <a:spLocks noChangeShapeType="1"/>
          </p:cNvSpPr>
          <p:nvPr/>
        </p:nvSpPr>
        <p:spPr bwMode="auto">
          <a:xfrm>
            <a:off x="5640388" y="5105400"/>
            <a:ext cx="187325" cy="0"/>
          </a:xfrm>
          <a:prstGeom prst="line">
            <a:avLst/>
          </a:prstGeom>
          <a:noFill/>
          <a:ln w="38100">
            <a:solidFill>
              <a:schemeClr val="tx1"/>
            </a:solidFill>
            <a:round/>
            <a:headEnd/>
            <a:tailEnd/>
          </a:ln>
          <a:effectLst/>
        </p:spPr>
        <p:txBody>
          <a:bodyPr/>
          <a:lstStyle/>
          <a:p>
            <a:endParaRPr lang="es-ES"/>
          </a:p>
        </p:txBody>
      </p:sp>
      <p:sp>
        <p:nvSpPr>
          <p:cNvPr id="403561" name="Line 3177"/>
          <p:cNvSpPr>
            <a:spLocks noChangeShapeType="1"/>
          </p:cNvSpPr>
          <p:nvPr/>
        </p:nvSpPr>
        <p:spPr bwMode="auto">
          <a:xfrm>
            <a:off x="5454650" y="5478463"/>
            <a:ext cx="187325" cy="0"/>
          </a:xfrm>
          <a:prstGeom prst="line">
            <a:avLst/>
          </a:prstGeom>
          <a:noFill/>
          <a:ln w="38100">
            <a:solidFill>
              <a:schemeClr val="tx1"/>
            </a:solidFill>
            <a:round/>
            <a:headEnd/>
            <a:tailEnd/>
          </a:ln>
          <a:effectLst/>
        </p:spPr>
        <p:txBody>
          <a:bodyPr/>
          <a:lstStyle/>
          <a:p>
            <a:endParaRPr lang="es-ES"/>
          </a:p>
        </p:txBody>
      </p:sp>
      <p:sp>
        <p:nvSpPr>
          <p:cNvPr id="403562" name="Line 3178"/>
          <p:cNvSpPr>
            <a:spLocks noChangeShapeType="1"/>
          </p:cNvSpPr>
          <p:nvPr/>
        </p:nvSpPr>
        <p:spPr bwMode="auto">
          <a:xfrm>
            <a:off x="4889500" y="5492750"/>
            <a:ext cx="187325" cy="0"/>
          </a:xfrm>
          <a:prstGeom prst="line">
            <a:avLst/>
          </a:prstGeom>
          <a:noFill/>
          <a:ln w="38100">
            <a:solidFill>
              <a:schemeClr val="tx1"/>
            </a:solidFill>
            <a:round/>
            <a:headEnd/>
            <a:tailEnd/>
          </a:ln>
          <a:effectLst/>
        </p:spPr>
        <p:txBody>
          <a:bodyPr/>
          <a:lstStyle/>
          <a:p>
            <a:endParaRPr lang="es-ES"/>
          </a:p>
        </p:txBody>
      </p:sp>
      <p:sp>
        <p:nvSpPr>
          <p:cNvPr id="403563" name="Line 3179"/>
          <p:cNvSpPr>
            <a:spLocks noChangeShapeType="1"/>
          </p:cNvSpPr>
          <p:nvPr/>
        </p:nvSpPr>
        <p:spPr bwMode="auto">
          <a:xfrm>
            <a:off x="4708525" y="5119688"/>
            <a:ext cx="187325" cy="0"/>
          </a:xfrm>
          <a:prstGeom prst="line">
            <a:avLst/>
          </a:prstGeom>
          <a:noFill/>
          <a:ln w="38100">
            <a:solidFill>
              <a:schemeClr val="tx1"/>
            </a:solidFill>
            <a:round/>
            <a:headEnd/>
            <a:tailEnd/>
          </a:ln>
          <a:effectLst/>
        </p:spPr>
        <p:txBody>
          <a:bodyPr/>
          <a:lstStyle/>
          <a:p>
            <a:endParaRPr lang="es-ES"/>
          </a:p>
        </p:txBody>
      </p:sp>
      <p:sp>
        <p:nvSpPr>
          <p:cNvPr id="403564" name="Line 3180"/>
          <p:cNvSpPr>
            <a:spLocks noChangeShapeType="1"/>
          </p:cNvSpPr>
          <p:nvPr/>
        </p:nvSpPr>
        <p:spPr bwMode="auto">
          <a:xfrm>
            <a:off x="4137025" y="5124450"/>
            <a:ext cx="187325" cy="0"/>
          </a:xfrm>
          <a:prstGeom prst="line">
            <a:avLst/>
          </a:prstGeom>
          <a:noFill/>
          <a:ln w="38100">
            <a:solidFill>
              <a:schemeClr val="tx1"/>
            </a:solidFill>
            <a:round/>
            <a:headEnd/>
            <a:tailEnd/>
          </a:ln>
          <a:effectLst/>
        </p:spPr>
        <p:txBody>
          <a:bodyPr/>
          <a:lstStyle/>
          <a:p>
            <a:endParaRPr lang="es-ES"/>
          </a:p>
        </p:txBody>
      </p:sp>
      <p:sp>
        <p:nvSpPr>
          <p:cNvPr id="403565" name="Line 3181"/>
          <p:cNvSpPr>
            <a:spLocks noChangeShapeType="1"/>
          </p:cNvSpPr>
          <p:nvPr/>
        </p:nvSpPr>
        <p:spPr bwMode="auto">
          <a:xfrm>
            <a:off x="3944938" y="5497513"/>
            <a:ext cx="187325" cy="0"/>
          </a:xfrm>
          <a:prstGeom prst="line">
            <a:avLst/>
          </a:prstGeom>
          <a:noFill/>
          <a:ln w="38100">
            <a:solidFill>
              <a:schemeClr val="tx1"/>
            </a:solidFill>
            <a:round/>
            <a:headEnd/>
            <a:tailEnd/>
          </a:ln>
          <a:effectLst/>
        </p:spPr>
        <p:txBody>
          <a:bodyPr/>
          <a:lstStyle/>
          <a:p>
            <a:endParaRPr lang="es-ES"/>
          </a:p>
        </p:txBody>
      </p:sp>
      <p:sp>
        <p:nvSpPr>
          <p:cNvPr id="403566" name="Line 3182"/>
          <p:cNvSpPr>
            <a:spLocks noChangeShapeType="1"/>
          </p:cNvSpPr>
          <p:nvPr/>
        </p:nvSpPr>
        <p:spPr bwMode="auto">
          <a:xfrm>
            <a:off x="6975475" y="5102225"/>
            <a:ext cx="187325" cy="0"/>
          </a:xfrm>
          <a:prstGeom prst="line">
            <a:avLst/>
          </a:prstGeom>
          <a:noFill/>
          <a:ln w="38100">
            <a:solidFill>
              <a:schemeClr val="tx1"/>
            </a:solidFill>
            <a:round/>
            <a:headEnd/>
            <a:tailEnd/>
          </a:ln>
          <a:effectLst/>
        </p:spPr>
        <p:txBody>
          <a:bodyPr/>
          <a:lstStyle/>
          <a:p>
            <a:endParaRPr lang="es-ES"/>
          </a:p>
        </p:txBody>
      </p:sp>
      <p:sp>
        <p:nvSpPr>
          <p:cNvPr id="403567" name="Line 3183"/>
          <p:cNvSpPr>
            <a:spLocks noChangeShapeType="1"/>
          </p:cNvSpPr>
          <p:nvPr/>
        </p:nvSpPr>
        <p:spPr bwMode="auto">
          <a:xfrm>
            <a:off x="6784975" y="5462588"/>
            <a:ext cx="187325" cy="0"/>
          </a:xfrm>
          <a:prstGeom prst="line">
            <a:avLst/>
          </a:prstGeom>
          <a:noFill/>
          <a:ln w="38100">
            <a:solidFill>
              <a:schemeClr val="tx1"/>
            </a:solidFill>
            <a:round/>
            <a:headEnd/>
            <a:tailEnd/>
          </a:ln>
          <a:effectLst/>
        </p:spPr>
        <p:txBody>
          <a:bodyPr/>
          <a:lstStyle/>
          <a:p>
            <a:endParaRPr lang="es-ES"/>
          </a:p>
        </p:txBody>
      </p:sp>
      <p:sp>
        <p:nvSpPr>
          <p:cNvPr id="403568" name="Line 3184"/>
          <p:cNvSpPr>
            <a:spLocks noChangeShapeType="1"/>
          </p:cNvSpPr>
          <p:nvPr/>
        </p:nvSpPr>
        <p:spPr bwMode="auto">
          <a:xfrm>
            <a:off x="6580188" y="5100638"/>
            <a:ext cx="187325" cy="0"/>
          </a:xfrm>
          <a:prstGeom prst="line">
            <a:avLst/>
          </a:prstGeom>
          <a:noFill/>
          <a:ln w="38100">
            <a:solidFill>
              <a:schemeClr val="tx1"/>
            </a:solidFill>
            <a:round/>
            <a:headEnd/>
            <a:tailEnd/>
          </a:ln>
          <a:effectLst/>
        </p:spPr>
        <p:txBody>
          <a:bodyPr/>
          <a:lstStyle/>
          <a:p>
            <a:endParaRPr lang="es-ES"/>
          </a:p>
        </p:txBody>
      </p:sp>
      <p:sp>
        <p:nvSpPr>
          <p:cNvPr id="403569" name="Line 3185"/>
          <p:cNvSpPr>
            <a:spLocks noChangeShapeType="1"/>
          </p:cNvSpPr>
          <p:nvPr/>
        </p:nvSpPr>
        <p:spPr bwMode="auto">
          <a:xfrm>
            <a:off x="5654675" y="6029325"/>
            <a:ext cx="0" cy="400050"/>
          </a:xfrm>
          <a:prstGeom prst="line">
            <a:avLst/>
          </a:prstGeom>
          <a:noFill/>
          <a:ln w="38100">
            <a:solidFill>
              <a:schemeClr val="tx1"/>
            </a:solidFill>
            <a:round/>
            <a:headEnd/>
            <a:tailEnd/>
          </a:ln>
          <a:effectLst/>
        </p:spPr>
        <p:txBody>
          <a:bodyPr/>
          <a:lstStyle/>
          <a:p>
            <a:endParaRPr lang="es-ES"/>
          </a:p>
        </p:txBody>
      </p:sp>
      <p:sp>
        <p:nvSpPr>
          <p:cNvPr id="403570" name="Line 3186"/>
          <p:cNvSpPr>
            <a:spLocks noChangeShapeType="1"/>
          </p:cNvSpPr>
          <p:nvPr/>
        </p:nvSpPr>
        <p:spPr bwMode="auto">
          <a:xfrm>
            <a:off x="5081588" y="6042025"/>
            <a:ext cx="0" cy="398463"/>
          </a:xfrm>
          <a:prstGeom prst="line">
            <a:avLst/>
          </a:prstGeom>
          <a:noFill/>
          <a:ln w="38100">
            <a:solidFill>
              <a:schemeClr val="tx1"/>
            </a:solidFill>
            <a:round/>
            <a:headEnd/>
            <a:tailEnd/>
          </a:ln>
          <a:effectLst/>
        </p:spPr>
        <p:txBody>
          <a:bodyPr/>
          <a:lstStyle/>
          <a:p>
            <a:endParaRPr lang="es-ES"/>
          </a:p>
        </p:txBody>
      </p:sp>
      <p:sp>
        <p:nvSpPr>
          <p:cNvPr id="403571" name="Line 3187"/>
          <p:cNvSpPr>
            <a:spLocks noChangeShapeType="1"/>
          </p:cNvSpPr>
          <p:nvPr/>
        </p:nvSpPr>
        <p:spPr bwMode="auto">
          <a:xfrm>
            <a:off x="4708525" y="6032500"/>
            <a:ext cx="0" cy="404813"/>
          </a:xfrm>
          <a:prstGeom prst="line">
            <a:avLst/>
          </a:prstGeom>
          <a:noFill/>
          <a:ln w="38100">
            <a:solidFill>
              <a:schemeClr val="tx1"/>
            </a:solidFill>
            <a:round/>
            <a:headEnd/>
            <a:tailEnd/>
          </a:ln>
          <a:effectLst/>
        </p:spPr>
        <p:txBody>
          <a:bodyPr/>
          <a:lstStyle/>
          <a:p>
            <a:endParaRPr lang="es-ES"/>
          </a:p>
        </p:txBody>
      </p:sp>
      <p:sp>
        <p:nvSpPr>
          <p:cNvPr id="403572" name="Line 3188"/>
          <p:cNvSpPr>
            <a:spLocks noChangeShapeType="1"/>
          </p:cNvSpPr>
          <p:nvPr/>
        </p:nvSpPr>
        <p:spPr bwMode="auto">
          <a:xfrm>
            <a:off x="4330700" y="6032500"/>
            <a:ext cx="0" cy="409575"/>
          </a:xfrm>
          <a:prstGeom prst="line">
            <a:avLst/>
          </a:prstGeom>
          <a:noFill/>
          <a:ln w="38100">
            <a:solidFill>
              <a:schemeClr val="tx1"/>
            </a:solidFill>
            <a:round/>
            <a:headEnd/>
            <a:tailEnd/>
          </a:ln>
          <a:effectLst/>
        </p:spPr>
        <p:txBody>
          <a:bodyPr/>
          <a:lstStyle/>
          <a:p>
            <a:endParaRPr lang="es-ES"/>
          </a:p>
        </p:txBody>
      </p:sp>
      <p:sp>
        <p:nvSpPr>
          <p:cNvPr id="403573" name="Line 3189"/>
          <p:cNvSpPr>
            <a:spLocks noChangeShapeType="1"/>
          </p:cNvSpPr>
          <p:nvPr/>
        </p:nvSpPr>
        <p:spPr bwMode="auto">
          <a:xfrm>
            <a:off x="4133850" y="6038850"/>
            <a:ext cx="0" cy="406400"/>
          </a:xfrm>
          <a:prstGeom prst="line">
            <a:avLst/>
          </a:prstGeom>
          <a:noFill/>
          <a:ln w="38100">
            <a:solidFill>
              <a:schemeClr val="tx1"/>
            </a:solidFill>
            <a:round/>
            <a:headEnd/>
            <a:tailEnd/>
          </a:ln>
          <a:effectLst/>
        </p:spPr>
        <p:txBody>
          <a:bodyPr/>
          <a:lstStyle/>
          <a:p>
            <a:endParaRPr lang="es-ES"/>
          </a:p>
        </p:txBody>
      </p:sp>
      <p:sp>
        <p:nvSpPr>
          <p:cNvPr id="403574" name="Line 3190"/>
          <p:cNvSpPr>
            <a:spLocks noChangeShapeType="1"/>
          </p:cNvSpPr>
          <p:nvPr/>
        </p:nvSpPr>
        <p:spPr bwMode="auto">
          <a:xfrm>
            <a:off x="3949700" y="6038850"/>
            <a:ext cx="0" cy="400050"/>
          </a:xfrm>
          <a:prstGeom prst="line">
            <a:avLst/>
          </a:prstGeom>
          <a:noFill/>
          <a:ln w="38100">
            <a:solidFill>
              <a:schemeClr val="tx1"/>
            </a:solidFill>
            <a:round/>
            <a:headEnd/>
            <a:tailEnd/>
          </a:ln>
          <a:effectLst/>
        </p:spPr>
        <p:txBody>
          <a:bodyPr/>
          <a:lstStyle/>
          <a:p>
            <a:endParaRPr lang="es-ES"/>
          </a:p>
        </p:txBody>
      </p:sp>
      <p:sp>
        <p:nvSpPr>
          <p:cNvPr id="403575" name="Line 3191"/>
          <p:cNvSpPr>
            <a:spLocks noChangeShapeType="1"/>
          </p:cNvSpPr>
          <p:nvPr/>
        </p:nvSpPr>
        <p:spPr bwMode="auto">
          <a:xfrm>
            <a:off x="3754438" y="6040438"/>
            <a:ext cx="0" cy="401637"/>
          </a:xfrm>
          <a:prstGeom prst="line">
            <a:avLst/>
          </a:prstGeom>
          <a:noFill/>
          <a:ln w="38100">
            <a:solidFill>
              <a:schemeClr val="tx1"/>
            </a:solidFill>
            <a:round/>
            <a:headEnd/>
            <a:tailEnd/>
          </a:ln>
          <a:effectLst/>
        </p:spPr>
        <p:txBody>
          <a:bodyPr/>
          <a:lstStyle/>
          <a:p>
            <a:endParaRPr lang="es-ES"/>
          </a:p>
        </p:txBody>
      </p:sp>
      <p:sp>
        <p:nvSpPr>
          <p:cNvPr id="403576" name="Line 3192"/>
          <p:cNvSpPr>
            <a:spLocks noChangeShapeType="1"/>
          </p:cNvSpPr>
          <p:nvPr/>
        </p:nvSpPr>
        <p:spPr bwMode="auto">
          <a:xfrm>
            <a:off x="3573463" y="6024563"/>
            <a:ext cx="0" cy="415925"/>
          </a:xfrm>
          <a:prstGeom prst="line">
            <a:avLst/>
          </a:prstGeom>
          <a:noFill/>
          <a:ln w="38100">
            <a:solidFill>
              <a:schemeClr val="tx1"/>
            </a:solidFill>
            <a:round/>
            <a:headEnd/>
            <a:tailEnd/>
          </a:ln>
          <a:effectLst/>
        </p:spPr>
        <p:txBody>
          <a:bodyPr/>
          <a:lstStyle/>
          <a:p>
            <a:endParaRPr lang="es-ES"/>
          </a:p>
        </p:txBody>
      </p:sp>
      <p:sp>
        <p:nvSpPr>
          <p:cNvPr id="403577" name="Line 3193"/>
          <p:cNvSpPr>
            <a:spLocks noChangeShapeType="1"/>
          </p:cNvSpPr>
          <p:nvPr/>
        </p:nvSpPr>
        <p:spPr bwMode="auto">
          <a:xfrm>
            <a:off x="3195638" y="6026150"/>
            <a:ext cx="0" cy="415925"/>
          </a:xfrm>
          <a:prstGeom prst="line">
            <a:avLst/>
          </a:prstGeom>
          <a:noFill/>
          <a:ln w="38100">
            <a:solidFill>
              <a:schemeClr val="tx1"/>
            </a:solidFill>
            <a:round/>
            <a:headEnd/>
            <a:tailEnd/>
          </a:ln>
          <a:effectLst/>
        </p:spPr>
        <p:txBody>
          <a:bodyPr/>
          <a:lstStyle/>
          <a:p>
            <a:endParaRPr lang="es-ES"/>
          </a:p>
        </p:txBody>
      </p:sp>
      <p:sp>
        <p:nvSpPr>
          <p:cNvPr id="403578" name="Line 3194"/>
          <p:cNvSpPr>
            <a:spLocks noChangeShapeType="1"/>
          </p:cNvSpPr>
          <p:nvPr/>
        </p:nvSpPr>
        <p:spPr bwMode="auto">
          <a:xfrm>
            <a:off x="3000375" y="6035675"/>
            <a:ext cx="0" cy="404813"/>
          </a:xfrm>
          <a:prstGeom prst="line">
            <a:avLst/>
          </a:prstGeom>
          <a:noFill/>
          <a:ln w="38100">
            <a:solidFill>
              <a:schemeClr val="tx1"/>
            </a:solidFill>
            <a:round/>
            <a:headEnd/>
            <a:tailEnd/>
          </a:ln>
          <a:effectLst/>
        </p:spPr>
        <p:txBody>
          <a:bodyPr/>
          <a:lstStyle/>
          <a:p>
            <a:endParaRPr lang="es-ES"/>
          </a:p>
        </p:txBody>
      </p:sp>
      <p:sp>
        <p:nvSpPr>
          <p:cNvPr id="403579" name="Line 3195"/>
          <p:cNvSpPr>
            <a:spLocks noChangeShapeType="1"/>
          </p:cNvSpPr>
          <p:nvPr/>
        </p:nvSpPr>
        <p:spPr bwMode="auto">
          <a:xfrm>
            <a:off x="5272088" y="6035675"/>
            <a:ext cx="0" cy="401638"/>
          </a:xfrm>
          <a:prstGeom prst="line">
            <a:avLst/>
          </a:prstGeom>
          <a:noFill/>
          <a:ln w="38100">
            <a:solidFill>
              <a:schemeClr val="tx1"/>
            </a:solidFill>
            <a:round/>
            <a:headEnd/>
            <a:tailEnd/>
          </a:ln>
          <a:effectLst/>
        </p:spPr>
        <p:txBody>
          <a:bodyPr/>
          <a:lstStyle/>
          <a:p>
            <a:endParaRPr lang="es-ES"/>
          </a:p>
        </p:txBody>
      </p:sp>
      <p:sp>
        <p:nvSpPr>
          <p:cNvPr id="403580" name="Line 3196"/>
          <p:cNvSpPr>
            <a:spLocks noChangeShapeType="1"/>
          </p:cNvSpPr>
          <p:nvPr/>
        </p:nvSpPr>
        <p:spPr bwMode="auto">
          <a:xfrm flipH="1">
            <a:off x="5454650" y="6037263"/>
            <a:ext cx="1588" cy="396875"/>
          </a:xfrm>
          <a:prstGeom prst="line">
            <a:avLst/>
          </a:prstGeom>
          <a:noFill/>
          <a:ln w="38100">
            <a:solidFill>
              <a:schemeClr val="tx1"/>
            </a:solidFill>
            <a:round/>
            <a:headEnd/>
            <a:tailEnd/>
          </a:ln>
          <a:effectLst/>
        </p:spPr>
        <p:txBody>
          <a:bodyPr/>
          <a:lstStyle/>
          <a:p>
            <a:endParaRPr lang="es-ES"/>
          </a:p>
        </p:txBody>
      </p:sp>
      <p:sp>
        <p:nvSpPr>
          <p:cNvPr id="403581" name="Line 3197"/>
          <p:cNvSpPr>
            <a:spLocks noChangeShapeType="1"/>
          </p:cNvSpPr>
          <p:nvPr/>
        </p:nvSpPr>
        <p:spPr bwMode="auto">
          <a:xfrm flipH="1">
            <a:off x="5826125" y="6026150"/>
            <a:ext cx="3175" cy="406400"/>
          </a:xfrm>
          <a:prstGeom prst="line">
            <a:avLst/>
          </a:prstGeom>
          <a:noFill/>
          <a:ln w="38100">
            <a:solidFill>
              <a:schemeClr val="tx1"/>
            </a:solidFill>
            <a:round/>
            <a:headEnd/>
            <a:tailEnd/>
          </a:ln>
          <a:effectLst/>
        </p:spPr>
        <p:txBody>
          <a:bodyPr/>
          <a:lstStyle/>
          <a:p>
            <a:endParaRPr lang="es-ES"/>
          </a:p>
        </p:txBody>
      </p:sp>
      <p:sp>
        <p:nvSpPr>
          <p:cNvPr id="403582" name="Line 3198"/>
          <p:cNvSpPr>
            <a:spLocks noChangeShapeType="1"/>
          </p:cNvSpPr>
          <p:nvPr/>
        </p:nvSpPr>
        <p:spPr bwMode="auto">
          <a:xfrm>
            <a:off x="6021388" y="6026150"/>
            <a:ext cx="0" cy="404813"/>
          </a:xfrm>
          <a:prstGeom prst="line">
            <a:avLst/>
          </a:prstGeom>
          <a:noFill/>
          <a:ln w="38100">
            <a:solidFill>
              <a:schemeClr val="tx1"/>
            </a:solidFill>
            <a:round/>
            <a:headEnd/>
            <a:tailEnd/>
          </a:ln>
          <a:effectLst/>
        </p:spPr>
        <p:txBody>
          <a:bodyPr/>
          <a:lstStyle/>
          <a:p>
            <a:endParaRPr lang="es-ES"/>
          </a:p>
        </p:txBody>
      </p:sp>
      <p:sp>
        <p:nvSpPr>
          <p:cNvPr id="403583" name="Line 3199"/>
          <p:cNvSpPr>
            <a:spLocks noChangeShapeType="1"/>
          </p:cNvSpPr>
          <p:nvPr/>
        </p:nvSpPr>
        <p:spPr bwMode="auto">
          <a:xfrm>
            <a:off x="6202363" y="6018213"/>
            <a:ext cx="1587" cy="414337"/>
          </a:xfrm>
          <a:prstGeom prst="line">
            <a:avLst/>
          </a:prstGeom>
          <a:noFill/>
          <a:ln w="38100">
            <a:solidFill>
              <a:schemeClr val="tx1"/>
            </a:solidFill>
            <a:round/>
            <a:headEnd/>
            <a:tailEnd/>
          </a:ln>
          <a:effectLst/>
        </p:spPr>
        <p:txBody>
          <a:bodyPr/>
          <a:lstStyle/>
          <a:p>
            <a:endParaRPr lang="es-ES"/>
          </a:p>
        </p:txBody>
      </p:sp>
      <p:sp>
        <p:nvSpPr>
          <p:cNvPr id="403584" name="Line 3200"/>
          <p:cNvSpPr>
            <a:spLocks noChangeShapeType="1"/>
          </p:cNvSpPr>
          <p:nvPr/>
        </p:nvSpPr>
        <p:spPr bwMode="auto">
          <a:xfrm>
            <a:off x="6613525" y="6034088"/>
            <a:ext cx="0" cy="393700"/>
          </a:xfrm>
          <a:prstGeom prst="line">
            <a:avLst/>
          </a:prstGeom>
          <a:noFill/>
          <a:ln w="38100">
            <a:solidFill>
              <a:schemeClr val="tx1"/>
            </a:solidFill>
            <a:round/>
            <a:headEnd/>
            <a:tailEnd/>
          </a:ln>
          <a:effectLst/>
        </p:spPr>
        <p:txBody>
          <a:bodyPr/>
          <a:lstStyle/>
          <a:p>
            <a:endParaRPr lang="es-ES"/>
          </a:p>
        </p:txBody>
      </p:sp>
      <p:sp>
        <p:nvSpPr>
          <p:cNvPr id="403585" name="Line 3201"/>
          <p:cNvSpPr>
            <a:spLocks noChangeShapeType="1"/>
          </p:cNvSpPr>
          <p:nvPr/>
        </p:nvSpPr>
        <p:spPr bwMode="auto">
          <a:xfrm>
            <a:off x="6978650" y="6032500"/>
            <a:ext cx="0" cy="403225"/>
          </a:xfrm>
          <a:prstGeom prst="line">
            <a:avLst/>
          </a:prstGeom>
          <a:noFill/>
          <a:ln w="38100">
            <a:solidFill>
              <a:schemeClr val="tx1"/>
            </a:solidFill>
            <a:round/>
            <a:headEnd/>
            <a:tailEnd/>
          </a:ln>
          <a:effectLst/>
        </p:spPr>
        <p:txBody>
          <a:bodyPr/>
          <a:lstStyle/>
          <a:p>
            <a:endParaRPr lang="es-ES"/>
          </a:p>
        </p:txBody>
      </p:sp>
      <p:sp>
        <p:nvSpPr>
          <p:cNvPr id="403586" name="Line 3202"/>
          <p:cNvSpPr>
            <a:spLocks noChangeShapeType="1"/>
          </p:cNvSpPr>
          <p:nvPr/>
        </p:nvSpPr>
        <p:spPr bwMode="auto">
          <a:xfrm>
            <a:off x="6611938" y="6038850"/>
            <a:ext cx="369887" cy="0"/>
          </a:xfrm>
          <a:prstGeom prst="line">
            <a:avLst/>
          </a:prstGeom>
          <a:noFill/>
          <a:ln w="38100">
            <a:solidFill>
              <a:schemeClr val="tx1"/>
            </a:solidFill>
            <a:round/>
            <a:headEnd/>
            <a:tailEnd/>
          </a:ln>
          <a:effectLst/>
        </p:spPr>
        <p:txBody>
          <a:bodyPr/>
          <a:lstStyle/>
          <a:p>
            <a:endParaRPr lang="es-ES"/>
          </a:p>
        </p:txBody>
      </p:sp>
      <p:sp>
        <p:nvSpPr>
          <p:cNvPr id="403587" name="Line 3203"/>
          <p:cNvSpPr>
            <a:spLocks noChangeShapeType="1"/>
          </p:cNvSpPr>
          <p:nvPr/>
        </p:nvSpPr>
        <p:spPr bwMode="auto">
          <a:xfrm>
            <a:off x="6223000" y="6413500"/>
            <a:ext cx="393700" cy="0"/>
          </a:xfrm>
          <a:prstGeom prst="line">
            <a:avLst/>
          </a:prstGeom>
          <a:noFill/>
          <a:ln w="38100">
            <a:solidFill>
              <a:schemeClr val="tx1"/>
            </a:solidFill>
            <a:round/>
            <a:headEnd/>
            <a:tailEnd/>
          </a:ln>
          <a:effectLst/>
        </p:spPr>
        <p:txBody>
          <a:bodyPr/>
          <a:lstStyle/>
          <a:p>
            <a:endParaRPr lang="es-ES"/>
          </a:p>
        </p:txBody>
      </p:sp>
      <p:sp>
        <p:nvSpPr>
          <p:cNvPr id="403588" name="Line 3204"/>
          <p:cNvSpPr>
            <a:spLocks noChangeShapeType="1"/>
          </p:cNvSpPr>
          <p:nvPr/>
        </p:nvSpPr>
        <p:spPr bwMode="auto">
          <a:xfrm>
            <a:off x="4719638" y="6048375"/>
            <a:ext cx="369887" cy="0"/>
          </a:xfrm>
          <a:prstGeom prst="line">
            <a:avLst/>
          </a:prstGeom>
          <a:noFill/>
          <a:ln w="38100">
            <a:solidFill>
              <a:schemeClr val="tx1"/>
            </a:solidFill>
            <a:round/>
            <a:headEnd/>
            <a:tailEnd/>
          </a:ln>
          <a:effectLst/>
        </p:spPr>
        <p:txBody>
          <a:bodyPr/>
          <a:lstStyle/>
          <a:p>
            <a:endParaRPr lang="es-ES"/>
          </a:p>
        </p:txBody>
      </p:sp>
      <p:sp>
        <p:nvSpPr>
          <p:cNvPr id="403589" name="Line 3205"/>
          <p:cNvSpPr>
            <a:spLocks noChangeShapeType="1"/>
          </p:cNvSpPr>
          <p:nvPr/>
        </p:nvSpPr>
        <p:spPr bwMode="auto">
          <a:xfrm>
            <a:off x="4341813" y="6424613"/>
            <a:ext cx="369887" cy="0"/>
          </a:xfrm>
          <a:prstGeom prst="line">
            <a:avLst/>
          </a:prstGeom>
          <a:noFill/>
          <a:ln w="38100">
            <a:solidFill>
              <a:schemeClr val="tx1"/>
            </a:solidFill>
            <a:round/>
            <a:headEnd/>
            <a:tailEnd/>
          </a:ln>
          <a:effectLst/>
        </p:spPr>
        <p:txBody>
          <a:bodyPr/>
          <a:lstStyle/>
          <a:p>
            <a:endParaRPr lang="es-ES"/>
          </a:p>
        </p:txBody>
      </p:sp>
      <p:sp>
        <p:nvSpPr>
          <p:cNvPr id="403590" name="Line 3206"/>
          <p:cNvSpPr>
            <a:spLocks noChangeShapeType="1"/>
          </p:cNvSpPr>
          <p:nvPr/>
        </p:nvSpPr>
        <p:spPr bwMode="auto">
          <a:xfrm>
            <a:off x="3198813" y="6043613"/>
            <a:ext cx="369887" cy="0"/>
          </a:xfrm>
          <a:prstGeom prst="line">
            <a:avLst/>
          </a:prstGeom>
          <a:noFill/>
          <a:ln w="38100">
            <a:solidFill>
              <a:schemeClr val="tx1"/>
            </a:solidFill>
            <a:round/>
            <a:headEnd/>
            <a:tailEnd/>
          </a:ln>
          <a:effectLst/>
        </p:spPr>
        <p:txBody>
          <a:bodyPr/>
          <a:lstStyle/>
          <a:p>
            <a:endParaRPr lang="es-ES"/>
          </a:p>
        </p:txBody>
      </p:sp>
      <p:sp>
        <p:nvSpPr>
          <p:cNvPr id="403591" name="Line 3207"/>
          <p:cNvSpPr>
            <a:spLocks noChangeShapeType="1"/>
          </p:cNvSpPr>
          <p:nvPr/>
        </p:nvSpPr>
        <p:spPr bwMode="auto">
          <a:xfrm>
            <a:off x="6018213" y="6034088"/>
            <a:ext cx="187325" cy="0"/>
          </a:xfrm>
          <a:prstGeom prst="line">
            <a:avLst/>
          </a:prstGeom>
          <a:noFill/>
          <a:ln w="38100">
            <a:solidFill>
              <a:schemeClr val="tx1"/>
            </a:solidFill>
            <a:round/>
            <a:headEnd/>
            <a:tailEnd/>
          </a:ln>
          <a:effectLst/>
        </p:spPr>
        <p:txBody>
          <a:bodyPr/>
          <a:lstStyle/>
          <a:p>
            <a:endParaRPr lang="es-ES"/>
          </a:p>
        </p:txBody>
      </p:sp>
      <p:sp>
        <p:nvSpPr>
          <p:cNvPr id="403592" name="Line 3208"/>
          <p:cNvSpPr>
            <a:spLocks noChangeShapeType="1"/>
          </p:cNvSpPr>
          <p:nvPr/>
        </p:nvSpPr>
        <p:spPr bwMode="auto">
          <a:xfrm>
            <a:off x="5824538" y="6416675"/>
            <a:ext cx="187325" cy="0"/>
          </a:xfrm>
          <a:prstGeom prst="line">
            <a:avLst/>
          </a:prstGeom>
          <a:noFill/>
          <a:ln w="38100">
            <a:solidFill>
              <a:schemeClr val="tx1"/>
            </a:solidFill>
            <a:round/>
            <a:headEnd/>
            <a:tailEnd/>
          </a:ln>
          <a:effectLst/>
        </p:spPr>
        <p:txBody>
          <a:bodyPr/>
          <a:lstStyle/>
          <a:p>
            <a:endParaRPr lang="es-ES"/>
          </a:p>
        </p:txBody>
      </p:sp>
      <p:sp>
        <p:nvSpPr>
          <p:cNvPr id="403593" name="Line 3209"/>
          <p:cNvSpPr>
            <a:spLocks noChangeShapeType="1"/>
          </p:cNvSpPr>
          <p:nvPr/>
        </p:nvSpPr>
        <p:spPr bwMode="auto">
          <a:xfrm>
            <a:off x="5646738" y="6038850"/>
            <a:ext cx="187325" cy="0"/>
          </a:xfrm>
          <a:prstGeom prst="line">
            <a:avLst/>
          </a:prstGeom>
          <a:noFill/>
          <a:ln w="38100">
            <a:solidFill>
              <a:schemeClr val="tx1"/>
            </a:solidFill>
            <a:round/>
            <a:headEnd/>
            <a:tailEnd/>
          </a:ln>
          <a:effectLst/>
        </p:spPr>
        <p:txBody>
          <a:bodyPr/>
          <a:lstStyle/>
          <a:p>
            <a:endParaRPr lang="es-ES"/>
          </a:p>
        </p:txBody>
      </p:sp>
      <p:sp>
        <p:nvSpPr>
          <p:cNvPr id="403594" name="Line 3210"/>
          <p:cNvSpPr>
            <a:spLocks noChangeShapeType="1"/>
          </p:cNvSpPr>
          <p:nvPr/>
        </p:nvSpPr>
        <p:spPr bwMode="auto">
          <a:xfrm>
            <a:off x="5459413" y="6419850"/>
            <a:ext cx="187325" cy="0"/>
          </a:xfrm>
          <a:prstGeom prst="line">
            <a:avLst/>
          </a:prstGeom>
          <a:noFill/>
          <a:ln w="38100">
            <a:solidFill>
              <a:schemeClr val="tx1"/>
            </a:solidFill>
            <a:round/>
            <a:headEnd/>
            <a:tailEnd/>
          </a:ln>
          <a:effectLst/>
        </p:spPr>
        <p:txBody>
          <a:bodyPr/>
          <a:lstStyle/>
          <a:p>
            <a:endParaRPr lang="es-ES"/>
          </a:p>
        </p:txBody>
      </p:sp>
      <p:sp>
        <p:nvSpPr>
          <p:cNvPr id="403595" name="Line 3211"/>
          <p:cNvSpPr>
            <a:spLocks noChangeShapeType="1"/>
          </p:cNvSpPr>
          <p:nvPr/>
        </p:nvSpPr>
        <p:spPr bwMode="auto">
          <a:xfrm>
            <a:off x="5264150" y="6051550"/>
            <a:ext cx="187325" cy="0"/>
          </a:xfrm>
          <a:prstGeom prst="line">
            <a:avLst/>
          </a:prstGeom>
          <a:noFill/>
          <a:ln w="38100">
            <a:solidFill>
              <a:schemeClr val="tx1"/>
            </a:solidFill>
            <a:round/>
            <a:headEnd/>
            <a:tailEnd/>
          </a:ln>
          <a:effectLst/>
        </p:spPr>
        <p:txBody>
          <a:bodyPr/>
          <a:lstStyle/>
          <a:p>
            <a:endParaRPr lang="es-ES"/>
          </a:p>
        </p:txBody>
      </p:sp>
      <p:sp>
        <p:nvSpPr>
          <p:cNvPr id="403596" name="Line 3212"/>
          <p:cNvSpPr>
            <a:spLocks noChangeShapeType="1"/>
          </p:cNvSpPr>
          <p:nvPr/>
        </p:nvSpPr>
        <p:spPr bwMode="auto">
          <a:xfrm>
            <a:off x="5091113" y="6421438"/>
            <a:ext cx="187325" cy="0"/>
          </a:xfrm>
          <a:prstGeom prst="line">
            <a:avLst/>
          </a:prstGeom>
          <a:noFill/>
          <a:ln w="38100">
            <a:solidFill>
              <a:schemeClr val="tx1"/>
            </a:solidFill>
            <a:round/>
            <a:headEnd/>
            <a:tailEnd/>
          </a:ln>
          <a:effectLst/>
        </p:spPr>
        <p:txBody>
          <a:bodyPr/>
          <a:lstStyle/>
          <a:p>
            <a:endParaRPr lang="es-ES"/>
          </a:p>
        </p:txBody>
      </p:sp>
      <p:sp>
        <p:nvSpPr>
          <p:cNvPr id="403597" name="Line 3213"/>
          <p:cNvSpPr>
            <a:spLocks noChangeShapeType="1"/>
          </p:cNvSpPr>
          <p:nvPr/>
        </p:nvSpPr>
        <p:spPr bwMode="auto">
          <a:xfrm>
            <a:off x="4143375" y="6048375"/>
            <a:ext cx="187325" cy="0"/>
          </a:xfrm>
          <a:prstGeom prst="line">
            <a:avLst/>
          </a:prstGeom>
          <a:noFill/>
          <a:ln w="38100">
            <a:solidFill>
              <a:schemeClr val="tx1"/>
            </a:solidFill>
            <a:round/>
            <a:headEnd/>
            <a:tailEnd/>
          </a:ln>
          <a:effectLst/>
        </p:spPr>
        <p:txBody>
          <a:bodyPr/>
          <a:lstStyle/>
          <a:p>
            <a:endParaRPr lang="es-ES"/>
          </a:p>
        </p:txBody>
      </p:sp>
      <p:sp>
        <p:nvSpPr>
          <p:cNvPr id="403598" name="Line 3214"/>
          <p:cNvSpPr>
            <a:spLocks noChangeShapeType="1"/>
          </p:cNvSpPr>
          <p:nvPr/>
        </p:nvSpPr>
        <p:spPr bwMode="auto">
          <a:xfrm>
            <a:off x="3952875" y="6424613"/>
            <a:ext cx="187325" cy="0"/>
          </a:xfrm>
          <a:prstGeom prst="line">
            <a:avLst/>
          </a:prstGeom>
          <a:noFill/>
          <a:ln w="38100">
            <a:solidFill>
              <a:schemeClr val="tx1"/>
            </a:solidFill>
            <a:round/>
            <a:headEnd/>
            <a:tailEnd/>
          </a:ln>
          <a:effectLst/>
        </p:spPr>
        <p:txBody>
          <a:bodyPr/>
          <a:lstStyle/>
          <a:p>
            <a:endParaRPr lang="es-ES"/>
          </a:p>
        </p:txBody>
      </p:sp>
      <p:sp>
        <p:nvSpPr>
          <p:cNvPr id="403599" name="Line 3215"/>
          <p:cNvSpPr>
            <a:spLocks noChangeShapeType="1"/>
          </p:cNvSpPr>
          <p:nvPr/>
        </p:nvSpPr>
        <p:spPr bwMode="auto">
          <a:xfrm>
            <a:off x="3767138" y="6046788"/>
            <a:ext cx="187325" cy="0"/>
          </a:xfrm>
          <a:prstGeom prst="line">
            <a:avLst/>
          </a:prstGeom>
          <a:noFill/>
          <a:ln w="38100">
            <a:solidFill>
              <a:schemeClr val="tx1"/>
            </a:solidFill>
            <a:round/>
            <a:headEnd/>
            <a:tailEnd/>
          </a:ln>
          <a:effectLst/>
        </p:spPr>
        <p:txBody>
          <a:bodyPr/>
          <a:lstStyle/>
          <a:p>
            <a:endParaRPr lang="es-ES"/>
          </a:p>
        </p:txBody>
      </p:sp>
      <p:sp>
        <p:nvSpPr>
          <p:cNvPr id="403600" name="Line 3216"/>
          <p:cNvSpPr>
            <a:spLocks noChangeShapeType="1"/>
          </p:cNvSpPr>
          <p:nvPr/>
        </p:nvSpPr>
        <p:spPr bwMode="auto">
          <a:xfrm>
            <a:off x="3575050" y="6424613"/>
            <a:ext cx="187325" cy="0"/>
          </a:xfrm>
          <a:prstGeom prst="line">
            <a:avLst/>
          </a:prstGeom>
          <a:noFill/>
          <a:ln w="38100">
            <a:solidFill>
              <a:schemeClr val="tx1"/>
            </a:solidFill>
            <a:round/>
            <a:headEnd/>
            <a:tailEnd/>
          </a:ln>
          <a:effectLst/>
        </p:spPr>
        <p:txBody>
          <a:bodyPr/>
          <a:lstStyle/>
          <a:p>
            <a:endParaRPr lang="es-ES"/>
          </a:p>
        </p:txBody>
      </p:sp>
      <p:sp>
        <p:nvSpPr>
          <p:cNvPr id="403601" name="Line 3217"/>
          <p:cNvSpPr>
            <a:spLocks noChangeShapeType="1"/>
          </p:cNvSpPr>
          <p:nvPr/>
        </p:nvSpPr>
        <p:spPr bwMode="auto">
          <a:xfrm>
            <a:off x="3001963" y="6424613"/>
            <a:ext cx="187325" cy="0"/>
          </a:xfrm>
          <a:prstGeom prst="line">
            <a:avLst/>
          </a:prstGeom>
          <a:noFill/>
          <a:ln w="38100">
            <a:solidFill>
              <a:schemeClr val="tx1"/>
            </a:solidFill>
            <a:round/>
            <a:headEnd/>
            <a:tailEnd/>
          </a:ln>
          <a:effectLst/>
        </p:spPr>
        <p:txBody>
          <a:bodyPr/>
          <a:lstStyle/>
          <a:p>
            <a:endParaRPr lang="es-ES"/>
          </a:p>
        </p:txBody>
      </p:sp>
      <p:sp>
        <p:nvSpPr>
          <p:cNvPr id="403602" name="Line 3218"/>
          <p:cNvSpPr>
            <a:spLocks noChangeShapeType="1"/>
          </p:cNvSpPr>
          <p:nvPr/>
        </p:nvSpPr>
        <p:spPr bwMode="auto">
          <a:xfrm>
            <a:off x="6981825" y="6421438"/>
            <a:ext cx="187325" cy="0"/>
          </a:xfrm>
          <a:prstGeom prst="line">
            <a:avLst/>
          </a:prstGeom>
          <a:noFill/>
          <a:ln w="38100">
            <a:solidFill>
              <a:schemeClr val="tx1"/>
            </a:solidFill>
            <a:round/>
            <a:headEnd/>
            <a:tailEnd/>
          </a:ln>
          <a:effectLst/>
        </p:spPr>
        <p:txBody>
          <a:bodyPr/>
          <a:lstStyle/>
          <a:p>
            <a:endParaRPr lang="es-ES"/>
          </a:p>
        </p:txBody>
      </p:sp>
      <p:sp>
        <p:nvSpPr>
          <p:cNvPr id="403603" name="Line 3219"/>
          <p:cNvSpPr>
            <a:spLocks noChangeShapeType="1"/>
          </p:cNvSpPr>
          <p:nvPr/>
        </p:nvSpPr>
        <p:spPr bwMode="auto">
          <a:xfrm>
            <a:off x="3584575" y="5122863"/>
            <a:ext cx="369888" cy="0"/>
          </a:xfrm>
          <a:prstGeom prst="line">
            <a:avLst/>
          </a:prstGeom>
          <a:noFill/>
          <a:ln w="38100">
            <a:solidFill>
              <a:schemeClr val="tx1"/>
            </a:solidFill>
            <a:round/>
            <a:headEnd/>
            <a:tailEnd/>
          </a:ln>
          <a:effectLst/>
        </p:spPr>
        <p:txBody>
          <a:bodyPr/>
          <a:lstStyle/>
          <a:p>
            <a:endParaRPr lang="es-ES"/>
          </a:p>
        </p:txBody>
      </p:sp>
      <p:sp>
        <p:nvSpPr>
          <p:cNvPr id="403604" name="Line 3220"/>
          <p:cNvSpPr>
            <a:spLocks noChangeShapeType="1"/>
          </p:cNvSpPr>
          <p:nvPr/>
        </p:nvSpPr>
        <p:spPr bwMode="auto">
          <a:xfrm>
            <a:off x="5091113" y="5121275"/>
            <a:ext cx="369887" cy="0"/>
          </a:xfrm>
          <a:prstGeom prst="line">
            <a:avLst/>
          </a:prstGeom>
          <a:noFill/>
          <a:ln w="38100">
            <a:solidFill>
              <a:schemeClr val="tx1"/>
            </a:solidFill>
            <a:round/>
            <a:headEnd/>
            <a:tailEnd/>
          </a:ln>
          <a:effectLst/>
        </p:spPr>
        <p:txBody>
          <a:bodyPr/>
          <a:lstStyle/>
          <a:p>
            <a:endParaRPr lang="es-ES"/>
          </a:p>
        </p:txBody>
      </p:sp>
      <p:sp>
        <p:nvSpPr>
          <p:cNvPr id="403605" name="Line 3221"/>
          <p:cNvSpPr>
            <a:spLocks noChangeShapeType="1"/>
          </p:cNvSpPr>
          <p:nvPr/>
        </p:nvSpPr>
        <p:spPr bwMode="auto">
          <a:xfrm>
            <a:off x="3748088" y="4348163"/>
            <a:ext cx="1587" cy="219075"/>
          </a:xfrm>
          <a:prstGeom prst="line">
            <a:avLst/>
          </a:prstGeom>
          <a:noFill/>
          <a:ln w="38100">
            <a:solidFill>
              <a:schemeClr val="tx1"/>
            </a:solidFill>
            <a:round/>
            <a:headEnd/>
            <a:tailEnd/>
          </a:ln>
          <a:effectLst/>
        </p:spPr>
        <p:txBody>
          <a:bodyPr/>
          <a:lstStyle/>
          <a:p>
            <a:endParaRPr lang="es-ES"/>
          </a:p>
        </p:txBody>
      </p:sp>
      <p:sp>
        <p:nvSpPr>
          <p:cNvPr id="403606" name="Line 3222"/>
          <p:cNvSpPr>
            <a:spLocks noChangeShapeType="1"/>
          </p:cNvSpPr>
          <p:nvPr/>
        </p:nvSpPr>
        <p:spPr bwMode="auto">
          <a:xfrm>
            <a:off x="4510088" y="4162425"/>
            <a:ext cx="0" cy="219075"/>
          </a:xfrm>
          <a:prstGeom prst="line">
            <a:avLst/>
          </a:prstGeom>
          <a:noFill/>
          <a:ln w="38100">
            <a:solidFill>
              <a:schemeClr val="tx1"/>
            </a:solidFill>
            <a:round/>
            <a:headEnd/>
            <a:tailEnd/>
          </a:ln>
          <a:effectLst/>
        </p:spPr>
        <p:txBody>
          <a:bodyPr/>
          <a:lstStyle/>
          <a:p>
            <a:endParaRPr lang="es-ES"/>
          </a:p>
        </p:txBody>
      </p:sp>
      <p:sp>
        <p:nvSpPr>
          <p:cNvPr id="403607" name="Line 3223"/>
          <p:cNvSpPr>
            <a:spLocks noChangeShapeType="1"/>
          </p:cNvSpPr>
          <p:nvPr/>
        </p:nvSpPr>
        <p:spPr bwMode="auto">
          <a:xfrm>
            <a:off x="3368675" y="4176713"/>
            <a:ext cx="0" cy="200025"/>
          </a:xfrm>
          <a:prstGeom prst="line">
            <a:avLst/>
          </a:prstGeom>
          <a:noFill/>
          <a:ln w="38100">
            <a:solidFill>
              <a:schemeClr val="tx1"/>
            </a:solidFill>
            <a:round/>
            <a:headEnd/>
            <a:tailEnd/>
          </a:ln>
          <a:effectLst/>
        </p:spPr>
        <p:txBody>
          <a:bodyPr/>
          <a:lstStyle/>
          <a:p>
            <a:endParaRPr lang="es-ES"/>
          </a:p>
        </p:txBody>
      </p:sp>
      <p:sp>
        <p:nvSpPr>
          <p:cNvPr id="403608" name="Line 3224"/>
          <p:cNvSpPr>
            <a:spLocks noChangeShapeType="1"/>
          </p:cNvSpPr>
          <p:nvPr/>
        </p:nvSpPr>
        <p:spPr bwMode="auto">
          <a:xfrm>
            <a:off x="6403975" y="4351338"/>
            <a:ext cx="0" cy="209550"/>
          </a:xfrm>
          <a:prstGeom prst="line">
            <a:avLst/>
          </a:prstGeom>
          <a:noFill/>
          <a:ln w="38100">
            <a:solidFill>
              <a:schemeClr val="tx1"/>
            </a:solidFill>
            <a:round/>
            <a:headEnd/>
            <a:tailEnd/>
          </a:ln>
          <a:effectLst/>
        </p:spPr>
        <p:txBody>
          <a:bodyPr/>
          <a:lstStyle/>
          <a:p>
            <a:endParaRPr lang="es-ES"/>
          </a:p>
        </p:txBody>
      </p:sp>
      <p:sp>
        <p:nvSpPr>
          <p:cNvPr id="403609" name="Line 3225"/>
          <p:cNvSpPr>
            <a:spLocks noChangeShapeType="1"/>
          </p:cNvSpPr>
          <p:nvPr/>
        </p:nvSpPr>
        <p:spPr bwMode="auto">
          <a:xfrm>
            <a:off x="5267325" y="4351338"/>
            <a:ext cx="0" cy="222250"/>
          </a:xfrm>
          <a:prstGeom prst="line">
            <a:avLst/>
          </a:prstGeom>
          <a:noFill/>
          <a:ln w="38100">
            <a:solidFill>
              <a:schemeClr val="tx1"/>
            </a:solidFill>
            <a:round/>
            <a:headEnd/>
            <a:tailEnd/>
          </a:ln>
          <a:effectLst/>
        </p:spPr>
        <p:txBody>
          <a:bodyPr/>
          <a:lstStyle/>
          <a:p>
            <a:endParaRPr lang="es-ES"/>
          </a:p>
        </p:txBody>
      </p:sp>
      <p:sp>
        <p:nvSpPr>
          <p:cNvPr id="403610" name="Text Box 3226"/>
          <p:cNvSpPr txBox="1">
            <a:spLocks noChangeArrowheads="1"/>
          </p:cNvSpPr>
          <p:nvPr/>
        </p:nvSpPr>
        <p:spPr bwMode="auto">
          <a:xfrm>
            <a:off x="1355725" y="115888"/>
            <a:ext cx="6796088" cy="457200"/>
          </a:xfrm>
          <a:prstGeom prst="rect">
            <a:avLst/>
          </a:prstGeom>
          <a:noFill/>
          <a:ln w="12700">
            <a:noFill/>
            <a:miter lim="800000"/>
            <a:headEnd/>
            <a:tailEnd/>
          </a:ln>
          <a:effectLst/>
        </p:spPr>
        <p:txBody>
          <a:bodyPr wrap="none">
            <a:spAutoFit/>
          </a:bodyPr>
          <a:lstStyle/>
          <a:p>
            <a:r>
              <a:rPr lang="es-ES"/>
              <a:t>Diversos formatos de codificación de señales digitales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838200" y="228600"/>
            <a:ext cx="7816850" cy="519113"/>
          </a:xfrm>
          <a:prstGeom prst="rect">
            <a:avLst/>
          </a:prstGeom>
          <a:noFill/>
          <a:ln w="12700">
            <a:noFill/>
            <a:miter lim="800000"/>
            <a:headEnd/>
            <a:tailEnd/>
          </a:ln>
          <a:effectLst/>
        </p:spPr>
        <p:txBody>
          <a:bodyPr wrap="none">
            <a:spAutoFit/>
          </a:bodyPr>
          <a:lstStyle/>
          <a:p>
            <a:r>
              <a:rPr lang="es-ES_tradnl" sz="2800"/>
              <a:t>Estructura jerárquica del sistema telefónico de AT&amp;T</a:t>
            </a:r>
            <a:endParaRPr lang="es-ES" sz="2800"/>
          </a:p>
        </p:txBody>
      </p:sp>
      <p:sp>
        <p:nvSpPr>
          <p:cNvPr id="105477" name="Oval 5"/>
          <p:cNvSpPr>
            <a:spLocks noChangeArrowheads="1"/>
          </p:cNvSpPr>
          <p:nvPr/>
        </p:nvSpPr>
        <p:spPr bwMode="auto">
          <a:xfrm>
            <a:off x="871538" y="5765800"/>
            <a:ext cx="198437"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78" name="Oval 6"/>
          <p:cNvSpPr>
            <a:spLocks noChangeArrowheads="1"/>
          </p:cNvSpPr>
          <p:nvPr/>
        </p:nvSpPr>
        <p:spPr bwMode="auto">
          <a:xfrm>
            <a:off x="968375" y="5254625"/>
            <a:ext cx="315913"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79" name="Oval 7"/>
          <p:cNvSpPr>
            <a:spLocks noChangeArrowheads="1"/>
          </p:cNvSpPr>
          <p:nvPr/>
        </p:nvSpPr>
        <p:spPr bwMode="auto">
          <a:xfrm>
            <a:off x="906463" y="4691063"/>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0" name="Oval 8"/>
          <p:cNvSpPr>
            <a:spLocks noChangeArrowheads="1"/>
          </p:cNvSpPr>
          <p:nvPr/>
        </p:nvSpPr>
        <p:spPr bwMode="auto">
          <a:xfrm>
            <a:off x="877888" y="4065588"/>
            <a:ext cx="449262" cy="44926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2" name="Oval 10"/>
          <p:cNvSpPr>
            <a:spLocks noChangeArrowheads="1"/>
          </p:cNvSpPr>
          <p:nvPr/>
        </p:nvSpPr>
        <p:spPr bwMode="auto">
          <a:xfrm>
            <a:off x="1171575" y="1738313"/>
            <a:ext cx="449263" cy="44926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6" name="Oval 14"/>
          <p:cNvSpPr>
            <a:spLocks noChangeArrowheads="1"/>
          </p:cNvSpPr>
          <p:nvPr/>
        </p:nvSpPr>
        <p:spPr bwMode="auto">
          <a:xfrm>
            <a:off x="140652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8" name="Oval 16"/>
          <p:cNvSpPr>
            <a:spLocks noChangeArrowheads="1"/>
          </p:cNvSpPr>
          <p:nvPr/>
        </p:nvSpPr>
        <p:spPr bwMode="auto">
          <a:xfrm>
            <a:off x="5746750" y="17335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2" name="Oval 20"/>
          <p:cNvSpPr>
            <a:spLocks noChangeArrowheads="1"/>
          </p:cNvSpPr>
          <p:nvPr/>
        </p:nvSpPr>
        <p:spPr bwMode="auto">
          <a:xfrm>
            <a:off x="193992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3" name="Oval 21"/>
          <p:cNvSpPr>
            <a:spLocks noChangeArrowheads="1"/>
          </p:cNvSpPr>
          <p:nvPr/>
        </p:nvSpPr>
        <p:spPr bwMode="auto">
          <a:xfrm>
            <a:off x="305752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4" name="Oval 22"/>
          <p:cNvSpPr>
            <a:spLocks noChangeArrowheads="1"/>
          </p:cNvSpPr>
          <p:nvPr/>
        </p:nvSpPr>
        <p:spPr bwMode="auto">
          <a:xfrm>
            <a:off x="3578225" y="405130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5" name="Oval 23"/>
          <p:cNvSpPr>
            <a:spLocks noChangeArrowheads="1"/>
          </p:cNvSpPr>
          <p:nvPr/>
        </p:nvSpPr>
        <p:spPr bwMode="auto">
          <a:xfrm>
            <a:off x="441642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6" name="Oval 24"/>
          <p:cNvSpPr>
            <a:spLocks noChangeArrowheads="1"/>
          </p:cNvSpPr>
          <p:nvPr/>
        </p:nvSpPr>
        <p:spPr bwMode="auto">
          <a:xfrm>
            <a:off x="494982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7" name="Oval 25"/>
          <p:cNvSpPr>
            <a:spLocks noChangeArrowheads="1"/>
          </p:cNvSpPr>
          <p:nvPr/>
        </p:nvSpPr>
        <p:spPr bwMode="auto">
          <a:xfrm>
            <a:off x="5464175" y="40576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8" name="Oval 26"/>
          <p:cNvSpPr>
            <a:spLocks noChangeArrowheads="1"/>
          </p:cNvSpPr>
          <p:nvPr/>
        </p:nvSpPr>
        <p:spPr bwMode="auto">
          <a:xfrm>
            <a:off x="1363663" y="4686300"/>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9" name="Oval 27"/>
          <p:cNvSpPr>
            <a:spLocks noChangeArrowheads="1"/>
          </p:cNvSpPr>
          <p:nvPr/>
        </p:nvSpPr>
        <p:spPr bwMode="auto">
          <a:xfrm>
            <a:off x="1858963" y="4681538"/>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0" name="Oval 28"/>
          <p:cNvSpPr>
            <a:spLocks noChangeArrowheads="1"/>
          </p:cNvSpPr>
          <p:nvPr/>
        </p:nvSpPr>
        <p:spPr bwMode="auto">
          <a:xfrm>
            <a:off x="2687638" y="4686300"/>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1" name="Oval 29"/>
          <p:cNvSpPr>
            <a:spLocks noChangeArrowheads="1"/>
          </p:cNvSpPr>
          <p:nvPr/>
        </p:nvSpPr>
        <p:spPr bwMode="auto">
          <a:xfrm>
            <a:off x="3144838" y="4686300"/>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2" name="Oval 30"/>
          <p:cNvSpPr>
            <a:spLocks noChangeArrowheads="1"/>
          </p:cNvSpPr>
          <p:nvPr/>
        </p:nvSpPr>
        <p:spPr bwMode="auto">
          <a:xfrm>
            <a:off x="3597275" y="4691063"/>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3" name="Oval 31"/>
          <p:cNvSpPr>
            <a:spLocks noChangeArrowheads="1"/>
          </p:cNvSpPr>
          <p:nvPr/>
        </p:nvSpPr>
        <p:spPr bwMode="auto">
          <a:xfrm>
            <a:off x="4064000" y="4691063"/>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4" name="Oval 32"/>
          <p:cNvSpPr>
            <a:spLocks noChangeArrowheads="1"/>
          </p:cNvSpPr>
          <p:nvPr/>
        </p:nvSpPr>
        <p:spPr bwMode="auto">
          <a:xfrm>
            <a:off x="4530725" y="4681538"/>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5" name="Oval 33"/>
          <p:cNvSpPr>
            <a:spLocks noChangeArrowheads="1"/>
          </p:cNvSpPr>
          <p:nvPr/>
        </p:nvSpPr>
        <p:spPr bwMode="auto">
          <a:xfrm>
            <a:off x="4983163" y="4691063"/>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6" name="Oval 34"/>
          <p:cNvSpPr>
            <a:spLocks noChangeArrowheads="1"/>
          </p:cNvSpPr>
          <p:nvPr/>
        </p:nvSpPr>
        <p:spPr bwMode="auto">
          <a:xfrm>
            <a:off x="5445125" y="4681538"/>
            <a:ext cx="377825" cy="37782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7" name="Oval 35"/>
          <p:cNvSpPr>
            <a:spLocks noChangeArrowheads="1"/>
          </p:cNvSpPr>
          <p:nvPr/>
        </p:nvSpPr>
        <p:spPr bwMode="auto">
          <a:xfrm>
            <a:off x="1339850" y="5254625"/>
            <a:ext cx="315913"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8" name="Oval 36"/>
          <p:cNvSpPr>
            <a:spLocks noChangeArrowheads="1"/>
          </p:cNvSpPr>
          <p:nvPr/>
        </p:nvSpPr>
        <p:spPr bwMode="auto">
          <a:xfrm>
            <a:off x="1706563" y="5254625"/>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09" name="Oval 37"/>
          <p:cNvSpPr>
            <a:spLocks noChangeArrowheads="1"/>
          </p:cNvSpPr>
          <p:nvPr/>
        </p:nvSpPr>
        <p:spPr bwMode="auto">
          <a:xfrm>
            <a:off x="2663825" y="5254625"/>
            <a:ext cx="315913"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0" name="Oval 38"/>
          <p:cNvSpPr>
            <a:spLocks noChangeArrowheads="1"/>
          </p:cNvSpPr>
          <p:nvPr/>
        </p:nvSpPr>
        <p:spPr bwMode="auto">
          <a:xfrm>
            <a:off x="3040063" y="5259388"/>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1" name="Oval 39"/>
          <p:cNvSpPr>
            <a:spLocks noChangeArrowheads="1"/>
          </p:cNvSpPr>
          <p:nvPr/>
        </p:nvSpPr>
        <p:spPr bwMode="auto">
          <a:xfrm>
            <a:off x="3402013" y="5254625"/>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2" name="Oval 40"/>
          <p:cNvSpPr>
            <a:spLocks noChangeArrowheads="1"/>
          </p:cNvSpPr>
          <p:nvPr/>
        </p:nvSpPr>
        <p:spPr bwMode="auto">
          <a:xfrm>
            <a:off x="3773488" y="5254625"/>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3" name="Oval 41"/>
          <p:cNvSpPr>
            <a:spLocks noChangeArrowheads="1"/>
          </p:cNvSpPr>
          <p:nvPr/>
        </p:nvSpPr>
        <p:spPr bwMode="auto">
          <a:xfrm>
            <a:off x="4144963" y="5259388"/>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4" name="Oval 42"/>
          <p:cNvSpPr>
            <a:spLocks noChangeArrowheads="1"/>
          </p:cNvSpPr>
          <p:nvPr/>
        </p:nvSpPr>
        <p:spPr bwMode="auto">
          <a:xfrm>
            <a:off x="4921250" y="5254625"/>
            <a:ext cx="315913"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5" name="Oval 43"/>
          <p:cNvSpPr>
            <a:spLocks noChangeArrowheads="1"/>
          </p:cNvSpPr>
          <p:nvPr/>
        </p:nvSpPr>
        <p:spPr bwMode="auto">
          <a:xfrm>
            <a:off x="5302250" y="5254625"/>
            <a:ext cx="315913"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6" name="Oval 44"/>
          <p:cNvSpPr>
            <a:spLocks noChangeArrowheads="1"/>
          </p:cNvSpPr>
          <p:nvPr/>
        </p:nvSpPr>
        <p:spPr bwMode="auto">
          <a:xfrm>
            <a:off x="5649913" y="5249863"/>
            <a:ext cx="315912" cy="3175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7" name="Oval 45"/>
          <p:cNvSpPr>
            <a:spLocks noChangeArrowheads="1"/>
          </p:cNvSpPr>
          <p:nvPr/>
        </p:nvSpPr>
        <p:spPr bwMode="auto">
          <a:xfrm>
            <a:off x="1123950" y="5765800"/>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8" name="Oval 46"/>
          <p:cNvSpPr>
            <a:spLocks noChangeArrowheads="1"/>
          </p:cNvSpPr>
          <p:nvPr/>
        </p:nvSpPr>
        <p:spPr bwMode="auto">
          <a:xfrm>
            <a:off x="1381125" y="576103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19" name="Oval 47"/>
          <p:cNvSpPr>
            <a:spLocks noChangeArrowheads="1"/>
          </p:cNvSpPr>
          <p:nvPr/>
        </p:nvSpPr>
        <p:spPr bwMode="auto">
          <a:xfrm>
            <a:off x="1638300" y="5765800"/>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0" name="Oval 48"/>
          <p:cNvSpPr>
            <a:spLocks noChangeArrowheads="1"/>
          </p:cNvSpPr>
          <p:nvPr/>
        </p:nvSpPr>
        <p:spPr bwMode="auto">
          <a:xfrm>
            <a:off x="1885950" y="576103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1" name="Oval 49"/>
          <p:cNvSpPr>
            <a:spLocks noChangeArrowheads="1"/>
          </p:cNvSpPr>
          <p:nvPr/>
        </p:nvSpPr>
        <p:spPr bwMode="auto">
          <a:xfrm>
            <a:off x="2447925" y="576103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2" name="Oval 50"/>
          <p:cNvSpPr>
            <a:spLocks noChangeArrowheads="1"/>
          </p:cNvSpPr>
          <p:nvPr/>
        </p:nvSpPr>
        <p:spPr bwMode="auto">
          <a:xfrm>
            <a:off x="2709863" y="5762625"/>
            <a:ext cx="198437"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3" name="Oval 51"/>
          <p:cNvSpPr>
            <a:spLocks noChangeArrowheads="1"/>
          </p:cNvSpPr>
          <p:nvPr/>
        </p:nvSpPr>
        <p:spPr bwMode="auto">
          <a:xfrm>
            <a:off x="2971800" y="5762625"/>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4" name="Oval 52"/>
          <p:cNvSpPr>
            <a:spLocks noChangeArrowheads="1"/>
          </p:cNvSpPr>
          <p:nvPr/>
        </p:nvSpPr>
        <p:spPr bwMode="auto">
          <a:xfrm>
            <a:off x="3219450" y="576738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5" name="Oval 53"/>
          <p:cNvSpPr>
            <a:spLocks noChangeArrowheads="1"/>
          </p:cNvSpPr>
          <p:nvPr/>
        </p:nvSpPr>
        <p:spPr bwMode="auto">
          <a:xfrm>
            <a:off x="3476625" y="576738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6" name="Oval 54"/>
          <p:cNvSpPr>
            <a:spLocks noChangeArrowheads="1"/>
          </p:cNvSpPr>
          <p:nvPr/>
        </p:nvSpPr>
        <p:spPr bwMode="auto">
          <a:xfrm>
            <a:off x="3719513" y="5767388"/>
            <a:ext cx="198437"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7" name="Oval 55"/>
          <p:cNvSpPr>
            <a:spLocks noChangeArrowheads="1"/>
          </p:cNvSpPr>
          <p:nvPr/>
        </p:nvSpPr>
        <p:spPr bwMode="auto">
          <a:xfrm>
            <a:off x="3971925" y="5762625"/>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8" name="Oval 56"/>
          <p:cNvSpPr>
            <a:spLocks noChangeArrowheads="1"/>
          </p:cNvSpPr>
          <p:nvPr/>
        </p:nvSpPr>
        <p:spPr bwMode="auto">
          <a:xfrm>
            <a:off x="4219575" y="576738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29" name="Oval 57"/>
          <p:cNvSpPr>
            <a:spLocks noChangeArrowheads="1"/>
          </p:cNvSpPr>
          <p:nvPr/>
        </p:nvSpPr>
        <p:spPr bwMode="auto">
          <a:xfrm>
            <a:off x="4476750" y="5762625"/>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30" name="Oval 58"/>
          <p:cNvSpPr>
            <a:spLocks noChangeArrowheads="1"/>
          </p:cNvSpPr>
          <p:nvPr/>
        </p:nvSpPr>
        <p:spPr bwMode="auto">
          <a:xfrm>
            <a:off x="4886325" y="5762625"/>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31" name="Oval 59"/>
          <p:cNvSpPr>
            <a:spLocks noChangeArrowheads="1"/>
          </p:cNvSpPr>
          <p:nvPr/>
        </p:nvSpPr>
        <p:spPr bwMode="auto">
          <a:xfrm>
            <a:off x="5133975" y="5767388"/>
            <a:ext cx="198438"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32" name="Oval 60"/>
          <p:cNvSpPr>
            <a:spLocks noChangeArrowheads="1"/>
          </p:cNvSpPr>
          <p:nvPr/>
        </p:nvSpPr>
        <p:spPr bwMode="auto">
          <a:xfrm>
            <a:off x="5386388" y="5772150"/>
            <a:ext cx="198437"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33" name="Oval 61"/>
          <p:cNvSpPr>
            <a:spLocks noChangeArrowheads="1"/>
          </p:cNvSpPr>
          <p:nvPr/>
        </p:nvSpPr>
        <p:spPr bwMode="auto">
          <a:xfrm>
            <a:off x="5634038" y="5757863"/>
            <a:ext cx="198437" cy="19685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534" name="Line 62"/>
          <p:cNvSpPr>
            <a:spLocks noChangeShapeType="1"/>
          </p:cNvSpPr>
          <p:nvPr/>
        </p:nvSpPr>
        <p:spPr bwMode="auto">
          <a:xfrm flipH="1">
            <a:off x="903288" y="5953125"/>
            <a:ext cx="23812" cy="74613"/>
          </a:xfrm>
          <a:prstGeom prst="line">
            <a:avLst/>
          </a:prstGeom>
          <a:noFill/>
          <a:ln w="12700">
            <a:solidFill>
              <a:schemeClr val="tx1"/>
            </a:solidFill>
            <a:round/>
            <a:headEnd/>
            <a:tailEnd/>
          </a:ln>
          <a:effectLst/>
        </p:spPr>
        <p:txBody>
          <a:bodyPr/>
          <a:lstStyle/>
          <a:p>
            <a:endParaRPr lang="es-ES"/>
          </a:p>
        </p:txBody>
      </p:sp>
      <p:sp>
        <p:nvSpPr>
          <p:cNvPr id="105535" name="Line 63"/>
          <p:cNvSpPr>
            <a:spLocks noChangeShapeType="1"/>
          </p:cNvSpPr>
          <p:nvPr/>
        </p:nvSpPr>
        <p:spPr bwMode="auto">
          <a:xfrm>
            <a:off x="962025" y="5962650"/>
            <a:ext cx="1588" cy="79375"/>
          </a:xfrm>
          <a:prstGeom prst="line">
            <a:avLst/>
          </a:prstGeom>
          <a:noFill/>
          <a:ln w="12700">
            <a:solidFill>
              <a:schemeClr val="tx1"/>
            </a:solidFill>
            <a:round/>
            <a:headEnd/>
            <a:tailEnd/>
          </a:ln>
          <a:effectLst/>
        </p:spPr>
        <p:txBody>
          <a:bodyPr/>
          <a:lstStyle/>
          <a:p>
            <a:endParaRPr lang="es-ES"/>
          </a:p>
        </p:txBody>
      </p:sp>
      <p:sp>
        <p:nvSpPr>
          <p:cNvPr id="105536" name="Line 64"/>
          <p:cNvSpPr>
            <a:spLocks noChangeShapeType="1"/>
          </p:cNvSpPr>
          <p:nvPr/>
        </p:nvSpPr>
        <p:spPr bwMode="auto">
          <a:xfrm>
            <a:off x="1000125" y="5957888"/>
            <a:ext cx="31750" cy="69850"/>
          </a:xfrm>
          <a:prstGeom prst="line">
            <a:avLst/>
          </a:prstGeom>
          <a:noFill/>
          <a:ln w="12700">
            <a:solidFill>
              <a:schemeClr val="tx1"/>
            </a:solidFill>
            <a:round/>
            <a:headEnd/>
            <a:tailEnd/>
          </a:ln>
          <a:effectLst/>
        </p:spPr>
        <p:txBody>
          <a:bodyPr/>
          <a:lstStyle/>
          <a:p>
            <a:endParaRPr lang="es-ES"/>
          </a:p>
        </p:txBody>
      </p:sp>
      <p:sp>
        <p:nvSpPr>
          <p:cNvPr id="105537" name="Line 65"/>
          <p:cNvSpPr>
            <a:spLocks noChangeShapeType="1"/>
          </p:cNvSpPr>
          <p:nvPr/>
        </p:nvSpPr>
        <p:spPr bwMode="auto">
          <a:xfrm flipH="1">
            <a:off x="1165225" y="5957888"/>
            <a:ext cx="23813" cy="74612"/>
          </a:xfrm>
          <a:prstGeom prst="line">
            <a:avLst/>
          </a:prstGeom>
          <a:noFill/>
          <a:ln w="12700">
            <a:solidFill>
              <a:schemeClr val="tx1"/>
            </a:solidFill>
            <a:round/>
            <a:headEnd/>
            <a:tailEnd/>
          </a:ln>
          <a:effectLst/>
        </p:spPr>
        <p:txBody>
          <a:bodyPr/>
          <a:lstStyle/>
          <a:p>
            <a:endParaRPr lang="es-ES"/>
          </a:p>
        </p:txBody>
      </p:sp>
      <p:sp>
        <p:nvSpPr>
          <p:cNvPr id="105538" name="Line 66"/>
          <p:cNvSpPr>
            <a:spLocks noChangeShapeType="1"/>
          </p:cNvSpPr>
          <p:nvPr/>
        </p:nvSpPr>
        <p:spPr bwMode="auto">
          <a:xfrm>
            <a:off x="1223963" y="5967413"/>
            <a:ext cx="1587" cy="79375"/>
          </a:xfrm>
          <a:prstGeom prst="line">
            <a:avLst/>
          </a:prstGeom>
          <a:noFill/>
          <a:ln w="12700">
            <a:solidFill>
              <a:schemeClr val="tx1"/>
            </a:solidFill>
            <a:round/>
            <a:headEnd/>
            <a:tailEnd/>
          </a:ln>
          <a:effectLst/>
        </p:spPr>
        <p:txBody>
          <a:bodyPr/>
          <a:lstStyle/>
          <a:p>
            <a:endParaRPr lang="es-ES"/>
          </a:p>
        </p:txBody>
      </p:sp>
      <p:sp>
        <p:nvSpPr>
          <p:cNvPr id="105539" name="Line 67"/>
          <p:cNvSpPr>
            <a:spLocks noChangeShapeType="1"/>
          </p:cNvSpPr>
          <p:nvPr/>
        </p:nvSpPr>
        <p:spPr bwMode="auto">
          <a:xfrm>
            <a:off x="1262063" y="5962650"/>
            <a:ext cx="31750" cy="69850"/>
          </a:xfrm>
          <a:prstGeom prst="line">
            <a:avLst/>
          </a:prstGeom>
          <a:noFill/>
          <a:ln w="12700">
            <a:solidFill>
              <a:schemeClr val="tx1"/>
            </a:solidFill>
            <a:round/>
            <a:headEnd/>
            <a:tailEnd/>
          </a:ln>
          <a:effectLst/>
        </p:spPr>
        <p:txBody>
          <a:bodyPr/>
          <a:lstStyle/>
          <a:p>
            <a:endParaRPr lang="es-ES"/>
          </a:p>
        </p:txBody>
      </p:sp>
      <p:sp>
        <p:nvSpPr>
          <p:cNvPr id="105540" name="Line 68"/>
          <p:cNvSpPr>
            <a:spLocks noChangeShapeType="1"/>
          </p:cNvSpPr>
          <p:nvPr/>
        </p:nvSpPr>
        <p:spPr bwMode="auto">
          <a:xfrm flipH="1">
            <a:off x="1422400" y="5949950"/>
            <a:ext cx="23813" cy="74613"/>
          </a:xfrm>
          <a:prstGeom prst="line">
            <a:avLst/>
          </a:prstGeom>
          <a:noFill/>
          <a:ln w="12700">
            <a:solidFill>
              <a:schemeClr val="tx1"/>
            </a:solidFill>
            <a:round/>
            <a:headEnd/>
            <a:tailEnd/>
          </a:ln>
          <a:effectLst/>
        </p:spPr>
        <p:txBody>
          <a:bodyPr/>
          <a:lstStyle/>
          <a:p>
            <a:endParaRPr lang="es-ES"/>
          </a:p>
        </p:txBody>
      </p:sp>
      <p:sp>
        <p:nvSpPr>
          <p:cNvPr id="105541" name="Line 69"/>
          <p:cNvSpPr>
            <a:spLocks noChangeShapeType="1"/>
          </p:cNvSpPr>
          <p:nvPr/>
        </p:nvSpPr>
        <p:spPr bwMode="auto">
          <a:xfrm flipH="1">
            <a:off x="1479550" y="5959475"/>
            <a:ext cx="1588" cy="80963"/>
          </a:xfrm>
          <a:prstGeom prst="line">
            <a:avLst/>
          </a:prstGeom>
          <a:noFill/>
          <a:ln w="12700">
            <a:solidFill>
              <a:schemeClr val="tx1"/>
            </a:solidFill>
            <a:round/>
            <a:headEnd/>
            <a:tailEnd/>
          </a:ln>
          <a:effectLst/>
        </p:spPr>
        <p:txBody>
          <a:bodyPr/>
          <a:lstStyle/>
          <a:p>
            <a:endParaRPr lang="es-ES"/>
          </a:p>
        </p:txBody>
      </p:sp>
      <p:sp>
        <p:nvSpPr>
          <p:cNvPr id="105542" name="Line 70"/>
          <p:cNvSpPr>
            <a:spLocks noChangeShapeType="1"/>
          </p:cNvSpPr>
          <p:nvPr/>
        </p:nvSpPr>
        <p:spPr bwMode="auto">
          <a:xfrm>
            <a:off x="1519238" y="5954713"/>
            <a:ext cx="31750" cy="69850"/>
          </a:xfrm>
          <a:prstGeom prst="line">
            <a:avLst/>
          </a:prstGeom>
          <a:noFill/>
          <a:ln w="12700">
            <a:solidFill>
              <a:schemeClr val="tx1"/>
            </a:solidFill>
            <a:round/>
            <a:headEnd/>
            <a:tailEnd/>
          </a:ln>
          <a:effectLst/>
        </p:spPr>
        <p:txBody>
          <a:bodyPr/>
          <a:lstStyle/>
          <a:p>
            <a:endParaRPr lang="es-ES"/>
          </a:p>
        </p:txBody>
      </p:sp>
      <p:sp>
        <p:nvSpPr>
          <p:cNvPr id="105543" name="Line 71"/>
          <p:cNvSpPr>
            <a:spLocks noChangeShapeType="1"/>
          </p:cNvSpPr>
          <p:nvPr/>
        </p:nvSpPr>
        <p:spPr bwMode="auto">
          <a:xfrm flipH="1">
            <a:off x="1679575" y="5959475"/>
            <a:ext cx="23813" cy="74613"/>
          </a:xfrm>
          <a:prstGeom prst="line">
            <a:avLst/>
          </a:prstGeom>
          <a:noFill/>
          <a:ln w="12700">
            <a:solidFill>
              <a:schemeClr val="tx1"/>
            </a:solidFill>
            <a:round/>
            <a:headEnd/>
            <a:tailEnd/>
          </a:ln>
          <a:effectLst/>
        </p:spPr>
        <p:txBody>
          <a:bodyPr/>
          <a:lstStyle/>
          <a:p>
            <a:endParaRPr lang="es-ES"/>
          </a:p>
        </p:txBody>
      </p:sp>
      <p:sp>
        <p:nvSpPr>
          <p:cNvPr id="105544" name="Line 72"/>
          <p:cNvSpPr>
            <a:spLocks noChangeShapeType="1"/>
          </p:cNvSpPr>
          <p:nvPr/>
        </p:nvSpPr>
        <p:spPr bwMode="auto">
          <a:xfrm flipH="1">
            <a:off x="1736725" y="5969000"/>
            <a:ext cx="1588" cy="80963"/>
          </a:xfrm>
          <a:prstGeom prst="line">
            <a:avLst/>
          </a:prstGeom>
          <a:noFill/>
          <a:ln w="12700">
            <a:solidFill>
              <a:schemeClr val="tx1"/>
            </a:solidFill>
            <a:round/>
            <a:headEnd/>
            <a:tailEnd/>
          </a:ln>
          <a:effectLst/>
        </p:spPr>
        <p:txBody>
          <a:bodyPr/>
          <a:lstStyle/>
          <a:p>
            <a:endParaRPr lang="es-ES"/>
          </a:p>
        </p:txBody>
      </p:sp>
      <p:sp>
        <p:nvSpPr>
          <p:cNvPr id="105545" name="Line 73"/>
          <p:cNvSpPr>
            <a:spLocks noChangeShapeType="1"/>
          </p:cNvSpPr>
          <p:nvPr/>
        </p:nvSpPr>
        <p:spPr bwMode="auto">
          <a:xfrm>
            <a:off x="1771650" y="5957888"/>
            <a:ext cx="31750" cy="69850"/>
          </a:xfrm>
          <a:prstGeom prst="line">
            <a:avLst/>
          </a:prstGeom>
          <a:noFill/>
          <a:ln w="12700">
            <a:solidFill>
              <a:schemeClr val="tx1"/>
            </a:solidFill>
            <a:round/>
            <a:headEnd/>
            <a:tailEnd/>
          </a:ln>
          <a:effectLst/>
        </p:spPr>
        <p:txBody>
          <a:bodyPr/>
          <a:lstStyle/>
          <a:p>
            <a:endParaRPr lang="es-ES"/>
          </a:p>
        </p:txBody>
      </p:sp>
      <p:sp>
        <p:nvSpPr>
          <p:cNvPr id="105546" name="Line 74"/>
          <p:cNvSpPr>
            <a:spLocks noChangeShapeType="1"/>
          </p:cNvSpPr>
          <p:nvPr/>
        </p:nvSpPr>
        <p:spPr bwMode="auto">
          <a:xfrm flipH="1">
            <a:off x="1925638" y="5949950"/>
            <a:ext cx="23812" cy="74613"/>
          </a:xfrm>
          <a:prstGeom prst="line">
            <a:avLst/>
          </a:prstGeom>
          <a:noFill/>
          <a:ln w="12700">
            <a:solidFill>
              <a:schemeClr val="tx1"/>
            </a:solidFill>
            <a:round/>
            <a:headEnd/>
            <a:tailEnd/>
          </a:ln>
          <a:effectLst/>
        </p:spPr>
        <p:txBody>
          <a:bodyPr/>
          <a:lstStyle/>
          <a:p>
            <a:endParaRPr lang="es-ES"/>
          </a:p>
        </p:txBody>
      </p:sp>
      <p:sp>
        <p:nvSpPr>
          <p:cNvPr id="105547" name="Line 75"/>
          <p:cNvSpPr>
            <a:spLocks noChangeShapeType="1"/>
          </p:cNvSpPr>
          <p:nvPr/>
        </p:nvSpPr>
        <p:spPr bwMode="auto">
          <a:xfrm flipH="1">
            <a:off x="1982788" y="5959475"/>
            <a:ext cx="1587" cy="80963"/>
          </a:xfrm>
          <a:prstGeom prst="line">
            <a:avLst/>
          </a:prstGeom>
          <a:noFill/>
          <a:ln w="12700">
            <a:solidFill>
              <a:schemeClr val="tx1"/>
            </a:solidFill>
            <a:round/>
            <a:headEnd/>
            <a:tailEnd/>
          </a:ln>
          <a:effectLst/>
        </p:spPr>
        <p:txBody>
          <a:bodyPr/>
          <a:lstStyle/>
          <a:p>
            <a:endParaRPr lang="es-ES"/>
          </a:p>
        </p:txBody>
      </p:sp>
      <p:sp>
        <p:nvSpPr>
          <p:cNvPr id="105548" name="Line 76"/>
          <p:cNvSpPr>
            <a:spLocks noChangeShapeType="1"/>
          </p:cNvSpPr>
          <p:nvPr/>
        </p:nvSpPr>
        <p:spPr bwMode="auto">
          <a:xfrm>
            <a:off x="2020888" y="5951538"/>
            <a:ext cx="31750" cy="69850"/>
          </a:xfrm>
          <a:prstGeom prst="line">
            <a:avLst/>
          </a:prstGeom>
          <a:noFill/>
          <a:ln w="12700">
            <a:solidFill>
              <a:schemeClr val="tx1"/>
            </a:solidFill>
            <a:round/>
            <a:headEnd/>
            <a:tailEnd/>
          </a:ln>
          <a:effectLst/>
        </p:spPr>
        <p:txBody>
          <a:bodyPr/>
          <a:lstStyle/>
          <a:p>
            <a:endParaRPr lang="es-ES"/>
          </a:p>
        </p:txBody>
      </p:sp>
      <p:sp>
        <p:nvSpPr>
          <p:cNvPr id="105549" name="Line 77"/>
          <p:cNvSpPr>
            <a:spLocks noChangeShapeType="1"/>
          </p:cNvSpPr>
          <p:nvPr/>
        </p:nvSpPr>
        <p:spPr bwMode="auto">
          <a:xfrm flipH="1">
            <a:off x="2495550" y="5951538"/>
            <a:ext cx="23813" cy="74612"/>
          </a:xfrm>
          <a:prstGeom prst="line">
            <a:avLst/>
          </a:prstGeom>
          <a:noFill/>
          <a:ln w="12700">
            <a:solidFill>
              <a:schemeClr val="tx1"/>
            </a:solidFill>
            <a:round/>
            <a:headEnd/>
            <a:tailEnd/>
          </a:ln>
          <a:effectLst/>
        </p:spPr>
        <p:txBody>
          <a:bodyPr/>
          <a:lstStyle/>
          <a:p>
            <a:endParaRPr lang="es-ES"/>
          </a:p>
        </p:txBody>
      </p:sp>
      <p:sp>
        <p:nvSpPr>
          <p:cNvPr id="105550" name="Line 78"/>
          <p:cNvSpPr>
            <a:spLocks noChangeShapeType="1"/>
          </p:cNvSpPr>
          <p:nvPr/>
        </p:nvSpPr>
        <p:spPr bwMode="auto">
          <a:xfrm flipH="1">
            <a:off x="2552700" y="5961063"/>
            <a:ext cx="1588" cy="80962"/>
          </a:xfrm>
          <a:prstGeom prst="line">
            <a:avLst/>
          </a:prstGeom>
          <a:noFill/>
          <a:ln w="12700">
            <a:solidFill>
              <a:schemeClr val="tx1"/>
            </a:solidFill>
            <a:round/>
            <a:headEnd/>
            <a:tailEnd/>
          </a:ln>
          <a:effectLst/>
        </p:spPr>
        <p:txBody>
          <a:bodyPr/>
          <a:lstStyle/>
          <a:p>
            <a:endParaRPr lang="es-ES"/>
          </a:p>
        </p:txBody>
      </p:sp>
      <p:sp>
        <p:nvSpPr>
          <p:cNvPr id="105551" name="Line 79"/>
          <p:cNvSpPr>
            <a:spLocks noChangeShapeType="1"/>
          </p:cNvSpPr>
          <p:nvPr/>
        </p:nvSpPr>
        <p:spPr bwMode="auto">
          <a:xfrm>
            <a:off x="2590800" y="5953125"/>
            <a:ext cx="31750" cy="69850"/>
          </a:xfrm>
          <a:prstGeom prst="line">
            <a:avLst/>
          </a:prstGeom>
          <a:noFill/>
          <a:ln w="12700">
            <a:solidFill>
              <a:schemeClr val="tx1"/>
            </a:solidFill>
            <a:round/>
            <a:headEnd/>
            <a:tailEnd/>
          </a:ln>
          <a:effectLst/>
        </p:spPr>
        <p:txBody>
          <a:bodyPr/>
          <a:lstStyle/>
          <a:p>
            <a:endParaRPr lang="es-ES"/>
          </a:p>
        </p:txBody>
      </p:sp>
      <p:sp>
        <p:nvSpPr>
          <p:cNvPr id="105552" name="Line 80"/>
          <p:cNvSpPr>
            <a:spLocks noChangeShapeType="1"/>
          </p:cNvSpPr>
          <p:nvPr/>
        </p:nvSpPr>
        <p:spPr bwMode="auto">
          <a:xfrm flipH="1">
            <a:off x="2751138" y="5956300"/>
            <a:ext cx="23812" cy="74613"/>
          </a:xfrm>
          <a:prstGeom prst="line">
            <a:avLst/>
          </a:prstGeom>
          <a:noFill/>
          <a:ln w="12700">
            <a:solidFill>
              <a:schemeClr val="tx1"/>
            </a:solidFill>
            <a:round/>
            <a:headEnd/>
            <a:tailEnd/>
          </a:ln>
          <a:effectLst/>
        </p:spPr>
        <p:txBody>
          <a:bodyPr/>
          <a:lstStyle/>
          <a:p>
            <a:endParaRPr lang="es-ES"/>
          </a:p>
        </p:txBody>
      </p:sp>
      <p:sp>
        <p:nvSpPr>
          <p:cNvPr id="105553" name="Line 81"/>
          <p:cNvSpPr>
            <a:spLocks noChangeShapeType="1"/>
          </p:cNvSpPr>
          <p:nvPr/>
        </p:nvSpPr>
        <p:spPr bwMode="auto">
          <a:xfrm flipH="1">
            <a:off x="2808288" y="5965825"/>
            <a:ext cx="1587" cy="80963"/>
          </a:xfrm>
          <a:prstGeom prst="line">
            <a:avLst/>
          </a:prstGeom>
          <a:noFill/>
          <a:ln w="12700">
            <a:solidFill>
              <a:schemeClr val="tx1"/>
            </a:solidFill>
            <a:round/>
            <a:headEnd/>
            <a:tailEnd/>
          </a:ln>
          <a:effectLst/>
        </p:spPr>
        <p:txBody>
          <a:bodyPr/>
          <a:lstStyle/>
          <a:p>
            <a:endParaRPr lang="es-ES"/>
          </a:p>
        </p:txBody>
      </p:sp>
      <p:sp>
        <p:nvSpPr>
          <p:cNvPr id="105554" name="Line 82"/>
          <p:cNvSpPr>
            <a:spLocks noChangeShapeType="1"/>
          </p:cNvSpPr>
          <p:nvPr/>
        </p:nvSpPr>
        <p:spPr bwMode="auto">
          <a:xfrm>
            <a:off x="2846388" y="5957888"/>
            <a:ext cx="31750" cy="69850"/>
          </a:xfrm>
          <a:prstGeom prst="line">
            <a:avLst/>
          </a:prstGeom>
          <a:noFill/>
          <a:ln w="12700">
            <a:solidFill>
              <a:schemeClr val="tx1"/>
            </a:solidFill>
            <a:round/>
            <a:headEnd/>
            <a:tailEnd/>
          </a:ln>
          <a:effectLst/>
        </p:spPr>
        <p:txBody>
          <a:bodyPr/>
          <a:lstStyle/>
          <a:p>
            <a:endParaRPr lang="es-ES"/>
          </a:p>
        </p:txBody>
      </p:sp>
      <p:sp>
        <p:nvSpPr>
          <p:cNvPr id="105555" name="Line 83"/>
          <p:cNvSpPr>
            <a:spLocks noChangeShapeType="1"/>
          </p:cNvSpPr>
          <p:nvPr/>
        </p:nvSpPr>
        <p:spPr bwMode="auto">
          <a:xfrm flipH="1">
            <a:off x="3008313" y="5954713"/>
            <a:ext cx="23812" cy="74612"/>
          </a:xfrm>
          <a:prstGeom prst="line">
            <a:avLst/>
          </a:prstGeom>
          <a:noFill/>
          <a:ln w="12700">
            <a:solidFill>
              <a:schemeClr val="tx1"/>
            </a:solidFill>
            <a:round/>
            <a:headEnd/>
            <a:tailEnd/>
          </a:ln>
          <a:effectLst/>
        </p:spPr>
        <p:txBody>
          <a:bodyPr/>
          <a:lstStyle/>
          <a:p>
            <a:endParaRPr lang="es-ES"/>
          </a:p>
        </p:txBody>
      </p:sp>
      <p:sp>
        <p:nvSpPr>
          <p:cNvPr id="105556" name="Line 84"/>
          <p:cNvSpPr>
            <a:spLocks noChangeShapeType="1"/>
          </p:cNvSpPr>
          <p:nvPr/>
        </p:nvSpPr>
        <p:spPr bwMode="auto">
          <a:xfrm flipH="1">
            <a:off x="3065463" y="5964238"/>
            <a:ext cx="1587" cy="80962"/>
          </a:xfrm>
          <a:prstGeom prst="line">
            <a:avLst/>
          </a:prstGeom>
          <a:noFill/>
          <a:ln w="12700">
            <a:solidFill>
              <a:schemeClr val="tx1"/>
            </a:solidFill>
            <a:round/>
            <a:headEnd/>
            <a:tailEnd/>
          </a:ln>
          <a:effectLst/>
        </p:spPr>
        <p:txBody>
          <a:bodyPr/>
          <a:lstStyle/>
          <a:p>
            <a:endParaRPr lang="es-ES"/>
          </a:p>
        </p:txBody>
      </p:sp>
      <p:sp>
        <p:nvSpPr>
          <p:cNvPr id="105557" name="Line 85"/>
          <p:cNvSpPr>
            <a:spLocks noChangeShapeType="1"/>
          </p:cNvSpPr>
          <p:nvPr/>
        </p:nvSpPr>
        <p:spPr bwMode="auto">
          <a:xfrm>
            <a:off x="3103563" y="5956300"/>
            <a:ext cx="31750" cy="69850"/>
          </a:xfrm>
          <a:prstGeom prst="line">
            <a:avLst/>
          </a:prstGeom>
          <a:noFill/>
          <a:ln w="12700">
            <a:solidFill>
              <a:schemeClr val="tx1"/>
            </a:solidFill>
            <a:round/>
            <a:headEnd/>
            <a:tailEnd/>
          </a:ln>
          <a:effectLst/>
        </p:spPr>
        <p:txBody>
          <a:bodyPr/>
          <a:lstStyle/>
          <a:p>
            <a:endParaRPr lang="es-ES"/>
          </a:p>
        </p:txBody>
      </p:sp>
      <p:sp>
        <p:nvSpPr>
          <p:cNvPr id="105558" name="Line 86"/>
          <p:cNvSpPr>
            <a:spLocks noChangeShapeType="1"/>
          </p:cNvSpPr>
          <p:nvPr/>
        </p:nvSpPr>
        <p:spPr bwMode="auto">
          <a:xfrm flipH="1">
            <a:off x="3265488" y="5961063"/>
            <a:ext cx="23812" cy="74612"/>
          </a:xfrm>
          <a:prstGeom prst="line">
            <a:avLst/>
          </a:prstGeom>
          <a:noFill/>
          <a:ln w="12700">
            <a:solidFill>
              <a:schemeClr val="tx1"/>
            </a:solidFill>
            <a:round/>
            <a:headEnd/>
            <a:tailEnd/>
          </a:ln>
          <a:effectLst/>
        </p:spPr>
        <p:txBody>
          <a:bodyPr/>
          <a:lstStyle/>
          <a:p>
            <a:endParaRPr lang="es-ES"/>
          </a:p>
        </p:txBody>
      </p:sp>
      <p:sp>
        <p:nvSpPr>
          <p:cNvPr id="105559" name="Line 87"/>
          <p:cNvSpPr>
            <a:spLocks noChangeShapeType="1"/>
          </p:cNvSpPr>
          <p:nvPr/>
        </p:nvSpPr>
        <p:spPr bwMode="auto">
          <a:xfrm flipH="1">
            <a:off x="3322638" y="5970588"/>
            <a:ext cx="1587" cy="80962"/>
          </a:xfrm>
          <a:prstGeom prst="line">
            <a:avLst/>
          </a:prstGeom>
          <a:noFill/>
          <a:ln w="12700">
            <a:solidFill>
              <a:schemeClr val="tx1"/>
            </a:solidFill>
            <a:round/>
            <a:headEnd/>
            <a:tailEnd/>
          </a:ln>
          <a:effectLst/>
        </p:spPr>
        <p:txBody>
          <a:bodyPr/>
          <a:lstStyle/>
          <a:p>
            <a:endParaRPr lang="es-ES"/>
          </a:p>
        </p:txBody>
      </p:sp>
      <p:sp>
        <p:nvSpPr>
          <p:cNvPr id="105560" name="Line 88"/>
          <p:cNvSpPr>
            <a:spLocks noChangeShapeType="1"/>
          </p:cNvSpPr>
          <p:nvPr/>
        </p:nvSpPr>
        <p:spPr bwMode="auto">
          <a:xfrm>
            <a:off x="3360738" y="5962650"/>
            <a:ext cx="31750" cy="69850"/>
          </a:xfrm>
          <a:prstGeom prst="line">
            <a:avLst/>
          </a:prstGeom>
          <a:noFill/>
          <a:ln w="12700">
            <a:solidFill>
              <a:schemeClr val="tx1"/>
            </a:solidFill>
            <a:round/>
            <a:headEnd/>
            <a:tailEnd/>
          </a:ln>
          <a:effectLst/>
        </p:spPr>
        <p:txBody>
          <a:bodyPr/>
          <a:lstStyle/>
          <a:p>
            <a:endParaRPr lang="es-ES"/>
          </a:p>
        </p:txBody>
      </p:sp>
      <p:sp>
        <p:nvSpPr>
          <p:cNvPr id="105561" name="Line 89"/>
          <p:cNvSpPr>
            <a:spLocks noChangeShapeType="1"/>
          </p:cNvSpPr>
          <p:nvPr/>
        </p:nvSpPr>
        <p:spPr bwMode="auto">
          <a:xfrm flipH="1">
            <a:off x="3513138" y="5957888"/>
            <a:ext cx="23812" cy="74612"/>
          </a:xfrm>
          <a:prstGeom prst="line">
            <a:avLst/>
          </a:prstGeom>
          <a:noFill/>
          <a:ln w="12700">
            <a:solidFill>
              <a:schemeClr val="tx1"/>
            </a:solidFill>
            <a:round/>
            <a:headEnd/>
            <a:tailEnd/>
          </a:ln>
          <a:effectLst/>
        </p:spPr>
        <p:txBody>
          <a:bodyPr/>
          <a:lstStyle/>
          <a:p>
            <a:endParaRPr lang="es-ES"/>
          </a:p>
        </p:txBody>
      </p:sp>
      <p:sp>
        <p:nvSpPr>
          <p:cNvPr id="105562" name="Line 90"/>
          <p:cNvSpPr>
            <a:spLocks noChangeShapeType="1"/>
          </p:cNvSpPr>
          <p:nvPr/>
        </p:nvSpPr>
        <p:spPr bwMode="auto">
          <a:xfrm flipH="1">
            <a:off x="3570288" y="5967413"/>
            <a:ext cx="1587" cy="80962"/>
          </a:xfrm>
          <a:prstGeom prst="line">
            <a:avLst/>
          </a:prstGeom>
          <a:noFill/>
          <a:ln w="12700">
            <a:solidFill>
              <a:schemeClr val="tx1"/>
            </a:solidFill>
            <a:round/>
            <a:headEnd/>
            <a:tailEnd/>
          </a:ln>
          <a:effectLst/>
        </p:spPr>
        <p:txBody>
          <a:bodyPr/>
          <a:lstStyle/>
          <a:p>
            <a:endParaRPr lang="es-ES"/>
          </a:p>
        </p:txBody>
      </p:sp>
      <p:sp>
        <p:nvSpPr>
          <p:cNvPr id="105563" name="Line 91"/>
          <p:cNvSpPr>
            <a:spLocks noChangeShapeType="1"/>
          </p:cNvSpPr>
          <p:nvPr/>
        </p:nvSpPr>
        <p:spPr bwMode="auto">
          <a:xfrm>
            <a:off x="3608388" y="5959475"/>
            <a:ext cx="31750" cy="69850"/>
          </a:xfrm>
          <a:prstGeom prst="line">
            <a:avLst/>
          </a:prstGeom>
          <a:noFill/>
          <a:ln w="12700">
            <a:solidFill>
              <a:schemeClr val="tx1"/>
            </a:solidFill>
            <a:round/>
            <a:headEnd/>
            <a:tailEnd/>
          </a:ln>
          <a:effectLst/>
        </p:spPr>
        <p:txBody>
          <a:bodyPr/>
          <a:lstStyle/>
          <a:p>
            <a:endParaRPr lang="es-ES"/>
          </a:p>
        </p:txBody>
      </p:sp>
      <p:sp>
        <p:nvSpPr>
          <p:cNvPr id="105564" name="Line 92"/>
          <p:cNvSpPr>
            <a:spLocks noChangeShapeType="1"/>
          </p:cNvSpPr>
          <p:nvPr/>
        </p:nvSpPr>
        <p:spPr bwMode="auto">
          <a:xfrm flipH="1">
            <a:off x="3762375" y="5962650"/>
            <a:ext cx="23813" cy="74613"/>
          </a:xfrm>
          <a:prstGeom prst="line">
            <a:avLst/>
          </a:prstGeom>
          <a:noFill/>
          <a:ln w="12700">
            <a:solidFill>
              <a:schemeClr val="tx1"/>
            </a:solidFill>
            <a:round/>
            <a:headEnd/>
            <a:tailEnd/>
          </a:ln>
          <a:effectLst/>
        </p:spPr>
        <p:txBody>
          <a:bodyPr/>
          <a:lstStyle/>
          <a:p>
            <a:endParaRPr lang="es-ES"/>
          </a:p>
        </p:txBody>
      </p:sp>
      <p:sp>
        <p:nvSpPr>
          <p:cNvPr id="105565" name="Line 93"/>
          <p:cNvSpPr>
            <a:spLocks noChangeShapeType="1"/>
          </p:cNvSpPr>
          <p:nvPr/>
        </p:nvSpPr>
        <p:spPr bwMode="auto">
          <a:xfrm flipH="1">
            <a:off x="3819525" y="5972175"/>
            <a:ext cx="1588" cy="80963"/>
          </a:xfrm>
          <a:prstGeom prst="line">
            <a:avLst/>
          </a:prstGeom>
          <a:noFill/>
          <a:ln w="12700">
            <a:solidFill>
              <a:schemeClr val="tx1"/>
            </a:solidFill>
            <a:round/>
            <a:headEnd/>
            <a:tailEnd/>
          </a:ln>
          <a:effectLst/>
        </p:spPr>
        <p:txBody>
          <a:bodyPr/>
          <a:lstStyle/>
          <a:p>
            <a:endParaRPr lang="es-ES"/>
          </a:p>
        </p:txBody>
      </p:sp>
      <p:sp>
        <p:nvSpPr>
          <p:cNvPr id="105566" name="Line 94"/>
          <p:cNvSpPr>
            <a:spLocks noChangeShapeType="1"/>
          </p:cNvSpPr>
          <p:nvPr/>
        </p:nvSpPr>
        <p:spPr bwMode="auto">
          <a:xfrm>
            <a:off x="3857625" y="5964238"/>
            <a:ext cx="31750" cy="69850"/>
          </a:xfrm>
          <a:prstGeom prst="line">
            <a:avLst/>
          </a:prstGeom>
          <a:noFill/>
          <a:ln w="12700">
            <a:solidFill>
              <a:schemeClr val="tx1"/>
            </a:solidFill>
            <a:round/>
            <a:headEnd/>
            <a:tailEnd/>
          </a:ln>
          <a:effectLst/>
        </p:spPr>
        <p:txBody>
          <a:bodyPr/>
          <a:lstStyle/>
          <a:p>
            <a:endParaRPr lang="es-ES"/>
          </a:p>
        </p:txBody>
      </p:sp>
      <p:sp>
        <p:nvSpPr>
          <p:cNvPr id="105567" name="Line 95"/>
          <p:cNvSpPr>
            <a:spLocks noChangeShapeType="1"/>
          </p:cNvSpPr>
          <p:nvPr/>
        </p:nvSpPr>
        <p:spPr bwMode="auto">
          <a:xfrm flipH="1">
            <a:off x="4014788" y="5961063"/>
            <a:ext cx="23812" cy="74612"/>
          </a:xfrm>
          <a:prstGeom prst="line">
            <a:avLst/>
          </a:prstGeom>
          <a:noFill/>
          <a:ln w="12700">
            <a:solidFill>
              <a:schemeClr val="tx1"/>
            </a:solidFill>
            <a:round/>
            <a:headEnd/>
            <a:tailEnd/>
          </a:ln>
          <a:effectLst/>
        </p:spPr>
        <p:txBody>
          <a:bodyPr/>
          <a:lstStyle/>
          <a:p>
            <a:endParaRPr lang="es-ES"/>
          </a:p>
        </p:txBody>
      </p:sp>
      <p:sp>
        <p:nvSpPr>
          <p:cNvPr id="105568" name="Line 96"/>
          <p:cNvSpPr>
            <a:spLocks noChangeShapeType="1"/>
          </p:cNvSpPr>
          <p:nvPr/>
        </p:nvSpPr>
        <p:spPr bwMode="auto">
          <a:xfrm flipH="1">
            <a:off x="4071938" y="5970588"/>
            <a:ext cx="1587" cy="80962"/>
          </a:xfrm>
          <a:prstGeom prst="line">
            <a:avLst/>
          </a:prstGeom>
          <a:noFill/>
          <a:ln w="12700">
            <a:solidFill>
              <a:schemeClr val="tx1"/>
            </a:solidFill>
            <a:round/>
            <a:headEnd/>
            <a:tailEnd/>
          </a:ln>
          <a:effectLst/>
        </p:spPr>
        <p:txBody>
          <a:bodyPr/>
          <a:lstStyle/>
          <a:p>
            <a:endParaRPr lang="es-ES"/>
          </a:p>
        </p:txBody>
      </p:sp>
      <p:sp>
        <p:nvSpPr>
          <p:cNvPr id="105569" name="Line 97"/>
          <p:cNvSpPr>
            <a:spLocks noChangeShapeType="1"/>
          </p:cNvSpPr>
          <p:nvPr/>
        </p:nvSpPr>
        <p:spPr bwMode="auto">
          <a:xfrm>
            <a:off x="4110038" y="5962650"/>
            <a:ext cx="31750" cy="69850"/>
          </a:xfrm>
          <a:prstGeom prst="line">
            <a:avLst/>
          </a:prstGeom>
          <a:noFill/>
          <a:ln w="12700">
            <a:solidFill>
              <a:schemeClr val="tx1"/>
            </a:solidFill>
            <a:round/>
            <a:headEnd/>
            <a:tailEnd/>
          </a:ln>
          <a:effectLst/>
        </p:spPr>
        <p:txBody>
          <a:bodyPr/>
          <a:lstStyle/>
          <a:p>
            <a:endParaRPr lang="es-ES"/>
          </a:p>
        </p:txBody>
      </p:sp>
      <p:sp>
        <p:nvSpPr>
          <p:cNvPr id="105570" name="Line 98"/>
          <p:cNvSpPr>
            <a:spLocks noChangeShapeType="1"/>
          </p:cNvSpPr>
          <p:nvPr/>
        </p:nvSpPr>
        <p:spPr bwMode="auto">
          <a:xfrm flipH="1">
            <a:off x="4267200" y="5965825"/>
            <a:ext cx="23813" cy="74613"/>
          </a:xfrm>
          <a:prstGeom prst="line">
            <a:avLst/>
          </a:prstGeom>
          <a:noFill/>
          <a:ln w="12700">
            <a:solidFill>
              <a:schemeClr val="tx1"/>
            </a:solidFill>
            <a:round/>
            <a:headEnd/>
            <a:tailEnd/>
          </a:ln>
          <a:effectLst/>
        </p:spPr>
        <p:txBody>
          <a:bodyPr/>
          <a:lstStyle/>
          <a:p>
            <a:endParaRPr lang="es-ES"/>
          </a:p>
        </p:txBody>
      </p:sp>
      <p:sp>
        <p:nvSpPr>
          <p:cNvPr id="105571" name="Line 99"/>
          <p:cNvSpPr>
            <a:spLocks noChangeShapeType="1"/>
          </p:cNvSpPr>
          <p:nvPr/>
        </p:nvSpPr>
        <p:spPr bwMode="auto">
          <a:xfrm flipH="1">
            <a:off x="4324350" y="5975350"/>
            <a:ext cx="1588" cy="80963"/>
          </a:xfrm>
          <a:prstGeom prst="line">
            <a:avLst/>
          </a:prstGeom>
          <a:noFill/>
          <a:ln w="12700">
            <a:solidFill>
              <a:schemeClr val="tx1"/>
            </a:solidFill>
            <a:round/>
            <a:headEnd/>
            <a:tailEnd/>
          </a:ln>
          <a:effectLst/>
        </p:spPr>
        <p:txBody>
          <a:bodyPr/>
          <a:lstStyle/>
          <a:p>
            <a:endParaRPr lang="es-ES"/>
          </a:p>
        </p:txBody>
      </p:sp>
      <p:sp>
        <p:nvSpPr>
          <p:cNvPr id="105572" name="Line 100"/>
          <p:cNvSpPr>
            <a:spLocks noChangeShapeType="1"/>
          </p:cNvSpPr>
          <p:nvPr/>
        </p:nvSpPr>
        <p:spPr bwMode="auto">
          <a:xfrm>
            <a:off x="4362450" y="5967413"/>
            <a:ext cx="31750" cy="69850"/>
          </a:xfrm>
          <a:prstGeom prst="line">
            <a:avLst/>
          </a:prstGeom>
          <a:noFill/>
          <a:ln w="12700">
            <a:solidFill>
              <a:schemeClr val="tx1"/>
            </a:solidFill>
            <a:round/>
            <a:headEnd/>
            <a:tailEnd/>
          </a:ln>
          <a:effectLst/>
        </p:spPr>
        <p:txBody>
          <a:bodyPr/>
          <a:lstStyle/>
          <a:p>
            <a:endParaRPr lang="es-ES"/>
          </a:p>
        </p:txBody>
      </p:sp>
      <p:sp>
        <p:nvSpPr>
          <p:cNvPr id="105573" name="Line 101"/>
          <p:cNvSpPr>
            <a:spLocks noChangeShapeType="1"/>
          </p:cNvSpPr>
          <p:nvPr/>
        </p:nvSpPr>
        <p:spPr bwMode="auto">
          <a:xfrm flipH="1">
            <a:off x="4518025" y="5953125"/>
            <a:ext cx="23813" cy="74613"/>
          </a:xfrm>
          <a:prstGeom prst="line">
            <a:avLst/>
          </a:prstGeom>
          <a:noFill/>
          <a:ln w="12700">
            <a:solidFill>
              <a:schemeClr val="tx1"/>
            </a:solidFill>
            <a:round/>
            <a:headEnd/>
            <a:tailEnd/>
          </a:ln>
          <a:effectLst/>
        </p:spPr>
        <p:txBody>
          <a:bodyPr/>
          <a:lstStyle/>
          <a:p>
            <a:endParaRPr lang="es-ES"/>
          </a:p>
        </p:txBody>
      </p:sp>
      <p:sp>
        <p:nvSpPr>
          <p:cNvPr id="105574" name="Line 102"/>
          <p:cNvSpPr>
            <a:spLocks noChangeShapeType="1"/>
          </p:cNvSpPr>
          <p:nvPr/>
        </p:nvSpPr>
        <p:spPr bwMode="auto">
          <a:xfrm flipH="1">
            <a:off x="4575175" y="5962650"/>
            <a:ext cx="1588" cy="80963"/>
          </a:xfrm>
          <a:prstGeom prst="line">
            <a:avLst/>
          </a:prstGeom>
          <a:noFill/>
          <a:ln w="12700">
            <a:solidFill>
              <a:schemeClr val="tx1"/>
            </a:solidFill>
            <a:round/>
            <a:headEnd/>
            <a:tailEnd/>
          </a:ln>
          <a:effectLst/>
        </p:spPr>
        <p:txBody>
          <a:bodyPr/>
          <a:lstStyle/>
          <a:p>
            <a:endParaRPr lang="es-ES"/>
          </a:p>
        </p:txBody>
      </p:sp>
      <p:sp>
        <p:nvSpPr>
          <p:cNvPr id="105575" name="Line 103"/>
          <p:cNvSpPr>
            <a:spLocks noChangeShapeType="1"/>
          </p:cNvSpPr>
          <p:nvPr/>
        </p:nvSpPr>
        <p:spPr bwMode="auto">
          <a:xfrm>
            <a:off x="4613275" y="5954713"/>
            <a:ext cx="31750" cy="69850"/>
          </a:xfrm>
          <a:prstGeom prst="line">
            <a:avLst/>
          </a:prstGeom>
          <a:noFill/>
          <a:ln w="12700">
            <a:solidFill>
              <a:schemeClr val="tx1"/>
            </a:solidFill>
            <a:round/>
            <a:headEnd/>
            <a:tailEnd/>
          </a:ln>
          <a:effectLst/>
        </p:spPr>
        <p:txBody>
          <a:bodyPr/>
          <a:lstStyle/>
          <a:p>
            <a:endParaRPr lang="es-ES"/>
          </a:p>
        </p:txBody>
      </p:sp>
      <p:sp>
        <p:nvSpPr>
          <p:cNvPr id="105576" name="Line 104"/>
          <p:cNvSpPr>
            <a:spLocks noChangeShapeType="1"/>
          </p:cNvSpPr>
          <p:nvPr/>
        </p:nvSpPr>
        <p:spPr bwMode="auto">
          <a:xfrm flipH="1">
            <a:off x="4924425" y="5957888"/>
            <a:ext cx="23813" cy="74612"/>
          </a:xfrm>
          <a:prstGeom prst="line">
            <a:avLst/>
          </a:prstGeom>
          <a:noFill/>
          <a:ln w="12700">
            <a:solidFill>
              <a:schemeClr val="tx1"/>
            </a:solidFill>
            <a:round/>
            <a:headEnd/>
            <a:tailEnd/>
          </a:ln>
          <a:effectLst/>
        </p:spPr>
        <p:txBody>
          <a:bodyPr/>
          <a:lstStyle/>
          <a:p>
            <a:endParaRPr lang="es-ES"/>
          </a:p>
        </p:txBody>
      </p:sp>
      <p:sp>
        <p:nvSpPr>
          <p:cNvPr id="105577" name="Line 105"/>
          <p:cNvSpPr>
            <a:spLocks noChangeShapeType="1"/>
          </p:cNvSpPr>
          <p:nvPr/>
        </p:nvSpPr>
        <p:spPr bwMode="auto">
          <a:xfrm flipH="1">
            <a:off x="4981575" y="5967413"/>
            <a:ext cx="1588" cy="80962"/>
          </a:xfrm>
          <a:prstGeom prst="line">
            <a:avLst/>
          </a:prstGeom>
          <a:noFill/>
          <a:ln w="12700">
            <a:solidFill>
              <a:schemeClr val="tx1"/>
            </a:solidFill>
            <a:round/>
            <a:headEnd/>
            <a:tailEnd/>
          </a:ln>
          <a:effectLst/>
        </p:spPr>
        <p:txBody>
          <a:bodyPr/>
          <a:lstStyle/>
          <a:p>
            <a:endParaRPr lang="es-ES"/>
          </a:p>
        </p:txBody>
      </p:sp>
      <p:sp>
        <p:nvSpPr>
          <p:cNvPr id="105578" name="Line 106"/>
          <p:cNvSpPr>
            <a:spLocks noChangeShapeType="1"/>
          </p:cNvSpPr>
          <p:nvPr/>
        </p:nvSpPr>
        <p:spPr bwMode="auto">
          <a:xfrm>
            <a:off x="5019675" y="5959475"/>
            <a:ext cx="31750" cy="69850"/>
          </a:xfrm>
          <a:prstGeom prst="line">
            <a:avLst/>
          </a:prstGeom>
          <a:noFill/>
          <a:ln w="12700">
            <a:solidFill>
              <a:schemeClr val="tx1"/>
            </a:solidFill>
            <a:round/>
            <a:headEnd/>
            <a:tailEnd/>
          </a:ln>
          <a:effectLst/>
        </p:spPr>
        <p:txBody>
          <a:bodyPr/>
          <a:lstStyle/>
          <a:p>
            <a:endParaRPr lang="es-ES"/>
          </a:p>
        </p:txBody>
      </p:sp>
      <p:sp>
        <p:nvSpPr>
          <p:cNvPr id="105579" name="Line 107"/>
          <p:cNvSpPr>
            <a:spLocks noChangeShapeType="1"/>
          </p:cNvSpPr>
          <p:nvPr/>
        </p:nvSpPr>
        <p:spPr bwMode="auto">
          <a:xfrm flipH="1">
            <a:off x="5173663" y="5961063"/>
            <a:ext cx="23812" cy="74612"/>
          </a:xfrm>
          <a:prstGeom prst="line">
            <a:avLst/>
          </a:prstGeom>
          <a:noFill/>
          <a:ln w="12700">
            <a:solidFill>
              <a:schemeClr val="tx1"/>
            </a:solidFill>
            <a:round/>
            <a:headEnd/>
            <a:tailEnd/>
          </a:ln>
          <a:effectLst/>
        </p:spPr>
        <p:txBody>
          <a:bodyPr/>
          <a:lstStyle/>
          <a:p>
            <a:endParaRPr lang="es-ES"/>
          </a:p>
        </p:txBody>
      </p:sp>
      <p:sp>
        <p:nvSpPr>
          <p:cNvPr id="105580" name="Line 108"/>
          <p:cNvSpPr>
            <a:spLocks noChangeShapeType="1"/>
          </p:cNvSpPr>
          <p:nvPr/>
        </p:nvSpPr>
        <p:spPr bwMode="auto">
          <a:xfrm flipH="1">
            <a:off x="5230813" y="5970588"/>
            <a:ext cx="1587" cy="80962"/>
          </a:xfrm>
          <a:prstGeom prst="line">
            <a:avLst/>
          </a:prstGeom>
          <a:noFill/>
          <a:ln w="12700">
            <a:solidFill>
              <a:schemeClr val="tx1"/>
            </a:solidFill>
            <a:round/>
            <a:headEnd/>
            <a:tailEnd/>
          </a:ln>
          <a:effectLst/>
        </p:spPr>
        <p:txBody>
          <a:bodyPr/>
          <a:lstStyle/>
          <a:p>
            <a:endParaRPr lang="es-ES"/>
          </a:p>
        </p:txBody>
      </p:sp>
      <p:sp>
        <p:nvSpPr>
          <p:cNvPr id="105581" name="Line 109"/>
          <p:cNvSpPr>
            <a:spLocks noChangeShapeType="1"/>
          </p:cNvSpPr>
          <p:nvPr/>
        </p:nvSpPr>
        <p:spPr bwMode="auto">
          <a:xfrm>
            <a:off x="5268913" y="5962650"/>
            <a:ext cx="31750" cy="69850"/>
          </a:xfrm>
          <a:prstGeom prst="line">
            <a:avLst/>
          </a:prstGeom>
          <a:noFill/>
          <a:ln w="12700">
            <a:solidFill>
              <a:schemeClr val="tx1"/>
            </a:solidFill>
            <a:round/>
            <a:headEnd/>
            <a:tailEnd/>
          </a:ln>
          <a:effectLst/>
        </p:spPr>
        <p:txBody>
          <a:bodyPr/>
          <a:lstStyle/>
          <a:p>
            <a:endParaRPr lang="es-ES"/>
          </a:p>
        </p:txBody>
      </p:sp>
      <p:sp>
        <p:nvSpPr>
          <p:cNvPr id="105582" name="Line 110"/>
          <p:cNvSpPr>
            <a:spLocks noChangeShapeType="1"/>
          </p:cNvSpPr>
          <p:nvPr/>
        </p:nvSpPr>
        <p:spPr bwMode="auto">
          <a:xfrm flipH="1">
            <a:off x="5426075" y="5965825"/>
            <a:ext cx="23813" cy="74613"/>
          </a:xfrm>
          <a:prstGeom prst="line">
            <a:avLst/>
          </a:prstGeom>
          <a:noFill/>
          <a:ln w="12700">
            <a:solidFill>
              <a:schemeClr val="tx1"/>
            </a:solidFill>
            <a:round/>
            <a:headEnd/>
            <a:tailEnd/>
          </a:ln>
          <a:effectLst/>
        </p:spPr>
        <p:txBody>
          <a:bodyPr/>
          <a:lstStyle/>
          <a:p>
            <a:endParaRPr lang="es-ES"/>
          </a:p>
        </p:txBody>
      </p:sp>
      <p:sp>
        <p:nvSpPr>
          <p:cNvPr id="105583" name="Line 111"/>
          <p:cNvSpPr>
            <a:spLocks noChangeShapeType="1"/>
          </p:cNvSpPr>
          <p:nvPr/>
        </p:nvSpPr>
        <p:spPr bwMode="auto">
          <a:xfrm flipH="1">
            <a:off x="5483225" y="5975350"/>
            <a:ext cx="1588" cy="80963"/>
          </a:xfrm>
          <a:prstGeom prst="line">
            <a:avLst/>
          </a:prstGeom>
          <a:noFill/>
          <a:ln w="12700">
            <a:solidFill>
              <a:schemeClr val="tx1"/>
            </a:solidFill>
            <a:round/>
            <a:headEnd/>
            <a:tailEnd/>
          </a:ln>
          <a:effectLst/>
        </p:spPr>
        <p:txBody>
          <a:bodyPr/>
          <a:lstStyle/>
          <a:p>
            <a:endParaRPr lang="es-ES"/>
          </a:p>
        </p:txBody>
      </p:sp>
      <p:sp>
        <p:nvSpPr>
          <p:cNvPr id="105584" name="Line 112"/>
          <p:cNvSpPr>
            <a:spLocks noChangeShapeType="1"/>
          </p:cNvSpPr>
          <p:nvPr/>
        </p:nvSpPr>
        <p:spPr bwMode="auto">
          <a:xfrm>
            <a:off x="5521325" y="5967413"/>
            <a:ext cx="31750" cy="69850"/>
          </a:xfrm>
          <a:prstGeom prst="line">
            <a:avLst/>
          </a:prstGeom>
          <a:noFill/>
          <a:ln w="12700">
            <a:solidFill>
              <a:schemeClr val="tx1"/>
            </a:solidFill>
            <a:round/>
            <a:headEnd/>
            <a:tailEnd/>
          </a:ln>
          <a:effectLst/>
        </p:spPr>
        <p:txBody>
          <a:bodyPr/>
          <a:lstStyle/>
          <a:p>
            <a:endParaRPr lang="es-ES"/>
          </a:p>
        </p:txBody>
      </p:sp>
      <p:sp>
        <p:nvSpPr>
          <p:cNvPr id="105585" name="Line 113"/>
          <p:cNvSpPr>
            <a:spLocks noChangeShapeType="1"/>
          </p:cNvSpPr>
          <p:nvPr/>
        </p:nvSpPr>
        <p:spPr bwMode="auto">
          <a:xfrm flipH="1">
            <a:off x="5675313" y="5951538"/>
            <a:ext cx="23812" cy="74612"/>
          </a:xfrm>
          <a:prstGeom prst="line">
            <a:avLst/>
          </a:prstGeom>
          <a:noFill/>
          <a:ln w="12700">
            <a:solidFill>
              <a:schemeClr val="tx1"/>
            </a:solidFill>
            <a:round/>
            <a:headEnd/>
            <a:tailEnd/>
          </a:ln>
          <a:effectLst/>
        </p:spPr>
        <p:txBody>
          <a:bodyPr/>
          <a:lstStyle/>
          <a:p>
            <a:endParaRPr lang="es-ES"/>
          </a:p>
        </p:txBody>
      </p:sp>
      <p:sp>
        <p:nvSpPr>
          <p:cNvPr id="105586" name="Line 114"/>
          <p:cNvSpPr>
            <a:spLocks noChangeShapeType="1"/>
          </p:cNvSpPr>
          <p:nvPr/>
        </p:nvSpPr>
        <p:spPr bwMode="auto">
          <a:xfrm flipH="1">
            <a:off x="5732463" y="5961063"/>
            <a:ext cx="1587" cy="80962"/>
          </a:xfrm>
          <a:prstGeom prst="line">
            <a:avLst/>
          </a:prstGeom>
          <a:noFill/>
          <a:ln w="12700">
            <a:solidFill>
              <a:schemeClr val="tx1"/>
            </a:solidFill>
            <a:round/>
            <a:headEnd/>
            <a:tailEnd/>
          </a:ln>
          <a:effectLst/>
        </p:spPr>
        <p:txBody>
          <a:bodyPr/>
          <a:lstStyle/>
          <a:p>
            <a:endParaRPr lang="es-ES"/>
          </a:p>
        </p:txBody>
      </p:sp>
      <p:sp>
        <p:nvSpPr>
          <p:cNvPr id="105587" name="Line 115"/>
          <p:cNvSpPr>
            <a:spLocks noChangeShapeType="1"/>
          </p:cNvSpPr>
          <p:nvPr/>
        </p:nvSpPr>
        <p:spPr bwMode="auto">
          <a:xfrm>
            <a:off x="5770563" y="5953125"/>
            <a:ext cx="31750" cy="69850"/>
          </a:xfrm>
          <a:prstGeom prst="line">
            <a:avLst/>
          </a:prstGeom>
          <a:noFill/>
          <a:ln w="12700">
            <a:solidFill>
              <a:schemeClr val="tx1"/>
            </a:solidFill>
            <a:round/>
            <a:headEnd/>
            <a:tailEnd/>
          </a:ln>
          <a:effectLst/>
        </p:spPr>
        <p:txBody>
          <a:bodyPr/>
          <a:lstStyle/>
          <a:p>
            <a:endParaRPr lang="es-ES"/>
          </a:p>
        </p:txBody>
      </p:sp>
      <p:sp>
        <p:nvSpPr>
          <p:cNvPr id="105588" name="Line 116"/>
          <p:cNvSpPr>
            <a:spLocks noChangeShapeType="1"/>
          </p:cNvSpPr>
          <p:nvPr/>
        </p:nvSpPr>
        <p:spPr bwMode="auto">
          <a:xfrm flipH="1">
            <a:off x="5734050" y="5568950"/>
            <a:ext cx="23813" cy="74613"/>
          </a:xfrm>
          <a:prstGeom prst="line">
            <a:avLst/>
          </a:prstGeom>
          <a:noFill/>
          <a:ln w="12700">
            <a:solidFill>
              <a:schemeClr val="tx1"/>
            </a:solidFill>
            <a:round/>
            <a:headEnd/>
            <a:tailEnd/>
          </a:ln>
          <a:effectLst/>
        </p:spPr>
        <p:txBody>
          <a:bodyPr/>
          <a:lstStyle/>
          <a:p>
            <a:endParaRPr lang="es-ES"/>
          </a:p>
        </p:txBody>
      </p:sp>
      <p:sp>
        <p:nvSpPr>
          <p:cNvPr id="105589" name="Line 117"/>
          <p:cNvSpPr>
            <a:spLocks noChangeShapeType="1"/>
          </p:cNvSpPr>
          <p:nvPr/>
        </p:nvSpPr>
        <p:spPr bwMode="auto">
          <a:xfrm flipH="1">
            <a:off x="5791200" y="5578475"/>
            <a:ext cx="1588" cy="80963"/>
          </a:xfrm>
          <a:prstGeom prst="line">
            <a:avLst/>
          </a:prstGeom>
          <a:noFill/>
          <a:ln w="12700">
            <a:solidFill>
              <a:schemeClr val="tx1"/>
            </a:solidFill>
            <a:round/>
            <a:headEnd/>
            <a:tailEnd/>
          </a:ln>
          <a:effectLst/>
        </p:spPr>
        <p:txBody>
          <a:bodyPr/>
          <a:lstStyle/>
          <a:p>
            <a:endParaRPr lang="es-ES"/>
          </a:p>
        </p:txBody>
      </p:sp>
      <p:sp>
        <p:nvSpPr>
          <p:cNvPr id="105590" name="Line 118"/>
          <p:cNvSpPr>
            <a:spLocks noChangeShapeType="1"/>
          </p:cNvSpPr>
          <p:nvPr/>
        </p:nvSpPr>
        <p:spPr bwMode="auto">
          <a:xfrm>
            <a:off x="5829300" y="5570538"/>
            <a:ext cx="31750" cy="69850"/>
          </a:xfrm>
          <a:prstGeom prst="line">
            <a:avLst/>
          </a:prstGeom>
          <a:noFill/>
          <a:ln w="12700">
            <a:solidFill>
              <a:schemeClr val="tx1"/>
            </a:solidFill>
            <a:round/>
            <a:headEnd/>
            <a:tailEnd/>
          </a:ln>
          <a:effectLst/>
        </p:spPr>
        <p:txBody>
          <a:bodyPr/>
          <a:lstStyle/>
          <a:p>
            <a:endParaRPr lang="es-ES"/>
          </a:p>
        </p:txBody>
      </p:sp>
      <p:sp>
        <p:nvSpPr>
          <p:cNvPr id="105591" name="Line 119"/>
          <p:cNvSpPr>
            <a:spLocks noChangeShapeType="1"/>
          </p:cNvSpPr>
          <p:nvPr/>
        </p:nvSpPr>
        <p:spPr bwMode="auto">
          <a:xfrm flipH="1">
            <a:off x="3860800" y="5565775"/>
            <a:ext cx="23813" cy="74613"/>
          </a:xfrm>
          <a:prstGeom prst="line">
            <a:avLst/>
          </a:prstGeom>
          <a:noFill/>
          <a:ln w="12700">
            <a:solidFill>
              <a:schemeClr val="tx1"/>
            </a:solidFill>
            <a:round/>
            <a:headEnd/>
            <a:tailEnd/>
          </a:ln>
          <a:effectLst/>
        </p:spPr>
        <p:txBody>
          <a:bodyPr/>
          <a:lstStyle/>
          <a:p>
            <a:endParaRPr lang="es-ES"/>
          </a:p>
        </p:txBody>
      </p:sp>
      <p:sp>
        <p:nvSpPr>
          <p:cNvPr id="105592" name="Line 120"/>
          <p:cNvSpPr>
            <a:spLocks noChangeShapeType="1"/>
          </p:cNvSpPr>
          <p:nvPr/>
        </p:nvSpPr>
        <p:spPr bwMode="auto">
          <a:xfrm flipH="1">
            <a:off x="3917950" y="5575300"/>
            <a:ext cx="1588" cy="80963"/>
          </a:xfrm>
          <a:prstGeom prst="line">
            <a:avLst/>
          </a:prstGeom>
          <a:noFill/>
          <a:ln w="12700">
            <a:solidFill>
              <a:schemeClr val="tx1"/>
            </a:solidFill>
            <a:round/>
            <a:headEnd/>
            <a:tailEnd/>
          </a:ln>
          <a:effectLst/>
        </p:spPr>
        <p:txBody>
          <a:bodyPr/>
          <a:lstStyle/>
          <a:p>
            <a:endParaRPr lang="es-ES"/>
          </a:p>
        </p:txBody>
      </p:sp>
      <p:sp>
        <p:nvSpPr>
          <p:cNvPr id="105593" name="Line 121"/>
          <p:cNvSpPr>
            <a:spLocks noChangeShapeType="1"/>
          </p:cNvSpPr>
          <p:nvPr/>
        </p:nvSpPr>
        <p:spPr bwMode="auto">
          <a:xfrm>
            <a:off x="3956050" y="5567363"/>
            <a:ext cx="31750" cy="69850"/>
          </a:xfrm>
          <a:prstGeom prst="line">
            <a:avLst/>
          </a:prstGeom>
          <a:noFill/>
          <a:ln w="12700">
            <a:solidFill>
              <a:schemeClr val="tx1"/>
            </a:solidFill>
            <a:round/>
            <a:headEnd/>
            <a:tailEnd/>
          </a:ln>
          <a:effectLst/>
        </p:spPr>
        <p:txBody>
          <a:bodyPr/>
          <a:lstStyle/>
          <a:p>
            <a:endParaRPr lang="es-ES"/>
          </a:p>
        </p:txBody>
      </p:sp>
      <p:sp>
        <p:nvSpPr>
          <p:cNvPr id="105594" name="Line 122"/>
          <p:cNvSpPr>
            <a:spLocks noChangeShapeType="1"/>
          </p:cNvSpPr>
          <p:nvPr/>
        </p:nvSpPr>
        <p:spPr bwMode="auto">
          <a:xfrm flipH="1">
            <a:off x="3136900" y="5573713"/>
            <a:ext cx="23813" cy="74612"/>
          </a:xfrm>
          <a:prstGeom prst="line">
            <a:avLst/>
          </a:prstGeom>
          <a:noFill/>
          <a:ln w="12700">
            <a:solidFill>
              <a:schemeClr val="tx1"/>
            </a:solidFill>
            <a:round/>
            <a:headEnd/>
            <a:tailEnd/>
          </a:ln>
          <a:effectLst/>
        </p:spPr>
        <p:txBody>
          <a:bodyPr/>
          <a:lstStyle/>
          <a:p>
            <a:endParaRPr lang="es-ES"/>
          </a:p>
        </p:txBody>
      </p:sp>
      <p:sp>
        <p:nvSpPr>
          <p:cNvPr id="105595" name="Line 123"/>
          <p:cNvSpPr>
            <a:spLocks noChangeShapeType="1"/>
          </p:cNvSpPr>
          <p:nvPr/>
        </p:nvSpPr>
        <p:spPr bwMode="auto">
          <a:xfrm flipH="1">
            <a:off x="3194050" y="5583238"/>
            <a:ext cx="1588" cy="80962"/>
          </a:xfrm>
          <a:prstGeom prst="line">
            <a:avLst/>
          </a:prstGeom>
          <a:noFill/>
          <a:ln w="12700">
            <a:solidFill>
              <a:schemeClr val="tx1"/>
            </a:solidFill>
            <a:round/>
            <a:headEnd/>
            <a:tailEnd/>
          </a:ln>
          <a:effectLst/>
        </p:spPr>
        <p:txBody>
          <a:bodyPr/>
          <a:lstStyle/>
          <a:p>
            <a:endParaRPr lang="es-ES"/>
          </a:p>
        </p:txBody>
      </p:sp>
      <p:sp>
        <p:nvSpPr>
          <p:cNvPr id="105596" name="Line 124"/>
          <p:cNvSpPr>
            <a:spLocks noChangeShapeType="1"/>
          </p:cNvSpPr>
          <p:nvPr/>
        </p:nvSpPr>
        <p:spPr bwMode="auto">
          <a:xfrm>
            <a:off x="3232150" y="5575300"/>
            <a:ext cx="31750" cy="69850"/>
          </a:xfrm>
          <a:prstGeom prst="line">
            <a:avLst/>
          </a:prstGeom>
          <a:noFill/>
          <a:ln w="12700">
            <a:solidFill>
              <a:schemeClr val="tx1"/>
            </a:solidFill>
            <a:round/>
            <a:headEnd/>
            <a:tailEnd/>
          </a:ln>
          <a:effectLst/>
        </p:spPr>
        <p:txBody>
          <a:bodyPr/>
          <a:lstStyle/>
          <a:p>
            <a:endParaRPr lang="es-ES"/>
          </a:p>
        </p:txBody>
      </p:sp>
      <p:sp>
        <p:nvSpPr>
          <p:cNvPr id="105597" name="Line 125"/>
          <p:cNvSpPr>
            <a:spLocks noChangeShapeType="1"/>
          </p:cNvSpPr>
          <p:nvPr/>
        </p:nvSpPr>
        <p:spPr bwMode="auto">
          <a:xfrm flipH="1">
            <a:off x="998538" y="5561013"/>
            <a:ext cx="76200" cy="209550"/>
          </a:xfrm>
          <a:prstGeom prst="line">
            <a:avLst/>
          </a:prstGeom>
          <a:noFill/>
          <a:ln w="25400">
            <a:solidFill>
              <a:schemeClr val="tx1"/>
            </a:solidFill>
            <a:round/>
            <a:headEnd/>
            <a:tailEnd/>
          </a:ln>
          <a:effectLst/>
        </p:spPr>
        <p:txBody>
          <a:bodyPr/>
          <a:lstStyle/>
          <a:p>
            <a:endParaRPr lang="es-ES"/>
          </a:p>
        </p:txBody>
      </p:sp>
      <p:sp>
        <p:nvSpPr>
          <p:cNvPr id="105598" name="Line 126"/>
          <p:cNvSpPr>
            <a:spLocks noChangeShapeType="1"/>
          </p:cNvSpPr>
          <p:nvPr/>
        </p:nvSpPr>
        <p:spPr bwMode="auto">
          <a:xfrm>
            <a:off x="1165225" y="5567363"/>
            <a:ext cx="42863" cy="198437"/>
          </a:xfrm>
          <a:prstGeom prst="line">
            <a:avLst/>
          </a:prstGeom>
          <a:noFill/>
          <a:ln w="25400">
            <a:solidFill>
              <a:schemeClr val="tx1"/>
            </a:solidFill>
            <a:round/>
            <a:headEnd/>
            <a:tailEnd/>
          </a:ln>
          <a:effectLst/>
        </p:spPr>
        <p:txBody>
          <a:bodyPr/>
          <a:lstStyle/>
          <a:p>
            <a:endParaRPr lang="es-ES"/>
          </a:p>
        </p:txBody>
      </p:sp>
      <p:sp>
        <p:nvSpPr>
          <p:cNvPr id="105599" name="Line 127"/>
          <p:cNvSpPr>
            <a:spLocks noChangeShapeType="1"/>
          </p:cNvSpPr>
          <p:nvPr/>
        </p:nvSpPr>
        <p:spPr bwMode="auto">
          <a:xfrm>
            <a:off x="1227138" y="5534025"/>
            <a:ext cx="192087" cy="247650"/>
          </a:xfrm>
          <a:prstGeom prst="line">
            <a:avLst/>
          </a:prstGeom>
          <a:noFill/>
          <a:ln w="25400">
            <a:solidFill>
              <a:schemeClr val="tx1"/>
            </a:solidFill>
            <a:round/>
            <a:headEnd/>
            <a:tailEnd/>
          </a:ln>
          <a:effectLst/>
        </p:spPr>
        <p:txBody>
          <a:bodyPr/>
          <a:lstStyle/>
          <a:p>
            <a:endParaRPr lang="es-ES"/>
          </a:p>
        </p:txBody>
      </p:sp>
      <p:sp>
        <p:nvSpPr>
          <p:cNvPr id="105600" name="Line 128"/>
          <p:cNvSpPr>
            <a:spLocks noChangeShapeType="1"/>
          </p:cNvSpPr>
          <p:nvPr/>
        </p:nvSpPr>
        <p:spPr bwMode="auto">
          <a:xfrm>
            <a:off x="1557338" y="5557838"/>
            <a:ext cx="128587" cy="219075"/>
          </a:xfrm>
          <a:prstGeom prst="line">
            <a:avLst/>
          </a:prstGeom>
          <a:noFill/>
          <a:ln w="25400">
            <a:solidFill>
              <a:schemeClr val="tx1"/>
            </a:solidFill>
            <a:round/>
            <a:headEnd/>
            <a:tailEnd/>
          </a:ln>
          <a:effectLst/>
        </p:spPr>
        <p:txBody>
          <a:bodyPr/>
          <a:lstStyle/>
          <a:p>
            <a:endParaRPr lang="es-ES"/>
          </a:p>
        </p:txBody>
      </p:sp>
      <p:sp>
        <p:nvSpPr>
          <p:cNvPr id="105601" name="Line 129"/>
          <p:cNvSpPr>
            <a:spLocks noChangeShapeType="1"/>
          </p:cNvSpPr>
          <p:nvPr/>
        </p:nvSpPr>
        <p:spPr bwMode="auto">
          <a:xfrm>
            <a:off x="1908175" y="5565775"/>
            <a:ext cx="53975" cy="201613"/>
          </a:xfrm>
          <a:prstGeom prst="line">
            <a:avLst/>
          </a:prstGeom>
          <a:noFill/>
          <a:ln w="25400">
            <a:solidFill>
              <a:schemeClr val="tx1"/>
            </a:solidFill>
            <a:round/>
            <a:headEnd/>
            <a:tailEnd/>
          </a:ln>
          <a:effectLst/>
        </p:spPr>
        <p:txBody>
          <a:bodyPr/>
          <a:lstStyle/>
          <a:p>
            <a:endParaRPr lang="es-ES"/>
          </a:p>
        </p:txBody>
      </p:sp>
      <p:sp>
        <p:nvSpPr>
          <p:cNvPr id="105602" name="Line 130"/>
          <p:cNvSpPr>
            <a:spLocks noChangeShapeType="1"/>
          </p:cNvSpPr>
          <p:nvPr/>
        </p:nvSpPr>
        <p:spPr bwMode="auto">
          <a:xfrm>
            <a:off x="1104900" y="5065713"/>
            <a:ext cx="3175" cy="192087"/>
          </a:xfrm>
          <a:prstGeom prst="line">
            <a:avLst/>
          </a:prstGeom>
          <a:noFill/>
          <a:ln w="25400">
            <a:solidFill>
              <a:schemeClr val="tx1"/>
            </a:solidFill>
            <a:round/>
            <a:headEnd/>
            <a:tailEnd/>
          </a:ln>
          <a:effectLst/>
        </p:spPr>
        <p:txBody>
          <a:bodyPr/>
          <a:lstStyle/>
          <a:p>
            <a:endParaRPr lang="es-ES"/>
          </a:p>
        </p:txBody>
      </p:sp>
      <p:sp>
        <p:nvSpPr>
          <p:cNvPr id="105603" name="Line 131"/>
          <p:cNvSpPr>
            <a:spLocks noChangeShapeType="1"/>
          </p:cNvSpPr>
          <p:nvPr/>
        </p:nvSpPr>
        <p:spPr bwMode="auto">
          <a:xfrm>
            <a:off x="1209675" y="5029200"/>
            <a:ext cx="190500" cy="261938"/>
          </a:xfrm>
          <a:prstGeom prst="line">
            <a:avLst/>
          </a:prstGeom>
          <a:noFill/>
          <a:ln w="25400">
            <a:solidFill>
              <a:schemeClr val="tx1"/>
            </a:solidFill>
            <a:round/>
            <a:headEnd/>
            <a:tailEnd/>
          </a:ln>
          <a:effectLst/>
        </p:spPr>
        <p:txBody>
          <a:bodyPr/>
          <a:lstStyle/>
          <a:p>
            <a:endParaRPr lang="es-ES"/>
          </a:p>
        </p:txBody>
      </p:sp>
      <p:sp>
        <p:nvSpPr>
          <p:cNvPr id="105604" name="Line 132"/>
          <p:cNvSpPr>
            <a:spLocks noChangeShapeType="1"/>
          </p:cNvSpPr>
          <p:nvPr/>
        </p:nvSpPr>
        <p:spPr bwMode="auto">
          <a:xfrm>
            <a:off x="1624013" y="5048250"/>
            <a:ext cx="157162" cy="233363"/>
          </a:xfrm>
          <a:prstGeom prst="line">
            <a:avLst/>
          </a:prstGeom>
          <a:noFill/>
          <a:ln w="25400">
            <a:solidFill>
              <a:schemeClr val="tx1"/>
            </a:solidFill>
            <a:round/>
            <a:headEnd/>
            <a:tailEnd/>
          </a:ln>
          <a:effectLst/>
        </p:spPr>
        <p:txBody>
          <a:bodyPr/>
          <a:lstStyle/>
          <a:p>
            <a:endParaRPr lang="es-ES"/>
          </a:p>
        </p:txBody>
      </p:sp>
      <p:sp>
        <p:nvSpPr>
          <p:cNvPr id="105605" name="Line 133"/>
          <p:cNvSpPr>
            <a:spLocks noChangeShapeType="1"/>
          </p:cNvSpPr>
          <p:nvPr/>
        </p:nvSpPr>
        <p:spPr bwMode="auto">
          <a:xfrm flipH="1">
            <a:off x="2603500" y="5548313"/>
            <a:ext cx="139700" cy="233362"/>
          </a:xfrm>
          <a:prstGeom prst="line">
            <a:avLst/>
          </a:prstGeom>
          <a:noFill/>
          <a:ln w="25400">
            <a:solidFill>
              <a:schemeClr val="tx1"/>
            </a:solidFill>
            <a:round/>
            <a:headEnd/>
            <a:tailEnd/>
          </a:ln>
          <a:effectLst/>
        </p:spPr>
        <p:txBody>
          <a:bodyPr/>
          <a:lstStyle/>
          <a:p>
            <a:endParaRPr lang="es-ES"/>
          </a:p>
        </p:txBody>
      </p:sp>
      <p:sp>
        <p:nvSpPr>
          <p:cNvPr id="105606" name="Line 134"/>
          <p:cNvSpPr>
            <a:spLocks noChangeShapeType="1"/>
          </p:cNvSpPr>
          <p:nvPr/>
        </p:nvSpPr>
        <p:spPr bwMode="auto">
          <a:xfrm>
            <a:off x="2813050" y="5572125"/>
            <a:ext cx="0" cy="195263"/>
          </a:xfrm>
          <a:prstGeom prst="line">
            <a:avLst/>
          </a:prstGeom>
          <a:noFill/>
          <a:ln w="25400">
            <a:solidFill>
              <a:schemeClr val="tx1"/>
            </a:solidFill>
            <a:round/>
            <a:headEnd/>
            <a:tailEnd/>
          </a:ln>
          <a:effectLst/>
        </p:spPr>
        <p:txBody>
          <a:bodyPr/>
          <a:lstStyle/>
          <a:p>
            <a:endParaRPr lang="es-ES"/>
          </a:p>
        </p:txBody>
      </p:sp>
      <p:sp>
        <p:nvSpPr>
          <p:cNvPr id="105607" name="Line 135"/>
          <p:cNvSpPr>
            <a:spLocks noChangeShapeType="1"/>
          </p:cNvSpPr>
          <p:nvPr/>
        </p:nvSpPr>
        <p:spPr bwMode="auto">
          <a:xfrm>
            <a:off x="2894013" y="5553075"/>
            <a:ext cx="128587" cy="223838"/>
          </a:xfrm>
          <a:prstGeom prst="line">
            <a:avLst/>
          </a:prstGeom>
          <a:noFill/>
          <a:ln w="25400">
            <a:solidFill>
              <a:schemeClr val="tx1"/>
            </a:solidFill>
            <a:round/>
            <a:headEnd/>
            <a:tailEnd/>
          </a:ln>
          <a:effectLst/>
        </p:spPr>
        <p:txBody>
          <a:bodyPr/>
          <a:lstStyle/>
          <a:p>
            <a:endParaRPr lang="es-ES"/>
          </a:p>
        </p:txBody>
      </p:sp>
      <p:sp>
        <p:nvSpPr>
          <p:cNvPr id="105608" name="Line 136"/>
          <p:cNvSpPr>
            <a:spLocks noChangeShapeType="1"/>
          </p:cNvSpPr>
          <p:nvPr/>
        </p:nvSpPr>
        <p:spPr bwMode="auto">
          <a:xfrm flipH="1">
            <a:off x="2846388" y="5065713"/>
            <a:ext cx="19050" cy="190500"/>
          </a:xfrm>
          <a:prstGeom prst="line">
            <a:avLst/>
          </a:prstGeom>
          <a:noFill/>
          <a:ln w="25400">
            <a:solidFill>
              <a:schemeClr val="tx1"/>
            </a:solidFill>
            <a:round/>
            <a:headEnd/>
            <a:tailEnd/>
          </a:ln>
          <a:effectLst/>
        </p:spPr>
        <p:txBody>
          <a:bodyPr/>
          <a:lstStyle/>
          <a:p>
            <a:endParaRPr lang="es-ES"/>
          </a:p>
        </p:txBody>
      </p:sp>
      <p:sp>
        <p:nvSpPr>
          <p:cNvPr id="105609" name="Line 137"/>
          <p:cNvSpPr>
            <a:spLocks noChangeShapeType="1"/>
          </p:cNvSpPr>
          <p:nvPr/>
        </p:nvSpPr>
        <p:spPr bwMode="auto">
          <a:xfrm flipH="1">
            <a:off x="3232150" y="5060950"/>
            <a:ext cx="52388" cy="201613"/>
          </a:xfrm>
          <a:prstGeom prst="line">
            <a:avLst/>
          </a:prstGeom>
          <a:noFill/>
          <a:ln w="25400">
            <a:solidFill>
              <a:schemeClr val="tx1"/>
            </a:solidFill>
            <a:round/>
            <a:headEnd/>
            <a:tailEnd/>
          </a:ln>
          <a:effectLst/>
        </p:spPr>
        <p:txBody>
          <a:bodyPr/>
          <a:lstStyle/>
          <a:p>
            <a:endParaRPr lang="es-ES"/>
          </a:p>
        </p:txBody>
      </p:sp>
      <p:sp>
        <p:nvSpPr>
          <p:cNvPr id="105610" name="Line 138"/>
          <p:cNvSpPr>
            <a:spLocks noChangeShapeType="1"/>
          </p:cNvSpPr>
          <p:nvPr/>
        </p:nvSpPr>
        <p:spPr bwMode="auto">
          <a:xfrm>
            <a:off x="3408363" y="5051425"/>
            <a:ext cx="95250" cy="219075"/>
          </a:xfrm>
          <a:prstGeom prst="line">
            <a:avLst/>
          </a:prstGeom>
          <a:noFill/>
          <a:ln w="25400">
            <a:solidFill>
              <a:schemeClr val="tx1"/>
            </a:solidFill>
            <a:round/>
            <a:headEnd/>
            <a:tailEnd/>
          </a:ln>
          <a:effectLst/>
        </p:spPr>
        <p:txBody>
          <a:bodyPr/>
          <a:lstStyle/>
          <a:p>
            <a:endParaRPr lang="es-ES"/>
          </a:p>
        </p:txBody>
      </p:sp>
      <p:sp>
        <p:nvSpPr>
          <p:cNvPr id="105611" name="Line 139"/>
          <p:cNvSpPr>
            <a:spLocks noChangeShapeType="1"/>
          </p:cNvSpPr>
          <p:nvPr/>
        </p:nvSpPr>
        <p:spPr bwMode="auto">
          <a:xfrm flipH="1">
            <a:off x="3362325" y="5553075"/>
            <a:ext cx="119063" cy="222250"/>
          </a:xfrm>
          <a:prstGeom prst="line">
            <a:avLst/>
          </a:prstGeom>
          <a:noFill/>
          <a:ln w="25400">
            <a:solidFill>
              <a:schemeClr val="tx1"/>
            </a:solidFill>
            <a:round/>
            <a:headEnd/>
            <a:tailEnd/>
          </a:ln>
          <a:effectLst/>
        </p:spPr>
        <p:txBody>
          <a:bodyPr/>
          <a:lstStyle/>
          <a:p>
            <a:endParaRPr lang="es-ES"/>
          </a:p>
        </p:txBody>
      </p:sp>
      <p:sp>
        <p:nvSpPr>
          <p:cNvPr id="105612" name="Line 140"/>
          <p:cNvSpPr>
            <a:spLocks noChangeShapeType="1"/>
          </p:cNvSpPr>
          <p:nvPr/>
        </p:nvSpPr>
        <p:spPr bwMode="auto">
          <a:xfrm>
            <a:off x="3565525" y="5572125"/>
            <a:ext cx="0" cy="200025"/>
          </a:xfrm>
          <a:prstGeom prst="line">
            <a:avLst/>
          </a:prstGeom>
          <a:noFill/>
          <a:ln w="25400">
            <a:solidFill>
              <a:schemeClr val="tx1"/>
            </a:solidFill>
            <a:round/>
            <a:headEnd/>
            <a:tailEnd/>
          </a:ln>
          <a:effectLst/>
        </p:spPr>
        <p:txBody>
          <a:bodyPr/>
          <a:lstStyle/>
          <a:p>
            <a:endParaRPr lang="es-ES"/>
          </a:p>
        </p:txBody>
      </p:sp>
      <p:sp>
        <p:nvSpPr>
          <p:cNvPr id="105613" name="Line 141"/>
          <p:cNvSpPr>
            <a:spLocks noChangeShapeType="1"/>
          </p:cNvSpPr>
          <p:nvPr/>
        </p:nvSpPr>
        <p:spPr bwMode="auto">
          <a:xfrm>
            <a:off x="3646488" y="5548313"/>
            <a:ext cx="133350" cy="228600"/>
          </a:xfrm>
          <a:prstGeom prst="line">
            <a:avLst/>
          </a:prstGeom>
          <a:noFill/>
          <a:ln w="25400">
            <a:solidFill>
              <a:schemeClr val="tx1"/>
            </a:solidFill>
            <a:round/>
            <a:headEnd/>
            <a:tailEnd/>
          </a:ln>
          <a:effectLst/>
        </p:spPr>
        <p:txBody>
          <a:bodyPr/>
          <a:lstStyle/>
          <a:p>
            <a:endParaRPr lang="es-ES"/>
          </a:p>
        </p:txBody>
      </p:sp>
      <p:sp>
        <p:nvSpPr>
          <p:cNvPr id="105614" name="Line 142"/>
          <p:cNvSpPr>
            <a:spLocks noChangeShapeType="1"/>
          </p:cNvSpPr>
          <p:nvPr/>
        </p:nvSpPr>
        <p:spPr bwMode="auto">
          <a:xfrm flipH="1">
            <a:off x="4117975" y="5553075"/>
            <a:ext cx="111125" cy="217488"/>
          </a:xfrm>
          <a:prstGeom prst="line">
            <a:avLst/>
          </a:prstGeom>
          <a:noFill/>
          <a:ln w="25400">
            <a:solidFill>
              <a:schemeClr val="tx1"/>
            </a:solidFill>
            <a:round/>
            <a:headEnd/>
            <a:tailEnd/>
          </a:ln>
          <a:effectLst/>
        </p:spPr>
        <p:txBody>
          <a:bodyPr/>
          <a:lstStyle/>
          <a:p>
            <a:endParaRPr lang="es-ES"/>
          </a:p>
        </p:txBody>
      </p:sp>
      <p:sp>
        <p:nvSpPr>
          <p:cNvPr id="105615" name="Line 143"/>
          <p:cNvSpPr>
            <a:spLocks noChangeShapeType="1"/>
          </p:cNvSpPr>
          <p:nvPr/>
        </p:nvSpPr>
        <p:spPr bwMode="auto">
          <a:xfrm>
            <a:off x="4308475" y="5572125"/>
            <a:ext cx="4763" cy="195263"/>
          </a:xfrm>
          <a:prstGeom prst="line">
            <a:avLst/>
          </a:prstGeom>
          <a:noFill/>
          <a:ln w="25400">
            <a:solidFill>
              <a:schemeClr val="tx1"/>
            </a:solidFill>
            <a:round/>
            <a:headEnd/>
            <a:tailEnd/>
          </a:ln>
          <a:effectLst/>
        </p:spPr>
        <p:txBody>
          <a:bodyPr/>
          <a:lstStyle/>
          <a:p>
            <a:endParaRPr lang="es-ES"/>
          </a:p>
        </p:txBody>
      </p:sp>
      <p:sp>
        <p:nvSpPr>
          <p:cNvPr id="105616" name="Line 144"/>
          <p:cNvSpPr>
            <a:spLocks noChangeShapeType="1"/>
          </p:cNvSpPr>
          <p:nvPr/>
        </p:nvSpPr>
        <p:spPr bwMode="auto">
          <a:xfrm>
            <a:off x="4394200" y="5554663"/>
            <a:ext cx="134938" cy="217487"/>
          </a:xfrm>
          <a:prstGeom prst="line">
            <a:avLst/>
          </a:prstGeom>
          <a:noFill/>
          <a:ln w="25400">
            <a:solidFill>
              <a:schemeClr val="tx1"/>
            </a:solidFill>
            <a:round/>
            <a:headEnd/>
            <a:tailEnd/>
          </a:ln>
          <a:effectLst/>
        </p:spPr>
        <p:txBody>
          <a:bodyPr/>
          <a:lstStyle/>
          <a:p>
            <a:endParaRPr lang="es-ES"/>
          </a:p>
        </p:txBody>
      </p:sp>
      <p:sp>
        <p:nvSpPr>
          <p:cNvPr id="105617" name="Line 145"/>
          <p:cNvSpPr>
            <a:spLocks noChangeShapeType="1"/>
          </p:cNvSpPr>
          <p:nvPr/>
        </p:nvSpPr>
        <p:spPr bwMode="auto">
          <a:xfrm>
            <a:off x="3838575" y="5062538"/>
            <a:ext cx="55563" cy="200025"/>
          </a:xfrm>
          <a:prstGeom prst="line">
            <a:avLst/>
          </a:prstGeom>
          <a:noFill/>
          <a:ln w="25400">
            <a:solidFill>
              <a:schemeClr val="tx1"/>
            </a:solidFill>
            <a:round/>
            <a:headEnd/>
            <a:tailEnd/>
          </a:ln>
          <a:effectLst/>
        </p:spPr>
        <p:txBody>
          <a:bodyPr/>
          <a:lstStyle/>
          <a:p>
            <a:endParaRPr lang="es-ES"/>
          </a:p>
        </p:txBody>
      </p:sp>
      <p:sp>
        <p:nvSpPr>
          <p:cNvPr id="105618" name="Line 146"/>
          <p:cNvSpPr>
            <a:spLocks noChangeShapeType="1"/>
          </p:cNvSpPr>
          <p:nvPr/>
        </p:nvSpPr>
        <p:spPr bwMode="auto">
          <a:xfrm>
            <a:off x="3919538" y="5014913"/>
            <a:ext cx="284162" cy="284162"/>
          </a:xfrm>
          <a:prstGeom prst="line">
            <a:avLst/>
          </a:prstGeom>
          <a:noFill/>
          <a:ln w="25400">
            <a:solidFill>
              <a:schemeClr val="tx1"/>
            </a:solidFill>
            <a:round/>
            <a:headEnd/>
            <a:tailEnd/>
          </a:ln>
          <a:effectLst/>
        </p:spPr>
        <p:txBody>
          <a:bodyPr/>
          <a:lstStyle/>
          <a:p>
            <a:endParaRPr lang="es-ES"/>
          </a:p>
        </p:txBody>
      </p:sp>
      <p:sp>
        <p:nvSpPr>
          <p:cNvPr id="105619" name="Line 147"/>
          <p:cNvSpPr>
            <a:spLocks noChangeShapeType="1"/>
          </p:cNvSpPr>
          <p:nvPr/>
        </p:nvSpPr>
        <p:spPr bwMode="auto">
          <a:xfrm>
            <a:off x="1103313" y="4514850"/>
            <a:ext cx="0" cy="180975"/>
          </a:xfrm>
          <a:prstGeom prst="line">
            <a:avLst/>
          </a:prstGeom>
          <a:noFill/>
          <a:ln w="25400">
            <a:solidFill>
              <a:schemeClr val="tx1"/>
            </a:solidFill>
            <a:round/>
            <a:headEnd/>
            <a:tailEnd/>
          </a:ln>
          <a:effectLst/>
        </p:spPr>
        <p:txBody>
          <a:bodyPr/>
          <a:lstStyle/>
          <a:p>
            <a:endParaRPr lang="es-ES"/>
          </a:p>
        </p:txBody>
      </p:sp>
      <p:sp>
        <p:nvSpPr>
          <p:cNvPr id="105620" name="Line 148"/>
          <p:cNvSpPr>
            <a:spLocks noChangeShapeType="1"/>
          </p:cNvSpPr>
          <p:nvPr/>
        </p:nvSpPr>
        <p:spPr bwMode="auto">
          <a:xfrm>
            <a:off x="1241425" y="4470400"/>
            <a:ext cx="196850" cy="257175"/>
          </a:xfrm>
          <a:prstGeom prst="line">
            <a:avLst/>
          </a:prstGeom>
          <a:noFill/>
          <a:ln w="25400">
            <a:solidFill>
              <a:schemeClr val="tx1"/>
            </a:solidFill>
            <a:round/>
            <a:headEnd/>
            <a:tailEnd/>
          </a:ln>
          <a:effectLst/>
        </p:spPr>
        <p:txBody>
          <a:bodyPr/>
          <a:lstStyle/>
          <a:p>
            <a:endParaRPr lang="es-ES"/>
          </a:p>
        </p:txBody>
      </p:sp>
      <p:sp>
        <p:nvSpPr>
          <p:cNvPr id="105621" name="Line 149"/>
          <p:cNvSpPr>
            <a:spLocks noChangeShapeType="1"/>
          </p:cNvSpPr>
          <p:nvPr/>
        </p:nvSpPr>
        <p:spPr bwMode="auto">
          <a:xfrm>
            <a:off x="1760538" y="4471988"/>
            <a:ext cx="176212" cy="247650"/>
          </a:xfrm>
          <a:prstGeom prst="line">
            <a:avLst/>
          </a:prstGeom>
          <a:noFill/>
          <a:ln w="25400">
            <a:solidFill>
              <a:schemeClr val="tx1"/>
            </a:solidFill>
            <a:round/>
            <a:headEnd/>
            <a:tailEnd/>
          </a:ln>
          <a:effectLst/>
        </p:spPr>
        <p:txBody>
          <a:bodyPr/>
          <a:lstStyle/>
          <a:p>
            <a:endParaRPr lang="es-ES"/>
          </a:p>
        </p:txBody>
      </p:sp>
      <p:sp>
        <p:nvSpPr>
          <p:cNvPr id="105622" name="Line 150"/>
          <p:cNvSpPr>
            <a:spLocks noChangeShapeType="1"/>
          </p:cNvSpPr>
          <p:nvPr/>
        </p:nvSpPr>
        <p:spPr bwMode="auto">
          <a:xfrm flipH="1">
            <a:off x="2986088" y="4467225"/>
            <a:ext cx="169862" cy="257175"/>
          </a:xfrm>
          <a:prstGeom prst="line">
            <a:avLst/>
          </a:prstGeom>
          <a:noFill/>
          <a:ln w="25400">
            <a:solidFill>
              <a:schemeClr val="tx1"/>
            </a:solidFill>
            <a:round/>
            <a:headEnd/>
            <a:tailEnd/>
          </a:ln>
          <a:effectLst/>
        </p:spPr>
        <p:txBody>
          <a:bodyPr/>
          <a:lstStyle/>
          <a:p>
            <a:endParaRPr lang="es-ES"/>
          </a:p>
        </p:txBody>
      </p:sp>
      <p:sp>
        <p:nvSpPr>
          <p:cNvPr id="105623" name="Line 151"/>
          <p:cNvSpPr>
            <a:spLocks noChangeShapeType="1"/>
          </p:cNvSpPr>
          <p:nvPr/>
        </p:nvSpPr>
        <p:spPr bwMode="auto">
          <a:xfrm>
            <a:off x="3303588" y="4508500"/>
            <a:ext cx="1587" cy="182563"/>
          </a:xfrm>
          <a:prstGeom prst="line">
            <a:avLst/>
          </a:prstGeom>
          <a:noFill/>
          <a:ln w="25400">
            <a:solidFill>
              <a:schemeClr val="tx1"/>
            </a:solidFill>
            <a:round/>
            <a:headEnd/>
            <a:tailEnd/>
          </a:ln>
          <a:effectLst/>
        </p:spPr>
        <p:txBody>
          <a:bodyPr/>
          <a:lstStyle/>
          <a:p>
            <a:endParaRPr lang="es-ES"/>
          </a:p>
        </p:txBody>
      </p:sp>
      <p:sp>
        <p:nvSpPr>
          <p:cNvPr id="105624" name="Line 152"/>
          <p:cNvSpPr>
            <a:spLocks noChangeShapeType="1"/>
          </p:cNvSpPr>
          <p:nvPr/>
        </p:nvSpPr>
        <p:spPr bwMode="auto">
          <a:xfrm>
            <a:off x="3795713" y="4500563"/>
            <a:ext cx="0" cy="190500"/>
          </a:xfrm>
          <a:prstGeom prst="line">
            <a:avLst/>
          </a:prstGeom>
          <a:noFill/>
          <a:ln w="25400">
            <a:solidFill>
              <a:schemeClr val="tx1"/>
            </a:solidFill>
            <a:round/>
            <a:headEnd/>
            <a:tailEnd/>
          </a:ln>
          <a:effectLst/>
        </p:spPr>
        <p:txBody>
          <a:bodyPr/>
          <a:lstStyle/>
          <a:p>
            <a:endParaRPr lang="es-ES"/>
          </a:p>
        </p:txBody>
      </p:sp>
      <p:sp>
        <p:nvSpPr>
          <p:cNvPr id="105625" name="Line 153"/>
          <p:cNvSpPr>
            <a:spLocks noChangeShapeType="1"/>
          </p:cNvSpPr>
          <p:nvPr/>
        </p:nvSpPr>
        <p:spPr bwMode="auto">
          <a:xfrm>
            <a:off x="3937000" y="4460875"/>
            <a:ext cx="204788" cy="268288"/>
          </a:xfrm>
          <a:prstGeom prst="line">
            <a:avLst/>
          </a:prstGeom>
          <a:noFill/>
          <a:ln w="25400">
            <a:solidFill>
              <a:schemeClr val="tx1"/>
            </a:solidFill>
            <a:round/>
            <a:headEnd/>
            <a:tailEnd/>
          </a:ln>
          <a:effectLst/>
        </p:spPr>
        <p:txBody>
          <a:bodyPr/>
          <a:lstStyle/>
          <a:p>
            <a:endParaRPr lang="es-ES"/>
          </a:p>
        </p:txBody>
      </p:sp>
      <p:sp>
        <p:nvSpPr>
          <p:cNvPr id="105626" name="Line 154"/>
          <p:cNvSpPr>
            <a:spLocks noChangeShapeType="1"/>
          </p:cNvSpPr>
          <p:nvPr/>
        </p:nvSpPr>
        <p:spPr bwMode="auto">
          <a:xfrm flipH="1">
            <a:off x="4837113" y="4457700"/>
            <a:ext cx="200025" cy="265113"/>
          </a:xfrm>
          <a:prstGeom prst="line">
            <a:avLst/>
          </a:prstGeom>
          <a:noFill/>
          <a:ln w="25400">
            <a:solidFill>
              <a:schemeClr val="tx1"/>
            </a:solidFill>
            <a:round/>
            <a:headEnd/>
            <a:tailEnd/>
          </a:ln>
          <a:effectLst/>
        </p:spPr>
        <p:txBody>
          <a:bodyPr/>
          <a:lstStyle/>
          <a:p>
            <a:endParaRPr lang="es-ES"/>
          </a:p>
        </p:txBody>
      </p:sp>
      <p:sp>
        <p:nvSpPr>
          <p:cNvPr id="105627" name="Line 155"/>
          <p:cNvSpPr>
            <a:spLocks noChangeShapeType="1"/>
          </p:cNvSpPr>
          <p:nvPr/>
        </p:nvSpPr>
        <p:spPr bwMode="auto">
          <a:xfrm>
            <a:off x="5165725" y="4508500"/>
            <a:ext cx="0" cy="190500"/>
          </a:xfrm>
          <a:prstGeom prst="line">
            <a:avLst/>
          </a:prstGeom>
          <a:noFill/>
          <a:ln w="25400">
            <a:solidFill>
              <a:schemeClr val="tx1"/>
            </a:solidFill>
            <a:round/>
            <a:headEnd/>
            <a:tailEnd/>
          </a:ln>
          <a:effectLst/>
        </p:spPr>
        <p:txBody>
          <a:bodyPr/>
          <a:lstStyle/>
          <a:p>
            <a:endParaRPr lang="es-ES"/>
          </a:p>
        </p:txBody>
      </p:sp>
      <p:sp>
        <p:nvSpPr>
          <p:cNvPr id="105628" name="Line 156"/>
          <p:cNvSpPr>
            <a:spLocks noChangeShapeType="1"/>
          </p:cNvSpPr>
          <p:nvPr/>
        </p:nvSpPr>
        <p:spPr bwMode="auto">
          <a:xfrm flipH="1">
            <a:off x="5651500" y="4510088"/>
            <a:ext cx="19050" cy="174625"/>
          </a:xfrm>
          <a:prstGeom prst="line">
            <a:avLst/>
          </a:prstGeom>
          <a:noFill/>
          <a:ln w="25400">
            <a:solidFill>
              <a:schemeClr val="tx1"/>
            </a:solidFill>
            <a:round/>
            <a:headEnd/>
            <a:tailEnd/>
          </a:ln>
          <a:effectLst/>
        </p:spPr>
        <p:txBody>
          <a:bodyPr/>
          <a:lstStyle/>
          <a:p>
            <a:endParaRPr lang="es-ES"/>
          </a:p>
        </p:txBody>
      </p:sp>
      <p:sp>
        <p:nvSpPr>
          <p:cNvPr id="105629" name="Line 157"/>
          <p:cNvSpPr>
            <a:spLocks noChangeShapeType="1"/>
          </p:cNvSpPr>
          <p:nvPr/>
        </p:nvSpPr>
        <p:spPr bwMode="auto">
          <a:xfrm flipH="1">
            <a:off x="5718175" y="2181225"/>
            <a:ext cx="222250" cy="1879600"/>
          </a:xfrm>
          <a:prstGeom prst="line">
            <a:avLst/>
          </a:prstGeom>
          <a:noFill/>
          <a:ln w="25400">
            <a:solidFill>
              <a:schemeClr val="tx1"/>
            </a:solidFill>
            <a:round/>
            <a:headEnd/>
            <a:tailEnd/>
          </a:ln>
          <a:effectLst/>
        </p:spPr>
        <p:txBody>
          <a:bodyPr/>
          <a:lstStyle/>
          <a:p>
            <a:endParaRPr lang="es-ES"/>
          </a:p>
        </p:txBody>
      </p:sp>
      <p:sp>
        <p:nvSpPr>
          <p:cNvPr id="105630" name="Line 158"/>
          <p:cNvSpPr>
            <a:spLocks noChangeShapeType="1"/>
          </p:cNvSpPr>
          <p:nvPr/>
        </p:nvSpPr>
        <p:spPr bwMode="auto">
          <a:xfrm flipH="1">
            <a:off x="5245100" y="2171700"/>
            <a:ext cx="647700" cy="1898650"/>
          </a:xfrm>
          <a:prstGeom prst="line">
            <a:avLst/>
          </a:prstGeom>
          <a:noFill/>
          <a:ln w="25400">
            <a:solidFill>
              <a:schemeClr val="tx1"/>
            </a:solidFill>
            <a:round/>
            <a:headEnd/>
            <a:tailEnd/>
          </a:ln>
          <a:effectLst/>
        </p:spPr>
        <p:txBody>
          <a:bodyPr/>
          <a:lstStyle/>
          <a:p>
            <a:endParaRPr lang="es-ES"/>
          </a:p>
        </p:txBody>
      </p:sp>
      <p:sp>
        <p:nvSpPr>
          <p:cNvPr id="105631" name="Line 159"/>
          <p:cNvSpPr>
            <a:spLocks noChangeShapeType="1"/>
          </p:cNvSpPr>
          <p:nvPr/>
        </p:nvSpPr>
        <p:spPr bwMode="auto">
          <a:xfrm flipH="1">
            <a:off x="4756150" y="2152650"/>
            <a:ext cx="1101725" cy="1936750"/>
          </a:xfrm>
          <a:prstGeom prst="line">
            <a:avLst/>
          </a:prstGeom>
          <a:noFill/>
          <a:ln w="25400">
            <a:solidFill>
              <a:schemeClr val="tx1"/>
            </a:solidFill>
            <a:round/>
            <a:headEnd/>
            <a:tailEnd/>
          </a:ln>
          <a:effectLst/>
        </p:spPr>
        <p:txBody>
          <a:bodyPr/>
          <a:lstStyle/>
          <a:p>
            <a:endParaRPr lang="es-ES"/>
          </a:p>
        </p:txBody>
      </p:sp>
      <p:sp>
        <p:nvSpPr>
          <p:cNvPr id="105632" name="Line 160"/>
          <p:cNvSpPr>
            <a:spLocks noChangeShapeType="1"/>
          </p:cNvSpPr>
          <p:nvPr/>
        </p:nvSpPr>
        <p:spPr bwMode="auto">
          <a:xfrm flipH="1">
            <a:off x="3933825" y="2651125"/>
            <a:ext cx="984250" cy="1438275"/>
          </a:xfrm>
          <a:prstGeom prst="line">
            <a:avLst/>
          </a:prstGeom>
          <a:noFill/>
          <a:ln w="25400">
            <a:solidFill>
              <a:schemeClr val="tx1"/>
            </a:solidFill>
            <a:round/>
            <a:headEnd/>
            <a:tailEnd/>
          </a:ln>
          <a:effectLst/>
        </p:spPr>
        <p:txBody>
          <a:bodyPr/>
          <a:lstStyle/>
          <a:p>
            <a:endParaRPr lang="es-ES"/>
          </a:p>
        </p:txBody>
      </p:sp>
      <p:sp>
        <p:nvSpPr>
          <p:cNvPr id="105633" name="Line 161"/>
          <p:cNvSpPr>
            <a:spLocks noChangeShapeType="1"/>
          </p:cNvSpPr>
          <p:nvPr/>
        </p:nvSpPr>
        <p:spPr bwMode="auto">
          <a:xfrm>
            <a:off x="3286125" y="2882900"/>
            <a:ext cx="438150" cy="1187450"/>
          </a:xfrm>
          <a:prstGeom prst="line">
            <a:avLst/>
          </a:prstGeom>
          <a:noFill/>
          <a:ln w="25400">
            <a:solidFill>
              <a:schemeClr val="tx1"/>
            </a:solidFill>
            <a:round/>
            <a:headEnd/>
            <a:tailEnd/>
          </a:ln>
          <a:effectLst/>
        </p:spPr>
        <p:txBody>
          <a:bodyPr/>
          <a:lstStyle/>
          <a:p>
            <a:endParaRPr lang="es-ES"/>
          </a:p>
        </p:txBody>
      </p:sp>
      <p:sp>
        <p:nvSpPr>
          <p:cNvPr id="105634" name="Line 162"/>
          <p:cNvSpPr>
            <a:spLocks noChangeShapeType="1"/>
          </p:cNvSpPr>
          <p:nvPr/>
        </p:nvSpPr>
        <p:spPr bwMode="auto">
          <a:xfrm>
            <a:off x="3222625" y="2892425"/>
            <a:ext cx="41275" cy="1165225"/>
          </a:xfrm>
          <a:prstGeom prst="line">
            <a:avLst/>
          </a:prstGeom>
          <a:noFill/>
          <a:ln w="25400">
            <a:solidFill>
              <a:schemeClr val="tx1"/>
            </a:solidFill>
            <a:round/>
            <a:headEnd/>
            <a:tailEnd/>
          </a:ln>
          <a:effectLst/>
        </p:spPr>
        <p:txBody>
          <a:bodyPr/>
          <a:lstStyle/>
          <a:p>
            <a:endParaRPr lang="es-ES"/>
          </a:p>
        </p:txBody>
      </p:sp>
      <p:sp>
        <p:nvSpPr>
          <p:cNvPr id="105635" name="Line 163"/>
          <p:cNvSpPr>
            <a:spLocks noChangeShapeType="1"/>
          </p:cNvSpPr>
          <p:nvPr/>
        </p:nvSpPr>
        <p:spPr bwMode="auto">
          <a:xfrm>
            <a:off x="1460500" y="2178050"/>
            <a:ext cx="628650" cy="1895475"/>
          </a:xfrm>
          <a:prstGeom prst="line">
            <a:avLst/>
          </a:prstGeom>
          <a:noFill/>
          <a:ln w="25400">
            <a:solidFill>
              <a:schemeClr val="tx1"/>
            </a:solidFill>
            <a:round/>
            <a:headEnd/>
            <a:tailEnd/>
          </a:ln>
          <a:effectLst/>
        </p:spPr>
        <p:txBody>
          <a:bodyPr/>
          <a:lstStyle/>
          <a:p>
            <a:endParaRPr lang="es-ES"/>
          </a:p>
        </p:txBody>
      </p:sp>
      <p:sp>
        <p:nvSpPr>
          <p:cNvPr id="105636" name="Line 164"/>
          <p:cNvSpPr>
            <a:spLocks noChangeShapeType="1"/>
          </p:cNvSpPr>
          <p:nvPr/>
        </p:nvSpPr>
        <p:spPr bwMode="auto">
          <a:xfrm>
            <a:off x="1412875" y="2187575"/>
            <a:ext cx="200025" cy="1876425"/>
          </a:xfrm>
          <a:prstGeom prst="line">
            <a:avLst/>
          </a:prstGeom>
          <a:noFill/>
          <a:ln w="25400">
            <a:solidFill>
              <a:schemeClr val="tx1"/>
            </a:solidFill>
            <a:round/>
            <a:headEnd/>
            <a:tailEnd/>
          </a:ln>
          <a:effectLst/>
        </p:spPr>
        <p:txBody>
          <a:bodyPr/>
          <a:lstStyle/>
          <a:p>
            <a:endParaRPr lang="es-ES"/>
          </a:p>
        </p:txBody>
      </p:sp>
      <p:sp>
        <p:nvSpPr>
          <p:cNvPr id="105637" name="Line 165"/>
          <p:cNvSpPr>
            <a:spLocks noChangeShapeType="1"/>
          </p:cNvSpPr>
          <p:nvPr/>
        </p:nvSpPr>
        <p:spPr bwMode="auto">
          <a:xfrm flipH="1">
            <a:off x="1136650" y="2181225"/>
            <a:ext cx="222250" cy="1885950"/>
          </a:xfrm>
          <a:prstGeom prst="line">
            <a:avLst/>
          </a:prstGeom>
          <a:noFill/>
          <a:ln w="25400">
            <a:solidFill>
              <a:schemeClr val="tx1"/>
            </a:solidFill>
            <a:round/>
            <a:headEnd/>
            <a:tailEnd/>
          </a:ln>
          <a:effectLst/>
        </p:spPr>
        <p:txBody>
          <a:bodyPr/>
          <a:lstStyle/>
          <a:p>
            <a:endParaRPr lang="es-ES"/>
          </a:p>
        </p:txBody>
      </p:sp>
      <p:sp>
        <p:nvSpPr>
          <p:cNvPr id="105639" name="Line 167"/>
          <p:cNvSpPr>
            <a:spLocks noChangeShapeType="1"/>
          </p:cNvSpPr>
          <p:nvPr/>
        </p:nvSpPr>
        <p:spPr bwMode="auto">
          <a:xfrm>
            <a:off x="1017588" y="1960563"/>
            <a:ext cx="161925" cy="0"/>
          </a:xfrm>
          <a:prstGeom prst="line">
            <a:avLst/>
          </a:prstGeom>
          <a:noFill/>
          <a:ln w="12700">
            <a:solidFill>
              <a:schemeClr val="tx1"/>
            </a:solidFill>
            <a:round/>
            <a:headEnd/>
            <a:tailEnd/>
          </a:ln>
          <a:effectLst/>
        </p:spPr>
        <p:txBody>
          <a:bodyPr/>
          <a:lstStyle/>
          <a:p>
            <a:endParaRPr lang="es-ES"/>
          </a:p>
        </p:txBody>
      </p:sp>
      <p:sp>
        <p:nvSpPr>
          <p:cNvPr id="105640" name="Line 168"/>
          <p:cNvSpPr>
            <a:spLocks noChangeShapeType="1"/>
          </p:cNvSpPr>
          <p:nvPr/>
        </p:nvSpPr>
        <p:spPr bwMode="auto">
          <a:xfrm>
            <a:off x="1066800" y="1776413"/>
            <a:ext cx="136525" cy="74612"/>
          </a:xfrm>
          <a:prstGeom prst="line">
            <a:avLst/>
          </a:prstGeom>
          <a:noFill/>
          <a:ln w="12700">
            <a:solidFill>
              <a:schemeClr val="tx1"/>
            </a:solidFill>
            <a:round/>
            <a:headEnd/>
            <a:tailEnd/>
          </a:ln>
          <a:effectLst/>
        </p:spPr>
        <p:txBody>
          <a:bodyPr/>
          <a:lstStyle/>
          <a:p>
            <a:endParaRPr lang="es-ES"/>
          </a:p>
        </p:txBody>
      </p:sp>
      <p:sp>
        <p:nvSpPr>
          <p:cNvPr id="105641" name="Line 169"/>
          <p:cNvSpPr>
            <a:spLocks noChangeShapeType="1"/>
          </p:cNvSpPr>
          <p:nvPr/>
        </p:nvSpPr>
        <p:spPr bwMode="auto">
          <a:xfrm>
            <a:off x="1204913" y="1643063"/>
            <a:ext cx="76200" cy="128587"/>
          </a:xfrm>
          <a:prstGeom prst="line">
            <a:avLst/>
          </a:prstGeom>
          <a:noFill/>
          <a:ln w="12700">
            <a:solidFill>
              <a:schemeClr val="tx1"/>
            </a:solidFill>
            <a:round/>
            <a:headEnd/>
            <a:tailEnd/>
          </a:ln>
          <a:effectLst/>
        </p:spPr>
        <p:txBody>
          <a:bodyPr/>
          <a:lstStyle/>
          <a:p>
            <a:endParaRPr lang="es-ES"/>
          </a:p>
        </p:txBody>
      </p:sp>
      <p:sp>
        <p:nvSpPr>
          <p:cNvPr id="105642" name="Line 170"/>
          <p:cNvSpPr>
            <a:spLocks noChangeShapeType="1"/>
          </p:cNvSpPr>
          <p:nvPr/>
        </p:nvSpPr>
        <p:spPr bwMode="auto">
          <a:xfrm>
            <a:off x="1928813" y="1465263"/>
            <a:ext cx="146050" cy="0"/>
          </a:xfrm>
          <a:prstGeom prst="line">
            <a:avLst/>
          </a:prstGeom>
          <a:noFill/>
          <a:ln w="12700">
            <a:solidFill>
              <a:schemeClr val="tx1"/>
            </a:solidFill>
            <a:round/>
            <a:headEnd/>
            <a:tailEnd/>
          </a:ln>
          <a:effectLst/>
        </p:spPr>
        <p:txBody>
          <a:bodyPr/>
          <a:lstStyle/>
          <a:p>
            <a:endParaRPr lang="es-ES"/>
          </a:p>
        </p:txBody>
      </p:sp>
      <p:sp>
        <p:nvSpPr>
          <p:cNvPr id="105643" name="Line 171"/>
          <p:cNvSpPr>
            <a:spLocks noChangeShapeType="1"/>
          </p:cNvSpPr>
          <p:nvPr/>
        </p:nvSpPr>
        <p:spPr bwMode="auto">
          <a:xfrm>
            <a:off x="1981200" y="1276350"/>
            <a:ext cx="119063" cy="76200"/>
          </a:xfrm>
          <a:prstGeom prst="line">
            <a:avLst/>
          </a:prstGeom>
          <a:noFill/>
          <a:ln w="12700">
            <a:solidFill>
              <a:schemeClr val="tx1"/>
            </a:solidFill>
            <a:round/>
            <a:headEnd/>
            <a:tailEnd/>
          </a:ln>
          <a:effectLst/>
        </p:spPr>
        <p:txBody>
          <a:bodyPr/>
          <a:lstStyle/>
          <a:p>
            <a:endParaRPr lang="es-ES"/>
          </a:p>
        </p:txBody>
      </p:sp>
      <p:sp>
        <p:nvSpPr>
          <p:cNvPr id="105644" name="Line 172"/>
          <p:cNvSpPr>
            <a:spLocks noChangeShapeType="1"/>
          </p:cNvSpPr>
          <p:nvPr/>
        </p:nvSpPr>
        <p:spPr bwMode="auto">
          <a:xfrm>
            <a:off x="2114550" y="1141413"/>
            <a:ext cx="69850" cy="123825"/>
          </a:xfrm>
          <a:prstGeom prst="line">
            <a:avLst/>
          </a:prstGeom>
          <a:noFill/>
          <a:ln w="12700">
            <a:solidFill>
              <a:schemeClr val="tx1"/>
            </a:solidFill>
            <a:round/>
            <a:headEnd/>
            <a:tailEnd/>
          </a:ln>
          <a:effectLst/>
        </p:spPr>
        <p:txBody>
          <a:bodyPr/>
          <a:lstStyle/>
          <a:p>
            <a:endParaRPr lang="es-ES"/>
          </a:p>
        </p:txBody>
      </p:sp>
      <p:sp>
        <p:nvSpPr>
          <p:cNvPr id="105645" name="Line 173"/>
          <p:cNvSpPr>
            <a:spLocks noChangeShapeType="1"/>
          </p:cNvSpPr>
          <p:nvPr/>
        </p:nvSpPr>
        <p:spPr bwMode="auto">
          <a:xfrm>
            <a:off x="2305050" y="1093788"/>
            <a:ext cx="0" cy="152400"/>
          </a:xfrm>
          <a:prstGeom prst="line">
            <a:avLst/>
          </a:prstGeom>
          <a:noFill/>
          <a:ln w="12700">
            <a:solidFill>
              <a:schemeClr val="tx1"/>
            </a:solidFill>
            <a:round/>
            <a:headEnd/>
            <a:tailEnd/>
          </a:ln>
          <a:effectLst/>
        </p:spPr>
        <p:txBody>
          <a:bodyPr/>
          <a:lstStyle/>
          <a:p>
            <a:endParaRPr lang="es-ES"/>
          </a:p>
        </p:txBody>
      </p:sp>
      <p:sp>
        <p:nvSpPr>
          <p:cNvPr id="105646" name="Line 174"/>
          <p:cNvSpPr>
            <a:spLocks noChangeShapeType="1"/>
          </p:cNvSpPr>
          <p:nvPr/>
        </p:nvSpPr>
        <p:spPr bwMode="auto">
          <a:xfrm>
            <a:off x="1924050" y="2474913"/>
            <a:ext cx="157163" cy="0"/>
          </a:xfrm>
          <a:prstGeom prst="line">
            <a:avLst/>
          </a:prstGeom>
          <a:noFill/>
          <a:ln w="12700">
            <a:solidFill>
              <a:schemeClr val="tx1"/>
            </a:solidFill>
            <a:round/>
            <a:headEnd/>
            <a:tailEnd/>
          </a:ln>
          <a:effectLst/>
        </p:spPr>
        <p:txBody>
          <a:bodyPr/>
          <a:lstStyle/>
          <a:p>
            <a:endParaRPr lang="es-ES"/>
          </a:p>
        </p:txBody>
      </p:sp>
      <p:sp>
        <p:nvSpPr>
          <p:cNvPr id="105647" name="Line 175"/>
          <p:cNvSpPr>
            <a:spLocks noChangeShapeType="1"/>
          </p:cNvSpPr>
          <p:nvPr/>
        </p:nvSpPr>
        <p:spPr bwMode="auto">
          <a:xfrm flipV="1">
            <a:off x="1979613" y="2584450"/>
            <a:ext cx="128587" cy="76200"/>
          </a:xfrm>
          <a:prstGeom prst="line">
            <a:avLst/>
          </a:prstGeom>
          <a:noFill/>
          <a:ln w="12700">
            <a:solidFill>
              <a:schemeClr val="tx1"/>
            </a:solidFill>
            <a:round/>
            <a:headEnd/>
            <a:tailEnd/>
          </a:ln>
          <a:effectLst/>
        </p:spPr>
        <p:txBody>
          <a:bodyPr/>
          <a:lstStyle/>
          <a:p>
            <a:endParaRPr lang="es-ES"/>
          </a:p>
        </p:txBody>
      </p:sp>
      <p:sp>
        <p:nvSpPr>
          <p:cNvPr id="105648" name="Line 176"/>
          <p:cNvSpPr>
            <a:spLocks noChangeShapeType="1"/>
          </p:cNvSpPr>
          <p:nvPr/>
        </p:nvSpPr>
        <p:spPr bwMode="auto">
          <a:xfrm flipV="1">
            <a:off x="2109788" y="2671763"/>
            <a:ext cx="76200" cy="133350"/>
          </a:xfrm>
          <a:prstGeom prst="line">
            <a:avLst/>
          </a:prstGeom>
          <a:noFill/>
          <a:ln w="12700">
            <a:solidFill>
              <a:schemeClr val="tx1"/>
            </a:solidFill>
            <a:round/>
            <a:headEnd/>
            <a:tailEnd/>
          </a:ln>
          <a:effectLst/>
        </p:spPr>
        <p:txBody>
          <a:bodyPr/>
          <a:lstStyle/>
          <a:p>
            <a:endParaRPr lang="es-ES"/>
          </a:p>
        </p:txBody>
      </p:sp>
      <p:sp>
        <p:nvSpPr>
          <p:cNvPr id="105649" name="Line 177"/>
          <p:cNvSpPr>
            <a:spLocks noChangeShapeType="1"/>
          </p:cNvSpPr>
          <p:nvPr/>
        </p:nvSpPr>
        <p:spPr bwMode="auto">
          <a:xfrm flipV="1">
            <a:off x="2305050" y="2703513"/>
            <a:ext cx="0" cy="147637"/>
          </a:xfrm>
          <a:prstGeom prst="line">
            <a:avLst/>
          </a:prstGeom>
          <a:noFill/>
          <a:ln w="12700">
            <a:solidFill>
              <a:schemeClr val="tx1"/>
            </a:solidFill>
            <a:round/>
            <a:headEnd/>
            <a:tailEnd/>
          </a:ln>
          <a:effectLst/>
        </p:spPr>
        <p:txBody>
          <a:bodyPr/>
          <a:lstStyle/>
          <a:p>
            <a:endParaRPr lang="es-ES"/>
          </a:p>
        </p:txBody>
      </p:sp>
      <p:sp>
        <p:nvSpPr>
          <p:cNvPr id="105650" name="Line 178"/>
          <p:cNvSpPr>
            <a:spLocks noChangeShapeType="1"/>
          </p:cNvSpPr>
          <p:nvPr/>
        </p:nvSpPr>
        <p:spPr bwMode="auto">
          <a:xfrm flipV="1">
            <a:off x="3951288" y="2860675"/>
            <a:ext cx="71437" cy="123825"/>
          </a:xfrm>
          <a:prstGeom prst="line">
            <a:avLst/>
          </a:prstGeom>
          <a:noFill/>
          <a:ln w="12700">
            <a:solidFill>
              <a:schemeClr val="tx1"/>
            </a:solidFill>
            <a:round/>
            <a:headEnd/>
            <a:tailEnd/>
          </a:ln>
          <a:effectLst/>
        </p:spPr>
        <p:txBody>
          <a:bodyPr/>
          <a:lstStyle/>
          <a:p>
            <a:endParaRPr lang="es-ES"/>
          </a:p>
        </p:txBody>
      </p:sp>
      <p:sp>
        <p:nvSpPr>
          <p:cNvPr id="105651" name="Line 179"/>
          <p:cNvSpPr>
            <a:spLocks noChangeShapeType="1"/>
          </p:cNvSpPr>
          <p:nvPr/>
        </p:nvSpPr>
        <p:spPr bwMode="auto">
          <a:xfrm>
            <a:off x="4133850" y="2894013"/>
            <a:ext cx="0" cy="138112"/>
          </a:xfrm>
          <a:prstGeom prst="line">
            <a:avLst/>
          </a:prstGeom>
          <a:noFill/>
          <a:ln w="12700">
            <a:solidFill>
              <a:schemeClr val="tx1"/>
            </a:solidFill>
            <a:round/>
            <a:headEnd/>
            <a:tailEnd/>
          </a:ln>
          <a:effectLst/>
        </p:spPr>
        <p:txBody>
          <a:bodyPr/>
          <a:lstStyle/>
          <a:p>
            <a:endParaRPr lang="es-ES"/>
          </a:p>
        </p:txBody>
      </p:sp>
      <p:sp>
        <p:nvSpPr>
          <p:cNvPr id="105652" name="Line 180"/>
          <p:cNvSpPr>
            <a:spLocks noChangeShapeType="1"/>
          </p:cNvSpPr>
          <p:nvPr/>
        </p:nvSpPr>
        <p:spPr bwMode="auto">
          <a:xfrm flipH="1" flipV="1">
            <a:off x="4252913" y="2862263"/>
            <a:ext cx="74612" cy="123825"/>
          </a:xfrm>
          <a:prstGeom prst="line">
            <a:avLst/>
          </a:prstGeom>
          <a:noFill/>
          <a:ln w="12700">
            <a:solidFill>
              <a:schemeClr val="tx1"/>
            </a:solidFill>
            <a:round/>
            <a:headEnd/>
            <a:tailEnd/>
          </a:ln>
          <a:effectLst/>
        </p:spPr>
        <p:txBody>
          <a:bodyPr/>
          <a:lstStyle/>
          <a:p>
            <a:endParaRPr lang="es-ES"/>
          </a:p>
        </p:txBody>
      </p:sp>
      <p:sp>
        <p:nvSpPr>
          <p:cNvPr id="105653" name="Line 181"/>
          <p:cNvSpPr>
            <a:spLocks noChangeShapeType="1"/>
          </p:cNvSpPr>
          <p:nvPr/>
        </p:nvSpPr>
        <p:spPr bwMode="auto">
          <a:xfrm flipV="1">
            <a:off x="4953000" y="2693988"/>
            <a:ext cx="36513" cy="157162"/>
          </a:xfrm>
          <a:prstGeom prst="line">
            <a:avLst/>
          </a:prstGeom>
          <a:noFill/>
          <a:ln w="12700">
            <a:solidFill>
              <a:schemeClr val="tx1"/>
            </a:solidFill>
            <a:round/>
            <a:headEnd/>
            <a:tailEnd/>
          </a:ln>
          <a:effectLst/>
        </p:spPr>
        <p:txBody>
          <a:bodyPr/>
          <a:lstStyle/>
          <a:p>
            <a:endParaRPr lang="es-ES"/>
          </a:p>
        </p:txBody>
      </p:sp>
      <p:sp>
        <p:nvSpPr>
          <p:cNvPr id="105654" name="Line 182"/>
          <p:cNvSpPr>
            <a:spLocks noChangeShapeType="1"/>
          </p:cNvSpPr>
          <p:nvPr/>
        </p:nvSpPr>
        <p:spPr bwMode="auto">
          <a:xfrm flipH="1" flipV="1">
            <a:off x="5108575" y="2695575"/>
            <a:ext cx="39688" cy="147638"/>
          </a:xfrm>
          <a:prstGeom prst="line">
            <a:avLst/>
          </a:prstGeom>
          <a:noFill/>
          <a:ln w="12700">
            <a:solidFill>
              <a:schemeClr val="tx1"/>
            </a:solidFill>
            <a:round/>
            <a:headEnd/>
            <a:tailEnd/>
          </a:ln>
          <a:effectLst/>
        </p:spPr>
        <p:txBody>
          <a:bodyPr/>
          <a:lstStyle/>
          <a:p>
            <a:endParaRPr lang="es-ES"/>
          </a:p>
        </p:txBody>
      </p:sp>
      <p:sp>
        <p:nvSpPr>
          <p:cNvPr id="105655" name="Line 183"/>
          <p:cNvSpPr>
            <a:spLocks noChangeShapeType="1"/>
          </p:cNvSpPr>
          <p:nvPr/>
        </p:nvSpPr>
        <p:spPr bwMode="auto">
          <a:xfrm flipH="1" flipV="1">
            <a:off x="5214938" y="2641600"/>
            <a:ext cx="100012" cy="100013"/>
          </a:xfrm>
          <a:prstGeom prst="line">
            <a:avLst/>
          </a:prstGeom>
          <a:noFill/>
          <a:ln w="12700">
            <a:solidFill>
              <a:schemeClr val="tx1"/>
            </a:solidFill>
            <a:round/>
            <a:headEnd/>
            <a:tailEnd/>
          </a:ln>
          <a:effectLst/>
        </p:spPr>
        <p:txBody>
          <a:bodyPr/>
          <a:lstStyle/>
          <a:p>
            <a:endParaRPr lang="es-ES"/>
          </a:p>
        </p:txBody>
      </p:sp>
      <p:sp>
        <p:nvSpPr>
          <p:cNvPr id="105656" name="Line 184"/>
          <p:cNvSpPr>
            <a:spLocks noChangeShapeType="1"/>
          </p:cNvSpPr>
          <p:nvPr/>
        </p:nvSpPr>
        <p:spPr bwMode="auto">
          <a:xfrm flipH="1">
            <a:off x="6191250" y="1960563"/>
            <a:ext cx="142875" cy="0"/>
          </a:xfrm>
          <a:prstGeom prst="line">
            <a:avLst/>
          </a:prstGeom>
          <a:noFill/>
          <a:ln w="12700">
            <a:solidFill>
              <a:schemeClr val="tx1"/>
            </a:solidFill>
            <a:round/>
            <a:headEnd/>
            <a:tailEnd/>
          </a:ln>
          <a:effectLst/>
        </p:spPr>
        <p:txBody>
          <a:bodyPr/>
          <a:lstStyle/>
          <a:p>
            <a:endParaRPr lang="es-ES"/>
          </a:p>
        </p:txBody>
      </p:sp>
      <p:sp>
        <p:nvSpPr>
          <p:cNvPr id="105657" name="Line 185"/>
          <p:cNvSpPr>
            <a:spLocks noChangeShapeType="1"/>
          </p:cNvSpPr>
          <p:nvPr/>
        </p:nvSpPr>
        <p:spPr bwMode="auto">
          <a:xfrm flipH="1">
            <a:off x="6162675" y="1776413"/>
            <a:ext cx="128588" cy="69850"/>
          </a:xfrm>
          <a:prstGeom prst="line">
            <a:avLst/>
          </a:prstGeom>
          <a:noFill/>
          <a:ln w="12700">
            <a:solidFill>
              <a:schemeClr val="tx1"/>
            </a:solidFill>
            <a:round/>
            <a:headEnd/>
            <a:tailEnd/>
          </a:ln>
          <a:effectLst/>
        </p:spPr>
        <p:txBody>
          <a:bodyPr/>
          <a:lstStyle/>
          <a:p>
            <a:endParaRPr lang="es-ES"/>
          </a:p>
        </p:txBody>
      </p:sp>
      <p:sp>
        <p:nvSpPr>
          <p:cNvPr id="105658" name="Line 186"/>
          <p:cNvSpPr>
            <a:spLocks noChangeShapeType="1"/>
          </p:cNvSpPr>
          <p:nvPr/>
        </p:nvSpPr>
        <p:spPr bwMode="auto">
          <a:xfrm flipH="1">
            <a:off x="6081713" y="1643063"/>
            <a:ext cx="71437" cy="119062"/>
          </a:xfrm>
          <a:prstGeom prst="line">
            <a:avLst/>
          </a:prstGeom>
          <a:noFill/>
          <a:ln w="12700">
            <a:solidFill>
              <a:schemeClr val="tx1"/>
            </a:solidFill>
            <a:round/>
            <a:headEnd/>
            <a:tailEnd/>
          </a:ln>
          <a:effectLst/>
        </p:spPr>
        <p:txBody>
          <a:bodyPr/>
          <a:lstStyle/>
          <a:p>
            <a:endParaRPr lang="es-ES"/>
          </a:p>
        </p:txBody>
      </p:sp>
      <p:sp>
        <p:nvSpPr>
          <p:cNvPr id="105659" name="Line 187"/>
          <p:cNvSpPr>
            <a:spLocks noChangeShapeType="1"/>
          </p:cNvSpPr>
          <p:nvPr/>
        </p:nvSpPr>
        <p:spPr bwMode="auto">
          <a:xfrm flipH="1">
            <a:off x="5253038" y="1281113"/>
            <a:ext cx="122237" cy="71437"/>
          </a:xfrm>
          <a:prstGeom prst="line">
            <a:avLst/>
          </a:prstGeom>
          <a:noFill/>
          <a:ln w="12700">
            <a:solidFill>
              <a:schemeClr val="tx1"/>
            </a:solidFill>
            <a:round/>
            <a:headEnd/>
            <a:tailEnd/>
          </a:ln>
          <a:effectLst/>
        </p:spPr>
        <p:txBody>
          <a:bodyPr/>
          <a:lstStyle/>
          <a:p>
            <a:endParaRPr lang="es-ES"/>
          </a:p>
        </p:txBody>
      </p:sp>
      <p:sp>
        <p:nvSpPr>
          <p:cNvPr id="105660" name="Line 188"/>
          <p:cNvSpPr>
            <a:spLocks noChangeShapeType="1"/>
          </p:cNvSpPr>
          <p:nvPr/>
        </p:nvSpPr>
        <p:spPr bwMode="auto">
          <a:xfrm flipH="1">
            <a:off x="5210175" y="1198563"/>
            <a:ext cx="109538" cy="101600"/>
          </a:xfrm>
          <a:prstGeom prst="line">
            <a:avLst/>
          </a:prstGeom>
          <a:noFill/>
          <a:ln w="12700">
            <a:solidFill>
              <a:schemeClr val="tx1"/>
            </a:solidFill>
            <a:round/>
            <a:headEnd/>
            <a:tailEnd/>
          </a:ln>
          <a:effectLst/>
        </p:spPr>
        <p:txBody>
          <a:bodyPr/>
          <a:lstStyle/>
          <a:p>
            <a:endParaRPr lang="es-ES"/>
          </a:p>
        </p:txBody>
      </p:sp>
      <p:sp>
        <p:nvSpPr>
          <p:cNvPr id="105661" name="Line 189"/>
          <p:cNvSpPr>
            <a:spLocks noChangeShapeType="1"/>
          </p:cNvSpPr>
          <p:nvPr/>
        </p:nvSpPr>
        <p:spPr bwMode="auto">
          <a:xfrm flipH="1">
            <a:off x="5167313" y="1147763"/>
            <a:ext cx="74612" cy="119062"/>
          </a:xfrm>
          <a:prstGeom prst="line">
            <a:avLst/>
          </a:prstGeom>
          <a:noFill/>
          <a:ln w="12700">
            <a:solidFill>
              <a:schemeClr val="tx1"/>
            </a:solidFill>
            <a:round/>
            <a:headEnd/>
            <a:tailEnd/>
          </a:ln>
          <a:effectLst/>
        </p:spPr>
        <p:txBody>
          <a:bodyPr/>
          <a:lstStyle/>
          <a:p>
            <a:endParaRPr lang="es-ES"/>
          </a:p>
        </p:txBody>
      </p:sp>
      <p:sp>
        <p:nvSpPr>
          <p:cNvPr id="105662" name="Line 190"/>
          <p:cNvSpPr>
            <a:spLocks noChangeShapeType="1"/>
          </p:cNvSpPr>
          <p:nvPr/>
        </p:nvSpPr>
        <p:spPr bwMode="auto">
          <a:xfrm flipH="1">
            <a:off x="5108575" y="1108075"/>
            <a:ext cx="39688" cy="138113"/>
          </a:xfrm>
          <a:prstGeom prst="line">
            <a:avLst/>
          </a:prstGeom>
          <a:noFill/>
          <a:ln w="12700">
            <a:solidFill>
              <a:schemeClr val="tx1"/>
            </a:solidFill>
            <a:round/>
            <a:headEnd/>
            <a:tailEnd/>
          </a:ln>
          <a:effectLst/>
        </p:spPr>
        <p:txBody>
          <a:bodyPr/>
          <a:lstStyle/>
          <a:p>
            <a:endParaRPr lang="es-ES"/>
          </a:p>
        </p:txBody>
      </p:sp>
      <p:sp>
        <p:nvSpPr>
          <p:cNvPr id="105663" name="Line 191"/>
          <p:cNvSpPr>
            <a:spLocks noChangeShapeType="1"/>
          </p:cNvSpPr>
          <p:nvPr/>
        </p:nvSpPr>
        <p:spPr bwMode="auto">
          <a:xfrm>
            <a:off x="5057775" y="1098550"/>
            <a:ext cx="0" cy="144463"/>
          </a:xfrm>
          <a:prstGeom prst="line">
            <a:avLst/>
          </a:prstGeom>
          <a:noFill/>
          <a:ln w="12700">
            <a:solidFill>
              <a:schemeClr val="tx1"/>
            </a:solidFill>
            <a:round/>
            <a:headEnd/>
            <a:tailEnd/>
          </a:ln>
          <a:effectLst/>
        </p:spPr>
        <p:txBody>
          <a:bodyPr/>
          <a:lstStyle/>
          <a:p>
            <a:endParaRPr lang="es-ES"/>
          </a:p>
        </p:txBody>
      </p:sp>
      <p:sp>
        <p:nvSpPr>
          <p:cNvPr id="105664" name="Line 192"/>
          <p:cNvSpPr>
            <a:spLocks noChangeShapeType="1"/>
          </p:cNvSpPr>
          <p:nvPr/>
        </p:nvSpPr>
        <p:spPr bwMode="auto">
          <a:xfrm flipH="1">
            <a:off x="4205288" y="917575"/>
            <a:ext cx="36512" cy="144463"/>
          </a:xfrm>
          <a:prstGeom prst="line">
            <a:avLst/>
          </a:prstGeom>
          <a:noFill/>
          <a:ln w="12700">
            <a:solidFill>
              <a:schemeClr val="tx1"/>
            </a:solidFill>
            <a:round/>
            <a:headEnd/>
            <a:tailEnd/>
          </a:ln>
          <a:effectLst/>
        </p:spPr>
        <p:txBody>
          <a:bodyPr/>
          <a:lstStyle/>
          <a:p>
            <a:endParaRPr lang="es-ES"/>
          </a:p>
        </p:txBody>
      </p:sp>
      <p:sp>
        <p:nvSpPr>
          <p:cNvPr id="105665" name="Line 193"/>
          <p:cNvSpPr>
            <a:spLocks noChangeShapeType="1"/>
          </p:cNvSpPr>
          <p:nvPr/>
        </p:nvSpPr>
        <p:spPr bwMode="auto">
          <a:xfrm>
            <a:off x="4143375" y="928688"/>
            <a:ext cx="0" cy="131762"/>
          </a:xfrm>
          <a:prstGeom prst="line">
            <a:avLst/>
          </a:prstGeom>
          <a:noFill/>
          <a:ln w="12700">
            <a:solidFill>
              <a:schemeClr val="tx1"/>
            </a:solidFill>
            <a:round/>
            <a:headEnd/>
            <a:tailEnd/>
          </a:ln>
          <a:effectLst/>
        </p:spPr>
        <p:txBody>
          <a:bodyPr/>
          <a:lstStyle/>
          <a:p>
            <a:endParaRPr lang="es-ES"/>
          </a:p>
        </p:txBody>
      </p:sp>
      <p:sp>
        <p:nvSpPr>
          <p:cNvPr id="105666" name="Line 194"/>
          <p:cNvSpPr>
            <a:spLocks noChangeShapeType="1"/>
          </p:cNvSpPr>
          <p:nvPr/>
        </p:nvSpPr>
        <p:spPr bwMode="auto">
          <a:xfrm>
            <a:off x="4046538" y="917575"/>
            <a:ext cx="39687" cy="139700"/>
          </a:xfrm>
          <a:prstGeom prst="line">
            <a:avLst/>
          </a:prstGeom>
          <a:noFill/>
          <a:ln w="12700">
            <a:solidFill>
              <a:schemeClr val="tx1"/>
            </a:solidFill>
            <a:round/>
            <a:headEnd/>
            <a:tailEnd/>
          </a:ln>
          <a:effectLst/>
        </p:spPr>
        <p:txBody>
          <a:bodyPr/>
          <a:lstStyle/>
          <a:p>
            <a:endParaRPr lang="es-ES"/>
          </a:p>
        </p:txBody>
      </p:sp>
      <p:sp>
        <p:nvSpPr>
          <p:cNvPr id="105667" name="Line 195"/>
          <p:cNvSpPr>
            <a:spLocks noChangeShapeType="1"/>
          </p:cNvSpPr>
          <p:nvPr/>
        </p:nvSpPr>
        <p:spPr bwMode="auto">
          <a:xfrm>
            <a:off x="3957638" y="957263"/>
            <a:ext cx="69850" cy="127000"/>
          </a:xfrm>
          <a:prstGeom prst="line">
            <a:avLst/>
          </a:prstGeom>
          <a:noFill/>
          <a:ln w="12700">
            <a:solidFill>
              <a:schemeClr val="tx1"/>
            </a:solidFill>
            <a:round/>
            <a:headEnd/>
            <a:tailEnd/>
          </a:ln>
          <a:effectLst/>
        </p:spPr>
        <p:txBody>
          <a:bodyPr/>
          <a:lstStyle/>
          <a:p>
            <a:endParaRPr lang="es-ES"/>
          </a:p>
        </p:txBody>
      </p:sp>
      <p:sp>
        <p:nvSpPr>
          <p:cNvPr id="105668" name="Line 196"/>
          <p:cNvSpPr>
            <a:spLocks noChangeShapeType="1"/>
          </p:cNvSpPr>
          <p:nvPr/>
        </p:nvSpPr>
        <p:spPr bwMode="auto">
          <a:xfrm>
            <a:off x="3876675" y="1014413"/>
            <a:ext cx="103188" cy="109537"/>
          </a:xfrm>
          <a:prstGeom prst="line">
            <a:avLst/>
          </a:prstGeom>
          <a:noFill/>
          <a:ln w="12700">
            <a:solidFill>
              <a:schemeClr val="tx1"/>
            </a:solidFill>
            <a:round/>
            <a:headEnd/>
            <a:tailEnd/>
          </a:ln>
          <a:effectLst/>
        </p:spPr>
        <p:txBody>
          <a:bodyPr/>
          <a:lstStyle/>
          <a:p>
            <a:endParaRPr lang="es-ES"/>
          </a:p>
        </p:txBody>
      </p:sp>
      <p:sp>
        <p:nvSpPr>
          <p:cNvPr id="105669" name="Line 197"/>
          <p:cNvSpPr>
            <a:spLocks noChangeShapeType="1"/>
          </p:cNvSpPr>
          <p:nvPr/>
        </p:nvSpPr>
        <p:spPr bwMode="auto">
          <a:xfrm flipH="1">
            <a:off x="3276600" y="919163"/>
            <a:ext cx="41275" cy="142875"/>
          </a:xfrm>
          <a:prstGeom prst="line">
            <a:avLst/>
          </a:prstGeom>
          <a:noFill/>
          <a:ln w="12700">
            <a:solidFill>
              <a:schemeClr val="tx1"/>
            </a:solidFill>
            <a:round/>
            <a:headEnd/>
            <a:tailEnd/>
          </a:ln>
          <a:effectLst/>
        </p:spPr>
        <p:txBody>
          <a:bodyPr/>
          <a:lstStyle/>
          <a:p>
            <a:endParaRPr lang="es-ES"/>
          </a:p>
        </p:txBody>
      </p:sp>
      <p:sp>
        <p:nvSpPr>
          <p:cNvPr id="105670" name="Line 198"/>
          <p:cNvSpPr>
            <a:spLocks noChangeShapeType="1"/>
          </p:cNvSpPr>
          <p:nvPr/>
        </p:nvSpPr>
        <p:spPr bwMode="auto">
          <a:xfrm>
            <a:off x="3217863" y="927100"/>
            <a:ext cx="0" cy="128588"/>
          </a:xfrm>
          <a:prstGeom prst="line">
            <a:avLst/>
          </a:prstGeom>
          <a:noFill/>
          <a:ln w="12700">
            <a:solidFill>
              <a:schemeClr val="tx1"/>
            </a:solidFill>
            <a:round/>
            <a:headEnd/>
            <a:tailEnd/>
          </a:ln>
          <a:effectLst/>
        </p:spPr>
        <p:txBody>
          <a:bodyPr/>
          <a:lstStyle/>
          <a:p>
            <a:endParaRPr lang="es-ES"/>
          </a:p>
        </p:txBody>
      </p:sp>
      <p:sp>
        <p:nvSpPr>
          <p:cNvPr id="105671" name="Line 199"/>
          <p:cNvSpPr>
            <a:spLocks noChangeShapeType="1"/>
          </p:cNvSpPr>
          <p:nvPr/>
        </p:nvSpPr>
        <p:spPr bwMode="auto">
          <a:xfrm>
            <a:off x="3119438" y="922338"/>
            <a:ext cx="41275" cy="142875"/>
          </a:xfrm>
          <a:prstGeom prst="line">
            <a:avLst/>
          </a:prstGeom>
          <a:noFill/>
          <a:ln w="12700">
            <a:solidFill>
              <a:schemeClr val="tx1"/>
            </a:solidFill>
            <a:round/>
            <a:headEnd/>
            <a:tailEnd/>
          </a:ln>
          <a:effectLst/>
        </p:spPr>
        <p:txBody>
          <a:bodyPr/>
          <a:lstStyle/>
          <a:p>
            <a:endParaRPr lang="es-ES"/>
          </a:p>
        </p:txBody>
      </p:sp>
      <p:sp>
        <p:nvSpPr>
          <p:cNvPr id="105672" name="Line 200"/>
          <p:cNvSpPr>
            <a:spLocks noChangeShapeType="1"/>
          </p:cNvSpPr>
          <p:nvPr/>
        </p:nvSpPr>
        <p:spPr bwMode="auto">
          <a:xfrm>
            <a:off x="3027363" y="955675"/>
            <a:ext cx="71437" cy="133350"/>
          </a:xfrm>
          <a:prstGeom prst="line">
            <a:avLst/>
          </a:prstGeom>
          <a:noFill/>
          <a:ln w="12700">
            <a:solidFill>
              <a:schemeClr val="tx1"/>
            </a:solidFill>
            <a:round/>
            <a:headEnd/>
            <a:tailEnd/>
          </a:ln>
          <a:effectLst/>
        </p:spPr>
        <p:txBody>
          <a:bodyPr/>
          <a:lstStyle/>
          <a:p>
            <a:endParaRPr lang="es-ES"/>
          </a:p>
        </p:txBody>
      </p:sp>
      <p:sp>
        <p:nvSpPr>
          <p:cNvPr id="105673" name="Line 201"/>
          <p:cNvSpPr>
            <a:spLocks noChangeShapeType="1"/>
          </p:cNvSpPr>
          <p:nvPr/>
        </p:nvSpPr>
        <p:spPr bwMode="auto">
          <a:xfrm>
            <a:off x="2947988" y="1014413"/>
            <a:ext cx="112712" cy="109537"/>
          </a:xfrm>
          <a:prstGeom prst="line">
            <a:avLst/>
          </a:prstGeom>
          <a:noFill/>
          <a:ln w="12700">
            <a:solidFill>
              <a:schemeClr val="tx1"/>
            </a:solidFill>
            <a:round/>
            <a:headEnd/>
            <a:tailEnd/>
          </a:ln>
          <a:effectLst/>
        </p:spPr>
        <p:txBody>
          <a:bodyPr/>
          <a:lstStyle/>
          <a:p>
            <a:endParaRPr lang="es-ES"/>
          </a:p>
        </p:txBody>
      </p:sp>
      <p:sp>
        <p:nvSpPr>
          <p:cNvPr id="105674" name="Line 202"/>
          <p:cNvSpPr>
            <a:spLocks noChangeShapeType="1"/>
          </p:cNvSpPr>
          <p:nvPr/>
        </p:nvSpPr>
        <p:spPr bwMode="auto">
          <a:xfrm>
            <a:off x="1619250" y="1962150"/>
            <a:ext cx="4133850" cy="0"/>
          </a:xfrm>
          <a:prstGeom prst="line">
            <a:avLst/>
          </a:prstGeom>
          <a:noFill/>
          <a:ln w="25400">
            <a:solidFill>
              <a:schemeClr val="tx1"/>
            </a:solidFill>
            <a:round/>
            <a:headEnd/>
            <a:tailEnd/>
          </a:ln>
          <a:effectLst/>
        </p:spPr>
        <p:txBody>
          <a:bodyPr/>
          <a:lstStyle/>
          <a:p>
            <a:endParaRPr lang="es-ES"/>
          </a:p>
        </p:txBody>
      </p:sp>
      <p:sp>
        <p:nvSpPr>
          <p:cNvPr id="105675" name="Line 203"/>
          <p:cNvSpPr>
            <a:spLocks noChangeShapeType="1"/>
          </p:cNvSpPr>
          <p:nvPr/>
        </p:nvSpPr>
        <p:spPr bwMode="auto">
          <a:xfrm flipV="1">
            <a:off x="1614488" y="1490663"/>
            <a:ext cx="3224212" cy="438150"/>
          </a:xfrm>
          <a:prstGeom prst="line">
            <a:avLst/>
          </a:prstGeom>
          <a:noFill/>
          <a:ln w="25400">
            <a:solidFill>
              <a:schemeClr val="tx1"/>
            </a:solidFill>
            <a:round/>
            <a:headEnd/>
            <a:tailEnd/>
          </a:ln>
          <a:effectLst/>
        </p:spPr>
        <p:txBody>
          <a:bodyPr/>
          <a:lstStyle/>
          <a:p>
            <a:endParaRPr lang="es-ES"/>
          </a:p>
        </p:txBody>
      </p:sp>
      <p:sp>
        <p:nvSpPr>
          <p:cNvPr id="105676" name="Line 204"/>
          <p:cNvSpPr>
            <a:spLocks noChangeShapeType="1"/>
          </p:cNvSpPr>
          <p:nvPr/>
        </p:nvSpPr>
        <p:spPr bwMode="auto">
          <a:xfrm>
            <a:off x="1614488" y="1990725"/>
            <a:ext cx="3224212" cy="457200"/>
          </a:xfrm>
          <a:prstGeom prst="line">
            <a:avLst/>
          </a:prstGeom>
          <a:noFill/>
          <a:ln w="25400">
            <a:solidFill>
              <a:schemeClr val="tx1"/>
            </a:solidFill>
            <a:round/>
            <a:headEnd/>
            <a:tailEnd/>
          </a:ln>
          <a:effectLst/>
        </p:spPr>
        <p:txBody>
          <a:bodyPr/>
          <a:lstStyle/>
          <a:p>
            <a:endParaRPr lang="es-ES"/>
          </a:p>
        </p:txBody>
      </p:sp>
      <p:sp>
        <p:nvSpPr>
          <p:cNvPr id="105677" name="Line 205"/>
          <p:cNvSpPr>
            <a:spLocks noChangeShapeType="1"/>
          </p:cNvSpPr>
          <p:nvPr/>
        </p:nvSpPr>
        <p:spPr bwMode="auto">
          <a:xfrm>
            <a:off x="1600200" y="2009775"/>
            <a:ext cx="2309813" cy="595313"/>
          </a:xfrm>
          <a:prstGeom prst="line">
            <a:avLst/>
          </a:prstGeom>
          <a:noFill/>
          <a:ln w="25400">
            <a:solidFill>
              <a:schemeClr val="tx1"/>
            </a:solidFill>
            <a:round/>
            <a:headEnd/>
            <a:tailEnd/>
          </a:ln>
          <a:effectLst/>
        </p:spPr>
        <p:txBody>
          <a:bodyPr/>
          <a:lstStyle/>
          <a:p>
            <a:endParaRPr lang="es-ES"/>
          </a:p>
        </p:txBody>
      </p:sp>
      <p:sp>
        <p:nvSpPr>
          <p:cNvPr id="105678" name="Line 206"/>
          <p:cNvSpPr>
            <a:spLocks noChangeShapeType="1"/>
          </p:cNvSpPr>
          <p:nvPr/>
        </p:nvSpPr>
        <p:spPr bwMode="auto">
          <a:xfrm>
            <a:off x="1595438" y="2038350"/>
            <a:ext cx="1419225" cy="547688"/>
          </a:xfrm>
          <a:prstGeom prst="line">
            <a:avLst/>
          </a:prstGeom>
          <a:noFill/>
          <a:ln w="25400">
            <a:solidFill>
              <a:schemeClr val="tx1"/>
            </a:solidFill>
            <a:round/>
            <a:headEnd/>
            <a:tailEnd/>
          </a:ln>
          <a:effectLst/>
        </p:spPr>
        <p:txBody>
          <a:bodyPr/>
          <a:lstStyle/>
          <a:p>
            <a:endParaRPr lang="es-ES"/>
          </a:p>
        </p:txBody>
      </p:sp>
      <p:sp>
        <p:nvSpPr>
          <p:cNvPr id="105679" name="Line 207"/>
          <p:cNvSpPr>
            <a:spLocks noChangeShapeType="1"/>
          </p:cNvSpPr>
          <p:nvPr/>
        </p:nvSpPr>
        <p:spPr bwMode="auto">
          <a:xfrm>
            <a:off x="1585913" y="2071688"/>
            <a:ext cx="523875" cy="300037"/>
          </a:xfrm>
          <a:prstGeom prst="line">
            <a:avLst/>
          </a:prstGeom>
          <a:noFill/>
          <a:ln w="25400">
            <a:solidFill>
              <a:schemeClr val="tx1"/>
            </a:solidFill>
            <a:round/>
            <a:headEnd/>
            <a:tailEnd/>
          </a:ln>
          <a:effectLst/>
        </p:spPr>
        <p:txBody>
          <a:bodyPr/>
          <a:lstStyle/>
          <a:p>
            <a:endParaRPr lang="es-ES"/>
          </a:p>
        </p:txBody>
      </p:sp>
      <p:sp>
        <p:nvSpPr>
          <p:cNvPr id="105680" name="Line 208"/>
          <p:cNvSpPr>
            <a:spLocks noChangeShapeType="1"/>
          </p:cNvSpPr>
          <p:nvPr/>
        </p:nvSpPr>
        <p:spPr bwMode="auto">
          <a:xfrm flipV="1">
            <a:off x="1590675" y="1576388"/>
            <a:ext cx="509588" cy="276225"/>
          </a:xfrm>
          <a:prstGeom prst="line">
            <a:avLst/>
          </a:prstGeom>
          <a:noFill/>
          <a:ln w="25400">
            <a:solidFill>
              <a:schemeClr val="tx1"/>
            </a:solidFill>
            <a:round/>
            <a:headEnd/>
            <a:tailEnd/>
          </a:ln>
          <a:effectLst/>
        </p:spPr>
        <p:txBody>
          <a:bodyPr/>
          <a:lstStyle/>
          <a:p>
            <a:endParaRPr lang="es-ES"/>
          </a:p>
        </p:txBody>
      </p:sp>
      <p:sp>
        <p:nvSpPr>
          <p:cNvPr id="105681" name="Line 209"/>
          <p:cNvSpPr>
            <a:spLocks noChangeShapeType="1"/>
          </p:cNvSpPr>
          <p:nvPr/>
        </p:nvSpPr>
        <p:spPr bwMode="auto">
          <a:xfrm flipV="1">
            <a:off x="1609725" y="1347788"/>
            <a:ext cx="1400175" cy="528637"/>
          </a:xfrm>
          <a:prstGeom prst="line">
            <a:avLst/>
          </a:prstGeom>
          <a:noFill/>
          <a:ln w="25400">
            <a:solidFill>
              <a:schemeClr val="tx1"/>
            </a:solidFill>
            <a:round/>
            <a:headEnd/>
            <a:tailEnd/>
          </a:ln>
          <a:effectLst/>
        </p:spPr>
        <p:txBody>
          <a:bodyPr/>
          <a:lstStyle/>
          <a:p>
            <a:endParaRPr lang="es-ES"/>
          </a:p>
        </p:txBody>
      </p:sp>
      <p:sp>
        <p:nvSpPr>
          <p:cNvPr id="105682" name="Line 210"/>
          <p:cNvSpPr>
            <a:spLocks noChangeShapeType="1"/>
          </p:cNvSpPr>
          <p:nvPr/>
        </p:nvSpPr>
        <p:spPr bwMode="auto">
          <a:xfrm flipV="1">
            <a:off x="1609725" y="1328738"/>
            <a:ext cx="2305050" cy="571500"/>
          </a:xfrm>
          <a:prstGeom prst="line">
            <a:avLst/>
          </a:prstGeom>
          <a:noFill/>
          <a:ln w="25400">
            <a:solidFill>
              <a:schemeClr val="tx1"/>
            </a:solidFill>
            <a:round/>
            <a:headEnd/>
            <a:tailEnd/>
          </a:ln>
          <a:effectLst/>
        </p:spPr>
        <p:txBody>
          <a:bodyPr/>
          <a:lstStyle/>
          <a:p>
            <a:endParaRPr lang="es-ES"/>
          </a:p>
        </p:txBody>
      </p:sp>
      <p:sp>
        <p:nvSpPr>
          <p:cNvPr id="105683" name="Line 211"/>
          <p:cNvSpPr>
            <a:spLocks noChangeShapeType="1"/>
          </p:cNvSpPr>
          <p:nvPr/>
        </p:nvSpPr>
        <p:spPr bwMode="auto">
          <a:xfrm flipV="1">
            <a:off x="1614488" y="1485900"/>
            <a:ext cx="3219450" cy="438150"/>
          </a:xfrm>
          <a:prstGeom prst="line">
            <a:avLst/>
          </a:prstGeom>
          <a:noFill/>
          <a:ln w="25400">
            <a:solidFill>
              <a:schemeClr val="tx1"/>
            </a:solidFill>
            <a:round/>
            <a:headEnd/>
            <a:tailEnd/>
          </a:ln>
          <a:effectLst/>
        </p:spPr>
        <p:txBody>
          <a:bodyPr/>
          <a:lstStyle/>
          <a:p>
            <a:endParaRPr lang="es-ES"/>
          </a:p>
        </p:txBody>
      </p:sp>
      <p:sp>
        <p:nvSpPr>
          <p:cNvPr id="105684" name="Line 212"/>
          <p:cNvSpPr>
            <a:spLocks noChangeShapeType="1"/>
          </p:cNvSpPr>
          <p:nvPr/>
        </p:nvSpPr>
        <p:spPr bwMode="auto">
          <a:xfrm>
            <a:off x="2295525" y="1690688"/>
            <a:ext cx="0" cy="566737"/>
          </a:xfrm>
          <a:prstGeom prst="line">
            <a:avLst/>
          </a:prstGeom>
          <a:noFill/>
          <a:ln w="25400">
            <a:solidFill>
              <a:schemeClr val="tx1"/>
            </a:solidFill>
            <a:round/>
            <a:headEnd/>
            <a:tailEnd/>
          </a:ln>
          <a:effectLst/>
        </p:spPr>
        <p:txBody>
          <a:bodyPr/>
          <a:lstStyle/>
          <a:p>
            <a:endParaRPr lang="es-ES"/>
          </a:p>
        </p:txBody>
      </p:sp>
      <p:sp>
        <p:nvSpPr>
          <p:cNvPr id="105685" name="Line 213"/>
          <p:cNvSpPr>
            <a:spLocks noChangeShapeType="1"/>
          </p:cNvSpPr>
          <p:nvPr/>
        </p:nvSpPr>
        <p:spPr bwMode="auto">
          <a:xfrm>
            <a:off x="2433638" y="1638300"/>
            <a:ext cx="652462" cy="847725"/>
          </a:xfrm>
          <a:prstGeom prst="line">
            <a:avLst/>
          </a:prstGeom>
          <a:noFill/>
          <a:ln w="25400">
            <a:solidFill>
              <a:schemeClr val="tx1"/>
            </a:solidFill>
            <a:round/>
            <a:headEnd/>
            <a:tailEnd/>
          </a:ln>
          <a:effectLst/>
        </p:spPr>
        <p:txBody>
          <a:bodyPr/>
          <a:lstStyle/>
          <a:p>
            <a:endParaRPr lang="es-ES"/>
          </a:p>
        </p:txBody>
      </p:sp>
      <p:sp>
        <p:nvSpPr>
          <p:cNvPr id="105686" name="Line 214"/>
          <p:cNvSpPr>
            <a:spLocks noChangeShapeType="1"/>
          </p:cNvSpPr>
          <p:nvPr/>
        </p:nvSpPr>
        <p:spPr bwMode="auto">
          <a:xfrm>
            <a:off x="2486025" y="1581150"/>
            <a:ext cx="1466850" cy="962025"/>
          </a:xfrm>
          <a:prstGeom prst="line">
            <a:avLst/>
          </a:prstGeom>
          <a:noFill/>
          <a:ln w="25400">
            <a:solidFill>
              <a:schemeClr val="tx1"/>
            </a:solidFill>
            <a:round/>
            <a:headEnd/>
            <a:tailEnd/>
          </a:ln>
          <a:effectLst/>
        </p:spPr>
        <p:txBody>
          <a:bodyPr/>
          <a:lstStyle/>
          <a:p>
            <a:endParaRPr lang="es-ES"/>
          </a:p>
        </p:txBody>
      </p:sp>
      <p:sp>
        <p:nvSpPr>
          <p:cNvPr id="105687" name="Line 215"/>
          <p:cNvSpPr>
            <a:spLocks noChangeShapeType="1"/>
          </p:cNvSpPr>
          <p:nvPr/>
        </p:nvSpPr>
        <p:spPr bwMode="auto">
          <a:xfrm>
            <a:off x="2509838" y="1538288"/>
            <a:ext cx="2338387" cy="862012"/>
          </a:xfrm>
          <a:prstGeom prst="line">
            <a:avLst/>
          </a:prstGeom>
          <a:noFill/>
          <a:ln w="25400">
            <a:solidFill>
              <a:schemeClr val="tx1"/>
            </a:solidFill>
            <a:round/>
            <a:headEnd/>
            <a:tailEnd/>
          </a:ln>
          <a:effectLst/>
        </p:spPr>
        <p:txBody>
          <a:bodyPr/>
          <a:lstStyle/>
          <a:p>
            <a:endParaRPr lang="es-ES"/>
          </a:p>
        </p:txBody>
      </p:sp>
      <p:sp>
        <p:nvSpPr>
          <p:cNvPr id="105690" name="Line 218"/>
          <p:cNvSpPr>
            <a:spLocks noChangeShapeType="1"/>
          </p:cNvSpPr>
          <p:nvPr/>
        </p:nvSpPr>
        <p:spPr bwMode="auto">
          <a:xfrm>
            <a:off x="2517775" y="1498600"/>
            <a:ext cx="3238500" cy="431800"/>
          </a:xfrm>
          <a:prstGeom prst="line">
            <a:avLst/>
          </a:prstGeom>
          <a:noFill/>
          <a:ln w="25400">
            <a:solidFill>
              <a:schemeClr val="tx1"/>
            </a:solidFill>
            <a:round/>
            <a:headEnd/>
            <a:tailEnd/>
          </a:ln>
          <a:effectLst/>
        </p:spPr>
        <p:txBody>
          <a:bodyPr/>
          <a:lstStyle/>
          <a:p>
            <a:endParaRPr lang="es-ES"/>
          </a:p>
        </p:txBody>
      </p:sp>
      <p:sp>
        <p:nvSpPr>
          <p:cNvPr id="105691" name="Line 219"/>
          <p:cNvSpPr>
            <a:spLocks noChangeShapeType="1"/>
          </p:cNvSpPr>
          <p:nvPr/>
        </p:nvSpPr>
        <p:spPr bwMode="auto">
          <a:xfrm>
            <a:off x="2517775" y="1470025"/>
            <a:ext cx="2324100" cy="0"/>
          </a:xfrm>
          <a:prstGeom prst="line">
            <a:avLst/>
          </a:prstGeom>
          <a:noFill/>
          <a:ln w="25400">
            <a:solidFill>
              <a:schemeClr val="tx1"/>
            </a:solidFill>
            <a:round/>
            <a:headEnd/>
            <a:tailEnd/>
          </a:ln>
          <a:effectLst/>
        </p:spPr>
        <p:txBody>
          <a:bodyPr/>
          <a:lstStyle/>
          <a:p>
            <a:endParaRPr lang="es-ES"/>
          </a:p>
        </p:txBody>
      </p:sp>
      <p:sp>
        <p:nvSpPr>
          <p:cNvPr id="105692" name="Line 220"/>
          <p:cNvSpPr>
            <a:spLocks noChangeShapeType="1"/>
          </p:cNvSpPr>
          <p:nvPr/>
        </p:nvSpPr>
        <p:spPr bwMode="auto">
          <a:xfrm flipV="1">
            <a:off x="2517775" y="1298575"/>
            <a:ext cx="1397000" cy="146050"/>
          </a:xfrm>
          <a:prstGeom prst="line">
            <a:avLst/>
          </a:prstGeom>
          <a:noFill/>
          <a:ln w="25400">
            <a:solidFill>
              <a:schemeClr val="tx1"/>
            </a:solidFill>
            <a:round/>
            <a:headEnd/>
            <a:tailEnd/>
          </a:ln>
          <a:effectLst/>
        </p:spPr>
        <p:txBody>
          <a:bodyPr/>
          <a:lstStyle/>
          <a:p>
            <a:endParaRPr lang="es-ES"/>
          </a:p>
        </p:txBody>
      </p:sp>
      <p:sp>
        <p:nvSpPr>
          <p:cNvPr id="105693" name="Line 221"/>
          <p:cNvSpPr>
            <a:spLocks noChangeShapeType="1"/>
          </p:cNvSpPr>
          <p:nvPr/>
        </p:nvSpPr>
        <p:spPr bwMode="auto">
          <a:xfrm flipV="1">
            <a:off x="2520950" y="1320800"/>
            <a:ext cx="479425" cy="101600"/>
          </a:xfrm>
          <a:prstGeom prst="line">
            <a:avLst/>
          </a:prstGeom>
          <a:noFill/>
          <a:ln w="25400">
            <a:solidFill>
              <a:schemeClr val="tx1"/>
            </a:solidFill>
            <a:round/>
            <a:headEnd/>
            <a:tailEnd/>
          </a:ln>
          <a:effectLst/>
        </p:spPr>
        <p:txBody>
          <a:bodyPr/>
          <a:lstStyle/>
          <a:p>
            <a:endParaRPr lang="es-ES"/>
          </a:p>
        </p:txBody>
      </p:sp>
      <p:sp>
        <p:nvSpPr>
          <p:cNvPr id="105694" name="Line 222"/>
          <p:cNvSpPr>
            <a:spLocks noChangeShapeType="1"/>
          </p:cNvSpPr>
          <p:nvPr/>
        </p:nvSpPr>
        <p:spPr bwMode="auto">
          <a:xfrm>
            <a:off x="2520950" y="2527300"/>
            <a:ext cx="482600" cy="92075"/>
          </a:xfrm>
          <a:prstGeom prst="line">
            <a:avLst/>
          </a:prstGeom>
          <a:noFill/>
          <a:ln w="25400">
            <a:solidFill>
              <a:schemeClr val="tx1"/>
            </a:solidFill>
            <a:round/>
            <a:headEnd/>
            <a:tailEnd/>
          </a:ln>
          <a:effectLst/>
        </p:spPr>
        <p:txBody>
          <a:bodyPr/>
          <a:lstStyle/>
          <a:p>
            <a:endParaRPr lang="es-ES"/>
          </a:p>
        </p:txBody>
      </p:sp>
      <p:sp>
        <p:nvSpPr>
          <p:cNvPr id="105695" name="Line 223"/>
          <p:cNvSpPr>
            <a:spLocks noChangeShapeType="1"/>
          </p:cNvSpPr>
          <p:nvPr/>
        </p:nvSpPr>
        <p:spPr bwMode="auto">
          <a:xfrm flipV="1">
            <a:off x="2527300" y="1990725"/>
            <a:ext cx="3228975" cy="454025"/>
          </a:xfrm>
          <a:prstGeom prst="line">
            <a:avLst/>
          </a:prstGeom>
          <a:noFill/>
          <a:ln w="25400">
            <a:solidFill>
              <a:schemeClr val="tx1"/>
            </a:solidFill>
            <a:round/>
            <a:headEnd/>
            <a:tailEnd/>
          </a:ln>
          <a:effectLst/>
        </p:spPr>
        <p:txBody>
          <a:bodyPr/>
          <a:lstStyle/>
          <a:p>
            <a:endParaRPr lang="es-ES"/>
          </a:p>
        </p:txBody>
      </p:sp>
      <p:sp>
        <p:nvSpPr>
          <p:cNvPr id="105696" name="Line 224"/>
          <p:cNvSpPr>
            <a:spLocks noChangeShapeType="1"/>
          </p:cNvSpPr>
          <p:nvPr/>
        </p:nvSpPr>
        <p:spPr bwMode="auto">
          <a:xfrm flipV="1">
            <a:off x="2517775" y="1533525"/>
            <a:ext cx="2330450" cy="866775"/>
          </a:xfrm>
          <a:prstGeom prst="line">
            <a:avLst/>
          </a:prstGeom>
          <a:noFill/>
          <a:ln w="25400">
            <a:solidFill>
              <a:schemeClr val="tx1"/>
            </a:solidFill>
            <a:round/>
            <a:headEnd/>
            <a:tailEnd/>
          </a:ln>
          <a:effectLst/>
        </p:spPr>
        <p:txBody>
          <a:bodyPr/>
          <a:lstStyle/>
          <a:p>
            <a:endParaRPr lang="es-ES"/>
          </a:p>
        </p:txBody>
      </p:sp>
      <p:sp>
        <p:nvSpPr>
          <p:cNvPr id="105697" name="Line 225"/>
          <p:cNvSpPr>
            <a:spLocks noChangeShapeType="1"/>
          </p:cNvSpPr>
          <p:nvPr/>
        </p:nvSpPr>
        <p:spPr bwMode="auto">
          <a:xfrm flipV="1">
            <a:off x="2495550" y="1400175"/>
            <a:ext cx="1460500" cy="955675"/>
          </a:xfrm>
          <a:prstGeom prst="line">
            <a:avLst/>
          </a:prstGeom>
          <a:noFill/>
          <a:ln w="25400">
            <a:solidFill>
              <a:schemeClr val="tx1"/>
            </a:solidFill>
            <a:round/>
            <a:headEnd/>
            <a:tailEnd/>
          </a:ln>
          <a:effectLst/>
        </p:spPr>
        <p:txBody>
          <a:bodyPr/>
          <a:lstStyle/>
          <a:p>
            <a:endParaRPr lang="es-ES"/>
          </a:p>
        </p:txBody>
      </p:sp>
      <p:sp>
        <p:nvSpPr>
          <p:cNvPr id="105698" name="Line 226"/>
          <p:cNvSpPr>
            <a:spLocks noChangeShapeType="1"/>
          </p:cNvSpPr>
          <p:nvPr/>
        </p:nvSpPr>
        <p:spPr bwMode="auto">
          <a:xfrm flipV="1">
            <a:off x="2444750" y="1454150"/>
            <a:ext cx="635000" cy="847725"/>
          </a:xfrm>
          <a:prstGeom prst="line">
            <a:avLst/>
          </a:prstGeom>
          <a:noFill/>
          <a:ln w="25400">
            <a:solidFill>
              <a:schemeClr val="tx1"/>
            </a:solidFill>
            <a:round/>
            <a:headEnd/>
            <a:tailEnd/>
          </a:ln>
          <a:effectLst/>
        </p:spPr>
        <p:txBody>
          <a:bodyPr/>
          <a:lstStyle/>
          <a:p>
            <a:endParaRPr lang="es-ES"/>
          </a:p>
        </p:txBody>
      </p:sp>
      <p:sp>
        <p:nvSpPr>
          <p:cNvPr id="105699" name="Line 227"/>
          <p:cNvSpPr>
            <a:spLocks noChangeShapeType="1"/>
          </p:cNvSpPr>
          <p:nvPr/>
        </p:nvSpPr>
        <p:spPr bwMode="auto">
          <a:xfrm>
            <a:off x="2536825" y="2482850"/>
            <a:ext cx="1377950" cy="152400"/>
          </a:xfrm>
          <a:prstGeom prst="line">
            <a:avLst/>
          </a:prstGeom>
          <a:noFill/>
          <a:ln w="25400">
            <a:solidFill>
              <a:schemeClr val="tx1"/>
            </a:solidFill>
            <a:round/>
            <a:headEnd/>
            <a:tailEnd/>
          </a:ln>
          <a:effectLst/>
        </p:spPr>
        <p:txBody>
          <a:bodyPr/>
          <a:lstStyle/>
          <a:p>
            <a:endParaRPr lang="es-ES"/>
          </a:p>
        </p:txBody>
      </p:sp>
      <p:sp>
        <p:nvSpPr>
          <p:cNvPr id="105700" name="Line 228"/>
          <p:cNvSpPr>
            <a:spLocks noChangeShapeType="1"/>
          </p:cNvSpPr>
          <p:nvPr/>
        </p:nvSpPr>
        <p:spPr bwMode="auto">
          <a:xfrm>
            <a:off x="2530475" y="2454275"/>
            <a:ext cx="2305050" cy="0"/>
          </a:xfrm>
          <a:prstGeom prst="line">
            <a:avLst/>
          </a:prstGeom>
          <a:noFill/>
          <a:ln w="25400">
            <a:solidFill>
              <a:schemeClr val="tx1"/>
            </a:solidFill>
            <a:round/>
            <a:headEnd/>
            <a:tailEnd/>
          </a:ln>
          <a:effectLst/>
        </p:spPr>
        <p:txBody>
          <a:bodyPr/>
          <a:lstStyle/>
          <a:p>
            <a:endParaRPr lang="es-ES"/>
          </a:p>
        </p:txBody>
      </p:sp>
      <p:sp>
        <p:nvSpPr>
          <p:cNvPr id="105481" name="Oval 9"/>
          <p:cNvSpPr>
            <a:spLocks noChangeArrowheads="1"/>
          </p:cNvSpPr>
          <p:nvPr/>
        </p:nvSpPr>
        <p:spPr bwMode="auto">
          <a:xfrm>
            <a:off x="2079625" y="22542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3" name="Oval 11"/>
          <p:cNvSpPr>
            <a:spLocks noChangeArrowheads="1"/>
          </p:cNvSpPr>
          <p:nvPr/>
        </p:nvSpPr>
        <p:spPr bwMode="auto">
          <a:xfrm>
            <a:off x="2068513" y="1238250"/>
            <a:ext cx="449262"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5" name="Oval 13"/>
          <p:cNvSpPr>
            <a:spLocks noChangeArrowheads="1"/>
          </p:cNvSpPr>
          <p:nvPr/>
        </p:nvSpPr>
        <p:spPr bwMode="auto">
          <a:xfrm>
            <a:off x="2994025" y="105410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7" name="Oval 15"/>
          <p:cNvSpPr>
            <a:spLocks noChangeArrowheads="1"/>
          </p:cNvSpPr>
          <p:nvPr/>
        </p:nvSpPr>
        <p:spPr bwMode="auto">
          <a:xfrm>
            <a:off x="2994025" y="244475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703" name="Line 231"/>
          <p:cNvSpPr>
            <a:spLocks noChangeShapeType="1"/>
          </p:cNvSpPr>
          <p:nvPr/>
        </p:nvSpPr>
        <p:spPr bwMode="auto">
          <a:xfrm>
            <a:off x="3213100" y="1504950"/>
            <a:ext cx="0" cy="949325"/>
          </a:xfrm>
          <a:prstGeom prst="line">
            <a:avLst/>
          </a:prstGeom>
          <a:noFill/>
          <a:ln w="25400">
            <a:solidFill>
              <a:schemeClr val="tx1"/>
            </a:solidFill>
            <a:round/>
            <a:headEnd/>
            <a:tailEnd/>
          </a:ln>
          <a:effectLst/>
        </p:spPr>
        <p:txBody>
          <a:bodyPr/>
          <a:lstStyle/>
          <a:p>
            <a:endParaRPr lang="es-ES"/>
          </a:p>
        </p:txBody>
      </p:sp>
      <p:sp>
        <p:nvSpPr>
          <p:cNvPr id="105704" name="Line 232"/>
          <p:cNvSpPr>
            <a:spLocks noChangeShapeType="1"/>
          </p:cNvSpPr>
          <p:nvPr/>
        </p:nvSpPr>
        <p:spPr bwMode="auto">
          <a:xfrm>
            <a:off x="4143375" y="1501775"/>
            <a:ext cx="6350" cy="942975"/>
          </a:xfrm>
          <a:prstGeom prst="line">
            <a:avLst/>
          </a:prstGeom>
          <a:noFill/>
          <a:ln w="25400">
            <a:solidFill>
              <a:schemeClr val="tx1"/>
            </a:solidFill>
            <a:round/>
            <a:headEnd/>
            <a:tailEnd/>
          </a:ln>
          <a:effectLst/>
        </p:spPr>
        <p:txBody>
          <a:bodyPr/>
          <a:lstStyle/>
          <a:p>
            <a:endParaRPr lang="es-ES"/>
          </a:p>
        </p:txBody>
      </p:sp>
      <p:sp>
        <p:nvSpPr>
          <p:cNvPr id="105705" name="Line 233"/>
          <p:cNvSpPr>
            <a:spLocks noChangeShapeType="1"/>
          </p:cNvSpPr>
          <p:nvPr/>
        </p:nvSpPr>
        <p:spPr bwMode="auto">
          <a:xfrm>
            <a:off x="5041900" y="1682750"/>
            <a:ext cx="0" cy="574675"/>
          </a:xfrm>
          <a:prstGeom prst="line">
            <a:avLst/>
          </a:prstGeom>
          <a:noFill/>
          <a:ln w="25400">
            <a:solidFill>
              <a:schemeClr val="tx1"/>
            </a:solidFill>
            <a:round/>
            <a:headEnd/>
            <a:tailEnd/>
          </a:ln>
          <a:effectLst/>
        </p:spPr>
        <p:txBody>
          <a:bodyPr/>
          <a:lstStyle/>
          <a:p>
            <a:endParaRPr lang="es-ES"/>
          </a:p>
        </p:txBody>
      </p:sp>
      <p:sp>
        <p:nvSpPr>
          <p:cNvPr id="105706" name="Line 234"/>
          <p:cNvSpPr>
            <a:spLocks noChangeShapeType="1"/>
          </p:cNvSpPr>
          <p:nvPr/>
        </p:nvSpPr>
        <p:spPr bwMode="auto">
          <a:xfrm>
            <a:off x="3336925" y="1470025"/>
            <a:ext cx="692150" cy="1012825"/>
          </a:xfrm>
          <a:prstGeom prst="line">
            <a:avLst/>
          </a:prstGeom>
          <a:noFill/>
          <a:ln w="25400">
            <a:solidFill>
              <a:schemeClr val="tx1"/>
            </a:solidFill>
            <a:round/>
            <a:headEnd/>
            <a:tailEnd/>
          </a:ln>
          <a:effectLst/>
        </p:spPr>
        <p:txBody>
          <a:bodyPr/>
          <a:lstStyle/>
          <a:p>
            <a:endParaRPr lang="es-ES"/>
          </a:p>
        </p:txBody>
      </p:sp>
      <p:sp>
        <p:nvSpPr>
          <p:cNvPr id="105707" name="Line 235"/>
          <p:cNvSpPr>
            <a:spLocks noChangeShapeType="1"/>
          </p:cNvSpPr>
          <p:nvPr/>
        </p:nvSpPr>
        <p:spPr bwMode="auto">
          <a:xfrm>
            <a:off x="3406775" y="1403350"/>
            <a:ext cx="1463675" cy="949325"/>
          </a:xfrm>
          <a:prstGeom prst="line">
            <a:avLst/>
          </a:prstGeom>
          <a:noFill/>
          <a:ln w="25400">
            <a:solidFill>
              <a:schemeClr val="tx1"/>
            </a:solidFill>
            <a:round/>
            <a:headEnd/>
            <a:tailEnd/>
          </a:ln>
          <a:effectLst/>
        </p:spPr>
        <p:txBody>
          <a:bodyPr/>
          <a:lstStyle/>
          <a:p>
            <a:endParaRPr lang="es-ES"/>
          </a:p>
        </p:txBody>
      </p:sp>
      <p:sp>
        <p:nvSpPr>
          <p:cNvPr id="105708" name="Line 236"/>
          <p:cNvSpPr>
            <a:spLocks noChangeShapeType="1"/>
          </p:cNvSpPr>
          <p:nvPr/>
        </p:nvSpPr>
        <p:spPr bwMode="auto">
          <a:xfrm>
            <a:off x="3435350" y="1333500"/>
            <a:ext cx="2324100" cy="574675"/>
          </a:xfrm>
          <a:prstGeom prst="line">
            <a:avLst/>
          </a:prstGeom>
          <a:noFill/>
          <a:ln w="25400">
            <a:solidFill>
              <a:schemeClr val="tx1"/>
            </a:solidFill>
            <a:round/>
            <a:headEnd/>
            <a:tailEnd/>
          </a:ln>
          <a:effectLst/>
        </p:spPr>
        <p:txBody>
          <a:bodyPr/>
          <a:lstStyle/>
          <a:p>
            <a:endParaRPr lang="es-ES"/>
          </a:p>
        </p:txBody>
      </p:sp>
      <p:sp>
        <p:nvSpPr>
          <p:cNvPr id="105709" name="Line 237"/>
          <p:cNvSpPr>
            <a:spLocks noChangeShapeType="1"/>
          </p:cNvSpPr>
          <p:nvPr/>
        </p:nvSpPr>
        <p:spPr bwMode="auto">
          <a:xfrm>
            <a:off x="3444875" y="1301750"/>
            <a:ext cx="1393825" cy="146050"/>
          </a:xfrm>
          <a:prstGeom prst="line">
            <a:avLst/>
          </a:prstGeom>
          <a:noFill/>
          <a:ln w="25400">
            <a:solidFill>
              <a:schemeClr val="tx1"/>
            </a:solidFill>
            <a:round/>
            <a:headEnd/>
            <a:tailEnd/>
          </a:ln>
          <a:effectLst/>
        </p:spPr>
        <p:txBody>
          <a:bodyPr/>
          <a:lstStyle/>
          <a:p>
            <a:endParaRPr lang="es-ES"/>
          </a:p>
        </p:txBody>
      </p:sp>
      <p:sp>
        <p:nvSpPr>
          <p:cNvPr id="105710" name="Line 238"/>
          <p:cNvSpPr>
            <a:spLocks noChangeShapeType="1"/>
          </p:cNvSpPr>
          <p:nvPr/>
        </p:nvSpPr>
        <p:spPr bwMode="auto">
          <a:xfrm>
            <a:off x="3451225" y="1276350"/>
            <a:ext cx="463550" cy="0"/>
          </a:xfrm>
          <a:prstGeom prst="line">
            <a:avLst/>
          </a:prstGeom>
          <a:noFill/>
          <a:ln w="25400">
            <a:solidFill>
              <a:schemeClr val="tx1"/>
            </a:solidFill>
            <a:round/>
            <a:headEnd/>
            <a:tailEnd/>
          </a:ln>
          <a:effectLst/>
        </p:spPr>
        <p:txBody>
          <a:bodyPr/>
          <a:lstStyle/>
          <a:p>
            <a:endParaRPr lang="es-ES"/>
          </a:p>
        </p:txBody>
      </p:sp>
      <p:sp>
        <p:nvSpPr>
          <p:cNvPr id="105711" name="Line 239"/>
          <p:cNvSpPr>
            <a:spLocks noChangeShapeType="1"/>
          </p:cNvSpPr>
          <p:nvPr/>
        </p:nvSpPr>
        <p:spPr bwMode="auto">
          <a:xfrm flipV="1">
            <a:off x="3349625" y="1463675"/>
            <a:ext cx="669925" cy="1019175"/>
          </a:xfrm>
          <a:prstGeom prst="line">
            <a:avLst/>
          </a:prstGeom>
          <a:noFill/>
          <a:ln w="25400">
            <a:solidFill>
              <a:schemeClr val="tx1"/>
            </a:solidFill>
            <a:round/>
            <a:headEnd/>
            <a:tailEnd/>
          </a:ln>
          <a:effectLst/>
        </p:spPr>
        <p:txBody>
          <a:bodyPr/>
          <a:lstStyle/>
          <a:p>
            <a:endParaRPr lang="es-ES"/>
          </a:p>
        </p:txBody>
      </p:sp>
      <p:sp>
        <p:nvSpPr>
          <p:cNvPr id="105712" name="Line 240"/>
          <p:cNvSpPr>
            <a:spLocks noChangeShapeType="1"/>
          </p:cNvSpPr>
          <p:nvPr/>
        </p:nvSpPr>
        <p:spPr bwMode="auto">
          <a:xfrm flipV="1">
            <a:off x="3403600" y="1584325"/>
            <a:ext cx="1470025" cy="958850"/>
          </a:xfrm>
          <a:prstGeom prst="line">
            <a:avLst/>
          </a:prstGeom>
          <a:noFill/>
          <a:ln w="25400">
            <a:solidFill>
              <a:schemeClr val="tx1"/>
            </a:solidFill>
            <a:round/>
            <a:headEnd/>
            <a:tailEnd/>
          </a:ln>
          <a:effectLst/>
        </p:spPr>
        <p:txBody>
          <a:bodyPr/>
          <a:lstStyle/>
          <a:p>
            <a:endParaRPr lang="es-ES"/>
          </a:p>
        </p:txBody>
      </p:sp>
      <p:sp>
        <p:nvSpPr>
          <p:cNvPr id="105713" name="Line 241"/>
          <p:cNvSpPr>
            <a:spLocks noChangeShapeType="1"/>
          </p:cNvSpPr>
          <p:nvPr/>
        </p:nvSpPr>
        <p:spPr bwMode="auto">
          <a:xfrm flipV="1">
            <a:off x="3435350" y="2016125"/>
            <a:ext cx="2327275" cy="596900"/>
          </a:xfrm>
          <a:prstGeom prst="line">
            <a:avLst/>
          </a:prstGeom>
          <a:noFill/>
          <a:ln w="25400">
            <a:solidFill>
              <a:schemeClr val="tx1"/>
            </a:solidFill>
            <a:round/>
            <a:headEnd/>
            <a:tailEnd/>
          </a:ln>
          <a:effectLst/>
        </p:spPr>
        <p:txBody>
          <a:bodyPr/>
          <a:lstStyle/>
          <a:p>
            <a:endParaRPr lang="es-ES"/>
          </a:p>
        </p:txBody>
      </p:sp>
      <p:sp>
        <p:nvSpPr>
          <p:cNvPr id="105714" name="Line 242"/>
          <p:cNvSpPr>
            <a:spLocks noChangeShapeType="1"/>
          </p:cNvSpPr>
          <p:nvPr/>
        </p:nvSpPr>
        <p:spPr bwMode="auto">
          <a:xfrm flipV="1">
            <a:off x="3444875" y="2486025"/>
            <a:ext cx="1387475" cy="161925"/>
          </a:xfrm>
          <a:prstGeom prst="line">
            <a:avLst/>
          </a:prstGeom>
          <a:noFill/>
          <a:ln w="25400">
            <a:solidFill>
              <a:schemeClr val="tx1"/>
            </a:solidFill>
            <a:round/>
            <a:headEnd/>
            <a:tailEnd/>
          </a:ln>
          <a:effectLst/>
        </p:spPr>
        <p:txBody>
          <a:bodyPr/>
          <a:lstStyle/>
          <a:p>
            <a:endParaRPr lang="es-ES"/>
          </a:p>
        </p:txBody>
      </p:sp>
      <p:sp>
        <p:nvSpPr>
          <p:cNvPr id="105715" name="Line 243"/>
          <p:cNvSpPr>
            <a:spLocks noChangeShapeType="1"/>
          </p:cNvSpPr>
          <p:nvPr/>
        </p:nvSpPr>
        <p:spPr bwMode="auto">
          <a:xfrm>
            <a:off x="3444875" y="2676525"/>
            <a:ext cx="473075" cy="0"/>
          </a:xfrm>
          <a:prstGeom prst="line">
            <a:avLst/>
          </a:prstGeom>
          <a:noFill/>
          <a:ln w="25400">
            <a:solidFill>
              <a:schemeClr val="tx1"/>
            </a:solidFill>
            <a:round/>
            <a:headEnd/>
            <a:tailEnd/>
          </a:ln>
          <a:effectLst/>
        </p:spPr>
        <p:txBody>
          <a:bodyPr/>
          <a:lstStyle/>
          <a:p>
            <a:endParaRPr lang="es-ES"/>
          </a:p>
        </p:txBody>
      </p:sp>
      <p:sp>
        <p:nvSpPr>
          <p:cNvPr id="105716" name="Line 244"/>
          <p:cNvSpPr>
            <a:spLocks noChangeShapeType="1"/>
          </p:cNvSpPr>
          <p:nvPr/>
        </p:nvSpPr>
        <p:spPr bwMode="auto">
          <a:xfrm flipV="1">
            <a:off x="4352925" y="2527300"/>
            <a:ext cx="482600" cy="101600"/>
          </a:xfrm>
          <a:prstGeom prst="line">
            <a:avLst/>
          </a:prstGeom>
          <a:noFill/>
          <a:ln w="25400">
            <a:solidFill>
              <a:schemeClr val="tx1"/>
            </a:solidFill>
            <a:round/>
            <a:headEnd/>
            <a:tailEnd/>
          </a:ln>
          <a:effectLst/>
        </p:spPr>
        <p:txBody>
          <a:bodyPr/>
          <a:lstStyle/>
          <a:p>
            <a:endParaRPr lang="es-ES"/>
          </a:p>
        </p:txBody>
      </p:sp>
      <p:sp>
        <p:nvSpPr>
          <p:cNvPr id="105717" name="Line 245"/>
          <p:cNvSpPr>
            <a:spLocks noChangeShapeType="1"/>
          </p:cNvSpPr>
          <p:nvPr/>
        </p:nvSpPr>
        <p:spPr bwMode="auto">
          <a:xfrm flipV="1">
            <a:off x="4340225" y="2038350"/>
            <a:ext cx="1428750" cy="552450"/>
          </a:xfrm>
          <a:prstGeom prst="line">
            <a:avLst/>
          </a:prstGeom>
          <a:noFill/>
          <a:ln w="25400">
            <a:solidFill>
              <a:schemeClr val="tx1"/>
            </a:solidFill>
            <a:round/>
            <a:headEnd/>
            <a:tailEnd/>
          </a:ln>
          <a:effectLst/>
        </p:spPr>
        <p:txBody>
          <a:bodyPr/>
          <a:lstStyle/>
          <a:p>
            <a:endParaRPr lang="es-ES"/>
          </a:p>
        </p:txBody>
      </p:sp>
      <p:sp>
        <p:nvSpPr>
          <p:cNvPr id="105718" name="Line 246"/>
          <p:cNvSpPr>
            <a:spLocks noChangeShapeType="1"/>
          </p:cNvSpPr>
          <p:nvPr/>
        </p:nvSpPr>
        <p:spPr bwMode="auto">
          <a:xfrm flipV="1">
            <a:off x="4270375" y="1641475"/>
            <a:ext cx="647700" cy="844550"/>
          </a:xfrm>
          <a:prstGeom prst="line">
            <a:avLst/>
          </a:prstGeom>
          <a:noFill/>
          <a:ln w="25400">
            <a:solidFill>
              <a:schemeClr val="tx1"/>
            </a:solidFill>
            <a:round/>
            <a:headEnd/>
            <a:tailEnd/>
          </a:ln>
          <a:effectLst/>
        </p:spPr>
        <p:txBody>
          <a:bodyPr/>
          <a:lstStyle/>
          <a:p>
            <a:endParaRPr lang="es-ES"/>
          </a:p>
        </p:txBody>
      </p:sp>
      <p:sp>
        <p:nvSpPr>
          <p:cNvPr id="105719" name="Line 247"/>
          <p:cNvSpPr>
            <a:spLocks noChangeShapeType="1"/>
          </p:cNvSpPr>
          <p:nvPr/>
        </p:nvSpPr>
        <p:spPr bwMode="auto">
          <a:xfrm>
            <a:off x="4279900" y="1454150"/>
            <a:ext cx="635000" cy="854075"/>
          </a:xfrm>
          <a:prstGeom prst="line">
            <a:avLst/>
          </a:prstGeom>
          <a:noFill/>
          <a:ln w="25400">
            <a:solidFill>
              <a:schemeClr val="tx1"/>
            </a:solidFill>
            <a:round/>
            <a:headEnd/>
            <a:tailEnd/>
          </a:ln>
          <a:effectLst/>
        </p:spPr>
        <p:txBody>
          <a:bodyPr/>
          <a:lstStyle/>
          <a:p>
            <a:endParaRPr lang="es-ES"/>
          </a:p>
        </p:txBody>
      </p:sp>
      <p:sp>
        <p:nvSpPr>
          <p:cNvPr id="105720" name="Line 248"/>
          <p:cNvSpPr>
            <a:spLocks noChangeShapeType="1"/>
          </p:cNvSpPr>
          <p:nvPr/>
        </p:nvSpPr>
        <p:spPr bwMode="auto">
          <a:xfrm>
            <a:off x="4349750" y="1362075"/>
            <a:ext cx="1416050" cy="523875"/>
          </a:xfrm>
          <a:prstGeom prst="line">
            <a:avLst/>
          </a:prstGeom>
          <a:noFill/>
          <a:ln w="25400">
            <a:solidFill>
              <a:schemeClr val="tx1"/>
            </a:solidFill>
            <a:round/>
            <a:headEnd/>
            <a:tailEnd/>
          </a:ln>
          <a:effectLst/>
        </p:spPr>
        <p:txBody>
          <a:bodyPr/>
          <a:lstStyle/>
          <a:p>
            <a:endParaRPr lang="es-ES"/>
          </a:p>
        </p:txBody>
      </p:sp>
      <p:sp>
        <p:nvSpPr>
          <p:cNvPr id="105721" name="Line 249"/>
          <p:cNvSpPr>
            <a:spLocks noChangeShapeType="1"/>
          </p:cNvSpPr>
          <p:nvPr/>
        </p:nvSpPr>
        <p:spPr bwMode="auto">
          <a:xfrm>
            <a:off x="4352925" y="1323975"/>
            <a:ext cx="485775" cy="101600"/>
          </a:xfrm>
          <a:prstGeom prst="line">
            <a:avLst/>
          </a:prstGeom>
          <a:noFill/>
          <a:ln w="25400">
            <a:solidFill>
              <a:schemeClr val="tx1"/>
            </a:solidFill>
            <a:round/>
            <a:headEnd/>
            <a:tailEnd/>
          </a:ln>
          <a:effectLst/>
        </p:spPr>
        <p:txBody>
          <a:bodyPr/>
          <a:lstStyle/>
          <a:p>
            <a:endParaRPr lang="es-ES"/>
          </a:p>
        </p:txBody>
      </p:sp>
      <p:sp>
        <p:nvSpPr>
          <p:cNvPr id="105722" name="Line 250"/>
          <p:cNvSpPr>
            <a:spLocks noChangeShapeType="1"/>
          </p:cNvSpPr>
          <p:nvPr/>
        </p:nvSpPr>
        <p:spPr bwMode="auto">
          <a:xfrm>
            <a:off x="5251450" y="1574800"/>
            <a:ext cx="520700" cy="279400"/>
          </a:xfrm>
          <a:prstGeom prst="line">
            <a:avLst/>
          </a:prstGeom>
          <a:noFill/>
          <a:ln w="25400">
            <a:solidFill>
              <a:schemeClr val="tx1"/>
            </a:solidFill>
            <a:round/>
            <a:headEnd/>
            <a:tailEnd/>
          </a:ln>
          <a:effectLst/>
        </p:spPr>
        <p:txBody>
          <a:bodyPr/>
          <a:lstStyle/>
          <a:p>
            <a:endParaRPr lang="es-ES"/>
          </a:p>
        </p:txBody>
      </p:sp>
      <p:sp>
        <p:nvSpPr>
          <p:cNvPr id="105723" name="Line 251"/>
          <p:cNvSpPr>
            <a:spLocks noChangeShapeType="1"/>
          </p:cNvSpPr>
          <p:nvPr/>
        </p:nvSpPr>
        <p:spPr bwMode="auto">
          <a:xfrm flipV="1">
            <a:off x="5249863" y="2073275"/>
            <a:ext cx="525462" cy="292100"/>
          </a:xfrm>
          <a:prstGeom prst="line">
            <a:avLst/>
          </a:prstGeom>
          <a:noFill/>
          <a:ln w="25400">
            <a:solidFill>
              <a:schemeClr val="tx1"/>
            </a:solidFill>
            <a:round/>
            <a:headEnd/>
            <a:tailEnd/>
          </a:ln>
          <a:effectLst/>
        </p:spPr>
        <p:txBody>
          <a:bodyPr/>
          <a:lstStyle/>
          <a:p>
            <a:endParaRPr lang="es-ES"/>
          </a:p>
        </p:txBody>
      </p:sp>
      <p:sp>
        <p:nvSpPr>
          <p:cNvPr id="105489" name="Oval 17"/>
          <p:cNvSpPr>
            <a:spLocks noChangeArrowheads="1"/>
          </p:cNvSpPr>
          <p:nvPr/>
        </p:nvSpPr>
        <p:spPr bwMode="auto">
          <a:xfrm>
            <a:off x="4829175" y="2252663"/>
            <a:ext cx="449263" cy="449262"/>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1" name="Oval 19"/>
          <p:cNvSpPr>
            <a:spLocks noChangeArrowheads="1"/>
          </p:cNvSpPr>
          <p:nvPr/>
        </p:nvSpPr>
        <p:spPr bwMode="auto">
          <a:xfrm>
            <a:off x="4830763" y="1238250"/>
            <a:ext cx="449262"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84" name="Oval 12"/>
          <p:cNvSpPr>
            <a:spLocks noChangeArrowheads="1"/>
          </p:cNvSpPr>
          <p:nvPr/>
        </p:nvSpPr>
        <p:spPr bwMode="auto">
          <a:xfrm>
            <a:off x="3911600" y="1054100"/>
            <a:ext cx="449263"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490" name="Oval 18"/>
          <p:cNvSpPr>
            <a:spLocks noChangeArrowheads="1"/>
          </p:cNvSpPr>
          <p:nvPr/>
        </p:nvSpPr>
        <p:spPr bwMode="auto">
          <a:xfrm>
            <a:off x="3910013" y="2444750"/>
            <a:ext cx="449262" cy="449263"/>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05724" name="Line 252"/>
          <p:cNvSpPr>
            <a:spLocks noChangeShapeType="1"/>
          </p:cNvSpPr>
          <p:nvPr/>
        </p:nvSpPr>
        <p:spPr bwMode="auto">
          <a:xfrm flipH="1">
            <a:off x="2279650" y="2860675"/>
            <a:ext cx="809625" cy="1228725"/>
          </a:xfrm>
          <a:prstGeom prst="line">
            <a:avLst/>
          </a:prstGeom>
          <a:noFill/>
          <a:ln w="25400">
            <a:solidFill>
              <a:schemeClr val="tx1"/>
            </a:solidFill>
            <a:prstDash val="dash"/>
            <a:round/>
            <a:headEnd/>
            <a:tailEnd/>
          </a:ln>
          <a:effectLst/>
        </p:spPr>
        <p:txBody>
          <a:bodyPr/>
          <a:lstStyle/>
          <a:p>
            <a:endParaRPr lang="es-ES"/>
          </a:p>
        </p:txBody>
      </p:sp>
      <p:sp>
        <p:nvSpPr>
          <p:cNvPr id="105725" name="Line 253"/>
          <p:cNvSpPr>
            <a:spLocks noChangeShapeType="1"/>
          </p:cNvSpPr>
          <p:nvPr/>
        </p:nvSpPr>
        <p:spPr bwMode="auto">
          <a:xfrm>
            <a:off x="2336800" y="4432300"/>
            <a:ext cx="393700" cy="317500"/>
          </a:xfrm>
          <a:prstGeom prst="line">
            <a:avLst/>
          </a:prstGeom>
          <a:noFill/>
          <a:ln w="25400">
            <a:solidFill>
              <a:schemeClr val="tx1"/>
            </a:solidFill>
            <a:prstDash val="dash"/>
            <a:round/>
            <a:headEnd/>
            <a:tailEnd/>
          </a:ln>
          <a:effectLst/>
        </p:spPr>
        <p:txBody>
          <a:bodyPr/>
          <a:lstStyle/>
          <a:p>
            <a:endParaRPr lang="es-ES"/>
          </a:p>
        </p:txBody>
      </p:sp>
      <p:sp>
        <p:nvSpPr>
          <p:cNvPr id="105726" name="Line 254"/>
          <p:cNvSpPr>
            <a:spLocks noChangeShapeType="1"/>
          </p:cNvSpPr>
          <p:nvPr/>
        </p:nvSpPr>
        <p:spPr bwMode="auto">
          <a:xfrm flipH="1">
            <a:off x="2000250" y="5067300"/>
            <a:ext cx="31750" cy="695325"/>
          </a:xfrm>
          <a:prstGeom prst="line">
            <a:avLst/>
          </a:prstGeom>
          <a:noFill/>
          <a:ln w="25400">
            <a:solidFill>
              <a:schemeClr val="tx1"/>
            </a:solidFill>
            <a:prstDash val="dash"/>
            <a:round/>
            <a:headEnd/>
            <a:tailEnd/>
          </a:ln>
          <a:effectLst/>
        </p:spPr>
        <p:txBody>
          <a:bodyPr/>
          <a:lstStyle/>
          <a:p>
            <a:endParaRPr lang="es-ES"/>
          </a:p>
        </p:txBody>
      </p:sp>
      <p:sp>
        <p:nvSpPr>
          <p:cNvPr id="105727" name="Line 255"/>
          <p:cNvSpPr>
            <a:spLocks noChangeShapeType="1"/>
          </p:cNvSpPr>
          <p:nvPr/>
        </p:nvSpPr>
        <p:spPr bwMode="auto">
          <a:xfrm>
            <a:off x="2130425" y="5051425"/>
            <a:ext cx="377825" cy="723900"/>
          </a:xfrm>
          <a:prstGeom prst="line">
            <a:avLst/>
          </a:prstGeom>
          <a:noFill/>
          <a:ln w="25400">
            <a:solidFill>
              <a:schemeClr val="tx1"/>
            </a:solidFill>
            <a:prstDash val="dash"/>
            <a:round/>
            <a:headEnd/>
            <a:tailEnd/>
          </a:ln>
          <a:effectLst/>
        </p:spPr>
        <p:txBody>
          <a:bodyPr/>
          <a:lstStyle/>
          <a:p>
            <a:endParaRPr lang="es-ES"/>
          </a:p>
        </p:txBody>
      </p:sp>
      <p:sp>
        <p:nvSpPr>
          <p:cNvPr id="105728" name="Line 256"/>
          <p:cNvSpPr>
            <a:spLocks noChangeShapeType="1"/>
          </p:cNvSpPr>
          <p:nvPr/>
        </p:nvSpPr>
        <p:spPr bwMode="auto">
          <a:xfrm>
            <a:off x="1514475" y="5572125"/>
            <a:ext cx="0" cy="63500"/>
          </a:xfrm>
          <a:prstGeom prst="line">
            <a:avLst/>
          </a:prstGeom>
          <a:noFill/>
          <a:ln w="12700">
            <a:solidFill>
              <a:schemeClr val="tx1"/>
            </a:solidFill>
            <a:round/>
            <a:headEnd/>
            <a:tailEnd/>
          </a:ln>
          <a:effectLst/>
        </p:spPr>
        <p:txBody>
          <a:bodyPr/>
          <a:lstStyle/>
          <a:p>
            <a:endParaRPr lang="es-ES"/>
          </a:p>
        </p:txBody>
      </p:sp>
      <p:sp>
        <p:nvSpPr>
          <p:cNvPr id="105729" name="Line 257"/>
          <p:cNvSpPr>
            <a:spLocks noChangeShapeType="1"/>
          </p:cNvSpPr>
          <p:nvPr/>
        </p:nvSpPr>
        <p:spPr bwMode="auto">
          <a:xfrm>
            <a:off x="1593850" y="5546725"/>
            <a:ext cx="41275" cy="41275"/>
          </a:xfrm>
          <a:prstGeom prst="line">
            <a:avLst/>
          </a:prstGeom>
          <a:noFill/>
          <a:ln w="12700">
            <a:solidFill>
              <a:schemeClr val="tx1"/>
            </a:solidFill>
            <a:round/>
            <a:headEnd/>
            <a:tailEnd/>
          </a:ln>
          <a:effectLst/>
        </p:spPr>
        <p:txBody>
          <a:bodyPr/>
          <a:lstStyle/>
          <a:p>
            <a:endParaRPr lang="es-ES"/>
          </a:p>
        </p:txBody>
      </p:sp>
      <p:sp>
        <p:nvSpPr>
          <p:cNvPr id="105730" name="Line 258"/>
          <p:cNvSpPr>
            <a:spLocks noChangeShapeType="1"/>
          </p:cNvSpPr>
          <p:nvPr/>
        </p:nvSpPr>
        <p:spPr bwMode="auto">
          <a:xfrm>
            <a:off x="1590675" y="5064125"/>
            <a:ext cx="31750" cy="82550"/>
          </a:xfrm>
          <a:prstGeom prst="line">
            <a:avLst/>
          </a:prstGeom>
          <a:noFill/>
          <a:ln w="12700">
            <a:solidFill>
              <a:schemeClr val="tx1"/>
            </a:solidFill>
            <a:round/>
            <a:headEnd/>
            <a:tailEnd/>
          </a:ln>
          <a:effectLst/>
        </p:spPr>
        <p:txBody>
          <a:bodyPr/>
          <a:lstStyle/>
          <a:p>
            <a:endParaRPr lang="es-ES"/>
          </a:p>
        </p:txBody>
      </p:sp>
      <p:sp>
        <p:nvSpPr>
          <p:cNvPr id="105731" name="Line 259"/>
          <p:cNvSpPr>
            <a:spLocks noChangeShapeType="1"/>
          </p:cNvSpPr>
          <p:nvPr/>
        </p:nvSpPr>
        <p:spPr bwMode="auto">
          <a:xfrm>
            <a:off x="1666875" y="5026025"/>
            <a:ext cx="50800" cy="47625"/>
          </a:xfrm>
          <a:prstGeom prst="line">
            <a:avLst/>
          </a:prstGeom>
          <a:noFill/>
          <a:ln w="12700">
            <a:solidFill>
              <a:schemeClr val="tx1"/>
            </a:solidFill>
            <a:round/>
            <a:headEnd/>
            <a:tailEnd/>
          </a:ln>
          <a:effectLst/>
        </p:spPr>
        <p:txBody>
          <a:bodyPr/>
          <a:lstStyle/>
          <a:p>
            <a:endParaRPr lang="es-ES"/>
          </a:p>
        </p:txBody>
      </p:sp>
      <p:sp>
        <p:nvSpPr>
          <p:cNvPr id="105732" name="Line 260"/>
          <p:cNvSpPr>
            <a:spLocks noChangeShapeType="1"/>
          </p:cNvSpPr>
          <p:nvPr/>
        </p:nvSpPr>
        <p:spPr bwMode="auto">
          <a:xfrm>
            <a:off x="1866900" y="5575300"/>
            <a:ext cx="0" cy="66675"/>
          </a:xfrm>
          <a:prstGeom prst="line">
            <a:avLst/>
          </a:prstGeom>
          <a:noFill/>
          <a:ln w="12700">
            <a:solidFill>
              <a:schemeClr val="tx1"/>
            </a:solidFill>
            <a:round/>
            <a:headEnd/>
            <a:tailEnd/>
          </a:ln>
          <a:effectLst/>
        </p:spPr>
        <p:txBody>
          <a:bodyPr/>
          <a:lstStyle/>
          <a:p>
            <a:endParaRPr lang="es-ES"/>
          </a:p>
        </p:txBody>
      </p:sp>
      <p:sp>
        <p:nvSpPr>
          <p:cNvPr id="105733" name="Line 261"/>
          <p:cNvSpPr>
            <a:spLocks noChangeShapeType="1"/>
          </p:cNvSpPr>
          <p:nvPr/>
        </p:nvSpPr>
        <p:spPr bwMode="auto">
          <a:xfrm>
            <a:off x="1936750" y="5559425"/>
            <a:ext cx="44450" cy="53975"/>
          </a:xfrm>
          <a:prstGeom prst="line">
            <a:avLst/>
          </a:prstGeom>
          <a:noFill/>
          <a:ln w="12700">
            <a:solidFill>
              <a:schemeClr val="tx1"/>
            </a:solidFill>
            <a:round/>
            <a:headEnd/>
            <a:tailEnd/>
          </a:ln>
          <a:effectLst/>
        </p:spPr>
        <p:txBody>
          <a:bodyPr/>
          <a:lstStyle/>
          <a:p>
            <a:endParaRPr lang="es-ES"/>
          </a:p>
        </p:txBody>
      </p:sp>
      <p:sp>
        <p:nvSpPr>
          <p:cNvPr id="105734" name="Line 262"/>
          <p:cNvSpPr>
            <a:spLocks noChangeShapeType="1"/>
          </p:cNvSpPr>
          <p:nvPr/>
        </p:nvSpPr>
        <p:spPr bwMode="auto">
          <a:xfrm>
            <a:off x="2076450" y="5067300"/>
            <a:ext cx="0" cy="107950"/>
          </a:xfrm>
          <a:prstGeom prst="line">
            <a:avLst/>
          </a:prstGeom>
          <a:noFill/>
          <a:ln w="12700">
            <a:solidFill>
              <a:schemeClr val="tx1"/>
            </a:solidFill>
            <a:round/>
            <a:headEnd/>
            <a:tailEnd/>
          </a:ln>
          <a:effectLst/>
        </p:spPr>
        <p:txBody>
          <a:bodyPr/>
          <a:lstStyle/>
          <a:p>
            <a:endParaRPr lang="es-ES"/>
          </a:p>
        </p:txBody>
      </p:sp>
      <p:sp>
        <p:nvSpPr>
          <p:cNvPr id="105735" name="Line 263"/>
          <p:cNvSpPr>
            <a:spLocks noChangeShapeType="1"/>
          </p:cNvSpPr>
          <p:nvPr/>
        </p:nvSpPr>
        <p:spPr bwMode="auto">
          <a:xfrm>
            <a:off x="2101850" y="5060950"/>
            <a:ext cx="44450" cy="104775"/>
          </a:xfrm>
          <a:prstGeom prst="line">
            <a:avLst/>
          </a:prstGeom>
          <a:noFill/>
          <a:ln w="12700">
            <a:solidFill>
              <a:schemeClr val="tx1"/>
            </a:solidFill>
            <a:round/>
            <a:headEnd/>
            <a:tailEnd/>
          </a:ln>
          <a:effectLst/>
        </p:spPr>
        <p:txBody>
          <a:bodyPr/>
          <a:lstStyle/>
          <a:p>
            <a:endParaRPr lang="es-ES"/>
          </a:p>
        </p:txBody>
      </p:sp>
      <p:sp>
        <p:nvSpPr>
          <p:cNvPr id="105736" name="Line 264"/>
          <p:cNvSpPr>
            <a:spLocks noChangeShapeType="1"/>
          </p:cNvSpPr>
          <p:nvPr/>
        </p:nvSpPr>
        <p:spPr bwMode="auto">
          <a:xfrm flipH="1">
            <a:off x="2032000" y="4486275"/>
            <a:ext cx="41275" cy="101600"/>
          </a:xfrm>
          <a:prstGeom prst="line">
            <a:avLst/>
          </a:prstGeom>
          <a:noFill/>
          <a:ln w="12700">
            <a:solidFill>
              <a:schemeClr val="tx1"/>
            </a:solidFill>
            <a:round/>
            <a:headEnd/>
            <a:tailEnd/>
          </a:ln>
          <a:effectLst/>
        </p:spPr>
        <p:txBody>
          <a:bodyPr/>
          <a:lstStyle/>
          <a:p>
            <a:endParaRPr lang="es-ES"/>
          </a:p>
        </p:txBody>
      </p:sp>
      <p:sp>
        <p:nvSpPr>
          <p:cNvPr id="105737" name="Line 265"/>
          <p:cNvSpPr>
            <a:spLocks noChangeShapeType="1"/>
          </p:cNvSpPr>
          <p:nvPr/>
        </p:nvSpPr>
        <p:spPr bwMode="auto">
          <a:xfrm flipH="1">
            <a:off x="1930400" y="4454525"/>
            <a:ext cx="85725" cy="79375"/>
          </a:xfrm>
          <a:prstGeom prst="line">
            <a:avLst/>
          </a:prstGeom>
          <a:noFill/>
          <a:ln w="12700">
            <a:solidFill>
              <a:schemeClr val="tx1"/>
            </a:solidFill>
            <a:round/>
            <a:headEnd/>
            <a:tailEnd/>
          </a:ln>
          <a:effectLst/>
        </p:spPr>
        <p:txBody>
          <a:bodyPr/>
          <a:lstStyle/>
          <a:p>
            <a:endParaRPr lang="es-ES"/>
          </a:p>
        </p:txBody>
      </p:sp>
      <p:sp>
        <p:nvSpPr>
          <p:cNvPr id="105738" name="Line 266"/>
          <p:cNvSpPr>
            <a:spLocks noChangeShapeType="1"/>
          </p:cNvSpPr>
          <p:nvPr/>
        </p:nvSpPr>
        <p:spPr bwMode="auto">
          <a:xfrm>
            <a:off x="4257675" y="5070475"/>
            <a:ext cx="0" cy="73025"/>
          </a:xfrm>
          <a:prstGeom prst="line">
            <a:avLst/>
          </a:prstGeom>
          <a:noFill/>
          <a:ln w="12700">
            <a:solidFill>
              <a:schemeClr val="tx1"/>
            </a:solidFill>
            <a:round/>
            <a:headEnd/>
            <a:tailEnd/>
          </a:ln>
          <a:effectLst/>
        </p:spPr>
        <p:txBody>
          <a:bodyPr/>
          <a:lstStyle/>
          <a:p>
            <a:endParaRPr lang="es-ES"/>
          </a:p>
        </p:txBody>
      </p:sp>
      <p:sp>
        <p:nvSpPr>
          <p:cNvPr id="105739" name="Line 267"/>
          <p:cNvSpPr>
            <a:spLocks noChangeShapeType="1"/>
          </p:cNvSpPr>
          <p:nvPr/>
        </p:nvSpPr>
        <p:spPr bwMode="auto">
          <a:xfrm>
            <a:off x="4295775" y="5064125"/>
            <a:ext cx="22225" cy="69850"/>
          </a:xfrm>
          <a:prstGeom prst="line">
            <a:avLst/>
          </a:prstGeom>
          <a:noFill/>
          <a:ln w="12700">
            <a:solidFill>
              <a:schemeClr val="tx1"/>
            </a:solidFill>
            <a:round/>
            <a:headEnd/>
            <a:tailEnd/>
          </a:ln>
          <a:effectLst/>
        </p:spPr>
        <p:txBody>
          <a:bodyPr/>
          <a:lstStyle/>
          <a:p>
            <a:endParaRPr lang="es-ES"/>
          </a:p>
        </p:txBody>
      </p:sp>
      <p:sp>
        <p:nvSpPr>
          <p:cNvPr id="105740" name="Line 268"/>
          <p:cNvSpPr>
            <a:spLocks noChangeShapeType="1"/>
          </p:cNvSpPr>
          <p:nvPr/>
        </p:nvSpPr>
        <p:spPr bwMode="auto">
          <a:xfrm>
            <a:off x="4330700" y="5054600"/>
            <a:ext cx="44450" cy="57150"/>
          </a:xfrm>
          <a:prstGeom prst="line">
            <a:avLst/>
          </a:prstGeom>
          <a:noFill/>
          <a:ln w="12700">
            <a:solidFill>
              <a:schemeClr val="tx1"/>
            </a:solidFill>
            <a:round/>
            <a:headEnd/>
            <a:tailEnd/>
          </a:ln>
          <a:effectLst/>
        </p:spPr>
        <p:txBody>
          <a:bodyPr/>
          <a:lstStyle/>
          <a:p>
            <a:endParaRPr lang="es-ES"/>
          </a:p>
        </p:txBody>
      </p:sp>
      <p:sp>
        <p:nvSpPr>
          <p:cNvPr id="105741" name="Line 269"/>
          <p:cNvSpPr>
            <a:spLocks noChangeShapeType="1"/>
          </p:cNvSpPr>
          <p:nvPr/>
        </p:nvSpPr>
        <p:spPr bwMode="auto">
          <a:xfrm>
            <a:off x="4733925" y="5064125"/>
            <a:ext cx="0" cy="101600"/>
          </a:xfrm>
          <a:prstGeom prst="line">
            <a:avLst/>
          </a:prstGeom>
          <a:noFill/>
          <a:ln w="12700">
            <a:solidFill>
              <a:schemeClr val="tx1"/>
            </a:solidFill>
            <a:round/>
            <a:headEnd/>
            <a:tailEnd/>
          </a:ln>
          <a:effectLst/>
        </p:spPr>
        <p:txBody>
          <a:bodyPr/>
          <a:lstStyle/>
          <a:p>
            <a:endParaRPr lang="es-ES"/>
          </a:p>
        </p:txBody>
      </p:sp>
      <p:sp>
        <p:nvSpPr>
          <p:cNvPr id="105742" name="Line 270"/>
          <p:cNvSpPr>
            <a:spLocks noChangeShapeType="1"/>
          </p:cNvSpPr>
          <p:nvPr/>
        </p:nvSpPr>
        <p:spPr bwMode="auto">
          <a:xfrm>
            <a:off x="4787900" y="5057775"/>
            <a:ext cx="66675" cy="69850"/>
          </a:xfrm>
          <a:prstGeom prst="line">
            <a:avLst/>
          </a:prstGeom>
          <a:noFill/>
          <a:ln w="12700">
            <a:solidFill>
              <a:schemeClr val="tx1"/>
            </a:solidFill>
            <a:round/>
            <a:headEnd/>
            <a:tailEnd/>
          </a:ln>
          <a:effectLst/>
        </p:spPr>
        <p:txBody>
          <a:bodyPr/>
          <a:lstStyle/>
          <a:p>
            <a:endParaRPr lang="es-ES"/>
          </a:p>
        </p:txBody>
      </p:sp>
      <p:sp>
        <p:nvSpPr>
          <p:cNvPr id="105743" name="Line 271"/>
          <p:cNvSpPr>
            <a:spLocks noChangeShapeType="1"/>
          </p:cNvSpPr>
          <p:nvPr/>
        </p:nvSpPr>
        <p:spPr bwMode="auto">
          <a:xfrm flipH="1">
            <a:off x="4578350" y="4502150"/>
            <a:ext cx="22225" cy="57150"/>
          </a:xfrm>
          <a:prstGeom prst="line">
            <a:avLst/>
          </a:prstGeom>
          <a:noFill/>
          <a:ln w="12700">
            <a:solidFill>
              <a:schemeClr val="tx1"/>
            </a:solidFill>
            <a:round/>
            <a:headEnd/>
            <a:tailEnd/>
          </a:ln>
          <a:effectLst/>
        </p:spPr>
        <p:txBody>
          <a:bodyPr/>
          <a:lstStyle/>
          <a:p>
            <a:endParaRPr lang="es-ES"/>
          </a:p>
        </p:txBody>
      </p:sp>
      <p:sp>
        <p:nvSpPr>
          <p:cNvPr id="105744" name="Line 272"/>
          <p:cNvSpPr>
            <a:spLocks noChangeShapeType="1"/>
          </p:cNvSpPr>
          <p:nvPr/>
        </p:nvSpPr>
        <p:spPr bwMode="auto">
          <a:xfrm>
            <a:off x="4638675" y="4508500"/>
            <a:ext cx="0" cy="66675"/>
          </a:xfrm>
          <a:prstGeom prst="line">
            <a:avLst/>
          </a:prstGeom>
          <a:noFill/>
          <a:ln w="12700">
            <a:solidFill>
              <a:schemeClr val="tx1"/>
            </a:solidFill>
            <a:round/>
            <a:headEnd/>
            <a:tailEnd/>
          </a:ln>
          <a:effectLst/>
        </p:spPr>
        <p:txBody>
          <a:bodyPr/>
          <a:lstStyle/>
          <a:p>
            <a:endParaRPr lang="es-ES"/>
          </a:p>
        </p:txBody>
      </p:sp>
      <p:sp>
        <p:nvSpPr>
          <p:cNvPr id="105745" name="Line 273"/>
          <p:cNvSpPr>
            <a:spLocks noChangeShapeType="1"/>
          </p:cNvSpPr>
          <p:nvPr/>
        </p:nvSpPr>
        <p:spPr bwMode="auto">
          <a:xfrm>
            <a:off x="4683125" y="4508500"/>
            <a:ext cx="28575" cy="53975"/>
          </a:xfrm>
          <a:prstGeom prst="line">
            <a:avLst/>
          </a:prstGeom>
          <a:noFill/>
          <a:ln w="12700">
            <a:solidFill>
              <a:schemeClr val="tx1"/>
            </a:solidFill>
            <a:round/>
            <a:headEnd/>
            <a:tailEnd/>
          </a:ln>
          <a:effectLst/>
        </p:spPr>
        <p:txBody>
          <a:bodyPr/>
          <a:lstStyle/>
          <a:p>
            <a:endParaRPr lang="es-ES"/>
          </a:p>
        </p:txBody>
      </p:sp>
      <p:sp>
        <p:nvSpPr>
          <p:cNvPr id="105746" name="Line 274"/>
          <p:cNvSpPr>
            <a:spLocks noChangeShapeType="1"/>
          </p:cNvSpPr>
          <p:nvPr/>
        </p:nvSpPr>
        <p:spPr bwMode="auto">
          <a:xfrm>
            <a:off x="4362450" y="5038725"/>
            <a:ext cx="561975" cy="746125"/>
          </a:xfrm>
          <a:prstGeom prst="line">
            <a:avLst/>
          </a:prstGeom>
          <a:noFill/>
          <a:ln w="25400">
            <a:solidFill>
              <a:schemeClr val="tx1"/>
            </a:solidFill>
            <a:prstDash val="dash"/>
            <a:round/>
            <a:headEnd/>
            <a:tailEnd/>
          </a:ln>
          <a:effectLst/>
        </p:spPr>
        <p:txBody>
          <a:bodyPr/>
          <a:lstStyle/>
          <a:p>
            <a:endParaRPr lang="es-ES"/>
          </a:p>
        </p:txBody>
      </p:sp>
      <p:sp>
        <p:nvSpPr>
          <p:cNvPr id="105747" name="Line 275"/>
          <p:cNvSpPr>
            <a:spLocks noChangeShapeType="1"/>
          </p:cNvSpPr>
          <p:nvPr/>
        </p:nvSpPr>
        <p:spPr bwMode="auto">
          <a:xfrm flipH="1">
            <a:off x="4403725" y="5026025"/>
            <a:ext cx="206375" cy="263525"/>
          </a:xfrm>
          <a:prstGeom prst="line">
            <a:avLst/>
          </a:prstGeom>
          <a:noFill/>
          <a:ln w="25400">
            <a:solidFill>
              <a:schemeClr val="tx1"/>
            </a:solidFill>
            <a:prstDash val="dash"/>
            <a:round/>
            <a:headEnd/>
            <a:tailEnd/>
          </a:ln>
          <a:effectLst/>
        </p:spPr>
        <p:txBody>
          <a:bodyPr/>
          <a:lstStyle/>
          <a:p>
            <a:endParaRPr lang="es-ES"/>
          </a:p>
        </p:txBody>
      </p:sp>
      <p:sp>
        <p:nvSpPr>
          <p:cNvPr id="105748" name="Line 276"/>
          <p:cNvSpPr>
            <a:spLocks noChangeShapeType="1"/>
          </p:cNvSpPr>
          <p:nvPr/>
        </p:nvSpPr>
        <p:spPr bwMode="auto">
          <a:xfrm>
            <a:off x="4756150" y="5060950"/>
            <a:ext cx="200025" cy="708025"/>
          </a:xfrm>
          <a:prstGeom prst="line">
            <a:avLst/>
          </a:prstGeom>
          <a:noFill/>
          <a:ln w="25400">
            <a:solidFill>
              <a:schemeClr val="tx1"/>
            </a:solidFill>
            <a:prstDash val="dash"/>
            <a:round/>
            <a:headEnd/>
            <a:tailEnd/>
          </a:ln>
          <a:effectLst/>
        </p:spPr>
        <p:txBody>
          <a:bodyPr/>
          <a:lstStyle/>
          <a:p>
            <a:endParaRPr lang="es-ES"/>
          </a:p>
        </p:txBody>
      </p:sp>
      <p:sp>
        <p:nvSpPr>
          <p:cNvPr id="105749" name="Line 277"/>
          <p:cNvSpPr>
            <a:spLocks noChangeShapeType="1"/>
          </p:cNvSpPr>
          <p:nvPr/>
        </p:nvSpPr>
        <p:spPr bwMode="auto">
          <a:xfrm flipH="1">
            <a:off x="4356100" y="4470400"/>
            <a:ext cx="161925" cy="250825"/>
          </a:xfrm>
          <a:prstGeom prst="line">
            <a:avLst/>
          </a:prstGeom>
          <a:noFill/>
          <a:ln w="25400">
            <a:solidFill>
              <a:schemeClr val="tx1"/>
            </a:solidFill>
            <a:prstDash val="dash"/>
            <a:round/>
            <a:headEnd/>
            <a:tailEnd/>
          </a:ln>
          <a:effectLst/>
        </p:spPr>
        <p:txBody>
          <a:bodyPr/>
          <a:lstStyle/>
          <a:p>
            <a:endParaRPr lang="es-ES"/>
          </a:p>
        </p:txBody>
      </p:sp>
      <p:sp>
        <p:nvSpPr>
          <p:cNvPr id="105750" name="Line 278"/>
          <p:cNvSpPr>
            <a:spLocks noChangeShapeType="1"/>
          </p:cNvSpPr>
          <p:nvPr/>
        </p:nvSpPr>
        <p:spPr bwMode="auto">
          <a:xfrm flipH="1">
            <a:off x="5006975" y="5572125"/>
            <a:ext cx="38100" cy="193675"/>
          </a:xfrm>
          <a:prstGeom prst="line">
            <a:avLst/>
          </a:prstGeom>
          <a:noFill/>
          <a:ln w="25400">
            <a:solidFill>
              <a:schemeClr val="tx1"/>
            </a:solidFill>
            <a:round/>
            <a:headEnd/>
            <a:tailEnd/>
          </a:ln>
          <a:effectLst/>
        </p:spPr>
        <p:txBody>
          <a:bodyPr/>
          <a:lstStyle/>
          <a:p>
            <a:endParaRPr lang="es-ES"/>
          </a:p>
        </p:txBody>
      </p:sp>
      <p:sp>
        <p:nvSpPr>
          <p:cNvPr id="105751" name="Line 279"/>
          <p:cNvSpPr>
            <a:spLocks noChangeShapeType="1"/>
          </p:cNvSpPr>
          <p:nvPr/>
        </p:nvSpPr>
        <p:spPr bwMode="auto">
          <a:xfrm>
            <a:off x="5133975" y="5568950"/>
            <a:ext cx="66675" cy="206375"/>
          </a:xfrm>
          <a:prstGeom prst="line">
            <a:avLst/>
          </a:prstGeom>
          <a:noFill/>
          <a:ln w="25400">
            <a:solidFill>
              <a:schemeClr val="tx1"/>
            </a:solidFill>
            <a:round/>
            <a:headEnd/>
            <a:tailEnd/>
          </a:ln>
          <a:effectLst/>
        </p:spPr>
        <p:txBody>
          <a:bodyPr/>
          <a:lstStyle/>
          <a:p>
            <a:endParaRPr lang="es-ES"/>
          </a:p>
        </p:txBody>
      </p:sp>
      <p:sp>
        <p:nvSpPr>
          <p:cNvPr id="105752" name="Line 280"/>
          <p:cNvSpPr>
            <a:spLocks noChangeShapeType="1"/>
          </p:cNvSpPr>
          <p:nvPr/>
        </p:nvSpPr>
        <p:spPr bwMode="auto">
          <a:xfrm>
            <a:off x="5470525" y="5572125"/>
            <a:ext cx="0" cy="212725"/>
          </a:xfrm>
          <a:prstGeom prst="line">
            <a:avLst/>
          </a:prstGeom>
          <a:noFill/>
          <a:ln w="25400">
            <a:solidFill>
              <a:schemeClr val="tx1"/>
            </a:solidFill>
            <a:round/>
            <a:headEnd/>
            <a:tailEnd/>
          </a:ln>
          <a:effectLst/>
        </p:spPr>
        <p:txBody>
          <a:bodyPr/>
          <a:lstStyle/>
          <a:p>
            <a:endParaRPr lang="es-ES"/>
          </a:p>
        </p:txBody>
      </p:sp>
      <p:sp>
        <p:nvSpPr>
          <p:cNvPr id="105753" name="Line 281"/>
          <p:cNvSpPr>
            <a:spLocks noChangeShapeType="1"/>
          </p:cNvSpPr>
          <p:nvPr/>
        </p:nvSpPr>
        <p:spPr bwMode="auto">
          <a:xfrm>
            <a:off x="5540375" y="5553075"/>
            <a:ext cx="139700" cy="225425"/>
          </a:xfrm>
          <a:prstGeom prst="line">
            <a:avLst/>
          </a:prstGeom>
          <a:noFill/>
          <a:ln w="25400">
            <a:solidFill>
              <a:schemeClr val="tx1"/>
            </a:solidFill>
            <a:round/>
            <a:headEnd/>
            <a:tailEnd/>
          </a:ln>
          <a:effectLst/>
        </p:spPr>
        <p:txBody>
          <a:bodyPr/>
          <a:lstStyle/>
          <a:p>
            <a:endParaRPr lang="es-ES"/>
          </a:p>
        </p:txBody>
      </p:sp>
      <p:sp>
        <p:nvSpPr>
          <p:cNvPr id="105754" name="Line 282"/>
          <p:cNvSpPr>
            <a:spLocks noChangeShapeType="1"/>
          </p:cNvSpPr>
          <p:nvPr/>
        </p:nvSpPr>
        <p:spPr bwMode="auto">
          <a:xfrm flipH="1">
            <a:off x="5108575" y="5070475"/>
            <a:ext cx="31750" cy="184150"/>
          </a:xfrm>
          <a:prstGeom prst="line">
            <a:avLst/>
          </a:prstGeom>
          <a:noFill/>
          <a:ln w="25400">
            <a:solidFill>
              <a:schemeClr val="tx1"/>
            </a:solidFill>
            <a:round/>
            <a:headEnd/>
            <a:tailEnd/>
          </a:ln>
          <a:effectLst/>
        </p:spPr>
        <p:txBody>
          <a:bodyPr/>
          <a:lstStyle/>
          <a:p>
            <a:endParaRPr lang="es-ES"/>
          </a:p>
        </p:txBody>
      </p:sp>
      <p:sp>
        <p:nvSpPr>
          <p:cNvPr id="105755" name="Line 283"/>
          <p:cNvSpPr>
            <a:spLocks noChangeShapeType="1"/>
          </p:cNvSpPr>
          <p:nvPr/>
        </p:nvSpPr>
        <p:spPr bwMode="auto">
          <a:xfrm flipH="1">
            <a:off x="5511800" y="5054600"/>
            <a:ext cx="60325" cy="209550"/>
          </a:xfrm>
          <a:prstGeom prst="line">
            <a:avLst/>
          </a:prstGeom>
          <a:noFill/>
          <a:ln w="25400">
            <a:solidFill>
              <a:schemeClr val="tx1"/>
            </a:solidFill>
            <a:round/>
            <a:headEnd/>
            <a:tailEnd/>
          </a:ln>
          <a:effectLst/>
        </p:spPr>
        <p:txBody>
          <a:bodyPr/>
          <a:lstStyle/>
          <a:p>
            <a:endParaRPr lang="es-ES"/>
          </a:p>
        </p:txBody>
      </p:sp>
      <p:sp>
        <p:nvSpPr>
          <p:cNvPr id="105756" name="Line 284"/>
          <p:cNvSpPr>
            <a:spLocks noChangeShapeType="1"/>
          </p:cNvSpPr>
          <p:nvPr/>
        </p:nvSpPr>
        <p:spPr bwMode="auto">
          <a:xfrm>
            <a:off x="5689600" y="5060950"/>
            <a:ext cx="63500" cy="200025"/>
          </a:xfrm>
          <a:prstGeom prst="line">
            <a:avLst/>
          </a:prstGeom>
          <a:noFill/>
          <a:ln w="25400">
            <a:solidFill>
              <a:schemeClr val="tx1"/>
            </a:solidFill>
            <a:round/>
            <a:headEnd/>
            <a:tailEnd/>
          </a:ln>
          <a:effectLst/>
        </p:spPr>
        <p:txBody>
          <a:bodyPr/>
          <a:lstStyle/>
          <a:p>
            <a:endParaRPr lang="es-ES"/>
          </a:p>
        </p:txBody>
      </p:sp>
      <p:sp>
        <p:nvSpPr>
          <p:cNvPr id="105758" name="Text Box 286"/>
          <p:cNvSpPr txBox="1">
            <a:spLocks noChangeArrowheads="1"/>
          </p:cNvSpPr>
          <p:nvPr/>
        </p:nvSpPr>
        <p:spPr bwMode="auto">
          <a:xfrm>
            <a:off x="1260475" y="1800225"/>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105759" name="Text Box 287"/>
          <p:cNvSpPr txBox="1">
            <a:spLocks noChangeArrowheads="1"/>
          </p:cNvSpPr>
          <p:nvPr/>
        </p:nvSpPr>
        <p:spPr bwMode="auto">
          <a:xfrm>
            <a:off x="4013200" y="2524125"/>
            <a:ext cx="282575" cy="304800"/>
          </a:xfrm>
          <a:prstGeom prst="rect">
            <a:avLst/>
          </a:prstGeom>
          <a:noFill/>
          <a:ln w="12700">
            <a:noFill/>
            <a:miter lim="800000"/>
            <a:headEnd/>
            <a:tailEnd/>
          </a:ln>
          <a:effectLst/>
        </p:spPr>
        <p:txBody>
          <a:bodyPr wrap="none">
            <a:spAutoFit/>
          </a:bodyPr>
          <a:lstStyle/>
          <a:p>
            <a:r>
              <a:rPr lang="es-ES" sz="1400" b="1">
                <a:latin typeface="Arial" charset="0"/>
              </a:rPr>
              <a:t>8</a:t>
            </a:r>
          </a:p>
        </p:txBody>
      </p:sp>
      <p:sp>
        <p:nvSpPr>
          <p:cNvPr id="105760" name="Text Box 288"/>
          <p:cNvSpPr txBox="1">
            <a:spLocks noChangeArrowheads="1"/>
          </p:cNvSpPr>
          <p:nvPr/>
        </p:nvSpPr>
        <p:spPr bwMode="auto">
          <a:xfrm>
            <a:off x="3076575" y="2514600"/>
            <a:ext cx="282575" cy="304800"/>
          </a:xfrm>
          <a:prstGeom prst="rect">
            <a:avLst/>
          </a:prstGeom>
          <a:noFill/>
          <a:ln w="12700">
            <a:noFill/>
            <a:miter lim="800000"/>
            <a:headEnd/>
            <a:tailEnd/>
          </a:ln>
          <a:effectLst/>
        </p:spPr>
        <p:txBody>
          <a:bodyPr wrap="none">
            <a:spAutoFit/>
          </a:bodyPr>
          <a:lstStyle/>
          <a:p>
            <a:r>
              <a:rPr lang="es-ES" sz="1400" b="1">
                <a:latin typeface="Arial" charset="0"/>
              </a:rPr>
              <a:t>9</a:t>
            </a:r>
          </a:p>
        </p:txBody>
      </p:sp>
      <p:sp>
        <p:nvSpPr>
          <p:cNvPr id="105761" name="Text Box 289"/>
          <p:cNvSpPr txBox="1">
            <a:spLocks noChangeArrowheads="1"/>
          </p:cNvSpPr>
          <p:nvPr/>
        </p:nvSpPr>
        <p:spPr bwMode="auto">
          <a:xfrm>
            <a:off x="2089150" y="2333625"/>
            <a:ext cx="381000" cy="304800"/>
          </a:xfrm>
          <a:prstGeom prst="rect">
            <a:avLst/>
          </a:prstGeom>
          <a:noFill/>
          <a:ln w="12700">
            <a:noFill/>
            <a:miter lim="800000"/>
            <a:headEnd/>
            <a:tailEnd/>
          </a:ln>
          <a:effectLst/>
        </p:spPr>
        <p:txBody>
          <a:bodyPr wrap="none">
            <a:spAutoFit/>
          </a:bodyPr>
          <a:lstStyle/>
          <a:p>
            <a:r>
              <a:rPr lang="es-ES" sz="1400" b="1">
                <a:latin typeface="Arial" charset="0"/>
              </a:rPr>
              <a:t>10</a:t>
            </a:r>
          </a:p>
        </p:txBody>
      </p:sp>
      <p:sp>
        <p:nvSpPr>
          <p:cNvPr id="105762" name="Text Box 290"/>
          <p:cNvSpPr txBox="1">
            <a:spLocks noChangeArrowheads="1"/>
          </p:cNvSpPr>
          <p:nvPr/>
        </p:nvSpPr>
        <p:spPr bwMode="auto">
          <a:xfrm>
            <a:off x="4918075" y="1304925"/>
            <a:ext cx="282575" cy="304800"/>
          </a:xfrm>
          <a:prstGeom prst="rect">
            <a:avLst/>
          </a:prstGeom>
          <a:noFill/>
          <a:ln w="12700">
            <a:noFill/>
            <a:miter lim="800000"/>
            <a:headEnd/>
            <a:tailEnd/>
          </a:ln>
          <a:effectLst/>
        </p:spPr>
        <p:txBody>
          <a:bodyPr wrap="none">
            <a:spAutoFit/>
          </a:bodyPr>
          <a:lstStyle/>
          <a:p>
            <a:r>
              <a:rPr lang="es-ES" sz="1400" b="1">
                <a:latin typeface="Arial" charset="0"/>
              </a:rPr>
              <a:t>5</a:t>
            </a:r>
          </a:p>
        </p:txBody>
      </p:sp>
      <p:sp>
        <p:nvSpPr>
          <p:cNvPr id="105763" name="Text Box 291"/>
          <p:cNvSpPr txBox="1">
            <a:spLocks noChangeArrowheads="1"/>
          </p:cNvSpPr>
          <p:nvPr/>
        </p:nvSpPr>
        <p:spPr bwMode="auto">
          <a:xfrm>
            <a:off x="4003675" y="1133475"/>
            <a:ext cx="282575" cy="304800"/>
          </a:xfrm>
          <a:prstGeom prst="rect">
            <a:avLst/>
          </a:prstGeom>
          <a:noFill/>
          <a:ln w="12700">
            <a:noFill/>
            <a:miter lim="800000"/>
            <a:headEnd/>
            <a:tailEnd/>
          </a:ln>
          <a:effectLst/>
        </p:spPr>
        <p:txBody>
          <a:bodyPr wrap="none">
            <a:spAutoFit/>
          </a:bodyPr>
          <a:lstStyle/>
          <a:p>
            <a:r>
              <a:rPr lang="es-ES" sz="1400" b="1">
                <a:latin typeface="Arial" charset="0"/>
              </a:rPr>
              <a:t>4</a:t>
            </a:r>
          </a:p>
        </p:txBody>
      </p:sp>
      <p:sp>
        <p:nvSpPr>
          <p:cNvPr id="105764" name="Text Box 292"/>
          <p:cNvSpPr txBox="1">
            <a:spLocks noChangeArrowheads="1"/>
          </p:cNvSpPr>
          <p:nvPr/>
        </p:nvSpPr>
        <p:spPr bwMode="auto">
          <a:xfrm>
            <a:off x="3089275" y="1143000"/>
            <a:ext cx="282575" cy="304800"/>
          </a:xfrm>
          <a:prstGeom prst="rect">
            <a:avLst/>
          </a:prstGeom>
          <a:noFill/>
          <a:ln w="12700">
            <a:noFill/>
            <a:miter lim="800000"/>
            <a:headEnd/>
            <a:tailEnd/>
          </a:ln>
          <a:effectLst/>
        </p:spPr>
        <p:txBody>
          <a:bodyPr wrap="none">
            <a:spAutoFit/>
          </a:bodyPr>
          <a:lstStyle/>
          <a:p>
            <a:r>
              <a:rPr lang="es-ES" sz="1400" b="1">
                <a:latin typeface="Arial" charset="0"/>
              </a:rPr>
              <a:t>3</a:t>
            </a:r>
          </a:p>
        </p:txBody>
      </p:sp>
      <p:sp>
        <p:nvSpPr>
          <p:cNvPr id="105765" name="Text Box 293"/>
          <p:cNvSpPr txBox="1">
            <a:spLocks noChangeArrowheads="1"/>
          </p:cNvSpPr>
          <p:nvPr/>
        </p:nvSpPr>
        <p:spPr bwMode="auto">
          <a:xfrm>
            <a:off x="2146300" y="1323975"/>
            <a:ext cx="282575" cy="304800"/>
          </a:xfrm>
          <a:prstGeom prst="rect">
            <a:avLst/>
          </a:prstGeom>
          <a:noFill/>
          <a:ln w="12700">
            <a:noFill/>
            <a:miter lim="800000"/>
            <a:headEnd/>
            <a:tailEnd/>
          </a:ln>
          <a:effectLst/>
        </p:spPr>
        <p:txBody>
          <a:bodyPr wrap="none">
            <a:spAutoFit/>
          </a:bodyPr>
          <a:lstStyle/>
          <a:p>
            <a:r>
              <a:rPr lang="es-ES" sz="1400" b="1">
                <a:latin typeface="Arial" charset="0"/>
              </a:rPr>
              <a:t>2</a:t>
            </a:r>
          </a:p>
        </p:txBody>
      </p:sp>
      <p:sp>
        <p:nvSpPr>
          <p:cNvPr id="105766" name="Text Box 294"/>
          <p:cNvSpPr txBox="1">
            <a:spLocks noChangeArrowheads="1"/>
          </p:cNvSpPr>
          <p:nvPr/>
        </p:nvSpPr>
        <p:spPr bwMode="auto">
          <a:xfrm>
            <a:off x="5832475" y="1809750"/>
            <a:ext cx="282575" cy="304800"/>
          </a:xfrm>
          <a:prstGeom prst="rect">
            <a:avLst/>
          </a:prstGeom>
          <a:noFill/>
          <a:ln w="12700">
            <a:noFill/>
            <a:miter lim="800000"/>
            <a:headEnd/>
            <a:tailEnd/>
          </a:ln>
          <a:effectLst/>
        </p:spPr>
        <p:txBody>
          <a:bodyPr wrap="none">
            <a:spAutoFit/>
          </a:bodyPr>
          <a:lstStyle/>
          <a:p>
            <a:r>
              <a:rPr lang="es-ES" sz="1400" b="1">
                <a:latin typeface="Arial" charset="0"/>
              </a:rPr>
              <a:t>6</a:t>
            </a:r>
          </a:p>
        </p:txBody>
      </p:sp>
      <p:sp>
        <p:nvSpPr>
          <p:cNvPr id="105767" name="Text Box 295"/>
          <p:cNvSpPr txBox="1">
            <a:spLocks noChangeArrowheads="1"/>
          </p:cNvSpPr>
          <p:nvPr/>
        </p:nvSpPr>
        <p:spPr bwMode="auto">
          <a:xfrm>
            <a:off x="4908550" y="2343150"/>
            <a:ext cx="282575" cy="304800"/>
          </a:xfrm>
          <a:prstGeom prst="rect">
            <a:avLst/>
          </a:prstGeom>
          <a:noFill/>
          <a:ln w="12700">
            <a:noFill/>
            <a:miter lim="800000"/>
            <a:headEnd/>
            <a:tailEnd/>
          </a:ln>
          <a:effectLst/>
        </p:spPr>
        <p:txBody>
          <a:bodyPr wrap="none">
            <a:spAutoFit/>
          </a:bodyPr>
          <a:lstStyle/>
          <a:p>
            <a:r>
              <a:rPr lang="es-ES" sz="1400" b="1">
                <a:latin typeface="Arial" charset="0"/>
              </a:rPr>
              <a:t>7</a:t>
            </a:r>
          </a:p>
        </p:txBody>
      </p:sp>
      <p:sp>
        <p:nvSpPr>
          <p:cNvPr id="105769" name="Text Box 297"/>
          <p:cNvSpPr txBox="1">
            <a:spLocks noChangeArrowheads="1"/>
          </p:cNvSpPr>
          <p:nvPr/>
        </p:nvSpPr>
        <p:spPr bwMode="auto">
          <a:xfrm>
            <a:off x="5514975" y="4133850"/>
            <a:ext cx="381000" cy="304800"/>
          </a:xfrm>
          <a:prstGeom prst="rect">
            <a:avLst/>
          </a:prstGeom>
          <a:noFill/>
          <a:ln w="12700">
            <a:noFill/>
            <a:miter lim="800000"/>
            <a:headEnd/>
            <a:tailEnd/>
          </a:ln>
          <a:effectLst/>
        </p:spPr>
        <p:txBody>
          <a:bodyPr wrap="none">
            <a:spAutoFit/>
          </a:bodyPr>
          <a:lstStyle/>
          <a:p>
            <a:r>
              <a:rPr lang="es-ES" sz="1400" b="1">
                <a:latin typeface="Arial" charset="0"/>
              </a:rPr>
              <a:t>67</a:t>
            </a:r>
          </a:p>
        </p:txBody>
      </p:sp>
      <p:sp>
        <p:nvSpPr>
          <p:cNvPr id="105770" name="Text Box 298"/>
          <p:cNvSpPr txBox="1">
            <a:spLocks noChangeArrowheads="1"/>
          </p:cNvSpPr>
          <p:nvPr/>
        </p:nvSpPr>
        <p:spPr bwMode="auto">
          <a:xfrm>
            <a:off x="4981575" y="4124325"/>
            <a:ext cx="381000" cy="304800"/>
          </a:xfrm>
          <a:prstGeom prst="rect">
            <a:avLst/>
          </a:prstGeom>
          <a:noFill/>
          <a:ln w="12700">
            <a:noFill/>
            <a:miter lim="800000"/>
            <a:headEnd/>
            <a:tailEnd/>
          </a:ln>
          <a:effectLst/>
        </p:spPr>
        <p:txBody>
          <a:bodyPr wrap="none">
            <a:spAutoFit/>
          </a:bodyPr>
          <a:lstStyle/>
          <a:p>
            <a:r>
              <a:rPr lang="es-ES" sz="1400" b="1">
                <a:latin typeface="Arial" charset="0"/>
              </a:rPr>
              <a:t>66</a:t>
            </a:r>
          </a:p>
        </p:txBody>
      </p:sp>
      <p:sp>
        <p:nvSpPr>
          <p:cNvPr id="105771" name="Text Box 299"/>
          <p:cNvSpPr txBox="1">
            <a:spLocks noChangeArrowheads="1"/>
          </p:cNvSpPr>
          <p:nvPr/>
        </p:nvSpPr>
        <p:spPr bwMode="auto">
          <a:xfrm>
            <a:off x="4438650" y="4133850"/>
            <a:ext cx="381000" cy="304800"/>
          </a:xfrm>
          <a:prstGeom prst="rect">
            <a:avLst/>
          </a:prstGeom>
          <a:noFill/>
          <a:ln w="12700">
            <a:noFill/>
            <a:miter lim="800000"/>
            <a:headEnd/>
            <a:tailEnd/>
          </a:ln>
          <a:effectLst/>
        </p:spPr>
        <p:txBody>
          <a:bodyPr wrap="none">
            <a:spAutoFit/>
          </a:bodyPr>
          <a:lstStyle/>
          <a:p>
            <a:r>
              <a:rPr lang="es-ES" sz="1400" b="1">
                <a:latin typeface="Arial" charset="0"/>
              </a:rPr>
              <a:t>65</a:t>
            </a:r>
          </a:p>
        </p:txBody>
      </p:sp>
      <p:sp>
        <p:nvSpPr>
          <p:cNvPr id="105772" name="Text Box 300"/>
          <p:cNvSpPr txBox="1">
            <a:spLocks noChangeArrowheads="1"/>
          </p:cNvSpPr>
          <p:nvPr/>
        </p:nvSpPr>
        <p:spPr bwMode="auto">
          <a:xfrm>
            <a:off x="2028825" y="4114800"/>
            <a:ext cx="282575" cy="304800"/>
          </a:xfrm>
          <a:prstGeom prst="rect">
            <a:avLst/>
          </a:prstGeom>
          <a:noFill/>
          <a:ln w="12700">
            <a:noFill/>
            <a:miter lim="800000"/>
            <a:headEnd/>
            <a:tailEnd/>
          </a:ln>
          <a:effectLst/>
        </p:spPr>
        <p:txBody>
          <a:bodyPr wrap="none">
            <a:spAutoFit/>
          </a:bodyPr>
          <a:lstStyle/>
          <a:p>
            <a:r>
              <a:rPr lang="es-ES" sz="1400" b="1">
                <a:latin typeface="Arial" charset="0"/>
              </a:rPr>
              <a:t>3</a:t>
            </a:r>
          </a:p>
        </p:txBody>
      </p:sp>
      <p:sp>
        <p:nvSpPr>
          <p:cNvPr id="105773" name="Text Box 301"/>
          <p:cNvSpPr txBox="1">
            <a:spLocks noChangeArrowheads="1"/>
          </p:cNvSpPr>
          <p:nvPr/>
        </p:nvSpPr>
        <p:spPr bwMode="auto">
          <a:xfrm>
            <a:off x="1476375" y="4133850"/>
            <a:ext cx="282575" cy="304800"/>
          </a:xfrm>
          <a:prstGeom prst="rect">
            <a:avLst/>
          </a:prstGeom>
          <a:noFill/>
          <a:ln w="12700">
            <a:noFill/>
            <a:miter lim="800000"/>
            <a:headEnd/>
            <a:tailEnd/>
          </a:ln>
          <a:effectLst/>
        </p:spPr>
        <p:txBody>
          <a:bodyPr wrap="none">
            <a:spAutoFit/>
          </a:bodyPr>
          <a:lstStyle/>
          <a:p>
            <a:r>
              <a:rPr lang="es-ES" sz="1400" b="1">
                <a:latin typeface="Arial" charset="0"/>
              </a:rPr>
              <a:t>2</a:t>
            </a:r>
          </a:p>
        </p:txBody>
      </p:sp>
      <p:sp>
        <p:nvSpPr>
          <p:cNvPr id="105774" name="Text Box 302"/>
          <p:cNvSpPr txBox="1">
            <a:spLocks noChangeArrowheads="1"/>
          </p:cNvSpPr>
          <p:nvPr/>
        </p:nvSpPr>
        <p:spPr bwMode="auto">
          <a:xfrm>
            <a:off x="962025" y="4124325"/>
            <a:ext cx="282575" cy="304800"/>
          </a:xfrm>
          <a:prstGeom prst="rect">
            <a:avLst/>
          </a:prstGeom>
          <a:noFill/>
          <a:ln w="12700">
            <a:noFill/>
            <a:miter lim="800000"/>
            <a:headEnd/>
            <a:tailEnd/>
          </a:ln>
          <a:effectLst/>
        </p:spPr>
        <p:txBody>
          <a:bodyPr wrap="none">
            <a:spAutoFit/>
          </a:bodyPr>
          <a:lstStyle/>
          <a:p>
            <a:r>
              <a:rPr lang="es-ES" sz="1400" b="1">
                <a:latin typeface="Arial" charset="0"/>
              </a:rPr>
              <a:t>1</a:t>
            </a:r>
          </a:p>
        </p:txBody>
      </p:sp>
      <p:sp>
        <p:nvSpPr>
          <p:cNvPr id="105775" name="Text Box 303"/>
          <p:cNvSpPr txBox="1">
            <a:spLocks noChangeArrowheads="1"/>
          </p:cNvSpPr>
          <p:nvPr/>
        </p:nvSpPr>
        <p:spPr bwMode="auto">
          <a:xfrm>
            <a:off x="5429250" y="4743450"/>
            <a:ext cx="436563" cy="274638"/>
          </a:xfrm>
          <a:prstGeom prst="rect">
            <a:avLst/>
          </a:prstGeom>
          <a:noFill/>
          <a:ln w="12700">
            <a:noFill/>
            <a:miter lim="800000"/>
            <a:headEnd/>
            <a:tailEnd/>
          </a:ln>
          <a:effectLst/>
        </p:spPr>
        <p:txBody>
          <a:bodyPr wrap="none">
            <a:spAutoFit/>
          </a:bodyPr>
          <a:lstStyle/>
          <a:p>
            <a:r>
              <a:rPr lang="es-ES" sz="1200" b="1">
                <a:latin typeface="Arial" charset="0"/>
              </a:rPr>
              <a:t>230</a:t>
            </a:r>
          </a:p>
        </p:txBody>
      </p:sp>
      <p:sp>
        <p:nvSpPr>
          <p:cNvPr id="105776" name="Text Box 304"/>
          <p:cNvSpPr txBox="1">
            <a:spLocks noChangeArrowheads="1"/>
          </p:cNvSpPr>
          <p:nvPr/>
        </p:nvSpPr>
        <p:spPr bwMode="auto">
          <a:xfrm>
            <a:off x="962025" y="4743450"/>
            <a:ext cx="268288" cy="274638"/>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105777" name="Text Box 305"/>
          <p:cNvSpPr txBox="1">
            <a:spLocks noChangeArrowheads="1"/>
          </p:cNvSpPr>
          <p:nvPr/>
        </p:nvSpPr>
        <p:spPr bwMode="auto">
          <a:xfrm>
            <a:off x="4495800" y="4743450"/>
            <a:ext cx="436563" cy="274638"/>
          </a:xfrm>
          <a:prstGeom prst="rect">
            <a:avLst/>
          </a:prstGeom>
          <a:noFill/>
          <a:ln w="12700">
            <a:noFill/>
            <a:miter lim="800000"/>
            <a:headEnd/>
            <a:tailEnd/>
          </a:ln>
          <a:effectLst/>
        </p:spPr>
        <p:txBody>
          <a:bodyPr wrap="none">
            <a:spAutoFit/>
          </a:bodyPr>
          <a:lstStyle/>
          <a:p>
            <a:r>
              <a:rPr lang="es-ES" sz="1200" b="1">
                <a:latin typeface="Arial" charset="0"/>
              </a:rPr>
              <a:t>228</a:t>
            </a:r>
          </a:p>
        </p:txBody>
      </p:sp>
      <p:sp>
        <p:nvSpPr>
          <p:cNvPr id="105778" name="Text Box 306"/>
          <p:cNvSpPr txBox="1">
            <a:spLocks noChangeArrowheads="1"/>
          </p:cNvSpPr>
          <p:nvPr/>
        </p:nvSpPr>
        <p:spPr bwMode="auto">
          <a:xfrm>
            <a:off x="4962525" y="4743450"/>
            <a:ext cx="436563" cy="274638"/>
          </a:xfrm>
          <a:prstGeom prst="rect">
            <a:avLst/>
          </a:prstGeom>
          <a:noFill/>
          <a:ln w="12700">
            <a:noFill/>
            <a:miter lim="800000"/>
            <a:headEnd/>
            <a:tailEnd/>
          </a:ln>
          <a:effectLst/>
        </p:spPr>
        <p:txBody>
          <a:bodyPr wrap="none">
            <a:spAutoFit/>
          </a:bodyPr>
          <a:lstStyle/>
          <a:p>
            <a:r>
              <a:rPr lang="es-ES" sz="1200" b="1">
                <a:latin typeface="Arial" charset="0"/>
              </a:rPr>
              <a:t>229</a:t>
            </a:r>
          </a:p>
        </p:txBody>
      </p:sp>
      <p:sp>
        <p:nvSpPr>
          <p:cNvPr id="105779" name="Text Box 307"/>
          <p:cNvSpPr txBox="1">
            <a:spLocks noChangeArrowheads="1"/>
          </p:cNvSpPr>
          <p:nvPr/>
        </p:nvSpPr>
        <p:spPr bwMode="auto">
          <a:xfrm>
            <a:off x="1114425" y="4895850"/>
            <a:ext cx="268288" cy="274638"/>
          </a:xfrm>
          <a:prstGeom prst="rect">
            <a:avLst/>
          </a:prstGeom>
          <a:noFill/>
          <a:ln w="12700">
            <a:noFill/>
            <a:miter lim="800000"/>
            <a:headEnd/>
            <a:tailEnd/>
          </a:ln>
          <a:effectLst/>
        </p:spPr>
        <p:txBody>
          <a:bodyPr wrap="none">
            <a:spAutoFit/>
          </a:bodyPr>
          <a:lstStyle/>
          <a:p>
            <a:r>
              <a:rPr lang="es-ES" sz="1200" b="1">
                <a:latin typeface="Arial" charset="0"/>
              </a:rPr>
              <a:t>1</a:t>
            </a:r>
          </a:p>
        </p:txBody>
      </p:sp>
      <p:sp>
        <p:nvSpPr>
          <p:cNvPr id="105780" name="Text Box 308"/>
          <p:cNvSpPr txBox="1">
            <a:spLocks noChangeArrowheads="1"/>
          </p:cNvSpPr>
          <p:nvPr/>
        </p:nvSpPr>
        <p:spPr bwMode="auto">
          <a:xfrm>
            <a:off x="1419225" y="4752975"/>
            <a:ext cx="268288" cy="274638"/>
          </a:xfrm>
          <a:prstGeom prst="rect">
            <a:avLst/>
          </a:prstGeom>
          <a:noFill/>
          <a:ln w="12700">
            <a:noFill/>
            <a:miter lim="800000"/>
            <a:headEnd/>
            <a:tailEnd/>
          </a:ln>
          <a:effectLst/>
        </p:spPr>
        <p:txBody>
          <a:bodyPr wrap="none">
            <a:spAutoFit/>
          </a:bodyPr>
          <a:lstStyle/>
          <a:p>
            <a:r>
              <a:rPr lang="es-ES" sz="1200" b="1">
                <a:latin typeface="Arial" charset="0"/>
              </a:rPr>
              <a:t>2</a:t>
            </a:r>
          </a:p>
        </p:txBody>
      </p:sp>
      <p:sp>
        <p:nvSpPr>
          <p:cNvPr id="105781" name="Text Box 309"/>
          <p:cNvSpPr txBox="1">
            <a:spLocks noChangeArrowheads="1"/>
          </p:cNvSpPr>
          <p:nvPr/>
        </p:nvSpPr>
        <p:spPr bwMode="auto">
          <a:xfrm>
            <a:off x="1914525" y="4743450"/>
            <a:ext cx="268288" cy="274638"/>
          </a:xfrm>
          <a:prstGeom prst="rect">
            <a:avLst/>
          </a:prstGeom>
          <a:noFill/>
          <a:ln w="12700">
            <a:noFill/>
            <a:miter lim="800000"/>
            <a:headEnd/>
            <a:tailEnd/>
          </a:ln>
          <a:effectLst/>
        </p:spPr>
        <p:txBody>
          <a:bodyPr wrap="none">
            <a:spAutoFit/>
          </a:bodyPr>
          <a:lstStyle/>
          <a:p>
            <a:r>
              <a:rPr lang="es-ES" sz="1200" b="1">
                <a:latin typeface="Arial" charset="0"/>
              </a:rPr>
              <a:t>3</a:t>
            </a:r>
          </a:p>
        </p:txBody>
      </p:sp>
      <p:sp>
        <p:nvSpPr>
          <p:cNvPr id="105782" name="Text Box 310"/>
          <p:cNvSpPr txBox="1">
            <a:spLocks noChangeArrowheads="1"/>
          </p:cNvSpPr>
          <p:nvPr/>
        </p:nvSpPr>
        <p:spPr bwMode="auto">
          <a:xfrm>
            <a:off x="5572125" y="5275263"/>
            <a:ext cx="463550" cy="244475"/>
          </a:xfrm>
          <a:prstGeom prst="rect">
            <a:avLst/>
          </a:prstGeom>
          <a:noFill/>
          <a:ln w="12700">
            <a:noFill/>
            <a:miter lim="800000"/>
            <a:headEnd/>
            <a:tailEnd/>
          </a:ln>
          <a:effectLst/>
        </p:spPr>
        <p:txBody>
          <a:bodyPr wrap="none">
            <a:spAutoFit/>
          </a:bodyPr>
          <a:lstStyle/>
          <a:p>
            <a:r>
              <a:rPr lang="es-ES" sz="1000" b="1">
                <a:latin typeface="Arial" charset="0"/>
              </a:rPr>
              <a:t>1300</a:t>
            </a:r>
          </a:p>
        </p:txBody>
      </p:sp>
      <p:sp>
        <p:nvSpPr>
          <p:cNvPr id="105783" name="Text Box 311"/>
          <p:cNvSpPr txBox="1">
            <a:spLocks noChangeArrowheads="1"/>
          </p:cNvSpPr>
          <p:nvPr/>
        </p:nvSpPr>
        <p:spPr bwMode="auto">
          <a:xfrm>
            <a:off x="5229225" y="5303838"/>
            <a:ext cx="463550" cy="244475"/>
          </a:xfrm>
          <a:prstGeom prst="rect">
            <a:avLst/>
          </a:prstGeom>
          <a:noFill/>
          <a:ln w="12700">
            <a:noFill/>
            <a:miter lim="800000"/>
            <a:headEnd/>
            <a:tailEnd/>
          </a:ln>
          <a:effectLst/>
        </p:spPr>
        <p:txBody>
          <a:bodyPr wrap="none">
            <a:spAutoFit/>
          </a:bodyPr>
          <a:lstStyle/>
          <a:p>
            <a:r>
              <a:rPr lang="es-ES" sz="1000" b="1">
                <a:latin typeface="Arial" charset="0"/>
              </a:rPr>
              <a:t>1299</a:t>
            </a:r>
          </a:p>
        </p:txBody>
      </p:sp>
      <p:sp>
        <p:nvSpPr>
          <p:cNvPr id="105784" name="Text Box 312"/>
          <p:cNvSpPr txBox="1">
            <a:spLocks noChangeArrowheads="1"/>
          </p:cNvSpPr>
          <p:nvPr/>
        </p:nvSpPr>
        <p:spPr bwMode="auto">
          <a:xfrm>
            <a:off x="4848225" y="5303838"/>
            <a:ext cx="463550" cy="244475"/>
          </a:xfrm>
          <a:prstGeom prst="rect">
            <a:avLst/>
          </a:prstGeom>
          <a:noFill/>
          <a:ln w="12700">
            <a:noFill/>
            <a:miter lim="800000"/>
            <a:headEnd/>
            <a:tailEnd/>
          </a:ln>
          <a:effectLst/>
        </p:spPr>
        <p:txBody>
          <a:bodyPr wrap="none">
            <a:spAutoFit/>
          </a:bodyPr>
          <a:lstStyle/>
          <a:p>
            <a:r>
              <a:rPr lang="es-ES" sz="1000" b="1">
                <a:latin typeface="Arial" charset="0"/>
              </a:rPr>
              <a:t>1298</a:t>
            </a:r>
          </a:p>
        </p:txBody>
      </p:sp>
      <p:sp>
        <p:nvSpPr>
          <p:cNvPr id="105785" name="Text Box 313"/>
          <p:cNvSpPr txBox="1">
            <a:spLocks noChangeArrowheads="1"/>
          </p:cNvSpPr>
          <p:nvPr/>
        </p:nvSpPr>
        <p:spPr bwMode="auto">
          <a:xfrm>
            <a:off x="1000125" y="5303838"/>
            <a:ext cx="254000" cy="244475"/>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105786" name="Text Box 314"/>
          <p:cNvSpPr txBox="1">
            <a:spLocks noChangeArrowheads="1"/>
          </p:cNvSpPr>
          <p:nvPr/>
        </p:nvSpPr>
        <p:spPr bwMode="auto">
          <a:xfrm>
            <a:off x="1371600" y="5303838"/>
            <a:ext cx="254000" cy="244475"/>
          </a:xfrm>
          <a:prstGeom prst="rect">
            <a:avLst/>
          </a:prstGeom>
          <a:noFill/>
          <a:ln w="12700">
            <a:noFill/>
            <a:miter lim="800000"/>
            <a:headEnd/>
            <a:tailEnd/>
          </a:ln>
          <a:effectLst/>
        </p:spPr>
        <p:txBody>
          <a:bodyPr wrap="none">
            <a:spAutoFit/>
          </a:bodyPr>
          <a:lstStyle/>
          <a:p>
            <a:r>
              <a:rPr lang="es-ES" sz="1000" b="1">
                <a:latin typeface="Arial" charset="0"/>
              </a:rPr>
              <a:t>2</a:t>
            </a:r>
          </a:p>
        </p:txBody>
      </p:sp>
      <p:sp>
        <p:nvSpPr>
          <p:cNvPr id="105787" name="Text Box 315"/>
          <p:cNvSpPr txBox="1">
            <a:spLocks noChangeArrowheads="1"/>
          </p:cNvSpPr>
          <p:nvPr/>
        </p:nvSpPr>
        <p:spPr bwMode="auto">
          <a:xfrm>
            <a:off x="1733550" y="5303838"/>
            <a:ext cx="254000" cy="244475"/>
          </a:xfrm>
          <a:prstGeom prst="rect">
            <a:avLst/>
          </a:prstGeom>
          <a:noFill/>
          <a:ln w="12700">
            <a:noFill/>
            <a:miter lim="800000"/>
            <a:headEnd/>
            <a:tailEnd/>
          </a:ln>
          <a:effectLst/>
        </p:spPr>
        <p:txBody>
          <a:bodyPr wrap="none">
            <a:spAutoFit/>
          </a:bodyPr>
          <a:lstStyle/>
          <a:p>
            <a:r>
              <a:rPr lang="es-ES" sz="1000" b="1">
                <a:latin typeface="Arial" charset="0"/>
              </a:rPr>
              <a:t>3</a:t>
            </a:r>
          </a:p>
        </p:txBody>
      </p:sp>
      <p:sp>
        <p:nvSpPr>
          <p:cNvPr id="105788" name="Text Box 316"/>
          <p:cNvSpPr txBox="1">
            <a:spLocks noChangeArrowheads="1"/>
          </p:cNvSpPr>
          <p:nvPr/>
        </p:nvSpPr>
        <p:spPr bwMode="auto">
          <a:xfrm>
            <a:off x="857250" y="5741988"/>
            <a:ext cx="254000" cy="244475"/>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105789" name="Text Box 317"/>
          <p:cNvSpPr txBox="1">
            <a:spLocks noChangeArrowheads="1"/>
          </p:cNvSpPr>
          <p:nvPr/>
        </p:nvSpPr>
        <p:spPr bwMode="auto">
          <a:xfrm>
            <a:off x="1085850" y="5741988"/>
            <a:ext cx="254000" cy="244475"/>
          </a:xfrm>
          <a:prstGeom prst="rect">
            <a:avLst/>
          </a:prstGeom>
          <a:noFill/>
          <a:ln w="12700">
            <a:noFill/>
            <a:miter lim="800000"/>
            <a:headEnd/>
            <a:tailEnd/>
          </a:ln>
          <a:effectLst/>
        </p:spPr>
        <p:txBody>
          <a:bodyPr wrap="none">
            <a:spAutoFit/>
          </a:bodyPr>
          <a:lstStyle/>
          <a:p>
            <a:r>
              <a:rPr lang="es-ES" sz="1000" b="1">
                <a:latin typeface="Arial" charset="0"/>
              </a:rPr>
              <a:t>2</a:t>
            </a:r>
          </a:p>
        </p:txBody>
      </p:sp>
      <p:sp>
        <p:nvSpPr>
          <p:cNvPr id="105790" name="Text Box 318"/>
          <p:cNvSpPr txBox="1">
            <a:spLocks noChangeArrowheads="1"/>
          </p:cNvSpPr>
          <p:nvPr/>
        </p:nvSpPr>
        <p:spPr bwMode="auto">
          <a:xfrm>
            <a:off x="1352550" y="5751513"/>
            <a:ext cx="254000" cy="244475"/>
          </a:xfrm>
          <a:prstGeom prst="rect">
            <a:avLst/>
          </a:prstGeom>
          <a:noFill/>
          <a:ln w="12700">
            <a:noFill/>
            <a:miter lim="800000"/>
            <a:headEnd/>
            <a:tailEnd/>
          </a:ln>
          <a:effectLst/>
        </p:spPr>
        <p:txBody>
          <a:bodyPr wrap="none">
            <a:spAutoFit/>
          </a:bodyPr>
          <a:lstStyle/>
          <a:p>
            <a:r>
              <a:rPr lang="es-ES" sz="1000" b="1">
                <a:latin typeface="Arial" charset="0"/>
              </a:rPr>
              <a:t>3</a:t>
            </a:r>
          </a:p>
        </p:txBody>
      </p:sp>
      <p:sp>
        <p:nvSpPr>
          <p:cNvPr id="105791" name="Text Box 319"/>
          <p:cNvSpPr txBox="1">
            <a:spLocks noChangeArrowheads="1"/>
          </p:cNvSpPr>
          <p:nvPr/>
        </p:nvSpPr>
        <p:spPr bwMode="auto">
          <a:xfrm>
            <a:off x="1600200" y="5741988"/>
            <a:ext cx="254000" cy="244475"/>
          </a:xfrm>
          <a:prstGeom prst="rect">
            <a:avLst/>
          </a:prstGeom>
          <a:noFill/>
          <a:ln w="12700">
            <a:noFill/>
            <a:miter lim="800000"/>
            <a:headEnd/>
            <a:tailEnd/>
          </a:ln>
          <a:effectLst/>
        </p:spPr>
        <p:txBody>
          <a:bodyPr wrap="none">
            <a:spAutoFit/>
          </a:bodyPr>
          <a:lstStyle/>
          <a:p>
            <a:r>
              <a:rPr lang="es-ES" sz="1000" b="1">
                <a:latin typeface="Arial" charset="0"/>
              </a:rPr>
              <a:t>4</a:t>
            </a:r>
          </a:p>
        </p:txBody>
      </p:sp>
      <p:sp>
        <p:nvSpPr>
          <p:cNvPr id="105792" name="Text Box 320"/>
          <p:cNvSpPr txBox="1">
            <a:spLocks noChangeArrowheads="1"/>
          </p:cNvSpPr>
          <p:nvPr/>
        </p:nvSpPr>
        <p:spPr bwMode="auto">
          <a:xfrm>
            <a:off x="1866900" y="5751513"/>
            <a:ext cx="254000" cy="244475"/>
          </a:xfrm>
          <a:prstGeom prst="rect">
            <a:avLst/>
          </a:prstGeom>
          <a:noFill/>
          <a:ln w="12700">
            <a:noFill/>
            <a:miter lim="800000"/>
            <a:headEnd/>
            <a:tailEnd/>
          </a:ln>
          <a:effectLst/>
        </p:spPr>
        <p:txBody>
          <a:bodyPr wrap="none">
            <a:spAutoFit/>
          </a:bodyPr>
          <a:lstStyle/>
          <a:p>
            <a:r>
              <a:rPr lang="es-ES" sz="1000" b="1">
                <a:latin typeface="Arial" charset="0"/>
              </a:rPr>
              <a:t>5</a:t>
            </a:r>
          </a:p>
        </p:txBody>
      </p:sp>
      <p:sp>
        <p:nvSpPr>
          <p:cNvPr id="105794" name="Text Box 322"/>
          <p:cNvSpPr txBox="1">
            <a:spLocks noChangeArrowheads="1"/>
          </p:cNvSpPr>
          <p:nvPr/>
        </p:nvSpPr>
        <p:spPr bwMode="auto">
          <a:xfrm>
            <a:off x="2209800" y="6216650"/>
            <a:ext cx="2659063" cy="336550"/>
          </a:xfrm>
          <a:prstGeom prst="rect">
            <a:avLst/>
          </a:prstGeom>
          <a:noFill/>
          <a:ln w="12700">
            <a:noFill/>
            <a:miter lim="800000"/>
            <a:headEnd/>
            <a:tailEnd/>
          </a:ln>
          <a:effectLst/>
        </p:spPr>
        <p:txBody>
          <a:bodyPr wrap="none">
            <a:spAutoFit/>
          </a:bodyPr>
          <a:lstStyle/>
          <a:p>
            <a:r>
              <a:rPr lang="es-ES" sz="1600" b="1">
                <a:latin typeface="Arial" charset="0"/>
              </a:rPr>
              <a:t>200 millones de teléfonos</a:t>
            </a:r>
          </a:p>
        </p:txBody>
      </p:sp>
      <p:sp>
        <p:nvSpPr>
          <p:cNvPr id="105795" name="Text Box 323"/>
          <p:cNvSpPr txBox="1">
            <a:spLocks noChangeArrowheads="1"/>
          </p:cNvSpPr>
          <p:nvPr/>
        </p:nvSpPr>
        <p:spPr bwMode="auto">
          <a:xfrm>
            <a:off x="6400800" y="5715000"/>
            <a:ext cx="2162175" cy="304800"/>
          </a:xfrm>
          <a:prstGeom prst="rect">
            <a:avLst/>
          </a:prstGeom>
          <a:noFill/>
          <a:ln w="12700">
            <a:noFill/>
            <a:miter lim="800000"/>
            <a:headEnd/>
            <a:tailEnd/>
          </a:ln>
          <a:effectLst/>
        </p:spPr>
        <p:txBody>
          <a:bodyPr wrap="none">
            <a:spAutoFit/>
          </a:bodyPr>
          <a:lstStyle/>
          <a:p>
            <a:pPr algn="ctr"/>
            <a:r>
              <a:rPr lang="es-ES" sz="1400" b="1">
                <a:latin typeface="Arial" charset="0"/>
              </a:rPr>
              <a:t>19.000 centrales finales</a:t>
            </a:r>
          </a:p>
        </p:txBody>
      </p:sp>
      <p:sp>
        <p:nvSpPr>
          <p:cNvPr id="105796" name="Text Box 324"/>
          <p:cNvSpPr txBox="1">
            <a:spLocks noChangeArrowheads="1"/>
          </p:cNvSpPr>
          <p:nvPr/>
        </p:nvSpPr>
        <p:spPr bwMode="auto">
          <a:xfrm>
            <a:off x="6400800" y="5229225"/>
            <a:ext cx="2713038" cy="304800"/>
          </a:xfrm>
          <a:prstGeom prst="rect">
            <a:avLst/>
          </a:prstGeom>
          <a:noFill/>
          <a:ln w="12700">
            <a:noFill/>
            <a:miter lim="800000"/>
            <a:headEnd/>
            <a:tailEnd/>
          </a:ln>
          <a:effectLst/>
        </p:spPr>
        <p:txBody>
          <a:bodyPr wrap="none">
            <a:spAutoFit/>
          </a:bodyPr>
          <a:lstStyle/>
          <a:p>
            <a:pPr algn="ctr"/>
            <a:r>
              <a:rPr lang="es-ES" sz="1400" b="1">
                <a:latin typeface="Arial" charset="0"/>
              </a:rPr>
              <a:t>1.300 centrales de facturación</a:t>
            </a:r>
          </a:p>
        </p:txBody>
      </p:sp>
      <p:sp>
        <p:nvSpPr>
          <p:cNvPr id="105797" name="Text Box 325"/>
          <p:cNvSpPr txBox="1">
            <a:spLocks noChangeArrowheads="1"/>
          </p:cNvSpPr>
          <p:nvPr/>
        </p:nvSpPr>
        <p:spPr bwMode="auto">
          <a:xfrm>
            <a:off x="6400800" y="4724400"/>
            <a:ext cx="2155825" cy="304800"/>
          </a:xfrm>
          <a:prstGeom prst="rect">
            <a:avLst/>
          </a:prstGeom>
          <a:noFill/>
          <a:ln w="12700">
            <a:noFill/>
            <a:miter lim="800000"/>
            <a:headEnd/>
            <a:tailEnd/>
          </a:ln>
          <a:effectLst/>
        </p:spPr>
        <p:txBody>
          <a:bodyPr wrap="none">
            <a:spAutoFit/>
          </a:bodyPr>
          <a:lstStyle/>
          <a:p>
            <a:pPr algn="ctr"/>
            <a:r>
              <a:rPr lang="es-ES" sz="1400" b="1">
                <a:latin typeface="Arial" charset="0"/>
              </a:rPr>
              <a:t>230 centrales primarias</a:t>
            </a:r>
          </a:p>
        </p:txBody>
      </p:sp>
      <p:sp>
        <p:nvSpPr>
          <p:cNvPr id="105798" name="Text Box 326"/>
          <p:cNvSpPr txBox="1">
            <a:spLocks noChangeArrowheads="1"/>
          </p:cNvSpPr>
          <p:nvPr/>
        </p:nvSpPr>
        <p:spPr bwMode="auto">
          <a:xfrm>
            <a:off x="6477000" y="4114800"/>
            <a:ext cx="2260600" cy="304800"/>
          </a:xfrm>
          <a:prstGeom prst="rect">
            <a:avLst/>
          </a:prstGeom>
          <a:noFill/>
          <a:ln w="12700">
            <a:noFill/>
            <a:miter lim="800000"/>
            <a:headEnd/>
            <a:tailEnd/>
          </a:ln>
          <a:effectLst/>
        </p:spPr>
        <p:txBody>
          <a:bodyPr wrap="none">
            <a:spAutoFit/>
          </a:bodyPr>
          <a:lstStyle/>
          <a:p>
            <a:pPr algn="ctr"/>
            <a:r>
              <a:rPr lang="es-ES" sz="1400" b="1">
                <a:latin typeface="Arial" charset="0"/>
              </a:rPr>
              <a:t>67 centrales seccionales</a:t>
            </a:r>
          </a:p>
        </p:txBody>
      </p:sp>
      <p:sp>
        <p:nvSpPr>
          <p:cNvPr id="105799" name="Text Box 327"/>
          <p:cNvSpPr txBox="1">
            <a:spLocks noChangeArrowheads="1"/>
          </p:cNvSpPr>
          <p:nvPr/>
        </p:nvSpPr>
        <p:spPr bwMode="auto">
          <a:xfrm>
            <a:off x="6805613" y="1827213"/>
            <a:ext cx="2143125" cy="730250"/>
          </a:xfrm>
          <a:prstGeom prst="rect">
            <a:avLst/>
          </a:prstGeom>
          <a:noFill/>
          <a:ln w="12700">
            <a:noFill/>
            <a:miter lim="800000"/>
            <a:headEnd/>
            <a:tailEnd/>
          </a:ln>
          <a:effectLst/>
        </p:spPr>
        <p:txBody>
          <a:bodyPr wrap="none">
            <a:spAutoFit/>
          </a:bodyPr>
          <a:lstStyle/>
          <a:p>
            <a:pPr algn="ctr"/>
            <a:r>
              <a:rPr lang="es-ES" sz="1400" b="1">
                <a:latin typeface="Arial" charset="0"/>
              </a:rPr>
              <a:t>10 centrales regionales</a:t>
            </a:r>
          </a:p>
          <a:p>
            <a:pPr algn="ctr"/>
            <a:r>
              <a:rPr lang="es-ES" sz="1400" b="1">
                <a:latin typeface="Arial" charset="0"/>
              </a:rPr>
              <a:t>(completamente</a:t>
            </a:r>
          </a:p>
          <a:p>
            <a:pPr algn="ctr"/>
            <a:r>
              <a:rPr lang="es-ES" sz="1400" b="1">
                <a:latin typeface="Arial" charset="0"/>
              </a:rPr>
              <a:t>interconectadas)</a:t>
            </a:r>
          </a:p>
        </p:txBody>
      </p:sp>
      <p:sp>
        <p:nvSpPr>
          <p:cNvPr id="105800" name="Line 328"/>
          <p:cNvSpPr>
            <a:spLocks noChangeShapeType="1"/>
          </p:cNvSpPr>
          <p:nvPr/>
        </p:nvSpPr>
        <p:spPr bwMode="auto">
          <a:xfrm flipH="1">
            <a:off x="6034088" y="5867400"/>
            <a:ext cx="409575" cy="0"/>
          </a:xfrm>
          <a:prstGeom prst="line">
            <a:avLst/>
          </a:prstGeom>
          <a:noFill/>
          <a:ln w="12700">
            <a:solidFill>
              <a:schemeClr val="tx1"/>
            </a:solidFill>
            <a:round/>
            <a:headEnd/>
            <a:tailEnd type="triangle" w="med" len="med"/>
          </a:ln>
          <a:effectLst/>
        </p:spPr>
        <p:txBody>
          <a:bodyPr/>
          <a:lstStyle/>
          <a:p>
            <a:endParaRPr lang="es-ES"/>
          </a:p>
        </p:txBody>
      </p:sp>
      <p:sp>
        <p:nvSpPr>
          <p:cNvPr id="105801" name="Line 329"/>
          <p:cNvSpPr>
            <a:spLocks noChangeShapeType="1"/>
          </p:cNvSpPr>
          <p:nvPr/>
        </p:nvSpPr>
        <p:spPr bwMode="auto">
          <a:xfrm flipH="1">
            <a:off x="5995988" y="4872038"/>
            <a:ext cx="409575" cy="0"/>
          </a:xfrm>
          <a:prstGeom prst="line">
            <a:avLst/>
          </a:prstGeom>
          <a:noFill/>
          <a:ln w="12700">
            <a:solidFill>
              <a:schemeClr val="tx1"/>
            </a:solidFill>
            <a:round/>
            <a:headEnd/>
            <a:tailEnd type="triangle" w="med" len="med"/>
          </a:ln>
          <a:effectLst/>
        </p:spPr>
        <p:txBody>
          <a:bodyPr/>
          <a:lstStyle/>
          <a:p>
            <a:endParaRPr lang="es-ES"/>
          </a:p>
        </p:txBody>
      </p:sp>
      <p:sp>
        <p:nvSpPr>
          <p:cNvPr id="105802" name="Line 330"/>
          <p:cNvSpPr>
            <a:spLocks noChangeShapeType="1"/>
          </p:cNvSpPr>
          <p:nvPr/>
        </p:nvSpPr>
        <p:spPr bwMode="auto">
          <a:xfrm flipH="1">
            <a:off x="6034088" y="4286250"/>
            <a:ext cx="409575" cy="0"/>
          </a:xfrm>
          <a:prstGeom prst="line">
            <a:avLst/>
          </a:prstGeom>
          <a:noFill/>
          <a:ln w="12700">
            <a:solidFill>
              <a:schemeClr val="tx1"/>
            </a:solidFill>
            <a:round/>
            <a:headEnd/>
            <a:tailEnd type="triangle" w="med" len="med"/>
          </a:ln>
          <a:effectLst/>
        </p:spPr>
        <p:txBody>
          <a:bodyPr/>
          <a:lstStyle/>
          <a:p>
            <a:endParaRPr lang="es-ES"/>
          </a:p>
        </p:txBody>
      </p:sp>
      <p:sp>
        <p:nvSpPr>
          <p:cNvPr id="105804" name="Line 332"/>
          <p:cNvSpPr>
            <a:spLocks noChangeShapeType="1"/>
          </p:cNvSpPr>
          <p:nvPr/>
        </p:nvSpPr>
        <p:spPr bwMode="auto">
          <a:xfrm flipH="1">
            <a:off x="6029325" y="5395913"/>
            <a:ext cx="409575" cy="0"/>
          </a:xfrm>
          <a:prstGeom prst="line">
            <a:avLst/>
          </a:prstGeom>
          <a:noFill/>
          <a:ln w="12700">
            <a:solidFill>
              <a:schemeClr val="tx1"/>
            </a:solidFill>
            <a:round/>
            <a:headEnd/>
            <a:tailEnd type="triangle" w="med" len="med"/>
          </a:ln>
          <a:effectLst/>
        </p:spPr>
        <p:txBody>
          <a:bodyPr/>
          <a:lstStyle/>
          <a:p>
            <a:endParaRPr lang="es-ES"/>
          </a:p>
        </p:txBody>
      </p:sp>
      <p:sp>
        <p:nvSpPr>
          <p:cNvPr id="105805" name="AutoShape 333"/>
          <p:cNvSpPr>
            <a:spLocks/>
          </p:cNvSpPr>
          <p:nvPr/>
        </p:nvSpPr>
        <p:spPr bwMode="auto">
          <a:xfrm>
            <a:off x="6334125" y="1171575"/>
            <a:ext cx="533400" cy="1600200"/>
          </a:xfrm>
          <a:prstGeom prst="rightBrace">
            <a:avLst>
              <a:gd name="adj1" fmla="val 25000"/>
              <a:gd name="adj2" fmla="val 50000"/>
            </a:avLst>
          </a:prstGeom>
          <a:noFill/>
          <a:ln w="12700">
            <a:solidFill>
              <a:schemeClr val="tx1"/>
            </a:solidFill>
            <a:round/>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Text Box 4"/>
          <p:cNvSpPr txBox="1">
            <a:spLocks noChangeArrowheads="1"/>
          </p:cNvSpPr>
          <p:nvPr/>
        </p:nvSpPr>
        <p:spPr bwMode="auto">
          <a:xfrm>
            <a:off x="1258888" y="434975"/>
            <a:ext cx="6361112" cy="1066800"/>
          </a:xfrm>
          <a:prstGeom prst="rect">
            <a:avLst/>
          </a:prstGeom>
          <a:noFill/>
          <a:ln w="12700">
            <a:noFill/>
            <a:miter lim="800000"/>
            <a:headEnd/>
            <a:tailEnd/>
          </a:ln>
          <a:effectLst/>
        </p:spPr>
        <p:txBody>
          <a:bodyPr wrap="none">
            <a:spAutoFit/>
          </a:bodyPr>
          <a:lstStyle/>
          <a:p>
            <a:pPr algn="ctr"/>
            <a:r>
              <a:rPr lang="es-ES_tradnl" sz="3200"/>
              <a:t>Establecimiento de una comunicación</a:t>
            </a:r>
          </a:p>
          <a:p>
            <a:pPr algn="ctr"/>
            <a:r>
              <a:rPr lang="es-ES_tradnl" sz="3200"/>
              <a:t>telefónica de media o larga distancia</a:t>
            </a:r>
            <a:endParaRPr lang="es-ES" sz="3200"/>
          </a:p>
        </p:txBody>
      </p:sp>
      <p:sp>
        <p:nvSpPr>
          <p:cNvPr id="167954" name="Line 18"/>
          <p:cNvSpPr>
            <a:spLocks noChangeShapeType="1"/>
          </p:cNvSpPr>
          <p:nvPr/>
        </p:nvSpPr>
        <p:spPr bwMode="auto">
          <a:xfrm>
            <a:off x="914400" y="3886200"/>
            <a:ext cx="1066800" cy="0"/>
          </a:xfrm>
          <a:prstGeom prst="line">
            <a:avLst/>
          </a:prstGeom>
          <a:noFill/>
          <a:ln w="12700">
            <a:solidFill>
              <a:schemeClr val="accent2"/>
            </a:solidFill>
            <a:round/>
            <a:headEnd/>
            <a:tailEnd/>
          </a:ln>
          <a:effectLst/>
        </p:spPr>
        <p:txBody>
          <a:bodyPr/>
          <a:lstStyle/>
          <a:p>
            <a:endParaRPr lang="es-ES"/>
          </a:p>
        </p:txBody>
      </p:sp>
      <p:sp>
        <p:nvSpPr>
          <p:cNvPr id="167959" name="Line 23"/>
          <p:cNvSpPr>
            <a:spLocks noChangeShapeType="1"/>
          </p:cNvSpPr>
          <p:nvPr/>
        </p:nvSpPr>
        <p:spPr bwMode="auto">
          <a:xfrm>
            <a:off x="3352800" y="3886200"/>
            <a:ext cx="1066800" cy="0"/>
          </a:xfrm>
          <a:prstGeom prst="line">
            <a:avLst/>
          </a:prstGeom>
          <a:noFill/>
          <a:ln w="38100">
            <a:solidFill>
              <a:srgbClr val="FF0000"/>
            </a:solidFill>
            <a:round/>
            <a:headEnd/>
            <a:tailEnd/>
          </a:ln>
          <a:effectLst/>
        </p:spPr>
        <p:txBody>
          <a:bodyPr/>
          <a:lstStyle/>
          <a:p>
            <a:endParaRPr lang="es-ES"/>
          </a:p>
        </p:txBody>
      </p:sp>
      <p:sp>
        <p:nvSpPr>
          <p:cNvPr id="167960" name="Line 24"/>
          <p:cNvSpPr>
            <a:spLocks noChangeShapeType="1"/>
          </p:cNvSpPr>
          <p:nvPr/>
        </p:nvSpPr>
        <p:spPr bwMode="auto">
          <a:xfrm>
            <a:off x="4572000" y="3886200"/>
            <a:ext cx="1066800" cy="0"/>
          </a:xfrm>
          <a:prstGeom prst="line">
            <a:avLst/>
          </a:prstGeom>
          <a:noFill/>
          <a:ln w="38100">
            <a:solidFill>
              <a:srgbClr val="FF0000"/>
            </a:solidFill>
            <a:round/>
            <a:headEnd/>
            <a:tailEnd/>
          </a:ln>
          <a:effectLst/>
        </p:spPr>
        <p:txBody>
          <a:bodyPr/>
          <a:lstStyle/>
          <a:p>
            <a:endParaRPr lang="es-ES"/>
          </a:p>
        </p:txBody>
      </p:sp>
      <p:sp>
        <p:nvSpPr>
          <p:cNvPr id="167961" name="Line 25"/>
          <p:cNvSpPr>
            <a:spLocks noChangeShapeType="1"/>
          </p:cNvSpPr>
          <p:nvPr/>
        </p:nvSpPr>
        <p:spPr bwMode="auto">
          <a:xfrm>
            <a:off x="5791200" y="3886200"/>
            <a:ext cx="1066800" cy="0"/>
          </a:xfrm>
          <a:prstGeom prst="line">
            <a:avLst/>
          </a:prstGeom>
          <a:noFill/>
          <a:ln w="25400">
            <a:solidFill>
              <a:srgbClr val="FF0000"/>
            </a:solidFill>
            <a:round/>
            <a:headEnd/>
            <a:tailEnd/>
          </a:ln>
          <a:effectLst/>
        </p:spPr>
        <p:txBody>
          <a:bodyPr/>
          <a:lstStyle/>
          <a:p>
            <a:endParaRPr lang="es-ES"/>
          </a:p>
        </p:txBody>
      </p:sp>
      <p:sp>
        <p:nvSpPr>
          <p:cNvPr id="167962" name="Line 26"/>
          <p:cNvSpPr>
            <a:spLocks noChangeShapeType="1"/>
          </p:cNvSpPr>
          <p:nvPr/>
        </p:nvSpPr>
        <p:spPr bwMode="auto">
          <a:xfrm>
            <a:off x="7010400" y="3886200"/>
            <a:ext cx="1066800" cy="0"/>
          </a:xfrm>
          <a:prstGeom prst="line">
            <a:avLst/>
          </a:prstGeom>
          <a:noFill/>
          <a:ln w="12700">
            <a:solidFill>
              <a:schemeClr val="accent2"/>
            </a:solidFill>
            <a:round/>
            <a:headEnd/>
            <a:tailEnd/>
          </a:ln>
          <a:effectLst/>
        </p:spPr>
        <p:txBody>
          <a:bodyPr/>
          <a:lstStyle/>
          <a:p>
            <a:endParaRPr lang="es-ES"/>
          </a:p>
        </p:txBody>
      </p:sp>
      <p:sp>
        <p:nvSpPr>
          <p:cNvPr id="167963" name="Line 27"/>
          <p:cNvSpPr>
            <a:spLocks noChangeShapeType="1"/>
          </p:cNvSpPr>
          <p:nvPr/>
        </p:nvSpPr>
        <p:spPr bwMode="auto">
          <a:xfrm>
            <a:off x="2133600" y="3886200"/>
            <a:ext cx="1066800" cy="0"/>
          </a:xfrm>
          <a:prstGeom prst="line">
            <a:avLst/>
          </a:prstGeom>
          <a:noFill/>
          <a:ln w="25400">
            <a:solidFill>
              <a:srgbClr val="FF0000"/>
            </a:solidFill>
            <a:round/>
            <a:headEnd/>
            <a:tailEnd/>
          </a:ln>
          <a:effectLst/>
        </p:spPr>
        <p:txBody>
          <a:bodyPr/>
          <a:lstStyle/>
          <a:p>
            <a:endParaRPr lang="es-ES"/>
          </a:p>
        </p:txBody>
      </p:sp>
      <p:pic>
        <p:nvPicPr>
          <p:cNvPr id="167941" name="Picture 5"/>
          <p:cNvPicPr>
            <a:picLocks noChangeArrowheads="1"/>
          </p:cNvPicPr>
          <p:nvPr/>
        </p:nvPicPr>
        <p:blipFill>
          <a:blip r:embed="rId3" cstate="print"/>
          <a:srcRect/>
          <a:stretch>
            <a:fillRect/>
          </a:stretch>
        </p:blipFill>
        <p:spPr bwMode="auto">
          <a:xfrm>
            <a:off x="7772400" y="3570288"/>
            <a:ext cx="812800" cy="620712"/>
          </a:xfrm>
          <a:prstGeom prst="rect">
            <a:avLst/>
          </a:prstGeom>
          <a:noFill/>
          <a:ln w="12700">
            <a:noFill/>
            <a:miter lim="800000"/>
            <a:headEnd/>
            <a:tailEnd/>
          </a:ln>
          <a:effectLst/>
        </p:spPr>
      </p:pic>
      <p:sp>
        <p:nvSpPr>
          <p:cNvPr id="167942" name="Rectangle 6"/>
          <p:cNvSpPr>
            <a:spLocks noChangeArrowheads="1"/>
          </p:cNvSpPr>
          <p:nvPr/>
        </p:nvSpPr>
        <p:spPr bwMode="auto">
          <a:xfrm>
            <a:off x="1828800" y="3581400"/>
            <a:ext cx="457200" cy="5334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pic>
        <p:nvPicPr>
          <p:cNvPr id="167944" name="Picture 8"/>
          <p:cNvPicPr>
            <a:picLocks noChangeArrowheads="1"/>
          </p:cNvPicPr>
          <p:nvPr/>
        </p:nvPicPr>
        <p:blipFill>
          <a:blip r:embed="rId3" cstate="print"/>
          <a:srcRect/>
          <a:stretch>
            <a:fillRect/>
          </a:stretch>
        </p:blipFill>
        <p:spPr bwMode="auto">
          <a:xfrm>
            <a:off x="533400" y="3570288"/>
            <a:ext cx="812800" cy="620712"/>
          </a:xfrm>
          <a:prstGeom prst="rect">
            <a:avLst/>
          </a:prstGeom>
          <a:noFill/>
          <a:ln w="12700">
            <a:noFill/>
            <a:miter lim="800000"/>
            <a:headEnd/>
            <a:tailEnd/>
          </a:ln>
          <a:effectLst/>
        </p:spPr>
      </p:pic>
      <p:sp>
        <p:nvSpPr>
          <p:cNvPr id="167946" name="AutoShape 10"/>
          <p:cNvSpPr>
            <a:spLocks noChangeArrowheads="1"/>
          </p:cNvSpPr>
          <p:nvPr/>
        </p:nvSpPr>
        <p:spPr bwMode="auto">
          <a:xfrm>
            <a:off x="2971800" y="3581400"/>
            <a:ext cx="609600" cy="533400"/>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sp>
        <p:nvSpPr>
          <p:cNvPr id="167950" name="AutoShape 14"/>
          <p:cNvSpPr>
            <a:spLocks noChangeArrowheads="1"/>
          </p:cNvSpPr>
          <p:nvPr/>
        </p:nvSpPr>
        <p:spPr bwMode="auto">
          <a:xfrm>
            <a:off x="5410200" y="3581400"/>
            <a:ext cx="609600" cy="533400"/>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sp>
        <p:nvSpPr>
          <p:cNvPr id="167952" name="Rectangle 16"/>
          <p:cNvSpPr>
            <a:spLocks noChangeArrowheads="1"/>
          </p:cNvSpPr>
          <p:nvPr/>
        </p:nvSpPr>
        <p:spPr bwMode="auto">
          <a:xfrm>
            <a:off x="6705600" y="3581400"/>
            <a:ext cx="457200" cy="5334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67964" name="Text Box 28"/>
          <p:cNvSpPr txBox="1">
            <a:spLocks noChangeArrowheads="1"/>
          </p:cNvSpPr>
          <p:nvPr/>
        </p:nvSpPr>
        <p:spPr bwMode="auto">
          <a:xfrm>
            <a:off x="1525588" y="4114800"/>
            <a:ext cx="1058862"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final</a:t>
            </a:r>
          </a:p>
        </p:txBody>
      </p:sp>
      <p:sp>
        <p:nvSpPr>
          <p:cNvPr id="167965" name="Text Box 29"/>
          <p:cNvSpPr txBox="1">
            <a:spLocks noChangeArrowheads="1"/>
          </p:cNvSpPr>
          <p:nvPr/>
        </p:nvSpPr>
        <p:spPr bwMode="auto">
          <a:xfrm>
            <a:off x="6483350" y="4114800"/>
            <a:ext cx="1058863"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final</a:t>
            </a:r>
          </a:p>
        </p:txBody>
      </p:sp>
      <p:grpSp>
        <p:nvGrpSpPr>
          <p:cNvPr id="167966" name="Group 30"/>
          <p:cNvGrpSpPr>
            <a:grpSpLocks/>
          </p:cNvGrpSpPr>
          <p:nvPr/>
        </p:nvGrpSpPr>
        <p:grpSpPr bwMode="auto">
          <a:xfrm>
            <a:off x="1828800" y="3810000"/>
            <a:ext cx="152400" cy="152400"/>
            <a:chOff x="2208" y="3504"/>
            <a:chExt cx="96" cy="96"/>
          </a:xfrm>
        </p:grpSpPr>
        <p:sp>
          <p:nvSpPr>
            <p:cNvPr id="167967" name="AutoShape 31"/>
            <p:cNvSpPr>
              <a:spLocks noChangeArrowheads="1"/>
            </p:cNvSpPr>
            <p:nvPr/>
          </p:nvSpPr>
          <p:spPr bwMode="auto">
            <a:xfrm rot="10800000">
              <a:off x="2208" y="3504"/>
              <a:ext cx="96" cy="96"/>
            </a:xfrm>
            <a:prstGeom prst="rtTriangle">
              <a:avLst/>
            </a:prstGeom>
            <a:solidFill>
              <a:srgbClr val="FF0000"/>
            </a:solidFill>
            <a:ln w="12700">
              <a:solidFill>
                <a:schemeClr val="tx1"/>
              </a:solidFill>
              <a:miter lim="800000"/>
              <a:headEnd/>
              <a:tailEnd/>
            </a:ln>
            <a:effectLst/>
          </p:spPr>
          <p:txBody>
            <a:bodyPr wrap="none" anchor="ctr"/>
            <a:lstStyle/>
            <a:p>
              <a:endParaRPr lang="es-ES"/>
            </a:p>
          </p:txBody>
        </p:sp>
        <p:sp>
          <p:nvSpPr>
            <p:cNvPr id="167968" name="AutoShape 32"/>
            <p:cNvSpPr>
              <a:spLocks noChangeArrowheads="1"/>
            </p:cNvSpPr>
            <p:nvPr/>
          </p:nvSpPr>
          <p:spPr bwMode="auto">
            <a:xfrm>
              <a:off x="2208" y="3504"/>
              <a:ext cx="96" cy="96"/>
            </a:xfrm>
            <a:prstGeom prst="rtTriangle">
              <a:avLst/>
            </a:prstGeom>
            <a:solidFill>
              <a:schemeClr val="accent2"/>
            </a:solidFill>
            <a:ln w="12700">
              <a:solidFill>
                <a:schemeClr val="tx1"/>
              </a:solidFill>
              <a:miter lim="800000"/>
              <a:headEnd/>
              <a:tailEnd/>
            </a:ln>
            <a:effectLst/>
          </p:spPr>
          <p:txBody>
            <a:bodyPr wrap="none" anchor="ctr"/>
            <a:lstStyle/>
            <a:p>
              <a:endParaRPr lang="es-ES"/>
            </a:p>
          </p:txBody>
        </p:sp>
      </p:grpSp>
      <p:grpSp>
        <p:nvGrpSpPr>
          <p:cNvPr id="167969" name="Group 33"/>
          <p:cNvGrpSpPr>
            <a:grpSpLocks/>
          </p:cNvGrpSpPr>
          <p:nvPr/>
        </p:nvGrpSpPr>
        <p:grpSpPr bwMode="auto">
          <a:xfrm rot="10800000">
            <a:off x="7010400" y="3810000"/>
            <a:ext cx="152400" cy="152400"/>
            <a:chOff x="2208" y="3504"/>
            <a:chExt cx="96" cy="96"/>
          </a:xfrm>
        </p:grpSpPr>
        <p:sp>
          <p:nvSpPr>
            <p:cNvPr id="167970" name="AutoShape 34"/>
            <p:cNvSpPr>
              <a:spLocks noChangeArrowheads="1"/>
            </p:cNvSpPr>
            <p:nvPr/>
          </p:nvSpPr>
          <p:spPr bwMode="auto">
            <a:xfrm rot="10800000">
              <a:off x="2208" y="3504"/>
              <a:ext cx="96" cy="96"/>
            </a:xfrm>
            <a:prstGeom prst="rtTriangle">
              <a:avLst/>
            </a:prstGeom>
            <a:solidFill>
              <a:srgbClr val="FF0000"/>
            </a:solidFill>
            <a:ln w="12700">
              <a:solidFill>
                <a:schemeClr val="tx1"/>
              </a:solidFill>
              <a:miter lim="800000"/>
              <a:headEnd/>
              <a:tailEnd/>
            </a:ln>
            <a:effectLst/>
          </p:spPr>
          <p:txBody>
            <a:bodyPr wrap="none" anchor="ctr"/>
            <a:lstStyle/>
            <a:p>
              <a:endParaRPr lang="es-ES"/>
            </a:p>
          </p:txBody>
        </p:sp>
        <p:sp>
          <p:nvSpPr>
            <p:cNvPr id="167971" name="AutoShape 35"/>
            <p:cNvSpPr>
              <a:spLocks noChangeArrowheads="1"/>
            </p:cNvSpPr>
            <p:nvPr/>
          </p:nvSpPr>
          <p:spPr bwMode="auto">
            <a:xfrm>
              <a:off x="2208" y="3504"/>
              <a:ext cx="96" cy="96"/>
            </a:xfrm>
            <a:prstGeom prst="rtTriangle">
              <a:avLst/>
            </a:prstGeom>
            <a:solidFill>
              <a:schemeClr val="accent2"/>
            </a:solidFill>
            <a:ln w="12700">
              <a:solidFill>
                <a:schemeClr val="tx1"/>
              </a:solidFill>
              <a:miter lim="800000"/>
              <a:headEnd/>
              <a:tailEnd/>
            </a:ln>
            <a:effectLst/>
          </p:spPr>
          <p:txBody>
            <a:bodyPr wrap="none" anchor="ctr"/>
            <a:lstStyle/>
            <a:p>
              <a:endParaRPr lang="es-ES"/>
            </a:p>
          </p:txBody>
        </p:sp>
      </p:grpSp>
      <p:sp>
        <p:nvSpPr>
          <p:cNvPr id="167972" name="Text Box 36"/>
          <p:cNvSpPr txBox="1">
            <a:spLocks noChangeArrowheads="1"/>
          </p:cNvSpPr>
          <p:nvPr/>
        </p:nvSpPr>
        <p:spPr bwMode="auto">
          <a:xfrm>
            <a:off x="2584450" y="4832350"/>
            <a:ext cx="1393825"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de facturación</a:t>
            </a:r>
          </a:p>
        </p:txBody>
      </p:sp>
      <p:sp>
        <p:nvSpPr>
          <p:cNvPr id="167973" name="Text Box 37"/>
          <p:cNvSpPr txBox="1">
            <a:spLocks noChangeArrowheads="1"/>
          </p:cNvSpPr>
          <p:nvPr/>
        </p:nvSpPr>
        <p:spPr bwMode="auto">
          <a:xfrm>
            <a:off x="3970338" y="4222750"/>
            <a:ext cx="1058862"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primaria</a:t>
            </a:r>
          </a:p>
        </p:txBody>
      </p:sp>
      <p:sp>
        <p:nvSpPr>
          <p:cNvPr id="167974" name="Text Box 38"/>
          <p:cNvSpPr txBox="1">
            <a:spLocks noChangeArrowheads="1"/>
          </p:cNvSpPr>
          <p:nvPr/>
        </p:nvSpPr>
        <p:spPr bwMode="auto">
          <a:xfrm>
            <a:off x="5099050" y="4832350"/>
            <a:ext cx="1393825" cy="730250"/>
          </a:xfrm>
          <a:prstGeom prst="rect">
            <a:avLst/>
          </a:prstGeom>
          <a:noFill/>
          <a:ln w="12700">
            <a:noFill/>
            <a:miter lim="800000"/>
            <a:headEnd/>
            <a:tailEnd/>
          </a:ln>
          <a:effectLst/>
        </p:spPr>
        <p:txBody>
          <a:bodyPr wrap="none">
            <a:spAutoFit/>
          </a:bodyPr>
          <a:lstStyle/>
          <a:p>
            <a:pPr algn="ctr"/>
            <a:r>
              <a:rPr lang="es-ES" sz="1400" b="1">
                <a:latin typeface="Arial" charset="0"/>
              </a:rPr>
              <a:t>Central</a:t>
            </a:r>
          </a:p>
          <a:p>
            <a:pPr algn="ctr"/>
            <a:r>
              <a:rPr lang="es-ES" sz="1400" b="1">
                <a:latin typeface="Arial" charset="0"/>
              </a:rPr>
              <a:t>Telefónica</a:t>
            </a:r>
          </a:p>
          <a:p>
            <a:pPr algn="ctr"/>
            <a:r>
              <a:rPr lang="es-ES" sz="1400" b="1">
                <a:latin typeface="Arial" charset="0"/>
              </a:rPr>
              <a:t>de facturación</a:t>
            </a:r>
          </a:p>
        </p:txBody>
      </p:sp>
      <p:sp>
        <p:nvSpPr>
          <p:cNvPr id="167975" name="Line 39"/>
          <p:cNvSpPr>
            <a:spLocks noChangeShapeType="1"/>
          </p:cNvSpPr>
          <p:nvPr/>
        </p:nvSpPr>
        <p:spPr bwMode="auto">
          <a:xfrm>
            <a:off x="1524000" y="3048000"/>
            <a:ext cx="0" cy="762000"/>
          </a:xfrm>
          <a:prstGeom prst="line">
            <a:avLst/>
          </a:prstGeom>
          <a:noFill/>
          <a:ln w="12700">
            <a:solidFill>
              <a:schemeClr val="tx1"/>
            </a:solidFill>
            <a:round/>
            <a:headEnd/>
            <a:tailEnd type="triangle" w="med" len="med"/>
          </a:ln>
          <a:effectLst/>
        </p:spPr>
        <p:txBody>
          <a:bodyPr/>
          <a:lstStyle/>
          <a:p>
            <a:endParaRPr lang="es-ES"/>
          </a:p>
        </p:txBody>
      </p:sp>
      <p:sp>
        <p:nvSpPr>
          <p:cNvPr id="167976" name="Text Box 40"/>
          <p:cNvSpPr txBox="1">
            <a:spLocks noChangeArrowheads="1"/>
          </p:cNvSpPr>
          <p:nvPr/>
        </p:nvSpPr>
        <p:spPr bwMode="auto">
          <a:xfrm>
            <a:off x="990600" y="2530475"/>
            <a:ext cx="922338" cy="517525"/>
          </a:xfrm>
          <a:prstGeom prst="rect">
            <a:avLst/>
          </a:prstGeom>
          <a:noFill/>
          <a:ln w="12700">
            <a:noFill/>
            <a:miter lim="800000"/>
            <a:headEnd/>
            <a:tailEnd/>
          </a:ln>
          <a:effectLst/>
        </p:spPr>
        <p:txBody>
          <a:bodyPr wrap="none">
            <a:spAutoFit/>
          </a:bodyPr>
          <a:lstStyle/>
          <a:p>
            <a:pPr algn="ctr"/>
            <a:r>
              <a:rPr lang="es-ES" sz="1400" b="1">
                <a:latin typeface="Arial" charset="0"/>
              </a:rPr>
              <a:t>Bucle de</a:t>
            </a:r>
          </a:p>
          <a:p>
            <a:pPr algn="ctr"/>
            <a:r>
              <a:rPr lang="es-ES" sz="1400" b="1">
                <a:latin typeface="Arial" charset="0"/>
              </a:rPr>
              <a:t>abonado</a:t>
            </a:r>
          </a:p>
        </p:txBody>
      </p:sp>
      <p:sp>
        <p:nvSpPr>
          <p:cNvPr id="167977" name="Line 41"/>
          <p:cNvSpPr>
            <a:spLocks noChangeShapeType="1"/>
          </p:cNvSpPr>
          <p:nvPr/>
        </p:nvSpPr>
        <p:spPr bwMode="auto">
          <a:xfrm>
            <a:off x="7467600" y="3032125"/>
            <a:ext cx="0" cy="762000"/>
          </a:xfrm>
          <a:prstGeom prst="line">
            <a:avLst/>
          </a:prstGeom>
          <a:noFill/>
          <a:ln w="12700">
            <a:solidFill>
              <a:schemeClr val="tx1"/>
            </a:solidFill>
            <a:round/>
            <a:headEnd/>
            <a:tailEnd type="triangle" w="med" len="med"/>
          </a:ln>
          <a:effectLst/>
        </p:spPr>
        <p:txBody>
          <a:bodyPr/>
          <a:lstStyle/>
          <a:p>
            <a:endParaRPr lang="es-ES"/>
          </a:p>
        </p:txBody>
      </p:sp>
      <p:sp>
        <p:nvSpPr>
          <p:cNvPr id="167978" name="Text Box 42"/>
          <p:cNvSpPr txBox="1">
            <a:spLocks noChangeArrowheads="1"/>
          </p:cNvSpPr>
          <p:nvPr/>
        </p:nvSpPr>
        <p:spPr bwMode="auto">
          <a:xfrm>
            <a:off x="7010400" y="2514600"/>
            <a:ext cx="922338" cy="517525"/>
          </a:xfrm>
          <a:prstGeom prst="rect">
            <a:avLst/>
          </a:prstGeom>
          <a:noFill/>
          <a:ln w="12700">
            <a:noFill/>
            <a:miter lim="800000"/>
            <a:headEnd/>
            <a:tailEnd/>
          </a:ln>
          <a:effectLst/>
        </p:spPr>
        <p:txBody>
          <a:bodyPr wrap="none">
            <a:spAutoFit/>
          </a:bodyPr>
          <a:lstStyle/>
          <a:p>
            <a:pPr algn="ctr"/>
            <a:r>
              <a:rPr lang="es-ES" sz="1400" b="1">
                <a:latin typeface="Arial" charset="0"/>
              </a:rPr>
              <a:t>Bucle de</a:t>
            </a:r>
          </a:p>
          <a:p>
            <a:pPr algn="ctr"/>
            <a:r>
              <a:rPr lang="es-ES" sz="1400" b="1">
                <a:latin typeface="Arial" charset="0"/>
              </a:rPr>
              <a:t>abonado</a:t>
            </a:r>
          </a:p>
        </p:txBody>
      </p:sp>
      <p:sp>
        <p:nvSpPr>
          <p:cNvPr id="167979" name="Line 43"/>
          <p:cNvSpPr>
            <a:spLocks noChangeShapeType="1"/>
          </p:cNvSpPr>
          <p:nvPr/>
        </p:nvSpPr>
        <p:spPr bwMode="auto">
          <a:xfrm>
            <a:off x="2667000" y="2590800"/>
            <a:ext cx="0" cy="1219200"/>
          </a:xfrm>
          <a:prstGeom prst="line">
            <a:avLst/>
          </a:prstGeom>
          <a:noFill/>
          <a:ln w="12700">
            <a:solidFill>
              <a:schemeClr val="tx1"/>
            </a:solidFill>
            <a:round/>
            <a:headEnd/>
            <a:tailEnd type="triangle" w="med" len="med"/>
          </a:ln>
          <a:effectLst/>
        </p:spPr>
        <p:txBody>
          <a:bodyPr/>
          <a:lstStyle/>
          <a:p>
            <a:endParaRPr lang="es-ES"/>
          </a:p>
        </p:txBody>
      </p:sp>
      <p:sp>
        <p:nvSpPr>
          <p:cNvPr id="167980" name="Text Box 44"/>
          <p:cNvSpPr txBox="1">
            <a:spLocks noChangeArrowheads="1"/>
          </p:cNvSpPr>
          <p:nvPr/>
        </p:nvSpPr>
        <p:spPr bwMode="auto">
          <a:xfrm>
            <a:off x="1841500" y="1981200"/>
            <a:ext cx="1641475" cy="517525"/>
          </a:xfrm>
          <a:prstGeom prst="rect">
            <a:avLst/>
          </a:prstGeom>
          <a:noFill/>
          <a:ln w="12700">
            <a:noFill/>
            <a:miter lim="800000"/>
            <a:headEnd/>
            <a:tailEnd/>
          </a:ln>
          <a:effectLst/>
        </p:spPr>
        <p:txBody>
          <a:bodyPr wrap="none">
            <a:spAutoFit/>
          </a:bodyPr>
          <a:lstStyle/>
          <a:p>
            <a:pPr algn="ctr"/>
            <a:r>
              <a:rPr lang="es-ES" sz="1400" b="1">
                <a:latin typeface="Arial" charset="0"/>
              </a:rPr>
              <a:t>Enlace de central</a:t>
            </a:r>
          </a:p>
          <a:p>
            <a:pPr algn="ctr"/>
            <a:r>
              <a:rPr lang="es-ES" sz="1400" b="1">
                <a:latin typeface="Arial" charset="0"/>
              </a:rPr>
              <a:t>final</a:t>
            </a:r>
          </a:p>
        </p:txBody>
      </p:sp>
      <p:sp>
        <p:nvSpPr>
          <p:cNvPr id="167981" name="Line 45"/>
          <p:cNvSpPr>
            <a:spLocks noChangeShapeType="1"/>
          </p:cNvSpPr>
          <p:nvPr/>
        </p:nvSpPr>
        <p:spPr bwMode="auto">
          <a:xfrm>
            <a:off x="6229350" y="2590800"/>
            <a:ext cx="0" cy="1219200"/>
          </a:xfrm>
          <a:prstGeom prst="line">
            <a:avLst/>
          </a:prstGeom>
          <a:noFill/>
          <a:ln w="12700">
            <a:solidFill>
              <a:schemeClr val="tx1"/>
            </a:solidFill>
            <a:round/>
            <a:headEnd/>
            <a:tailEnd type="triangle" w="med" len="med"/>
          </a:ln>
          <a:effectLst/>
        </p:spPr>
        <p:txBody>
          <a:bodyPr/>
          <a:lstStyle/>
          <a:p>
            <a:endParaRPr lang="es-ES"/>
          </a:p>
        </p:txBody>
      </p:sp>
      <p:sp>
        <p:nvSpPr>
          <p:cNvPr id="167982" name="Text Box 46"/>
          <p:cNvSpPr txBox="1">
            <a:spLocks noChangeArrowheads="1"/>
          </p:cNvSpPr>
          <p:nvPr/>
        </p:nvSpPr>
        <p:spPr bwMode="auto">
          <a:xfrm>
            <a:off x="5403850" y="1981200"/>
            <a:ext cx="1641475" cy="517525"/>
          </a:xfrm>
          <a:prstGeom prst="rect">
            <a:avLst/>
          </a:prstGeom>
          <a:noFill/>
          <a:ln w="12700">
            <a:noFill/>
            <a:miter lim="800000"/>
            <a:headEnd/>
            <a:tailEnd/>
          </a:ln>
          <a:effectLst/>
        </p:spPr>
        <p:txBody>
          <a:bodyPr wrap="none">
            <a:spAutoFit/>
          </a:bodyPr>
          <a:lstStyle/>
          <a:p>
            <a:pPr algn="ctr"/>
            <a:r>
              <a:rPr lang="es-ES" sz="1400" b="1">
                <a:latin typeface="Arial" charset="0"/>
              </a:rPr>
              <a:t>Enlace de central</a:t>
            </a:r>
          </a:p>
          <a:p>
            <a:pPr algn="ctr"/>
            <a:r>
              <a:rPr lang="es-ES" sz="1400" b="1">
                <a:latin typeface="Arial" charset="0"/>
              </a:rPr>
              <a:t>final</a:t>
            </a:r>
          </a:p>
        </p:txBody>
      </p:sp>
      <p:sp>
        <p:nvSpPr>
          <p:cNvPr id="167983" name="Text Box 47"/>
          <p:cNvSpPr txBox="1">
            <a:spLocks noChangeArrowheads="1"/>
          </p:cNvSpPr>
          <p:nvPr/>
        </p:nvSpPr>
        <p:spPr bwMode="auto">
          <a:xfrm>
            <a:off x="3255963" y="2378075"/>
            <a:ext cx="2220912" cy="517525"/>
          </a:xfrm>
          <a:prstGeom prst="rect">
            <a:avLst/>
          </a:prstGeom>
          <a:noFill/>
          <a:ln w="12700">
            <a:noFill/>
            <a:miter lim="800000"/>
            <a:headEnd/>
            <a:tailEnd/>
          </a:ln>
          <a:effectLst/>
        </p:spPr>
        <p:txBody>
          <a:bodyPr wrap="none">
            <a:spAutoFit/>
          </a:bodyPr>
          <a:lstStyle/>
          <a:p>
            <a:pPr algn="ctr"/>
            <a:r>
              <a:rPr lang="es-ES" sz="1400" b="1">
                <a:latin typeface="Arial" charset="0"/>
              </a:rPr>
              <a:t>Enlaces entre</a:t>
            </a:r>
          </a:p>
          <a:p>
            <a:pPr algn="ctr"/>
            <a:r>
              <a:rPr lang="es-ES" sz="1400" b="1">
                <a:latin typeface="Arial" charset="0"/>
              </a:rPr>
              <a:t>centrales de facturación</a:t>
            </a:r>
          </a:p>
        </p:txBody>
      </p:sp>
      <p:sp>
        <p:nvSpPr>
          <p:cNvPr id="167984" name="Line 48"/>
          <p:cNvSpPr>
            <a:spLocks noChangeShapeType="1"/>
          </p:cNvSpPr>
          <p:nvPr/>
        </p:nvSpPr>
        <p:spPr bwMode="auto">
          <a:xfrm flipH="1">
            <a:off x="3810000" y="2971800"/>
            <a:ext cx="304800" cy="838200"/>
          </a:xfrm>
          <a:prstGeom prst="line">
            <a:avLst/>
          </a:prstGeom>
          <a:noFill/>
          <a:ln w="12700">
            <a:solidFill>
              <a:schemeClr val="tx1"/>
            </a:solidFill>
            <a:round/>
            <a:headEnd/>
            <a:tailEnd type="triangle" w="med" len="med"/>
          </a:ln>
          <a:effectLst/>
        </p:spPr>
        <p:txBody>
          <a:bodyPr/>
          <a:lstStyle/>
          <a:p>
            <a:endParaRPr lang="es-ES"/>
          </a:p>
        </p:txBody>
      </p:sp>
      <p:sp>
        <p:nvSpPr>
          <p:cNvPr id="167985" name="Line 49"/>
          <p:cNvSpPr>
            <a:spLocks noChangeShapeType="1"/>
          </p:cNvSpPr>
          <p:nvPr/>
        </p:nvSpPr>
        <p:spPr bwMode="auto">
          <a:xfrm>
            <a:off x="4648200" y="2895600"/>
            <a:ext cx="381000" cy="914400"/>
          </a:xfrm>
          <a:prstGeom prst="line">
            <a:avLst/>
          </a:prstGeom>
          <a:noFill/>
          <a:ln w="12700">
            <a:solidFill>
              <a:schemeClr val="tx1"/>
            </a:solidFill>
            <a:round/>
            <a:headEnd/>
            <a:tailEnd type="triangle" w="med" len="med"/>
          </a:ln>
          <a:effectLst/>
        </p:spPr>
        <p:txBody>
          <a:bodyPr/>
          <a:lstStyle/>
          <a:p>
            <a:endParaRPr lang="es-ES"/>
          </a:p>
        </p:txBody>
      </p:sp>
      <p:sp>
        <p:nvSpPr>
          <p:cNvPr id="167986" name="Text Box 50"/>
          <p:cNvSpPr txBox="1">
            <a:spLocks noChangeArrowheads="1"/>
          </p:cNvSpPr>
          <p:nvPr/>
        </p:nvSpPr>
        <p:spPr bwMode="auto">
          <a:xfrm>
            <a:off x="1524000" y="3048000"/>
            <a:ext cx="725488" cy="304800"/>
          </a:xfrm>
          <a:prstGeom prst="rect">
            <a:avLst/>
          </a:prstGeom>
          <a:noFill/>
          <a:ln w="12700">
            <a:noFill/>
            <a:miter lim="800000"/>
            <a:headEnd/>
            <a:tailEnd/>
          </a:ln>
          <a:effectLst/>
        </p:spPr>
        <p:txBody>
          <a:bodyPr wrap="none">
            <a:spAutoFit/>
          </a:bodyPr>
          <a:lstStyle/>
          <a:p>
            <a:pPr algn="ctr"/>
            <a:r>
              <a:rPr lang="es-ES" sz="1400" b="1">
                <a:latin typeface="Arial" charset="0"/>
              </a:rPr>
              <a:t>Códec</a:t>
            </a:r>
          </a:p>
        </p:txBody>
      </p:sp>
      <p:sp>
        <p:nvSpPr>
          <p:cNvPr id="167987" name="Line 51"/>
          <p:cNvSpPr>
            <a:spLocks noChangeShapeType="1"/>
          </p:cNvSpPr>
          <p:nvPr/>
        </p:nvSpPr>
        <p:spPr bwMode="auto">
          <a:xfrm>
            <a:off x="1905000" y="32766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67988" name="Text Box 52"/>
          <p:cNvSpPr txBox="1">
            <a:spLocks noChangeArrowheads="1"/>
          </p:cNvSpPr>
          <p:nvPr/>
        </p:nvSpPr>
        <p:spPr bwMode="auto">
          <a:xfrm>
            <a:off x="6665913" y="3048000"/>
            <a:ext cx="725487" cy="304800"/>
          </a:xfrm>
          <a:prstGeom prst="rect">
            <a:avLst/>
          </a:prstGeom>
          <a:noFill/>
          <a:ln w="12700">
            <a:noFill/>
            <a:miter lim="800000"/>
            <a:headEnd/>
            <a:tailEnd/>
          </a:ln>
          <a:effectLst/>
        </p:spPr>
        <p:txBody>
          <a:bodyPr wrap="none">
            <a:spAutoFit/>
          </a:bodyPr>
          <a:lstStyle/>
          <a:p>
            <a:pPr algn="ctr"/>
            <a:r>
              <a:rPr lang="es-ES" sz="1400" b="1">
                <a:latin typeface="Arial" charset="0"/>
              </a:rPr>
              <a:t>Códec</a:t>
            </a:r>
          </a:p>
        </p:txBody>
      </p:sp>
      <p:sp>
        <p:nvSpPr>
          <p:cNvPr id="167989" name="Line 53"/>
          <p:cNvSpPr>
            <a:spLocks noChangeShapeType="1"/>
          </p:cNvSpPr>
          <p:nvPr/>
        </p:nvSpPr>
        <p:spPr bwMode="auto">
          <a:xfrm>
            <a:off x="7046913" y="32766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67990" name="Oval 54"/>
          <p:cNvSpPr>
            <a:spLocks noChangeArrowheads="1"/>
          </p:cNvSpPr>
          <p:nvPr/>
        </p:nvSpPr>
        <p:spPr bwMode="auto">
          <a:xfrm>
            <a:off x="4114800" y="3533775"/>
            <a:ext cx="685800" cy="685800"/>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167991" name="Line 55"/>
          <p:cNvSpPr>
            <a:spLocks noChangeShapeType="1"/>
          </p:cNvSpPr>
          <p:nvPr/>
        </p:nvSpPr>
        <p:spPr bwMode="auto">
          <a:xfrm flipV="1">
            <a:off x="3295650" y="4267200"/>
            <a:ext cx="0" cy="571500"/>
          </a:xfrm>
          <a:prstGeom prst="line">
            <a:avLst/>
          </a:prstGeom>
          <a:noFill/>
          <a:ln w="12700">
            <a:solidFill>
              <a:schemeClr val="tx1"/>
            </a:solidFill>
            <a:round/>
            <a:headEnd/>
            <a:tailEnd type="triangle" w="med" len="med"/>
          </a:ln>
          <a:effectLst/>
        </p:spPr>
        <p:txBody>
          <a:bodyPr/>
          <a:lstStyle/>
          <a:p>
            <a:endParaRPr lang="es-ES"/>
          </a:p>
        </p:txBody>
      </p:sp>
      <p:sp>
        <p:nvSpPr>
          <p:cNvPr id="167992" name="Line 56"/>
          <p:cNvSpPr>
            <a:spLocks noChangeShapeType="1"/>
          </p:cNvSpPr>
          <p:nvPr/>
        </p:nvSpPr>
        <p:spPr bwMode="auto">
          <a:xfrm flipV="1">
            <a:off x="5734050" y="4210050"/>
            <a:ext cx="0" cy="5715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8" name="Line 10"/>
          <p:cNvSpPr>
            <a:spLocks noChangeShapeType="1"/>
          </p:cNvSpPr>
          <p:nvPr/>
        </p:nvSpPr>
        <p:spPr bwMode="auto">
          <a:xfrm flipV="1">
            <a:off x="1335088" y="1250950"/>
            <a:ext cx="0" cy="900113"/>
          </a:xfrm>
          <a:prstGeom prst="line">
            <a:avLst/>
          </a:prstGeom>
          <a:noFill/>
          <a:ln w="25400">
            <a:solidFill>
              <a:schemeClr val="tx1"/>
            </a:solidFill>
            <a:round/>
            <a:headEnd/>
            <a:tailEnd/>
          </a:ln>
          <a:effectLst/>
        </p:spPr>
        <p:txBody>
          <a:bodyPr/>
          <a:lstStyle/>
          <a:p>
            <a:endParaRPr lang="es-ES"/>
          </a:p>
        </p:txBody>
      </p:sp>
      <p:sp>
        <p:nvSpPr>
          <p:cNvPr id="191499" name="Line 11"/>
          <p:cNvSpPr>
            <a:spLocks noChangeShapeType="1"/>
          </p:cNvSpPr>
          <p:nvPr/>
        </p:nvSpPr>
        <p:spPr bwMode="auto">
          <a:xfrm>
            <a:off x="1335088" y="2151063"/>
            <a:ext cx="790575" cy="0"/>
          </a:xfrm>
          <a:prstGeom prst="line">
            <a:avLst/>
          </a:prstGeom>
          <a:noFill/>
          <a:ln w="25400">
            <a:solidFill>
              <a:schemeClr val="tx1"/>
            </a:solidFill>
            <a:round/>
            <a:headEnd/>
            <a:tailEnd/>
          </a:ln>
          <a:effectLst/>
        </p:spPr>
        <p:txBody>
          <a:bodyPr/>
          <a:lstStyle/>
          <a:p>
            <a:endParaRPr lang="es-ES"/>
          </a:p>
        </p:txBody>
      </p:sp>
      <p:sp>
        <p:nvSpPr>
          <p:cNvPr id="191500" name="Line 12"/>
          <p:cNvSpPr>
            <a:spLocks noChangeShapeType="1"/>
          </p:cNvSpPr>
          <p:nvPr/>
        </p:nvSpPr>
        <p:spPr bwMode="auto">
          <a:xfrm>
            <a:off x="1335088" y="1536700"/>
            <a:ext cx="92075" cy="0"/>
          </a:xfrm>
          <a:prstGeom prst="line">
            <a:avLst/>
          </a:prstGeom>
          <a:noFill/>
          <a:ln w="19050">
            <a:solidFill>
              <a:schemeClr val="tx1"/>
            </a:solidFill>
            <a:round/>
            <a:headEnd/>
            <a:tailEnd/>
          </a:ln>
          <a:effectLst/>
        </p:spPr>
        <p:txBody>
          <a:bodyPr/>
          <a:lstStyle/>
          <a:p>
            <a:endParaRPr lang="es-ES"/>
          </a:p>
        </p:txBody>
      </p:sp>
      <p:sp>
        <p:nvSpPr>
          <p:cNvPr id="191501" name="Text Box 13"/>
          <p:cNvSpPr txBox="1">
            <a:spLocks noChangeArrowheads="1"/>
          </p:cNvSpPr>
          <p:nvPr/>
        </p:nvSpPr>
        <p:spPr bwMode="auto">
          <a:xfrm>
            <a:off x="1125538" y="1382713"/>
            <a:ext cx="254000" cy="244475"/>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191502" name="Text Box 14"/>
          <p:cNvSpPr txBox="1">
            <a:spLocks noChangeArrowheads="1"/>
          </p:cNvSpPr>
          <p:nvPr/>
        </p:nvSpPr>
        <p:spPr bwMode="auto">
          <a:xfrm>
            <a:off x="1301750" y="1011238"/>
            <a:ext cx="725488" cy="274637"/>
          </a:xfrm>
          <a:prstGeom prst="rect">
            <a:avLst/>
          </a:prstGeom>
          <a:noFill/>
          <a:ln w="12700">
            <a:noFill/>
            <a:miter lim="800000"/>
            <a:headEnd/>
            <a:tailEnd/>
          </a:ln>
          <a:effectLst/>
        </p:spPr>
        <p:txBody>
          <a:bodyPr wrap="none">
            <a:spAutoFit/>
          </a:bodyPr>
          <a:lstStyle/>
          <a:p>
            <a:r>
              <a:rPr lang="es-ES" sz="1200" b="1">
                <a:latin typeface="Arial" charset="0"/>
              </a:rPr>
              <a:t>Canal 1</a:t>
            </a:r>
          </a:p>
        </p:txBody>
      </p:sp>
      <p:sp>
        <p:nvSpPr>
          <p:cNvPr id="191504" name="Line 16"/>
          <p:cNvSpPr>
            <a:spLocks noChangeShapeType="1"/>
          </p:cNvSpPr>
          <p:nvPr/>
        </p:nvSpPr>
        <p:spPr bwMode="auto">
          <a:xfrm flipV="1">
            <a:off x="1330325" y="2638425"/>
            <a:ext cx="0" cy="901700"/>
          </a:xfrm>
          <a:prstGeom prst="line">
            <a:avLst/>
          </a:prstGeom>
          <a:noFill/>
          <a:ln w="25400">
            <a:solidFill>
              <a:schemeClr val="tx1"/>
            </a:solidFill>
            <a:round/>
            <a:headEnd/>
            <a:tailEnd/>
          </a:ln>
          <a:effectLst/>
        </p:spPr>
        <p:txBody>
          <a:bodyPr/>
          <a:lstStyle/>
          <a:p>
            <a:endParaRPr lang="es-ES"/>
          </a:p>
        </p:txBody>
      </p:sp>
      <p:sp>
        <p:nvSpPr>
          <p:cNvPr id="191505" name="Line 17"/>
          <p:cNvSpPr>
            <a:spLocks noChangeShapeType="1"/>
          </p:cNvSpPr>
          <p:nvPr/>
        </p:nvSpPr>
        <p:spPr bwMode="auto">
          <a:xfrm>
            <a:off x="1330325" y="3540125"/>
            <a:ext cx="792163" cy="0"/>
          </a:xfrm>
          <a:prstGeom prst="line">
            <a:avLst/>
          </a:prstGeom>
          <a:noFill/>
          <a:ln w="25400">
            <a:solidFill>
              <a:schemeClr val="tx1"/>
            </a:solidFill>
            <a:round/>
            <a:headEnd/>
            <a:tailEnd/>
          </a:ln>
          <a:effectLst/>
        </p:spPr>
        <p:txBody>
          <a:bodyPr/>
          <a:lstStyle/>
          <a:p>
            <a:endParaRPr lang="es-ES"/>
          </a:p>
        </p:txBody>
      </p:sp>
      <p:sp>
        <p:nvSpPr>
          <p:cNvPr id="191506" name="Line 18"/>
          <p:cNvSpPr>
            <a:spLocks noChangeShapeType="1"/>
          </p:cNvSpPr>
          <p:nvPr/>
        </p:nvSpPr>
        <p:spPr bwMode="auto">
          <a:xfrm>
            <a:off x="1330325" y="2925763"/>
            <a:ext cx="93663" cy="0"/>
          </a:xfrm>
          <a:prstGeom prst="line">
            <a:avLst/>
          </a:prstGeom>
          <a:noFill/>
          <a:ln w="19050">
            <a:solidFill>
              <a:schemeClr val="tx1"/>
            </a:solidFill>
            <a:round/>
            <a:headEnd/>
            <a:tailEnd/>
          </a:ln>
          <a:effectLst/>
        </p:spPr>
        <p:txBody>
          <a:bodyPr/>
          <a:lstStyle/>
          <a:p>
            <a:endParaRPr lang="es-ES"/>
          </a:p>
        </p:txBody>
      </p:sp>
      <p:sp>
        <p:nvSpPr>
          <p:cNvPr id="191507" name="Text Box 19"/>
          <p:cNvSpPr txBox="1">
            <a:spLocks noChangeArrowheads="1"/>
          </p:cNvSpPr>
          <p:nvPr/>
        </p:nvSpPr>
        <p:spPr bwMode="auto">
          <a:xfrm>
            <a:off x="1122363" y="2770188"/>
            <a:ext cx="255587" cy="244475"/>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191508" name="Text Box 20"/>
          <p:cNvSpPr txBox="1">
            <a:spLocks noChangeArrowheads="1"/>
          </p:cNvSpPr>
          <p:nvPr/>
        </p:nvSpPr>
        <p:spPr bwMode="auto">
          <a:xfrm>
            <a:off x="1296988" y="2398713"/>
            <a:ext cx="725487" cy="274637"/>
          </a:xfrm>
          <a:prstGeom prst="rect">
            <a:avLst/>
          </a:prstGeom>
          <a:noFill/>
          <a:ln w="12700">
            <a:noFill/>
            <a:miter lim="800000"/>
            <a:headEnd/>
            <a:tailEnd/>
          </a:ln>
          <a:effectLst/>
        </p:spPr>
        <p:txBody>
          <a:bodyPr wrap="none">
            <a:spAutoFit/>
          </a:bodyPr>
          <a:lstStyle/>
          <a:p>
            <a:r>
              <a:rPr lang="es-ES" sz="1200" b="1">
                <a:latin typeface="Arial" charset="0"/>
              </a:rPr>
              <a:t>Canal 2</a:t>
            </a:r>
          </a:p>
        </p:txBody>
      </p:sp>
      <p:sp>
        <p:nvSpPr>
          <p:cNvPr id="191510" name="Line 22"/>
          <p:cNvSpPr>
            <a:spLocks noChangeShapeType="1"/>
          </p:cNvSpPr>
          <p:nvPr/>
        </p:nvSpPr>
        <p:spPr bwMode="auto">
          <a:xfrm flipV="1">
            <a:off x="1336675" y="4054475"/>
            <a:ext cx="0" cy="900113"/>
          </a:xfrm>
          <a:prstGeom prst="line">
            <a:avLst/>
          </a:prstGeom>
          <a:noFill/>
          <a:ln w="25400">
            <a:solidFill>
              <a:schemeClr val="tx1"/>
            </a:solidFill>
            <a:round/>
            <a:headEnd/>
            <a:tailEnd/>
          </a:ln>
          <a:effectLst/>
        </p:spPr>
        <p:txBody>
          <a:bodyPr/>
          <a:lstStyle/>
          <a:p>
            <a:endParaRPr lang="es-ES"/>
          </a:p>
        </p:txBody>
      </p:sp>
      <p:sp>
        <p:nvSpPr>
          <p:cNvPr id="191511" name="Line 23"/>
          <p:cNvSpPr>
            <a:spLocks noChangeShapeType="1"/>
          </p:cNvSpPr>
          <p:nvPr/>
        </p:nvSpPr>
        <p:spPr bwMode="auto">
          <a:xfrm>
            <a:off x="1336675" y="4954588"/>
            <a:ext cx="792163" cy="0"/>
          </a:xfrm>
          <a:prstGeom prst="line">
            <a:avLst/>
          </a:prstGeom>
          <a:noFill/>
          <a:ln w="25400">
            <a:solidFill>
              <a:schemeClr val="tx1"/>
            </a:solidFill>
            <a:round/>
            <a:headEnd/>
            <a:tailEnd/>
          </a:ln>
          <a:effectLst/>
        </p:spPr>
        <p:txBody>
          <a:bodyPr/>
          <a:lstStyle/>
          <a:p>
            <a:endParaRPr lang="es-ES"/>
          </a:p>
        </p:txBody>
      </p:sp>
      <p:sp>
        <p:nvSpPr>
          <p:cNvPr id="191512" name="Line 24"/>
          <p:cNvSpPr>
            <a:spLocks noChangeShapeType="1"/>
          </p:cNvSpPr>
          <p:nvPr/>
        </p:nvSpPr>
        <p:spPr bwMode="auto">
          <a:xfrm>
            <a:off x="1336675" y="4340225"/>
            <a:ext cx="92075" cy="0"/>
          </a:xfrm>
          <a:prstGeom prst="line">
            <a:avLst/>
          </a:prstGeom>
          <a:noFill/>
          <a:ln w="19050">
            <a:solidFill>
              <a:schemeClr val="tx1"/>
            </a:solidFill>
            <a:round/>
            <a:headEnd/>
            <a:tailEnd/>
          </a:ln>
          <a:effectLst/>
        </p:spPr>
        <p:txBody>
          <a:bodyPr/>
          <a:lstStyle/>
          <a:p>
            <a:endParaRPr lang="es-ES"/>
          </a:p>
        </p:txBody>
      </p:sp>
      <p:sp>
        <p:nvSpPr>
          <p:cNvPr id="191513" name="Text Box 25"/>
          <p:cNvSpPr txBox="1">
            <a:spLocks noChangeArrowheads="1"/>
          </p:cNvSpPr>
          <p:nvPr/>
        </p:nvSpPr>
        <p:spPr bwMode="auto">
          <a:xfrm>
            <a:off x="1128713" y="4184650"/>
            <a:ext cx="254000" cy="244475"/>
          </a:xfrm>
          <a:prstGeom prst="rect">
            <a:avLst/>
          </a:prstGeom>
          <a:noFill/>
          <a:ln w="12700">
            <a:noFill/>
            <a:miter lim="800000"/>
            <a:headEnd/>
            <a:tailEnd/>
          </a:ln>
          <a:effectLst/>
        </p:spPr>
        <p:txBody>
          <a:bodyPr wrap="none">
            <a:spAutoFit/>
          </a:bodyPr>
          <a:lstStyle/>
          <a:p>
            <a:r>
              <a:rPr lang="es-ES" sz="1000" b="1">
                <a:latin typeface="Arial" charset="0"/>
              </a:rPr>
              <a:t>1</a:t>
            </a:r>
          </a:p>
        </p:txBody>
      </p:sp>
      <p:sp>
        <p:nvSpPr>
          <p:cNvPr id="191514" name="Text Box 26"/>
          <p:cNvSpPr txBox="1">
            <a:spLocks noChangeArrowheads="1"/>
          </p:cNvSpPr>
          <p:nvPr/>
        </p:nvSpPr>
        <p:spPr bwMode="auto">
          <a:xfrm>
            <a:off x="1303338" y="3814763"/>
            <a:ext cx="725487" cy="274637"/>
          </a:xfrm>
          <a:prstGeom prst="rect">
            <a:avLst/>
          </a:prstGeom>
          <a:noFill/>
          <a:ln w="12700">
            <a:noFill/>
            <a:miter lim="800000"/>
            <a:headEnd/>
            <a:tailEnd/>
          </a:ln>
          <a:effectLst/>
        </p:spPr>
        <p:txBody>
          <a:bodyPr wrap="none">
            <a:spAutoFit/>
          </a:bodyPr>
          <a:lstStyle/>
          <a:p>
            <a:r>
              <a:rPr lang="es-ES" sz="1200" b="1">
                <a:latin typeface="Arial" charset="0"/>
              </a:rPr>
              <a:t>Canal 3</a:t>
            </a:r>
          </a:p>
        </p:txBody>
      </p:sp>
      <p:sp>
        <p:nvSpPr>
          <p:cNvPr id="191515" name="Line 27"/>
          <p:cNvSpPr>
            <a:spLocks noChangeShapeType="1"/>
          </p:cNvSpPr>
          <p:nvPr/>
        </p:nvSpPr>
        <p:spPr bwMode="auto">
          <a:xfrm flipV="1">
            <a:off x="2511425" y="2662238"/>
            <a:ext cx="0" cy="900112"/>
          </a:xfrm>
          <a:prstGeom prst="line">
            <a:avLst/>
          </a:prstGeom>
          <a:noFill/>
          <a:ln w="25400">
            <a:solidFill>
              <a:schemeClr val="tx1"/>
            </a:solidFill>
            <a:round/>
            <a:headEnd/>
            <a:tailEnd/>
          </a:ln>
          <a:effectLst/>
        </p:spPr>
        <p:txBody>
          <a:bodyPr/>
          <a:lstStyle/>
          <a:p>
            <a:endParaRPr lang="es-ES"/>
          </a:p>
        </p:txBody>
      </p:sp>
      <p:sp>
        <p:nvSpPr>
          <p:cNvPr id="191516" name="Line 28"/>
          <p:cNvSpPr>
            <a:spLocks noChangeShapeType="1"/>
          </p:cNvSpPr>
          <p:nvPr/>
        </p:nvSpPr>
        <p:spPr bwMode="auto">
          <a:xfrm>
            <a:off x="2771775" y="3562350"/>
            <a:ext cx="2411413" cy="0"/>
          </a:xfrm>
          <a:prstGeom prst="line">
            <a:avLst/>
          </a:prstGeom>
          <a:noFill/>
          <a:ln w="25400">
            <a:solidFill>
              <a:schemeClr val="tx1"/>
            </a:solidFill>
            <a:round/>
            <a:headEnd/>
            <a:tailEnd/>
          </a:ln>
          <a:effectLst/>
        </p:spPr>
        <p:txBody>
          <a:bodyPr/>
          <a:lstStyle/>
          <a:p>
            <a:endParaRPr lang="es-ES"/>
          </a:p>
        </p:txBody>
      </p:sp>
      <p:sp>
        <p:nvSpPr>
          <p:cNvPr id="191517" name="Line 29"/>
          <p:cNvSpPr>
            <a:spLocks noChangeShapeType="1"/>
          </p:cNvSpPr>
          <p:nvPr/>
        </p:nvSpPr>
        <p:spPr bwMode="auto">
          <a:xfrm>
            <a:off x="2511425" y="3557588"/>
            <a:ext cx="169863" cy="0"/>
          </a:xfrm>
          <a:prstGeom prst="line">
            <a:avLst/>
          </a:prstGeom>
          <a:noFill/>
          <a:ln w="25400">
            <a:solidFill>
              <a:schemeClr val="tx1"/>
            </a:solidFill>
            <a:round/>
            <a:headEnd/>
            <a:tailEnd/>
          </a:ln>
          <a:effectLst/>
        </p:spPr>
        <p:txBody>
          <a:bodyPr/>
          <a:lstStyle/>
          <a:p>
            <a:endParaRPr lang="es-ES"/>
          </a:p>
        </p:txBody>
      </p:sp>
      <p:sp>
        <p:nvSpPr>
          <p:cNvPr id="191518" name="Line 30"/>
          <p:cNvSpPr>
            <a:spLocks noChangeShapeType="1"/>
          </p:cNvSpPr>
          <p:nvPr/>
        </p:nvSpPr>
        <p:spPr bwMode="auto">
          <a:xfrm flipH="1">
            <a:off x="2643188" y="3478213"/>
            <a:ext cx="68262" cy="146050"/>
          </a:xfrm>
          <a:prstGeom prst="line">
            <a:avLst/>
          </a:prstGeom>
          <a:noFill/>
          <a:ln w="12700">
            <a:solidFill>
              <a:schemeClr val="tx1"/>
            </a:solidFill>
            <a:round/>
            <a:headEnd/>
            <a:tailEnd/>
          </a:ln>
          <a:effectLst/>
        </p:spPr>
        <p:txBody>
          <a:bodyPr/>
          <a:lstStyle/>
          <a:p>
            <a:endParaRPr lang="es-ES"/>
          </a:p>
        </p:txBody>
      </p:sp>
      <p:sp>
        <p:nvSpPr>
          <p:cNvPr id="191519" name="Line 31"/>
          <p:cNvSpPr>
            <a:spLocks noChangeShapeType="1"/>
          </p:cNvSpPr>
          <p:nvPr/>
        </p:nvSpPr>
        <p:spPr bwMode="auto">
          <a:xfrm flipH="1">
            <a:off x="2732088" y="3494088"/>
            <a:ext cx="68262" cy="146050"/>
          </a:xfrm>
          <a:prstGeom prst="line">
            <a:avLst/>
          </a:prstGeom>
          <a:noFill/>
          <a:ln w="12700">
            <a:solidFill>
              <a:schemeClr val="tx1"/>
            </a:solidFill>
            <a:round/>
            <a:headEnd/>
            <a:tailEnd/>
          </a:ln>
          <a:effectLst/>
        </p:spPr>
        <p:txBody>
          <a:bodyPr/>
          <a:lstStyle/>
          <a:p>
            <a:endParaRPr lang="es-ES"/>
          </a:p>
        </p:txBody>
      </p:sp>
      <p:sp>
        <p:nvSpPr>
          <p:cNvPr id="191520" name="Line 32"/>
          <p:cNvSpPr>
            <a:spLocks noChangeShapeType="1"/>
          </p:cNvSpPr>
          <p:nvPr/>
        </p:nvSpPr>
        <p:spPr bwMode="auto">
          <a:xfrm>
            <a:off x="2141538" y="3217863"/>
            <a:ext cx="307975" cy="0"/>
          </a:xfrm>
          <a:prstGeom prst="line">
            <a:avLst/>
          </a:prstGeom>
          <a:noFill/>
          <a:ln w="12700">
            <a:solidFill>
              <a:schemeClr val="tx1"/>
            </a:solidFill>
            <a:round/>
            <a:headEnd/>
            <a:tailEnd type="triangle" w="med" len="med"/>
          </a:ln>
          <a:effectLst/>
        </p:spPr>
        <p:txBody>
          <a:bodyPr/>
          <a:lstStyle/>
          <a:p>
            <a:endParaRPr lang="es-ES"/>
          </a:p>
        </p:txBody>
      </p:sp>
      <p:sp>
        <p:nvSpPr>
          <p:cNvPr id="191521" name="Line 33"/>
          <p:cNvSpPr>
            <a:spLocks noChangeShapeType="1"/>
          </p:cNvSpPr>
          <p:nvPr/>
        </p:nvSpPr>
        <p:spPr bwMode="auto">
          <a:xfrm flipV="1">
            <a:off x="2509838" y="4016375"/>
            <a:ext cx="0" cy="901700"/>
          </a:xfrm>
          <a:prstGeom prst="line">
            <a:avLst/>
          </a:prstGeom>
          <a:noFill/>
          <a:ln w="25400">
            <a:solidFill>
              <a:schemeClr val="tx1"/>
            </a:solidFill>
            <a:round/>
            <a:headEnd/>
            <a:tailEnd/>
          </a:ln>
          <a:effectLst/>
        </p:spPr>
        <p:txBody>
          <a:bodyPr/>
          <a:lstStyle/>
          <a:p>
            <a:endParaRPr lang="es-ES"/>
          </a:p>
        </p:txBody>
      </p:sp>
      <p:sp>
        <p:nvSpPr>
          <p:cNvPr id="191524" name="Line 36"/>
          <p:cNvSpPr>
            <a:spLocks noChangeShapeType="1"/>
          </p:cNvSpPr>
          <p:nvPr/>
        </p:nvSpPr>
        <p:spPr bwMode="auto">
          <a:xfrm flipH="1">
            <a:off x="2643188" y="4832350"/>
            <a:ext cx="68262" cy="146050"/>
          </a:xfrm>
          <a:prstGeom prst="line">
            <a:avLst/>
          </a:prstGeom>
          <a:noFill/>
          <a:ln w="12700">
            <a:solidFill>
              <a:schemeClr val="tx1"/>
            </a:solidFill>
            <a:round/>
            <a:headEnd/>
            <a:tailEnd/>
          </a:ln>
          <a:effectLst/>
        </p:spPr>
        <p:txBody>
          <a:bodyPr/>
          <a:lstStyle/>
          <a:p>
            <a:endParaRPr lang="es-ES"/>
          </a:p>
        </p:txBody>
      </p:sp>
      <p:sp>
        <p:nvSpPr>
          <p:cNvPr id="191525" name="Line 37"/>
          <p:cNvSpPr>
            <a:spLocks noChangeShapeType="1"/>
          </p:cNvSpPr>
          <p:nvPr/>
        </p:nvSpPr>
        <p:spPr bwMode="auto">
          <a:xfrm flipH="1">
            <a:off x="2732088" y="4848225"/>
            <a:ext cx="68262" cy="146050"/>
          </a:xfrm>
          <a:prstGeom prst="line">
            <a:avLst/>
          </a:prstGeom>
          <a:noFill/>
          <a:ln w="12700">
            <a:solidFill>
              <a:schemeClr val="tx1"/>
            </a:solidFill>
            <a:round/>
            <a:headEnd/>
            <a:tailEnd/>
          </a:ln>
          <a:effectLst/>
        </p:spPr>
        <p:txBody>
          <a:bodyPr/>
          <a:lstStyle/>
          <a:p>
            <a:endParaRPr lang="es-ES"/>
          </a:p>
        </p:txBody>
      </p:sp>
      <p:sp>
        <p:nvSpPr>
          <p:cNvPr id="191526" name="Line 38"/>
          <p:cNvSpPr>
            <a:spLocks noChangeShapeType="1"/>
          </p:cNvSpPr>
          <p:nvPr/>
        </p:nvSpPr>
        <p:spPr bwMode="auto">
          <a:xfrm>
            <a:off x="2139950" y="4572000"/>
            <a:ext cx="307975" cy="0"/>
          </a:xfrm>
          <a:prstGeom prst="line">
            <a:avLst/>
          </a:prstGeom>
          <a:noFill/>
          <a:ln w="12700">
            <a:solidFill>
              <a:schemeClr val="tx1"/>
            </a:solidFill>
            <a:round/>
            <a:headEnd/>
            <a:tailEnd type="triangle" w="med" len="med"/>
          </a:ln>
          <a:effectLst/>
        </p:spPr>
        <p:txBody>
          <a:bodyPr/>
          <a:lstStyle/>
          <a:p>
            <a:endParaRPr lang="es-ES"/>
          </a:p>
        </p:txBody>
      </p:sp>
      <p:sp>
        <p:nvSpPr>
          <p:cNvPr id="191527" name="Line 39"/>
          <p:cNvSpPr>
            <a:spLocks noChangeShapeType="1"/>
          </p:cNvSpPr>
          <p:nvPr/>
        </p:nvSpPr>
        <p:spPr bwMode="auto">
          <a:xfrm>
            <a:off x="2765425" y="4921250"/>
            <a:ext cx="2413000" cy="0"/>
          </a:xfrm>
          <a:prstGeom prst="line">
            <a:avLst/>
          </a:prstGeom>
          <a:noFill/>
          <a:ln w="25400">
            <a:solidFill>
              <a:schemeClr val="tx1"/>
            </a:solidFill>
            <a:round/>
            <a:headEnd/>
            <a:tailEnd/>
          </a:ln>
          <a:effectLst/>
        </p:spPr>
        <p:txBody>
          <a:bodyPr/>
          <a:lstStyle/>
          <a:p>
            <a:endParaRPr lang="es-ES"/>
          </a:p>
        </p:txBody>
      </p:sp>
      <p:sp>
        <p:nvSpPr>
          <p:cNvPr id="191528" name="Line 40"/>
          <p:cNvSpPr>
            <a:spLocks noChangeShapeType="1"/>
          </p:cNvSpPr>
          <p:nvPr/>
        </p:nvSpPr>
        <p:spPr bwMode="auto">
          <a:xfrm>
            <a:off x="2505075" y="4914900"/>
            <a:ext cx="171450" cy="0"/>
          </a:xfrm>
          <a:prstGeom prst="line">
            <a:avLst/>
          </a:prstGeom>
          <a:noFill/>
          <a:ln w="25400">
            <a:solidFill>
              <a:schemeClr val="tx1"/>
            </a:solidFill>
            <a:round/>
            <a:headEnd/>
            <a:tailEnd/>
          </a:ln>
          <a:effectLst/>
        </p:spPr>
        <p:txBody>
          <a:bodyPr/>
          <a:lstStyle/>
          <a:p>
            <a:endParaRPr lang="es-ES"/>
          </a:p>
        </p:txBody>
      </p:sp>
      <p:sp>
        <p:nvSpPr>
          <p:cNvPr id="191529" name="Line 41"/>
          <p:cNvSpPr>
            <a:spLocks noChangeShapeType="1"/>
          </p:cNvSpPr>
          <p:nvPr/>
        </p:nvSpPr>
        <p:spPr bwMode="auto">
          <a:xfrm>
            <a:off x="2844800" y="4843463"/>
            <a:ext cx="0" cy="85725"/>
          </a:xfrm>
          <a:prstGeom prst="line">
            <a:avLst/>
          </a:prstGeom>
          <a:noFill/>
          <a:ln w="12700">
            <a:solidFill>
              <a:schemeClr val="tx1"/>
            </a:solidFill>
            <a:round/>
            <a:headEnd/>
            <a:tailEnd/>
          </a:ln>
          <a:effectLst/>
        </p:spPr>
        <p:txBody>
          <a:bodyPr/>
          <a:lstStyle/>
          <a:p>
            <a:endParaRPr lang="es-ES"/>
          </a:p>
        </p:txBody>
      </p:sp>
      <p:sp>
        <p:nvSpPr>
          <p:cNvPr id="191530" name="Line 42"/>
          <p:cNvSpPr>
            <a:spLocks noChangeShapeType="1"/>
          </p:cNvSpPr>
          <p:nvPr/>
        </p:nvSpPr>
        <p:spPr bwMode="auto">
          <a:xfrm>
            <a:off x="5002213" y="4843463"/>
            <a:ext cx="0" cy="85725"/>
          </a:xfrm>
          <a:prstGeom prst="line">
            <a:avLst/>
          </a:prstGeom>
          <a:noFill/>
          <a:ln w="12700">
            <a:solidFill>
              <a:schemeClr val="tx1"/>
            </a:solidFill>
            <a:round/>
            <a:headEnd/>
            <a:tailEnd/>
          </a:ln>
          <a:effectLst/>
        </p:spPr>
        <p:txBody>
          <a:bodyPr/>
          <a:lstStyle/>
          <a:p>
            <a:endParaRPr lang="es-ES"/>
          </a:p>
        </p:txBody>
      </p:sp>
      <p:sp>
        <p:nvSpPr>
          <p:cNvPr id="191531" name="Line 43"/>
          <p:cNvSpPr>
            <a:spLocks noChangeShapeType="1"/>
          </p:cNvSpPr>
          <p:nvPr/>
        </p:nvSpPr>
        <p:spPr bwMode="auto">
          <a:xfrm>
            <a:off x="4311650" y="4835525"/>
            <a:ext cx="0" cy="85725"/>
          </a:xfrm>
          <a:prstGeom prst="line">
            <a:avLst/>
          </a:prstGeom>
          <a:noFill/>
          <a:ln w="12700">
            <a:solidFill>
              <a:schemeClr val="tx1"/>
            </a:solidFill>
            <a:round/>
            <a:headEnd/>
            <a:tailEnd/>
          </a:ln>
          <a:effectLst/>
        </p:spPr>
        <p:txBody>
          <a:bodyPr/>
          <a:lstStyle/>
          <a:p>
            <a:endParaRPr lang="es-ES"/>
          </a:p>
        </p:txBody>
      </p:sp>
      <p:sp>
        <p:nvSpPr>
          <p:cNvPr id="191532" name="Line 44"/>
          <p:cNvSpPr>
            <a:spLocks noChangeShapeType="1"/>
          </p:cNvSpPr>
          <p:nvPr/>
        </p:nvSpPr>
        <p:spPr bwMode="auto">
          <a:xfrm>
            <a:off x="3562350" y="4838700"/>
            <a:ext cx="0" cy="87313"/>
          </a:xfrm>
          <a:prstGeom prst="line">
            <a:avLst/>
          </a:prstGeom>
          <a:noFill/>
          <a:ln w="12700">
            <a:solidFill>
              <a:schemeClr val="tx1"/>
            </a:solidFill>
            <a:round/>
            <a:headEnd/>
            <a:tailEnd/>
          </a:ln>
          <a:effectLst/>
        </p:spPr>
        <p:txBody>
          <a:bodyPr/>
          <a:lstStyle/>
          <a:p>
            <a:endParaRPr lang="es-ES"/>
          </a:p>
        </p:txBody>
      </p:sp>
      <p:sp>
        <p:nvSpPr>
          <p:cNvPr id="191533" name="Text Box 45"/>
          <p:cNvSpPr txBox="1">
            <a:spLocks noChangeArrowheads="1"/>
          </p:cNvSpPr>
          <p:nvPr/>
        </p:nvSpPr>
        <p:spPr bwMode="auto">
          <a:xfrm>
            <a:off x="2654300" y="4892675"/>
            <a:ext cx="352425" cy="274638"/>
          </a:xfrm>
          <a:prstGeom prst="rect">
            <a:avLst/>
          </a:prstGeom>
          <a:noFill/>
          <a:ln w="12700">
            <a:noFill/>
            <a:miter lim="800000"/>
            <a:headEnd/>
            <a:tailEnd/>
          </a:ln>
          <a:effectLst/>
        </p:spPr>
        <p:txBody>
          <a:bodyPr wrap="none">
            <a:spAutoFit/>
          </a:bodyPr>
          <a:lstStyle/>
          <a:p>
            <a:r>
              <a:rPr lang="es-ES" sz="1200" b="1">
                <a:latin typeface="Arial" charset="0"/>
              </a:rPr>
              <a:t>60</a:t>
            </a:r>
          </a:p>
        </p:txBody>
      </p:sp>
      <p:sp>
        <p:nvSpPr>
          <p:cNvPr id="191534" name="Text Box 46"/>
          <p:cNvSpPr txBox="1">
            <a:spLocks noChangeArrowheads="1"/>
          </p:cNvSpPr>
          <p:nvPr/>
        </p:nvSpPr>
        <p:spPr bwMode="auto">
          <a:xfrm>
            <a:off x="3363913" y="4879975"/>
            <a:ext cx="354012" cy="274638"/>
          </a:xfrm>
          <a:prstGeom prst="rect">
            <a:avLst/>
          </a:prstGeom>
          <a:noFill/>
          <a:ln w="12700">
            <a:noFill/>
            <a:miter lim="800000"/>
            <a:headEnd/>
            <a:tailEnd/>
          </a:ln>
          <a:effectLst/>
        </p:spPr>
        <p:txBody>
          <a:bodyPr wrap="none">
            <a:spAutoFit/>
          </a:bodyPr>
          <a:lstStyle/>
          <a:p>
            <a:r>
              <a:rPr lang="es-ES" sz="1200" b="1">
                <a:latin typeface="Arial" charset="0"/>
              </a:rPr>
              <a:t>64</a:t>
            </a:r>
          </a:p>
        </p:txBody>
      </p:sp>
      <p:sp>
        <p:nvSpPr>
          <p:cNvPr id="191535" name="Text Box 47"/>
          <p:cNvSpPr txBox="1">
            <a:spLocks noChangeArrowheads="1"/>
          </p:cNvSpPr>
          <p:nvPr/>
        </p:nvSpPr>
        <p:spPr bwMode="auto">
          <a:xfrm>
            <a:off x="4106863" y="4886325"/>
            <a:ext cx="352425" cy="274638"/>
          </a:xfrm>
          <a:prstGeom prst="rect">
            <a:avLst/>
          </a:prstGeom>
          <a:noFill/>
          <a:ln w="12700">
            <a:noFill/>
            <a:miter lim="800000"/>
            <a:headEnd/>
            <a:tailEnd/>
          </a:ln>
          <a:effectLst/>
        </p:spPr>
        <p:txBody>
          <a:bodyPr wrap="none">
            <a:spAutoFit/>
          </a:bodyPr>
          <a:lstStyle/>
          <a:p>
            <a:r>
              <a:rPr lang="es-ES" sz="1200" b="1">
                <a:latin typeface="Arial" charset="0"/>
              </a:rPr>
              <a:t>68</a:t>
            </a:r>
          </a:p>
        </p:txBody>
      </p:sp>
      <p:sp>
        <p:nvSpPr>
          <p:cNvPr id="191536" name="Text Box 48"/>
          <p:cNvSpPr txBox="1">
            <a:spLocks noChangeArrowheads="1"/>
          </p:cNvSpPr>
          <p:nvPr/>
        </p:nvSpPr>
        <p:spPr bwMode="auto">
          <a:xfrm>
            <a:off x="4811713" y="4884738"/>
            <a:ext cx="350837" cy="274637"/>
          </a:xfrm>
          <a:prstGeom prst="rect">
            <a:avLst/>
          </a:prstGeom>
          <a:noFill/>
          <a:ln w="12700">
            <a:noFill/>
            <a:miter lim="800000"/>
            <a:headEnd/>
            <a:tailEnd/>
          </a:ln>
          <a:effectLst/>
        </p:spPr>
        <p:txBody>
          <a:bodyPr wrap="none">
            <a:spAutoFit/>
          </a:bodyPr>
          <a:lstStyle/>
          <a:p>
            <a:r>
              <a:rPr lang="es-ES" sz="1200" b="1">
                <a:latin typeface="Arial" charset="0"/>
              </a:rPr>
              <a:t>72</a:t>
            </a:r>
          </a:p>
        </p:txBody>
      </p:sp>
      <p:sp>
        <p:nvSpPr>
          <p:cNvPr id="191537" name="Text Box 49"/>
          <p:cNvSpPr txBox="1">
            <a:spLocks noChangeArrowheads="1"/>
          </p:cNvSpPr>
          <p:nvPr/>
        </p:nvSpPr>
        <p:spPr bwMode="auto">
          <a:xfrm>
            <a:off x="3206750" y="5243513"/>
            <a:ext cx="1427163" cy="274637"/>
          </a:xfrm>
          <a:prstGeom prst="rect">
            <a:avLst/>
          </a:prstGeom>
          <a:noFill/>
          <a:ln w="12700">
            <a:noFill/>
            <a:miter lim="800000"/>
            <a:headEnd/>
            <a:tailEnd/>
          </a:ln>
          <a:effectLst/>
        </p:spPr>
        <p:txBody>
          <a:bodyPr wrap="none">
            <a:spAutoFit/>
          </a:bodyPr>
          <a:lstStyle/>
          <a:p>
            <a:r>
              <a:rPr lang="es-ES" sz="1200" b="1">
                <a:latin typeface="Arial" charset="0"/>
              </a:rPr>
              <a:t>Frecuencia (KHz)</a:t>
            </a:r>
          </a:p>
        </p:txBody>
      </p:sp>
      <p:sp>
        <p:nvSpPr>
          <p:cNvPr id="191538" name="Text Box 50"/>
          <p:cNvSpPr txBox="1">
            <a:spLocks noChangeArrowheads="1"/>
          </p:cNvSpPr>
          <p:nvPr/>
        </p:nvSpPr>
        <p:spPr bwMode="auto">
          <a:xfrm>
            <a:off x="6283325" y="3841750"/>
            <a:ext cx="1425575" cy="274638"/>
          </a:xfrm>
          <a:prstGeom prst="rect">
            <a:avLst/>
          </a:prstGeom>
          <a:noFill/>
          <a:ln w="12700">
            <a:noFill/>
            <a:miter lim="800000"/>
            <a:headEnd/>
            <a:tailEnd/>
          </a:ln>
          <a:effectLst/>
        </p:spPr>
        <p:txBody>
          <a:bodyPr wrap="none">
            <a:spAutoFit/>
          </a:bodyPr>
          <a:lstStyle/>
          <a:p>
            <a:r>
              <a:rPr lang="es-ES" sz="1200" b="1">
                <a:latin typeface="Arial" charset="0"/>
              </a:rPr>
              <a:t>Frecuencia (KHz)</a:t>
            </a:r>
          </a:p>
        </p:txBody>
      </p:sp>
      <p:sp>
        <p:nvSpPr>
          <p:cNvPr id="191539" name="Text Box 51"/>
          <p:cNvSpPr txBox="1">
            <a:spLocks noChangeArrowheads="1"/>
          </p:cNvSpPr>
          <p:nvPr/>
        </p:nvSpPr>
        <p:spPr bwMode="auto">
          <a:xfrm>
            <a:off x="1020763" y="5243513"/>
            <a:ext cx="1427162" cy="274637"/>
          </a:xfrm>
          <a:prstGeom prst="rect">
            <a:avLst/>
          </a:prstGeom>
          <a:noFill/>
          <a:ln w="12700">
            <a:noFill/>
            <a:miter lim="800000"/>
            <a:headEnd/>
            <a:tailEnd/>
          </a:ln>
          <a:effectLst/>
        </p:spPr>
        <p:txBody>
          <a:bodyPr wrap="none">
            <a:spAutoFit/>
          </a:bodyPr>
          <a:lstStyle/>
          <a:p>
            <a:r>
              <a:rPr lang="es-ES" sz="1200" b="1">
                <a:latin typeface="Arial" charset="0"/>
              </a:rPr>
              <a:t>Frecuencia (KHz)</a:t>
            </a:r>
          </a:p>
        </p:txBody>
      </p:sp>
      <p:sp>
        <p:nvSpPr>
          <p:cNvPr id="191540" name="Line 52"/>
          <p:cNvSpPr>
            <a:spLocks noChangeShapeType="1"/>
          </p:cNvSpPr>
          <p:nvPr/>
        </p:nvSpPr>
        <p:spPr bwMode="auto">
          <a:xfrm flipV="1">
            <a:off x="5743575" y="2638425"/>
            <a:ext cx="0" cy="901700"/>
          </a:xfrm>
          <a:prstGeom prst="line">
            <a:avLst/>
          </a:prstGeom>
          <a:noFill/>
          <a:ln w="25400">
            <a:solidFill>
              <a:schemeClr val="tx1"/>
            </a:solidFill>
            <a:round/>
            <a:headEnd/>
            <a:tailEnd/>
          </a:ln>
          <a:effectLst/>
        </p:spPr>
        <p:txBody>
          <a:bodyPr/>
          <a:lstStyle/>
          <a:p>
            <a:endParaRPr lang="es-ES"/>
          </a:p>
        </p:txBody>
      </p:sp>
      <p:sp>
        <p:nvSpPr>
          <p:cNvPr id="191541" name="Line 53"/>
          <p:cNvSpPr>
            <a:spLocks noChangeShapeType="1"/>
          </p:cNvSpPr>
          <p:nvPr/>
        </p:nvSpPr>
        <p:spPr bwMode="auto">
          <a:xfrm flipH="1">
            <a:off x="5876925" y="3454400"/>
            <a:ext cx="68263" cy="146050"/>
          </a:xfrm>
          <a:prstGeom prst="line">
            <a:avLst/>
          </a:prstGeom>
          <a:noFill/>
          <a:ln w="12700">
            <a:solidFill>
              <a:schemeClr val="tx1"/>
            </a:solidFill>
            <a:round/>
            <a:headEnd/>
            <a:tailEnd/>
          </a:ln>
          <a:effectLst/>
        </p:spPr>
        <p:txBody>
          <a:bodyPr/>
          <a:lstStyle/>
          <a:p>
            <a:endParaRPr lang="es-ES"/>
          </a:p>
        </p:txBody>
      </p:sp>
      <p:sp>
        <p:nvSpPr>
          <p:cNvPr id="191542" name="Line 54"/>
          <p:cNvSpPr>
            <a:spLocks noChangeShapeType="1"/>
          </p:cNvSpPr>
          <p:nvPr/>
        </p:nvSpPr>
        <p:spPr bwMode="auto">
          <a:xfrm flipH="1">
            <a:off x="5965825" y="3470275"/>
            <a:ext cx="69850" cy="146050"/>
          </a:xfrm>
          <a:prstGeom prst="line">
            <a:avLst/>
          </a:prstGeom>
          <a:noFill/>
          <a:ln w="12700">
            <a:solidFill>
              <a:schemeClr val="tx1"/>
            </a:solidFill>
            <a:round/>
            <a:headEnd/>
            <a:tailEnd/>
          </a:ln>
          <a:effectLst/>
        </p:spPr>
        <p:txBody>
          <a:bodyPr/>
          <a:lstStyle/>
          <a:p>
            <a:endParaRPr lang="es-ES"/>
          </a:p>
        </p:txBody>
      </p:sp>
      <p:sp>
        <p:nvSpPr>
          <p:cNvPr id="191543" name="Line 55"/>
          <p:cNvSpPr>
            <a:spLocks noChangeShapeType="1"/>
          </p:cNvSpPr>
          <p:nvPr/>
        </p:nvSpPr>
        <p:spPr bwMode="auto">
          <a:xfrm>
            <a:off x="5299075" y="3117850"/>
            <a:ext cx="382588" cy="4763"/>
          </a:xfrm>
          <a:prstGeom prst="line">
            <a:avLst/>
          </a:prstGeom>
          <a:noFill/>
          <a:ln w="12700">
            <a:solidFill>
              <a:schemeClr val="tx1"/>
            </a:solidFill>
            <a:round/>
            <a:headEnd/>
            <a:tailEnd type="triangle" w="med" len="med"/>
          </a:ln>
          <a:effectLst/>
        </p:spPr>
        <p:txBody>
          <a:bodyPr/>
          <a:lstStyle/>
          <a:p>
            <a:endParaRPr lang="es-ES"/>
          </a:p>
        </p:txBody>
      </p:sp>
      <p:sp>
        <p:nvSpPr>
          <p:cNvPr id="191544" name="Line 56"/>
          <p:cNvSpPr>
            <a:spLocks noChangeShapeType="1"/>
          </p:cNvSpPr>
          <p:nvPr/>
        </p:nvSpPr>
        <p:spPr bwMode="auto">
          <a:xfrm>
            <a:off x="5999163" y="3543300"/>
            <a:ext cx="2413000" cy="0"/>
          </a:xfrm>
          <a:prstGeom prst="line">
            <a:avLst/>
          </a:prstGeom>
          <a:noFill/>
          <a:ln w="25400">
            <a:solidFill>
              <a:schemeClr val="tx1"/>
            </a:solidFill>
            <a:round/>
            <a:headEnd/>
            <a:tailEnd/>
          </a:ln>
          <a:effectLst/>
        </p:spPr>
        <p:txBody>
          <a:bodyPr/>
          <a:lstStyle/>
          <a:p>
            <a:endParaRPr lang="es-ES"/>
          </a:p>
        </p:txBody>
      </p:sp>
      <p:sp>
        <p:nvSpPr>
          <p:cNvPr id="191545" name="Line 57"/>
          <p:cNvSpPr>
            <a:spLocks noChangeShapeType="1"/>
          </p:cNvSpPr>
          <p:nvPr/>
        </p:nvSpPr>
        <p:spPr bwMode="auto">
          <a:xfrm>
            <a:off x="5738813" y="3536950"/>
            <a:ext cx="171450" cy="0"/>
          </a:xfrm>
          <a:prstGeom prst="line">
            <a:avLst/>
          </a:prstGeom>
          <a:noFill/>
          <a:ln w="25400">
            <a:solidFill>
              <a:schemeClr val="tx1"/>
            </a:solidFill>
            <a:round/>
            <a:headEnd/>
            <a:tailEnd/>
          </a:ln>
          <a:effectLst/>
        </p:spPr>
        <p:txBody>
          <a:bodyPr/>
          <a:lstStyle/>
          <a:p>
            <a:endParaRPr lang="es-ES"/>
          </a:p>
        </p:txBody>
      </p:sp>
      <p:sp>
        <p:nvSpPr>
          <p:cNvPr id="191546" name="Line 58"/>
          <p:cNvSpPr>
            <a:spLocks noChangeShapeType="1"/>
          </p:cNvSpPr>
          <p:nvPr/>
        </p:nvSpPr>
        <p:spPr bwMode="auto">
          <a:xfrm>
            <a:off x="6772275" y="3449638"/>
            <a:ext cx="0" cy="85725"/>
          </a:xfrm>
          <a:prstGeom prst="line">
            <a:avLst/>
          </a:prstGeom>
          <a:noFill/>
          <a:ln w="12700">
            <a:solidFill>
              <a:schemeClr val="tx1"/>
            </a:solidFill>
            <a:round/>
            <a:headEnd/>
            <a:tailEnd/>
          </a:ln>
          <a:effectLst/>
        </p:spPr>
        <p:txBody>
          <a:bodyPr/>
          <a:lstStyle/>
          <a:p>
            <a:endParaRPr lang="es-ES"/>
          </a:p>
        </p:txBody>
      </p:sp>
      <p:sp>
        <p:nvSpPr>
          <p:cNvPr id="191547" name="Text Box 59"/>
          <p:cNvSpPr txBox="1">
            <a:spLocks noChangeArrowheads="1"/>
          </p:cNvSpPr>
          <p:nvPr/>
        </p:nvSpPr>
        <p:spPr bwMode="auto">
          <a:xfrm>
            <a:off x="5888038" y="3514725"/>
            <a:ext cx="354012" cy="274638"/>
          </a:xfrm>
          <a:prstGeom prst="rect">
            <a:avLst/>
          </a:prstGeom>
          <a:noFill/>
          <a:ln w="12700">
            <a:noFill/>
            <a:miter lim="800000"/>
            <a:headEnd/>
            <a:tailEnd/>
          </a:ln>
          <a:effectLst/>
        </p:spPr>
        <p:txBody>
          <a:bodyPr wrap="none">
            <a:spAutoFit/>
          </a:bodyPr>
          <a:lstStyle/>
          <a:p>
            <a:r>
              <a:rPr lang="es-ES" sz="1200" b="1">
                <a:latin typeface="Arial" charset="0"/>
              </a:rPr>
              <a:t>60</a:t>
            </a:r>
          </a:p>
        </p:txBody>
      </p:sp>
      <p:sp>
        <p:nvSpPr>
          <p:cNvPr id="191548" name="Text Box 60"/>
          <p:cNvSpPr txBox="1">
            <a:spLocks noChangeArrowheads="1"/>
          </p:cNvSpPr>
          <p:nvPr/>
        </p:nvSpPr>
        <p:spPr bwMode="auto">
          <a:xfrm>
            <a:off x="6597650" y="3502025"/>
            <a:ext cx="352425" cy="274638"/>
          </a:xfrm>
          <a:prstGeom prst="rect">
            <a:avLst/>
          </a:prstGeom>
          <a:noFill/>
          <a:ln w="12700">
            <a:noFill/>
            <a:miter lim="800000"/>
            <a:headEnd/>
            <a:tailEnd/>
          </a:ln>
          <a:effectLst/>
        </p:spPr>
        <p:txBody>
          <a:bodyPr wrap="none">
            <a:spAutoFit/>
          </a:bodyPr>
          <a:lstStyle/>
          <a:p>
            <a:r>
              <a:rPr lang="es-ES" sz="1200" b="1">
                <a:latin typeface="Arial" charset="0"/>
              </a:rPr>
              <a:t>64</a:t>
            </a:r>
          </a:p>
        </p:txBody>
      </p:sp>
      <p:sp>
        <p:nvSpPr>
          <p:cNvPr id="191549" name="Text Box 61"/>
          <p:cNvSpPr txBox="1">
            <a:spLocks noChangeArrowheads="1"/>
          </p:cNvSpPr>
          <p:nvPr/>
        </p:nvSpPr>
        <p:spPr bwMode="auto">
          <a:xfrm>
            <a:off x="7342188" y="3508375"/>
            <a:ext cx="352425" cy="274638"/>
          </a:xfrm>
          <a:prstGeom prst="rect">
            <a:avLst/>
          </a:prstGeom>
          <a:noFill/>
          <a:ln w="12700">
            <a:noFill/>
            <a:miter lim="800000"/>
            <a:headEnd/>
            <a:tailEnd/>
          </a:ln>
          <a:effectLst/>
        </p:spPr>
        <p:txBody>
          <a:bodyPr wrap="none">
            <a:spAutoFit/>
          </a:bodyPr>
          <a:lstStyle/>
          <a:p>
            <a:r>
              <a:rPr lang="es-ES" sz="1200" b="1">
                <a:latin typeface="Arial" charset="0"/>
              </a:rPr>
              <a:t>68</a:t>
            </a:r>
          </a:p>
        </p:txBody>
      </p:sp>
      <p:sp>
        <p:nvSpPr>
          <p:cNvPr id="191550" name="Text Box 62"/>
          <p:cNvSpPr txBox="1">
            <a:spLocks noChangeArrowheads="1"/>
          </p:cNvSpPr>
          <p:nvPr/>
        </p:nvSpPr>
        <p:spPr bwMode="auto">
          <a:xfrm>
            <a:off x="8045450" y="3506788"/>
            <a:ext cx="354013" cy="274637"/>
          </a:xfrm>
          <a:prstGeom prst="rect">
            <a:avLst/>
          </a:prstGeom>
          <a:noFill/>
          <a:ln w="12700">
            <a:noFill/>
            <a:miter lim="800000"/>
            <a:headEnd/>
            <a:tailEnd/>
          </a:ln>
          <a:effectLst/>
        </p:spPr>
        <p:txBody>
          <a:bodyPr wrap="none">
            <a:spAutoFit/>
          </a:bodyPr>
          <a:lstStyle/>
          <a:p>
            <a:r>
              <a:rPr lang="es-ES" sz="1200" b="1">
                <a:latin typeface="Arial" charset="0"/>
              </a:rPr>
              <a:t>72</a:t>
            </a:r>
          </a:p>
        </p:txBody>
      </p:sp>
      <p:sp>
        <p:nvSpPr>
          <p:cNvPr id="191551" name="Line 63"/>
          <p:cNvSpPr>
            <a:spLocks noChangeShapeType="1"/>
          </p:cNvSpPr>
          <p:nvPr/>
        </p:nvSpPr>
        <p:spPr bwMode="auto">
          <a:xfrm>
            <a:off x="8204200" y="3454400"/>
            <a:ext cx="0" cy="87313"/>
          </a:xfrm>
          <a:prstGeom prst="line">
            <a:avLst/>
          </a:prstGeom>
          <a:noFill/>
          <a:ln w="12700">
            <a:solidFill>
              <a:schemeClr val="tx1"/>
            </a:solidFill>
            <a:round/>
            <a:headEnd/>
            <a:tailEnd/>
          </a:ln>
          <a:effectLst/>
        </p:spPr>
        <p:txBody>
          <a:bodyPr/>
          <a:lstStyle/>
          <a:p>
            <a:endParaRPr lang="es-ES"/>
          </a:p>
        </p:txBody>
      </p:sp>
      <p:sp>
        <p:nvSpPr>
          <p:cNvPr id="191552" name="Line 64"/>
          <p:cNvSpPr>
            <a:spLocks noChangeShapeType="1"/>
          </p:cNvSpPr>
          <p:nvPr/>
        </p:nvSpPr>
        <p:spPr bwMode="auto">
          <a:xfrm>
            <a:off x="6051550" y="3457575"/>
            <a:ext cx="0" cy="85725"/>
          </a:xfrm>
          <a:prstGeom prst="line">
            <a:avLst/>
          </a:prstGeom>
          <a:noFill/>
          <a:ln w="12700">
            <a:solidFill>
              <a:schemeClr val="tx1"/>
            </a:solidFill>
            <a:round/>
            <a:headEnd/>
            <a:tailEnd/>
          </a:ln>
          <a:effectLst/>
        </p:spPr>
        <p:txBody>
          <a:bodyPr/>
          <a:lstStyle/>
          <a:p>
            <a:endParaRPr lang="es-ES"/>
          </a:p>
        </p:txBody>
      </p:sp>
      <p:sp>
        <p:nvSpPr>
          <p:cNvPr id="191554" name="Line 66"/>
          <p:cNvSpPr>
            <a:spLocks noChangeShapeType="1"/>
          </p:cNvSpPr>
          <p:nvPr/>
        </p:nvSpPr>
        <p:spPr bwMode="auto">
          <a:xfrm>
            <a:off x="7475538" y="3451225"/>
            <a:ext cx="0" cy="85725"/>
          </a:xfrm>
          <a:prstGeom prst="line">
            <a:avLst/>
          </a:prstGeom>
          <a:noFill/>
          <a:ln w="12700">
            <a:solidFill>
              <a:schemeClr val="tx1"/>
            </a:solidFill>
            <a:round/>
            <a:headEnd/>
            <a:tailEnd/>
          </a:ln>
          <a:effectLst/>
        </p:spPr>
        <p:txBody>
          <a:bodyPr/>
          <a:lstStyle/>
          <a:p>
            <a:endParaRPr lang="es-ES"/>
          </a:p>
        </p:txBody>
      </p:sp>
      <p:sp>
        <p:nvSpPr>
          <p:cNvPr id="191555" name="Line 67"/>
          <p:cNvSpPr>
            <a:spLocks noChangeShapeType="1"/>
          </p:cNvSpPr>
          <p:nvPr/>
        </p:nvSpPr>
        <p:spPr bwMode="auto">
          <a:xfrm>
            <a:off x="5210175" y="1774825"/>
            <a:ext cx="446088" cy="1212850"/>
          </a:xfrm>
          <a:prstGeom prst="line">
            <a:avLst/>
          </a:prstGeom>
          <a:noFill/>
          <a:ln w="12700">
            <a:solidFill>
              <a:schemeClr val="tx1"/>
            </a:solidFill>
            <a:round/>
            <a:headEnd/>
            <a:tailEnd type="triangle" w="med" len="med"/>
          </a:ln>
          <a:effectLst/>
        </p:spPr>
        <p:txBody>
          <a:bodyPr/>
          <a:lstStyle/>
          <a:p>
            <a:endParaRPr lang="es-ES"/>
          </a:p>
        </p:txBody>
      </p:sp>
      <p:sp>
        <p:nvSpPr>
          <p:cNvPr id="191556" name="Line 68"/>
          <p:cNvSpPr>
            <a:spLocks noChangeShapeType="1"/>
          </p:cNvSpPr>
          <p:nvPr/>
        </p:nvSpPr>
        <p:spPr bwMode="auto">
          <a:xfrm flipV="1">
            <a:off x="5254625" y="3224213"/>
            <a:ext cx="401638" cy="1365250"/>
          </a:xfrm>
          <a:prstGeom prst="line">
            <a:avLst/>
          </a:prstGeom>
          <a:noFill/>
          <a:ln w="12700">
            <a:solidFill>
              <a:schemeClr val="tx1"/>
            </a:solidFill>
            <a:round/>
            <a:headEnd/>
            <a:tailEnd type="triangle" w="med" len="med"/>
          </a:ln>
          <a:effectLst/>
        </p:spPr>
        <p:txBody>
          <a:bodyPr/>
          <a:lstStyle/>
          <a:p>
            <a:endParaRPr lang="es-ES"/>
          </a:p>
        </p:txBody>
      </p:sp>
      <p:sp>
        <p:nvSpPr>
          <p:cNvPr id="191557" name="Text Box 69"/>
          <p:cNvSpPr txBox="1">
            <a:spLocks noChangeArrowheads="1"/>
          </p:cNvSpPr>
          <p:nvPr/>
        </p:nvSpPr>
        <p:spPr bwMode="auto">
          <a:xfrm rot="16200000">
            <a:off x="116681" y="3183732"/>
            <a:ext cx="1717675" cy="274638"/>
          </a:xfrm>
          <a:prstGeom prst="rect">
            <a:avLst/>
          </a:prstGeom>
          <a:noFill/>
          <a:ln w="12700">
            <a:noFill/>
            <a:miter lim="800000"/>
            <a:headEnd/>
            <a:tailEnd/>
          </a:ln>
          <a:effectLst/>
        </p:spPr>
        <p:txBody>
          <a:bodyPr wrap="none">
            <a:spAutoFit/>
          </a:bodyPr>
          <a:lstStyle/>
          <a:p>
            <a:r>
              <a:rPr lang="es-ES" sz="1200" b="1">
                <a:latin typeface="Arial" charset="0"/>
              </a:rPr>
              <a:t>Factor de atenuación</a:t>
            </a:r>
          </a:p>
        </p:txBody>
      </p:sp>
      <p:sp>
        <p:nvSpPr>
          <p:cNvPr id="191558" name="Line 70"/>
          <p:cNvSpPr>
            <a:spLocks noChangeShapeType="1"/>
          </p:cNvSpPr>
          <p:nvPr/>
        </p:nvSpPr>
        <p:spPr bwMode="auto">
          <a:xfrm flipV="1">
            <a:off x="2514600" y="1228725"/>
            <a:ext cx="0" cy="901700"/>
          </a:xfrm>
          <a:prstGeom prst="line">
            <a:avLst/>
          </a:prstGeom>
          <a:noFill/>
          <a:ln w="25400">
            <a:solidFill>
              <a:schemeClr val="tx1"/>
            </a:solidFill>
            <a:round/>
            <a:headEnd/>
            <a:tailEnd/>
          </a:ln>
          <a:effectLst/>
        </p:spPr>
        <p:txBody>
          <a:bodyPr/>
          <a:lstStyle/>
          <a:p>
            <a:endParaRPr lang="es-ES"/>
          </a:p>
        </p:txBody>
      </p:sp>
      <p:sp>
        <p:nvSpPr>
          <p:cNvPr id="191559" name="Line 71"/>
          <p:cNvSpPr>
            <a:spLocks noChangeShapeType="1"/>
          </p:cNvSpPr>
          <p:nvPr/>
        </p:nvSpPr>
        <p:spPr bwMode="auto">
          <a:xfrm>
            <a:off x="2774950" y="2130425"/>
            <a:ext cx="2413000" cy="0"/>
          </a:xfrm>
          <a:prstGeom prst="line">
            <a:avLst/>
          </a:prstGeom>
          <a:noFill/>
          <a:ln w="25400">
            <a:solidFill>
              <a:schemeClr val="tx1"/>
            </a:solidFill>
            <a:round/>
            <a:headEnd/>
            <a:tailEnd/>
          </a:ln>
          <a:effectLst/>
        </p:spPr>
        <p:txBody>
          <a:bodyPr/>
          <a:lstStyle/>
          <a:p>
            <a:endParaRPr lang="es-ES"/>
          </a:p>
        </p:txBody>
      </p:sp>
      <p:sp>
        <p:nvSpPr>
          <p:cNvPr id="191560" name="Line 72"/>
          <p:cNvSpPr>
            <a:spLocks noChangeShapeType="1"/>
          </p:cNvSpPr>
          <p:nvPr/>
        </p:nvSpPr>
        <p:spPr bwMode="auto">
          <a:xfrm>
            <a:off x="2514600" y="2124075"/>
            <a:ext cx="171450" cy="0"/>
          </a:xfrm>
          <a:prstGeom prst="line">
            <a:avLst/>
          </a:prstGeom>
          <a:noFill/>
          <a:ln w="25400">
            <a:solidFill>
              <a:schemeClr val="tx1"/>
            </a:solidFill>
            <a:round/>
            <a:headEnd/>
            <a:tailEnd/>
          </a:ln>
          <a:effectLst/>
        </p:spPr>
        <p:txBody>
          <a:bodyPr/>
          <a:lstStyle/>
          <a:p>
            <a:endParaRPr lang="es-ES"/>
          </a:p>
        </p:txBody>
      </p:sp>
      <p:sp>
        <p:nvSpPr>
          <p:cNvPr id="191561" name="Line 73"/>
          <p:cNvSpPr>
            <a:spLocks noChangeShapeType="1"/>
          </p:cNvSpPr>
          <p:nvPr/>
        </p:nvSpPr>
        <p:spPr bwMode="auto">
          <a:xfrm flipH="1">
            <a:off x="2646363" y="2046288"/>
            <a:ext cx="69850" cy="144462"/>
          </a:xfrm>
          <a:prstGeom prst="line">
            <a:avLst/>
          </a:prstGeom>
          <a:noFill/>
          <a:ln w="12700">
            <a:solidFill>
              <a:schemeClr val="tx1"/>
            </a:solidFill>
            <a:round/>
            <a:headEnd/>
            <a:tailEnd/>
          </a:ln>
          <a:effectLst/>
        </p:spPr>
        <p:txBody>
          <a:bodyPr/>
          <a:lstStyle/>
          <a:p>
            <a:endParaRPr lang="es-ES"/>
          </a:p>
        </p:txBody>
      </p:sp>
      <p:sp>
        <p:nvSpPr>
          <p:cNvPr id="191562" name="Line 74"/>
          <p:cNvSpPr>
            <a:spLocks noChangeShapeType="1"/>
          </p:cNvSpPr>
          <p:nvPr/>
        </p:nvSpPr>
        <p:spPr bwMode="auto">
          <a:xfrm flipH="1">
            <a:off x="2735263" y="2062163"/>
            <a:ext cx="69850" cy="144462"/>
          </a:xfrm>
          <a:prstGeom prst="line">
            <a:avLst/>
          </a:prstGeom>
          <a:noFill/>
          <a:ln w="12700">
            <a:solidFill>
              <a:schemeClr val="tx1"/>
            </a:solidFill>
            <a:round/>
            <a:headEnd/>
            <a:tailEnd/>
          </a:ln>
          <a:effectLst/>
        </p:spPr>
        <p:txBody>
          <a:bodyPr/>
          <a:lstStyle/>
          <a:p>
            <a:endParaRPr lang="es-ES"/>
          </a:p>
        </p:txBody>
      </p:sp>
      <p:sp>
        <p:nvSpPr>
          <p:cNvPr id="191563" name="Line 75"/>
          <p:cNvSpPr>
            <a:spLocks noChangeShapeType="1"/>
          </p:cNvSpPr>
          <p:nvPr/>
        </p:nvSpPr>
        <p:spPr bwMode="auto">
          <a:xfrm>
            <a:off x="2144713" y="1784350"/>
            <a:ext cx="307975" cy="0"/>
          </a:xfrm>
          <a:prstGeom prst="line">
            <a:avLst/>
          </a:prstGeom>
          <a:noFill/>
          <a:ln w="12700">
            <a:solidFill>
              <a:schemeClr val="tx1"/>
            </a:solidFill>
            <a:round/>
            <a:headEnd/>
            <a:tailEnd type="triangle" w="med" len="med"/>
          </a:ln>
          <a:effectLst/>
        </p:spPr>
        <p:txBody>
          <a:bodyPr/>
          <a:lstStyle/>
          <a:p>
            <a:endParaRPr lang="es-ES"/>
          </a:p>
        </p:txBody>
      </p:sp>
      <p:sp>
        <p:nvSpPr>
          <p:cNvPr id="191564" name="Line 76"/>
          <p:cNvSpPr>
            <a:spLocks noChangeShapeType="1"/>
          </p:cNvSpPr>
          <p:nvPr/>
        </p:nvSpPr>
        <p:spPr bwMode="auto">
          <a:xfrm>
            <a:off x="2844800" y="3481388"/>
            <a:ext cx="0" cy="85725"/>
          </a:xfrm>
          <a:prstGeom prst="line">
            <a:avLst/>
          </a:prstGeom>
          <a:noFill/>
          <a:ln w="12700">
            <a:solidFill>
              <a:schemeClr val="tx1"/>
            </a:solidFill>
            <a:round/>
            <a:headEnd/>
            <a:tailEnd/>
          </a:ln>
          <a:effectLst/>
        </p:spPr>
        <p:txBody>
          <a:bodyPr/>
          <a:lstStyle/>
          <a:p>
            <a:endParaRPr lang="es-ES"/>
          </a:p>
        </p:txBody>
      </p:sp>
      <p:sp>
        <p:nvSpPr>
          <p:cNvPr id="191565" name="Line 77"/>
          <p:cNvSpPr>
            <a:spLocks noChangeShapeType="1"/>
          </p:cNvSpPr>
          <p:nvPr/>
        </p:nvSpPr>
        <p:spPr bwMode="auto">
          <a:xfrm>
            <a:off x="5002213" y="3481388"/>
            <a:ext cx="0" cy="85725"/>
          </a:xfrm>
          <a:prstGeom prst="line">
            <a:avLst/>
          </a:prstGeom>
          <a:noFill/>
          <a:ln w="12700">
            <a:solidFill>
              <a:schemeClr val="tx1"/>
            </a:solidFill>
            <a:round/>
            <a:headEnd/>
            <a:tailEnd/>
          </a:ln>
          <a:effectLst/>
        </p:spPr>
        <p:txBody>
          <a:bodyPr/>
          <a:lstStyle/>
          <a:p>
            <a:endParaRPr lang="es-ES"/>
          </a:p>
        </p:txBody>
      </p:sp>
      <p:sp>
        <p:nvSpPr>
          <p:cNvPr id="191566" name="Line 78"/>
          <p:cNvSpPr>
            <a:spLocks noChangeShapeType="1"/>
          </p:cNvSpPr>
          <p:nvPr/>
        </p:nvSpPr>
        <p:spPr bwMode="auto">
          <a:xfrm>
            <a:off x="4311650" y="3473450"/>
            <a:ext cx="0" cy="85725"/>
          </a:xfrm>
          <a:prstGeom prst="line">
            <a:avLst/>
          </a:prstGeom>
          <a:noFill/>
          <a:ln w="12700">
            <a:solidFill>
              <a:schemeClr val="tx1"/>
            </a:solidFill>
            <a:round/>
            <a:headEnd/>
            <a:tailEnd/>
          </a:ln>
          <a:effectLst/>
        </p:spPr>
        <p:txBody>
          <a:bodyPr/>
          <a:lstStyle/>
          <a:p>
            <a:endParaRPr lang="es-ES"/>
          </a:p>
        </p:txBody>
      </p:sp>
      <p:sp>
        <p:nvSpPr>
          <p:cNvPr id="191567" name="Line 79"/>
          <p:cNvSpPr>
            <a:spLocks noChangeShapeType="1"/>
          </p:cNvSpPr>
          <p:nvPr/>
        </p:nvSpPr>
        <p:spPr bwMode="auto">
          <a:xfrm>
            <a:off x="3562350" y="3476625"/>
            <a:ext cx="0" cy="85725"/>
          </a:xfrm>
          <a:prstGeom prst="line">
            <a:avLst/>
          </a:prstGeom>
          <a:noFill/>
          <a:ln w="12700">
            <a:solidFill>
              <a:schemeClr val="tx1"/>
            </a:solidFill>
            <a:round/>
            <a:headEnd/>
            <a:tailEnd/>
          </a:ln>
          <a:effectLst/>
        </p:spPr>
        <p:txBody>
          <a:bodyPr/>
          <a:lstStyle/>
          <a:p>
            <a:endParaRPr lang="es-ES"/>
          </a:p>
        </p:txBody>
      </p:sp>
      <p:sp>
        <p:nvSpPr>
          <p:cNvPr id="191568" name="Text Box 80"/>
          <p:cNvSpPr txBox="1">
            <a:spLocks noChangeArrowheads="1"/>
          </p:cNvSpPr>
          <p:nvPr/>
        </p:nvSpPr>
        <p:spPr bwMode="auto">
          <a:xfrm>
            <a:off x="2654300" y="3529013"/>
            <a:ext cx="352425" cy="276225"/>
          </a:xfrm>
          <a:prstGeom prst="rect">
            <a:avLst/>
          </a:prstGeom>
          <a:noFill/>
          <a:ln w="12700">
            <a:noFill/>
            <a:miter lim="800000"/>
            <a:headEnd/>
            <a:tailEnd/>
          </a:ln>
          <a:effectLst/>
        </p:spPr>
        <p:txBody>
          <a:bodyPr wrap="none">
            <a:spAutoFit/>
          </a:bodyPr>
          <a:lstStyle/>
          <a:p>
            <a:r>
              <a:rPr lang="es-ES" sz="1200" b="1">
                <a:latin typeface="Arial" charset="0"/>
              </a:rPr>
              <a:t>60</a:t>
            </a:r>
          </a:p>
        </p:txBody>
      </p:sp>
      <p:sp>
        <p:nvSpPr>
          <p:cNvPr id="191569" name="Text Box 81"/>
          <p:cNvSpPr txBox="1">
            <a:spLocks noChangeArrowheads="1"/>
          </p:cNvSpPr>
          <p:nvPr/>
        </p:nvSpPr>
        <p:spPr bwMode="auto">
          <a:xfrm>
            <a:off x="3363913" y="3517900"/>
            <a:ext cx="354012" cy="274638"/>
          </a:xfrm>
          <a:prstGeom prst="rect">
            <a:avLst/>
          </a:prstGeom>
          <a:noFill/>
          <a:ln w="12700">
            <a:noFill/>
            <a:miter lim="800000"/>
            <a:headEnd/>
            <a:tailEnd/>
          </a:ln>
          <a:effectLst/>
        </p:spPr>
        <p:txBody>
          <a:bodyPr wrap="none">
            <a:spAutoFit/>
          </a:bodyPr>
          <a:lstStyle/>
          <a:p>
            <a:r>
              <a:rPr lang="es-ES" sz="1200" b="1">
                <a:latin typeface="Arial" charset="0"/>
              </a:rPr>
              <a:t>64</a:t>
            </a:r>
          </a:p>
        </p:txBody>
      </p:sp>
      <p:sp>
        <p:nvSpPr>
          <p:cNvPr id="191570" name="Text Box 82"/>
          <p:cNvSpPr txBox="1">
            <a:spLocks noChangeArrowheads="1"/>
          </p:cNvSpPr>
          <p:nvPr/>
        </p:nvSpPr>
        <p:spPr bwMode="auto">
          <a:xfrm>
            <a:off x="4106863" y="3524250"/>
            <a:ext cx="352425" cy="274638"/>
          </a:xfrm>
          <a:prstGeom prst="rect">
            <a:avLst/>
          </a:prstGeom>
          <a:noFill/>
          <a:ln w="12700">
            <a:noFill/>
            <a:miter lim="800000"/>
            <a:headEnd/>
            <a:tailEnd/>
          </a:ln>
          <a:effectLst/>
        </p:spPr>
        <p:txBody>
          <a:bodyPr wrap="none">
            <a:spAutoFit/>
          </a:bodyPr>
          <a:lstStyle/>
          <a:p>
            <a:r>
              <a:rPr lang="es-ES" sz="1200" b="1">
                <a:latin typeface="Arial" charset="0"/>
              </a:rPr>
              <a:t>68</a:t>
            </a:r>
          </a:p>
        </p:txBody>
      </p:sp>
      <p:sp>
        <p:nvSpPr>
          <p:cNvPr id="191571" name="Text Box 83"/>
          <p:cNvSpPr txBox="1">
            <a:spLocks noChangeArrowheads="1"/>
          </p:cNvSpPr>
          <p:nvPr/>
        </p:nvSpPr>
        <p:spPr bwMode="auto">
          <a:xfrm>
            <a:off x="4811713" y="3521075"/>
            <a:ext cx="354012" cy="276225"/>
          </a:xfrm>
          <a:prstGeom prst="rect">
            <a:avLst/>
          </a:prstGeom>
          <a:noFill/>
          <a:ln w="12700">
            <a:noFill/>
            <a:miter lim="800000"/>
            <a:headEnd/>
            <a:tailEnd/>
          </a:ln>
          <a:effectLst/>
        </p:spPr>
        <p:txBody>
          <a:bodyPr wrap="none">
            <a:spAutoFit/>
          </a:bodyPr>
          <a:lstStyle/>
          <a:p>
            <a:r>
              <a:rPr lang="es-ES" sz="1200" b="1">
                <a:latin typeface="Arial" charset="0"/>
              </a:rPr>
              <a:t>72</a:t>
            </a:r>
          </a:p>
        </p:txBody>
      </p:sp>
      <p:sp>
        <p:nvSpPr>
          <p:cNvPr id="191572" name="Line 84"/>
          <p:cNvSpPr>
            <a:spLocks noChangeShapeType="1"/>
          </p:cNvSpPr>
          <p:nvPr/>
        </p:nvSpPr>
        <p:spPr bwMode="auto">
          <a:xfrm>
            <a:off x="2849563" y="2047875"/>
            <a:ext cx="0" cy="85725"/>
          </a:xfrm>
          <a:prstGeom prst="line">
            <a:avLst/>
          </a:prstGeom>
          <a:noFill/>
          <a:ln w="12700">
            <a:solidFill>
              <a:schemeClr val="tx1"/>
            </a:solidFill>
            <a:round/>
            <a:headEnd/>
            <a:tailEnd/>
          </a:ln>
          <a:effectLst/>
        </p:spPr>
        <p:txBody>
          <a:bodyPr/>
          <a:lstStyle/>
          <a:p>
            <a:endParaRPr lang="es-ES"/>
          </a:p>
        </p:txBody>
      </p:sp>
      <p:sp>
        <p:nvSpPr>
          <p:cNvPr id="191573" name="Line 85"/>
          <p:cNvSpPr>
            <a:spLocks noChangeShapeType="1"/>
          </p:cNvSpPr>
          <p:nvPr/>
        </p:nvSpPr>
        <p:spPr bwMode="auto">
          <a:xfrm>
            <a:off x="5005388" y="2047875"/>
            <a:ext cx="0" cy="85725"/>
          </a:xfrm>
          <a:prstGeom prst="line">
            <a:avLst/>
          </a:prstGeom>
          <a:noFill/>
          <a:ln w="12700">
            <a:solidFill>
              <a:schemeClr val="tx1"/>
            </a:solidFill>
            <a:round/>
            <a:headEnd/>
            <a:tailEnd/>
          </a:ln>
          <a:effectLst/>
        </p:spPr>
        <p:txBody>
          <a:bodyPr/>
          <a:lstStyle/>
          <a:p>
            <a:endParaRPr lang="es-ES"/>
          </a:p>
        </p:txBody>
      </p:sp>
      <p:sp>
        <p:nvSpPr>
          <p:cNvPr id="191574" name="Line 86"/>
          <p:cNvSpPr>
            <a:spLocks noChangeShapeType="1"/>
          </p:cNvSpPr>
          <p:nvPr/>
        </p:nvSpPr>
        <p:spPr bwMode="auto">
          <a:xfrm>
            <a:off x="4316413" y="2039938"/>
            <a:ext cx="0" cy="85725"/>
          </a:xfrm>
          <a:prstGeom prst="line">
            <a:avLst/>
          </a:prstGeom>
          <a:noFill/>
          <a:ln w="12700">
            <a:solidFill>
              <a:schemeClr val="tx1"/>
            </a:solidFill>
            <a:round/>
            <a:headEnd/>
            <a:tailEnd/>
          </a:ln>
          <a:effectLst/>
        </p:spPr>
        <p:txBody>
          <a:bodyPr/>
          <a:lstStyle/>
          <a:p>
            <a:endParaRPr lang="es-ES"/>
          </a:p>
        </p:txBody>
      </p:sp>
      <p:sp>
        <p:nvSpPr>
          <p:cNvPr id="191575" name="Line 87"/>
          <p:cNvSpPr>
            <a:spLocks noChangeShapeType="1"/>
          </p:cNvSpPr>
          <p:nvPr/>
        </p:nvSpPr>
        <p:spPr bwMode="auto">
          <a:xfrm>
            <a:off x="3567113" y="2043113"/>
            <a:ext cx="0" cy="87312"/>
          </a:xfrm>
          <a:prstGeom prst="line">
            <a:avLst/>
          </a:prstGeom>
          <a:noFill/>
          <a:ln w="12700">
            <a:solidFill>
              <a:schemeClr val="tx1"/>
            </a:solidFill>
            <a:round/>
            <a:headEnd/>
            <a:tailEnd/>
          </a:ln>
          <a:effectLst/>
        </p:spPr>
        <p:txBody>
          <a:bodyPr/>
          <a:lstStyle/>
          <a:p>
            <a:endParaRPr lang="es-ES"/>
          </a:p>
        </p:txBody>
      </p:sp>
      <p:sp>
        <p:nvSpPr>
          <p:cNvPr id="191576" name="Text Box 88"/>
          <p:cNvSpPr txBox="1">
            <a:spLocks noChangeArrowheads="1"/>
          </p:cNvSpPr>
          <p:nvPr/>
        </p:nvSpPr>
        <p:spPr bwMode="auto">
          <a:xfrm>
            <a:off x="2657475" y="2097088"/>
            <a:ext cx="354013" cy="274637"/>
          </a:xfrm>
          <a:prstGeom prst="rect">
            <a:avLst/>
          </a:prstGeom>
          <a:noFill/>
          <a:ln w="12700">
            <a:noFill/>
            <a:miter lim="800000"/>
            <a:headEnd/>
            <a:tailEnd/>
          </a:ln>
          <a:effectLst/>
        </p:spPr>
        <p:txBody>
          <a:bodyPr wrap="none">
            <a:spAutoFit/>
          </a:bodyPr>
          <a:lstStyle/>
          <a:p>
            <a:r>
              <a:rPr lang="es-ES" sz="1200" b="1">
                <a:latin typeface="Arial" charset="0"/>
              </a:rPr>
              <a:t>60</a:t>
            </a:r>
          </a:p>
        </p:txBody>
      </p:sp>
      <p:sp>
        <p:nvSpPr>
          <p:cNvPr id="191577" name="Text Box 89"/>
          <p:cNvSpPr txBox="1">
            <a:spLocks noChangeArrowheads="1"/>
          </p:cNvSpPr>
          <p:nvPr/>
        </p:nvSpPr>
        <p:spPr bwMode="auto">
          <a:xfrm>
            <a:off x="3367088" y="2084388"/>
            <a:ext cx="352425" cy="274637"/>
          </a:xfrm>
          <a:prstGeom prst="rect">
            <a:avLst/>
          </a:prstGeom>
          <a:noFill/>
          <a:ln w="12700">
            <a:noFill/>
            <a:miter lim="800000"/>
            <a:headEnd/>
            <a:tailEnd/>
          </a:ln>
          <a:effectLst/>
        </p:spPr>
        <p:txBody>
          <a:bodyPr wrap="none">
            <a:spAutoFit/>
          </a:bodyPr>
          <a:lstStyle/>
          <a:p>
            <a:r>
              <a:rPr lang="es-ES" sz="1200" b="1">
                <a:latin typeface="Arial" charset="0"/>
              </a:rPr>
              <a:t>64</a:t>
            </a:r>
          </a:p>
        </p:txBody>
      </p:sp>
      <p:sp>
        <p:nvSpPr>
          <p:cNvPr id="191578" name="Text Box 90"/>
          <p:cNvSpPr txBox="1">
            <a:spLocks noChangeArrowheads="1"/>
          </p:cNvSpPr>
          <p:nvPr/>
        </p:nvSpPr>
        <p:spPr bwMode="auto">
          <a:xfrm>
            <a:off x="4111625" y="2090738"/>
            <a:ext cx="352425" cy="274637"/>
          </a:xfrm>
          <a:prstGeom prst="rect">
            <a:avLst/>
          </a:prstGeom>
          <a:noFill/>
          <a:ln w="12700">
            <a:noFill/>
            <a:miter lim="800000"/>
            <a:headEnd/>
            <a:tailEnd/>
          </a:ln>
          <a:effectLst/>
        </p:spPr>
        <p:txBody>
          <a:bodyPr wrap="none">
            <a:spAutoFit/>
          </a:bodyPr>
          <a:lstStyle/>
          <a:p>
            <a:r>
              <a:rPr lang="es-ES" sz="1200" b="1">
                <a:latin typeface="Arial" charset="0"/>
              </a:rPr>
              <a:t>68</a:t>
            </a:r>
          </a:p>
        </p:txBody>
      </p:sp>
      <p:sp>
        <p:nvSpPr>
          <p:cNvPr id="191579" name="Text Box 91"/>
          <p:cNvSpPr txBox="1">
            <a:spLocks noChangeArrowheads="1"/>
          </p:cNvSpPr>
          <p:nvPr/>
        </p:nvSpPr>
        <p:spPr bwMode="auto">
          <a:xfrm>
            <a:off x="4816475" y="2089150"/>
            <a:ext cx="350838" cy="274638"/>
          </a:xfrm>
          <a:prstGeom prst="rect">
            <a:avLst/>
          </a:prstGeom>
          <a:noFill/>
          <a:ln w="12700">
            <a:noFill/>
            <a:miter lim="800000"/>
            <a:headEnd/>
            <a:tailEnd/>
          </a:ln>
          <a:effectLst/>
        </p:spPr>
        <p:txBody>
          <a:bodyPr wrap="none">
            <a:spAutoFit/>
          </a:bodyPr>
          <a:lstStyle/>
          <a:p>
            <a:r>
              <a:rPr lang="es-ES" sz="1200" b="1">
                <a:latin typeface="Arial" charset="0"/>
              </a:rPr>
              <a:t>72</a:t>
            </a:r>
          </a:p>
        </p:txBody>
      </p:sp>
      <p:sp>
        <p:nvSpPr>
          <p:cNvPr id="191580" name="Text Box 92"/>
          <p:cNvSpPr txBox="1">
            <a:spLocks noChangeArrowheads="1"/>
          </p:cNvSpPr>
          <p:nvPr/>
        </p:nvSpPr>
        <p:spPr bwMode="auto">
          <a:xfrm>
            <a:off x="5922963" y="2379663"/>
            <a:ext cx="725487" cy="274637"/>
          </a:xfrm>
          <a:prstGeom prst="rect">
            <a:avLst/>
          </a:prstGeom>
          <a:noFill/>
          <a:ln w="12700">
            <a:noFill/>
            <a:miter lim="800000"/>
            <a:headEnd/>
            <a:tailEnd/>
          </a:ln>
          <a:effectLst/>
        </p:spPr>
        <p:txBody>
          <a:bodyPr wrap="none">
            <a:spAutoFit/>
          </a:bodyPr>
          <a:lstStyle/>
          <a:p>
            <a:r>
              <a:rPr lang="es-ES" sz="1200" b="1">
                <a:latin typeface="Arial" charset="0"/>
              </a:rPr>
              <a:t>Canal 1</a:t>
            </a:r>
          </a:p>
        </p:txBody>
      </p:sp>
      <p:sp>
        <p:nvSpPr>
          <p:cNvPr id="191581" name="Text Box 93"/>
          <p:cNvSpPr txBox="1">
            <a:spLocks noChangeArrowheads="1"/>
          </p:cNvSpPr>
          <p:nvPr/>
        </p:nvSpPr>
        <p:spPr bwMode="auto">
          <a:xfrm>
            <a:off x="6680200" y="2511425"/>
            <a:ext cx="727075" cy="274638"/>
          </a:xfrm>
          <a:prstGeom prst="rect">
            <a:avLst/>
          </a:prstGeom>
          <a:noFill/>
          <a:ln w="12700">
            <a:noFill/>
            <a:miter lim="800000"/>
            <a:headEnd/>
            <a:tailEnd/>
          </a:ln>
          <a:effectLst/>
        </p:spPr>
        <p:txBody>
          <a:bodyPr wrap="none">
            <a:spAutoFit/>
          </a:bodyPr>
          <a:lstStyle/>
          <a:p>
            <a:r>
              <a:rPr lang="es-ES" sz="1200" b="1">
                <a:latin typeface="Arial" charset="0"/>
              </a:rPr>
              <a:t>Canal 2</a:t>
            </a:r>
          </a:p>
        </p:txBody>
      </p:sp>
      <p:sp>
        <p:nvSpPr>
          <p:cNvPr id="191582" name="Text Box 94"/>
          <p:cNvSpPr txBox="1">
            <a:spLocks noChangeArrowheads="1"/>
          </p:cNvSpPr>
          <p:nvPr/>
        </p:nvSpPr>
        <p:spPr bwMode="auto">
          <a:xfrm>
            <a:off x="7483475" y="2379663"/>
            <a:ext cx="723900" cy="274637"/>
          </a:xfrm>
          <a:prstGeom prst="rect">
            <a:avLst/>
          </a:prstGeom>
          <a:noFill/>
          <a:ln w="12700">
            <a:noFill/>
            <a:miter lim="800000"/>
            <a:headEnd/>
            <a:tailEnd/>
          </a:ln>
          <a:effectLst/>
        </p:spPr>
        <p:txBody>
          <a:bodyPr wrap="none">
            <a:spAutoFit/>
          </a:bodyPr>
          <a:lstStyle/>
          <a:p>
            <a:r>
              <a:rPr lang="es-ES" sz="1200" b="1">
                <a:latin typeface="Arial" charset="0"/>
              </a:rPr>
              <a:t>Canal 3</a:t>
            </a:r>
          </a:p>
        </p:txBody>
      </p:sp>
      <p:sp>
        <p:nvSpPr>
          <p:cNvPr id="191583" name="Text Box 95"/>
          <p:cNvSpPr txBox="1">
            <a:spLocks noChangeArrowheads="1"/>
          </p:cNvSpPr>
          <p:nvPr/>
        </p:nvSpPr>
        <p:spPr bwMode="auto">
          <a:xfrm>
            <a:off x="669925" y="260350"/>
            <a:ext cx="8032750" cy="641350"/>
          </a:xfrm>
          <a:prstGeom prst="rect">
            <a:avLst/>
          </a:prstGeom>
          <a:noFill/>
          <a:ln w="12700">
            <a:noFill/>
            <a:miter lim="800000"/>
            <a:headEnd/>
            <a:tailEnd/>
          </a:ln>
          <a:effectLst/>
        </p:spPr>
        <p:txBody>
          <a:bodyPr wrap="none">
            <a:spAutoFit/>
          </a:bodyPr>
          <a:lstStyle/>
          <a:p>
            <a:r>
              <a:rPr lang="es-ES" sz="3600"/>
              <a:t>Multiplexación por división en frecuencias</a:t>
            </a:r>
          </a:p>
        </p:txBody>
      </p:sp>
      <p:sp>
        <p:nvSpPr>
          <p:cNvPr id="191585" name="Text Box 97"/>
          <p:cNvSpPr txBox="1">
            <a:spLocks noChangeArrowheads="1"/>
          </p:cNvSpPr>
          <p:nvPr/>
        </p:nvSpPr>
        <p:spPr bwMode="auto">
          <a:xfrm>
            <a:off x="1054100" y="5594350"/>
            <a:ext cx="1384300" cy="822325"/>
          </a:xfrm>
          <a:prstGeom prst="rect">
            <a:avLst/>
          </a:prstGeom>
          <a:noFill/>
          <a:ln w="12700">
            <a:noFill/>
            <a:miter lim="800000"/>
            <a:headEnd/>
            <a:tailEnd/>
          </a:ln>
          <a:effectLst/>
        </p:spPr>
        <p:txBody>
          <a:bodyPr wrap="none">
            <a:spAutoFit/>
          </a:bodyPr>
          <a:lstStyle/>
          <a:p>
            <a:pPr algn="ctr"/>
            <a:r>
              <a:rPr lang="es-ES"/>
              <a:t>Señales</a:t>
            </a:r>
          </a:p>
          <a:p>
            <a:pPr algn="ctr"/>
            <a:r>
              <a:rPr lang="es-ES"/>
              <a:t>originales</a:t>
            </a:r>
          </a:p>
        </p:txBody>
      </p:sp>
      <p:sp>
        <p:nvSpPr>
          <p:cNvPr id="191586" name="Text Box 98"/>
          <p:cNvSpPr txBox="1">
            <a:spLocks noChangeArrowheads="1"/>
          </p:cNvSpPr>
          <p:nvPr/>
        </p:nvSpPr>
        <p:spPr bwMode="auto">
          <a:xfrm>
            <a:off x="2689225" y="5610225"/>
            <a:ext cx="2644775" cy="822325"/>
          </a:xfrm>
          <a:prstGeom prst="rect">
            <a:avLst/>
          </a:prstGeom>
          <a:noFill/>
          <a:ln w="12700">
            <a:noFill/>
            <a:miter lim="800000"/>
            <a:headEnd/>
            <a:tailEnd/>
          </a:ln>
          <a:effectLst/>
        </p:spPr>
        <p:txBody>
          <a:bodyPr wrap="none">
            <a:spAutoFit/>
          </a:bodyPr>
          <a:lstStyle/>
          <a:p>
            <a:pPr algn="ctr"/>
            <a:r>
              <a:rPr lang="es-ES"/>
              <a:t>Señales desplazadas</a:t>
            </a:r>
          </a:p>
          <a:p>
            <a:pPr algn="ctr"/>
            <a:r>
              <a:rPr lang="es-ES"/>
              <a:t>en frecuencia</a:t>
            </a:r>
          </a:p>
        </p:txBody>
      </p:sp>
      <p:sp>
        <p:nvSpPr>
          <p:cNvPr id="191587" name="Text Box 99"/>
          <p:cNvSpPr txBox="1">
            <a:spLocks noChangeArrowheads="1"/>
          </p:cNvSpPr>
          <p:nvPr/>
        </p:nvSpPr>
        <p:spPr bwMode="auto">
          <a:xfrm>
            <a:off x="5713413" y="4222750"/>
            <a:ext cx="2897187" cy="457200"/>
          </a:xfrm>
          <a:prstGeom prst="rect">
            <a:avLst/>
          </a:prstGeom>
          <a:noFill/>
          <a:ln w="12700">
            <a:noFill/>
            <a:miter lim="800000"/>
            <a:headEnd/>
            <a:tailEnd/>
          </a:ln>
          <a:effectLst/>
        </p:spPr>
        <p:txBody>
          <a:bodyPr wrap="none">
            <a:spAutoFit/>
          </a:bodyPr>
          <a:lstStyle/>
          <a:p>
            <a:pPr algn="ctr"/>
            <a:r>
              <a:rPr lang="es-ES"/>
              <a:t>Señales multiplexadas</a:t>
            </a:r>
          </a:p>
        </p:txBody>
      </p:sp>
      <p:sp>
        <p:nvSpPr>
          <p:cNvPr id="191588" name="Freeform 100"/>
          <p:cNvSpPr>
            <a:spLocks/>
          </p:cNvSpPr>
          <p:nvPr/>
        </p:nvSpPr>
        <p:spPr bwMode="auto">
          <a:xfrm>
            <a:off x="6096000" y="304482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89" name="Freeform 101"/>
          <p:cNvSpPr>
            <a:spLocks/>
          </p:cNvSpPr>
          <p:nvPr/>
        </p:nvSpPr>
        <p:spPr bwMode="auto">
          <a:xfrm>
            <a:off x="2895600" y="161607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0" name="Freeform 102"/>
          <p:cNvSpPr>
            <a:spLocks/>
          </p:cNvSpPr>
          <p:nvPr/>
        </p:nvSpPr>
        <p:spPr bwMode="auto">
          <a:xfrm>
            <a:off x="3629025" y="306387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1" name="Freeform 103"/>
          <p:cNvSpPr>
            <a:spLocks/>
          </p:cNvSpPr>
          <p:nvPr/>
        </p:nvSpPr>
        <p:spPr bwMode="auto">
          <a:xfrm>
            <a:off x="4333875" y="4406900"/>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2" name="Freeform 104"/>
          <p:cNvSpPr>
            <a:spLocks/>
          </p:cNvSpPr>
          <p:nvPr/>
        </p:nvSpPr>
        <p:spPr bwMode="auto">
          <a:xfrm>
            <a:off x="1419225" y="1663700"/>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3" name="Freeform 105"/>
          <p:cNvSpPr>
            <a:spLocks/>
          </p:cNvSpPr>
          <p:nvPr/>
        </p:nvSpPr>
        <p:spPr bwMode="auto">
          <a:xfrm>
            <a:off x="1428750" y="445452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4" name="Freeform 106"/>
          <p:cNvSpPr>
            <a:spLocks/>
          </p:cNvSpPr>
          <p:nvPr/>
        </p:nvSpPr>
        <p:spPr bwMode="auto">
          <a:xfrm>
            <a:off x="1419225" y="3054350"/>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5" name="Freeform 107"/>
          <p:cNvSpPr>
            <a:spLocks/>
          </p:cNvSpPr>
          <p:nvPr/>
        </p:nvSpPr>
        <p:spPr bwMode="auto">
          <a:xfrm>
            <a:off x="6819900" y="304482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91596" name="Freeform 108"/>
          <p:cNvSpPr>
            <a:spLocks/>
          </p:cNvSpPr>
          <p:nvPr/>
        </p:nvSpPr>
        <p:spPr bwMode="auto">
          <a:xfrm>
            <a:off x="7543800" y="3044825"/>
            <a:ext cx="642938" cy="495300"/>
          </a:xfrm>
          <a:custGeom>
            <a:avLst/>
            <a:gdLst/>
            <a:ahLst/>
            <a:cxnLst>
              <a:cxn ang="0">
                <a:pos x="0" y="310"/>
              </a:cxn>
              <a:cxn ang="0">
                <a:pos x="24" y="276"/>
              </a:cxn>
              <a:cxn ang="0">
                <a:pos x="41" y="232"/>
              </a:cxn>
              <a:cxn ang="0">
                <a:pos x="57" y="136"/>
              </a:cxn>
              <a:cxn ang="0">
                <a:pos x="62" y="63"/>
              </a:cxn>
              <a:cxn ang="0">
                <a:pos x="84" y="24"/>
              </a:cxn>
              <a:cxn ang="0">
                <a:pos x="128" y="4"/>
              </a:cxn>
              <a:cxn ang="0">
                <a:pos x="201" y="1"/>
              </a:cxn>
              <a:cxn ang="0">
                <a:pos x="284" y="6"/>
              </a:cxn>
              <a:cxn ang="0">
                <a:pos x="320" y="27"/>
              </a:cxn>
              <a:cxn ang="0">
                <a:pos x="339" y="55"/>
              </a:cxn>
              <a:cxn ang="0">
                <a:pos x="347" y="103"/>
              </a:cxn>
              <a:cxn ang="0">
                <a:pos x="353" y="178"/>
              </a:cxn>
              <a:cxn ang="0">
                <a:pos x="363" y="223"/>
              </a:cxn>
              <a:cxn ang="0">
                <a:pos x="375" y="268"/>
              </a:cxn>
              <a:cxn ang="0">
                <a:pos x="405" y="312"/>
              </a:cxn>
            </a:cxnLst>
            <a:rect l="0" t="0" r="r" b="b"/>
            <a:pathLst>
              <a:path w="405" h="312">
                <a:moveTo>
                  <a:pt x="0" y="310"/>
                </a:moveTo>
                <a:cubicBezTo>
                  <a:pt x="8" y="299"/>
                  <a:pt x="17" y="289"/>
                  <a:pt x="24" y="276"/>
                </a:cubicBezTo>
                <a:cubicBezTo>
                  <a:pt x="31" y="263"/>
                  <a:pt x="35" y="255"/>
                  <a:pt x="41" y="232"/>
                </a:cubicBezTo>
                <a:cubicBezTo>
                  <a:pt x="47" y="209"/>
                  <a:pt x="54" y="164"/>
                  <a:pt x="57" y="136"/>
                </a:cubicBezTo>
                <a:cubicBezTo>
                  <a:pt x="60" y="108"/>
                  <a:pt x="58" y="82"/>
                  <a:pt x="62" y="63"/>
                </a:cubicBezTo>
                <a:cubicBezTo>
                  <a:pt x="66" y="44"/>
                  <a:pt x="73" y="34"/>
                  <a:pt x="84" y="24"/>
                </a:cubicBezTo>
                <a:cubicBezTo>
                  <a:pt x="95" y="14"/>
                  <a:pt x="109" y="8"/>
                  <a:pt x="128" y="4"/>
                </a:cubicBezTo>
                <a:cubicBezTo>
                  <a:pt x="147" y="0"/>
                  <a:pt x="175" y="1"/>
                  <a:pt x="201" y="1"/>
                </a:cubicBezTo>
                <a:cubicBezTo>
                  <a:pt x="227" y="1"/>
                  <a:pt x="264" y="2"/>
                  <a:pt x="284" y="6"/>
                </a:cubicBezTo>
                <a:cubicBezTo>
                  <a:pt x="304" y="10"/>
                  <a:pt x="311" y="19"/>
                  <a:pt x="320" y="27"/>
                </a:cubicBezTo>
                <a:cubicBezTo>
                  <a:pt x="329" y="35"/>
                  <a:pt x="335" y="43"/>
                  <a:pt x="339" y="55"/>
                </a:cubicBezTo>
                <a:cubicBezTo>
                  <a:pt x="343" y="67"/>
                  <a:pt x="345" y="82"/>
                  <a:pt x="347" y="103"/>
                </a:cubicBezTo>
                <a:cubicBezTo>
                  <a:pt x="349" y="124"/>
                  <a:pt x="350" y="158"/>
                  <a:pt x="353" y="178"/>
                </a:cubicBezTo>
                <a:cubicBezTo>
                  <a:pt x="356" y="198"/>
                  <a:pt x="359" y="208"/>
                  <a:pt x="363" y="223"/>
                </a:cubicBezTo>
                <a:cubicBezTo>
                  <a:pt x="367" y="238"/>
                  <a:pt x="368" y="253"/>
                  <a:pt x="375" y="268"/>
                </a:cubicBezTo>
                <a:cubicBezTo>
                  <a:pt x="382" y="283"/>
                  <a:pt x="393" y="297"/>
                  <a:pt x="405" y="312"/>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4"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8565" name="Rectangle 5"/>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s-ES"/>
          </a:p>
        </p:txBody>
      </p:sp>
      <p:sp>
        <p:nvSpPr>
          <p:cNvPr id="578566"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Sistema Telefónico: multiplexación FDM y TDM</a:t>
            </a:r>
          </a:p>
        </p:txBody>
      </p:sp>
      <p:sp>
        <p:nvSpPr>
          <p:cNvPr id="578567" name="Rectangle 7"/>
          <p:cNvSpPr>
            <a:spLocks noChangeArrowheads="1"/>
          </p:cNvSpPr>
          <p:nvPr/>
        </p:nvSpPr>
        <p:spPr bwMode="auto">
          <a:xfrm>
            <a:off x="685800" y="1219200"/>
            <a:ext cx="7772400" cy="4876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a:t>FDM: Frequency Division Multiplexing</a:t>
            </a:r>
          </a:p>
          <a:p>
            <a:pPr marL="742950" lvl="1" indent="-285750">
              <a:spcBef>
                <a:spcPct val="20000"/>
              </a:spcBef>
              <a:buSzPct val="100000"/>
              <a:buFontTx/>
              <a:buChar char="–"/>
            </a:pPr>
            <a:r>
              <a:rPr lang="es-ES_tradnl" sz="2000"/>
              <a:t>Ya no se utiliza,</a:t>
            </a:r>
            <a:r>
              <a:rPr lang="es-ES" sz="2000"/>
              <a:t> requiere costosos equipos y se adapta mal al proceso digital</a:t>
            </a:r>
          </a:p>
          <a:p>
            <a:pPr marL="342900" indent="-342900">
              <a:spcBef>
                <a:spcPct val="20000"/>
              </a:spcBef>
              <a:buSzPct val="100000"/>
              <a:buFontTx/>
              <a:buChar char="•"/>
            </a:pPr>
            <a:r>
              <a:rPr lang="es-ES"/>
              <a:t>TDM: Time Division Multiplexing</a:t>
            </a:r>
          </a:p>
          <a:p>
            <a:pPr marL="742950" lvl="1" indent="-285750">
              <a:spcBef>
                <a:spcPct val="20000"/>
              </a:spcBef>
              <a:buSzPct val="100000"/>
              <a:buFontTx/>
              <a:buChar char="–"/>
            </a:pPr>
            <a:r>
              <a:rPr lang="es-ES" sz="2000"/>
              <a:t>30 canales de voz más 2 de señalización </a:t>
            </a:r>
            <a:r>
              <a:rPr lang="es-ES_tradnl" sz="2000"/>
              <a:t>=</a:t>
            </a:r>
            <a:r>
              <a:rPr lang="es-ES" sz="2000"/>
              <a:t> línea </a:t>
            </a:r>
            <a:r>
              <a:rPr lang="es-ES" sz="2000" b="1"/>
              <a:t>E1</a:t>
            </a:r>
            <a:r>
              <a:rPr lang="es-ES" sz="2000"/>
              <a:t> </a:t>
            </a:r>
            <a:r>
              <a:rPr lang="es-ES_tradnl" sz="2000"/>
              <a:t>(</a:t>
            </a:r>
            <a:r>
              <a:rPr lang="es-ES" sz="2000"/>
              <a:t>2,048 Mb</a:t>
            </a:r>
            <a:r>
              <a:rPr lang="es-ES_tradnl" sz="2000"/>
              <a:t>/</a:t>
            </a:r>
            <a:r>
              <a:rPr lang="es-ES" sz="2000"/>
              <a:t>s</a:t>
            </a:r>
            <a:r>
              <a:rPr lang="es-ES_tradnl" sz="2000"/>
              <a:t>)</a:t>
            </a:r>
            <a:r>
              <a:rPr lang="es-ES" sz="2000"/>
              <a:t> 32 x 8 = 256, 256 x 8.000 = 2.048.000</a:t>
            </a:r>
          </a:p>
          <a:p>
            <a:pPr marL="742950" lvl="1" indent="-285750">
              <a:spcBef>
                <a:spcPct val="20000"/>
              </a:spcBef>
              <a:buSzPct val="100000"/>
              <a:buFontTx/>
              <a:buChar char="–"/>
            </a:pPr>
            <a:r>
              <a:rPr lang="es-ES_tradnl" sz="2000"/>
              <a:t>4 * </a:t>
            </a:r>
            <a:r>
              <a:rPr lang="es-ES" sz="2000"/>
              <a:t> E1 más info</a:t>
            </a:r>
            <a:r>
              <a:rPr lang="es-ES_tradnl" sz="2000"/>
              <a:t>.</a:t>
            </a:r>
            <a:r>
              <a:rPr lang="es-ES" sz="2000"/>
              <a:t> control (256 Kb</a:t>
            </a:r>
            <a:r>
              <a:rPr lang="es-ES_tradnl" sz="2000"/>
              <a:t>/</a:t>
            </a:r>
            <a:r>
              <a:rPr lang="es-ES" sz="2000"/>
              <a:t>s) </a:t>
            </a:r>
            <a:r>
              <a:rPr lang="es-ES_tradnl" sz="2000"/>
              <a:t>=</a:t>
            </a:r>
            <a:r>
              <a:rPr lang="es-ES" sz="2000"/>
              <a:t> </a:t>
            </a:r>
            <a:r>
              <a:rPr lang="es-ES" sz="2000" b="1"/>
              <a:t>E2</a:t>
            </a:r>
            <a:r>
              <a:rPr lang="es-ES" sz="2000"/>
              <a:t> (8,448 Mb</a:t>
            </a:r>
            <a:r>
              <a:rPr lang="es-ES_tradnl" sz="2000"/>
              <a:t>/</a:t>
            </a:r>
            <a:r>
              <a:rPr lang="es-ES" sz="2000"/>
              <a:t>s), y así sucesivamente: 4 E2 = E3 = 139,264 Mb</a:t>
            </a:r>
            <a:r>
              <a:rPr lang="es-ES_tradnl" sz="2000"/>
              <a:t>/</a:t>
            </a:r>
            <a:r>
              <a:rPr lang="es-ES" sz="2000"/>
              <a:t>s; 4 E3 = E4 = 565,148 Mb</a:t>
            </a:r>
            <a:r>
              <a:rPr lang="es-ES_tradnl" sz="2000"/>
              <a:t>/</a:t>
            </a:r>
            <a:r>
              <a:rPr lang="es-ES" sz="2000"/>
              <a:t>s</a:t>
            </a:r>
          </a:p>
          <a:p>
            <a:pPr marL="742950" lvl="1" indent="-285750">
              <a:spcBef>
                <a:spcPct val="20000"/>
              </a:spcBef>
              <a:buSzPct val="100000"/>
              <a:buFontTx/>
              <a:buChar char="–"/>
            </a:pPr>
            <a:r>
              <a:rPr lang="es-ES" sz="2000"/>
              <a:t>En Estados Unidos se usa otro sistema de agrupamiento</a:t>
            </a:r>
            <a:endParaRPr lang="es-ES_tradnl" sz="2000"/>
          </a:p>
          <a:p>
            <a:pPr marL="742950" lvl="1" indent="-285750">
              <a:spcBef>
                <a:spcPct val="20000"/>
              </a:spcBef>
              <a:buSzPct val="100000"/>
              <a:buFontTx/>
              <a:buChar char="–"/>
            </a:pPr>
            <a:r>
              <a:rPr lang="es-ES" sz="2000"/>
              <a:t>En Japon se usa otro sistema</a:t>
            </a:r>
            <a:r>
              <a:rPr lang="es-ES_tradnl" sz="2000"/>
              <a:t>.</a:t>
            </a:r>
            <a:endParaRPr lang="es-ES" sz="2000"/>
          </a:p>
          <a:p>
            <a:pPr marL="742950" lvl="1" indent="-285750">
              <a:spcBef>
                <a:spcPct val="20000"/>
              </a:spcBef>
              <a:buSzPct val="100000"/>
              <a:buFontTx/>
              <a:buChar char="–"/>
            </a:pPr>
            <a:r>
              <a:rPr lang="es-ES" sz="2000"/>
              <a:t>Estos sistemas, todos incompatibles entre sí, se llaman Jerarquía Digital Plesiócrona (</a:t>
            </a:r>
            <a:r>
              <a:rPr lang="es-ES" sz="2000" b="1"/>
              <a:t>PDH</a:t>
            </a:r>
            <a:r>
              <a:rPr lang="es-ES" sz="2000"/>
              <a:t>, Plesiochronous Digital Hierarchy)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Text Box 3"/>
          <p:cNvSpPr txBox="1">
            <a:spLocks noChangeArrowheads="1"/>
          </p:cNvSpPr>
          <p:nvPr/>
        </p:nvSpPr>
        <p:spPr bwMode="auto">
          <a:xfrm>
            <a:off x="1343025" y="549275"/>
            <a:ext cx="6534150" cy="457200"/>
          </a:xfrm>
          <a:prstGeom prst="rect">
            <a:avLst/>
          </a:prstGeom>
          <a:noFill/>
          <a:ln w="12700">
            <a:noFill/>
            <a:miter lim="800000"/>
            <a:headEnd/>
            <a:tailEnd/>
          </a:ln>
          <a:effectLst/>
        </p:spPr>
        <p:txBody>
          <a:bodyPr wrap="none">
            <a:spAutoFit/>
          </a:bodyPr>
          <a:lstStyle/>
          <a:p>
            <a:r>
              <a:rPr lang="es-ES_tradnl"/>
              <a:t>Multiplexación PDH, sistema internacional (ITU-T)</a:t>
            </a:r>
            <a:endParaRPr lang="es-ES"/>
          </a:p>
        </p:txBody>
      </p:sp>
      <p:graphicFrame>
        <p:nvGraphicFramePr>
          <p:cNvPr id="170318" name="Group 334"/>
          <p:cNvGraphicFramePr>
            <a:graphicFrameLocks noGrp="1"/>
          </p:cNvGraphicFramePr>
          <p:nvPr/>
        </p:nvGraphicFramePr>
        <p:xfrm>
          <a:off x="228600" y="1514475"/>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19" name="Group 335"/>
          <p:cNvGraphicFramePr>
            <a:graphicFrameLocks noGrp="1"/>
          </p:cNvGraphicFramePr>
          <p:nvPr/>
        </p:nvGraphicFramePr>
        <p:xfrm>
          <a:off x="228600" y="1865313"/>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20" name="Group 336"/>
          <p:cNvGraphicFramePr>
            <a:graphicFrameLocks noGrp="1"/>
          </p:cNvGraphicFramePr>
          <p:nvPr/>
        </p:nvGraphicFramePr>
        <p:xfrm>
          <a:off x="228600" y="2184400"/>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21" name="Group 337"/>
          <p:cNvGraphicFramePr>
            <a:graphicFrameLocks noGrp="1"/>
          </p:cNvGraphicFramePr>
          <p:nvPr/>
        </p:nvGraphicFramePr>
        <p:xfrm>
          <a:off x="228600" y="2489200"/>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254" name="Group 270"/>
          <p:cNvGraphicFramePr>
            <a:graphicFrameLocks noGrp="1"/>
          </p:cNvGraphicFramePr>
          <p:nvPr/>
        </p:nvGraphicFramePr>
        <p:xfrm>
          <a:off x="2713038" y="2057400"/>
          <a:ext cx="1666240" cy="213360"/>
        </p:xfrm>
        <a:graphic>
          <a:graphicData uri="http://schemas.openxmlformats.org/drawingml/2006/table">
            <a:tbl>
              <a:tblPr/>
              <a:tblGrid>
                <a:gridCol w="208280"/>
                <a:gridCol w="208280"/>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135" name="Rectangle 151"/>
          <p:cNvSpPr>
            <a:spLocks noChangeArrowheads="1"/>
          </p:cNvSpPr>
          <p:nvPr/>
        </p:nvSpPr>
        <p:spPr bwMode="auto">
          <a:xfrm>
            <a:off x="1970088" y="15748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136" name="Text Box 152"/>
          <p:cNvSpPr txBox="1">
            <a:spLocks noChangeArrowheads="1"/>
          </p:cNvSpPr>
          <p:nvPr/>
        </p:nvSpPr>
        <p:spPr bwMode="auto">
          <a:xfrm>
            <a:off x="1951038" y="1873250"/>
            <a:ext cx="508000" cy="396875"/>
          </a:xfrm>
          <a:prstGeom prst="rect">
            <a:avLst/>
          </a:prstGeom>
          <a:noFill/>
          <a:ln w="12700">
            <a:noFill/>
            <a:miter lim="800000"/>
            <a:headEnd/>
            <a:tailEnd/>
          </a:ln>
          <a:effectLst/>
        </p:spPr>
        <p:txBody>
          <a:bodyPr wrap="none">
            <a:spAutoFit/>
          </a:bodyPr>
          <a:lstStyle/>
          <a:p>
            <a:r>
              <a:rPr lang="es-ES" sz="2000"/>
              <a:t>4:1</a:t>
            </a:r>
          </a:p>
        </p:txBody>
      </p:sp>
      <p:sp>
        <p:nvSpPr>
          <p:cNvPr id="170137" name="Line 153"/>
          <p:cNvSpPr>
            <a:spLocks noChangeShapeType="1"/>
          </p:cNvSpPr>
          <p:nvPr/>
        </p:nvSpPr>
        <p:spPr bwMode="auto">
          <a:xfrm>
            <a:off x="1593850" y="1625600"/>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138" name="Line 154"/>
          <p:cNvSpPr>
            <a:spLocks noChangeShapeType="1"/>
          </p:cNvSpPr>
          <p:nvPr/>
        </p:nvSpPr>
        <p:spPr bwMode="auto">
          <a:xfrm flipV="1">
            <a:off x="1608138" y="2432050"/>
            <a:ext cx="292100" cy="133350"/>
          </a:xfrm>
          <a:prstGeom prst="line">
            <a:avLst/>
          </a:prstGeom>
          <a:noFill/>
          <a:ln w="25400">
            <a:solidFill>
              <a:schemeClr val="tx1"/>
            </a:solidFill>
            <a:round/>
            <a:headEnd/>
            <a:tailEnd type="stealth" w="med" len="med"/>
          </a:ln>
          <a:effectLst/>
        </p:spPr>
        <p:txBody>
          <a:bodyPr/>
          <a:lstStyle/>
          <a:p>
            <a:endParaRPr lang="es-ES"/>
          </a:p>
        </p:txBody>
      </p:sp>
      <p:sp>
        <p:nvSpPr>
          <p:cNvPr id="170139" name="Line 155"/>
          <p:cNvSpPr>
            <a:spLocks noChangeShapeType="1"/>
          </p:cNvSpPr>
          <p:nvPr/>
        </p:nvSpPr>
        <p:spPr bwMode="auto">
          <a:xfrm flipV="1">
            <a:off x="1589088" y="2197100"/>
            <a:ext cx="330200" cy="95250"/>
          </a:xfrm>
          <a:prstGeom prst="line">
            <a:avLst/>
          </a:prstGeom>
          <a:noFill/>
          <a:ln w="25400">
            <a:solidFill>
              <a:schemeClr val="tx1"/>
            </a:solidFill>
            <a:round/>
            <a:headEnd/>
            <a:tailEnd type="stealth" w="med" len="med"/>
          </a:ln>
          <a:effectLst/>
        </p:spPr>
        <p:txBody>
          <a:bodyPr/>
          <a:lstStyle/>
          <a:p>
            <a:endParaRPr lang="es-ES"/>
          </a:p>
        </p:txBody>
      </p:sp>
      <p:sp>
        <p:nvSpPr>
          <p:cNvPr id="170140" name="Line 156"/>
          <p:cNvSpPr>
            <a:spLocks noChangeShapeType="1"/>
          </p:cNvSpPr>
          <p:nvPr/>
        </p:nvSpPr>
        <p:spPr bwMode="auto">
          <a:xfrm>
            <a:off x="1608138" y="1955800"/>
            <a:ext cx="330200" cy="63500"/>
          </a:xfrm>
          <a:prstGeom prst="line">
            <a:avLst/>
          </a:prstGeom>
          <a:noFill/>
          <a:ln w="25400">
            <a:solidFill>
              <a:schemeClr val="tx1"/>
            </a:solidFill>
            <a:round/>
            <a:headEnd/>
            <a:tailEnd type="stealth" w="med" len="med"/>
          </a:ln>
          <a:effectLst/>
        </p:spPr>
        <p:txBody>
          <a:bodyPr/>
          <a:lstStyle/>
          <a:p>
            <a:endParaRPr lang="es-ES"/>
          </a:p>
        </p:txBody>
      </p:sp>
      <p:sp>
        <p:nvSpPr>
          <p:cNvPr id="170141" name="Line 157"/>
          <p:cNvSpPr>
            <a:spLocks noChangeShapeType="1"/>
          </p:cNvSpPr>
          <p:nvPr/>
        </p:nvSpPr>
        <p:spPr bwMode="auto">
          <a:xfrm>
            <a:off x="2484438" y="2184400"/>
            <a:ext cx="228600" cy="0"/>
          </a:xfrm>
          <a:prstGeom prst="line">
            <a:avLst/>
          </a:prstGeom>
          <a:noFill/>
          <a:ln w="25400">
            <a:solidFill>
              <a:schemeClr val="tx1"/>
            </a:solidFill>
            <a:round/>
            <a:headEnd/>
            <a:tailEnd type="stealth" w="med" len="med"/>
          </a:ln>
          <a:effectLst/>
        </p:spPr>
        <p:txBody>
          <a:bodyPr/>
          <a:lstStyle/>
          <a:p>
            <a:endParaRPr lang="es-ES"/>
          </a:p>
        </p:txBody>
      </p:sp>
      <p:graphicFrame>
        <p:nvGraphicFramePr>
          <p:cNvPr id="170301" name="Group 317"/>
          <p:cNvGraphicFramePr>
            <a:graphicFrameLocks noGrp="1"/>
          </p:cNvGraphicFramePr>
          <p:nvPr/>
        </p:nvGraphicFramePr>
        <p:xfrm>
          <a:off x="5532438" y="2032000"/>
          <a:ext cx="1249680" cy="213360"/>
        </p:xfrm>
        <a:graphic>
          <a:graphicData uri="http://schemas.openxmlformats.org/drawingml/2006/table">
            <a:tbl>
              <a:tblPr/>
              <a:tblGrid>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168" name="Rectangle 184"/>
          <p:cNvSpPr>
            <a:spLocks noChangeArrowheads="1"/>
          </p:cNvSpPr>
          <p:nvPr/>
        </p:nvSpPr>
        <p:spPr bwMode="auto">
          <a:xfrm>
            <a:off x="4713288" y="16510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169" name="Text Box 185"/>
          <p:cNvSpPr txBox="1">
            <a:spLocks noChangeArrowheads="1"/>
          </p:cNvSpPr>
          <p:nvPr/>
        </p:nvSpPr>
        <p:spPr bwMode="auto">
          <a:xfrm>
            <a:off x="4694238" y="1949450"/>
            <a:ext cx="508000" cy="396875"/>
          </a:xfrm>
          <a:prstGeom prst="rect">
            <a:avLst/>
          </a:prstGeom>
          <a:noFill/>
          <a:ln w="12700">
            <a:noFill/>
            <a:miter lim="800000"/>
            <a:headEnd/>
            <a:tailEnd/>
          </a:ln>
          <a:effectLst/>
        </p:spPr>
        <p:txBody>
          <a:bodyPr wrap="none">
            <a:spAutoFit/>
          </a:bodyPr>
          <a:lstStyle/>
          <a:p>
            <a:r>
              <a:rPr lang="es-ES" sz="2000"/>
              <a:t>4:1</a:t>
            </a:r>
          </a:p>
        </p:txBody>
      </p:sp>
      <p:sp>
        <p:nvSpPr>
          <p:cNvPr id="170270" name="Text Box 286"/>
          <p:cNvSpPr txBox="1">
            <a:spLocks noChangeArrowheads="1"/>
          </p:cNvSpPr>
          <p:nvPr/>
        </p:nvSpPr>
        <p:spPr bwMode="auto">
          <a:xfrm>
            <a:off x="1189038" y="2900363"/>
            <a:ext cx="1022350" cy="274637"/>
          </a:xfrm>
          <a:prstGeom prst="rect">
            <a:avLst/>
          </a:prstGeom>
          <a:noFill/>
          <a:ln w="12700">
            <a:noFill/>
            <a:miter lim="800000"/>
            <a:headEnd/>
            <a:tailEnd/>
          </a:ln>
          <a:effectLst/>
        </p:spPr>
        <p:txBody>
          <a:bodyPr wrap="none">
            <a:spAutoFit/>
          </a:bodyPr>
          <a:lstStyle/>
          <a:p>
            <a:r>
              <a:rPr lang="es-ES" sz="1200" b="1">
                <a:latin typeface="Arial" charset="0"/>
              </a:rPr>
              <a:t>Entran 4 E1</a:t>
            </a:r>
          </a:p>
        </p:txBody>
      </p:sp>
      <p:sp>
        <p:nvSpPr>
          <p:cNvPr id="170271" name="Text Box 287"/>
          <p:cNvSpPr txBox="1">
            <a:spLocks noChangeArrowheads="1"/>
          </p:cNvSpPr>
          <p:nvPr/>
        </p:nvSpPr>
        <p:spPr bwMode="auto">
          <a:xfrm>
            <a:off x="2332038" y="2824163"/>
            <a:ext cx="955675" cy="274637"/>
          </a:xfrm>
          <a:prstGeom prst="rect">
            <a:avLst/>
          </a:prstGeom>
          <a:noFill/>
          <a:ln w="12700">
            <a:noFill/>
            <a:miter lim="800000"/>
            <a:headEnd/>
            <a:tailEnd/>
          </a:ln>
          <a:effectLst/>
        </p:spPr>
        <p:txBody>
          <a:bodyPr wrap="none">
            <a:spAutoFit/>
          </a:bodyPr>
          <a:lstStyle/>
          <a:p>
            <a:r>
              <a:rPr lang="es-ES" sz="1200" b="1">
                <a:latin typeface="Arial" charset="0"/>
              </a:rPr>
              <a:t>Sale un E2</a:t>
            </a:r>
          </a:p>
        </p:txBody>
      </p:sp>
      <p:sp>
        <p:nvSpPr>
          <p:cNvPr id="170273" name="Text Box 289"/>
          <p:cNvSpPr txBox="1">
            <a:spLocks noChangeArrowheads="1"/>
          </p:cNvSpPr>
          <p:nvPr/>
        </p:nvSpPr>
        <p:spPr bwMode="auto">
          <a:xfrm>
            <a:off x="7818438" y="2260600"/>
            <a:ext cx="1122362" cy="274638"/>
          </a:xfrm>
          <a:prstGeom prst="rect">
            <a:avLst/>
          </a:prstGeom>
          <a:noFill/>
          <a:ln w="12700">
            <a:noFill/>
            <a:miter lim="800000"/>
            <a:headEnd/>
            <a:tailEnd/>
          </a:ln>
          <a:effectLst/>
        </p:spPr>
        <p:txBody>
          <a:bodyPr wrap="none">
            <a:spAutoFit/>
          </a:bodyPr>
          <a:lstStyle/>
          <a:p>
            <a:r>
              <a:rPr lang="es-ES" sz="1200" b="1">
                <a:latin typeface="Arial" charset="0"/>
              </a:rPr>
              <a:t>139,264 Mb/s</a:t>
            </a:r>
          </a:p>
        </p:txBody>
      </p:sp>
      <p:sp>
        <p:nvSpPr>
          <p:cNvPr id="170274" name="Text Box 290"/>
          <p:cNvSpPr txBox="1">
            <a:spLocks noChangeArrowheads="1"/>
          </p:cNvSpPr>
          <p:nvPr/>
        </p:nvSpPr>
        <p:spPr bwMode="auto">
          <a:xfrm>
            <a:off x="5532438" y="2260600"/>
            <a:ext cx="1038225" cy="274638"/>
          </a:xfrm>
          <a:prstGeom prst="rect">
            <a:avLst/>
          </a:prstGeom>
          <a:noFill/>
          <a:ln w="12700">
            <a:noFill/>
            <a:miter lim="800000"/>
            <a:headEnd/>
            <a:tailEnd/>
          </a:ln>
          <a:effectLst/>
        </p:spPr>
        <p:txBody>
          <a:bodyPr wrap="none">
            <a:spAutoFit/>
          </a:bodyPr>
          <a:lstStyle/>
          <a:p>
            <a:r>
              <a:rPr lang="es-ES" sz="1200" b="1">
                <a:latin typeface="Arial" charset="0"/>
              </a:rPr>
              <a:t>34,368 Mb/s</a:t>
            </a:r>
          </a:p>
        </p:txBody>
      </p:sp>
      <p:sp>
        <p:nvSpPr>
          <p:cNvPr id="170276" name="Line 292"/>
          <p:cNvSpPr>
            <a:spLocks noChangeShapeType="1"/>
          </p:cNvSpPr>
          <p:nvPr/>
        </p:nvSpPr>
        <p:spPr bwMode="auto">
          <a:xfrm flipV="1">
            <a:off x="1722438" y="25654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277" name="Line 293"/>
          <p:cNvSpPr>
            <a:spLocks noChangeShapeType="1"/>
          </p:cNvSpPr>
          <p:nvPr/>
        </p:nvSpPr>
        <p:spPr bwMode="auto">
          <a:xfrm flipV="1">
            <a:off x="2636838" y="23368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278" name="Line 294"/>
          <p:cNvSpPr>
            <a:spLocks noChangeShapeType="1"/>
          </p:cNvSpPr>
          <p:nvPr/>
        </p:nvSpPr>
        <p:spPr bwMode="auto">
          <a:xfrm>
            <a:off x="4281488" y="1651000"/>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279" name="Line 295"/>
          <p:cNvSpPr>
            <a:spLocks noChangeShapeType="1"/>
          </p:cNvSpPr>
          <p:nvPr/>
        </p:nvSpPr>
        <p:spPr bwMode="auto">
          <a:xfrm flipV="1">
            <a:off x="4313238" y="2425700"/>
            <a:ext cx="285750" cy="165100"/>
          </a:xfrm>
          <a:prstGeom prst="line">
            <a:avLst/>
          </a:prstGeom>
          <a:noFill/>
          <a:ln w="25400">
            <a:solidFill>
              <a:schemeClr val="tx1"/>
            </a:solidFill>
            <a:round/>
            <a:headEnd/>
            <a:tailEnd type="stealth" w="med" len="med"/>
          </a:ln>
          <a:effectLst/>
        </p:spPr>
        <p:txBody>
          <a:bodyPr/>
          <a:lstStyle/>
          <a:p>
            <a:endParaRPr lang="es-ES"/>
          </a:p>
        </p:txBody>
      </p:sp>
      <p:sp>
        <p:nvSpPr>
          <p:cNvPr id="170280" name="Line 296"/>
          <p:cNvSpPr>
            <a:spLocks noChangeShapeType="1"/>
          </p:cNvSpPr>
          <p:nvPr/>
        </p:nvSpPr>
        <p:spPr bwMode="auto">
          <a:xfrm flipV="1">
            <a:off x="4300538" y="2222500"/>
            <a:ext cx="330200" cy="95250"/>
          </a:xfrm>
          <a:prstGeom prst="line">
            <a:avLst/>
          </a:prstGeom>
          <a:noFill/>
          <a:ln w="25400">
            <a:solidFill>
              <a:schemeClr val="tx1"/>
            </a:solidFill>
            <a:round/>
            <a:headEnd/>
            <a:tailEnd type="stealth" w="med" len="med"/>
          </a:ln>
          <a:effectLst/>
        </p:spPr>
        <p:txBody>
          <a:bodyPr/>
          <a:lstStyle/>
          <a:p>
            <a:endParaRPr lang="es-ES"/>
          </a:p>
        </p:txBody>
      </p:sp>
      <p:sp>
        <p:nvSpPr>
          <p:cNvPr id="170281" name="Line 297"/>
          <p:cNvSpPr>
            <a:spLocks noChangeShapeType="1"/>
          </p:cNvSpPr>
          <p:nvPr/>
        </p:nvSpPr>
        <p:spPr bwMode="auto">
          <a:xfrm>
            <a:off x="4313238" y="1981200"/>
            <a:ext cx="330200" cy="63500"/>
          </a:xfrm>
          <a:prstGeom prst="line">
            <a:avLst/>
          </a:prstGeom>
          <a:noFill/>
          <a:ln w="25400">
            <a:solidFill>
              <a:schemeClr val="tx1"/>
            </a:solidFill>
            <a:round/>
            <a:headEnd/>
            <a:tailEnd type="stealth" w="med" len="med"/>
          </a:ln>
          <a:effectLst/>
        </p:spPr>
        <p:txBody>
          <a:bodyPr/>
          <a:lstStyle/>
          <a:p>
            <a:endParaRPr lang="es-ES"/>
          </a:p>
        </p:txBody>
      </p:sp>
      <p:sp>
        <p:nvSpPr>
          <p:cNvPr id="170282" name="Text Box 298"/>
          <p:cNvSpPr txBox="1">
            <a:spLocks noChangeArrowheads="1"/>
          </p:cNvSpPr>
          <p:nvPr/>
        </p:nvSpPr>
        <p:spPr bwMode="auto">
          <a:xfrm>
            <a:off x="3932238" y="2925763"/>
            <a:ext cx="1022350" cy="274637"/>
          </a:xfrm>
          <a:prstGeom prst="rect">
            <a:avLst/>
          </a:prstGeom>
          <a:noFill/>
          <a:ln w="12700">
            <a:noFill/>
            <a:miter lim="800000"/>
            <a:headEnd/>
            <a:tailEnd/>
          </a:ln>
          <a:effectLst/>
        </p:spPr>
        <p:txBody>
          <a:bodyPr wrap="none">
            <a:spAutoFit/>
          </a:bodyPr>
          <a:lstStyle/>
          <a:p>
            <a:r>
              <a:rPr lang="es-ES" sz="1200" b="1">
                <a:latin typeface="Arial" charset="0"/>
              </a:rPr>
              <a:t>Entran 4 E2</a:t>
            </a:r>
          </a:p>
        </p:txBody>
      </p:sp>
      <p:sp>
        <p:nvSpPr>
          <p:cNvPr id="170283" name="Line 299"/>
          <p:cNvSpPr>
            <a:spLocks noChangeShapeType="1"/>
          </p:cNvSpPr>
          <p:nvPr/>
        </p:nvSpPr>
        <p:spPr bwMode="auto">
          <a:xfrm flipV="1">
            <a:off x="4465638" y="25908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284" name="Text Box 300"/>
          <p:cNvSpPr txBox="1">
            <a:spLocks noChangeArrowheads="1"/>
          </p:cNvSpPr>
          <p:nvPr/>
        </p:nvSpPr>
        <p:spPr bwMode="auto">
          <a:xfrm>
            <a:off x="4999038" y="2824163"/>
            <a:ext cx="955675" cy="274637"/>
          </a:xfrm>
          <a:prstGeom prst="rect">
            <a:avLst/>
          </a:prstGeom>
          <a:noFill/>
          <a:ln w="12700">
            <a:noFill/>
            <a:miter lim="800000"/>
            <a:headEnd/>
            <a:tailEnd/>
          </a:ln>
          <a:effectLst/>
        </p:spPr>
        <p:txBody>
          <a:bodyPr wrap="none">
            <a:spAutoFit/>
          </a:bodyPr>
          <a:lstStyle/>
          <a:p>
            <a:r>
              <a:rPr lang="es-ES" sz="1200" b="1">
                <a:latin typeface="Arial" charset="0"/>
              </a:rPr>
              <a:t>Sale un E3</a:t>
            </a:r>
          </a:p>
        </p:txBody>
      </p:sp>
      <p:sp>
        <p:nvSpPr>
          <p:cNvPr id="170285" name="Line 301"/>
          <p:cNvSpPr>
            <a:spLocks noChangeShapeType="1"/>
          </p:cNvSpPr>
          <p:nvPr/>
        </p:nvSpPr>
        <p:spPr bwMode="auto">
          <a:xfrm flipV="1">
            <a:off x="5303838" y="23368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286" name="Line 302"/>
          <p:cNvSpPr>
            <a:spLocks noChangeShapeType="1"/>
          </p:cNvSpPr>
          <p:nvPr/>
        </p:nvSpPr>
        <p:spPr bwMode="auto">
          <a:xfrm>
            <a:off x="5227638" y="2184400"/>
            <a:ext cx="228600" cy="0"/>
          </a:xfrm>
          <a:prstGeom prst="line">
            <a:avLst/>
          </a:prstGeom>
          <a:noFill/>
          <a:ln w="25400">
            <a:solidFill>
              <a:schemeClr val="tx1"/>
            </a:solidFill>
            <a:round/>
            <a:headEnd/>
            <a:tailEnd type="stealth" w="med" len="med"/>
          </a:ln>
          <a:effectLst/>
        </p:spPr>
        <p:txBody>
          <a:bodyPr/>
          <a:lstStyle/>
          <a:p>
            <a:endParaRPr lang="es-ES"/>
          </a:p>
        </p:txBody>
      </p:sp>
      <p:sp>
        <p:nvSpPr>
          <p:cNvPr id="170287" name="Text Box 303"/>
          <p:cNvSpPr txBox="1">
            <a:spLocks noChangeArrowheads="1"/>
          </p:cNvSpPr>
          <p:nvPr/>
        </p:nvSpPr>
        <p:spPr bwMode="auto">
          <a:xfrm>
            <a:off x="2825750" y="2260600"/>
            <a:ext cx="954088" cy="274638"/>
          </a:xfrm>
          <a:prstGeom prst="rect">
            <a:avLst/>
          </a:prstGeom>
          <a:noFill/>
          <a:ln w="12700">
            <a:noFill/>
            <a:miter lim="800000"/>
            <a:headEnd/>
            <a:tailEnd/>
          </a:ln>
          <a:effectLst/>
        </p:spPr>
        <p:txBody>
          <a:bodyPr wrap="none">
            <a:spAutoFit/>
          </a:bodyPr>
          <a:lstStyle/>
          <a:p>
            <a:r>
              <a:rPr lang="es-ES" sz="1200" b="1">
                <a:latin typeface="Arial" charset="0"/>
              </a:rPr>
              <a:t>8,448 Mb/s</a:t>
            </a:r>
          </a:p>
        </p:txBody>
      </p:sp>
      <p:sp>
        <p:nvSpPr>
          <p:cNvPr id="170288" name="Text Box 304"/>
          <p:cNvSpPr txBox="1">
            <a:spLocks noChangeArrowheads="1"/>
          </p:cNvSpPr>
          <p:nvPr/>
        </p:nvSpPr>
        <p:spPr bwMode="auto">
          <a:xfrm>
            <a:off x="234950" y="2717800"/>
            <a:ext cx="1182688" cy="274638"/>
          </a:xfrm>
          <a:prstGeom prst="rect">
            <a:avLst/>
          </a:prstGeom>
          <a:noFill/>
          <a:ln w="12700">
            <a:noFill/>
            <a:miter lim="800000"/>
            <a:headEnd/>
            <a:tailEnd/>
          </a:ln>
          <a:effectLst/>
        </p:spPr>
        <p:txBody>
          <a:bodyPr wrap="none">
            <a:spAutoFit/>
          </a:bodyPr>
          <a:lstStyle/>
          <a:p>
            <a:r>
              <a:rPr lang="es-ES" sz="1200" b="1">
                <a:latin typeface="Arial" charset="0"/>
              </a:rPr>
              <a:t>4 * 2,048 Mb/s</a:t>
            </a:r>
          </a:p>
        </p:txBody>
      </p:sp>
      <p:sp>
        <p:nvSpPr>
          <p:cNvPr id="170289" name="Rectangle 305"/>
          <p:cNvSpPr>
            <a:spLocks noChangeArrowheads="1"/>
          </p:cNvSpPr>
          <p:nvPr/>
        </p:nvSpPr>
        <p:spPr bwMode="auto">
          <a:xfrm>
            <a:off x="7034213" y="16510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290" name="Text Box 306"/>
          <p:cNvSpPr txBox="1">
            <a:spLocks noChangeArrowheads="1"/>
          </p:cNvSpPr>
          <p:nvPr/>
        </p:nvSpPr>
        <p:spPr bwMode="auto">
          <a:xfrm>
            <a:off x="7015163" y="1949450"/>
            <a:ext cx="508000" cy="396875"/>
          </a:xfrm>
          <a:prstGeom prst="rect">
            <a:avLst/>
          </a:prstGeom>
          <a:noFill/>
          <a:ln w="12700">
            <a:noFill/>
            <a:miter lim="800000"/>
            <a:headEnd/>
            <a:tailEnd/>
          </a:ln>
          <a:effectLst/>
        </p:spPr>
        <p:txBody>
          <a:bodyPr wrap="none">
            <a:spAutoFit/>
          </a:bodyPr>
          <a:lstStyle/>
          <a:p>
            <a:r>
              <a:rPr lang="es-ES" sz="2000"/>
              <a:t>4:1</a:t>
            </a:r>
          </a:p>
        </p:txBody>
      </p:sp>
      <p:sp>
        <p:nvSpPr>
          <p:cNvPr id="170291" name="Line 307"/>
          <p:cNvSpPr>
            <a:spLocks noChangeShapeType="1"/>
          </p:cNvSpPr>
          <p:nvPr/>
        </p:nvSpPr>
        <p:spPr bwMode="auto">
          <a:xfrm>
            <a:off x="6602413" y="1651000"/>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292" name="Line 308"/>
          <p:cNvSpPr>
            <a:spLocks noChangeShapeType="1"/>
          </p:cNvSpPr>
          <p:nvPr/>
        </p:nvSpPr>
        <p:spPr bwMode="auto">
          <a:xfrm flipV="1">
            <a:off x="6634163" y="2425700"/>
            <a:ext cx="285750" cy="165100"/>
          </a:xfrm>
          <a:prstGeom prst="line">
            <a:avLst/>
          </a:prstGeom>
          <a:noFill/>
          <a:ln w="25400">
            <a:solidFill>
              <a:schemeClr val="tx1"/>
            </a:solidFill>
            <a:round/>
            <a:headEnd/>
            <a:tailEnd type="stealth" w="med" len="med"/>
          </a:ln>
          <a:effectLst/>
        </p:spPr>
        <p:txBody>
          <a:bodyPr/>
          <a:lstStyle/>
          <a:p>
            <a:endParaRPr lang="es-ES"/>
          </a:p>
        </p:txBody>
      </p:sp>
      <p:sp>
        <p:nvSpPr>
          <p:cNvPr id="170293" name="Line 309"/>
          <p:cNvSpPr>
            <a:spLocks noChangeShapeType="1"/>
          </p:cNvSpPr>
          <p:nvPr/>
        </p:nvSpPr>
        <p:spPr bwMode="auto">
          <a:xfrm flipV="1">
            <a:off x="6621463" y="2222500"/>
            <a:ext cx="330200" cy="95250"/>
          </a:xfrm>
          <a:prstGeom prst="line">
            <a:avLst/>
          </a:prstGeom>
          <a:noFill/>
          <a:ln w="25400">
            <a:solidFill>
              <a:schemeClr val="tx1"/>
            </a:solidFill>
            <a:round/>
            <a:headEnd/>
            <a:tailEnd type="stealth" w="med" len="med"/>
          </a:ln>
          <a:effectLst/>
        </p:spPr>
        <p:txBody>
          <a:bodyPr/>
          <a:lstStyle/>
          <a:p>
            <a:endParaRPr lang="es-ES"/>
          </a:p>
        </p:txBody>
      </p:sp>
      <p:sp>
        <p:nvSpPr>
          <p:cNvPr id="170294" name="Line 310"/>
          <p:cNvSpPr>
            <a:spLocks noChangeShapeType="1"/>
          </p:cNvSpPr>
          <p:nvPr/>
        </p:nvSpPr>
        <p:spPr bwMode="auto">
          <a:xfrm>
            <a:off x="6634163" y="1981200"/>
            <a:ext cx="330200" cy="63500"/>
          </a:xfrm>
          <a:prstGeom prst="line">
            <a:avLst/>
          </a:prstGeom>
          <a:noFill/>
          <a:ln w="25400">
            <a:solidFill>
              <a:schemeClr val="tx1"/>
            </a:solidFill>
            <a:round/>
            <a:headEnd/>
            <a:tailEnd type="stealth" w="med" len="med"/>
          </a:ln>
          <a:effectLst/>
        </p:spPr>
        <p:txBody>
          <a:bodyPr/>
          <a:lstStyle/>
          <a:p>
            <a:endParaRPr lang="es-ES"/>
          </a:p>
        </p:txBody>
      </p:sp>
      <p:sp>
        <p:nvSpPr>
          <p:cNvPr id="170295" name="Text Box 311"/>
          <p:cNvSpPr txBox="1">
            <a:spLocks noChangeArrowheads="1"/>
          </p:cNvSpPr>
          <p:nvPr/>
        </p:nvSpPr>
        <p:spPr bwMode="auto">
          <a:xfrm>
            <a:off x="6253163" y="2925763"/>
            <a:ext cx="1022350" cy="274637"/>
          </a:xfrm>
          <a:prstGeom prst="rect">
            <a:avLst/>
          </a:prstGeom>
          <a:noFill/>
          <a:ln w="12700">
            <a:noFill/>
            <a:miter lim="800000"/>
            <a:headEnd/>
            <a:tailEnd/>
          </a:ln>
          <a:effectLst/>
        </p:spPr>
        <p:txBody>
          <a:bodyPr wrap="none">
            <a:spAutoFit/>
          </a:bodyPr>
          <a:lstStyle/>
          <a:p>
            <a:r>
              <a:rPr lang="es-ES" sz="1200" b="1">
                <a:latin typeface="Arial" charset="0"/>
              </a:rPr>
              <a:t>Entran 4 E3</a:t>
            </a:r>
          </a:p>
        </p:txBody>
      </p:sp>
      <p:sp>
        <p:nvSpPr>
          <p:cNvPr id="170296" name="Line 312"/>
          <p:cNvSpPr>
            <a:spLocks noChangeShapeType="1"/>
          </p:cNvSpPr>
          <p:nvPr/>
        </p:nvSpPr>
        <p:spPr bwMode="auto">
          <a:xfrm flipV="1">
            <a:off x="6786563" y="25908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297" name="Text Box 313"/>
          <p:cNvSpPr txBox="1">
            <a:spLocks noChangeArrowheads="1"/>
          </p:cNvSpPr>
          <p:nvPr/>
        </p:nvSpPr>
        <p:spPr bwMode="auto">
          <a:xfrm>
            <a:off x="7319963" y="2824163"/>
            <a:ext cx="955675" cy="274637"/>
          </a:xfrm>
          <a:prstGeom prst="rect">
            <a:avLst/>
          </a:prstGeom>
          <a:noFill/>
          <a:ln w="12700">
            <a:noFill/>
            <a:miter lim="800000"/>
            <a:headEnd/>
            <a:tailEnd/>
          </a:ln>
          <a:effectLst/>
        </p:spPr>
        <p:txBody>
          <a:bodyPr wrap="none">
            <a:spAutoFit/>
          </a:bodyPr>
          <a:lstStyle/>
          <a:p>
            <a:r>
              <a:rPr lang="es-ES" sz="1200" b="1">
                <a:latin typeface="Arial" charset="0"/>
              </a:rPr>
              <a:t>Sale un E4</a:t>
            </a:r>
          </a:p>
        </p:txBody>
      </p:sp>
      <p:sp>
        <p:nvSpPr>
          <p:cNvPr id="170298" name="Line 314"/>
          <p:cNvSpPr>
            <a:spLocks noChangeShapeType="1"/>
          </p:cNvSpPr>
          <p:nvPr/>
        </p:nvSpPr>
        <p:spPr bwMode="auto">
          <a:xfrm flipV="1">
            <a:off x="7624763" y="23368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299" name="Line 315"/>
          <p:cNvSpPr>
            <a:spLocks noChangeShapeType="1"/>
          </p:cNvSpPr>
          <p:nvPr/>
        </p:nvSpPr>
        <p:spPr bwMode="auto">
          <a:xfrm>
            <a:off x="7548563" y="2184400"/>
            <a:ext cx="228600" cy="0"/>
          </a:xfrm>
          <a:prstGeom prst="line">
            <a:avLst/>
          </a:prstGeom>
          <a:noFill/>
          <a:ln w="25400">
            <a:solidFill>
              <a:schemeClr val="tx1"/>
            </a:solidFill>
            <a:round/>
            <a:headEnd/>
            <a:tailEnd type="stealth" w="med" len="med"/>
          </a:ln>
          <a:effectLst/>
        </p:spPr>
        <p:txBody>
          <a:bodyPr/>
          <a:lstStyle/>
          <a:p>
            <a:endParaRPr lang="es-ES"/>
          </a:p>
        </p:txBody>
      </p:sp>
      <p:graphicFrame>
        <p:nvGraphicFramePr>
          <p:cNvPr id="170302" name="Group 318"/>
          <p:cNvGraphicFramePr>
            <a:graphicFrameLocks noGrp="1"/>
          </p:cNvGraphicFramePr>
          <p:nvPr/>
        </p:nvGraphicFramePr>
        <p:xfrm>
          <a:off x="7858125" y="2032000"/>
          <a:ext cx="1249680" cy="213360"/>
        </p:xfrm>
        <a:graphic>
          <a:graphicData uri="http://schemas.openxmlformats.org/drawingml/2006/table">
            <a:tbl>
              <a:tblPr/>
              <a:tblGrid>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322" name="Text Box 338"/>
          <p:cNvSpPr txBox="1">
            <a:spLocks noChangeArrowheads="1"/>
          </p:cNvSpPr>
          <p:nvPr/>
        </p:nvSpPr>
        <p:spPr bwMode="auto">
          <a:xfrm>
            <a:off x="1343025" y="3495675"/>
            <a:ext cx="6130925" cy="457200"/>
          </a:xfrm>
          <a:prstGeom prst="rect">
            <a:avLst/>
          </a:prstGeom>
          <a:noFill/>
          <a:ln w="12700">
            <a:noFill/>
            <a:miter lim="800000"/>
            <a:headEnd/>
            <a:tailEnd/>
          </a:ln>
          <a:effectLst/>
        </p:spPr>
        <p:txBody>
          <a:bodyPr wrap="none">
            <a:spAutoFit/>
          </a:bodyPr>
          <a:lstStyle/>
          <a:p>
            <a:r>
              <a:rPr lang="es-ES_tradnl"/>
              <a:t>Multiplexación PDH, sistema americano (ANSI)</a:t>
            </a:r>
            <a:endParaRPr lang="es-ES"/>
          </a:p>
        </p:txBody>
      </p:sp>
      <p:graphicFrame>
        <p:nvGraphicFramePr>
          <p:cNvPr id="170323" name="Group 339"/>
          <p:cNvGraphicFramePr>
            <a:graphicFrameLocks noGrp="1"/>
          </p:cNvGraphicFramePr>
          <p:nvPr/>
        </p:nvGraphicFramePr>
        <p:xfrm>
          <a:off x="228600" y="4460875"/>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41" name="Group 357"/>
          <p:cNvGraphicFramePr>
            <a:graphicFrameLocks noGrp="1"/>
          </p:cNvGraphicFramePr>
          <p:nvPr/>
        </p:nvGraphicFramePr>
        <p:xfrm>
          <a:off x="228600" y="4811713"/>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59" name="Group 375"/>
          <p:cNvGraphicFramePr>
            <a:graphicFrameLocks noGrp="1"/>
          </p:cNvGraphicFramePr>
          <p:nvPr/>
        </p:nvGraphicFramePr>
        <p:xfrm>
          <a:off x="228600" y="5130800"/>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77" name="Group 393"/>
          <p:cNvGraphicFramePr>
            <a:graphicFrameLocks noGrp="1"/>
          </p:cNvGraphicFramePr>
          <p:nvPr/>
        </p:nvGraphicFramePr>
        <p:xfrm>
          <a:off x="228600" y="5435600"/>
          <a:ext cx="1478280" cy="213360"/>
        </p:xfrm>
        <a:graphic>
          <a:graphicData uri="http://schemas.openxmlformats.org/drawingml/2006/table">
            <a:tbl>
              <a:tblPr/>
              <a:tblGrid>
                <a:gridCol w="208280"/>
                <a:gridCol w="208280"/>
                <a:gridCol w="208280"/>
                <a:gridCol w="208280"/>
                <a:gridCol w="208280"/>
                <a:gridCol w="208280"/>
                <a:gridCol w="22860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0395" name="Group 411"/>
          <p:cNvGraphicFramePr>
            <a:graphicFrameLocks noGrp="1"/>
          </p:cNvGraphicFramePr>
          <p:nvPr/>
        </p:nvGraphicFramePr>
        <p:xfrm>
          <a:off x="2713038" y="5003800"/>
          <a:ext cx="1666240" cy="213360"/>
        </p:xfrm>
        <a:graphic>
          <a:graphicData uri="http://schemas.openxmlformats.org/drawingml/2006/table">
            <a:tbl>
              <a:tblPr/>
              <a:tblGrid>
                <a:gridCol w="208280"/>
                <a:gridCol w="208280"/>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415" name="Rectangle 431"/>
          <p:cNvSpPr>
            <a:spLocks noChangeArrowheads="1"/>
          </p:cNvSpPr>
          <p:nvPr/>
        </p:nvSpPr>
        <p:spPr bwMode="auto">
          <a:xfrm>
            <a:off x="1970088" y="45212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416" name="Text Box 432"/>
          <p:cNvSpPr txBox="1">
            <a:spLocks noChangeArrowheads="1"/>
          </p:cNvSpPr>
          <p:nvPr/>
        </p:nvSpPr>
        <p:spPr bwMode="auto">
          <a:xfrm>
            <a:off x="1951038" y="4819650"/>
            <a:ext cx="508000" cy="396875"/>
          </a:xfrm>
          <a:prstGeom prst="rect">
            <a:avLst/>
          </a:prstGeom>
          <a:noFill/>
          <a:ln w="12700">
            <a:noFill/>
            <a:miter lim="800000"/>
            <a:headEnd/>
            <a:tailEnd/>
          </a:ln>
          <a:effectLst/>
        </p:spPr>
        <p:txBody>
          <a:bodyPr wrap="none">
            <a:spAutoFit/>
          </a:bodyPr>
          <a:lstStyle/>
          <a:p>
            <a:r>
              <a:rPr lang="es-ES" sz="2000"/>
              <a:t>4:1</a:t>
            </a:r>
          </a:p>
        </p:txBody>
      </p:sp>
      <p:sp>
        <p:nvSpPr>
          <p:cNvPr id="170417" name="Line 433"/>
          <p:cNvSpPr>
            <a:spLocks noChangeShapeType="1"/>
          </p:cNvSpPr>
          <p:nvPr/>
        </p:nvSpPr>
        <p:spPr bwMode="auto">
          <a:xfrm>
            <a:off x="1593850" y="4572000"/>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418" name="Line 434"/>
          <p:cNvSpPr>
            <a:spLocks noChangeShapeType="1"/>
          </p:cNvSpPr>
          <p:nvPr/>
        </p:nvSpPr>
        <p:spPr bwMode="auto">
          <a:xfrm flipV="1">
            <a:off x="1608138" y="5378450"/>
            <a:ext cx="292100" cy="133350"/>
          </a:xfrm>
          <a:prstGeom prst="line">
            <a:avLst/>
          </a:prstGeom>
          <a:noFill/>
          <a:ln w="25400">
            <a:solidFill>
              <a:schemeClr val="tx1"/>
            </a:solidFill>
            <a:round/>
            <a:headEnd/>
            <a:tailEnd type="stealth" w="med" len="med"/>
          </a:ln>
          <a:effectLst/>
        </p:spPr>
        <p:txBody>
          <a:bodyPr/>
          <a:lstStyle/>
          <a:p>
            <a:endParaRPr lang="es-ES"/>
          </a:p>
        </p:txBody>
      </p:sp>
      <p:sp>
        <p:nvSpPr>
          <p:cNvPr id="170419" name="Line 435"/>
          <p:cNvSpPr>
            <a:spLocks noChangeShapeType="1"/>
          </p:cNvSpPr>
          <p:nvPr/>
        </p:nvSpPr>
        <p:spPr bwMode="auto">
          <a:xfrm flipV="1">
            <a:off x="1589088" y="5143500"/>
            <a:ext cx="330200" cy="95250"/>
          </a:xfrm>
          <a:prstGeom prst="line">
            <a:avLst/>
          </a:prstGeom>
          <a:noFill/>
          <a:ln w="25400">
            <a:solidFill>
              <a:schemeClr val="tx1"/>
            </a:solidFill>
            <a:round/>
            <a:headEnd/>
            <a:tailEnd type="stealth" w="med" len="med"/>
          </a:ln>
          <a:effectLst/>
        </p:spPr>
        <p:txBody>
          <a:bodyPr/>
          <a:lstStyle/>
          <a:p>
            <a:endParaRPr lang="es-ES"/>
          </a:p>
        </p:txBody>
      </p:sp>
      <p:sp>
        <p:nvSpPr>
          <p:cNvPr id="170420" name="Line 436"/>
          <p:cNvSpPr>
            <a:spLocks noChangeShapeType="1"/>
          </p:cNvSpPr>
          <p:nvPr/>
        </p:nvSpPr>
        <p:spPr bwMode="auto">
          <a:xfrm>
            <a:off x="1608138" y="4902200"/>
            <a:ext cx="330200" cy="63500"/>
          </a:xfrm>
          <a:prstGeom prst="line">
            <a:avLst/>
          </a:prstGeom>
          <a:noFill/>
          <a:ln w="25400">
            <a:solidFill>
              <a:schemeClr val="tx1"/>
            </a:solidFill>
            <a:round/>
            <a:headEnd/>
            <a:tailEnd type="stealth" w="med" len="med"/>
          </a:ln>
          <a:effectLst/>
        </p:spPr>
        <p:txBody>
          <a:bodyPr/>
          <a:lstStyle/>
          <a:p>
            <a:endParaRPr lang="es-ES"/>
          </a:p>
        </p:txBody>
      </p:sp>
      <p:sp>
        <p:nvSpPr>
          <p:cNvPr id="170421" name="Line 437"/>
          <p:cNvSpPr>
            <a:spLocks noChangeShapeType="1"/>
          </p:cNvSpPr>
          <p:nvPr/>
        </p:nvSpPr>
        <p:spPr bwMode="auto">
          <a:xfrm>
            <a:off x="2484438" y="5130800"/>
            <a:ext cx="228600" cy="0"/>
          </a:xfrm>
          <a:prstGeom prst="line">
            <a:avLst/>
          </a:prstGeom>
          <a:noFill/>
          <a:ln w="25400">
            <a:solidFill>
              <a:schemeClr val="tx1"/>
            </a:solidFill>
            <a:round/>
            <a:headEnd/>
            <a:tailEnd type="stealth" w="med" len="med"/>
          </a:ln>
          <a:effectLst/>
        </p:spPr>
        <p:txBody>
          <a:bodyPr/>
          <a:lstStyle/>
          <a:p>
            <a:endParaRPr lang="es-ES"/>
          </a:p>
        </p:txBody>
      </p:sp>
      <p:graphicFrame>
        <p:nvGraphicFramePr>
          <p:cNvPr id="170422" name="Group 438"/>
          <p:cNvGraphicFramePr>
            <a:graphicFrameLocks noGrp="1"/>
          </p:cNvGraphicFramePr>
          <p:nvPr/>
        </p:nvGraphicFramePr>
        <p:xfrm>
          <a:off x="5532438" y="4978400"/>
          <a:ext cx="1249680" cy="213360"/>
        </p:xfrm>
        <a:graphic>
          <a:graphicData uri="http://schemas.openxmlformats.org/drawingml/2006/table">
            <a:tbl>
              <a:tblPr/>
              <a:tblGrid>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438" name="Rectangle 454"/>
          <p:cNvSpPr>
            <a:spLocks noChangeArrowheads="1"/>
          </p:cNvSpPr>
          <p:nvPr/>
        </p:nvSpPr>
        <p:spPr bwMode="auto">
          <a:xfrm>
            <a:off x="4713288" y="45974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439" name="Text Box 455"/>
          <p:cNvSpPr txBox="1">
            <a:spLocks noChangeArrowheads="1"/>
          </p:cNvSpPr>
          <p:nvPr/>
        </p:nvSpPr>
        <p:spPr bwMode="auto">
          <a:xfrm>
            <a:off x="4694238" y="4895850"/>
            <a:ext cx="508000" cy="396875"/>
          </a:xfrm>
          <a:prstGeom prst="rect">
            <a:avLst/>
          </a:prstGeom>
          <a:noFill/>
          <a:ln w="12700">
            <a:noFill/>
            <a:miter lim="800000"/>
            <a:headEnd/>
            <a:tailEnd/>
          </a:ln>
          <a:effectLst/>
        </p:spPr>
        <p:txBody>
          <a:bodyPr wrap="none">
            <a:spAutoFit/>
          </a:bodyPr>
          <a:lstStyle/>
          <a:p>
            <a:r>
              <a:rPr lang="es-ES" sz="2000"/>
              <a:t>7:1</a:t>
            </a:r>
          </a:p>
        </p:txBody>
      </p:sp>
      <p:sp>
        <p:nvSpPr>
          <p:cNvPr id="170440" name="Text Box 456"/>
          <p:cNvSpPr txBox="1">
            <a:spLocks noChangeArrowheads="1"/>
          </p:cNvSpPr>
          <p:nvPr/>
        </p:nvSpPr>
        <p:spPr bwMode="auto">
          <a:xfrm>
            <a:off x="1189038" y="5846763"/>
            <a:ext cx="1014412" cy="274637"/>
          </a:xfrm>
          <a:prstGeom prst="rect">
            <a:avLst/>
          </a:prstGeom>
          <a:noFill/>
          <a:ln w="12700">
            <a:noFill/>
            <a:miter lim="800000"/>
            <a:headEnd/>
            <a:tailEnd/>
          </a:ln>
          <a:effectLst/>
        </p:spPr>
        <p:txBody>
          <a:bodyPr wrap="none">
            <a:spAutoFit/>
          </a:bodyPr>
          <a:lstStyle/>
          <a:p>
            <a:r>
              <a:rPr lang="es-ES" sz="1200" b="1">
                <a:latin typeface="Arial" charset="0"/>
              </a:rPr>
              <a:t>Entran 4 T1</a:t>
            </a:r>
          </a:p>
        </p:txBody>
      </p:sp>
      <p:sp>
        <p:nvSpPr>
          <p:cNvPr id="170441" name="Text Box 457"/>
          <p:cNvSpPr txBox="1">
            <a:spLocks noChangeArrowheads="1"/>
          </p:cNvSpPr>
          <p:nvPr/>
        </p:nvSpPr>
        <p:spPr bwMode="auto">
          <a:xfrm>
            <a:off x="2332038" y="5770563"/>
            <a:ext cx="947737" cy="274637"/>
          </a:xfrm>
          <a:prstGeom prst="rect">
            <a:avLst/>
          </a:prstGeom>
          <a:noFill/>
          <a:ln w="12700">
            <a:noFill/>
            <a:miter lim="800000"/>
            <a:headEnd/>
            <a:tailEnd/>
          </a:ln>
          <a:effectLst/>
        </p:spPr>
        <p:txBody>
          <a:bodyPr wrap="none">
            <a:spAutoFit/>
          </a:bodyPr>
          <a:lstStyle/>
          <a:p>
            <a:r>
              <a:rPr lang="es-ES" sz="1200" b="1">
                <a:latin typeface="Arial" charset="0"/>
              </a:rPr>
              <a:t>Sale un T2</a:t>
            </a:r>
          </a:p>
        </p:txBody>
      </p:sp>
      <p:sp>
        <p:nvSpPr>
          <p:cNvPr id="170442" name="Text Box 458"/>
          <p:cNvSpPr txBox="1">
            <a:spLocks noChangeArrowheads="1"/>
          </p:cNvSpPr>
          <p:nvPr/>
        </p:nvSpPr>
        <p:spPr bwMode="auto">
          <a:xfrm>
            <a:off x="7818438" y="5207000"/>
            <a:ext cx="1122362" cy="274638"/>
          </a:xfrm>
          <a:prstGeom prst="rect">
            <a:avLst/>
          </a:prstGeom>
          <a:noFill/>
          <a:ln w="12700">
            <a:noFill/>
            <a:miter lim="800000"/>
            <a:headEnd/>
            <a:tailEnd/>
          </a:ln>
          <a:effectLst/>
        </p:spPr>
        <p:txBody>
          <a:bodyPr wrap="none">
            <a:spAutoFit/>
          </a:bodyPr>
          <a:lstStyle/>
          <a:p>
            <a:r>
              <a:rPr lang="es-ES" sz="1200" b="1">
                <a:latin typeface="Arial" charset="0"/>
              </a:rPr>
              <a:t>274,176 Mb/s</a:t>
            </a:r>
          </a:p>
        </p:txBody>
      </p:sp>
      <p:sp>
        <p:nvSpPr>
          <p:cNvPr id="170443" name="Text Box 459"/>
          <p:cNvSpPr txBox="1">
            <a:spLocks noChangeArrowheads="1"/>
          </p:cNvSpPr>
          <p:nvPr/>
        </p:nvSpPr>
        <p:spPr bwMode="auto">
          <a:xfrm>
            <a:off x="5532438" y="5207000"/>
            <a:ext cx="1038225" cy="274638"/>
          </a:xfrm>
          <a:prstGeom prst="rect">
            <a:avLst/>
          </a:prstGeom>
          <a:noFill/>
          <a:ln w="12700">
            <a:noFill/>
            <a:miter lim="800000"/>
            <a:headEnd/>
            <a:tailEnd/>
          </a:ln>
          <a:effectLst/>
        </p:spPr>
        <p:txBody>
          <a:bodyPr wrap="none">
            <a:spAutoFit/>
          </a:bodyPr>
          <a:lstStyle/>
          <a:p>
            <a:r>
              <a:rPr lang="es-ES" sz="1200" b="1">
                <a:latin typeface="Arial" charset="0"/>
              </a:rPr>
              <a:t>44,736 Mb/s</a:t>
            </a:r>
          </a:p>
        </p:txBody>
      </p:sp>
      <p:sp>
        <p:nvSpPr>
          <p:cNvPr id="170444" name="Line 460"/>
          <p:cNvSpPr>
            <a:spLocks noChangeShapeType="1"/>
          </p:cNvSpPr>
          <p:nvPr/>
        </p:nvSpPr>
        <p:spPr bwMode="auto">
          <a:xfrm flipV="1">
            <a:off x="1722438" y="55118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445" name="Line 461"/>
          <p:cNvSpPr>
            <a:spLocks noChangeShapeType="1"/>
          </p:cNvSpPr>
          <p:nvPr/>
        </p:nvSpPr>
        <p:spPr bwMode="auto">
          <a:xfrm flipV="1">
            <a:off x="2636838" y="52832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446" name="Line 462"/>
          <p:cNvSpPr>
            <a:spLocks noChangeShapeType="1"/>
          </p:cNvSpPr>
          <p:nvPr/>
        </p:nvSpPr>
        <p:spPr bwMode="auto">
          <a:xfrm>
            <a:off x="4257675" y="4683125"/>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447" name="Line 463"/>
          <p:cNvSpPr>
            <a:spLocks noChangeShapeType="1"/>
          </p:cNvSpPr>
          <p:nvPr/>
        </p:nvSpPr>
        <p:spPr bwMode="auto">
          <a:xfrm flipV="1">
            <a:off x="4284663" y="5372100"/>
            <a:ext cx="314325" cy="117475"/>
          </a:xfrm>
          <a:prstGeom prst="line">
            <a:avLst/>
          </a:prstGeom>
          <a:noFill/>
          <a:ln w="25400">
            <a:solidFill>
              <a:schemeClr val="tx1"/>
            </a:solidFill>
            <a:round/>
            <a:headEnd/>
            <a:tailEnd type="stealth" w="med" len="med"/>
          </a:ln>
          <a:effectLst/>
        </p:spPr>
        <p:txBody>
          <a:bodyPr/>
          <a:lstStyle/>
          <a:p>
            <a:endParaRPr lang="es-ES"/>
          </a:p>
        </p:txBody>
      </p:sp>
      <p:sp>
        <p:nvSpPr>
          <p:cNvPr id="170448" name="Line 464"/>
          <p:cNvSpPr>
            <a:spLocks noChangeShapeType="1"/>
          </p:cNvSpPr>
          <p:nvPr/>
        </p:nvSpPr>
        <p:spPr bwMode="auto">
          <a:xfrm flipV="1">
            <a:off x="4300538" y="5168900"/>
            <a:ext cx="330200" cy="95250"/>
          </a:xfrm>
          <a:prstGeom prst="line">
            <a:avLst/>
          </a:prstGeom>
          <a:noFill/>
          <a:ln w="25400">
            <a:solidFill>
              <a:schemeClr val="tx1"/>
            </a:solidFill>
            <a:round/>
            <a:headEnd/>
            <a:tailEnd type="stealth" w="med" len="med"/>
          </a:ln>
          <a:effectLst/>
        </p:spPr>
        <p:txBody>
          <a:bodyPr/>
          <a:lstStyle/>
          <a:p>
            <a:endParaRPr lang="es-ES"/>
          </a:p>
        </p:txBody>
      </p:sp>
      <p:sp>
        <p:nvSpPr>
          <p:cNvPr id="170449" name="Line 465"/>
          <p:cNvSpPr>
            <a:spLocks noChangeShapeType="1"/>
          </p:cNvSpPr>
          <p:nvPr/>
        </p:nvSpPr>
        <p:spPr bwMode="auto">
          <a:xfrm>
            <a:off x="4275138" y="4937125"/>
            <a:ext cx="330200" cy="63500"/>
          </a:xfrm>
          <a:prstGeom prst="line">
            <a:avLst/>
          </a:prstGeom>
          <a:noFill/>
          <a:ln w="25400">
            <a:solidFill>
              <a:schemeClr val="tx1"/>
            </a:solidFill>
            <a:round/>
            <a:headEnd/>
            <a:tailEnd type="stealth" w="med" len="med"/>
          </a:ln>
          <a:effectLst/>
        </p:spPr>
        <p:txBody>
          <a:bodyPr/>
          <a:lstStyle/>
          <a:p>
            <a:endParaRPr lang="es-ES"/>
          </a:p>
        </p:txBody>
      </p:sp>
      <p:sp>
        <p:nvSpPr>
          <p:cNvPr id="170450" name="Text Box 466"/>
          <p:cNvSpPr txBox="1">
            <a:spLocks noChangeArrowheads="1"/>
          </p:cNvSpPr>
          <p:nvPr/>
        </p:nvSpPr>
        <p:spPr bwMode="auto">
          <a:xfrm>
            <a:off x="3932238" y="5948363"/>
            <a:ext cx="1014412" cy="274637"/>
          </a:xfrm>
          <a:prstGeom prst="rect">
            <a:avLst/>
          </a:prstGeom>
          <a:noFill/>
          <a:ln w="12700">
            <a:noFill/>
            <a:miter lim="800000"/>
            <a:headEnd/>
            <a:tailEnd/>
          </a:ln>
          <a:effectLst/>
        </p:spPr>
        <p:txBody>
          <a:bodyPr wrap="none">
            <a:spAutoFit/>
          </a:bodyPr>
          <a:lstStyle/>
          <a:p>
            <a:r>
              <a:rPr lang="es-ES" sz="1200" b="1">
                <a:latin typeface="Arial" charset="0"/>
              </a:rPr>
              <a:t>Entran 6 T2</a:t>
            </a:r>
          </a:p>
        </p:txBody>
      </p:sp>
      <p:sp>
        <p:nvSpPr>
          <p:cNvPr id="170451" name="Line 467"/>
          <p:cNvSpPr>
            <a:spLocks noChangeShapeType="1"/>
          </p:cNvSpPr>
          <p:nvPr/>
        </p:nvSpPr>
        <p:spPr bwMode="auto">
          <a:xfrm flipV="1">
            <a:off x="4495800" y="56896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452" name="Text Box 468"/>
          <p:cNvSpPr txBox="1">
            <a:spLocks noChangeArrowheads="1"/>
          </p:cNvSpPr>
          <p:nvPr/>
        </p:nvSpPr>
        <p:spPr bwMode="auto">
          <a:xfrm>
            <a:off x="4999038" y="5770563"/>
            <a:ext cx="947737" cy="274637"/>
          </a:xfrm>
          <a:prstGeom prst="rect">
            <a:avLst/>
          </a:prstGeom>
          <a:noFill/>
          <a:ln w="12700">
            <a:noFill/>
            <a:miter lim="800000"/>
            <a:headEnd/>
            <a:tailEnd/>
          </a:ln>
          <a:effectLst/>
        </p:spPr>
        <p:txBody>
          <a:bodyPr wrap="none">
            <a:spAutoFit/>
          </a:bodyPr>
          <a:lstStyle/>
          <a:p>
            <a:r>
              <a:rPr lang="es-ES" sz="1200" b="1">
                <a:latin typeface="Arial" charset="0"/>
              </a:rPr>
              <a:t>Sale un T3</a:t>
            </a:r>
          </a:p>
        </p:txBody>
      </p:sp>
      <p:sp>
        <p:nvSpPr>
          <p:cNvPr id="170453" name="Line 469"/>
          <p:cNvSpPr>
            <a:spLocks noChangeShapeType="1"/>
          </p:cNvSpPr>
          <p:nvPr/>
        </p:nvSpPr>
        <p:spPr bwMode="auto">
          <a:xfrm flipV="1">
            <a:off x="5303838" y="52832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454" name="Line 470"/>
          <p:cNvSpPr>
            <a:spLocks noChangeShapeType="1"/>
          </p:cNvSpPr>
          <p:nvPr/>
        </p:nvSpPr>
        <p:spPr bwMode="auto">
          <a:xfrm>
            <a:off x="5227638" y="5130800"/>
            <a:ext cx="228600" cy="0"/>
          </a:xfrm>
          <a:prstGeom prst="line">
            <a:avLst/>
          </a:prstGeom>
          <a:noFill/>
          <a:ln w="25400">
            <a:solidFill>
              <a:schemeClr val="tx1"/>
            </a:solidFill>
            <a:round/>
            <a:headEnd/>
            <a:tailEnd type="stealth" w="med" len="med"/>
          </a:ln>
          <a:effectLst/>
        </p:spPr>
        <p:txBody>
          <a:bodyPr/>
          <a:lstStyle/>
          <a:p>
            <a:endParaRPr lang="es-ES"/>
          </a:p>
        </p:txBody>
      </p:sp>
      <p:sp>
        <p:nvSpPr>
          <p:cNvPr id="170455" name="Text Box 471"/>
          <p:cNvSpPr txBox="1">
            <a:spLocks noChangeArrowheads="1"/>
          </p:cNvSpPr>
          <p:nvPr/>
        </p:nvSpPr>
        <p:spPr bwMode="auto">
          <a:xfrm>
            <a:off x="2825750" y="5207000"/>
            <a:ext cx="954088" cy="274638"/>
          </a:xfrm>
          <a:prstGeom prst="rect">
            <a:avLst/>
          </a:prstGeom>
          <a:noFill/>
          <a:ln w="12700">
            <a:noFill/>
            <a:miter lim="800000"/>
            <a:headEnd/>
            <a:tailEnd/>
          </a:ln>
          <a:effectLst/>
        </p:spPr>
        <p:txBody>
          <a:bodyPr wrap="none">
            <a:spAutoFit/>
          </a:bodyPr>
          <a:lstStyle/>
          <a:p>
            <a:r>
              <a:rPr lang="es-ES" sz="1200" b="1">
                <a:latin typeface="Arial" charset="0"/>
              </a:rPr>
              <a:t>6,312 Mb/s</a:t>
            </a:r>
          </a:p>
        </p:txBody>
      </p:sp>
      <p:sp>
        <p:nvSpPr>
          <p:cNvPr id="170456" name="Text Box 472"/>
          <p:cNvSpPr txBox="1">
            <a:spLocks noChangeArrowheads="1"/>
          </p:cNvSpPr>
          <p:nvPr/>
        </p:nvSpPr>
        <p:spPr bwMode="auto">
          <a:xfrm>
            <a:off x="234950" y="5664200"/>
            <a:ext cx="1182688" cy="274638"/>
          </a:xfrm>
          <a:prstGeom prst="rect">
            <a:avLst/>
          </a:prstGeom>
          <a:noFill/>
          <a:ln w="12700">
            <a:noFill/>
            <a:miter lim="800000"/>
            <a:headEnd/>
            <a:tailEnd/>
          </a:ln>
          <a:effectLst/>
        </p:spPr>
        <p:txBody>
          <a:bodyPr wrap="none">
            <a:spAutoFit/>
          </a:bodyPr>
          <a:lstStyle/>
          <a:p>
            <a:r>
              <a:rPr lang="es-ES" sz="1200" b="1">
                <a:latin typeface="Arial" charset="0"/>
              </a:rPr>
              <a:t>4 * 1,544 Mb/s</a:t>
            </a:r>
          </a:p>
        </p:txBody>
      </p:sp>
      <p:sp>
        <p:nvSpPr>
          <p:cNvPr id="170457" name="Rectangle 473"/>
          <p:cNvSpPr>
            <a:spLocks noChangeArrowheads="1"/>
          </p:cNvSpPr>
          <p:nvPr/>
        </p:nvSpPr>
        <p:spPr bwMode="auto">
          <a:xfrm>
            <a:off x="7034213" y="4597400"/>
            <a:ext cx="457200" cy="1066800"/>
          </a:xfrm>
          <a:prstGeom prst="rect">
            <a:avLst/>
          </a:prstGeom>
          <a:noFill/>
          <a:ln w="12700">
            <a:solidFill>
              <a:schemeClr val="tx1"/>
            </a:solidFill>
            <a:miter lim="800000"/>
            <a:headEnd/>
            <a:tailEnd/>
          </a:ln>
          <a:effectLst/>
        </p:spPr>
        <p:txBody>
          <a:bodyPr wrap="none" anchor="ctr"/>
          <a:lstStyle/>
          <a:p>
            <a:endParaRPr lang="es-ES"/>
          </a:p>
        </p:txBody>
      </p:sp>
      <p:sp>
        <p:nvSpPr>
          <p:cNvPr id="170458" name="Text Box 474"/>
          <p:cNvSpPr txBox="1">
            <a:spLocks noChangeArrowheads="1"/>
          </p:cNvSpPr>
          <p:nvPr/>
        </p:nvSpPr>
        <p:spPr bwMode="auto">
          <a:xfrm>
            <a:off x="7015163" y="4895850"/>
            <a:ext cx="508000" cy="396875"/>
          </a:xfrm>
          <a:prstGeom prst="rect">
            <a:avLst/>
          </a:prstGeom>
          <a:noFill/>
          <a:ln w="12700">
            <a:noFill/>
            <a:miter lim="800000"/>
            <a:headEnd/>
            <a:tailEnd/>
          </a:ln>
          <a:effectLst/>
        </p:spPr>
        <p:txBody>
          <a:bodyPr wrap="none">
            <a:spAutoFit/>
          </a:bodyPr>
          <a:lstStyle/>
          <a:p>
            <a:r>
              <a:rPr lang="es-ES" sz="2000"/>
              <a:t>7:1</a:t>
            </a:r>
          </a:p>
        </p:txBody>
      </p:sp>
      <p:sp>
        <p:nvSpPr>
          <p:cNvPr id="170459" name="Line 475"/>
          <p:cNvSpPr>
            <a:spLocks noChangeShapeType="1"/>
          </p:cNvSpPr>
          <p:nvPr/>
        </p:nvSpPr>
        <p:spPr bwMode="auto">
          <a:xfrm>
            <a:off x="6602413" y="4699000"/>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460" name="Line 476"/>
          <p:cNvSpPr>
            <a:spLocks noChangeShapeType="1"/>
          </p:cNvSpPr>
          <p:nvPr/>
        </p:nvSpPr>
        <p:spPr bwMode="auto">
          <a:xfrm flipV="1">
            <a:off x="6629400" y="5319713"/>
            <a:ext cx="309563" cy="163512"/>
          </a:xfrm>
          <a:prstGeom prst="line">
            <a:avLst/>
          </a:prstGeom>
          <a:noFill/>
          <a:ln w="25400">
            <a:solidFill>
              <a:schemeClr val="tx1"/>
            </a:solidFill>
            <a:round/>
            <a:headEnd/>
            <a:tailEnd type="stealth" w="med" len="med"/>
          </a:ln>
          <a:effectLst/>
        </p:spPr>
        <p:txBody>
          <a:bodyPr/>
          <a:lstStyle/>
          <a:p>
            <a:endParaRPr lang="es-ES"/>
          </a:p>
        </p:txBody>
      </p:sp>
      <p:sp>
        <p:nvSpPr>
          <p:cNvPr id="170461" name="Line 477"/>
          <p:cNvSpPr>
            <a:spLocks noChangeShapeType="1"/>
          </p:cNvSpPr>
          <p:nvPr/>
        </p:nvSpPr>
        <p:spPr bwMode="auto">
          <a:xfrm flipV="1">
            <a:off x="6607175" y="5168900"/>
            <a:ext cx="344488" cy="147638"/>
          </a:xfrm>
          <a:prstGeom prst="line">
            <a:avLst/>
          </a:prstGeom>
          <a:noFill/>
          <a:ln w="25400">
            <a:solidFill>
              <a:schemeClr val="tx1"/>
            </a:solidFill>
            <a:round/>
            <a:headEnd/>
            <a:tailEnd type="stealth" w="med" len="med"/>
          </a:ln>
          <a:effectLst/>
        </p:spPr>
        <p:txBody>
          <a:bodyPr/>
          <a:lstStyle/>
          <a:p>
            <a:endParaRPr lang="es-ES"/>
          </a:p>
        </p:txBody>
      </p:sp>
      <p:sp>
        <p:nvSpPr>
          <p:cNvPr id="170462" name="Line 478"/>
          <p:cNvSpPr>
            <a:spLocks noChangeShapeType="1"/>
          </p:cNvSpPr>
          <p:nvPr/>
        </p:nvSpPr>
        <p:spPr bwMode="auto">
          <a:xfrm>
            <a:off x="6591300" y="4875213"/>
            <a:ext cx="368300" cy="115887"/>
          </a:xfrm>
          <a:prstGeom prst="line">
            <a:avLst/>
          </a:prstGeom>
          <a:noFill/>
          <a:ln w="25400">
            <a:solidFill>
              <a:schemeClr val="tx1"/>
            </a:solidFill>
            <a:round/>
            <a:headEnd/>
            <a:tailEnd type="stealth" w="med" len="med"/>
          </a:ln>
          <a:effectLst/>
        </p:spPr>
        <p:txBody>
          <a:bodyPr/>
          <a:lstStyle/>
          <a:p>
            <a:endParaRPr lang="es-ES"/>
          </a:p>
        </p:txBody>
      </p:sp>
      <p:sp>
        <p:nvSpPr>
          <p:cNvPr id="170463" name="Text Box 479"/>
          <p:cNvSpPr txBox="1">
            <a:spLocks noChangeArrowheads="1"/>
          </p:cNvSpPr>
          <p:nvPr/>
        </p:nvSpPr>
        <p:spPr bwMode="auto">
          <a:xfrm>
            <a:off x="6253163" y="6024563"/>
            <a:ext cx="1014412" cy="274637"/>
          </a:xfrm>
          <a:prstGeom prst="rect">
            <a:avLst/>
          </a:prstGeom>
          <a:noFill/>
          <a:ln w="12700">
            <a:noFill/>
            <a:miter lim="800000"/>
            <a:headEnd/>
            <a:tailEnd/>
          </a:ln>
          <a:effectLst/>
        </p:spPr>
        <p:txBody>
          <a:bodyPr wrap="none">
            <a:spAutoFit/>
          </a:bodyPr>
          <a:lstStyle/>
          <a:p>
            <a:r>
              <a:rPr lang="es-ES" sz="1200" b="1">
                <a:latin typeface="Arial" charset="0"/>
              </a:rPr>
              <a:t>Entran 7 T3</a:t>
            </a:r>
          </a:p>
        </p:txBody>
      </p:sp>
      <p:sp>
        <p:nvSpPr>
          <p:cNvPr id="170464" name="Line 480"/>
          <p:cNvSpPr>
            <a:spLocks noChangeShapeType="1"/>
          </p:cNvSpPr>
          <p:nvPr/>
        </p:nvSpPr>
        <p:spPr bwMode="auto">
          <a:xfrm flipV="1">
            <a:off x="6786563" y="5765800"/>
            <a:ext cx="0" cy="304800"/>
          </a:xfrm>
          <a:prstGeom prst="line">
            <a:avLst/>
          </a:prstGeom>
          <a:noFill/>
          <a:ln w="12700">
            <a:solidFill>
              <a:schemeClr val="tx1"/>
            </a:solidFill>
            <a:round/>
            <a:headEnd/>
            <a:tailEnd type="triangle" w="med" len="med"/>
          </a:ln>
          <a:effectLst/>
        </p:spPr>
        <p:txBody>
          <a:bodyPr/>
          <a:lstStyle/>
          <a:p>
            <a:endParaRPr lang="es-ES"/>
          </a:p>
        </p:txBody>
      </p:sp>
      <p:sp>
        <p:nvSpPr>
          <p:cNvPr id="170465" name="Text Box 481"/>
          <p:cNvSpPr txBox="1">
            <a:spLocks noChangeArrowheads="1"/>
          </p:cNvSpPr>
          <p:nvPr/>
        </p:nvSpPr>
        <p:spPr bwMode="auto">
          <a:xfrm>
            <a:off x="7319963" y="5770563"/>
            <a:ext cx="947737" cy="274637"/>
          </a:xfrm>
          <a:prstGeom prst="rect">
            <a:avLst/>
          </a:prstGeom>
          <a:noFill/>
          <a:ln w="12700">
            <a:noFill/>
            <a:miter lim="800000"/>
            <a:headEnd/>
            <a:tailEnd/>
          </a:ln>
          <a:effectLst/>
        </p:spPr>
        <p:txBody>
          <a:bodyPr wrap="none">
            <a:spAutoFit/>
          </a:bodyPr>
          <a:lstStyle/>
          <a:p>
            <a:r>
              <a:rPr lang="es-ES" sz="1200" b="1">
                <a:latin typeface="Arial" charset="0"/>
              </a:rPr>
              <a:t>Sale un T4</a:t>
            </a:r>
          </a:p>
        </p:txBody>
      </p:sp>
      <p:sp>
        <p:nvSpPr>
          <p:cNvPr id="170466" name="Line 482"/>
          <p:cNvSpPr>
            <a:spLocks noChangeShapeType="1"/>
          </p:cNvSpPr>
          <p:nvPr/>
        </p:nvSpPr>
        <p:spPr bwMode="auto">
          <a:xfrm flipV="1">
            <a:off x="7624763" y="5283200"/>
            <a:ext cx="0" cy="457200"/>
          </a:xfrm>
          <a:prstGeom prst="line">
            <a:avLst/>
          </a:prstGeom>
          <a:noFill/>
          <a:ln w="12700">
            <a:solidFill>
              <a:schemeClr val="tx1"/>
            </a:solidFill>
            <a:round/>
            <a:headEnd/>
            <a:tailEnd type="triangle" w="med" len="med"/>
          </a:ln>
          <a:effectLst/>
        </p:spPr>
        <p:txBody>
          <a:bodyPr/>
          <a:lstStyle/>
          <a:p>
            <a:endParaRPr lang="es-ES"/>
          </a:p>
        </p:txBody>
      </p:sp>
      <p:sp>
        <p:nvSpPr>
          <p:cNvPr id="170467" name="Line 483"/>
          <p:cNvSpPr>
            <a:spLocks noChangeShapeType="1"/>
          </p:cNvSpPr>
          <p:nvPr/>
        </p:nvSpPr>
        <p:spPr bwMode="auto">
          <a:xfrm>
            <a:off x="7548563" y="5130800"/>
            <a:ext cx="228600" cy="0"/>
          </a:xfrm>
          <a:prstGeom prst="line">
            <a:avLst/>
          </a:prstGeom>
          <a:noFill/>
          <a:ln w="25400">
            <a:solidFill>
              <a:schemeClr val="tx1"/>
            </a:solidFill>
            <a:round/>
            <a:headEnd/>
            <a:tailEnd type="stealth" w="med" len="med"/>
          </a:ln>
          <a:effectLst/>
        </p:spPr>
        <p:txBody>
          <a:bodyPr/>
          <a:lstStyle/>
          <a:p>
            <a:endParaRPr lang="es-ES"/>
          </a:p>
        </p:txBody>
      </p:sp>
      <p:graphicFrame>
        <p:nvGraphicFramePr>
          <p:cNvPr id="170468" name="Group 484"/>
          <p:cNvGraphicFramePr>
            <a:graphicFrameLocks noGrp="1"/>
          </p:cNvGraphicFramePr>
          <p:nvPr/>
        </p:nvGraphicFramePr>
        <p:xfrm>
          <a:off x="7858125" y="4978400"/>
          <a:ext cx="1249680" cy="213360"/>
        </p:xfrm>
        <a:graphic>
          <a:graphicData uri="http://schemas.openxmlformats.org/drawingml/2006/table">
            <a:tbl>
              <a:tblPr/>
              <a:tblGrid>
                <a:gridCol w="208280"/>
                <a:gridCol w="208280"/>
                <a:gridCol w="208280"/>
                <a:gridCol w="208280"/>
                <a:gridCol w="208280"/>
                <a:gridCol w="208280"/>
              </a:tblGrid>
              <a:tr h="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0484" name="Line 500"/>
          <p:cNvSpPr>
            <a:spLocks noChangeShapeType="1"/>
          </p:cNvSpPr>
          <p:nvPr/>
        </p:nvSpPr>
        <p:spPr bwMode="auto">
          <a:xfrm flipV="1">
            <a:off x="4284663" y="5524500"/>
            <a:ext cx="323850" cy="141288"/>
          </a:xfrm>
          <a:prstGeom prst="line">
            <a:avLst/>
          </a:prstGeom>
          <a:noFill/>
          <a:ln w="25400">
            <a:solidFill>
              <a:schemeClr val="tx1"/>
            </a:solidFill>
            <a:round/>
            <a:headEnd/>
            <a:tailEnd type="stealth" w="med" len="med"/>
          </a:ln>
          <a:effectLst/>
        </p:spPr>
        <p:txBody>
          <a:bodyPr/>
          <a:lstStyle/>
          <a:p>
            <a:endParaRPr lang="es-ES"/>
          </a:p>
        </p:txBody>
      </p:sp>
      <p:sp>
        <p:nvSpPr>
          <p:cNvPr id="170485" name="Line 501"/>
          <p:cNvSpPr>
            <a:spLocks noChangeShapeType="1"/>
          </p:cNvSpPr>
          <p:nvPr/>
        </p:nvSpPr>
        <p:spPr bwMode="auto">
          <a:xfrm>
            <a:off x="4286250" y="4525963"/>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486" name="Line 502"/>
          <p:cNvSpPr>
            <a:spLocks noChangeShapeType="1"/>
          </p:cNvSpPr>
          <p:nvPr/>
        </p:nvSpPr>
        <p:spPr bwMode="auto">
          <a:xfrm flipV="1">
            <a:off x="6648450" y="5467350"/>
            <a:ext cx="285750" cy="165100"/>
          </a:xfrm>
          <a:prstGeom prst="line">
            <a:avLst/>
          </a:prstGeom>
          <a:noFill/>
          <a:ln w="25400">
            <a:solidFill>
              <a:schemeClr val="tx1"/>
            </a:solidFill>
            <a:round/>
            <a:headEnd/>
            <a:tailEnd type="stealth" w="med" len="med"/>
          </a:ln>
          <a:effectLst/>
        </p:spPr>
        <p:txBody>
          <a:bodyPr/>
          <a:lstStyle/>
          <a:p>
            <a:endParaRPr lang="es-ES"/>
          </a:p>
        </p:txBody>
      </p:sp>
      <p:sp>
        <p:nvSpPr>
          <p:cNvPr id="170487" name="Line 503"/>
          <p:cNvSpPr>
            <a:spLocks noChangeShapeType="1"/>
          </p:cNvSpPr>
          <p:nvPr/>
        </p:nvSpPr>
        <p:spPr bwMode="auto">
          <a:xfrm>
            <a:off x="6626225" y="4556125"/>
            <a:ext cx="349250" cy="139700"/>
          </a:xfrm>
          <a:prstGeom prst="line">
            <a:avLst/>
          </a:prstGeom>
          <a:noFill/>
          <a:ln w="25400">
            <a:solidFill>
              <a:schemeClr val="tx1"/>
            </a:solidFill>
            <a:round/>
            <a:headEnd/>
            <a:tailEnd type="stealth" w="med" len="med"/>
          </a:ln>
          <a:effectLst/>
        </p:spPr>
        <p:txBody>
          <a:bodyPr/>
          <a:lstStyle/>
          <a:p>
            <a:endParaRPr lang="es-ES"/>
          </a:p>
        </p:txBody>
      </p:sp>
      <p:sp>
        <p:nvSpPr>
          <p:cNvPr id="170488" name="Line 504"/>
          <p:cNvSpPr>
            <a:spLocks noChangeShapeType="1"/>
          </p:cNvSpPr>
          <p:nvPr/>
        </p:nvSpPr>
        <p:spPr bwMode="auto">
          <a:xfrm flipV="1">
            <a:off x="6662738" y="5619750"/>
            <a:ext cx="285750" cy="165100"/>
          </a:xfrm>
          <a:prstGeom prst="line">
            <a:avLst/>
          </a:prstGeom>
          <a:noFill/>
          <a:ln w="25400">
            <a:solidFill>
              <a:schemeClr val="tx1"/>
            </a:solidFill>
            <a:round/>
            <a:headEnd/>
            <a:tailEnd type="stealth"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3193" name="Group 281"/>
          <p:cNvGraphicFramePr>
            <a:graphicFrameLocks noGrp="1"/>
          </p:cNvGraphicFramePr>
          <p:nvPr/>
        </p:nvGraphicFramePr>
        <p:xfrm>
          <a:off x="1171575" y="4262438"/>
          <a:ext cx="7026275" cy="243840"/>
        </p:xfrm>
        <a:graphic>
          <a:graphicData uri="http://schemas.openxmlformats.org/drawingml/2006/table">
            <a:tbl>
              <a:tblPr/>
              <a:tblGrid>
                <a:gridCol w="230188"/>
                <a:gridCol w="230187"/>
                <a:gridCol w="120650"/>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tblGrid>
              <a:tr h="2032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a:t>
                      </a:r>
                    </a:p>
                  </a:txBody>
                  <a:tcPr marL="57150" marR="38100"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000" b="1" i="0" u="none" strike="noStrike" cap="none" normalizeH="0" baseline="0" smtClean="0">
                        <a:ln>
                          <a:noFill/>
                        </a:ln>
                        <a:solidFill>
                          <a:schemeClr val="tx1"/>
                        </a:solidFill>
                        <a:effectLst/>
                        <a:latin typeface="Times New Roman" pitchFamily="18" charset="0"/>
                      </a:endParaRP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05</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06</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07</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08</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09</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15</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16</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17</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18</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19</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a:t>
                      </a:r>
                    </a:p>
                  </a:txBody>
                  <a:tcPr marL="57150" marR="38100"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22993" name="Group 81"/>
          <p:cNvGraphicFramePr>
            <a:graphicFrameLocks noGrp="1"/>
          </p:cNvGraphicFramePr>
          <p:nvPr/>
        </p:nvGraphicFramePr>
        <p:xfrm>
          <a:off x="381000" y="1522413"/>
          <a:ext cx="8516938" cy="243840"/>
        </p:xfrm>
        <a:graphic>
          <a:graphicData uri="http://schemas.openxmlformats.org/drawingml/2006/table">
            <a:tbl>
              <a:tblPr/>
              <a:tblGrid>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gridCol w="230187"/>
                <a:gridCol w="230188"/>
              </a:tblGrid>
              <a:tr h="2032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a:t>
                      </a:r>
                    </a:p>
                  </a:txBody>
                  <a:tcPr marL="57150" marR="38100"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31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05</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06</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07</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08</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09</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15</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16</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17</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18</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19</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22</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23</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24</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25</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26</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27</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28</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29</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30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31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00</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01</a:t>
                      </a:r>
                    </a:p>
                  </a:txBody>
                  <a:tcPr marL="5715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 sz="1000" b="1" i="0" u="none" strike="noStrike" cap="none" normalizeH="0" baseline="0" smtClean="0">
                          <a:ln>
                            <a:noFill/>
                          </a:ln>
                          <a:solidFill>
                            <a:schemeClr val="tx1"/>
                          </a:solidFill>
                          <a:effectLst/>
                          <a:latin typeface="Times New Roman" pitchFamily="18" charset="0"/>
                        </a:rPr>
                        <a:t>--</a:t>
                      </a:r>
                    </a:p>
                  </a:txBody>
                  <a:tcPr marL="57150" marR="38100"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3071" name="Text Box 159"/>
          <p:cNvSpPr txBox="1">
            <a:spLocks noChangeArrowheads="1"/>
          </p:cNvSpPr>
          <p:nvPr/>
        </p:nvSpPr>
        <p:spPr bwMode="auto">
          <a:xfrm>
            <a:off x="1914525" y="115888"/>
            <a:ext cx="5172075" cy="579437"/>
          </a:xfrm>
          <a:prstGeom prst="rect">
            <a:avLst/>
          </a:prstGeom>
          <a:noFill/>
          <a:ln w="12700">
            <a:noFill/>
            <a:miter lim="800000"/>
            <a:headEnd/>
            <a:tailEnd/>
          </a:ln>
          <a:effectLst/>
        </p:spPr>
        <p:txBody>
          <a:bodyPr wrap="none">
            <a:spAutoFit/>
          </a:bodyPr>
          <a:lstStyle/>
          <a:p>
            <a:r>
              <a:rPr lang="es-ES" sz="3200"/>
              <a:t>Formato de una trama E1 y T1</a:t>
            </a:r>
          </a:p>
        </p:txBody>
      </p:sp>
      <p:sp>
        <p:nvSpPr>
          <p:cNvPr id="423072" name="Text Box 160"/>
          <p:cNvSpPr txBox="1">
            <a:spLocks noChangeArrowheads="1"/>
          </p:cNvSpPr>
          <p:nvPr/>
        </p:nvSpPr>
        <p:spPr bwMode="auto">
          <a:xfrm>
            <a:off x="365125" y="587375"/>
            <a:ext cx="606425" cy="457200"/>
          </a:xfrm>
          <a:prstGeom prst="rect">
            <a:avLst/>
          </a:prstGeom>
          <a:noFill/>
          <a:ln w="12700">
            <a:noFill/>
            <a:miter lim="800000"/>
            <a:headEnd/>
            <a:tailEnd/>
          </a:ln>
          <a:effectLst/>
        </p:spPr>
        <p:txBody>
          <a:bodyPr wrap="none">
            <a:spAutoFit/>
          </a:bodyPr>
          <a:lstStyle/>
          <a:p>
            <a:r>
              <a:rPr lang="es-ES"/>
              <a:t>E1:</a:t>
            </a:r>
          </a:p>
        </p:txBody>
      </p:sp>
      <p:sp>
        <p:nvSpPr>
          <p:cNvPr id="423073" name="Line 161"/>
          <p:cNvSpPr>
            <a:spLocks noChangeShapeType="1"/>
          </p:cNvSpPr>
          <p:nvPr/>
        </p:nvSpPr>
        <p:spPr bwMode="auto">
          <a:xfrm>
            <a:off x="838200" y="1155700"/>
            <a:ext cx="0" cy="228600"/>
          </a:xfrm>
          <a:prstGeom prst="line">
            <a:avLst/>
          </a:prstGeom>
          <a:noFill/>
          <a:ln w="12700">
            <a:solidFill>
              <a:schemeClr val="tx1"/>
            </a:solidFill>
            <a:round/>
            <a:headEnd/>
            <a:tailEnd/>
          </a:ln>
          <a:effectLst/>
        </p:spPr>
        <p:txBody>
          <a:bodyPr/>
          <a:lstStyle/>
          <a:p>
            <a:endParaRPr lang="es-ES"/>
          </a:p>
        </p:txBody>
      </p:sp>
      <p:sp>
        <p:nvSpPr>
          <p:cNvPr id="423074" name="Line 162"/>
          <p:cNvSpPr>
            <a:spLocks noChangeShapeType="1"/>
          </p:cNvSpPr>
          <p:nvPr/>
        </p:nvSpPr>
        <p:spPr bwMode="auto">
          <a:xfrm>
            <a:off x="8229600" y="1155700"/>
            <a:ext cx="0" cy="228600"/>
          </a:xfrm>
          <a:prstGeom prst="line">
            <a:avLst/>
          </a:prstGeom>
          <a:noFill/>
          <a:ln w="12700">
            <a:solidFill>
              <a:schemeClr val="tx1"/>
            </a:solidFill>
            <a:round/>
            <a:headEnd/>
            <a:tailEnd/>
          </a:ln>
          <a:effectLst/>
        </p:spPr>
        <p:txBody>
          <a:bodyPr/>
          <a:lstStyle/>
          <a:p>
            <a:endParaRPr lang="es-ES"/>
          </a:p>
        </p:txBody>
      </p:sp>
      <p:sp>
        <p:nvSpPr>
          <p:cNvPr id="423075" name="Line 163"/>
          <p:cNvSpPr>
            <a:spLocks noChangeShapeType="1"/>
          </p:cNvSpPr>
          <p:nvPr/>
        </p:nvSpPr>
        <p:spPr bwMode="auto">
          <a:xfrm flipH="1">
            <a:off x="838200" y="1231900"/>
            <a:ext cx="1219200" cy="0"/>
          </a:xfrm>
          <a:prstGeom prst="line">
            <a:avLst/>
          </a:prstGeom>
          <a:noFill/>
          <a:ln w="12700">
            <a:solidFill>
              <a:schemeClr val="tx1"/>
            </a:solidFill>
            <a:round/>
            <a:headEnd/>
            <a:tailEnd type="triangle" w="med" len="med"/>
          </a:ln>
          <a:effectLst/>
        </p:spPr>
        <p:txBody>
          <a:bodyPr/>
          <a:lstStyle/>
          <a:p>
            <a:endParaRPr lang="es-ES"/>
          </a:p>
        </p:txBody>
      </p:sp>
      <p:sp>
        <p:nvSpPr>
          <p:cNvPr id="423077" name="Line 165"/>
          <p:cNvSpPr>
            <a:spLocks noChangeShapeType="1"/>
          </p:cNvSpPr>
          <p:nvPr/>
        </p:nvSpPr>
        <p:spPr bwMode="auto">
          <a:xfrm>
            <a:off x="7010400" y="1231900"/>
            <a:ext cx="1219200" cy="0"/>
          </a:xfrm>
          <a:prstGeom prst="line">
            <a:avLst/>
          </a:prstGeom>
          <a:noFill/>
          <a:ln w="12700">
            <a:solidFill>
              <a:schemeClr val="tx1"/>
            </a:solidFill>
            <a:round/>
            <a:headEnd/>
            <a:tailEnd type="triangle" w="med" len="med"/>
          </a:ln>
          <a:effectLst/>
        </p:spPr>
        <p:txBody>
          <a:bodyPr/>
          <a:lstStyle/>
          <a:p>
            <a:endParaRPr lang="es-ES"/>
          </a:p>
        </p:txBody>
      </p:sp>
      <p:sp>
        <p:nvSpPr>
          <p:cNvPr id="423078" name="Text Box 166"/>
          <p:cNvSpPr txBox="1">
            <a:spLocks noChangeArrowheads="1"/>
          </p:cNvSpPr>
          <p:nvPr/>
        </p:nvSpPr>
        <p:spPr bwMode="auto">
          <a:xfrm>
            <a:off x="2146300" y="1087438"/>
            <a:ext cx="4711700" cy="304800"/>
          </a:xfrm>
          <a:prstGeom prst="rect">
            <a:avLst/>
          </a:prstGeom>
          <a:noFill/>
          <a:ln w="12700">
            <a:noFill/>
            <a:miter lim="800000"/>
            <a:headEnd/>
            <a:tailEnd/>
          </a:ln>
          <a:effectLst/>
        </p:spPr>
        <p:txBody>
          <a:bodyPr wrap="none">
            <a:spAutoFit/>
          </a:bodyPr>
          <a:lstStyle/>
          <a:p>
            <a:r>
              <a:rPr lang="es-ES" sz="1400" b="1">
                <a:latin typeface="Arial" charset="0"/>
              </a:rPr>
              <a:t>1 trama = 125 </a:t>
            </a:r>
            <a:r>
              <a:rPr lang="es-ES" sz="1400" b="1">
                <a:latin typeface="Arial" charset="0"/>
                <a:sym typeface="Symbol" pitchFamily="18" charset="2"/>
              </a:rPr>
              <a:t>s = 32 intervalos de 8 bits = 2.048 Mb/s</a:t>
            </a:r>
            <a:endParaRPr lang="es-ES" sz="1400" b="1">
              <a:latin typeface="Arial" charset="0"/>
            </a:endParaRPr>
          </a:p>
        </p:txBody>
      </p:sp>
      <p:grpSp>
        <p:nvGrpSpPr>
          <p:cNvPr id="423101" name="Group 189"/>
          <p:cNvGrpSpPr>
            <a:grpSpLocks/>
          </p:cNvGrpSpPr>
          <p:nvPr/>
        </p:nvGrpSpPr>
        <p:grpSpPr bwMode="auto">
          <a:xfrm>
            <a:off x="533400" y="2393950"/>
            <a:ext cx="857250" cy="285750"/>
            <a:chOff x="36" y="1551"/>
            <a:chExt cx="540" cy="180"/>
          </a:xfrm>
        </p:grpSpPr>
        <p:sp>
          <p:nvSpPr>
            <p:cNvPr id="423080" name="Line 168"/>
            <p:cNvSpPr>
              <a:spLocks noChangeShapeType="1"/>
            </p:cNvSpPr>
            <p:nvPr/>
          </p:nvSpPr>
          <p:spPr bwMode="auto">
            <a:xfrm>
              <a:off x="105" y="1557"/>
              <a:ext cx="0" cy="36"/>
            </a:xfrm>
            <a:prstGeom prst="line">
              <a:avLst/>
            </a:prstGeom>
            <a:noFill/>
            <a:ln w="12700">
              <a:solidFill>
                <a:schemeClr val="tx1"/>
              </a:solidFill>
              <a:round/>
              <a:headEnd/>
              <a:tailEnd/>
            </a:ln>
            <a:effectLst/>
          </p:spPr>
          <p:txBody>
            <a:bodyPr/>
            <a:lstStyle/>
            <a:p>
              <a:endParaRPr lang="es-ES"/>
            </a:p>
          </p:txBody>
        </p:sp>
        <p:sp>
          <p:nvSpPr>
            <p:cNvPr id="423081" name="Line 169"/>
            <p:cNvSpPr>
              <a:spLocks noChangeShapeType="1"/>
            </p:cNvSpPr>
            <p:nvPr/>
          </p:nvSpPr>
          <p:spPr bwMode="auto">
            <a:xfrm>
              <a:off x="174" y="1557"/>
              <a:ext cx="0" cy="33"/>
            </a:xfrm>
            <a:prstGeom prst="line">
              <a:avLst/>
            </a:prstGeom>
            <a:noFill/>
            <a:ln w="12700">
              <a:solidFill>
                <a:schemeClr val="tx1"/>
              </a:solidFill>
              <a:round/>
              <a:headEnd/>
              <a:tailEnd/>
            </a:ln>
            <a:effectLst/>
          </p:spPr>
          <p:txBody>
            <a:bodyPr/>
            <a:lstStyle/>
            <a:p>
              <a:endParaRPr lang="es-ES"/>
            </a:p>
          </p:txBody>
        </p:sp>
        <p:sp>
          <p:nvSpPr>
            <p:cNvPr id="423082" name="Line 170"/>
            <p:cNvSpPr>
              <a:spLocks noChangeShapeType="1"/>
            </p:cNvSpPr>
            <p:nvPr/>
          </p:nvSpPr>
          <p:spPr bwMode="auto">
            <a:xfrm>
              <a:off x="240" y="1557"/>
              <a:ext cx="0" cy="36"/>
            </a:xfrm>
            <a:prstGeom prst="line">
              <a:avLst/>
            </a:prstGeom>
            <a:noFill/>
            <a:ln w="12700">
              <a:solidFill>
                <a:schemeClr val="tx1"/>
              </a:solidFill>
              <a:round/>
              <a:headEnd/>
              <a:tailEnd/>
            </a:ln>
            <a:effectLst/>
          </p:spPr>
          <p:txBody>
            <a:bodyPr/>
            <a:lstStyle/>
            <a:p>
              <a:endParaRPr lang="es-ES"/>
            </a:p>
          </p:txBody>
        </p:sp>
        <p:sp>
          <p:nvSpPr>
            <p:cNvPr id="423083" name="Line 171"/>
            <p:cNvSpPr>
              <a:spLocks noChangeShapeType="1"/>
            </p:cNvSpPr>
            <p:nvPr/>
          </p:nvSpPr>
          <p:spPr bwMode="auto">
            <a:xfrm>
              <a:off x="309" y="1557"/>
              <a:ext cx="0" cy="33"/>
            </a:xfrm>
            <a:prstGeom prst="line">
              <a:avLst/>
            </a:prstGeom>
            <a:noFill/>
            <a:ln w="12700">
              <a:solidFill>
                <a:schemeClr val="tx1"/>
              </a:solidFill>
              <a:round/>
              <a:headEnd/>
              <a:tailEnd/>
            </a:ln>
            <a:effectLst/>
          </p:spPr>
          <p:txBody>
            <a:bodyPr/>
            <a:lstStyle/>
            <a:p>
              <a:endParaRPr lang="es-ES"/>
            </a:p>
          </p:txBody>
        </p:sp>
        <p:sp>
          <p:nvSpPr>
            <p:cNvPr id="423089" name="Line 177"/>
            <p:cNvSpPr>
              <a:spLocks noChangeShapeType="1"/>
            </p:cNvSpPr>
            <p:nvPr/>
          </p:nvSpPr>
          <p:spPr bwMode="auto">
            <a:xfrm>
              <a:off x="105" y="1692"/>
              <a:ext cx="0" cy="36"/>
            </a:xfrm>
            <a:prstGeom prst="line">
              <a:avLst/>
            </a:prstGeom>
            <a:noFill/>
            <a:ln w="12700">
              <a:solidFill>
                <a:schemeClr val="tx1"/>
              </a:solidFill>
              <a:round/>
              <a:headEnd/>
              <a:tailEnd/>
            </a:ln>
            <a:effectLst/>
          </p:spPr>
          <p:txBody>
            <a:bodyPr/>
            <a:lstStyle/>
            <a:p>
              <a:endParaRPr lang="es-ES"/>
            </a:p>
          </p:txBody>
        </p:sp>
        <p:sp>
          <p:nvSpPr>
            <p:cNvPr id="423090" name="Line 178"/>
            <p:cNvSpPr>
              <a:spLocks noChangeShapeType="1"/>
            </p:cNvSpPr>
            <p:nvPr/>
          </p:nvSpPr>
          <p:spPr bwMode="auto">
            <a:xfrm>
              <a:off x="177" y="1695"/>
              <a:ext cx="0" cy="33"/>
            </a:xfrm>
            <a:prstGeom prst="line">
              <a:avLst/>
            </a:prstGeom>
            <a:noFill/>
            <a:ln w="12700">
              <a:solidFill>
                <a:schemeClr val="tx1"/>
              </a:solidFill>
              <a:round/>
              <a:headEnd/>
              <a:tailEnd/>
            </a:ln>
            <a:effectLst/>
          </p:spPr>
          <p:txBody>
            <a:bodyPr/>
            <a:lstStyle/>
            <a:p>
              <a:endParaRPr lang="es-ES"/>
            </a:p>
          </p:txBody>
        </p:sp>
        <p:sp>
          <p:nvSpPr>
            <p:cNvPr id="423091" name="Line 179"/>
            <p:cNvSpPr>
              <a:spLocks noChangeShapeType="1"/>
            </p:cNvSpPr>
            <p:nvPr/>
          </p:nvSpPr>
          <p:spPr bwMode="auto">
            <a:xfrm>
              <a:off x="240" y="1689"/>
              <a:ext cx="0" cy="36"/>
            </a:xfrm>
            <a:prstGeom prst="line">
              <a:avLst/>
            </a:prstGeom>
            <a:noFill/>
            <a:ln w="12700">
              <a:solidFill>
                <a:schemeClr val="tx1"/>
              </a:solidFill>
              <a:round/>
              <a:headEnd/>
              <a:tailEnd/>
            </a:ln>
            <a:effectLst/>
          </p:spPr>
          <p:txBody>
            <a:bodyPr/>
            <a:lstStyle/>
            <a:p>
              <a:endParaRPr lang="es-ES"/>
            </a:p>
          </p:txBody>
        </p:sp>
        <p:sp>
          <p:nvSpPr>
            <p:cNvPr id="423092" name="Line 180"/>
            <p:cNvSpPr>
              <a:spLocks noChangeShapeType="1"/>
            </p:cNvSpPr>
            <p:nvPr/>
          </p:nvSpPr>
          <p:spPr bwMode="auto">
            <a:xfrm>
              <a:off x="309" y="1698"/>
              <a:ext cx="0" cy="33"/>
            </a:xfrm>
            <a:prstGeom prst="line">
              <a:avLst/>
            </a:prstGeom>
            <a:noFill/>
            <a:ln w="12700">
              <a:solidFill>
                <a:schemeClr val="tx1"/>
              </a:solidFill>
              <a:round/>
              <a:headEnd/>
              <a:tailEnd/>
            </a:ln>
            <a:effectLst/>
          </p:spPr>
          <p:txBody>
            <a:bodyPr/>
            <a:lstStyle/>
            <a:p>
              <a:endParaRPr lang="es-ES"/>
            </a:p>
          </p:txBody>
        </p:sp>
        <p:sp>
          <p:nvSpPr>
            <p:cNvPr id="423093" name="Line 181"/>
            <p:cNvSpPr>
              <a:spLocks noChangeShapeType="1"/>
            </p:cNvSpPr>
            <p:nvPr/>
          </p:nvSpPr>
          <p:spPr bwMode="auto">
            <a:xfrm>
              <a:off x="372" y="1692"/>
              <a:ext cx="0" cy="36"/>
            </a:xfrm>
            <a:prstGeom prst="line">
              <a:avLst/>
            </a:prstGeom>
            <a:noFill/>
            <a:ln w="12700">
              <a:solidFill>
                <a:schemeClr val="tx1"/>
              </a:solidFill>
              <a:round/>
              <a:headEnd/>
              <a:tailEnd/>
            </a:ln>
            <a:effectLst/>
          </p:spPr>
          <p:txBody>
            <a:bodyPr/>
            <a:lstStyle/>
            <a:p>
              <a:endParaRPr lang="es-ES"/>
            </a:p>
          </p:txBody>
        </p:sp>
        <p:sp>
          <p:nvSpPr>
            <p:cNvPr id="423094" name="Line 182"/>
            <p:cNvSpPr>
              <a:spLocks noChangeShapeType="1"/>
            </p:cNvSpPr>
            <p:nvPr/>
          </p:nvSpPr>
          <p:spPr bwMode="auto">
            <a:xfrm>
              <a:off x="441" y="1692"/>
              <a:ext cx="0" cy="33"/>
            </a:xfrm>
            <a:prstGeom prst="line">
              <a:avLst/>
            </a:prstGeom>
            <a:noFill/>
            <a:ln w="12700">
              <a:solidFill>
                <a:schemeClr val="tx1"/>
              </a:solidFill>
              <a:round/>
              <a:headEnd/>
              <a:tailEnd/>
            </a:ln>
            <a:effectLst/>
          </p:spPr>
          <p:txBody>
            <a:bodyPr/>
            <a:lstStyle/>
            <a:p>
              <a:endParaRPr lang="es-ES"/>
            </a:p>
          </p:txBody>
        </p:sp>
        <p:sp>
          <p:nvSpPr>
            <p:cNvPr id="423095" name="Line 183"/>
            <p:cNvSpPr>
              <a:spLocks noChangeShapeType="1"/>
            </p:cNvSpPr>
            <p:nvPr/>
          </p:nvSpPr>
          <p:spPr bwMode="auto">
            <a:xfrm>
              <a:off x="507" y="1692"/>
              <a:ext cx="0" cy="36"/>
            </a:xfrm>
            <a:prstGeom prst="line">
              <a:avLst/>
            </a:prstGeom>
            <a:noFill/>
            <a:ln w="12700">
              <a:solidFill>
                <a:schemeClr val="tx1"/>
              </a:solidFill>
              <a:round/>
              <a:headEnd/>
              <a:tailEnd/>
            </a:ln>
            <a:effectLst/>
          </p:spPr>
          <p:txBody>
            <a:bodyPr/>
            <a:lstStyle/>
            <a:p>
              <a:endParaRPr lang="es-ES"/>
            </a:p>
          </p:txBody>
        </p:sp>
        <p:sp>
          <p:nvSpPr>
            <p:cNvPr id="423096" name="Line 184"/>
            <p:cNvSpPr>
              <a:spLocks noChangeShapeType="1"/>
            </p:cNvSpPr>
            <p:nvPr/>
          </p:nvSpPr>
          <p:spPr bwMode="auto">
            <a:xfrm>
              <a:off x="372" y="1557"/>
              <a:ext cx="0" cy="36"/>
            </a:xfrm>
            <a:prstGeom prst="line">
              <a:avLst/>
            </a:prstGeom>
            <a:noFill/>
            <a:ln w="12700">
              <a:solidFill>
                <a:schemeClr val="tx1"/>
              </a:solidFill>
              <a:round/>
              <a:headEnd/>
              <a:tailEnd/>
            </a:ln>
            <a:effectLst/>
          </p:spPr>
          <p:txBody>
            <a:bodyPr/>
            <a:lstStyle/>
            <a:p>
              <a:endParaRPr lang="es-ES"/>
            </a:p>
          </p:txBody>
        </p:sp>
        <p:sp>
          <p:nvSpPr>
            <p:cNvPr id="423097" name="Line 185"/>
            <p:cNvSpPr>
              <a:spLocks noChangeShapeType="1"/>
            </p:cNvSpPr>
            <p:nvPr/>
          </p:nvSpPr>
          <p:spPr bwMode="auto">
            <a:xfrm>
              <a:off x="441" y="1557"/>
              <a:ext cx="0" cy="33"/>
            </a:xfrm>
            <a:prstGeom prst="line">
              <a:avLst/>
            </a:prstGeom>
            <a:noFill/>
            <a:ln w="12700">
              <a:solidFill>
                <a:schemeClr val="tx1"/>
              </a:solidFill>
              <a:round/>
              <a:headEnd/>
              <a:tailEnd/>
            </a:ln>
            <a:effectLst/>
          </p:spPr>
          <p:txBody>
            <a:bodyPr/>
            <a:lstStyle/>
            <a:p>
              <a:endParaRPr lang="es-ES"/>
            </a:p>
          </p:txBody>
        </p:sp>
        <p:sp>
          <p:nvSpPr>
            <p:cNvPr id="423098" name="Line 186"/>
            <p:cNvSpPr>
              <a:spLocks noChangeShapeType="1"/>
            </p:cNvSpPr>
            <p:nvPr/>
          </p:nvSpPr>
          <p:spPr bwMode="auto">
            <a:xfrm>
              <a:off x="507" y="1554"/>
              <a:ext cx="0" cy="36"/>
            </a:xfrm>
            <a:prstGeom prst="line">
              <a:avLst/>
            </a:prstGeom>
            <a:noFill/>
            <a:ln w="12700">
              <a:solidFill>
                <a:schemeClr val="tx1"/>
              </a:solidFill>
              <a:round/>
              <a:headEnd/>
              <a:tailEnd/>
            </a:ln>
            <a:effectLst/>
          </p:spPr>
          <p:txBody>
            <a:bodyPr/>
            <a:lstStyle/>
            <a:p>
              <a:endParaRPr lang="es-ES"/>
            </a:p>
          </p:txBody>
        </p:sp>
        <p:sp>
          <p:nvSpPr>
            <p:cNvPr id="423099" name="Rectangle 187"/>
            <p:cNvSpPr>
              <a:spLocks noChangeArrowheads="1"/>
            </p:cNvSpPr>
            <p:nvPr/>
          </p:nvSpPr>
          <p:spPr bwMode="auto">
            <a:xfrm>
              <a:off x="36" y="1551"/>
              <a:ext cx="540" cy="177"/>
            </a:xfrm>
            <a:prstGeom prst="rect">
              <a:avLst/>
            </a:prstGeom>
            <a:noFill/>
            <a:ln w="12700">
              <a:solidFill>
                <a:schemeClr val="tx1"/>
              </a:solidFill>
              <a:miter lim="800000"/>
              <a:headEnd/>
              <a:tailEnd/>
            </a:ln>
            <a:effectLst/>
          </p:spPr>
          <p:txBody>
            <a:bodyPr wrap="none" anchor="ctr"/>
            <a:lstStyle/>
            <a:p>
              <a:endParaRPr lang="es-ES"/>
            </a:p>
          </p:txBody>
        </p:sp>
      </p:grpSp>
      <p:sp>
        <p:nvSpPr>
          <p:cNvPr id="423102" name="Line 190"/>
          <p:cNvSpPr>
            <a:spLocks noChangeShapeType="1"/>
          </p:cNvSpPr>
          <p:nvPr/>
        </p:nvSpPr>
        <p:spPr bwMode="auto">
          <a:xfrm>
            <a:off x="847725" y="1841500"/>
            <a:ext cx="0" cy="190500"/>
          </a:xfrm>
          <a:prstGeom prst="line">
            <a:avLst/>
          </a:prstGeom>
          <a:noFill/>
          <a:ln w="12700">
            <a:solidFill>
              <a:schemeClr val="tx1"/>
            </a:solidFill>
            <a:round/>
            <a:headEnd/>
            <a:tailEnd/>
          </a:ln>
          <a:effectLst/>
        </p:spPr>
        <p:txBody>
          <a:bodyPr/>
          <a:lstStyle/>
          <a:p>
            <a:endParaRPr lang="es-ES"/>
          </a:p>
        </p:txBody>
      </p:sp>
      <p:sp>
        <p:nvSpPr>
          <p:cNvPr id="423103" name="Line 191"/>
          <p:cNvSpPr>
            <a:spLocks noChangeShapeType="1"/>
          </p:cNvSpPr>
          <p:nvPr/>
        </p:nvSpPr>
        <p:spPr bwMode="auto">
          <a:xfrm>
            <a:off x="1066800" y="1841500"/>
            <a:ext cx="0" cy="190500"/>
          </a:xfrm>
          <a:prstGeom prst="line">
            <a:avLst/>
          </a:prstGeom>
          <a:noFill/>
          <a:ln w="12700">
            <a:solidFill>
              <a:schemeClr val="tx1"/>
            </a:solidFill>
            <a:round/>
            <a:headEnd/>
            <a:tailEnd/>
          </a:ln>
          <a:effectLst/>
        </p:spPr>
        <p:txBody>
          <a:bodyPr/>
          <a:lstStyle/>
          <a:p>
            <a:endParaRPr lang="es-ES"/>
          </a:p>
        </p:txBody>
      </p:sp>
      <p:sp>
        <p:nvSpPr>
          <p:cNvPr id="423104" name="Line 192"/>
          <p:cNvSpPr>
            <a:spLocks noChangeShapeType="1"/>
          </p:cNvSpPr>
          <p:nvPr/>
        </p:nvSpPr>
        <p:spPr bwMode="auto">
          <a:xfrm>
            <a:off x="519113" y="2184400"/>
            <a:ext cx="0" cy="190500"/>
          </a:xfrm>
          <a:prstGeom prst="line">
            <a:avLst/>
          </a:prstGeom>
          <a:noFill/>
          <a:ln w="12700">
            <a:solidFill>
              <a:schemeClr val="tx1"/>
            </a:solidFill>
            <a:round/>
            <a:headEnd/>
            <a:tailEnd/>
          </a:ln>
          <a:effectLst/>
        </p:spPr>
        <p:txBody>
          <a:bodyPr/>
          <a:lstStyle/>
          <a:p>
            <a:endParaRPr lang="es-ES"/>
          </a:p>
        </p:txBody>
      </p:sp>
      <p:sp>
        <p:nvSpPr>
          <p:cNvPr id="423105" name="Line 193"/>
          <p:cNvSpPr>
            <a:spLocks noChangeShapeType="1"/>
          </p:cNvSpPr>
          <p:nvPr/>
        </p:nvSpPr>
        <p:spPr bwMode="auto">
          <a:xfrm>
            <a:off x="1390650" y="2174875"/>
            <a:ext cx="0" cy="190500"/>
          </a:xfrm>
          <a:prstGeom prst="line">
            <a:avLst/>
          </a:prstGeom>
          <a:noFill/>
          <a:ln w="12700">
            <a:solidFill>
              <a:schemeClr val="tx1"/>
            </a:solidFill>
            <a:round/>
            <a:headEnd/>
            <a:tailEnd/>
          </a:ln>
          <a:effectLst/>
        </p:spPr>
        <p:txBody>
          <a:bodyPr/>
          <a:lstStyle/>
          <a:p>
            <a:endParaRPr lang="es-ES"/>
          </a:p>
        </p:txBody>
      </p:sp>
      <p:sp>
        <p:nvSpPr>
          <p:cNvPr id="423106" name="Line 194"/>
          <p:cNvSpPr>
            <a:spLocks noChangeShapeType="1"/>
          </p:cNvSpPr>
          <p:nvPr/>
        </p:nvSpPr>
        <p:spPr bwMode="auto">
          <a:xfrm flipH="1">
            <a:off x="514350" y="2022475"/>
            <a:ext cx="333375" cy="166688"/>
          </a:xfrm>
          <a:prstGeom prst="line">
            <a:avLst/>
          </a:prstGeom>
          <a:noFill/>
          <a:ln w="12700">
            <a:solidFill>
              <a:schemeClr val="tx1"/>
            </a:solidFill>
            <a:round/>
            <a:headEnd/>
            <a:tailEnd/>
          </a:ln>
          <a:effectLst/>
        </p:spPr>
        <p:txBody>
          <a:bodyPr/>
          <a:lstStyle/>
          <a:p>
            <a:endParaRPr lang="es-ES"/>
          </a:p>
        </p:txBody>
      </p:sp>
      <p:sp>
        <p:nvSpPr>
          <p:cNvPr id="423107" name="Line 195"/>
          <p:cNvSpPr>
            <a:spLocks noChangeShapeType="1"/>
          </p:cNvSpPr>
          <p:nvPr/>
        </p:nvSpPr>
        <p:spPr bwMode="auto">
          <a:xfrm>
            <a:off x="1066800" y="2022475"/>
            <a:ext cx="323850" cy="161925"/>
          </a:xfrm>
          <a:prstGeom prst="line">
            <a:avLst/>
          </a:prstGeom>
          <a:noFill/>
          <a:ln w="12700">
            <a:solidFill>
              <a:schemeClr val="tx1"/>
            </a:solidFill>
            <a:round/>
            <a:headEnd/>
            <a:tailEnd/>
          </a:ln>
          <a:effectLst/>
        </p:spPr>
        <p:txBody>
          <a:bodyPr/>
          <a:lstStyle/>
          <a:p>
            <a:endParaRPr lang="es-ES"/>
          </a:p>
        </p:txBody>
      </p:sp>
      <p:grpSp>
        <p:nvGrpSpPr>
          <p:cNvPr id="423110" name="Group 198"/>
          <p:cNvGrpSpPr>
            <a:grpSpLocks/>
          </p:cNvGrpSpPr>
          <p:nvPr/>
        </p:nvGrpSpPr>
        <p:grpSpPr bwMode="auto">
          <a:xfrm>
            <a:off x="4210050" y="2393950"/>
            <a:ext cx="857250" cy="285750"/>
            <a:chOff x="36" y="1551"/>
            <a:chExt cx="540" cy="180"/>
          </a:xfrm>
        </p:grpSpPr>
        <p:sp>
          <p:nvSpPr>
            <p:cNvPr id="423111" name="Line 199"/>
            <p:cNvSpPr>
              <a:spLocks noChangeShapeType="1"/>
            </p:cNvSpPr>
            <p:nvPr/>
          </p:nvSpPr>
          <p:spPr bwMode="auto">
            <a:xfrm>
              <a:off x="105" y="1557"/>
              <a:ext cx="0" cy="36"/>
            </a:xfrm>
            <a:prstGeom prst="line">
              <a:avLst/>
            </a:prstGeom>
            <a:noFill/>
            <a:ln w="12700">
              <a:solidFill>
                <a:schemeClr val="tx1"/>
              </a:solidFill>
              <a:round/>
              <a:headEnd/>
              <a:tailEnd/>
            </a:ln>
            <a:effectLst/>
          </p:spPr>
          <p:txBody>
            <a:bodyPr/>
            <a:lstStyle/>
            <a:p>
              <a:endParaRPr lang="es-ES"/>
            </a:p>
          </p:txBody>
        </p:sp>
        <p:sp>
          <p:nvSpPr>
            <p:cNvPr id="423112" name="Line 200"/>
            <p:cNvSpPr>
              <a:spLocks noChangeShapeType="1"/>
            </p:cNvSpPr>
            <p:nvPr/>
          </p:nvSpPr>
          <p:spPr bwMode="auto">
            <a:xfrm>
              <a:off x="174" y="1557"/>
              <a:ext cx="0" cy="33"/>
            </a:xfrm>
            <a:prstGeom prst="line">
              <a:avLst/>
            </a:prstGeom>
            <a:noFill/>
            <a:ln w="12700">
              <a:solidFill>
                <a:schemeClr val="tx1"/>
              </a:solidFill>
              <a:round/>
              <a:headEnd/>
              <a:tailEnd/>
            </a:ln>
            <a:effectLst/>
          </p:spPr>
          <p:txBody>
            <a:bodyPr/>
            <a:lstStyle/>
            <a:p>
              <a:endParaRPr lang="es-ES"/>
            </a:p>
          </p:txBody>
        </p:sp>
        <p:sp>
          <p:nvSpPr>
            <p:cNvPr id="423113" name="Line 201"/>
            <p:cNvSpPr>
              <a:spLocks noChangeShapeType="1"/>
            </p:cNvSpPr>
            <p:nvPr/>
          </p:nvSpPr>
          <p:spPr bwMode="auto">
            <a:xfrm>
              <a:off x="240" y="1557"/>
              <a:ext cx="0" cy="36"/>
            </a:xfrm>
            <a:prstGeom prst="line">
              <a:avLst/>
            </a:prstGeom>
            <a:noFill/>
            <a:ln w="12700">
              <a:solidFill>
                <a:schemeClr val="tx1"/>
              </a:solidFill>
              <a:round/>
              <a:headEnd/>
              <a:tailEnd/>
            </a:ln>
            <a:effectLst/>
          </p:spPr>
          <p:txBody>
            <a:bodyPr/>
            <a:lstStyle/>
            <a:p>
              <a:endParaRPr lang="es-ES"/>
            </a:p>
          </p:txBody>
        </p:sp>
        <p:sp>
          <p:nvSpPr>
            <p:cNvPr id="423114" name="Line 202"/>
            <p:cNvSpPr>
              <a:spLocks noChangeShapeType="1"/>
            </p:cNvSpPr>
            <p:nvPr/>
          </p:nvSpPr>
          <p:spPr bwMode="auto">
            <a:xfrm>
              <a:off x="309" y="1557"/>
              <a:ext cx="0" cy="33"/>
            </a:xfrm>
            <a:prstGeom prst="line">
              <a:avLst/>
            </a:prstGeom>
            <a:noFill/>
            <a:ln w="12700">
              <a:solidFill>
                <a:schemeClr val="tx1"/>
              </a:solidFill>
              <a:round/>
              <a:headEnd/>
              <a:tailEnd/>
            </a:ln>
            <a:effectLst/>
          </p:spPr>
          <p:txBody>
            <a:bodyPr/>
            <a:lstStyle/>
            <a:p>
              <a:endParaRPr lang="es-ES"/>
            </a:p>
          </p:txBody>
        </p:sp>
        <p:sp>
          <p:nvSpPr>
            <p:cNvPr id="423115" name="Line 203"/>
            <p:cNvSpPr>
              <a:spLocks noChangeShapeType="1"/>
            </p:cNvSpPr>
            <p:nvPr/>
          </p:nvSpPr>
          <p:spPr bwMode="auto">
            <a:xfrm>
              <a:off x="105" y="1692"/>
              <a:ext cx="0" cy="36"/>
            </a:xfrm>
            <a:prstGeom prst="line">
              <a:avLst/>
            </a:prstGeom>
            <a:noFill/>
            <a:ln w="12700">
              <a:solidFill>
                <a:schemeClr val="tx1"/>
              </a:solidFill>
              <a:round/>
              <a:headEnd/>
              <a:tailEnd/>
            </a:ln>
            <a:effectLst/>
          </p:spPr>
          <p:txBody>
            <a:bodyPr/>
            <a:lstStyle/>
            <a:p>
              <a:endParaRPr lang="es-ES"/>
            </a:p>
          </p:txBody>
        </p:sp>
        <p:sp>
          <p:nvSpPr>
            <p:cNvPr id="423116" name="Line 204"/>
            <p:cNvSpPr>
              <a:spLocks noChangeShapeType="1"/>
            </p:cNvSpPr>
            <p:nvPr/>
          </p:nvSpPr>
          <p:spPr bwMode="auto">
            <a:xfrm>
              <a:off x="177" y="1695"/>
              <a:ext cx="0" cy="33"/>
            </a:xfrm>
            <a:prstGeom prst="line">
              <a:avLst/>
            </a:prstGeom>
            <a:noFill/>
            <a:ln w="12700">
              <a:solidFill>
                <a:schemeClr val="tx1"/>
              </a:solidFill>
              <a:round/>
              <a:headEnd/>
              <a:tailEnd/>
            </a:ln>
            <a:effectLst/>
          </p:spPr>
          <p:txBody>
            <a:bodyPr/>
            <a:lstStyle/>
            <a:p>
              <a:endParaRPr lang="es-ES"/>
            </a:p>
          </p:txBody>
        </p:sp>
        <p:sp>
          <p:nvSpPr>
            <p:cNvPr id="423117" name="Line 205"/>
            <p:cNvSpPr>
              <a:spLocks noChangeShapeType="1"/>
            </p:cNvSpPr>
            <p:nvPr/>
          </p:nvSpPr>
          <p:spPr bwMode="auto">
            <a:xfrm>
              <a:off x="240" y="1689"/>
              <a:ext cx="0" cy="36"/>
            </a:xfrm>
            <a:prstGeom prst="line">
              <a:avLst/>
            </a:prstGeom>
            <a:noFill/>
            <a:ln w="12700">
              <a:solidFill>
                <a:schemeClr val="tx1"/>
              </a:solidFill>
              <a:round/>
              <a:headEnd/>
              <a:tailEnd/>
            </a:ln>
            <a:effectLst/>
          </p:spPr>
          <p:txBody>
            <a:bodyPr/>
            <a:lstStyle/>
            <a:p>
              <a:endParaRPr lang="es-ES"/>
            </a:p>
          </p:txBody>
        </p:sp>
        <p:sp>
          <p:nvSpPr>
            <p:cNvPr id="423118" name="Line 206"/>
            <p:cNvSpPr>
              <a:spLocks noChangeShapeType="1"/>
            </p:cNvSpPr>
            <p:nvPr/>
          </p:nvSpPr>
          <p:spPr bwMode="auto">
            <a:xfrm>
              <a:off x="309" y="1698"/>
              <a:ext cx="0" cy="33"/>
            </a:xfrm>
            <a:prstGeom prst="line">
              <a:avLst/>
            </a:prstGeom>
            <a:noFill/>
            <a:ln w="12700">
              <a:solidFill>
                <a:schemeClr val="tx1"/>
              </a:solidFill>
              <a:round/>
              <a:headEnd/>
              <a:tailEnd/>
            </a:ln>
            <a:effectLst/>
          </p:spPr>
          <p:txBody>
            <a:bodyPr/>
            <a:lstStyle/>
            <a:p>
              <a:endParaRPr lang="es-ES"/>
            </a:p>
          </p:txBody>
        </p:sp>
        <p:sp>
          <p:nvSpPr>
            <p:cNvPr id="423119" name="Line 207"/>
            <p:cNvSpPr>
              <a:spLocks noChangeShapeType="1"/>
            </p:cNvSpPr>
            <p:nvPr/>
          </p:nvSpPr>
          <p:spPr bwMode="auto">
            <a:xfrm>
              <a:off x="372" y="1692"/>
              <a:ext cx="0" cy="36"/>
            </a:xfrm>
            <a:prstGeom prst="line">
              <a:avLst/>
            </a:prstGeom>
            <a:noFill/>
            <a:ln w="12700">
              <a:solidFill>
                <a:schemeClr val="tx1"/>
              </a:solidFill>
              <a:round/>
              <a:headEnd/>
              <a:tailEnd/>
            </a:ln>
            <a:effectLst/>
          </p:spPr>
          <p:txBody>
            <a:bodyPr/>
            <a:lstStyle/>
            <a:p>
              <a:endParaRPr lang="es-ES"/>
            </a:p>
          </p:txBody>
        </p:sp>
        <p:sp>
          <p:nvSpPr>
            <p:cNvPr id="423120" name="Line 208"/>
            <p:cNvSpPr>
              <a:spLocks noChangeShapeType="1"/>
            </p:cNvSpPr>
            <p:nvPr/>
          </p:nvSpPr>
          <p:spPr bwMode="auto">
            <a:xfrm>
              <a:off x="441" y="1692"/>
              <a:ext cx="0" cy="33"/>
            </a:xfrm>
            <a:prstGeom prst="line">
              <a:avLst/>
            </a:prstGeom>
            <a:noFill/>
            <a:ln w="12700">
              <a:solidFill>
                <a:schemeClr val="tx1"/>
              </a:solidFill>
              <a:round/>
              <a:headEnd/>
              <a:tailEnd/>
            </a:ln>
            <a:effectLst/>
          </p:spPr>
          <p:txBody>
            <a:bodyPr/>
            <a:lstStyle/>
            <a:p>
              <a:endParaRPr lang="es-ES"/>
            </a:p>
          </p:txBody>
        </p:sp>
        <p:sp>
          <p:nvSpPr>
            <p:cNvPr id="423121" name="Line 209"/>
            <p:cNvSpPr>
              <a:spLocks noChangeShapeType="1"/>
            </p:cNvSpPr>
            <p:nvPr/>
          </p:nvSpPr>
          <p:spPr bwMode="auto">
            <a:xfrm>
              <a:off x="507" y="1692"/>
              <a:ext cx="0" cy="36"/>
            </a:xfrm>
            <a:prstGeom prst="line">
              <a:avLst/>
            </a:prstGeom>
            <a:noFill/>
            <a:ln w="12700">
              <a:solidFill>
                <a:schemeClr val="tx1"/>
              </a:solidFill>
              <a:round/>
              <a:headEnd/>
              <a:tailEnd/>
            </a:ln>
            <a:effectLst/>
          </p:spPr>
          <p:txBody>
            <a:bodyPr/>
            <a:lstStyle/>
            <a:p>
              <a:endParaRPr lang="es-ES"/>
            </a:p>
          </p:txBody>
        </p:sp>
        <p:sp>
          <p:nvSpPr>
            <p:cNvPr id="423122" name="Line 210"/>
            <p:cNvSpPr>
              <a:spLocks noChangeShapeType="1"/>
            </p:cNvSpPr>
            <p:nvPr/>
          </p:nvSpPr>
          <p:spPr bwMode="auto">
            <a:xfrm>
              <a:off x="372" y="1557"/>
              <a:ext cx="0" cy="36"/>
            </a:xfrm>
            <a:prstGeom prst="line">
              <a:avLst/>
            </a:prstGeom>
            <a:noFill/>
            <a:ln w="12700">
              <a:solidFill>
                <a:schemeClr val="tx1"/>
              </a:solidFill>
              <a:round/>
              <a:headEnd/>
              <a:tailEnd/>
            </a:ln>
            <a:effectLst/>
          </p:spPr>
          <p:txBody>
            <a:bodyPr/>
            <a:lstStyle/>
            <a:p>
              <a:endParaRPr lang="es-ES"/>
            </a:p>
          </p:txBody>
        </p:sp>
        <p:sp>
          <p:nvSpPr>
            <p:cNvPr id="423123" name="Line 211"/>
            <p:cNvSpPr>
              <a:spLocks noChangeShapeType="1"/>
            </p:cNvSpPr>
            <p:nvPr/>
          </p:nvSpPr>
          <p:spPr bwMode="auto">
            <a:xfrm>
              <a:off x="441" y="1557"/>
              <a:ext cx="0" cy="33"/>
            </a:xfrm>
            <a:prstGeom prst="line">
              <a:avLst/>
            </a:prstGeom>
            <a:noFill/>
            <a:ln w="12700">
              <a:solidFill>
                <a:schemeClr val="tx1"/>
              </a:solidFill>
              <a:round/>
              <a:headEnd/>
              <a:tailEnd/>
            </a:ln>
            <a:effectLst/>
          </p:spPr>
          <p:txBody>
            <a:bodyPr/>
            <a:lstStyle/>
            <a:p>
              <a:endParaRPr lang="es-ES"/>
            </a:p>
          </p:txBody>
        </p:sp>
        <p:sp>
          <p:nvSpPr>
            <p:cNvPr id="423124" name="Line 212"/>
            <p:cNvSpPr>
              <a:spLocks noChangeShapeType="1"/>
            </p:cNvSpPr>
            <p:nvPr/>
          </p:nvSpPr>
          <p:spPr bwMode="auto">
            <a:xfrm>
              <a:off x="507" y="1554"/>
              <a:ext cx="0" cy="36"/>
            </a:xfrm>
            <a:prstGeom prst="line">
              <a:avLst/>
            </a:prstGeom>
            <a:noFill/>
            <a:ln w="12700">
              <a:solidFill>
                <a:schemeClr val="tx1"/>
              </a:solidFill>
              <a:round/>
              <a:headEnd/>
              <a:tailEnd/>
            </a:ln>
            <a:effectLst/>
          </p:spPr>
          <p:txBody>
            <a:bodyPr/>
            <a:lstStyle/>
            <a:p>
              <a:endParaRPr lang="es-ES"/>
            </a:p>
          </p:txBody>
        </p:sp>
        <p:sp>
          <p:nvSpPr>
            <p:cNvPr id="423125" name="Rectangle 213"/>
            <p:cNvSpPr>
              <a:spLocks noChangeArrowheads="1"/>
            </p:cNvSpPr>
            <p:nvPr/>
          </p:nvSpPr>
          <p:spPr bwMode="auto">
            <a:xfrm>
              <a:off x="36" y="1551"/>
              <a:ext cx="540" cy="177"/>
            </a:xfrm>
            <a:prstGeom prst="rect">
              <a:avLst/>
            </a:prstGeom>
            <a:noFill/>
            <a:ln w="12700">
              <a:solidFill>
                <a:schemeClr val="tx1"/>
              </a:solidFill>
              <a:miter lim="800000"/>
              <a:headEnd/>
              <a:tailEnd/>
            </a:ln>
            <a:effectLst/>
          </p:spPr>
          <p:txBody>
            <a:bodyPr wrap="none" anchor="ctr"/>
            <a:lstStyle/>
            <a:p>
              <a:endParaRPr lang="es-ES"/>
            </a:p>
          </p:txBody>
        </p:sp>
      </p:grpSp>
      <p:sp>
        <p:nvSpPr>
          <p:cNvPr id="423126" name="Line 214"/>
          <p:cNvSpPr>
            <a:spLocks noChangeShapeType="1"/>
          </p:cNvSpPr>
          <p:nvPr/>
        </p:nvSpPr>
        <p:spPr bwMode="auto">
          <a:xfrm>
            <a:off x="4524375" y="1841500"/>
            <a:ext cx="0" cy="190500"/>
          </a:xfrm>
          <a:prstGeom prst="line">
            <a:avLst/>
          </a:prstGeom>
          <a:noFill/>
          <a:ln w="12700">
            <a:solidFill>
              <a:schemeClr val="tx1"/>
            </a:solidFill>
            <a:round/>
            <a:headEnd/>
            <a:tailEnd/>
          </a:ln>
          <a:effectLst/>
        </p:spPr>
        <p:txBody>
          <a:bodyPr/>
          <a:lstStyle/>
          <a:p>
            <a:endParaRPr lang="es-ES"/>
          </a:p>
        </p:txBody>
      </p:sp>
      <p:sp>
        <p:nvSpPr>
          <p:cNvPr id="423127" name="Line 215"/>
          <p:cNvSpPr>
            <a:spLocks noChangeShapeType="1"/>
          </p:cNvSpPr>
          <p:nvPr/>
        </p:nvSpPr>
        <p:spPr bwMode="auto">
          <a:xfrm>
            <a:off x="4743450" y="1841500"/>
            <a:ext cx="0" cy="190500"/>
          </a:xfrm>
          <a:prstGeom prst="line">
            <a:avLst/>
          </a:prstGeom>
          <a:noFill/>
          <a:ln w="12700">
            <a:solidFill>
              <a:schemeClr val="tx1"/>
            </a:solidFill>
            <a:round/>
            <a:headEnd/>
            <a:tailEnd/>
          </a:ln>
          <a:effectLst/>
        </p:spPr>
        <p:txBody>
          <a:bodyPr/>
          <a:lstStyle/>
          <a:p>
            <a:endParaRPr lang="es-ES"/>
          </a:p>
        </p:txBody>
      </p:sp>
      <p:sp>
        <p:nvSpPr>
          <p:cNvPr id="423128" name="Line 216"/>
          <p:cNvSpPr>
            <a:spLocks noChangeShapeType="1"/>
          </p:cNvSpPr>
          <p:nvPr/>
        </p:nvSpPr>
        <p:spPr bwMode="auto">
          <a:xfrm>
            <a:off x="4195763" y="2184400"/>
            <a:ext cx="0" cy="190500"/>
          </a:xfrm>
          <a:prstGeom prst="line">
            <a:avLst/>
          </a:prstGeom>
          <a:noFill/>
          <a:ln w="12700">
            <a:solidFill>
              <a:schemeClr val="tx1"/>
            </a:solidFill>
            <a:round/>
            <a:headEnd/>
            <a:tailEnd/>
          </a:ln>
          <a:effectLst/>
        </p:spPr>
        <p:txBody>
          <a:bodyPr/>
          <a:lstStyle/>
          <a:p>
            <a:endParaRPr lang="es-ES"/>
          </a:p>
        </p:txBody>
      </p:sp>
      <p:sp>
        <p:nvSpPr>
          <p:cNvPr id="423129" name="Line 217"/>
          <p:cNvSpPr>
            <a:spLocks noChangeShapeType="1"/>
          </p:cNvSpPr>
          <p:nvPr/>
        </p:nvSpPr>
        <p:spPr bwMode="auto">
          <a:xfrm>
            <a:off x="5067300" y="2174875"/>
            <a:ext cx="0" cy="190500"/>
          </a:xfrm>
          <a:prstGeom prst="line">
            <a:avLst/>
          </a:prstGeom>
          <a:noFill/>
          <a:ln w="12700">
            <a:solidFill>
              <a:schemeClr val="tx1"/>
            </a:solidFill>
            <a:round/>
            <a:headEnd/>
            <a:tailEnd/>
          </a:ln>
          <a:effectLst/>
        </p:spPr>
        <p:txBody>
          <a:bodyPr/>
          <a:lstStyle/>
          <a:p>
            <a:endParaRPr lang="es-ES"/>
          </a:p>
        </p:txBody>
      </p:sp>
      <p:sp>
        <p:nvSpPr>
          <p:cNvPr id="423130" name="Line 218"/>
          <p:cNvSpPr>
            <a:spLocks noChangeShapeType="1"/>
          </p:cNvSpPr>
          <p:nvPr/>
        </p:nvSpPr>
        <p:spPr bwMode="auto">
          <a:xfrm flipH="1">
            <a:off x="4191000" y="2022475"/>
            <a:ext cx="333375" cy="166688"/>
          </a:xfrm>
          <a:prstGeom prst="line">
            <a:avLst/>
          </a:prstGeom>
          <a:noFill/>
          <a:ln w="12700">
            <a:solidFill>
              <a:schemeClr val="tx1"/>
            </a:solidFill>
            <a:round/>
            <a:headEnd/>
            <a:tailEnd/>
          </a:ln>
          <a:effectLst/>
        </p:spPr>
        <p:txBody>
          <a:bodyPr/>
          <a:lstStyle/>
          <a:p>
            <a:endParaRPr lang="es-ES"/>
          </a:p>
        </p:txBody>
      </p:sp>
      <p:sp>
        <p:nvSpPr>
          <p:cNvPr id="423131" name="Line 219"/>
          <p:cNvSpPr>
            <a:spLocks noChangeShapeType="1"/>
          </p:cNvSpPr>
          <p:nvPr/>
        </p:nvSpPr>
        <p:spPr bwMode="auto">
          <a:xfrm>
            <a:off x="4743450" y="2022475"/>
            <a:ext cx="323850" cy="161925"/>
          </a:xfrm>
          <a:prstGeom prst="line">
            <a:avLst/>
          </a:prstGeom>
          <a:noFill/>
          <a:ln w="12700">
            <a:solidFill>
              <a:schemeClr val="tx1"/>
            </a:solidFill>
            <a:round/>
            <a:headEnd/>
            <a:tailEnd/>
          </a:ln>
          <a:effectLst/>
        </p:spPr>
        <p:txBody>
          <a:bodyPr/>
          <a:lstStyle/>
          <a:p>
            <a:endParaRPr lang="es-ES"/>
          </a:p>
        </p:txBody>
      </p:sp>
      <p:grpSp>
        <p:nvGrpSpPr>
          <p:cNvPr id="423133" name="Group 221"/>
          <p:cNvGrpSpPr>
            <a:grpSpLocks/>
          </p:cNvGrpSpPr>
          <p:nvPr/>
        </p:nvGrpSpPr>
        <p:grpSpPr bwMode="auto">
          <a:xfrm>
            <a:off x="6750050" y="2419350"/>
            <a:ext cx="857250" cy="285750"/>
            <a:chOff x="36" y="1551"/>
            <a:chExt cx="540" cy="180"/>
          </a:xfrm>
        </p:grpSpPr>
        <p:sp>
          <p:nvSpPr>
            <p:cNvPr id="423134" name="Line 222"/>
            <p:cNvSpPr>
              <a:spLocks noChangeShapeType="1"/>
            </p:cNvSpPr>
            <p:nvPr/>
          </p:nvSpPr>
          <p:spPr bwMode="auto">
            <a:xfrm>
              <a:off x="105" y="1557"/>
              <a:ext cx="0" cy="36"/>
            </a:xfrm>
            <a:prstGeom prst="line">
              <a:avLst/>
            </a:prstGeom>
            <a:noFill/>
            <a:ln w="12700">
              <a:solidFill>
                <a:schemeClr val="tx1"/>
              </a:solidFill>
              <a:round/>
              <a:headEnd/>
              <a:tailEnd/>
            </a:ln>
            <a:effectLst/>
          </p:spPr>
          <p:txBody>
            <a:bodyPr/>
            <a:lstStyle/>
            <a:p>
              <a:endParaRPr lang="es-ES"/>
            </a:p>
          </p:txBody>
        </p:sp>
        <p:sp>
          <p:nvSpPr>
            <p:cNvPr id="423135" name="Line 223"/>
            <p:cNvSpPr>
              <a:spLocks noChangeShapeType="1"/>
            </p:cNvSpPr>
            <p:nvPr/>
          </p:nvSpPr>
          <p:spPr bwMode="auto">
            <a:xfrm>
              <a:off x="174" y="1557"/>
              <a:ext cx="0" cy="33"/>
            </a:xfrm>
            <a:prstGeom prst="line">
              <a:avLst/>
            </a:prstGeom>
            <a:noFill/>
            <a:ln w="12700">
              <a:solidFill>
                <a:schemeClr val="tx1"/>
              </a:solidFill>
              <a:round/>
              <a:headEnd/>
              <a:tailEnd/>
            </a:ln>
            <a:effectLst/>
          </p:spPr>
          <p:txBody>
            <a:bodyPr/>
            <a:lstStyle/>
            <a:p>
              <a:endParaRPr lang="es-ES"/>
            </a:p>
          </p:txBody>
        </p:sp>
        <p:sp>
          <p:nvSpPr>
            <p:cNvPr id="423136" name="Line 224"/>
            <p:cNvSpPr>
              <a:spLocks noChangeShapeType="1"/>
            </p:cNvSpPr>
            <p:nvPr/>
          </p:nvSpPr>
          <p:spPr bwMode="auto">
            <a:xfrm>
              <a:off x="240" y="1557"/>
              <a:ext cx="0" cy="36"/>
            </a:xfrm>
            <a:prstGeom prst="line">
              <a:avLst/>
            </a:prstGeom>
            <a:noFill/>
            <a:ln w="12700">
              <a:solidFill>
                <a:schemeClr val="tx1"/>
              </a:solidFill>
              <a:round/>
              <a:headEnd/>
              <a:tailEnd/>
            </a:ln>
            <a:effectLst/>
          </p:spPr>
          <p:txBody>
            <a:bodyPr/>
            <a:lstStyle/>
            <a:p>
              <a:endParaRPr lang="es-ES"/>
            </a:p>
          </p:txBody>
        </p:sp>
        <p:sp>
          <p:nvSpPr>
            <p:cNvPr id="423137" name="Line 225"/>
            <p:cNvSpPr>
              <a:spLocks noChangeShapeType="1"/>
            </p:cNvSpPr>
            <p:nvPr/>
          </p:nvSpPr>
          <p:spPr bwMode="auto">
            <a:xfrm>
              <a:off x="309" y="1557"/>
              <a:ext cx="0" cy="33"/>
            </a:xfrm>
            <a:prstGeom prst="line">
              <a:avLst/>
            </a:prstGeom>
            <a:noFill/>
            <a:ln w="12700">
              <a:solidFill>
                <a:schemeClr val="tx1"/>
              </a:solidFill>
              <a:round/>
              <a:headEnd/>
              <a:tailEnd/>
            </a:ln>
            <a:effectLst/>
          </p:spPr>
          <p:txBody>
            <a:bodyPr/>
            <a:lstStyle/>
            <a:p>
              <a:endParaRPr lang="es-ES"/>
            </a:p>
          </p:txBody>
        </p:sp>
        <p:sp>
          <p:nvSpPr>
            <p:cNvPr id="423138" name="Line 226"/>
            <p:cNvSpPr>
              <a:spLocks noChangeShapeType="1"/>
            </p:cNvSpPr>
            <p:nvPr/>
          </p:nvSpPr>
          <p:spPr bwMode="auto">
            <a:xfrm>
              <a:off x="105" y="1692"/>
              <a:ext cx="0" cy="36"/>
            </a:xfrm>
            <a:prstGeom prst="line">
              <a:avLst/>
            </a:prstGeom>
            <a:noFill/>
            <a:ln w="12700">
              <a:solidFill>
                <a:schemeClr val="tx1"/>
              </a:solidFill>
              <a:round/>
              <a:headEnd/>
              <a:tailEnd/>
            </a:ln>
            <a:effectLst/>
          </p:spPr>
          <p:txBody>
            <a:bodyPr/>
            <a:lstStyle/>
            <a:p>
              <a:endParaRPr lang="es-ES"/>
            </a:p>
          </p:txBody>
        </p:sp>
        <p:sp>
          <p:nvSpPr>
            <p:cNvPr id="423139" name="Line 227"/>
            <p:cNvSpPr>
              <a:spLocks noChangeShapeType="1"/>
            </p:cNvSpPr>
            <p:nvPr/>
          </p:nvSpPr>
          <p:spPr bwMode="auto">
            <a:xfrm>
              <a:off x="177" y="1695"/>
              <a:ext cx="0" cy="33"/>
            </a:xfrm>
            <a:prstGeom prst="line">
              <a:avLst/>
            </a:prstGeom>
            <a:noFill/>
            <a:ln w="12700">
              <a:solidFill>
                <a:schemeClr val="tx1"/>
              </a:solidFill>
              <a:round/>
              <a:headEnd/>
              <a:tailEnd/>
            </a:ln>
            <a:effectLst/>
          </p:spPr>
          <p:txBody>
            <a:bodyPr/>
            <a:lstStyle/>
            <a:p>
              <a:endParaRPr lang="es-ES"/>
            </a:p>
          </p:txBody>
        </p:sp>
        <p:sp>
          <p:nvSpPr>
            <p:cNvPr id="423140" name="Line 228"/>
            <p:cNvSpPr>
              <a:spLocks noChangeShapeType="1"/>
            </p:cNvSpPr>
            <p:nvPr/>
          </p:nvSpPr>
          <p:spPr bwMode="auto">
            <a:xfrm>
              <a:off x="240" y="1689"/>
              <a:ext cx="0" cy="36"/>
            </a:xfrm>
            <a:prstGeom prst="line">
              <a:avLst/>
            </a:prstGeom>
            <a:noFill/>
            <a:ln w="12700">
              <a:solidFill>
                <a:schemeClr val="tx1"/>
              </a:solidFill>
              <a:round/>
              <a:headEnd/>
              <a:tailEnd/>
            </a:ln>
            <a:effectLst/>
          </p:spPr>
          <p:txBody>
            <a:bodyPr/>
            <a:lstStyle/>
            <a:p>
              <a:endParaRPr lang="es-ES"/>
            </a:p>
          </p:txBody>
        </p:sp>
        <p:sp>
          <p:nvSpPr>
            <p:cNvPr id="423141" name="Line 229"/>
            <p:cNvSpPr>
              <a:spLocks noChangeShapeType="1"/>
            </p:cNvSpPr>
            <p:nvPr/>
          </p:nvSpPr>
          <p:spPr bwMode="auto">
            <a:xfrm>
              <a:off x="309" y="1698"/>
              <a:ext cx="0" cy="33"/>
            </a:xfrm>
            <a:prstGeom prst="line">
              <a:avLst/>
            </a:prstGeom>
            <a:noFill/>
            <a:ln w="12700">
              <a:solidFill>
                <a:schemeClr val="tx1"/>
              </a:solidFill>
              <a:round/>
              <a:headEnd/>
              <a:tailEnd/>
            </a:ln>
            <a:effectLst/>
          </p:spPr>
          <p:txBody>
            <a:bodyPr/>
            <a:lstStyle/>
            <a:p>
              <a:endParaRPr lang="es-ES"/>
            </a:p>
          </p:txBody>
        </p:sp>
        <p:sp>
          <p:nvSpPr>
            <p:cNvPr id="423142" name="Line 230"/>
            <p:cNvSpPr>
              <a:spLocks noChangeShapeType="1"/>
            </p:cNvSpPr>
            <p:nvPr/>
          </p:nvSpPr>
          <p:spPr bwMode="auto">
            <a:xfrm>
              <a:off x="372" y="1692"/>
              <a:ext cx="0" cy="36"/>
            </a:xfrm>
            <a:prstGeom prst="line">
              <a:avLst/>
            </a:prstGeom>
            <a:noFill/>
            <a:ln w="12700">
              <a:solidFill>
                <a:schemeClr val="tx1"/>
              </a:solidFill>
              <a:round/>
              <a:headEnd/>
              <a:tailEnd/>
            </a:ln>
            <a:effectLst/>
          </p:spPr>
          <p:txBody>
            <a:bodyPr/>
            <a:lstStyle/>
            <a:p>
              <a:endParaRPr lang="es-ES"/>
            </a:p>
          </p:txBody>
        </p:sp>
        <p:sp>
          <p:nvSpPr>
            <p:cNvPr id="423143" name="Line 231"/>
            <p:cNvSpPr>
              <a:spLocks noChangeShapeType="1"/>
            </p:cNvSpPr>
            <p:nvPr/>
          </p:nvSpPr>
          <p:spPr bwMode="auto">
            <a:xfrm>
              <a:off x="441" y="1692"/>
              <a:ext cx="0" cy="33"/>
            </a:xfrm>
            <a:prstGeom prst="line">
              <a:avLst/>
            </a:prstGeom>
            <a:noFill/>
            <a:ln w="12700">
              <a:solidFill>
                <a:schemeClr val="tx1"/>
              </a:solidFill>
              <a:round/>
              <a:headEnd/>
              <a:tailEnd/>
            </a:ln>
            <a:effectLst/>
          </p:spPr>
          <p:txBody>
            <a:bodyPr/>
            <a:lstStyle/>
            <a:p>
              <a:endParaRPr lang="es-ES"/>
            </a:p>
          </p:txBody>
        </p:sp>
        <p:sp>
          <p:nvSpPr>
            <p:cNvPr id="423144" name="Line 232"/>
            <p:cNvSpPr>
              <a:spLocks noChangeShapeType="1"/>
            </p:cNvSpPr>
            <p:nvPr/>
          </p:nvSpPr>
          <p:spPr bwMode="auto">
            <a:xfrm>
              <a:off x="507" y="1692"/>
              <a:ext cx="0" cy="36"/>
            </a:xfrm>
            <a:prstGeom prst="line">
              <a:avLst/>
            </a:prstGeom>
            <a:noFill/>
            <a:ln w="12700">
              <a:solidFill>
                <a:schemeClr val="tx1"/>
              </a:solidFill>
              <a:round/>
              <a:headEnd/>
              <a:tailEnd/>
            </a:ln>
            <a:effectLst/>
          </p:spPr>
          <p:txBody>
            <a:bodyPr/>
            <a:lstStyle/>
            <a:p>
              <a:endParaRPr lang="es-ES"/>
            </a:p>
          </p:txBody>
        </p:sp>
        <p:sp>
          <p:nvSpPr>
            <p:cNvPr id="423145" name="Line 233"/>
            <p:cNvSpPr>
              <a:spLocks noChangeShapeType="1"/>
            </p:cNvSpPr>
            <p:nvPr/>
          </p:nvSpPr>
          <p:spPr bwMode="auto">
            <a:xfrm>
              <a:off x="372" y="1557"/>
              <a:ext cx="0" cy="36"/>
            </a:xfrm>
            <a:prstGeom prst="line">
              <a:avLst/>
            </a:prstGeom>
            <a:noFill/>
            <a:ln w="12700">
              <a:solidFill>
                <a:schemeClr val="tx1"/>
              </a:solidFill>
              <a:round/>
              <a:headEnd/>
              <a:tailEnd/>
            </a:ln>
            <a:effectLst/>
          </p:spPr>
          <p:txBody>
            <a:bodyPr/>
            <a:lstStyle/>
            <a:p>
              <a:endParaRPr lang="es-ES"/>
            </a:p>
          </p:txBody>
        </p:sp>
        <p:sp>
          <p:nvSpPr>
            <p:cNvPr id="423146" name="Line 234"/>
            <p:cNvSpPr>
              <a:spLocks noChangeShapeType="1"/>
            </p:cNvSpPr>
            <p:nvPr/>
          </p:nvSpPr>
          <p:spPr bwMode="auto">
            <a:xfrm>
              <a:off x="441" y="1557"/>
              <a:ext cx="0" cy="33"/>
            </a:xfrm>
            <a:prstGeom prst="line">
              <a:avLst/>
            </a:prstGeom>
            <a:noFill/>
            <a:ln w="12700">
              <a:solidFill>
                <a:schemeClr val="tx1"/>
              </a:solidFill>
              <a:round/>
              <a:headEnd/>
              <a:tailEnd/>
            </a:ln>
            <a:effectLst/>
          </p:spPr>
          <p:txBody>
            <a:bodyPr/>
            <a:lstStyle/>
            <a:p>
              <a:endParaRPr lang="es-ES"/>
            </a:p>
          </p:txBody>
        </p:sp>
        <p:sp>
          <p:nvSpPr>
            <p:cNvPr id="423147" name="Line 235"/>
            <p:cNvSpPr>
              <a:spLocks noChangeShapeType="1"/>
            </p:cNvSpPr>
            <p:nvPr/>
          </p:nvSpPr>
          <p:spPr bwMode="auto">
            <a:xfrm>
              <a:off x="507" y="1554"/>
              <a:ext cx="0" cy="36"/>
            </a:xfrm>
            <a:prstGeom prst="line">
              <a:avLst/>
            </a:prstGeom>
            <a:noFill/>
            <a:ln w="12700">
              <a:solidFill>
                <a:schemeClr val="tx1"/>
              </a:solidFill>
              <a:round/>
              <a:headEnd/>
              <a:tailEnd/>
            </a:ln>
            <a:effectLst/>
          </p:spPr>
          <p:txBody>
            <a:bodyPr/>
            <a:lstStyle/>
            <a:p>
              <a:endParaRPr lang="es-ES"/>
            </a:p>
          </p:txBody>
        </p:sp>
        <p:sp>
          <p:nvSpPr>
            <p:cNvPr id="423148" name="Rectangle 236"/>
            <p:cNvSpPr>
              <a:spLocks noChangeArrowheads="1"/>
            </p:cNvSpPr>
            <p:nvPr/>
          </p:nvSpPr>
          <p:spPr bwMode="auto">
            <a:xfrm>
              <a:off x="36" y="1551"/>
              <a:ext cx="540" cy="177"/>
            </a:xfrm>
            <a:prstGeom prst="rect">
              <a:avLst/>
            </a:prstGeom>
            <a:noFill/>
            <a:ln w="12700">
              <a:solidFill>
                <a:schemeClr val="tx1"/>
              </a:solidFill>
              <a:miter lim="800000"/>
              <a:headEnd/>
              <a:tailEnd/>
            </a:ln>
            <a:effectLst/>
          </p:spPr>
          <p:txBody>
            <a:bodyPr wrap="none" anchor="ctr"/>
            <a:lstStyle/>
            <a:p>
              <a:endParaRPr lang="es-ES"/>
            </a:p>
          </p:txBody>
        </p:sp>
      </p:grpSp>
      <p:sp>
        <p:nvSpPr>
          <p:cNvPr id="423149" name="Line 237"/>
          <p:cNvSpPr>
            <a:spLocks noChangeShapeType="1"/>
          </p:cNvSpPr>
          <p:nvPr/>
        </p:nvSpPr>
        <p:spPr bwMode="auto">
          <a:xfrm>
            <a:off x="7064375" y="1866900"/>
            <a:ext cx="0" cy="190500"/>
          </a:xfrm>
          <a:prstGeom prst="line">
            <a:avLst/>
          </a:prstGeom>
          <a:noFill/>
          <a:ln w="12700">
            <a:solidFill>
              <a:schemeClr val="tx1"/>
            </a:solidFill>
            <a:round/>
            <a:headEnd/>
            <a:tailEnd/>
          </a:ln>
          <a:effectLst/>
        </p:spPr>
        <p:txBody>
          <a:bodyPr/>
          <a:lstStyle/>
          <a:p>
            <a:endParaRPr lang="es-ES"/>
          </a:p>
        </p:txBody>
      </p:sp>
      <p:sp>
        <p:nvSpPr>
          <p:cNvPr id="423150" name="Line 238"/>
          <p:cNvSpPr>
            <a:spLocks noChangeShapeType="1"/>
          </p:cNvSpPr>
          <p:nvPr/>
        </p:nvSpPr>
        <p:spPr bwMode="auto">
          <a:xfrm>
            <a:off x="7283450" y="1866900"/>
            <a:ext cx="0" cy="190500"/>
          </a:xfrm>
          <a:prstGeom prst="line">
            <a:avLst/>
          </a:prstGeom>
          <a:noFill/>
          <a:ln w="12700">
            <a:solidFill>
              <a:schemeClr val="tx1"/>
            </a:solidFill>
            <a:round/>
            <a:headEnd/>
            <a:tailEnd/>
          </a:ln>
          <a:effectLst/>
        </p:spPr>
        <p:txBody>
          <a:bodyPr/>
          <a:lstStyle/>
          <a:p>
            <a:endParaRPr lang="es-ES"/>
          </a:p>
        </p:txBody>
      </p:sp>
      <p:sp>
        <p:nvSpPr>
          <p:cNvPr id="423151" name="Line 239"/>
          <p:cNvSpPr>
            <a:spLocks noChangeShapeType="1"/>
          </p:cNvSpPr>
          <p:nvPr/>
        </p:nvSpPr>
        <p:spPr bwMode="auto">
          <a:xfrm>
            <a:off x="6735763" y="2209800"/>
            <a:ext cx="0" cy="190500"/>
          </a:xfrm>
          <a:prstGeom prst="line">
            <a:avLst/>
          </a:prstGeom>
          <a:noFill/>
          <a:ln w="12700">
            <a:solidFill>
              <a:schemeClr val="tx1"/>
            </a:solidFill>
            <a:round/>
            <a:headEnd/>
            <a:tailEnd/>
          </a:ln>
          <a:effectLst/>
        </p:spPr>
        <p:txBody>
          <a:bodyPr/>
          <a:lstStyle/>
          <a:p>
            <a:endParaRPr lang="es-ES"/>
          </a:p>
        </p:txBody>
      </p:sp>
      <p:sp>
        <p:nvSpPr>
          <p:cNvPr id="423152" name="Line 240"/>
          <p:cNvSpPr>
            <a:spLocks noChangeShapeType="1"/>
          </p:cNvSpPr>
          <p:nvPr/>
        </p:nvSpPr>
        <p:spPr bwMode="auto">
          <a:xfrm>
            <a:off x="7607300" y="2200275"/>
            <a:ext cx="0" cy="190500"/>
          </a:xfrm>
          <a:prstGeom prst="line">
            <a:avLst/>
          </a:prstGeom>
          <a:noFill/>
          <a:ln w="12700">
            <a:solidFill>
              <a:schemeClr val="tx1"/>
            </a:solidFill>
            <a:round/>
            <a:headEnd/>
            <a:tailEnd/>
          </a:ln>
          <a:effectLst/>
        </p:spPr>
        <p:txBody>
          <a:bodyPr/>
          <a:lstStyle/>
          <a:p>
            <a:endParaRPr lang="es-ES"/>
          </a:p>
        </p:txBody>
      </p:sp>
      <p:sp>
        <p:nvSpPr>
          <p:cNvPr id="423153" name="Line 241"/>
          <p:cNvSpPr>
            <a:spLocks noChangeShapeType="1"/>
          </p:cNvSpPr>
          <p:nvPr/>
        </p:nvSpPr>
        <p:spPr bwMode="auto">
          <a:xfrm flipH="1">
            <a:off x="6731000" y="2047875"/>
            <a:ext cx="333375" cy="166688"/>
          </a:xfrm>
          <a:prstGeom prst="line">
            <a:avLst/>
          </a:prstGeom>
          <a:noFill/>
          <a:ln w="12700">
            <a:solidFill>
              <a:schemeClr val="tx1"/>
            </a:solidFill>
            <a:round/>
            <a:headEnd/>
            <a:tailEnd/>
          </a:ln>
          <a:effectLst/>
        </p:spPr>
        <p:txBody>
          <a:bodyPr/>
          <a:lstStyle/>
          <a:p>
            <a:endParaRPr lang="es-ES"/>
          </a:p>
        </p:txBody>
      </p:sp>
      <p:sp>
        <p:nvSpPr>
          <p:cNvPr id="423154" name="Line 242"/>
          <p:cNvSpPr>
            <a:spLocks noChangeShapeType="1"/>
          </p:cNvSpPr>
          <p:nvPr/>
        </p:nvSpPr>
        <p:spPr bwMode="auto">
          <a:xfrm>
            <a:off x="7283450" y="2047875"/>
            <a:ext cx="323850" cy="161925"/>
          </a:xfrm>
          <a:prstGeom prst="line">
            <a:avLst/>
          </a:prstGeom>
          <a:noFill/>
          <a:ln w="12700">
            <a:solidFill>
              <a:schemeClr val="tx1"/>
            </a:solidFill>
            <a:round/>
            <a:headEnd/>
            <a:tailEnd/>
          </a:ln>
          <a:effectLst/>
        </p:spPr>
        <p:txBody>
          <a:bodyPr/>
          <a:lstStyle/>
          <a:p>
            <a:endParaRPr lang="es-ES"/>
          </a:p>
        </p:txBody>
      </p:sp>
      <p:sp>
        <p:nvSpPr>
          <p:cNvPr id="423155" name="Text Box 243"/>
          <p:cNvSpPr txBox="1">
            <a:spLocks noChangeArrowheads="1"/>
          </p:cNvSpPr>
          <p:nvPr/>
        </p:nvSpPr>
        <p:spPr bwMode="auto">
          <a:xfrm>
            <a:off x="1524000" y="2222500"/>
            <a:ext cx="1447800" cy="730250"/>
          </a:xfrm>
          <a:prstGeom prst="rect">
            <a:avLst/>
          </a:prstGeom>
          <a:noFill/>
          <a:ln w="12700">
            <a:noFill/>
            <a:miter lim="800000"/>
            <a:headEnd/>
            <a:tailEnd/>
          </a:ln>
          <a:effectLst/>
        </p:spPr>
        <p:txBody>
          <a:bodyPr>
            <a:spAutoFit/>
          </a:bodyPr>
          <a:lstStyle/>
          <a:p>
            <a:pPr algn="ctr"/>
            <a:r>
              <a:rPr lang="es-ES" sz="1400" b="1">
                <a:latin typeface="Arial" charset="0"/>
              </a:rPr>
              <a:t>Alineamiento y sincronización de la trama</a:t>
            </a:r>
          </a:p>
        </p:txBody>
      </p:sp>
      <p:sp>
        <p:nvSpPr>
          <p:cNvPr id="423156" name="Text Box 244"/>
          <p:cNvSpPr txBox="1">
            <a:spLocks noChangeArrowheads="1"/>
          </p:cNvSpPr>
          <p:nvPr/>
        </p:nvSpPr>
        <p:spPr bwMode="auto">
          <a:xfrm>
            <a:off x="5029200" y="2298700"/>
            <a:ext cx="1295400" cy="517525"/>
          </a:xfrm>
          <a:prstGeom prst="rect">
            <a:avLst/>
          </a:prstGeom>
          <a:noFill/>
          <a:ln w="12700">
            <a:noFill/>
            <a:miter lim="800000"/>
            <a:headEnd/>
            <a:tailEnd/>
          </a:ln>
          <a:effectLst/>
        </p:spPr>
        <p:txBody>
          <a:bodyPr>
            <a:spAutoFit/>
          </a:bodyPr>
          <a:lstStyle/>
          <a:p>
            <a:pPr algn="ctr"/>
            <a:r>
              <a:rPr lang="es-ES" sz="1400" b="1">
                <a:latin typeface="Arial" charset="0"/>
              </a:rPr>
              <a:t>Canal de señalización</a:t>
            </a:r>
          </a:p>
        </p:txBody>
      </p:sp>
      <p:sp>
        <p:nvSpPr>
          <p:cNvPr id="423157" name="Text Box 245"/>
          <p:cNvSpPr txBox="1">
            <a:spLocks noChangeArrowheads="1"/>
          </p:cNvSpPr>
          <p:nvPr/>
        </p:nvSpPr>
        <p:spPr bwMode="auto">
          <a:xfrm>
            <a:off x="7543800" y="2070100"/>
            <a:ext cx="1447800" cy="942975"/>
          </a:xfrm>
          <a:prstGeom prst="rect">
            <a:avLst/>
          </a:prstGeom>
          <a:noFill/>
          <a:ln w="12700">
            <a:noFill/>
            <a:miter lim="800000"/>
            <a:headEnd/>
            <a:tailEnd/>
          </a:ln>
          <a:effectLst/>
        </p:spPr>
        <p:txBody>
          <a:bodyPr>
            <a:spAutoFit/>
          </a:bodyPr>
          <a:lstStyle/>
          <a:p>
            <a:pPr algn="ctr"/>
            <a:r>
              <a:rPr lang="es-ES" sz="1400" b="1">
                <a:latin typeface="Arial" charset="0"/>
              </a:rPr>
              <a:t>Canales de información (intervalos     1-15 y 17-31)</a:t>
            </a:r>
          </a:p>
        </p:txBody>
      </p:sp>
      <p:sp>
        <p:nvSpPr>
          <p:cNvPr id="423158" name="Text Box 246"/>
          <p:cNvSpPr txBox="1">
            <a:spLocks noChangeArrowheads="1"/>
          </p:cNvSpPr>
          <p:nvPr/>
        </p:nvSpPr>
        <p:spPr bwMode="auto">
          <a:xfrm>
            <a:off x="381000" y="3525838"/>
            <a:ext cx="606425" cy="457200"/>
          </a:xfrm>
          <a:prstGeom prst="rect">
            <a:avLst/>
          </a:prstGeom>
          <a:noFill/>
          <a:ln w="12700">
            <a:noFill/>
            <a:miter lim="800000"/>
            <a:headEnd/>
            <a:tailEnd/>
          </a:ln>
          <a:effectLst/>
        </p:spPr>
        <p:txBody>
          <a:bodyPr wrap="none">
            <a:spAutoFit/>
          </a:bodyPr>
          <a:lstStyle/>
          <a:p>
            <a:r>
              <a:rPr lang="es-ES"/>
              <a:t>T1:</a:t>
            </a:r>
          </a:p>
        </p:txBody>
      </p:sp>
      <p:grpSp>
        <p:nvGrpSpPr>
          <p:cNvPr id="423239" name="Group 327"/>
          <p:cNvGrpSpPr>
            <a:grpSpLocks/>
          </p:cNvGrpSpPr>
          <p:nvPr/>
        </p:nvGrpSpPr>
        <p:grpSpPr bwMode="auto">
          <a:xfrm>
            <a:off x="2578100" y="5149850"/>
            <a:ext cx="857250" cy="282575"/>
            <a:chOff x="1772" y="3199"/>
            <a:chExt cx="540" cy="178"/>
          </a:xfrm>
        </p:grpSpPr>
        <p:sp>
          <p:nvSpPr>
            <p:cNvPr id="423168" name="Line 256"/>
            <p:cNvSpPr>
              <a:spLocks noChangeShapeType="1"/>
            </p:cNvSpPr>
            <p:nvPr/>
          </p:nvSpPr>
          <p:spPr bwMode="auto">
            <a:xfrm>
              <a:off x="1841" y="3202"/>
              <a:ext cx="0" cy="36"/>
            </a:xfrm>
            <a:prstGeom prst="line">
              <a:avLst/>
            </a:prstGeom>
            <a:noFill/>
            <a:ln w="12700">
              <a:solidFill>
                <a:schemeClr val="tx1"/>
              </a:solidFill>
              <a:round/>
              <a:headEnd/>
              <a:tailEnd/>
            </a:ln>
            <a:effectLst/>
          </p:spPr>
          <p:txBody>
            <a:bodyPr/>
            <a:lstStyle/>
            <a:p>
              <a:endParaRPr lang="es-ES"/>
            </a:p>
          </p:txBody>
        </p:sp>
        <p:sp>
          <p:nvSpPr>
            <p:cNvPr id="423169" name="Line 257"/>
            <p:cNvSpPr>
              <a:spLocks noChangeShapeType="1"/>
            </p:cNvSpPr>
            <p:nvPr/>
          </p:nvSpPr>
          <p:spPr bwMode="auto">
            <a:xfrm>
              <a:off x="1910" y="3202"/>
              <a:ext cx="0" cy="33"/>
            </a:xfrm>
            <a:prstGeom prst="line">
              <a:avLst/>
            </a:prstGeom>
            <a:noFill/>
            <a:ln w="12700">
              <a:solidFill>
                <a:schemeClr val="tx1"/>
              </a:solidFill>
              <a:round/>
              <a:headEnd/>
              <a:tailEnd/>
            </a:ln>
            <a:effectLst/>
          </p:spPr>
          <p:txBody>
            <a:bodyPr/>
            <a:lstStyle/>
            <a:p>
              <a:endParaRPr lang="es-ES"/>
            </a:p>
          </p:txBody>
        </p:sp>
        <p:sp>
          <p:nvSpPr>
            <p:cNvPr id="423170" name="Line 258"/>
            <p:cNvSpPr>
              <a:spLocks noChangeShapeType="1"/>
            </p:cNvSpPr>
            <p:nvPr/>
          </p:nvSpPr>
          <p:spPr bwMode="auto">
            <a:xfrm>
              <a:off x="1976" y="3202"/>
              <a:ext cx="0" cy="36"/>
            </a:xfrm>
            <a:prstGeom prst="line">
              <a:avLst/>
            </a:prstGeom>
            <a:noFill/>
            <a:ln w="12700">
              <a:solidFill>
                <a:schemeClr val="tx1"/>
              </a:solidFill>
              <a:round/>
              <a:headEnd/>
              <a:tailEnd/>
            </a:ln>
            <a:effectLst/>
          </p:spPr>
          <p:txBody>
            <a:bodyPr/>
            <a:lstStyle/>
            <a:p>
              <a:endParaRPr lang="es-ES"/>
            </a:p>
          </p:txBody>
        </p:sp>
        <p:sp>
          <p:nvSpPr>
            <p:cNvPr id="423171" name="Line 259"/>
            <p:cNvSpPr>
              <a:spLocks noChangeShapeType="1"/>
            </p:cNvSpPr>
            <p:nvPr/>
          </p:nvSpPr>
          <p:spPr bwMode="auto">
            <a:xfrm>
              <a:off x="2045" y="3202"/>
              <a:ext cx="0" cy="33"/>
            </a:xfrm>
            <a:prstGeom prst="line">
              <a:avLst/>
            </a:prstGeom>
            <a:noFill/>
            <a:ln w="12700">
              <a:solidFill>
                <a:schemeClr val="tx1"/>
              </a:solidFill>
              <a:round/>
              <a:headEnd/>
              <a:tailEnd/>
            </a:ln>
            <a:effectLst/>
          </p:spPr>
          <p:txBody>
            <a:bodyPr/>
            <a:lstStyle/>
            <a:p>
              <a:endParaRPr lang="es-ES"/>
            </a:p>
          </p:txBody>
        </p:sp>
        <p:sp>
          <p:nvSpPr>
            <p:cNvPr id="423172" name="Line 260"/>
            <p:cNvSpPr>
              <a:spLocks noChangeShapeType="1"/>
            </p:cNvSpPr>
            <p:nvPr/>
          </p:nvSpPr>
          <p:spPr bwMode="auto">
            <a:xfrm>
              <a:off x="1841" y="3337"/>
              <a:ext cx="0" cy="36"/>
            </a:xfrm>
            <a:prstGeom prst="line">
              <a:avLst/>
            </a:prstGeom>
            <a:noFill/>
            <a:ln w="12700">
              <a:solidFill>
                <a:schemeClr val="tx1"/>
              </a:solidFill>
              <a:round/>
              <a:headEnd/>
              <a:tailEnd/>
            </a:ln>
            <a:effectLst/>
          </p:spPr>
          <p:txBody>
            <a:bodyPr/>
            <a:lstStyle/>
            <a:p>
              <a:endParaRPr lang="es-ES"/>
            </a:p>
          </p:txBody>
        </p:sp>
        <p:sp>
          <p:nvSpPr>
            <p:cNvPr id="423173" name="Line 261"/>
            <p:cNvSpPr>
              <a:spLocks noChangeShapeType="1"/>
            </p:cNvSpPr>
            <p:nvPr/>
          </p:nvSpPr>
          <p:spPr bwMode="auto">
            <a:xfrm>
              <a:off x="1913" y="3340"/>
              <a:ext cx="0" cy="33"/>
            </a:xfrm>
            <a:prstGeom prst="line">
              <a:avLst/>
            </a:prstGeom>
            <a:noFill/>
            <a:ln w="12700">
              <a:solidFill>
                <a:schemeClr val="tx1"/>
              </a:solidFill>
              <a:round/>
              <a:headEnd/>
              <a:tailEnd/>
            </a:ln>
            <a:effectLst/>
          </p:spPr>
          <p:txBody>
            <a:bodyPr/>
            <a:lstStyle/>
            <a:p>
              <a:endParaRPr lang="es-ES"/>
            </a:p>
          </p:txBody>
        </p:sp>
        <p:sp>
          <p:nvSpPr>
            <p:cNvPr id="423174" name="Line 262"/>
            <p:cNvSpPr>
              <a:spLocks noChangeShapeType="1"/>
            </p:cNvSpPr>
            <p:nvPr/>
          </p:nvSpPr>
          <p:spPr bwMode="auto">
            <a:xfrm>
              <a:off x="1976" y="3334"/>
              <a:ext cx="0" cy="36"/>
            </a:xfrm>
            <a:prstGeom prst="line">
              <a:avLst/>
            </a:prstGeom>
            <a:noFill/>
            <a:ln w="12700">
              <a:solidFill>
                <a:schemeClr val="tx1"/>
              </a:solidFill>
              <a:round/>
              <a:headEnd/>
              <a:tailEnd/>
            </a:ln>
            <a:effectLst/>
          </p:spPr>
          <p:txBody>
            <a:bodyPr/>
            <a:lstStyle/>
            <a:p>
              <a:endParaRPr lang="es-ES"/>
            </a:p>
          </p:txBody>
        </p:sp>
        <p:sp>
          <p:nvSpPr>
            <p:cNvPr id="423175" name="Line 263"/>
            <p:cNvSpPr>
              <a:spLocks noChangeShapeType="1"/>
            </p:cNvSpPr>
            <p:nvPr/>
          </p:nvSpPr>
          <p:spPr bwMode="auto">
            <a:xfrm>
              <a:off x="2045" y="3343"/>
              <a:ext cx="0" cy="33"/>
            </a:xfrm>
            <a:prstGeom prst="line">
              <a:avLst/>
            </a:prstGeom>
            <a:noFill/>
            <a:ln w="12700">
              <a:solidFill>
                <a:schemeClr val="tx1"/>
              </a:solidFill>
              <a:round/>
              <a:headEnd/>
              <a:tailEnd/>
            </a:ln>
            <a:effectLst/>
          </p:spPr>
          <p:txBody>
            <a:bodyPr/>
            <a:lstStyle/>
            <a:p>
              <a:endParaRPr lang="es-ES"/>
            </a:p>
          </p:txBody>
        </p:sp>
        <p:sp>
          <p:nvSpPr>
            <p:cNvPr id="423176" name="Line 264"/>
            <p:cNvSpPr>
              <a:spLocks noChangeShapeType="1"/>
            </p:cNvSpPr>
            <p:nvPr/>
          </p:nvSpPr>
          <p:spPr bwMode="auto">
            <a:xfrm>
              <a:off x="2108" y="3337"/>
              <a:ext cx="0" cy="36"/>
            </a:xfrm>
            <a:prstGeom prst="line">
              <a:avLst/>
            </a:prstGeom>
            <a:noFill/>
            <a:ln w="12700">
              <a:solidFill>
                <a:schemeClr val="tx1"/>
              </a:solidFill>
              <a:round/>
              <a:headEnd/>
              <a:tailEnd/>
            </a:ln>
            <a:effectLst/>
          </p:spPr>
          <p:txBody>
            <a:bodyPr/>
            <a:lstStyle/>
            <a:p>
              <a:endParaRPr lang="es-ES"/>
            </a:p>
          </p:txBody>
        </p:sp>
        <p:sp>
          <p:nvSpPr>
            <p:cNvPr id="423177" name="Line 265"/>
            <p:cNvSpPr>
              <a:spLocks noChangeShapeType="1"/>
            </p:cNvSpPr>
            <p:nvPr/>
          </p:nvSpPr>
          <p:spPr bwMode="auto">
            <a:xfrm>
              <a:off x="2177" y="3337"/>
              <a:ext cx="0" cy="33"/>
            </a:xfrm>
            <a:prstGeom prst="line">
              <a:avLst/>
            </a:prstGeom>
            <a:noFill/>
            <a:ln w="12700">
              <a:solidFill>
                <a:schemeClr val="tx1"/>
              </a:solidFill>
              <a:round/>
              <a:headEnd/>
              <a:tailEnd/>
            </a:ln>
            <a:effectLst/>
          </p:spPr>
          <p:txBody>
            <a:bodyPr/>
            <a:lstStyle/>
            <a:p>
              <a:endParaRPr lang="es-ES"/>
            </a:p>
          </p:txBody>
        </p:sp>
        <p:sp>
          <p:nvSpPr>
            <p:cNvPr id="423179" name="Line 267"/>
            <p:cNvSpPr>
              <a:spLocks noChangeShapeType="1"/>
            </p:cNvSpPr>
            <p:nvPr/>
          </p:nvSpPr>
          <p:spPr bwMode="auto">
            <a:xfrm>
              <a:off x="2108" y="3202"/>
              <a:ext cx="0" cy="36"/>
            </a:xfrm>
            <a:prstGeom prst="line">
              <a:avLst/>
            </a:prstGeom>
            <a:noFill/>
            <a:ln w="12700">
              <a:solidFill>
                <a:schemeClr val="tx1"/>
              </a:solidFill>
              <a:round/>
              <a:headEnd/>
              <a:tailEnd/>
            </a:ln>
            <a:effectLst/>
          </p:spPr>
          <p:txBody>
            <a:bodyPr/>
            <a:lstStyle/>
            <a:p>
              <a:endParaRPr lang="es-ES"/>
            </a:p>
          </p:txBody>
        </p:sp>
        <p:sp>
          <p:nvSpPr>
            <p:cNvPr id="423180" name="Line 268"/>
            <p:cNvSpPr>
              <a:spLocks noChangeShapeType="1"/>
            </p:cNvSpPr>
            <p:nvPr/>
          </p:nvSpPr>
          <p:spPr bwMode="auto">
            <a:xfrm>
              <a:off x="2177" y="3202"/>
              <a:ext cx="0" cy="33"/>
            </a:xfrm>
            <a:prstGeom prst="line">
              <a:avLst/>
            </a:prstGeom>
            <a:noFill/>
            <a:ln w="12700">
              <a:solidFill>
                <a:schemeClr val="tx1"/>
              </a:solidFill>
              <a:round/>
              <a:headEnd/>
              <a:tailEnd/>
            </a:ln>
            <a:effectLst/>
          </p:spPr>
          <p:txBody>
            <a:bodyPr/>
            <a:lstStyle/>
            <a:p>
              <a:endParaRPr lang="es-ES"/>
            </a:p>
          </p:txBody>
        </p:sp>
        <p:sp>
          <p:nvSpPr>
            <p:cNvPr id="423181" name="Line 269"/>
            <p:cNvSpPr>
              <a:spLocks noChangeShapeType="1"/>
            </p:cNvSpPr>
            <p:nvPr/>
          </p:nvSpPr>
          <p:spPr bwMode="auto">
            <a:xfrm>
              <a:off x="2243" y="3199"/>
              <a:ext cx="0" cy="171"/>
            </a:xfrm>
            <a:prstGeom prst="line">
              <a:avLst/>
            </a:prstGeom>
            <a:noFill/>
            <a:ln w="12700">
              <a:solidFill>
                <a:schemeClr val="tx1"/>
              </a:solidFill>
              <a:round/>
              <a:headEnd/>
              <a:tailEnd/>
            </a:ln>
            <a:effectLst/>
          </p:spPr>
          <p:txBody>
            <a:bodyPr/>
            <a:lstStyle/>
            <a:p>
              <a:endParaRPr lang="es-ES"/>
            </a:p>
          </p:txBody>
        </p:sp>
        <p:sp>
          <p:nvSpPr>
            <p:cNvPr id="423182" name="Rectangle 270"/>
            <p:cNvSpPr>
              <a:spLocks noChangeArrowheads="1"/>
            </p:cNvSpPr>
            <p:nvPr/>
          </p:nvSpPr>
          <p:spPr bwMode="auto">
            <a:xfrm>
              <a:off x="1772" y="3200"/>
              <a:ext cx="540" cy="177"/>
            </a:xfrm>
            <a:prstGeom prst="rect">
              <a:avLst/>
            </a:prstGeom>
            <a:noFill/>
            <a:ln w="12700">
              <a:solidFill>
                <a:schemeClr val="tx1"/>
              </a:solidFill>
              <a:miter lim="800000"/>
              <a:headEnd/>
              <a:tailEnd/>
            </a:ln>
            <a:effectLst/>
          </p:spPr>
          <p:txBody>
            <a:bodyPr wrap="none" anchor="ctr"/>
            <a:lstStyle/>
            <a:p>
              <a:endParaRPr lang="es-ES"/>
            </a:p>
          </p:txBody>
        </p:sp>
      </p:grpSp>
      <p:sp>
        <p:nvSpPr>
          <p:cNvPr id="423189" name="Text Box 277"/>
          <p:cNvSpPr txBox="1">
            <a:spLocks noChangeArrowheads="1"/>
          </p:cNvSpPr>
          <p:nvPr/>
        </p:nvSpPr>
        <p:spPr bwMode="auto">
          <a:xfrm>
            <a:off x="3441700" y="5126038"/>
            <a:ext cx="1104900" cy="517525"/>
          </a:xfrm>
          <a:prstGeom prst="rect">
            <a:avLst/>
          </a:prstGeom>
          <a:noFill/>
          <a:ln w="12700">
            <a:noFill/>
            <a:miter lim="800000"/>
            <a:headEnd/>
            <a:tailEnd/>
          </a:ln>
          <a:effectLst/>
        </p:spPr>
        <p:txBody>
          <a:bodyPr>
            <a:spAutoFit/>
          </a:bodyPr>
          <a:lstStyle/>
          <a:p>
            <a:pPr algn="ctr"/>
            <a:r>
              <a:rPr lang="es-ES" sz="1400" b="1">
                <a:latin typeface="Arial" charset="0"/>
              </a:rPr>
              <a:t>Intervalos 6 y 12</a:t>
            </a:r>
          </a:p>
        </p:txBody>
      </p:sp>
      <p:sp>
        <p:nvSpPr>
          <p:cNvPr id="423194" name="Line 282"/>
          <p:cNvSpPr>
            <a:spLocks noChangeShapeType="1"/>
          </p:cNvSpPr>
          <p:nvPr/>
        </p:nvSpPr>
        <p:spPr bwMode="auto">
          <a:xfrm flipV="1">
            <a:off x="1676400" y="4567238"/>
            <a:ext cx="0" cy="381000"/>
          </a:xfrm>
          <a:prstGeom prst="line">
            <a:avLst/>
          </a:prstGeom>
          <a:noFill/>
          <a:ln w="12700">
            <a:solidFill>
              <a:schemeClr val="tx1"/>
            </a:solidFill>
            <a:round/>
            <a:headEnd/>
            <a:tailEnd type="triangle" w="med" len="med"/>
          </a:ln>
          <a:effectLst/>
        </p:spPr>
        <p:txBody>
          <a:bodyPr/>
          <a:lstStyle/>
          <a:p>
            <a:endParaRPr lang="es-ES"/>
          </a:p>
        </p:txBody>
      </p:sp>
      <p:sp>
        <p:nvSpPr>
          <p:cNvPr id="423195" name="Text Box 283"/>
          <p:cNvSpPr txBox="1">
            <a:spLocks noChangeArrowheads="1"/>
          </p:cNvSpPr>
          <p:nvPr/>
        </p:nvSpPr>
        <p:spPr bwMode="auto">
          <a:xfrm>
            <a:off x="914400" y="4872038"/>
            <a:ext cx="1447800" cy="517525"/>
          </a:xfrm>
          <a:prstGeom prst="rect">
            <a:avLst/>
          </a:prstGeom>
          <a:noFill/>
          <a:ln w="12700">
            <a:noFill/>
            <a:miter lim="800000"/>
            <a:headEnd/>
            <a:tailEnd/>
          </a:ln>
          <a:effectLst/>
        </p:spPr>
        <p:txBody>
          <a:bodyPr>
            <a:spAutoFit/>
          </a:bodyPr>
          <a:lstStyle/>
          <a:p>
            <a:pPr algn="ctr"/>
            <a:r>
              <a:rPr lang="es-ES" sz="1400" b="1">
                <a:latin typeface="Arial" charset="0"/>
              </a:rPr>
              <a:t>Bit de entramado</a:t>
            </a:r>
          </a:p>
        </p:txBody>
      </p:sp>
      <p:grpSp>
        <p:nvGrpSpPr>
          <p:cNvPr id="423245" name="Group 333"/>
          <p:cNvGrpSpPr>
            <a:grpSpLocks/>
          </p:cNvGrpSpPr>
          <p:nvPr/>
        </p:nvGrpSpPr>
        <p:grpSpPr bwMode="auto">
          <a:xfrm>
            <a:off x="2565400" y="4583113"/>
            <a:ext cx="1925638" cy="542925"/>
            <a:chOff x="1760" y="2794"/>
            <a:chExt cx="1213" cy="342"/>
          </a:xfrm>
        </p:grpSpPr>
        <p:sp>
          <p:nvSpPr>
            <p:cNvPr id="423183" name="Line 271"/>
            <p:cNvSpPr>
              <a:spLocks noChangeShapeType="1"/>
            </p:cNvSpPr>
            <p:nvPr/>
          </p:nvSpPr>
          <p:spPr bwMode="auto">
            <a:xfrm>
              <a:off x="1970" y="2800"/>
              <a:ext cx="0" cy="120"/>
            </a:xfrm>
            <a:prstGeom prst="line">
              <a:avLst/>
            </a:prstGeom>
            <a:noFill/>
            <a:ln w="12700">
              <a:solidFill>
                <a:schemeClr val="tx1"/>
              </a:solidFill>
              <a:round/>
              <a:headEnd/>
              <a:tailEnd/>
            </a:ln>
            <a:effectLst/>
          </p:spPr>
          <p:txBody>
            <a:bodyPr/>
            <a:lstStyle/>
            <a:p>
              <a:endParaRPr lang="es-ES"/>
            </a:p>
          </p:txBody>
        </p:sp>
        <p:sp>
          <p:nvSpPr>
            <p:cNvPr id="423184" name="Line 272"/>
            <p:cNvSpPr>
              <a:spLocks noChangeShapeType="1"/>
            </p:cNvSpPr>
            <p:nvPr/>
          </p:nvSpPr>
          <p:spPr bwMode="auto">
            <a:xfrm>
              <a:off x="2108" y="2800"/>
              <a:ext cx="0" cy="120"/>
            </a:xfrm>
            <a:prstGeom prst="line">
              <a:avLst/>
            </a:prstGeom>
            <a:noFill/>
            <a:ln w="12700">
              <a:solidFill>
                <a:schemeClr val="tx1"/>
              </a:solidFill>
              <a:round/>
              <a:headEnd/>
              <a:tailEnd/>
            </a:ln>
            <a:effectLst/>
          </p:spPr>
          <p:txBody>
            <a:bodyPr/>
            <a:lstStyle/>
            <a:p>
              <a:endParaRPr lang="es-ES"/>
            </a:p>
          </p:txBody>
        </p:sp>
        <p:sp>
          <p:nvSpPr>
            <p:cNvPr id="423185" name="Line 273"/>
            <p:cNvSpPr>
              <a:spLocks noChangeShapeType="1"/>
            </p:cNvSpPr>
            <p:nvPr/>
          </p:nvSpPr>
          <p:spPr bwMode="auto">
            <a:xfrm>
              <a:off x="1763" y="3016"/>
              <a:ext cx="0" cy="120"/>
            </a:xfrm>
            <a:prstGeom prst="line">
              <a:avLst/>
            </a:prstGeom>
            <a:noFill/>
            <a:ln w="12700">
              <a:solidFill>
                <a:schemeClr val="tx1"/>
              </a:solidFill>
              <a:round/>
              <a:headEnd/>
              <a:tailEnd/>
            </a:ln>
            <a:effectLst/>
          </p:spPr>
          <p:txBody>
            <a:bodyPr/>
            <a:lstStyle/>
            <a:p>
              <a:endParaRPr lang="es-ES"/>
            </a:p>
          </p:txBody>
        </p:sp>
        <p:sp>
          <p:nvSpPr>
            <p:cNvPr id="423186" name="Line 274"/>
            <p:cNvSpPr>
              <a:spLocks noChangeShapeType="1"/>
            </p:cNvSpPr>
            <p:nvPr/>
          </p:nvSpPr>
          <p:spPr bwMode="auto">
            <a:xfrm>
              <a:off x="2312" y="3010"/>
              <a:ext cx="0" cy="120"/>
            </a:xfrm>
            <a:prstGeom prst="line">
              <a:avLst/>
            </a:prstGeom>
            <a:noFill/>
            <a:ln w="12700">
              <a:solidFill>
                <a:schemeClr val="tx1"/>
              </a:solidFill>
              <a:round/>
              <a:headEnd/>
              <a:tailEnd/>
            </a:ln>
            <a:effectLst/>
          </p:spPr>
          <p:txBody>
            <a:bodyPr/>
            <a:lstStyle/>
            <a:p>
              <a:endParaRPr lang="es-ES"/>
            </a:p>
          </p:txBody>
        </p:sp>
        <p:sp>
          <p:nvSpPr>
            <p:cNvPr id="423187" name="Line 275"/>
            <p:cNvSpPr>
              <a:spLocks noChangeShapeType="1"/>
            </p:cNvSpPr>
            <p:nvPr/>
          </p:nvSpPr>
          <p:spPr bwMode="auto">
            <a:xfrm flipH="1">
              <a:off x="1760" y="2914"/>
              <a:ext cx="210" cy="105"/>
            </a:xfrm>
            <a:prstGeom prst="line">
              <a:avLst/>
            </a:prstGeom>
            <a:noFill/>
            <a:ln w="12700">
              <a:solidFill>
                <a:schemeClr val="tx1"/>
              </a:solidFill>
              <a:round/>
              <a:headEnd/>
              <a:tailEnd/>
            </a:ln>
            <a:effectLst/>
          </p:spPr>
          <p:txBody>
            <a:bodyPr/>
            <a:lstStyle/>
            <a:p>
              <a:endParaRPr lang="es-ES"/>
            </a:p>
          </p:txBody>
        </p:sp>
        <p:sp>
          <p:nvSpPr>
            <p:cNvPr id="423188" name="Line 276"/>
            <p:cNvSpPr>
              <a:spLocks noChangeShapeType="1"/>
            </p:cNvSpPr>
            <p:nvPr/>
          </p:nvSpPr>
          <p:spPr bwMode="auto">
            <a:xfrm>
              <a:off x="2108" y="2914"/>
              <a:ext cx="204" cy="102"/>
            </a:xfrm>
            <a:prstGeom prst="line">
              <a:avLst/>
            </a:prstGeom>
            <a:noFill/>
            <a:ln w="12700">
              <a:solidFill>
                <a:schemeClr val="tx1"/>
              </a:solidFill>
              <a:round/>
              <a:headEnd/>
              <a:tailEnd/>
            </a:ln>
            <a:effectLst/>
          </p:spPr>
          <p:txBody>
            <a:bodyPr/>
            <a:lstStyle/>
            <a:p>
              <a:endParaRPr lang="es-ES"/>
            </a:p>
          </p:txBody>
        </p:sp>
        <p:sp>
          <p:nvSpPr>
            <p:cNvPr id="423196" name="Line 284"/>
            <p:cNvSpPr>
              <a:spLocks noChangeShapeType="1"/>
            </p:cNvSpPr>
            <p:nvPr/>
          </p:nvSpPr>
          <p:spPr bwMode="auto">
            <a:xfrm>
              <a:off x="2828" y="2794"/>
              <a:ext cx="0" cy="120"/>
            </a:xfrm>
            <a:prstGeom prst="line">
              <a:avLst/>
            </a:prstGeom>
            <a:noFill/>
            <a:ln w="12700">
              <a:solidFill>
                <a:schemeClr val="tx1"/>
              </a:solidFill>
              <a:round/>
              <a:headEnd/>
              <a:tailEnd/>
            </a:ln>
            <a:effectLst/>
          </p:spPr>
          <p:txBody>
            <a:bodyPr/>
            <a:lstStyle/>
            <a:p>
              <a:endParaRPr lang="es-ES"/>
            </a:p>
          </p:txBody>
        </p:sp>
        <p:sp>
          <p:nvSpPr>
            <p:cNvPr id="423197" name="Line 285"/>
            <p:cNvSpPr>
              <a:spLocks noChangeShapeType="1"/>
            </p:cNvSpPr>
            <p:nvPr/>
          </p:nvSpPr>
          <p:spPr bwMode="auto">
            <a:xfrm>
              <a:off x="2972" y="2797"/>
              <a:ext cx="0" cy="120"/>
            </a:xfrm>
            <a:prstGeom prst="line">
              <a:avLst/>
            </a:prstGeom>
            <a:noFill/>
            <a:ln w="12700">
              <a:solidFill>
                <a:schemeClr val="tx1"/>
              </a:solidFill>
              <a:round/>
              <a:headEnd/>
              <a:tailEnd/>
            </a:ln>
            <a:effectLst/>
          </p:spPr>
          <p:txBody>
            <a:bodyPr/>
            <a:lstStyle/>
            <a:p>
              <a:endParaRPr lang="es-ES"/>
            </a:p>
          </p:txBody>
        </p:sp>
        <p:sp>
          <p:nvSpPr>
            <p:cNvPr id="423198" name="Line 286"/>
            <p:cNvSpPr>
              <a:spLocks noChangeShapeType="1"/>
            </p:cNvSpPr>
            <p:nvPr/>
          </p:nvSpPr>
          <p:spPr bwMode="auto">
            <a:xfrm flipV="1">
              <a:off x="1761" y="2910"/>
              <a:ext cx="1068" cy="108"/>
            </a:xfrm>
            <a:prstGeom prst="line">
              <a:avLst/>
            </a:prstGeom>
            <a:noFill/>
            <a:ln w="12700">
              <a:solidFill>
                <a:schemeClr val="tx1"/>
              </a:solidFill>
              <a:round/>
              <a:headEnd/>
              <a:tailEnd/>
            </a:ln>
            <a:effectLst/>
          </p:spPr>
          <p:txBody>
            <a:bodyPr/>
            <a:lstStyle/>
            <a:p>
              <a:endParaRPr lang="es-ES"/>
            </a:p>
          </p:txBody>
        </p:sp>
        <p:sp>
          <p:nvSpPr>
            <p:cNvPr id="423199" name="Line 287"/>
            <p:cNvSpPr>
              <a:spLocks noChangeShapeType="1"/>
            </p:cNvSpPr>
            <p:nvPr/>
          </p:nvSpPr>
          <p:spPr bwMode="auto">
            <a:xfrm flipV="1">
              <a:off x="2313" y="2913"/>
              <a:ext cx="660" cy="102"/>
            </a:xfrm>
            <a:prstGeom prst="line">
              <a:avLst/>
            </a:prstGeom>
            <a:noFill/>
            <a:ln w="12700">
              <a:solidFill>
                <a:schemeClr val="tx1"/>
              </a:solidFill>
              <a:round/>
              <a:headEnd/>
              <a:tailEnd/>
            </a:ln>
            <a:effectLst/>
          </p:spPr>
          <p:txBody>
            <a:bodyPr/>
            <a:lstStyle/>
            <a:p>
              <a:endParaRPr lang="es-ES"/>
            </a:p>
          </p:txBody>
        </p:sp>
      </p:grpSp>
      <p:sp>
        <p:nvSpPr>
          <p:cNvPr id="423200" name="AutoShape 288"/>
          <p:cNvSpPr>
            <a:spLocks/>
          </p:cNvSpPr>
          <p:nvPr/>
        </p:nvSpPr>
        <p:spPr bwMode="auto">
          <a:xfrm rot="16200000">
            <a:off x="2849563" y="5226050"/>
            <a:ext cx="200025" cy="733425"/>
          </a:xfrm>
          <a:prstGeom prst="leftBrace">
            <a:avLst>
              <a:gd name="adj1" fmla="val 30556"/>
              <a:gd name="adj2" fmla="val 50000"/>
            </a:avLst>
          </a:prstGeom>
          <a:noFill/>
          <a:ln w="12700">
            <a:solidFill>
              <a:schemeClr val="tx1"/>
            </a:solidFill>
            <a:round/>
            <a:headEnd/>
            <a:tailEnd/>
          </a:ln>
          <a:effectLst/>
        </p:spPr>
        <p:txBody>
          <a:bodyPr wrap="none" anchor="ctr"/>
          <a:lstStyle/>
          <a:p>
            <a:endParaRPr lang="es-ES"/>
          </a:p>
        </p:txBody>
      </p:sp>
      <p:sp>
        <p:nvSpPr>
          <p:cNvPr id="423201" name="Text Box 289"/>
          <p:cNvSpPr txBox="1">
            <a:spLocks noChangeArrowheads="1"/>
          </p:cNvSpPr>
          <p:nvPr/>
        </p:nvSpPr>
        <p:spPr bwMode="auto">
          <a:xfrm>
            <a:off x="1289050" y="5780088"/>
            <a:ext cx="1447800" cy="730250"/>
          </a:xfrm>
          <a:prstGeom prst="rect">
            <a:avLst/>
          </a:prstGeom>
          <a:noFill/>
          <a:ln w="12700">
            <a:noFill/>
            <a:miter lim="800000"/>
            <a:headEnd/>
            <a:tailEnd/>
          </a:ln>
          <a:effectLst/>
        </p:spPr>
        <p:txBody>
          <a:bodyPr>
            <a:spAutoFit/>
          </a:bodyPr>
          <a:lstStyle/>
          <a:p>
            <a:pPr algn="ctr"/>
            <a:r>
              <a:rPr lang="es-ES" sz="1400" b="1">
                <a:latin typeface="Arial" charset="0"/>
              </a:rPr>
              <a:t>7 bits de información (56 Kb/s)</a:t>
            </a:r>
          </a:p>
        </p:txBody>
      </p:sp>
      <p:sp>
        <p:nvSpPr>
          <p:cNvPr id="423202" name="Line 290"/>
          <p:cNvSpPr>
            <a:spLocks noChangeShapeType="1"/>
          </p:cNvSpPr>
          <p:nvPr/>
        </p:nvSpPr>
        <p:spPr bwMode="auto">
          <a:xfrm>
            <a:off x="2484438" y="6019800"/>
            <a:ext cx="457200" cy="0"/>
          </a:xfrm>
          <a:prstGeom prst="line">
            <a:avLst/>
          </a:prstGeom>
          <a:noFill/>
          <a:ln w="12700">
            <a:solidFill>
              <a:schemeClr val="tx1"/>
            </a:solidFill>
            <a:round/>
            <a:headEnd/>
            <a:tailEnd/>
          </a:ln>
          <a:effectLst/>
        </p:spPr>
        <p:txBody>
          <a:bodyPr/>
          <a:lstStyle/>
          <a:p>
            <a:endParaRPr lang="es-ES"/>
          </a:p>
        </p:txBody>
      </p:sp>
      <p:sp>
        <p:nvSpPr>
          <p:cNvPr id="423203" name="Line 291"/>
          <p:cNvSpPr>
            <a:spLocks noChangeShapeType="1"/>
          </p:cNvSpPr>
          <p:nvPr/>
        </p:nvSpPr>
        <p:spPr bwMode="auto">
          <a:xfrm flipV="1">
            <a:off x="2941638" y="5791200"/>
            <a:ext cx="0" cy="228600"/>
          </a:xfrm>
          <a:prstGeom prst="line">
            <a:avLst/>
          </a:prstGeom>
          <a:noFill/>
          <a:ln w="12700">
            <a:solidFill>
              <a:schemeClr val="tx1"/>
            </a:solidFill>
            <a:round/>
            <a:headEnd/>
            <a:tailEnd type="triangle" w="med" len="med"/>
          </a:ln>
          <a:effectLst/>
        </p:spPr>
        <p:txBody>
          <a:bodyPr/>
          <a:lstStyle/>
          <a:p>
            <a:endParaRPr lang="es-ES"/>
          </a:p>
        </p:txBody>
      </p:sp>
      <p:sp>
        <p:nvSpPr>
          <p:cNvPr id="423205" name="Line 293"/>
          <p:cNvSpPr>
            <a:spLocks noChangeShapeType="1"/>
          </p:cNvSpPr>
          <p:nvPr/>
        </p:nvSpPr>
        <p:spPr bwMode="auto">
          <a:xfrm flipV="1">
            <a:off x="3384550" y="5510213"/>
            <a:ext cx="0" cy="585787"/>
          </a:xfrm>
          <a:prstGeom prst="line">
            <a:avLst/>
          </a:prstGeom>
          <a:noFill/>
          <a:ln w="12700">
            <a:solidFill>
              <a:schemeClr val="tx1"/>
            </a:solidFill>
            <a:round/>
            <a:headEnd/>
            <a:tailEnd type="triangle" w="med" len="med"/>
          </a:ln>
          <a:effectLst/>
        </p:spPr>
        <p:txBody>
          <a:bodyPr/>
          <a:lstStyle/>
          <a:p>
            <a:endParaRPr lang="es-ES"/>
          </a:p>
        </p:txBody>
      </p:sp>
      <p:sp>
        <p:nvSpPr>
          <p:cNvPr id="423206" name="Line 294"/>
          <p:cNvSpPr>
            <a:spLocks noChangeShapeType="1"/>
          </p:cNvSpPr>
          <p:nvPr/>
        </p:nvSpPr>
        <p:spPr bwMode="auto">
          <a:xfrm>
            <a:off x="3386138" y="6097588"/>
            <a:ext cx="266700" cy="0"/>
          </a:xfrm>
          <a:prstGeom prst="line">
            <a:avLst/>
          </a:prstGeom>
          <a:noFill/>
          <a:ln w="12700">
            <a:solidFill>
              <a:schemeClr val="tx1"/>
            </a:solidFill>
            <a:round/>
            <a:headEnd/>
            <a:tailEnd/>
          </a:ln>
          <a:effectLst/>
        </p:spPr>
        <p:txBody>
          <a:bodyPr/>
          <a:lstStyle/>
          <a:p>
            <a:endParaRPr lang="es-ES"/>
          </a:p>
        </p:txBody>
      </p:sp>
      <p:sp>
        <p:nvSpPr>
          <p:cNvPr id="423207" name="Text Box 295"/>
          <p:cNvSpPr txBox="1">
            <a:spLocks noChangeArrowheads="1"/>
          </p:cNvSpPr>
          <p:nvPr/>
        </p:nvSpPr>
        <p:spPr bwMode="auto">
          <a:xfrm>
            <a:off x="3352800" y="5888038"/>
            <a:ext cx="1447800" cy="517525"/>
          </a:xfrm>
          <a:prstGeom prst="rect">
            <a:avLst/>
          </a:prstGeom>
          <a:noFill/>
          <a:ln w="12700">
            <a:noFill/>
            <a:miter lim="800000"/>
            <a:headEnd/>
            <a:tailEnd/>
          </a:ln>
          <a:effectLst/>
        </p:spPr>
        <p:txBody>
          <a:bodyPr>
            <a:spAutoFit/>
          </a:bodyPr>
          <a:lstStyle/>
          <a:p>
            <a:pPr algn="ctr"/>
            <a:r>
              <a:rPr lang="es-ES" sz="1400" b="1">
                <a:latin typeface="Arial" charset="0"/>
              </a:rPr>
              <a:t>Bit de señalización</a:t>
            </a:r>
          </a:p>
        </p:txBody>
      </p:sp>
      <p:sp>
        <p:nvSpPr>
          <p:cNvPr id="423208" name="AutoShape 296"/>
          <p:cNvSpPr>
            <a:spLocks/>
          </p:cNvSpPr>
          <p:nvPr/>
        </p:nvSpPr>
        <p:spPr bwMode="auto">
          <a:xfrm rot="16200000">
            <a:off x="7094538" y="2478088"/>
            <a:ext cx="200025" cy="828675"/>
          </a:xfrm>
          <a:prstGeom prst="leftBrace">
            <a:avLst>
              <a:gd name="adj1" fmla="val 34524"/>
              <a:gd name="adj2" fmla="val 50000"/>
            </a:avLst>
          </a:prstGeom>
          <a:noFill/>
          <a:ln w="12700">
            <a:solidFill>
              <a:schemeClr val="tx1"/>
            </a:solidFill>
            <a:round/>
            <a:headEnd/>
            <a:tailEnd/>
          </a:ln>
          <a:effectLst/>
        </p:spPr>
        <p:txBody>
          <a:bodyPr wrap="none" anchor="ctr"/>
          <a:lstStyle/>
          <a:p>
            <a:endParaRPr lang="es-ES"/>
          </a:p>
        </p:txBody>
      </p:sp>
      <p:sp>
        <p:nvSpPr>
          <p:cNvPr id="423209" name="Text Box 297"/>
          <p:cNvSpPr txBox="1">
            <a:spLocks noChangeArrowheads="1"/>
          </p:cNvSpPr>
          <p:nvPr/>
        </p:nvSpPr>
        <p:spPr bwMode="auto">
          <a:xfrm>
            <a:off x="5562600" y="2908300"/>
            <a:ext cx="1447800" cy="517525"/>
          </a:xfrm>
          <a:prstGeom prst="rect">
            <a:avLst/>
          </a:prstGeom>
          <a:noFill/>
          <a:ln w="12700">
            <a:noFill/>
            <a:miter lim="800000"/>
            <a:headEnd/>
            <a:tailEnd/>
          </a:ln>
          <a:effectLst/>
        </p:spPr>
        <p:txBody>
          <a:bodyPr>
            <a:spAutoFit/>
          </a:bodyPr>
          <a:lstStyle/>
          <a:p>
            <a:pPr algn="ctr"/>
            <a:r>
              <a:rPr lang="es-ES" sz="1400" b="1">
                <a:latin typeface="Arial" charset="0"/>
              </a:rPr>
              <a:t>8 bits de datos (64 Kb/s)</a:t>
            </a:r>
          </a:p>
        </p:txBody>
      </p:sp>
      <p:sp>
        <p:nvSpPr>
          <p:cNvPr id="423210" name="Line 298"/>
          <p:cNvSpPr>
            <a:spLocks noChangeShapeType="1"/>
          </p:cNvSpPr>
          <p:nvPr/>
        </p:nvSpPr>
        <p:spPr bwMode="auto">
          <a:xfrm>
            <a:off x="6732588" y="3255963"/>
            <a:ext cx="457200" cy="0"/>
          </a:xfrm>
          <a:prstGeom prst="line">
            <a:avLst/>
          </a:prstGeom>
          <a:noFill/>
          <a:ln w="12700">
            <a:solidFill>
              <a:schemeClr val="tx1"/>
            </a:solidFill>
            <a:round/>
            <a:headEnd/>
            <a:tailEnd/>
          </a:ln>
          <a:effectLst/>
        </p:spPr>
        <p:txBody>
          <a:bodyPr/>
          <a:lstStyle/>
          <a:p>
            <a:endParaRPr lang="es-ES"/>
          </a:p>
        </p:txBody>
      </p:sp>
      <p:sp>
        <p:nvSpPr>
          <p:cNvPr id="423211" name="Line 299"/>
          <p:cNvSpPr>
            <a:spLocks noChangeShapeType="1"/>
          </p:cNvSpPr>
          <p:nvPr/>
        </p:nvSpPr>
        <p:spPr bwMode="auto">
          <a:xfrm flipV="1">
            <a:off x="7189788" y="3027363"/>
            <a:ext cx="0" cy="228600"/>
          </a:xfrm>
          <a:prstGeom prst="line">
            <a:avLst/>
          </a:prstGeom>
          <a:noFill/>
          <a:ln w="12700">
            <a:solidFill>
              <a:schemeClr val="tx1"/>
            </a:solidFill>
            <a:round/>
            <a:headEnd/>
            <a:tailEnd type="triangle" w="med" len="med"/>
          </a:ln>
          <a:effectLst/>
        </p:spPr>
        <p:txBody>
          <a:bodyPr/>
          <a:lstStyle/>
          <a:p>
            <a:endParaRPr lang="es-ES"/>
          </a:p>
        </p:txBody>
      </p:sp>
      <p:grpSp>
        <p:nvGrpSpPr>
          <p:cNvPr id="423212" name="Group 300"/>
          <p:cNvGrpSpPr>
            <a:grpSpLocks/>
          </p:cNvGrpSpPr>
          <p:nvPr/>
        </p:nvGrpSpPr>
        <p:grpSpPr bwMode="auto">
          <a:xfrm>
            <a:off x="5568950" y="5145088"/>
            <a:ext cx="857250" cy="285750"/>
            <a:chOff x="36" y="1551"/>
            <a:chExt cx="540" cy="180"/>
          </a:xfrm>
        </p:grpSpPr>
        <p:sp>
          <p:nvSpPr>
            <p:cNvPr id="423213" name="Line 301"/>
            <p:cNvSpPr>
              <a:spLocks noChangeShapeType="1"/>
            </p:cNvSpPr>
            <p:nvPr/>
          </p:nvSpPr>
          <p:spPr bwMode="auto">
            <a:xfrm>
              <a:off x="105" y="1557"/>
              <a:ext cx="0" cy="36"/>
            </a:xfrm>
            <a:prstGeom prst="line">
              <a:avLst/>
            </a:prstGeom>
            <a:noFill/>
            <a:ln w="12700">
              <a:solidFill>
                <a:schemeClr val="tx1"/>
              </a:solidFill>
              <a:round/>
              <a:headEnd/>
              <a:tailEnd/>
            </a:ln>
            <a:effectLst/>
          </p:spPr>
          <p:txBody>
            <a:bodyPr/>
            <a:lstStyle/>
            <a:p>
              <a:endParaRPr lang="es-ES"/>
            </a:p>
          </p:txBody>
        </p:sp>
        <p:sp>
          <p:nvSpPr>
            <p:cNvPr id="423214" name="Line 302"/>
            <p:cNvSpPr>
              <a:spLocks noChangeShapeType="1"/>
            </p:cNvSpPr>
            <p:nvPr/>
          </p:nvSpPr>
          <p:spPr bwMode="auto">
            <a:xfrm>
              <a:off x="174" y="1557"/>
              <a:ext cx="0" cy="33"/>
            </a:xfrm>
            <a:prstGeom prst="line">
              <a:avLst/>
            </a:prstGeom>
            <a:noFill/>
            <a:ln w="12700">
              <a:solidFill>
                <a:schemeClr val="tx1"/>
              </a:solidFill>
              <a:round/>
              <a:headEnd/>
              <a:tailEnd/>
            </a:ln>
            <a:effectLst/>
          </p:spPr>
          <p:txBody>
            <a:bodyPr/>
            <a:lstStyle/>
            <a:p>
              <a:endParaRPr lang="es-ES"/>
            </a:p>
          </p:txBody>
        </p:sp>
        <p:sp>
          <p:nvSpPr>
            <p:cNvPr id="423215" name="Line 303"/>
            <p:cNvSpPr>
              <a:spLocks noChangeShapeType="1"/>
            </p:cNvSpPr>
            <p:nvPr/>
          </p:nvSpPr>
          <p:spPr bwMode="auto">
            <a:xfrm>
              <a:off x="240" y="1557"/>
              <a:ext cx="0" cy="36"/>
            </a:xfrm>
            <a:prstGeom prst="line">
              <a:avLst/>
            </a:prstGeom>
            <a:noFill/>
            <a:ln w="12700">
              <a:solidFill>
                <a:schemeClr val="tx1"/>
              </a:solidFill>
              <a:round/>
              <a:headEnd/>
              <a:tailEnd/>
            </a:ln>
            <a:effectLst/>
          </p:spPr>
          <p:txBody>
            <a:bodyPr/>
            <a:lstStyle/>
            <a:p>
              <a:endParaRPr lang="es-ES"/>
            </a:p>
          </p:txBody>
        </p:sp>
        <p:sp>
          <p:nvSpPr>
            <p:cNvPr id="423216" name="Line 304"/>
            <p:cNvSpPr>
              <a:spLocks noChangeShapeType="1"/>
            </p:cNvSpPr>
            <p:nvPr/>
          </p:nvSpPr>
          <p:spPr bwMode="auto">
            <a:xfrm>
              <a:off x="309" y="1557"/>
              <a:ext cx="0" cy="33"/>
            </a:xfrm>
            <a:prstGeom prst="line">
              <a:avLst/>
            </a:prstGeom>
            <a:noFill/>
            <a:ln w="12700">
              <a:solidFill>
                <a:schemeClr val="tx1"/>
              </a:solidFill>
              <a:round/>
              <a:headEnd/>
              <a:tailEnd/>
            </a:ln>
            <a:effectLst/>
          </p:spPr>
          <p:txBody>
            <a:bodyPr/>
            <a:lstStyle/>
            <a:p>
              <a:endParaRPr lang="es-ES"/>
            </a:p>
          </p:txBody>
        </p:sp>
        <p:sp>
          <p:nvSpPr>
            <p:cNvPr id="423217" name="Line 305"/>
            <p:cNvSpPr>
              <a:spLocks noChangeShapeType="1"/>
            </p:cNvSpPr>
            <p:nvPr/>
          </p:nvSpPr>
          <p:spPr bwMode="auto">
            <a:xfrm>
              <a:off x="105" y="1692"/>
              <a:ext cx="0" cy="36"/>
            </a:xfrm>
            <a:prstGeom prst="line">
              <a:avLst/>
            </a:prstGeom>
            <a:noFill/>
            <a:ln w="12700">
              <a:solidFill>
                <a:schemeClr val="tx1"/>
              </a:solidFill>
              <a:round/>
              <a:headEnd/>
              <a:tailEnd/>
            </a:ln>
            <a:effectLst/>
          </p:spPr>
          <p:txBody>
            <a:bodyPr/>
            <a:lstStyle/>
            <a:p>
              <a:endParaRPr lang="es-ES"/>
            </a:p>
          </p:txBody>
        </p:sp>
        <p:sp>
          <p:nvSpPr>
            <p:cNvPr id="423218" name="Line 306"/>
            <p:cNvSpPr>
              <a:spLocks noChangeShapeType="1"/>
            </p:cNvSpPr>
            <p:nvPr/>
          </p:nvSpPr>
          <p:spPr bwMode="auto">
            <a:xfrm>
              <a:off x="177" y="1695"/>
              <a:ext cx="0" cy="33"/>
            </a:xfrm>
            <a:prstGeom prst="line">
              <a:avLst/>
            </a:prstGeom>
            <a:noFill/>
            <a:ln w="12700">
              <a:solidFill>
                <a:schemeClr val="tx1"/>
              </a:solidFill>
              <a:round/>
              <a:headEnd/>
              <a:tailEnd/>
            </a:ln>
            <a:effectLst/>
          </p:spPr>
          <p:txBody>
            <a:bodyPr/>
            <a:lstStyle/>
            <a:p>
              <a:endParaRPr lang="es-ES"/>
            </a:p>
          </p:txBody>
        </p:sp>
        <p:sp>
          <p:nvSpPr>
            <p:cNvPr id="423219" name="Line 307"/>
            <p:cNvSpPr>
              <a:spLocks noChangeShapeType="1"/>
            </p:cNvSpPr>
            <p:nvPr/>
          </p:nvSpPr>
          <p:spPr bwMode="auto">
            <a:xfrm>
              <a:off x="240" y="1689"/>
              <a:ext cx="0" cy="36"/>
            </a:xfrm>
            <a:prstGeom prst="line">
              <a:avLst/>
            </a:prstGeom>
            <a:noFill/>
            <a:ln w="12700">
              <a:solidFill>
                <a:schemeClr val="tx1"/>
              </a:solidFill>
              <a:round/>
              <a:headEnd/>
              <a:tailEnd/>
            </a:ln>
            <a:effectLst/>
          </p:spPr>
          <p:txBody>
            <a:bodyPr/>
            <a:lstStyle/>
            <a:p>
              <a:endParaRPr lang="es-ES"/>
            </a:p>
          </p:txBody>
        </p:sp>
        <p:sp>
          <p:nvSpPr>
            <p:cNvPr id="423220" name="Line 308"/>
            <p:cNvSpPr>
              <a:spLocks noChangeShapeType="1"/>
            </p:cNvSpPr>
            <p:nvPr/>
          </p:nvSpPr>
          <p:spPr bwMode="auto">
            <a:xfrm>
              <a:off x="309" y="1698"/>
              <a:ext cx="0" cy="33"/>
            </a:xfrm>
            <a:prstGeom prst="line">
              <a:avLst/>
            </a:prstGeom>
            <a:noFill/>
            <a:ln w="12700">
              <a:solidFill>
                <a:schemeClr val="tx1"/>
              </a:solidFill>
              <a:round/>
              <a:headEnd/>
              <a:tailEnd/>
            </a:ln>
            <a:effectLst/>
          </p:spPr>
          <p:txBody>
            <a:bodyPr/>
            <a:lstStyle/>
            <a:p>
              <a:endParaRPr lang="es-ES"/>
            </a:p>
          </p:txBody>
        </p:sp>
        <p:sp>
          <p:nvSpPr>
            <p:cNvPr id="423221" name="Line 309"/>
            <p:cNvSpPr>
              <a:spLocks noChangeShapeType="1"/>
            </p:cNvSpPr>
            <p:nvPr/>
          </p:nvSpPr>
          <p:spPr bwMode="auto">
            <a:xfrm>
              <a:off x="372" y="1692"/>
              <a:ext cx="0" cy="36"/>
            </a:xfrm>
            <a:prstGeom prst="line">
              <a:avLst/>
            </a:prstGeom>
            <a:noFill/>
            <a:ln w="12700">
              <a:solidFill>
                <a:schemeClr val="tx1"/>
              </a:solidFill>
              <a:round/>
              <a:headEnd/>
              <a:tailEnd/>
            </a:ln>
            <a:effectLst/>
          </p:spPr>
          <p:txBody>
            <a:bodyPr/>
            <a:lstStyle/>
            <a:p>
              <a:endParaRPr lang="es-ES"/>
            </a:p>
          </p:txBody>
        </p:sp>
        <p:sp>
          <p:nvSpPr>
            <p:cNvPr id="423222" name="Line 310"/>
            <p:cNvSpPr>
              <a:spLocks noChangeShapeType="1"/>
            </p:cNvSpPr>
            <p:nvPr/>
          </p:nvSpPr>
          <p:spPr bwMode="auto">
            <a:xfrm>
              <a:off x="441" y="1692"/>
              <a:ext cx="0" cy="33"/>
            </a:xfrm>
            <a:prstGeom prst="line">
              <a:avLst/>
            </a:prstGeom>
            <a:noFill/>
            <a:ln w="12700">
              <a:solidFill>
                <a:schemeClr val="tx1"/>
              </a:solidFill>
              <a:round/>
              <a:headEnd/>
              <a:tailEnd/>
            </a:ln>
            <a:effectLst/>
          </p:spPr>
          <p:txBody>
            <a:bodyPr/>
            <a:lstStyle/>
            <a:p>
              <a:endParaRPr lang="es-ES"/>
            </a:p>
          </p:txBody>
        </p:sp>
        <p:sp>
          <p:nvSpPr>
            <p:cNvPr id="423223" name="Line 311"/>
            <p:cNvSpPr>
              <a:spLocks noChangeShapeType="1"/>
            </p:cNvSpPr>
            <p:nvPr/>
          </p:nvSpPr>
          <p:spPr bwMode="auto">
            <a:xfrm>
              <a:off x="507" y="1692"/>
              <a:ext cx="0" cy="36"/>
            </a:xfrm>
            <a:prstGeom prst="line">
              <a:avLst/>
            </a:prstGeom>
            <a:noFill/>
            <a:ln w="12700">
              <a:solidFill>
                <a:schemeClr val="tx1"/>
              </a:solidFill>
              <a:round/>
              <a:headEnd/>
              <a:tailEnd/>
            </a:ln>
            <a:effectLst/>
          </p:spPr>
          <p:txBody>
            <a:bodyPr/>
            <a:lstStyle/>
            <a:p>
              <a:endParaRPr lang="es-ES"/>
            </a:p>
          </p:txBody>
        </p:sp>
        <p:sp>
          <p:nvSpPr>
            <p:cNvPr id="423224" name="Line 312"/>
            <p:cNvSpPr>
              <a:spLocks noChangeShapeType="1"/>
            </p:cNvSpPr>
            <p:nvPr/>
          </p:nvSpPr>
          <p:spPr bwMode="auto">
            <a:xfrm>
              <a:off x="372" y="1557"/>
              <a:ext cx="0" cy="36"/>
            </a:xfrm>
            <a:prstGeom prst="line">
              <a:avLst/>
            </a:prstGeom>
            <a:noFill/>
            <a:ln w="12700">
              <a:solidFill>
                <a:schemeClr val="tx1"/>
              </a:solidFill>
              <a:round/>
              <a:headEnd/>
              <a:tailEnd/>
            </a:ln>
            <a:effectLst/>
          </p:spPr>
          <p:txBody>
            <a:bodyPr/>
            <a:lstStyle/>
            <a:p>
              <a:endParaRPr lang="es-ES"/>
            </a:p>
          </p:txBody>
        </p:sp>
        <p:sp>
          <p:nvSpPr>
            <p:cNvPr id="423225" name="Line 313"/>
            <p:cNvSpPr>
              <a:spLocks noChangeShapeType="1"/>
            </p:cNvSpPr>
            <p:nvPr/>
          </p:nvSpPr>
          <p:spPr bwMode="auto">
            <a:xfrm>
              <a:off x="441" y="1557"/>
              <a:ext cx="0" cy="33"/>
            </a:xfrm>
            <a:prstGeom prst="line">
              <a:avLst/>
            </a:prstGeom>
            <a:noFill/>
            <a:ln w="12700">
              <a:solidFill>
                <a:schemeClr val="tx1"/>
              </a:solidFill>
              <a:round/>
              <a:headEnd/>
              <a:tailEnd/>
            </a:ln>
            <a:effectLst/>
          </p:spPr>
          <p:txBody>
            <a:bodyPr/>
            <a:lstStyle/>
            <a:p>
              <a:endParaRPr lang="es-ES"/>
            </a:p>
          </p:txBody>
        </p:sp>
        <p:sp>
          <p:nvSpPr>
            <p:cNvPr id="423226" name="Line 314"/>
            <p:cNvSpPr>
              <a:spLocks noChangeShapeType="1"/>
            </p:cNvSpPr>
            <p:nvPr/>
          </p:nvSpPr>
          <p:spPr bwMode="auto">
            <a:xfrm>
              <a:off x="507" y="1554"/>
              <a:ext cx="0" cy="36"/>
            </a:xfrm>
            <a:prstGeom prst="line">
              <a:avLst/>
            </a:prstGeom>
            <a:noFill/>
            <a:ln w="12700">
              <a:solidFill>
                <a:schemeClr val="tx1"/>
              </a:solidFill>
              <a:round/>
              <a:headEnd/>
              <a:tailEnd/>
            </a:ln>
            <a:effectLst/>
          </p:spPr>
          <p:txBody>
            <a:bodyPr/>
            <a:lstStyle/>
            <a:p>
              <a:endParaRPr lang="es-ES"/>
            </a:p>
          </p:txBody>
        </p:sp>
        <p:sp>
          <p:nvSpPr>
            <p:cNvPr id="423227" name="Rectangle 315"/>
            <p:cNvSpPr>
              <a:spLocks noChangeArrowheads="1"/>
            </p:cNvSpPr>
            <p:nvPr/>
          </p:nvSpPr>
          <p:spPr bwMode="auto">
            <a:xfrm>
              <a:off x="36" y="1551"/>
              <a:ext cx="540" cy="177"/>
            </a:xfrm>
            <a:prstGeom prst="rect">
              <a:avLst/>
            </a:prstGeom>
            <a:noFill/>
            <a:ln w="12700">
              <a:solidFill>
                <a:schemeClr val="tx1"/>
              </a:solidFill>
              <a:miter lim="800000"/>
              <a:headEnd/>
              <a:tailEnd/>
            </a:ln>
            <a:effectLst/>
          </p:spPr>
          <p:txBody>
            <a:bodyPr wrap="none" anchor="ctr"/>
            <a:lstStyle/>
            <a:p>
              <a:endParaRPr lang="es-ES"/>
            </a:p>
          </p:txBody>
        </p:sp>
      </p:grpSp>
      <p:grpSp>
        <p:nvGrpSpPr>
          <p:cNvPr id="423246" name="Group 334"/>
          <p:cNvGrpSpPr>
            <a:grpSpLocks/>
          </p:cNvGrpSpPr>
          <p:nvPr/>
        </p:nvGrpSpPr>
        <p:grpSpPr bwMode="auto">
          <a:xfrm>
            <a:off x="5549900" y="4592638"/>
            <a:ext cx="876300" cy="533400"/>
            <a:chOff x="3640" y="2800"/>
            <a:chExt cx="552" cy="336"/>
          </a:xfrm>
        </p:grpSpPr>
        <p:sp>
          <p:nvSpPr>
            <p:cNvPr id="423228" name="Line 316"/>
            <p:cNvSpPr>
              <a:spLocks noChangeShapeType="1"/>
            </p:cNvSpPr>
            <p:nvPr/>
          </p:nvSpPr>
          <p:spPr bwMode="auto">
            <a:xfrm>
              <a:off x="3850" y="2800"/>
              <a:ext cx="0" cy="120"/>
            </a:xfrm>
            <a:prstGeom prst="line">
              <a:avLst/>
            </a:prstGeom>
            <a:noFill/>
            <a:ln w="12700">
              <a:solidFill>
                <a:schemeClr val="tx1"/>
              </a:solidFill>
              <a:round/>
              <a:headEnd/>
              <a:tailEnd/>
            </a:ln>
            <a:effectLst/>
          </p:spPr>
          <p:txBody>
            <a:bodyPr/>
            <a:lstStyle/>
            <a:p>
              <a:endParaRPr lang="es-ES"/>
            </a:p>
          </p:txBody>
        </p:sp>
        <p:sp>
          <p:nvSpPr>
            <p:cNvPr id="423229" name="Line 317"/>
            <p:cNvSpPr>
              <a:spLocks noChangeShapeType="1"/>
            </p:cNvSpPr>
            <p:nvPr/>
          </p:nvSpPr>
          <p:spPr bwMode="auto">
            <a:xfrm>
              <a:off x="3988" y="2800"/>
              <a:ext cx="0" cy="120"/>
            </a:xfrm>
            <a:prstGeom prst="line">
              <a:avLst/>
            </a:prstGeom>
            <a:noFill/>
            <a:ln w="12700">
              <a:solidFill>
                <a:schemeClr val="tx1"/>
              </a:solidFill>
              <a:round/>
              <a:headEnd/>
              <a:tailEnd/>
            </a:ln>
            <a:effectLst/>
          </p:spPr>
          <p:txBody>
            <a:bodyPr/>
            <a:lstStyle/>
            <a:p>
              <a:endParaRPr lang="es-ES"/>
            </a:p>
          </p:txBody>
        </p:sp>
        <p:sp>
          <p:nvSpPr>
            <p:cNvPr id="423230" name="Line 318"/>
            <p:cNvSpPr>
              <a:spLocks noChangeShapeType="1"/>
            </p:cNvSpPr>
            <p:nvPr/>
          </p:nvSpPr>
          <p:spPr bwMode="auto">
            <a:xfrm>
              <a:off x="3643" y="3016"/>
              <a:ext cx="0" cy="120"/>
            </a:xfrm>
            <a:prstGeom prst="line">
              <a:avLst/>
            </a:prstGeom>
            <a:noFill/>
            <a:ln w="12700">
              <a:solidFill>
                <a:schemeClr val="tx1"/>
              </a:solidFill>
              <a:round/>
              <a:headEnd/>
              <a:tailEnd/>
            </a:ln>
            <a:effectLst/>
          </p:spPr>
          <p:txBody>
            <a:bodyPr/>
            <a:lstStyle/>
            <a:p>
              <a:endParaRPr lang="es-ES"/>
            </a:p>
          </p:txBody>
        </p:sp>
        <p:sp>
          <p:nvSpPr>
            <p:cNvPr id="423231" name="Line 319"/>
            <p:cNvSpPr>
              <a:spLocks noChangeShapeType="1"/>
            </p:cNvSpPr>
            <p:nvPr/>
          </p:nvSpPr>
          <p:spPr bwMode="auto">
            <a:xfrm>
              <a:off x="4192" y="3010"/>
              <a:ext cx="0" cy="120"/>
            </a:xfrm>
            <a:prstGeom prst="line">
              <a:avLst/>
            </a:prstGeom>
            <a:noFill/>
            <a:ln w="12700">
              <a:solidFill>
                <a:schemeClr val="tx1"/>
              </a:solidFill>
              <a:round/>
              <a:headEnd/>
              <a:tailEnd/>
            </a:ln>
            <a:effectLst/>
          </p:spPr>
          <p:txBody>
            <a:bodyPr/>
            <a:lstStyle/>
            <a:p>
              <a:endParaRPr lang="es-ES"/>
            </a:p>
          </p:txBody>
        </p:sp>
        <p:sp>
          <p:nvSpPr>
            <p:cNvPr id="423232" name="Line 320"/>
            <p:cNvSpPr>
              <a:spLocks noChangeShapeType="1"/>
            </p:cNvSpPr>
            <p:nvPr/>
          </p:nvSpPr>
          <p:spPr bwMode="auto">
            <a:xfrm flipH="1">
              <a:off x="3640" y="2914"/>
              <a:ext cx="210" cy="105"/>
            </a:xfrm>
            <a:prstGeom prst="line">
              <a:avLst/>
            </a:prstGeom>
            <a:noFill/>
            <a:ln w="12700">
              <a:solidFill>
                <a:schemeClr val="tx1"/>
              </a:solidFill>
              <a:round/>
              <a:headEnd/>
              <a:tailEnd/>
            </a:ln>
            <a:effectLst/>
          </p:spPr>
          <p:txBody>
            <a:bodyPr/>
            <a:lstStyle/>
            <a:p>
              <a:endParaRPr lang="es-ES"/>
            </a:p>
          </p:txBody>
        </p:sp>
        <p:sp>
          <p:nvSpPr>
            <p:cNvPr id="423233" name="Line 321"/>
            <p:cNvSpPr>
              <a:spLocks noChangeShapeType="1"/>
            </p:cNvSpPr>
            <p:nvPr/>
          </p:nvSpPr>
          <p:spPr bwMode="auto">
            <a:xfrm>
              <a:off x="3988" y="2914"/>
              <a:ext cx="204" cy="102"/>
            </a:xfrm>
            <a:prstGeom prst="line">
              <a:avLst/>
            </a:prstGeom>
            <a:noFill/>
            <a:ln w="12700">
              <a:solidFill>
                <a:schemeClr val="tx1"/>
              </a:solidFill>
              <a:round/>
              <a:headEnd/>
              <a:tailEnd/>
            </a:ln>
            <a:effectLst/>
          </p:spPr>
          <p:txBody>
            <a:bodyPr/>
            <a:lstStyle/>
            <a:p>
              <a:endParaRPr lang="es-ES"/>
            </a:p>
          </p:txBody>
        </p:sp>
      </p:grpSp>
      <p:sp>
        <p:nvSpPr>
          <p:cNvPr id="423234" name="AutoShape 322"/>
          <p:cNvSpPr>
            <a:spLocks/>
          </p:cNvSpPr>
          <p:nvPr/>
        </p:nvSpPr>
        <p:spPr bwMode="auto">
          <a:xfrm rot="16200000">
            <a:off x="5900738" y="5216525"/>
            <a:ext cx="200025" cy="828675"/>
          </a:xfrm>
          <a:prstGeom prst="leftBrace">
            <a:avLst>
              <a:gd name="adj1" fmla="val 34524"/>
              <a:gd name="adj2" fmla="val 50000"/>
            </a:avLst>
          </a:prstGeom>
          <a:noFill/>
          <a:ln w="12700">
            <a:solidFill>
              <a:schemeClr val="tx1"/>
            </a:solidFill>
            <a:round/>
            <a:headEnd/>
            <a:tailEnd/>
          </a:ln>
          <a:effectLst/>
        </p:spPr>
        <p:txBody>
          <a:bodyPr wrap="none" anchor="ctr"/>
          <a:lstStyle/>
          <a:p>
            <a:endParaRPr lang="es-ES"/>
          </a:p>
        </p:txBody>
      </p:sp>
      <p:sp>
        <p:nvSpPr>
          <p:cNvPr id="423235" name="Text Box 323"/>
          <p:cNvSpPr txBox="1">
            <a:spLocks noChangeArrowheads="1"/>
          </p:cNvSpPr>
          <p:nvPr/>
        </p:nvSpPr>
        <p:spPr bwMode="auto">
          <a:xfrm>
            <a:off x="6184900" y="5913438"/>
            <a:ext cx="1447800" cy="517525"/>
          </a:xfrm>
          <a:prstGeom prst="rect">
            <a:avLst/>
          </a:prstGeom>
          <a:noFill/>
          <a:ln w="12700">
            <a:noFill/>
            <a:miter lim="800000"/>
            <a:headEnd/>
            <a:tailEnd/>
          </a:ln>
          <a:effectLst/>
        </p:spPr>
        <p:txBody>
          <a:bodyPr>
            <a:spAutoFit/>
          </a:bodyPr>
          <a:lstStyle/>
          <a:p>
            <a:pPr algn="ctr"/>
            <a:r>
              <a:rPr lang="es-ES" sz="1400" b="1">
                <a:latin typeface="Arial" charset="0"/>
              </a:rPr>
              <a:t>8 bits de datos (64 Kb/s)</a:t>
            </a:r>
          </a:p>
        </p:txBody>
      </p:sp>
      <p:sp>
        <p:nvSpPr>
          <p:cNvPr id="423236" name="Line 324"/>
          <p:cNvSpPr>
            <a:spLocks noChangeShapeType="1"/>
          </p:cNvSpPr>
          <p:nvPr/>
        </p:nvSpPr>
        <p:spPr bwMode="auto">
          <a:xfrm flipV="1">
            <a:off x="6019800" y="5815013"/>
            <a:ext cx="0" cy="407987"/>
          </a:xfrm>
          <a:prstGeom prst="line">
            <a:avLst/>
          </a:prstGeom>
          <a:noFill/>
          <a:ln w="12700">
            <a:solidFill>
              <a:schemeClr val="tx1"/>
            </a:solidFill>
            <a:round/>
            <a:headEnd/>
            <a:tailEnd type="triangle" w="med" len="med"/>
          </a:ln>
          <a:effectLst/>
        </p:spPr>
        <p:txBody>
          <a:bodyPr/>
          <a:lstStyle/>
          <a:p>
            <a:endParaRPr lang="es-ES"/>
          </a:p>
        </p:txBody>
      </p:sp>
      <p:sp>
        <p:nvSpPr>
          <p:cNvPr id="423237" name="Line 325"/>
          <p:cNvSpPr>
            <a:spLocks noChangeShapeType="1"/>
          </p:cNvSpPr>
          <p:nvPr/>
        </p:nvSpPr>
        <p:spPr bwMode="auto">
          <a:xfrm flipV="1">
            <a:off x="6027738" y="6216650"/>
            <a:ext cx="298450" cy="0"/>
          </a:xfrm>
          <a:prstGeom prst="line">
            <a:avLst/>
          </a:prstGeom>
          <a:noFill/>
          <a:ln w="12700">
            <a:solidFill>
              <a:schemeClr val="tx1"/>
            </a:solidFill>
            <a:round/>
            <a:headEnd/>
            <a:tailEnd/>
          </a:ln>
          <a:effectLst/>
        </p:spPr>
        <p:txBody>
          <a:bodyPr/>
          <a:lstStyle/>
          <a:p>
            <a:endParaRPr lang="es-ES"/>
          </a:p>
        </p:txBody>
      </p:sp>
      <p:sp>
        <p:nvSpPr>
          <p:cNvPr id="423238" name="Text Box 326"/>
          <p:cNvSpPr txBox="1">
            <a:spLocks noChangeArrowheads="1"/>
          </p:cNvSpPr>
          <p:nvPr/>
        </p:nvSpPr>
        <p:spPr bwMode="auto">
          <a:xfrm>
            <a:off x="6553200" y="4795838"/>
            <a:ext cx="1600200" cy="942975"/>
          </a:xfrm>
          <a:prstGeom prst="rect">
            <a:avLst/>
          </a:prstGeom>
          <a:noFill/>
          <a:ln w="12700">
            <a:noFill/>
            <a:miter lim="800000"/>
            <a:headEnd/>
            <a:tailEnd/>
          </a:ln>
          <a:effectLst/>
        </p:spPr>
        <p:txBody>
          <a:bodyPr>
            <a:spAutoFit/>
          </a:bodyPr>
          <a:lstStyle/>
          <a:p>
            <a:pPr algn="ctr"/>
            <a:r>
              <a:rPr lang="es-ES" sz="1400" b="1">
                <a:latin typeface="Arial" charset="0"/>
              </a:rPr>
              <a:t>Canales de información (intervalos        1-5, 7-11 y 13-24)</a:t>
            </a:r>
          </a:p>
        </p:txBody>
      </p:sp>
      <p:sp>
        <p:nvSpPr>
          <p:cNvPr id="423240" name="Line 328"/>
          <p:cNvSpPr>
            <a:spLocks noChangeShapeType="1"/>
          </p:cNvSpPr>
          <p:nvPr/>
        </p:nvSpPr>
        <p:spPr bwMode="auto">
          <a:xfrm>
            <a:off x="1636713" y="3941763"/>
            <a:ext cx="0" cy="228600"/>
          </a:xfrm>
          <a:prstGeom prst="line">
            <a:avLst/>
          </a:prstGeom>
          <a:noFill/>
          <a:ln w="12700">
            <a:solidFill>
              <a:schemeClr val="tx1"/>
            </a:solidFill>
            <a:round/>
            <a:headEnd/>
            <a:tailEnd/>
          </a:ln>
          <a:effectLst/>
        </p:spPr>
        <p:txBody>
          <a:bodyPr/>
          <a:lstStyle/>
          <a:p>
            <a:endParaRPr lang="es-ES"/>
          </a:p>
        </p:txBody>
      </p:sp>
      <p:sp>
        <p:nvSpPr>
          <p:cNvPr id="423241" name="Line 329"/>
          <p:cNvSpPr>
            <a:spLocks noChangeShapeType="1"/>
          </p:cNvSpPr>
          <p:nvPr/>
        </p:nvSpPr>
        <p:spPr bwMode="auto">
          <a:xfrm>
            <a:off x="7258050" y="3941763"/>
            <a:ext cx="0" cy="228600"/>
          </a:xfrm>
          <a:prstGeom prst="line">
            <a:avLst/>
          </a:prstGeom>
          <a:noFill/>
          <a:ln w="12700">
            <a:solidFill>
              <a:schemeClr val="tx1"/>
            </a:solidFill>
            <a:round/>
            <a:headEnd/>
            <a:tailEnd/>
          </a:ln>
          <a:effectLst/>
        </p:spPr>
        <p:txBody>
          <a:bodyPr/>
          <a:lstStyle/>
          <a:p>
            <a:endParaRPr lang="es-ES"/>
          </a:p>
        </p:txBody>
      </p:sp>
      <p:sp>
        <p:nvSpPr>
          <p:cNvPr id="423242" name="Line 330"/>
          <p:cNvSpPr>
            <a:spLocks noChangeShapeType="1"/>
          </p:cNvSpPr>
          <p:nvPr/>
        </p:nvSpPr>
        <p:spPr bwMode="auto">
          <a:xfrm flipH="1" flipV="1">
            <a:off x="1636713" y="4017963"/>
            <a:ext cx="469900" cy="0"/>
          </a:xfrm>
          <a:prstGeom prst="line">
            <a:avLst/>
          </a:prstGeom>
          <a:noFill/>
          <a:ln w="12700">
            <a:solidFill>
              <a:schemeClr val="tx1"/>
            </a:solidFill>
            <a:round/>
            <a:headEnd/>
            <a:tailEnd type="triangle" w="med" len="med"/>
          </a:ln>
          <a:effectLst/>
        </p:spPr>
        <p:txBody>
          <a:bodyPr/>
          <a:lstStyle/>
          <a:p>
            <a:endParaRPr lang="es-ES"/>
          </a:p>
        </p:txBody>
      </p:sp>
      <p:sp>
        <p:nvSpPr>
          <p:cNvPr id="423243" name="Line 331"/>
          <p:cNvSpPr>
            <a:spLocks noChangeShapeType="1"/>
          </p:cNvSpPr>
          <p:nvPr/>
        </p:nvSpPr>
        <p:spPr bwMode="auto">
          <a:xfrm flipV="1">
            <a:off x="6586538" y="4024313"/>
            <a:ext cx="665162" cy="3175"/>
          </a:xfrm>
          <a:prstGeom prst="line">
            <a:avLst/>
          </a:prstGeom>
          <a:noFill/>
          <a:ln w="12700">
            <a:solidFill>
              <a:schemeClr val="tx1"/>
            </a:solidFill>
            <a:round/>
            <a:headEnd/>
            <a:tailEnd type="triangle" w="med" len="med"/>
          </a:ln>
          <a:effectLst/>
        </p:spPr>
        <p:txBody>
          <a:bodyPr/>
          <a:lstStyle/>
          <a:p>
            <a:endParaRPr lang="es-ES"/>
          </a:p>
        </p:txBody>
      </p:sp>
      <p:sp>
        <p:nvSpPr>
          <p:cNvPr id="423244" name="Text Box 332"/>
          <p:cNvSpPr txBox="1">
            <a:spLocks noChangeArrowheads="1"/>
          </p:cNvSpPr>
          <p:nvPr/>
        </p:nvSpPr>
        <p:spPr bwMode="auto">
          <a:xfrm>
            <a:off x="2057400" y="3873500"/>
            <a:ext cx="4510088" cy="304800"/>
          </a:xfrm>
          <a:prstGeom prst="rect">
            <a:avLst/>
          </a:prstGeom>
          <a:noFill/>
          <a:ln w="12700">
            <a:noFill/>
            <a:miter lim="800000"/>
            <a:headEnd/>
            <a:tailEnd/>
          </a:ln>
          <a:effectLst/>
        </p:spPr>
        <p:txBody>
          <a:bodyPr wrap="none">
            <a:spAutoFit/>
          </a:bodyPr>
          <a:lstStyle/>
          <a:p>
            <a:r>
              <a:rPr lang="es-ES" sz="1400" b="1">
                <a:latin typeface="Arial" charset="0"/>
              </a:rPr>
              <a:t>1 trama = 125 </a:t>
            </a:r>
            <a:r>
              <a:rPr lang="es-ES" sz="1400" b="1">
                <a:latin typeface="Arial" charset="0"/>
                <a:sym typeface="Symbol" pitchFamily="18" charset="2"/>
              </a:rPr>
              <a:t>s = 24 intervalos + 1 bit = 1.544 Mb/s</a:t>
            </a:r>
            <a:endParaRPr lang="es-ES" sz="1400" b="1">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63" name="Group 143"/>
          <p:cNvGraphicFramePr>
            <a:graphicFrameLocks noGrp="1"/>
          </p:cNvGraphicFramePr>
          <p:nvPr/>
        </p:nvGraphicFramePr>
        <p:xfrm>
          <a:off x="609600" y="1371600"/>
          <a:ext cx="8083550" cy="4358640"/>
        </p:xfrm>
        <a:graphic>
          <a:graphicData uri="http://schemas.openxmlformats.org/drawingml/2006/table">
            <a:tbl>
              <a:tblPr/>
              <a:tblGrid>
                <a:gridCol w="747713"/>
                <a:gridCol w="987425"/>
                <a:gridCol w="1268412"/>
                <a:gridCol w="1714500"/>
                <a:gridCol w="1651000"/>
                <a:gridCol w="1714500"/>
              </a:tblGrid>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Nivel</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Canales</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Nombre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Norteamérica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Japón</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Resto Mundo</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0,064</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0,064</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0,064</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T1 o DS1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1,544</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1,544</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2,048</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T2 o DS2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6,312 (4xT1)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6,312 (4xT1)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8,448 (4xE1)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480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32,064 (5xT2)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34,368 (4xE2)</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672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T3 o DS3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1" i="0" u="none" strike="noStrike" cap="none" normalizeH="0" baseline="0" smtClean="0">
                          <a:ln>
                            <a:noFill/>
                          </a:ln>
                          <a:solidFill>
                            <a:schemeClr val="tx1"/>
                          </a:solidFill>
                          <a:effectLst/>
                          <a:latin typeface="Times New Roman" pitchFamily="18" charset="0"/>
                        </a:rPr>
                        <a:t>44,736 (7xT2)</a:t>
                      </a:r>
                      <a:endParaRPr kumimoji="0" lang="es-ES" sz="2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1440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J3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97,728 (3xE3)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1920</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E4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139,264(4xE3)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2016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T4 o DS4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000" b="0" i="0" u="none" strike="noStrike" cap="none" normalizeH="0" baseline="0" smtClean="0">
                          <a:ln>
                            <a:noFill/>
                          </a:ln>
                          <a:solidFill>
                            <a:schemeClr val="tx1"/>
                          </a:solidFill>
                          <a:effectLst/>
                          <a:latin typeface="Times New Roman" pitchFamily="18" charset="0"/>
                        </a:rPr>
                        <a:t>274,176(3xT3)</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050" name="Text Box 130"/>
          <p:cNvSpPr txBox="1">
            <a:spLocks noChangeArrowheads="1"/>
          </p:cNvSpPr>
          <p:nvPr/>
        </p:nvSpPr>
        <p:spPr bwMode="auto">
          <a:xfrm>
            <a:off x="990600" y="482600"/>
            <a:ext cx="7246938" cy="519113"/>
          </a:xfrm>
          <a:prstGeom prst="rect">
            <a:avLst/>
          </a:prstGeom>
          <a:noFill/>
          <a:ln w="12700">
            <a:noFill/>
            <a:miter lim="800000"/>
            <a:headEnd/>
            <a:tailEnd/>
          </a:ln>
          <a:effectLst/>
        </p:spPr>
        <p:txBody>
          <a:bodyPr wrap="none">
            <a:spAutoFit/>
          </a:bodyPr>
          <a:lstStyle/>
          <a:p>
            <a:r>
              <a:rPr lang="es-ES_tradnl" sz="2800"/>
              <a:t>Niveles y caudales en la jerarquía PDH (en Mb/s)</a:t>
            </a:r>
            <a:endParaRPr lang="es-ES" sz="2800"/>
          </a:p>
        </p:txBody>
      </p:sp>
      <p:sp>
        <p:nvSpPr>
          <p:cNvPr id="82051" name="Text Box 131"/>
          <p:cNvSpPr txBox="1">
            <a:spLocks noChangeArrowheads="1"/>
          </p:cNvSpPr>
          <p:nvPr/>
        </p:nvSpPr>
        <p:spPr bwMode="auto">
          <a:xfrm>
            <a:off x="609600" y="5867400"/>
            <a:ext cx="5162550" cy="366713"/>
          </a:xfrm>
          <a:prstGeom prst="rect">
            <a:avLst/>
          </a:prstGeom>
          <a:noFill/>
          <a:ln w="12700">
            <a:noFill/>
            <a:miter lim="800000"/>
            <a:headEnd/>
            <a:tailEnd/>
          </a:ln>
          <a:effectLst/>
        </p:spPr>
        <p:txBody>
          <a:bodyPr wrap="none">
            <a:spAutoFit/>
          </a:bodyPr>
          <a:lstStyle/>
          <a:p>
            <a:r>
              <a:rPr lang="es-ES_tradnl" sz="1800"/>
              <a:t>La frecuencia de muestreo es 8 KHz en todo el mundo</a:t>
            </a:r>
            <a:endParaRPr lang="es-ES" sz="1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40"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7541" name="Rectangle 5"/>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s-ES"/>
          </a:p>
        </p:txBody>
      </p:sp>
      <p:sp>
        <p:nvSpPr>
          <p:cNvPr id="577542"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Sistema Telefónico: multiplexación PDH y SDH</a:t>
            </a:r>
          </a:p>
        </p:txBody>
      </p:sp>
      <p:sp>
        <p:nvSpPr>
          <p:cNvPr id="577543" name="Rectangle 7"/>
          <p:cNvSpPr>
            <a:spLocks noChangeArrowheads="1"/>
          </p:cNvSpPr>
          <p:nvPr/>
        </p:nvSpPr>
        <p:spPr bwMode="auto">
          <a:xfrm>
            <a:off x="685800" y="1219200"/>
            <a:ext cx="7772400" cy="4876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sz="2000"/>
              <a:t>Las velocidades más comunes en datos son:</a:t>
            </a:r>
          </a:p>
          <a:p>
            <a:pPr marL="742950" lvl="1" indent="-285750">
              <a:spcBef>
                <a:spcPct val="20000"/>
              </a:spcBef>
              <a:buSzPct val="100000"/>
              <a:buFontTx/>
              <a:buChar char="–"/>
            </a:pPr>
            <a:r>
              <a:rPr lang="es-ES" sz="1800"/>
              <a:t>64 Kb</a:t>
            </a:r>
            <a:r>
              <a:rPr lang="es-ES_tradnl" sz="1800"/>
              <a:t>/</a:t>
            </a:r>
            <a:r>
              <a:rPr lang="es-ES" sz="1800"/>
              <a:t>s</a:t>
            </a:r>
            <a:endParaRPr lang="es-ES_tradnl" sz="1800"/>
          </a:p>
          <a:p>
            <a:pPr marL="742950" lvl="1" indent="-285750">
              <a:spcBef>
                <a:spcPct val="20000"/>
              </a:spcBef>
              <a:buSzPct val="100000"/>
              <a:buFontTx/>
              <a:buChar char="–"/>
            </a:pPr>
            <a:r>
              <a:rPr lang="es-ES" sz="1800"/>
              <a:t>n x 64 Kb</a:t>
            </a:r>
            <a:r>
              <a:rPr lang="es-ES_tradnl" sz="1800"/>
              <a:t>/</a:t>
            </a:r>
            <a:r>
              <a:rPr lang="es-ES" sz="1800"/>
              <a:t>s (E1</a:t>
            </a:r>
            <a:r>
              <a:rPr lang="es-ES_tradnl" sz="1800"/>
              <a:t> o T1</a:t>
            </a:r>
            <a:r>
              <a:rPr lang="es-ES" sz="1800"/>
              <a:t> fraccional, n = 1, 2, 3, 4, 6 y 8)</a:t>
            </a:r>
          </a:p>
          <a:p>
            <a:pPr marL="742950" lvl="1" indent="-285750">
              <a:spcBef>
                <a:spcPct val="20000"/>
              </a:spcBef>
              <a:buSzPct val="100000"/>
              <a:buFontTx/>
              <a:buChar char="–"/>
            </a:pPr>
            <a:r>
              <a:rPr lang="es-ES" sz="1800"/>
              <a:t>2,048 Mb</a:t>
            </a:r>
            <a:r>
              <a:rPr lang="es-ES_tradnl" sz="1800"/>
              <a:t>/</a:t>
            </a:r>
            <a:r>
              <a:rPr lang="es-ES" sz="1800"/>
              <a:t>s (E1) en Europa y 1,544 Mb</a:t>
            </a:r>
            <a:r>
              <a:rPr lang="es-ES_tradnl" sz="1800"/>
              <a:t>/</a:t>
            </a:r>
            <a:r>
              <a:rPr lang="es-ES" sz="1800"/>
              <a:t>s (T1) en América</a:t>
            </a:r>
          </a:p>
          <a:p>
            <a:pPr marL="742950" lvl="1" indent="-285750">
              <a:spcBef>
                <a:spcPct val="20000"/>
              </a:spcBef>
              <a:buSzPct val="100000"/>
              <a:buFontTx/>
              <a:buChar char="–"/>
            </a:pPr>
            <a:r>
              <a:rPr lang="es-ES" sz="1800"/>
              <a:t>34,368 Mb</a:t>
            </a:r>
            <a:r>
              <a:rPr lang="es-ES_tradnl" sz="1800"/>
              <a:t>/</a:t>
            </a:r>
            <a:r>
              <a:rPr lang="es-ES" sz="1800"/>
              <a:t>s (E3) en Europa y 44,736 Mb</a:t>
            </a:r>
            <a:r>
              <a:rPr lang="es-ES_tradnl" sz="1800"/>
              <a:t>/</a:t>
            </a:r>
            <a:r>
              <a:rPr lang="es-ES" sz="1800"/>
              <a:t>s (T3) en América</a:t>
            </a:r>
          </a:p>
          <a:p>
            <a:pPr marL="342900" indent="-342900">
              <a:spcBef>
                <a:spcPct val="20000"/>
              </a:spcBef>
              <a:buSzPct val="100000"/>
              <a:buFontTx/>
              <a:buChar char="•"/>
            </a:pPr>
            <a:r>
              <a:rPr lang="es-ES" sz="2000"/>
              <a:t>En cada caso podemos calcular el tamaño de trama dividiendo la velocidad por 8.000. Así la trama de una línea E3 es de 537 Bytes. Ejemplos:</a:t>
            </a:r>
          </a:p>
          <a:p>
            <a:pPr marL="742950" lvl="1" indent="-285750">
              <a:spcBef>
                <a:spcPct val="20000"/>
              </a:spcBef>
              <a:buSzPct val="100000"/>
              <a:buFontTx/>
              <a:buChar char="–"/>
            </a:pPr>
            <a:r>
              <a:rPr lang="es-ES" sz="1800"/>
              <a:t>Trama E1: 2.048.000 / 8.000 = 256 bits = 32 bytes</a:t>
            </a:r>
          </a:p>
          <a:p>
            <a:pPr marL="742950" lvl="1" indent="-285750">
              <a:spcBef>
                <a:spcPct val="20000"/>
              </a:spcBef>
              <a:buSzPct val="100000"/>
              <a:buFontTx/>
              <a:buChar char="–"/>
            </a:pPr>
            <a:r>
              <a:rPr lang="es-ES" sz="1800"/>
              <a:t>Trama E2: 8.448.000 / 8.000 = 1.056 bits = 132 bytes</a:t>
            </a:r>
          </a:p>
          <a:p>
            <a:pPr marL="742950" lvl="1" indent="-285750">
              <a:spcBef>
                <a:spcPct val="20000"/>
              </a:spcBef>
              <a:buSzPct val="100000"/>
              <a:buFontTx/>
              <a:buChar char="–"/>
            </a:pPr>
            <a:r>
              <a:rPr lang="es-ES" sz="1800"/>
              <a:t>Trama E3: 34.368.000 / 8.000 = 4296 bits = 537 bytes</a:t>
            </a:r>
          </a:p>
          <a:p>
            <a:pPr marL="342900" indent="-342900">
              <a:spcBef>
                <a:spcPct val="20000"/>
              </a:spcBef>
              <a:buSzPct val="100000"/>
              <a:buFontTx/>
              <a:buChar char="•"/>
            </a:pPr>
            <a:r>
              <a:rPr lang="es-ES" sz="2000"/>
              <a:t>Observar que E2 </a:t>
            </a:r>
            <a:r>
              <a:rPr lang="es-ES_tradnl" sz="2000"/>
              <a:t>=</a:t>
            </a:r>
            <a:r>
              <a:rPr lang="es-ES" sz="2000"/>
              <a:t> 4 * E1</a:t>
            </a:r>
            <a:r>
              <a:rPr lang="es-ES_tradnl" sz="2000"/>
              <a:t> + 4 bytes</a:t>
            </a:r>
            <a:endParaRPr lang="es-ES" sz="2000"/>
          </a:p>
          <a:p>
            <a:pPr marL="342900" indent="-342900">
              <a:spcBef>
                <a:spcPct val="20000"/>
              </a:spcBef>
              <a:buSzPct val="100000"/>
              <a:buFontTx/>
              <a:buChar char="•"/>
            </a:pPr>
            <a:r>
              <a:rPr lang="es-ES" sz="2000"/>
              <a:t>Igualmente E3 </a:t>
            </a:r>
            <a:r>
              <a:rPr lang="es-ES_tradnl" sz="2000"/>
              <a:t>=</a:t>
            </a:r>
            <a:r>
              <a:rPr lang="es-ES" sz="2000"/>
              <a:t> 4 * E2 + 9 bytes</a:t>
            </a:r>
          </a:p>
        </p:txBody>
      </p:sp>
      <p:graphicFrame>
        <p:nvGraphicFramePr>
          <p:cNvPr id="577544" name="Object 8">
            <a:hlinkClick r:id="" action="ppaction://ole?verb=0"/>
          </p:cNvPr>
          <p:cNvGraphicFramePr>
            <a:graphicFrameLocks/>
          </p:cNvGraphicFramePr>
          <p:nvPr/>
        </p:nvGraphicFramePr>
        <p:xfrm>
          <a:off x="538163" y="1228725"/>
          <a:ext cx="168275" cy="222250"/>
        </p:xfrm>
        <a:graphic>
          <a:graphicData uri="http://schemas.openxmlformats.org/presentationml/2006/ole">
            <mc:AlternateContent xmlns:mc="http://schemas.openxmlformats.org/markup-compatibility/2006">
              <mc:Choice xmlns:v="urn:schemas-microsoft-com:vml" Requires="v">
                <p:oleObj spid="_x0000_s577549" name="Document" r:id="rId5" imgW="166680" imgH="220320" progId="Word.Document.8">
                  <p:embed/>
                </p:oleObj>
              </mc:Choice>
              <mc:Fallback>
                <p:oleObj name="Document" r:id="rId5" imgW="166680" imgH="220320" progId="Word.Document.8">
                  <p:embed/>
                  <p:pic>
                    <p:nvPicPr>
                      <p:cNvPr id="0" name="Picture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8163" y="1228725"/>
                        <a:ext cx="168275"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609600"/>
            <a:ext cx="7696200" cy="838200"/>
          </a:xfrm>
        </p:spPr>
        <p:txBody>
          <a:bodyPr/>
          <a:lstStyle/>
          <a:p>
            <a:r>
              <a:rPr lang="es-ES" sz="2800"/>
              <a:t>Sistema Telefónico: Multiplexación</a:t>
            </a:r>
            <a:r>
              <a:rPr lang="es-ES_tradnl" sz="2800"/>
              <a:t> SONET/S</a:t>
            </a:r>
            <a:r>
              <a:rPr lang="es-ES" sz="2800"/>
              <a:t>DH</a:t>
            </a:r>
            <a:endParaRPr lang="es-ES"/>
          </a:p>
        </p:txBody>
      </p:sp>
      <p:sp>
        <p:nvSpPr>
          <p:cNvPr id="54275" name="Rectangle 3"/>
          <p:cNvSpPr>
            <a:spLocks noGrp="1" noChangeArrowheads="1"/>
          </p:cNvSpPr>
          <p:nvPr>
            <p:ph type="body" idx="1"/>
          </p:nvPr>
        </p:nvSpPr>
        <p:spPr>
          <a:xfrm>
            <a:off x="685800" y="1524000"/>
            <a:ext cx="7772400" cy="4572000"/>
          </a:xfrm>
        </p:spPr>
        <p:txBody>
          <a:bodyPr/>
          <a:lstStyle/>
          <a:p>
            <a:r>
              <a:rPr lang="es-ES" sz="2000"/>
              <a:t>En 1987 </a:t>
            </a:r>
            <a:r>
              <a:rPr lang="es-ES_tradnl" sz="2000"/>
              <a:t>los laboratorios de investigación de las compañías telefónicas estadounidenses propusieron</a:t>
            </a:r>
            <a:r>
              <a:rPr lang="es-ES" sz="2000"/>
              <a:t> un nuevo sistema de multiplexado denominado SONET (Synchronous Optical NETwork) con cuatro objetivos:</a:t>
            </a:r>
          </a:p>
          <a:p>
            <a:pPr lvl="1"/>
            <a:r>
              <a:rPr lang="es-ES" sz="1800" b="1"/>
              <a:t>Unificar velocidades a nivel inter</a:t>
            </a:r>
            <a:r>
              <a:rPr lang="es-ES_tradnl" sz="1800" b="1"/>
              <a:t>continental</a:t>
            </a:r>
            <a:endParaRPr lang="es-ES" sz="1800" b="1"/>
          </a:p>
          <a:p>
            <a:pPr lvl="1"/>
            <a:r>
              <a:rPr lang="es-ES" sz="1800"/>
              <a:t>Aprovechar mejor la transmisión por fibras ópticas</a:t>
            </a:r>
          </a:p>
          <a:p>
            <a:pPr lvl="1"/>
            <a:r>
              <a:rPr lang="es-ES_tradnl" sz="1800"/>
              <a:t>Llegar a velocidades superiores a las que conseguía PDH (140 Mb/s)</a:t>
            </a:r>
            <a:r>
              <a:rPr lang="es-ES" sz="1800"/>
              <a:t> </a:t>
            </a:r>
          </a:p>
          <a:p>
            <a:pPr lvl="1"/>
            <a:r>
              <a:rPr lang="es-ES" sz="1800"/>
              <a:t>Mejorar la posibilidad de gestión y tolerancia a fallos de la red</a:t>
            </a:r>
            <a:endParaRPr lang="es-ES_tradnl" sz="1800"/>
          </a:p>
          <a:p>
            <a:r>
              <a:rPr lang="es-ES_tradnl" sz="2000"/>
              <a:t>El nuevo sistema pretendía extender ‘hacia arriba’ el PDH </a:t>
            </a:r>
          </a:p>
          <a:p>
            <a:r>
              <a:rPr lang="es-ES_tradnl" sz="2000"/>
              <a:t>SONET no acoplaba bien con el sistema PDH internacional, por lo que la ITU desarrolló otro sistema parecido denominado SDH (Synchronous Digital Hierarchy)</a:t>
            </a:r>
            <a:endParaRPr lang="es-ES" sz="2000"/>
          </a:p>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6"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6517" name="Rectangle 5"/>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s-ES"/>
          </a:p>
        </p:txBody>
      </p:sp>
      <p:sp>
        <p:nvSpPr>
          <p:cNvPr id="576518"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a:t>
            </a:r>
            <a:r>
              <a:rPr lang="es-ES_tradnl" sz="2800">
                <a:solidFill>
                  <a:schemeClr val="tx2"/>
                </a:solidFill>
              </a:rPr>
              <a:t>ONET/</a:t>
            </a:r>
            <a:r>
              <a:rPr lang="es-ES" sz="2800">
                <a:solidFill>
                  <a:schemeClr val="tx2"/>
                </a:solidFill>
              </a:rPr>
              <a:t>SDH</a:t>
            </a:r>
            <a:r>
              <a:rPr lang="es-ES" sz="3200">
                <a:solidFill>
                  <a:schemeClr val="tx2"/>
                </a:solidFill>
              </a:rPr>
              <a:t>(Synchronous Optical NETwork/Synchronous Digital Hierarchy</a:t>
            </a:r>
            <a:r>
              <a:rPr lang="es-ES_tradnl" sz="3600">
                <a:solidFill>
                  <a:schemeClr val="tx2"/>
                </a:solidFill>
              </a:rPr>
              <a:t>)</a:t>
            </a:r>
          </a:p>
        </p:txBody>
      </p:sp>
      <p:sp>
        <p:nvSpPr>
          <p:cNvPr id="576519" name="Rectangle 7"/>
          <p:cNvSpPr>
            <a:spLocks noChangeArrowheads="1"/>
          </p:cNvSpPr>
          <p:nvPr/>
        </p:nvSpPr>
        <p:spPr bwMode="auto">
          <a:xfrm>
            <a:off x="685800" y="1600200"/>
            <a:ext cx="7772400" cy="4495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a:t>SONET es un estándar </a:t>
            </a:r>
            <a:r>
              <a:rPr lang="es-ES_tradnl"/>
              <a:t>ANSI (</a:t>
            </a:r>
            <a:r>
              <a:rPr lang="es-ES"/>
              <a:t>americano</a:t>
            </a:r>
            <a:r>
              <a:rPr lang="es-ES_tradnl"/>
              <a:t>)</a:t>
            </a:r>
            <a:r>
              <a:rPr lang="es-ES"/>
              <a:t>, SDH es</a:t>
            </a:r>
            <a:r>
              <a:rPr lang="es-ES_tradnl"/>
              <a:t> ITU-T (</a:t>
            </a:r>
            <a:r>
              <a:rPr lang="es-ES"/>
              <a:t>internacional</a:t>
            </a:r>
            <a:r>
              <a:rPr lang="es-ES_tradnl"/>
              <a:t>)</a:t>
            </a:r>
            <a:r>
              <a:rPr lang="es-ES"/>
              <a:t>. Ambos son compatibles</a:t>
            </a:r>
          </a:p>
          <a:p>
            <a:pPr marL="342900" indent="-342900">
              <a:spcBef>
                <a:spcPct val="20000"/>
              </a:spcBef>
              <a:buSzPct val="100000"/>
              <a:buFontTx/>
              <a:buChar char="•"/>
            </a:pPr>
            <a:r>
              <a:rPr lang="es-ES_tradnl"/>
              <a:t>Nivel b</a:t>
            </a:r>
            <a:r>
              <a:rPr lang="es-ES"/>
              <a:t>ase SONET</a:t>
            </a:r>
            <a:r>
              <a:rPr lang="es-ES_tradnl"/>
              <a:t>:</a:t>
            </a:r>
            <a:r>
              <a:rPr lang="es-ES"/>
              <a:t> </a:t>
            </a:r>
            <a:r>
              <a:rPr lang="es-ES_tradnl" b="1"/>
              <a:t>51,84 Mb/s. </a:t>
            </a:r>
          </a:p>
          <a:p>
            <a:pPr marL="742950" lvl="1" indent="-285750">
              <a:spcBef>
                <a:spcPct val="20000"/>
              </a:spcBef>
              <a:buSzPct val="100000"/>
              <a:buFontTx/>
              <a:buChar char="–"/>
            </a:pPr>
            <a:r>
              <a:rPr lang="es-ES_tradnl" sz="2000"/>
              <a:t>Interfaz eléctrico: </a:t>
            </a:r>
            <a:r>
              <a:rPr lang="es-ES_tradnl" sz="2000" b="1"/>
              <a:t>STS-1</a:t>
            </a:r>
            <a:r>
              <a:rPr lang="es-ES_tradnl" sz="2000"/>
              <a:t> (Synchronous Transfer Signal – 1)</a:t>
            </a:r>
          </a:p>
          <a:p>
            <a:pPr marL="742950" lvl="1" indent="-285750">
              <a:spcBef>
                <a:spcPct val="20000"/>
              </a:spcBef>
              <a:buSzPct val="100000"/>
              <a:buFontTx/>
              <a:buChar char="–"/>
            </a:pPr>
            <a:r>
              <a:rPr lang="es-ES_tradnl" sz="2000"/>
              <a:t>Interfaz óptico: </a:t>
            </a:r>
            <a:r>
              <a:rPr lang="es-ES_tradnl" sz="2000" b="1"/>
              <a:t>OC-1</a:t>
            </a:r>
            <a:r>
              <a:rPr lang="es-ES_tradnl" sz="2000"/>
              <a:t> (Optical Carrier – 1)</a:t>
            </a:r>
          </a:p>
          <a:p>
            <a:pPr marL="742950" lvl="1" indent="-285750">
              <a:spcBef>
                <a:spcPct val="20000"/>
              </a:spcBef>
              <a:buSzPct val="100000"/>
              <a:buFontTx/>
              <a:buChar char="–"/>
            </a:pPr>
            <a:r>
              <a:rPr lang="es-ES_tradnl" sz="2000"/>
              <a:t>Todas las demás velocidades son múltiplos exactos de esta, </a:t>
            </a:r>
          </a:p>
          <a:p>
            <a:pPr marL="742950" lvl="1" indent="-285750">
              <a:spcBef>
                <a:spcPct val="20000"/>
              </a:spcBef>
              <a:buSzPct val="100000"/>
            </a:pPr>
            <a:r>
              <a:rPr lang="es-ES_tradnl" sz="2000"/>
              <a:t>	ej: OC-12 = STS-12 = 622,08 Mb/s</a:t>
            </a:r>
            <a:r>
              <a:rPr lang="es-ES" sz="2000"/>
              <a:t> </a:t>
            </a:r>
            <a:endParaRPr lang="es-ES_tradnl" sz="2000"/>
          </a:p>
          <a:p>
            <a:pPr marL="342900" indent="-342900">
              <a:spcBef>
                <a:spcPct val="20000"/>
              </a:spcBef>
              <a:buSzPct val="100000"/>
              <a:buFontTx/>
              <a:buChar char="•"/>
            </a:pPr>
            <a:r>
              <a:rPr lang="es-ES_tradnl"/>
              <a:t>Nivel b</a:t>
            </a:r>
            <a:r>
              <a:rPr lang="es-ES"/>
              <a:t>ase SDH</a:t>
            </a:r>
            <a:r>
              <a:rPr lang="es-ES_tradnl"/>
              <a:t>: </a:t>
            </a:r>
            <a:r>
              <a:rPr lang="es-ES_tradnl" b="1"/>
              <a:t>155,52 Mb/s (3 x 51,84) </a:t>
            </a:r>
          </a:p>
          <a:p>
            <a:pPr marL="742950" lvl="1" indent="-285750">
              <a:spcBef>
                <a:spcPct val="20000"/>
              </a:spcBef>
              <a:buSzPct val="100000"/>
              <a:buFontTx/>
              <a:buChar char="–"/>
            </a:pPr>
            <a:r>
              <a:rPr lang="es-ES_tradnl" sz="2000"/>
              <a:t>Interfaz óptico: </a:t>
            </a:r>
            <a:r>
              <a:rPr lang="es-ES_tradnl" sz="2000" b="1"/>
              <a:t>STM-1</a:t>
            </a:r>
            <a:r>
              <a:rPr lang="es-ES_tradnl" sz="2000"/>
              <a:t> (Sychronous Transfer Module – 1)</a:t>
            </a:r>
          </a:p>
          <a:p>
            <a:pPr marL="742950" lvl="1" indent="-285750">
              <a:spcBef>
                <a:spcPct val="20000"/>
              </a:spcBef>
              <a:buSzPct val="100000"/>
              <a:buFontTx/>
              <a:buChar char="–"/>
            </a:pPr>
            <a:r>
              <a:rPr lang="es-ES_tradnl" sz="2000"/>
              <a:t>Todas las demás velocidades son múltiplos exactos de esta, </a:t>
            </a:r>
          </a:p>
          <a:p>
            <a:pPr marL="1143000" lvl="2" indent="-228600">
              <a:spcBef>
                <a:spcPct val="20000"/>
              </a:spcBef>
              <a:buSzPct val="100000"/>
            </a:pPr>
            <a:r>
              <a:rPr lang="es-ES_tradnl" sz="1800"/>
              <a:t>ej.: STM-4 = 622,08 Mb/s</a:t>
            </a:r>
            <a:r>
              <a:rPr lang="es-ES" sz="1800"/>
              <a:t> </a:t>
            </a:r>
            <a:endParaRPr lang="es-ES" sz="1800"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4" name="Rectangle 4"/>
          <p:cNvSpPr>
            <a:spLocks noChangeArrowheads="1"/>
          </p:cNvSpPr>
          <p:nvPr/>
        </p:nvSpPr>
        <p:spPr bwMode="auto">
          <a:xfrm>
            <a:off x="685800" y="609600"/>
            <a:ext cx="7772400" cy="11430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Distinción entre bit y baudio</a:t>
            </a:r>
          </a:p>
        </p:txBody>
      </p:sp>
      <p:sp>
        <p:nvSpPr>
          <p:cNvPr id="619525" name="Rectangle 5"/>
          <p:cNvSpPr>
            <a:spLocks noChangeArrowheads="1"/>
          </p:cNvSpPr>
          <p:nvPr/>
        </p:nvSpPr>
        <p:spPr bwMode="auto">
          <a:xfrm>
            <a:off x="685800" y="1981200"/>
            <a:ext cx="7772400" cy="4114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_tradnl"/>
              <a:t>Bit (concepto abstracto): unidad básica de almacenamiento de información (0 ó 1)</a:t>
            </a:r>
          </a:p>
          <a:p>
            <a:pPr marL="342900" indent="-342900">
              <a:spcBef>
                <a:spcPct val="20000"/>
              </a:spcBef>
              <a:buSzPct val="100000"/>
              <a:buFontTx/>
              <a:buChar char="•"/>
            </a:pPr>
            <a:r>
              <a:rPr lang="es-ES_tradnl"/>
              <a:t>Baudio (concepto físico): veces por segundo que puede modificarse la onda electromagnética para transmitir la información</a:t>
            </a:r>
          </a:p>
          <a:p>
            <a:pPr marL="342900" indent="-342900">
              <a:spcBef>
                <a:spcPct val="20000"/>
              </a:spcBef>
              <a:buSzPct val="100000"/>
            </a:pPr>
            <a:r>
              <a:rPr lang="es-ES_tradnl"/>
              <a:t>El número de bits por baudio depende del número de valores posibles de la magnitud utilizada para codificar la información. Por ejemplo con dos valores 1 baudio = 1 bit/s</a:t>
            </a:r>
          </a:p>
          <a:p>
            <a:pPr marL="342900" indent="-342900">
              <a:spcBef>
                <a:spcPct val="20000"/>
              </a:spcBef>
              <a:buSzPct val="100000"/>
            </a:pPr>
            <a:r>
              <a:rPr lang="es-ES_tradnl"/>
              <a:t>Símbolo: 1 símbolo/s = 1 baudio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2" name="Rectangle 4"/>
          <p:cNvSpPr>
            <a:spLocks noChangeArrowheads="1"/>
          </p:cNvSpPr>
          <p:nvPr/>
        </p:nvSpPr>
        <p:spPr bwMode="auto">
          <a:xfrm>
            <a:off x="323850" y="457200"/>
            <a:ext cx="7772400" cy="685800"/>
          </a:xfrm>
          <a:prstGeom prst="rect">
            <a:avLst/>
          </a:prstGeom>
          <a:noFill/>
          <a:ln w="12700">
            <a:noFill/>
            <a:miter lim="800000"/>
            <a:headEnd/>
            <a:tailEnd/>
          </a:ln>
          <a:effectLst/>
        </p:spPr>
        <p:txBody>
          <a:bodyPr lIns="90488" tIns="44450" rIns="90488" bIns="44450" anchor="ctr"/>
          <a:lstStyle/>
          <a:p>
            <a:pPr algn="ctr"/>
            <a:r>
              <a:rPr lang="es-ES_tradnl" sz="3600">
                <a:solidFill>
                  <a:schemeClr val="tx2"/>
                </a:solidFill>
              </a:rPr>
              <a:t>Caudales SONET/SDH</a:t>
            </a:r>
          </a:p>
        </p:txBody>
      </p:sp>
      <p:graphicFrame>
        <p:nvGraphicFramePr>
          <p:cNvPr id="575493" name="Group 5"/>
          <p:cNvGraphicFramePr>
            <a:graphicFrameLocks noGrp="1"/>
          </p:cNvGraphicFramePr>
          <p:nvPr/>
        </p:nvGraphicFramePr>
        <p:xfrm>
          <a:off x="1847850" y="2209800"/>
          <a:ext cx="5638800" cy="3437701"/>
        </p:xfrm>
        <a:graphic>
          <a:graphicData uri="http://schemas.openxmlformats.org/drawingml/2006/table">
            <a:tbl>
              <a:tblPr/>
              <a:tblGrid>
                <a:gridCol w="1303338"/>
                <a:gridCol w="1216025"/>
                <a:gridCol w="1217612"/>
                <a:gridCol w="1901825"/>
              </a:tblGrid>
              <a:tr h="685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SONET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Eléctrico</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SONET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Óptico</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 SDH</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Caudal físico</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(Mb/s)</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STS-1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OC-1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STM-0</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51,84</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STS-3</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OC-3</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STM-1</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155,52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STS-12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OC-12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STM-4</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622,08</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STS-48</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OC-48</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STM-16</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2488,32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STS-192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OC-192</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STM-64</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9953,28</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2133600" y="2222500"/>
            <a:ext cx="425450" cy="93345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09573" name="Rectangle 5"/>
          <p:cNvSpPr>
            <a:spLocks noChangeArrowheads="1"/>
          </p:cNvSpPr>
          <p:nvPr/>
        </p:nvSpPr>
        <p:spPr bwMode="auto">
          <a:xfrm>
            <a:off x="2127250" y="4476750"/>
            <a:ext cx="425450" cy="93345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09574" name="Rectangle 6"/>
          <p:cNvSpPr>
            <a:spLocks noChangeArrowheads="1"/>
          </p:cNvSpPr>
          <p:nvPr/>
        </p:nvSpPr>
        <p:spPr bwMode="auto">
          <a:xfrm>
            <a:off x="2133600" y="3359150"/>
            <a:ext cx="425450" cy="93345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09575" name="Line 7"/>
          <p:cNvSpPr>
            <a:spLocks noChangeShapeType="1"/>
          </p:cNvSpPr>
          <p:nvPr/>
        </p:nvSpPr>
        <p:spPr bwMode="auto">
          <a:xfrm>
            <a:off x="1670050" y="4864100"/>
            <a:ext cx="444500" cy="0"/>
          </a:xfrm>
          <a:prstGeom prst="line">
            <a:avLst/>
          </a:prstGeom>
          <a:noFill/>
          <a:ln w="12700">
            <a:solidFill>
              <a:schemeClr val="tx1"/>
            </a:solidFill>
            <a:round/>
            <a:headEnd/>
            <a:tailEnd type="triangle" w="med" len="med"/>
          </a:ln>
          <a:effectLst/>
        </p:spPr>
        <p:txBody>
          <a:bodyPr/>
          <a:lstStyle/>
          <a:p>
            <a:endParaRPr lang="es-ES"/>
          </a:p>
        </p:txBody>
      </p:sp>
      <p:sp>
        <p:nvSpPr>
          <p:cNvPr id="109576" name="Line 8"/>
          <p:cNvSpPr>
            <a:spLocks noChangeShapeType="1"/>
          </p:cNvSpPr>
          <p:nvPr/>
        </p:nvSpPr>
        <p:spPr bwMode="auto">
          <a:xfrm>
            <a:off x="1651000" y="2317750"/>
            <a:ext cx="444500" cy="0"/>
          </a:xfrm>
          <a:prstGeom prst="line">
            <a:avLst/>
          </a:prstGeom>
          <a:noFill/>
          <a:ln w="12700">
            <a:solidFill>
              <a:schemeClr val="tx1"/>
            </a:solidFill>
            <a:round/>
            <a:headEnd/>
            <a:tailEnd type="triangle" w="med" len="med"/>
          </a:ln>
          <a:effectLst/>
        </p:spPr>
        <p:txBody>
          <a:bodyPr/>
          <a:lstStyle/>
          <a:p>
            <a:endParaRPr lang="es-ES"/>
          </a:p>
        </p:txBody>
      </p:sp>
      <p:sp>
        <p:nvSpPr>
          <p:cNvPr id="109577" name="Line 9"/>
          <p:cNvSpPr>
            <a:spLocks noChangeShapeType="1"/>
          </p:cNvSpPr>
          <p:nvPr/>
        </p:nvSpPr>
        <p:spPr bwMode="auto">
          <a:xfrm>
            <a:off x="1651000" y="2520950"/>
            <a:ext cx="444500" cy="0"/>
          </a:xfrm>
          <a:prstGeom prst="line">
            <a:avLst/>
          </a:prstGeom>
          <a:noFill/>
          <a:ln w="12700">
            <a:solidFill>
              <a:schemeClr val="tx1"/>
            </a:solidFill>
            <a:round/>
            <a:headEnd/>
            <a:tailEnd type="triangle" w="med" len="med"/>
          </a:ln>
          <a:effectLst/>
        </p:spPr>
        <p:txBody>
          <a:bodyPr/>
          <a:lstStyle/>
          <a:p>
            <a:endParaRPr lang="es-ES"/>
          </a:p>
        </p:txBody>
      </p:sp>
      <p:sp>
        <p:nvSpPr>
          <p:cNvPr id="109578" name="Line 10"/>
          <p:cNvSpPr>
            <a:spLocks noChangeShapeType="1"/>
          </p:cNvSpPr>
          <p:nvPr/>
        </p:nvSpPr>
        <p:spPr bwMode="auto">
          <a:xfrm>
            <a:off x="1644650" y="3149600"/>
            <a:ext cx="444500" cy="0"/>
          </a:xfrm>
          <a:prstGeom prst="line">
            <a:avLst/>
          </a:prstGeom>
          <a:noFill/>
          <a:ln w="12700">
            <a:solidFill>
              <a:schemeClr val="tx1"/>
            </a:solidFill>
            <a:round/>
            <a:headEnd/>
            <a:tailEnd type="triangle" w="med" len="med"/>
          </a:ln>
          <a:effectLst/>
        </p:spPr>
        <p:txBody>
          <a:bodyPr/>
          <a:lstStyle/>
          <a:p>
            <a:endParaRPr lang="es-ES"/>
          </a:p>
        </p:txBody>
      </p:sp>
      <p:sp>
        <p:nvSpPr>
          <p:cNvPr id="109579" name="Line 11"/>
          <p:cNvSpPr>
            <a:spLocks noChangeShapeType="1"/>
          </p:cNvSpPr>
          <p:nvPr/>
        </p:nvSpPr>
        <p:spPr bwMode="auto">
          <a:xfrm>
            <a:off x="1676400" y="3822700"/>
            <a:ext cx="444500" cy="0"/>
          </a:xfrm>
          <a:prstGeom prst="line">
            <a:avLst/>
          </a:prstGeom>
          <a:noFill/>
          <a:ln w="12700">
            <a:solidFill>
              <a:schemeClr val="tx1"/>
            </a:solidFill>
            <a:round/>
            <a:headEnd/>
            <a:tailEnd type="triangle" w="med" len="med"/>
          </a:ln>
          <a:effectLst/>
        </p:spPr>
        <p:txBody>
          <a:bodyPr/>
          <a:lstStyle/>
          <a:p>
            <a:endParaRPr lang="es-ES"/>
          </a:p>
        </p:txBody>
      </p:sp>
      <p:sp>
        <p:nvSpPr>
          <p:cNvPr id="109580" name="Text Box 12"/>
          <p:cNvSpPr txBox="1">
            <a:spLocks noChangeArrowheads="1"/>
          </p:cNvSpPr>
          <p:nvPr/>
        </p:nvSpPr>
        <p:spPr bwMode="auto">
          <a:xfrm>
            <a:off x="1304925" y="2192338"/>
            <a:ext cx="361950" cy="274637"/>
          </a:xfrm>
          <a:prstGeom prst="rect">
            <a:avLst/>
          </a:prstGeom>
          <a:noFill/>
          <a:ln w="12700">
            <a:noFill/>
            <a:miter lim="800000"/>
            <a:headEnd/>
            <a:tailEnd/>
          </a:ln>
          <a:effectLst/>
        </p:spPr>
        <p:txBody>
          <a:bodyPr wrap="none">
            <a:spAutoFit/>
          </a:bodyPr>
          <a:lstStyle/>
          <a:p>
            <a:r>
              <a:rPr lang="es-ES" sz="1200" b="1">
                <a:latin typeface="Arial" charset="0"/>
              </a:rPr>
              <a:t>T1</a:t>
            </a:r>
          </a:p>
        </p:txBody>
      </p:sp>
      <p:sp>
        <p:nvSpPr>
          <p:cNvPr id="109581" name="Text Box 13"/>
          <p:cNvSpPr txBox="1">
            <a:spLocks noChangeArrowheads="1"/>
          </p:cNvSpPr>
          <p:nvPr/>
        </p:nvSpPr>
        <p:spPr bwMode="auto">
          <a:xfrm>
            <a:off x="1292225" y="2395538"/>
            <a:ext cx="361950" cy="274637"/>
          </a:xfrm>
          <a:prstGeom prst="rect">
            <a:avLst/>
          </a:prstGeom>
          <a:noFill/>
          <a:ln w="12700">
            <a:noFill/>
            <a:miter lim="800000"/>
            <a:headEnd/>
            <a:tailEnd/>
          </a:ln>
          <a:effectLst/>
        </p:spPr>
        <p:txBody>
          <a:bodyPr wrap="none">
            <a:spAutoFit/>
          </a:bodyPr>
          <a:lstStyle/>
          <a:p>
            <a:r>
              <a:rPr lang="es-ES" sz="1200" b="1">
                <a:latin typeface="Arial" charset="0"/>
              </a:rPr>
              <a:t>T1</a:t>
            </a:r>
          </a:p>
        </p:txBody>
      </p:sp>
      <p:sp>
        <p:nvSpPr>
          <p:cNvPr id="109582" name="Text Box 14"/>
          <p:cNvSpPr txBox="1">
            <a:spLocks noChangeArrowheads="1"/>
          </p:cNvSpPr>
          <p:nvPr/>
        </p:nvSpPr>
        <p:spPr bwMode="auto">
          <a:xfrm>
            <a:off x="1304925" y="2998788"/>
            <a:ext cx="361950" cy="274637"/>
          </a:xfrm>
          <a:prstGeom prst="rect">
            <a:avLst/>
          </a:prstGeom>
          <a:noFill/>
          <a:ln w="12700">
            <a:noFill/>
            <a:miter lim="800000"/>
            <a:headEnd/>
            <a:tailEnd/>
          </a:ln>
          <a:effectLst/>
        </p:spPr>
        <p:txBody>
          <a:bodyPr wrap="none">
            <a:spAutoFit/>
          </a:bodyPr>
          <a:lstStyle/>
          <a:p>
            <a:r>
              <a:rPr lang="es-ES" sz="1200" b="1">
                <a:latin typeface="Arial" charset="0"/>
              </a:rPr>
              <a:t>T1</a:t>
            </a:r>
          </a:p>
        </p:txBody>
      </p:sp>
      <p:sp>
        <p:nvSpPr>
          <p:cNvPr id="109583" name="Text Box 15"/>
          <p:cNvSpPr txBox="1">
            <a:spLocks noChangeArrowheads="1"/>
          </p:cNvSpPr>
          <p:nvPr/>
        </p:nvSpPr>
        <p:spPr bwMode="auto">
          <a:xfrm>
            <a:off x="1285875" y="3697288"/>
            <a:ext cx="361950" cy="274637"/>
          </a:xfrm>
          <a:prstGeom prst="rect">
            <a:avLst/>
          </a:prstGeom>
          <a:noFill/>
          <a:ln w="12700">
            <a:noFill/>
            <a:miter lim="800000"/>
            <a:headEnd/>
            <a:tailEnd/>
          </a:ln>
          <a:effectLst/>
        </p:spPr>
        <p:txBody>
          <a:bodyPr wrap="none">
            <a:spAutoFit/>
          </a:bodyPr>
          <a:lstStyle/>
          <a:p>
            <a:r>
              <a:rPr lang="es-ES" sz="1200" b="1">
                <a:latin typeface="Arial" charset="0"/>
              </a:rPr>
              <a:t>T3</a:t>
            </a:r>
          </a:p>
        </p:txBody>
      </p:sp>
      <p:sp>
        <p:nvSpPr>
          <p:cNvPr id="109584" name="Text Box 16"/>
          <p:cNvSpPr txBox="1">
            <a:spLocks noChangeArrowheads="1"/>
          </p:cNvSpPr>
          <p:nvPr/>
        </p:nvSpPr>
        <p:spPr bwMode="auto">
          <a:xfrm>
            <a:off x="1298575" y="4719638"/>
            <a:ext cx="361950" cy="274637"/>
          </a:xfrm>
          <a:prstGeom prst="rect">
            <a:avLst/>
          </a:prstGeom>
          <a:noFill/>
          <a:ln w="12700">
            <a:noFill/>
            <a:miter lim="800000"/>
            <a:headEnd/>
            <a:tailEnd/>
          </a:ln>
          <a:effectLst/>
        </p:spPr>
        <p:txBody>
          <a:bodyPr wrap="none">
            <a:spAutoFit/>
          </a:bodyPr>
          <a:lstStyle/>
          <a:p>
            <a:r>
              <a:rPr lang="es-ES" sz="1200" b="1">
                <a:latin typeface="Arial" charset="0"/>
              </a:rPr>
              <a:t>T3</a:t>
            </a:r>
          </a:p>
        </p:txBody>
      </p:sp>
      <p:sp>
        <p:nvSpPr>
          <p:cNvPr id="109585" name="Rectangle 17"/>
          <p:cNvSpPr>
            <a:spLocks noChangeArrowheads="1"/>
          </p:cNvSpPr>
          <p:nvPr/>
        </p:nvSpPr>
        <p:spPr bwMode="auto">
          <a:xfrm>
            <a:off x="5746750" y="3600450"/>
            <a:ext cx="431800" cy="43180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09586" name="Rectangle 18"/>
          <p:cNvSpPr>
            <a:spLocks noChangeArrowheads="1"/>
          </p:cNvSpPr>
          <p:nvPr/>
        </p:nvSpPr>
        <p:spPr bwMode="auto">
          <a:xfrm>
            <a:off x="6775450" y="3594100"/>
            <a:ext cx="431800" cy="438150"/>
          </a:xfrm>
          <a:prstGeom prst="rect">
            <a:avLst/>
          </a:prstGeom>
          <a:solidFill>
            <a:schemeClr val="accent1"/>
          </a:solidFill>
          <a:ln w="12700">
            <a:solidFill>
              <a:schemeClr val="tx1"/>
            </a:solidFill>
            <a:miter lim="800000"/>
            <a:headEnd/>
            <a:tailEnd/>
          </a:ln>
          <a:effectLst/>
        </p:spPr>
        <p:txBody>
          <a:bodyPr wrap="none" anchor="ctr"/>
          <a:lstStyle/>
          <a:p>
            <a:endParaRPr lang="es-ES"/>
          </a:p>
        </p:txBody>
      </p:sp>
      <p:sp>
        <p:nvSpPr>
          <p:cNvPr id="109587" name="Text Box 19"/>
          <p:cNvSpPr txBox="1">
            <a:spLocks noChangeArrowheads="1"/>
          </p:cNvSpPr>
          <p:nvPr/>
        </p:nvSpPr>
        <p:spPr bwMode="auto">
          <a:xfrm>
            <a:off x="6273800" y="2705100"/>
            <a:ext cx="1371600" cy="457200"/>
          </a:xfrm>
          <a:prstGeom prst="rect">
            <a:avLst/>
          </a:prstGeom>
          <a:noFill/>
          <a:ln w="12700">
            <a:noFill/>
            <a:miter lim="800000"/>
            <a:headEnd/>
            <a:tailEnd/>
          </a:ln>
          <a:effectLst/>
        </p:spPr>
        <p:txBody>
          <a:bodyPr>
            <a:spAutoFit/>
          </a:bodyPr>
          <a:lstStyle/>
          <a:p>
            <a:pPr algn="ctr"/>
            <a:r>
              <a:rPr lang="es-ES" sz="1200" b="1">
                <a:latin typeface="Arial" charset="0"/>
              </a:rPr>
              <a:t>Conversor electro-óptico</a:t>
            </a:r>
          </a:p>
        </p:txBody>
      </p:sp>
      <p:sp>
        <p:nvSpPr>
          <p:cNvPr id="109588" name="Line 20"/>
          <p:cNvSpPr>
            <a:spLocks noChangeShapeType="1"/>
          </p:cNvSpPr>
          <p:nvPr/>
        </p:nvSpPr>
        <p:spPr bwMode="auto">
          <a:xfrm flipH="1">
            <a:off x="7004050" y="3111500"/>
            <a:ext cx="6350" cy="444500"/>
          </a:xfrm>
          <a:prstGeom prst="line">
            <a:avLst/>
          </a:prstGeom>
          <a:noFill/>
          <a:ln w="12700">
            <a:solidFill>
              <a:schemeClr val="tx1"/>
            </a:solidFill>
            <a:round/>
            <a:headEnd/>
            <a:tailEnd type="triangle" w="med" len="med"/>
          </a:ln>
          <a:effectLst/>
        </p:spPr>
        <p:txBody>
          <a:bodyPr/>
          <a:lstStyle/>
          <a:p>
            <a:endParaRPr lang="es-ES"/>
          </a:p>
        </p:txBody>
      </p:sp>
      <p:sp>
        <p:nvSpPr>
          <p:cNvPr id="109589" name="Line 21"/>
          <p:cNvSpPr>
            <a:spLocks noChangeShapeType="1"/>
          </p:cNvSpPr>
          <p:nvPr/>
        </p:nvSpPr>
        <p:spPr bwMode="auto">
          <a:xfrm flipH="1">
            <a:off x="5962650" y="3117850"/>
            <a:ext cx="6350" cy="444500"/>
          </a:xfrm>
          <a:prstGeom prst="line">
            <a:avLst/>
          </a:prstGeom>
          <a:noFill/>
          <a:ln w="12700">
            <a:solidFill>
              <a:schemeClr val="tx1"/>
            </a:solidFill>
            <a:round/>
            <a:headEnd/>
            <a:tailEnd type="triangle" w="med" len="med"/>
          </a:ln>
          <a:effectLst/>
        </p:spPr>
        <p:txBody>
          <a:bodyPr/>
          <a:lstStyle/>
          <a:p>
            <a:endParaRPr lang="es-ES"/>
          </a:p>
        </p:txBody>
      </p:sp>
      <p:sp>
        <p:nvSpPr>
          <p:cNvPr id="109590" name="Text Box 22"/>
          <p:cNvSpPr txBox="1">
            <a:spLocks noChangeArrowheads="1"/>
          </p:cNvSpPr>
          <p:nvPr/>
        </p:nvSpPr>
        <p:spPr bwMode="auto">
          <a:xfrm>
            <a:off x="5238750" y="2692400"/>
            <a:ext cx="1371600" cy="457200"/>
          </a:xfrm>
          <a:prstGeom prst="rect">
            <a:avLst/>
          </a:prstGeom>
          <a:noFill/>
          <a:ln w="12700">
            <a:noFill/>
            <a:miter lim="800000"/>
            <a:headEnd/>
            <a:tailEnd/>
          </a:ln>
          <a:effectLst/>
        </p:spPr>
        <p:txBody>
          <a:bodyPr>
            <a:spAutoFit/>
          </a:bodyPr>
          <a:lstStyle/>
          <a:p>
            <a:pPr algn="ctr"/>
            <a:r>
              <a:rPr lang="es-ES" sz="1200" b="1">
                <a:latin typeface="Arial" charset="0"/>
              </a:rPr>
              <a:t>Codificador (scrambler)</a:t>
            </a:r>
          </a:p>
        </p:txBody>
      </p:sp>
      <p:sp>
        <p:nvSpPr>
          <p:cNvPr id="109591" name="Line 23"/>
          <p:cNvSpPr>
            <a:spLocks noChangeShapeType="1"/>
          </p:cNvSpPr>
          <p:nvPr/>
        </p:nvSpPr>
        <p:spPr bwMode="auto">
          <a:xfrm flipV="1">
            <a:off x="7219950" y="3819525"/>
            <a:ext cx="717550" cy="3175"/>
          </a:xfrm>
          <a:prstGeom prst="line">
            <a:avLst/>
          </a:prstGeom>
          <a:noFill/>
          <a:ln w="12700">
            <a:solidFill>
              <a:schemeClr val="tx1"/>
            </a:solidFill>
            <a:round/>
            <a:headEnd/>
            <a:tailEnd type="triangle" w="med" len="med"/>
          </a:ln>
          <a:effectLst/>
        </p:spPr>
        <p:txBody>
          <a:bodyPr/>
          <a:lstStyle/>
          <a:p>
            <a:endParaRPr lang="es-ES"/>
          </a:p>
        </p:txBody>
      </p:sp>
      <p:sp>
        <p:nvSpPr>
          <p:cNvPr id="109592" name="Line 24"/>
          <p:cNvSpPr>
            <a:spLocks noChangeShapeType="1"/>
          </p:cNvSpPr>
          <p:nvPr/>
        </p:nvSpPr>
        <p:spPr bwMode="auto">
          <a:xfrm flipV="1">
            <a:off x="6203950" y="3819525"/>
            <a:ext cx="568325" cy="3175"/>
          </a:xfrm>
          <a:prstGeom prst="line">
            <a:avLst/>
          </a:prstGeom>
          <a:noFill/>
          <a:ln w="12700">
            <a:solidFill>
              <a:schemeClr val="tx1"/>
            </a:solidFill>
            <a:round/>
            <a:headEnd/>
            <a:tailEnd type="triangle" w="med" len="med"/>
          </a:ln>
          <a:effectLst/>
        </p:spPr>
        <p:txBody>
          <a:bodyPr/>
          <a:lstStyle/>
          <a:p>
            <a:endParaRPr lang="es-ES"/>
          </a:p>
        </p:txBody>
      </p:sp>
      <p:sp>
        <p:nvSpPr>
          <p:cNvPr id="109593" name="Line 25"/>
          <p:cNvSpPr>
            <a:spLocks noChangeShapeType="1"/>
          </p:cNvSpPr>
          <p:nvPr/>
        </p:nvSpPr>
        <p:spPr bwMode="auto">
          <a:xfrm>
            <a:off x="5003800" y="3822700"/>
            <a:ext cx="723900" cy="0"/>
          </a:xfrm>
          <a:prstGeom prst="line">
            <a:avLst/>
          </a:prstGeom>
          <a:noFill/>
          <a:ln w="12700">
            <a:solidFill>
              <a:schemeClr val="tx1"/>
            </a:solidFill>
            <a:round/>
            <a:headEnd/>
            <a:tailEnd type="triangle" w="med" len="med"/>
          </a:ln>
          <a:effectLst/>
        </p:spPr>
        <p:txBody>
          <a:bodyPr/>
          <a:lstStyle/>
          <a:p>
            <a:endParaRPr lang="es-ES"/>
          </a:p>
        </p:txBody>
      </p:sp>
      <p:sp>
        <p:nvSpPr>
          <p:cNvPr id="109594" name="Line 26"/>
          <p:cNvSpPr>
            <a:spLocks noChangeShapeType="1"/>
          </p:cNvSpPr>
          <p:nvPr/>
        </p:nvSpPr>
        <p:spPr bwMode="auto">
          <a:xfrm>
            <a:off x="3790950" y="3822700"/>
            <a:ext cx="736600" cy="0"/>
          </a:xfrm>
          <a:prstGeom prst="line">
            <a:avLst/>
          </a:prstGeom>
          <a:noFill/>
          <a:ln w="12700">
            <a:solidFill>
              <a:schemeClr val="tx1"/>
            </a:solidFill>
            <a:round/>
            <a:headEnd/>
            <a:tailEnd type="triangle" w="med" len="med"/>
          </a:ln>
          <a:effectLst/>
        </p:spPr>
        <p:txBody>
          <a:bodyPr/>
          <a:lstStyle/>
          <a:p>
            <a:endParaRPr lang="es-ES"/>
          </a:p>
        </p:txBody>
      </p:sp>
      <p:sp>
        <p:nvSpPr>
          <p:cNvPr id="109595" name="AutoShape 27"/>
          <p:cNvSpPr>
            <a:spLocks noChangeArrowheads="1"/>
          </p:cNvSpPr>
          <p:nvPr/>
        </p:nvSpPr>
        <p:spPr bwMode="auto">
          <a:xfrm rot="16200000">
            <a:off x="3063875" y="3616325"/>
            <a:ext cx="990600" cy="4254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12700">
            <a:solidFill>
              <a:schemeClr val="tx1"/>
            </a:solidFill>
            <a:miter lim="800000"/>
            <a:headEnd/>
            <a:tailEnd/>
          </a:ln>
          <a:effectLst/>
        </p:spPr>
        <p:txBody>
          <a:bodyPr wrap="none" anchor="ctr"/>
          <a:lstStyle/>
          <a:p>
            <a:endParaRPr lang="es-ES"/>
          </a:p>
        </p:txBody>
      </p:sp>
      <p:sp>
        <p:nvSpPr>
          <p:cNvPr id="109596" name="AutoShape 28"/>
          <p:cNvSpPr>
            <a:spLocks noChangeArrowheads="1"/>
          </p:cNvSpPr>
          <p:nvPr/>
        </p:nvSpPr>
        <p:spPr bwMode="auto">
          <a:xfrm rot="16200000">
            <a:off x="4276725" y="3629025"/>
            <a:ext cx="990600" cy="4254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12700">
            <a:solidFill>
              <a:schemeClr val="tx1"/>
            </a:solidFill>
            <a:miter lim="800000"/>
            <a:headEnd/>
            <a:tailEnd/>
          </a:ln>
          <a:effectLst/>
        </p:spPr>
        <p:txBody>
          <a:bodyPr wrap="none" anchor="ctr"/>
          <a:lstStyle/>
          <a:p>
            <a:endParaRPr lang="es-ES"/>
          </a:p>
        </p:txBody>
      </p:sp>
      <p:sp>
        <p:nvSpPr>
          <p:cNvPr id="109597" name="Line 29"/>
          <p:cNvSpPr>
            <a:spLocks noChangeShapeType="1"/>
          </p:cNvSpPr>
          <p:nvPr/>
        </p:nvSpPr>
        <p:spPr bwMode="auto">
          <a:xfrm flipV="1">
            <a:off x="2590800" y="4178300"/>
            <a:ext cx="723900" cy="514350"/>
          </a:xfrm>
          <a:prstGeom prst="line">
            <a:avLst/>
          </a:prstGeom>
          <a:noFill/>
          <a:ln w="12700">
            <a:solidFill>
              <a:schemeClr val="tx1"/>
            </a:solidFill>
            <a:round/>
            <a:headEnd/>
            <a:tailEnd type="triangle" w="med" len="med"/>
          </a:ln>
          <a:effectLst/>
        </p:spPr>
        <p:txBody>
          <a:bodyPr/>
          <a:lstStyle/>
          <a:p>
            <a:endParaRPr lang="es-ES"/>
          </a:p>
        </p:txBody>
      </p:sp>
      <p:sp>
        <p:nvSpPr>
          <p:cNvPr id="109598" name="Line 30"/>
          <p:cNvSpPr>
            <a:spLocks noChangeShapeType="1"/>
          </p:cNvSpPr>
          <p:nvPr/>
        </p:nvSpPr>
        <p:spPr bwMode="auto">
          <a:xfrm>
            <a:off x="2571750" y="2940050"/>
            <a:ext cx="749300" cy="533400"/>
          </a:xfrm>
          <a:prstGeom prst="line">
            <a:avLst/>
          </a:prstGeom>
          <a:noFill/>
          <a:ln w="12700">
            <a:solidFill>
              <a:schemeClr val="tx1"/>
            </a:solidFill>
            <a:round/>
            <a:headEnd/>
            <a:tailEnd type="triangle" w="med" len="med"/>
          </a:ln>
          <a:effectLst/>
        </p:spPr>
        <p:txBody>
          <a:bodyPr/>
          <a:lstStyle/>
          <a:p>
            <a:endParaRPr lang="es-ES"/>
          </a:p>
        </p:txBody>
      </p:sp>
      <p:sp>
        <p:nvSpPr>
          <p:cNvPr id="109599" name="Line 31"/>
          <p:cNvSpPr>
            <a:spLocks noChangeShapeType="1"/>
          </p:cNvSpPr>
          <p:nvPr/>
        </p:nvSpPr>
        <p:spPr bwMode="auto">
          <a:xfrm flipV="1">
            <a:off x="3937000" y="4165600"/>
            <a:ext cx="596900" cy="431800"/>
          </a:xfrm>
          <a:prstGeom prst="line">
            <a:avLst/>
          </a:prstGeom>
          <a:noFill/>
          <a:ln w="12700">
            <a:solidFill>
              <a:schemeClr val="tx1"/>
            </a:solidFill>
            <a:round/>
            <a:headEnd/>
            <a:tailEnd type="triangle" w="med" len="med"/>
          </a:ln>
          <a:effectLst/>
        </p:spPr>
        <p:txBody>
          <a:bodyPr/>
          <a:lstStyle/>
          <a:p>
            <a:endParaRPr lang="es-ES"/>
          </a:p>
        </p:txBody>
      </p:sp>
      <p:sp>
        <p:nvSpPr>
          <p:cNvPr id="109600" name="Line 32"/>
          <p:cNvSpPr>
            <a:spLocks noChangeShapeType="1"/>
          </p:cNvSpPr>
          <p:nvPr/>
        </p:nvSpPr>
        <p:spPr bwMode="auto">
          <a:xfrm flipV="1">
            <a:off x="3816350" y="3994150"/>
            <a:ext cx="717550" cy="266700"/>
          </a:xfrm>
          <a:prstGeom prst="line">
            <a:avLst/>
          </a:prstGeom>
          <a:noFill/>
          <a:ln w="12700">
            <a:solidFill>
              <a:schemeClr val="tx1"/>
            </a:solidFill>
            <a:round/>
            <a:headEnd/>
            <a:tailEnd type="triangle" w="med" len="med"/>
          </a:ln>
          <a:effectLst/>
        </p:spPr>
        <p:txBody>
          <a:bodyPr/>
          <a:lstStyle/>
          <a:p>
            <a:endParaRPr lang="es-ES"/>
          </a:p>
        </p:txBody>
      </p:sp>
      <p:sp>
        <p:nvSpPr>
          <p:cNvPr id="109601" name="Line 33"/>
          <p:cNvSpPr>
            <a:spLocks noChangeShapeType="1"/>
          </p:cNvSpPr>
          <p:nvPr/>
        </p:nvSpPr>
        <p:spPr bwMode="auto">
          <a:xfrm>
            <a:off x="3905250" y="3022600"/>
            <a:ext cx="628650" cy="450850"/>
          </a:xfrm>
          <a:prstGeom prst="line">
            <a:avLst/>
          </a:prstGeom>
          <a:noFill/>
          <a:ln w="12700">
            <a:solidFill>
              <a:schemeClr val="tx1"/>
            </a:solidFill>
            <a:round/>
            <a:headEnd/>
            <a:tailEnd type="triangle" w="med" len="med"/>
          </a:ln>
          <a:effectLst/>
        </p:spPr>
        <p:txBody>
          <a:bodyPr/>
          <a:lstStyle/>
          <a:p>
            <a:endParaRPr lang="es-ES"/>
          </a:p>
        </p:txBody>
      </p:sp>
      <p:sp>
        <p:nvSpPr>
          <p:cNvPr id="109602" name="Text Box 34"/>
          <p:cNvSpPr txBox="1">
            <a:spLocks noChangeArrowheads="1"/>
          </p:cNvSpPr>
          <p:nvPr/>
        </p:nvSpPr>
        <p:spPr bwMode="auto">
          <a:xfrm>
            <a:off x="2959100" y="4591050"/>
            <a:ext cx="1066800" cy="457200"/>
          </a:xfrm>
          <a:prstGeom prst="rect">
            <a:avLst/>
          </a:prstGeom>
          <a:noFill/>
          <a:ln w="12700">
            <a:noFill/>
            <a:miter lim="800000"/>
            <a:headEnd/>
            <a:tailEnd/>
          </a:ln>
          <a:effectLst/>
        </p:spPr>
        <p:txBody>
          <a:bodyPr>
            <a:spAutoFit/>
          </a:bodyPr>
          <a:lstStyle/>
          <a:p>
            <a:pPr algn="ctr"/>
            <a:r>
              <a:rPr lang="es-ES" sz="1200" b="1">
                <a:latin typeface="Arial" charset="0"/>
              </a:rPr>
              <a:t>Multiplexor 3:1</a:t>
            </a:r>
          </a:p>
        </p:txBody>
      </p:sp>
      <p:sp>
        <p:nvSpPr>
          <p:cNvPr id="109603" name="Text Box 35"/>
          <p:cNvSpPr txBox="1">
            <a:spLocks noChangeArrowheads="1"/>
          </p:cNvSpPr>
          <p:nvPr/>
        </p:nvSpPr>
        <p:spPr bwMode="auto">
          <a:xfrm>
            <a:off x="4260850" y="4603750"/>
            <a:ext cx="1066800" cy="457200"/>
          </a:xfrm>
          <a:prstGeom prst="rect">
            <a:avLst/>
          </a:prstGeom>
          <a:noFill/>
          <a:ln w="12700">
            <a:noFill/>
            <a:miter lim="800000"/>
            <a:headEnd/>
            <a:tailEnd/>
          </a:ln>
          <a:effectLst/>
        </p:spPr>
        <p:txBody>
          <a:bodyPr>
            <a:spAutoFit/>
          </a:bodyPr>
          <a:lstStyle/>
          <a:p>
            <a:pPr algn="ctr"/>
            <a:r>
              <a:rPr lang="es-ES" sz="1200" b="1">
                <a:latin typeface="Arial" charset="0"/>
              </a:rPr>
              <a:t>Multiplexor 4:1</a:t>
            </a:r>
          </a:p>
        </p:txBody>
      </p:sp>
      <p:sp>
        <p:nvSpPr>
          <p:cNvPr id="109605" name="Line 37"/>
          <p:cNvSpPr>
            <a:spLocks noChangeShapeType="1"/>
          </p:cNvSpPr>
          <p:nvPr/>
        </p:nvSpPr>
        <p:spPr bwMode="auto">
          <a:xfrm flipV="1">
            <a:off x="3536950" y="4235450"/>
            <a:ext cx="0" cy="419100"/>
          </a:xfrm>
          <a:prstGeom prst="line">
            <a:avLst/>
          </a:prstGeom>
          <a:noFill/>
          <a:ln w="12700">
            <a:solidFill>
              <a:schemeClr val="tx1"/>
            </a:solidFill>
            <a:round/>
            <a:headEnd/>
            <a:tailEnd type="triangle" w="med" len="med"/>
          </a:ln>
          <a:effectLst/>
        </p:spPr>
        <p:txBody>
          <a:bodyPr/>
          <a:lstStyle/>
          <a:p>
            <a:endParaRPr lang="es-ES"/>
          </a:p>
        </p:txBody>
      </p:sp>
      <p:sp>
        <p:nvSpPr>
          <p:cNvPr id="109606" name="Line 38"/>
          <p:cNvSpPr>
            <a:spLocks noChangeShapeType="1"/>
          </p:cNvSpPr>
          <p:nvPr/>
        </p:nvSpPr>
        <p:spPr bwMode="auto">
          <a:xfrm flipV="1">
            <a:off x="4762500" y="4229100"/>
            <a:ext cx="0" cy="419100"/>
          </a:xfrm>
          <a:prstGeom prst="line">
            <a:avLst/>
          </a:prstGeom>
          <a:noFill/>
          <a:ln w="12700">
            <a:solidFill>
              <a:schemeClr val="tx1"/>
            </a:solidFill>
            <a:round/>
            <a:headEnd/>
            <a:tailEnd type="triangle" w="med" len="med"/>
          </a:ln>
          <a:effectLst/>
        </p:spPr>
        <p:txBody>
          <a:bodyPr/>
          <a:lstStyle/>
          <a:p>
            <a:endParaRPr lang="es-ES"/>
          </a:p>
        </p:txBody>
      </p:sp>
      <p:sp>
        <p:nvSpPr>
          <p:cNvPr id="109607" name="Text Box 39"/>
          <p:cNvSpPr txBox="1">
            <a:spLocks noChangeArrowheads="1"/>
          </p:cNvSpPr>
          <p:nvPr/>
        </p:nvSpPr>
        <p:spPr bwMode="auto">
          <a:xfrm>
            <a:off x="7191375" y="3538538"/>
            <a:ext cx="631825" cy="274637"/>
          </a:xfrm>
          <a:prstGeom prst="rect">
            <a:avLst/>
          </a:prstGeom>
          <a:noFill/>
          <a:ln w="12700">
            <a:noFill/>
            <a:miter lim="800000"/>
            <a:headEnd/>
            <a:tailEnd/>
          </a:ln>
          <a:effectLst/>
        </p:spPr>
        <p:txBody>
          <a:bodyPr wrap="none">
            <a:spAutoFit/>
          </a:bodyPr>
          <a:lstStyle/>
          <a:p>
            <a:r>
              <a:rPr lang="es-ES" sz="1200" b="1">
                <a:latin typeface="Arial" charset="0"/>
              </a:rPr>
              <a:t>OC-12</a:t>
            </a:r>
          </a:p>
        </p:txBody>
      </p:sp>
      <p:sp>
        <p:nvSpPr>
          <p:cNvPr id="109608" name="Text Box 40"/>
          <p:cNvSpPr txBox="1">
            <a:spLocks noChangeArrowheads="1"/>
          </p:cNvSpPr>
          <p:nvPr/>
        </p:nvSpPr>
        <p:spPr bwMode="auto">
          <a:xfrm>
            <a:off x="5045075" y="3551238"/>
            <a:ext cx="700088" cy="274637"/>
          </a:xfrm>
          <a:prstGeom prst="rect">
            <a:avLst/>
          </a:prstGeom>
          <a:noFill/>
          <a:ln w="12700">
            <a:noFill/>
            <a:miter lim="800000"/>
            <a:headEnd/>
            <a:tailEnd/>
          </a:ln>
          <a:effectLst/>
        </p:spPr>
        <p:txBody>
          <a:bodyPr wrap="none">
            <a:spAutoFit/>
          </a:bodyPr>
          <a:lstStyle/>
          <a:p>
            <a:r>
              <a:rPr lang="es-ES" sz="1200" b="1">
                <a:latin typeface="Arial" charset="0"/>
              </a:rPr>
              <a:t>STS-12</a:t>
            </a:r>
          </a:p>
        </p:txBody>
      </p:sp>
      <p:sp>
        <p:nvSpPr>
          <p:cNvPr id="109609" name="Text Box 41"/>
          <p:cNvSpPr txBox="1">
            <a:spLocks noChangeArrowheads="1"/>
          </p:cNvSpPr>
          <p:nvPr/>
        </p:nvSpPr>
        <p:spPr bwMode="auto">
          <a:xfrm>
            <a:off x="3825875" y="3538538"/>
            <a:ext cx="615950" cy="274637"/>
          </a:xfrm>
          <a:prstGeom prst="rect">
            <a:avLst/>
          </a:prstGeom>
          <a:noFill/>
          <a:ln w="12700">
            <a:noFill/>
            <a:miter lim="800000"/>
            <a:headEnd/>
            <a:tailEnd/>
          </a:ln>
          <a:effectLst/>
        </p:spPr>
        <p:txBody>
          <a:bodyPr wrap="none">
            <a:spAutoFit/>
          </a:bodyPr>
          <a:lstStyle/>
          <a:p>
            <a:r>
              <a:rPr lang="es-ES" sz="1200" b="1">
                <a:latin typeface="Arial" charset="0"/>
              </a:rPr>
              <a:t>STS-3</a:t>
            </a:r>
          </a:p>
        </p:txBody>
      </p:sp>
      <p:sp>
        <p:nvSpPr>
          <p:cNvPr id="109610" name="Text Box 42"/>
          <p:cNvSpPr txBox="1">
            <a:spLocks noChangeArrowheads="1"/>
          </p:cNvSpPr>
          <p:nvPr/>
        </p:nvSpPr>
        <p:spPr bwMode="auto">
          <a:xfrm>
            <a:off x="2622550" y="3530600"/>
            <a:ext cx="615950" cy="274638"/>
          </a:xfrm>
          <a:prstGeom prst="rect">
            <a:avLst/>
          </a:prstGeom>
          <a:noFill/>
          <a:ln w="12700">
            <a:noFill/>
            <a:miter lim="800000"/>
            <a:headEnd/>
            <a:tailEnd/>
          </a:ln>
          <a:effectLst/>
        </p:spPr>
        <p:txBody>
          <a:bodyPr wrap="none">
            <a:spAutoFit/>
          </a:bodyPr>
          <a:lstStyle/>
          <a:p>
            <a:r>
              <a:rPr lang="es-ES" sz="1200" b="1">
                <a:latin typeface="Arial" charset="0"/>
              </a:rPr>
              <a:t>STS-1</a:t>
            </a:r>
          </a:p>
        </p:txBody>
      </p:sp>
      <p:sp>
        <p:nvSpPr>
          <p:cNvPr id="109611" name="Text Box 43"/>
          <p:cNvSpPr txBox="1">
            <a:spLocks noChangeArrowheads="1"/>
          </p:cNvSpPr>
          <p:nvPr/>
        </p:nvSpPr>
        <p:spPr bwMode="auto">
          <a:xfrm rot="2400000">
            <a:off x="2635250" y="2908300"/>
            <a:ext cx="615950" cy="274638"/>
          </a:xfrm>
          <a:prstGeom prst="rect">
            <a:avLst/>
          </a:prstGeom>
          <a:noFill/>
          <a:ln w="12700">
            <a:noFill/>
            <a:miter lim="800000"/>
            <a:headEnd/>
            <a:tailEnd/>
          </a:ln>
          <a:effectLst/>
        </p:spPr>
        <p:txBody>
          <a:bodyPr wrap="none">
            <a:spAutoFit/>
          </a:bodyPr>
          <a:lstStyle/>
          <a:p>
            <a:r>
              <a:rPr lang="es-ES" sz="1200" b="1">
                <a:latin typeface="Arial" charset="0"/>
              </a:rPr>
              <a:t>STS-1</a:t>
            </a:r>
          </a:p>
        </p:txBody>
      </p:sp>
      <p:sp>
        <p:nvSpPr>
          <p:cNvPr id="109612" name="Text Box 44"/>
          <p:cNvSpPr txBox="1">
            <a:spLocks noChangeArrowheads="1"/>
          </p:cNvSpPr>
          <p:nvPr/>
        </p:nvSpPr>
        <p:spPr bwMode="auto">
          <a:xfrm rot="19200000">
            <a:off x="2571750" y="4216400"/>
            <a:ext cx="615950" cy="274638"/>
          </a:xfrm>
          <a:prstGeom prst="rect">
            <a:avLst/>
          </a:prstGeom>
          <a:noFill/>
          <a:ln w="12700">
            <a:noFill/>
            <a:miter lim="800000"/>
            <a:headEnd/>
            <a:tailEnd/>
          </a:ln>
          <a:effectLst/>
        </p:spPr>
        <p:txBody>
          <a:bodyPr wrap="none">
            <a:spAutoFit/>
          </a:bodyPr>
          <a:lstStyle/>
          <a:p>
            <a:r>
              <a:rPr lang="es-ES" sz="1200" b="1">
                <a:latin typeface="Arial" charset="0"/>
              </a:rPr>
              <a:t>STS-1</a:t>
            </a:r>
          </a:p>
        </p:txBody>
      </p:sp>
      <p:sp>
        <p:nvSpPr>
          <p:cNvPr id="109613" name="Text Box 45"/>
          <p:cNvSpPr txBox="1">
            <a:spLocks noChangeArrowheads="1"/>
          </p:cNvSpPr>
          <p:nvPr/>
        </p:nvSpPr>
        <p:spPr bwMode="auto">
          <a:xfrm rot="19200000">
            <a:off x="3784600" y="4216400"/>
            <a:ext cx="615950" cy="274638"/>
          </a:xfrm>
          <a:prstGeom prst="rect">
            <a:avLst/>
          </a:prstGeom>
          <a:noFill/>
          <a:ln w="12700">
            <a:noFill/>
            <a:miter lim="800000"/>
            <a:headEnd/>
            <a:tailEnd/>
          </a:ln>
          <a:effectLst/>
        </p:spPr>
        <p:txBody>
          <a:bodyPr wrap="none">
            <a:spAutoFit/>
          </a:bodyPr>
          <a:lstStyle/>
          <a:p>
            <a:r>
              <a:rPr lang="es-ES" sz="1200" b="1">
                <a:latin typeface="Arial" charset="0"/>
              </a:rPr>
              <a:t>STS-3</a:t>
            </a:r>
          </a:p>
        </p:txBody>
      </p:sp>
      <p:sp>
        <p:nvSpPr>
          <p:cNvPr id="109614" name="Text Box 46"/>
          <p:cNvSpPr txBox="1">
            <a:spLocks noChangeArrowheads="1"/>
          </p:cNvSpPr>
          <p:nvPr/>
        </p:nvSpPr>
        <p:spPr bwMode="auto">
          <a:xfrm rot="2400000">
            <a:off x="3924300" y="2984500"/>
            <a:ext cx="615950" cy="274638"/>
          </a:xfrm>
          <a:prstGeom prst="rect">
            <a:avLst/>
          </a:prstGeom>
          <a:noFill/>
          <a:ln w="12700">
            <a:noFill/>
            <a:miter lim="800000"/>
            <a:headEnd/>
            <a:tailEnd/>
          </a:ln>
          <a:effectLst/>
        </p:spPr>
        <p:txBody>
          <a:bodyPr wrap="none">
            <a:spAutoFit/>
          </a:bodyPr>
          <a:lstStyle/>
          <a:p>
            <a:r>
              <a:rPr lang="es-ES" sz="1200" b="1">
                <a:latin typeface="Arial" charset="0"/>
              </a:rPr>
              <a:t>STS-3</a:t>
            </a:r>
          </a:p>
        </p:txBody>
      </p:sp>
      <p:sp>
        <p:nvSpPr>
          <p:cNvPr id="109615" name="Text Box 47"/>
          <p:cNvSpPr txBox="1">
            <a:spLocks noChangeArrowheads="1"/>
          </p:cNvSpPr>
          <p:nvPr/>
        </p:nvSpPr>
        <p:spPr bwMode="auto">
          <a:xfrm rot="20400000">
            <a:off x="3778250" y="3892550"/>
            <a:ext cx="615950" cy="274638"/>
          </a:xfrm>
          <a:prstGeom prst="rect">
            <a:avLst/>
          </a:prstGeom>
          <a:noFill/>
          <a:ln w="12700">
            <a:noFill/>
            <a:miter lim="800000"/>
            <a:headEnd/>
            <a:tailEnd/>
          </a:ln>
          <a:effectLst/>
        </p:spPr>
        <p:txBody>
          <a:bodyPr wrap="none">
            <a:spAutoFit/>
          </a:bodyPr>
          <a:lstStyle/>
          <a:p>
            <a:r>
              <a:rPr lang="es-ES" sz="1200" b="1">
                <a:latin typeface="Arial" charset="0"/>
              </a:rPr>
              <a:t>STS-3</a:t>
            </a:r>
          </a:p>
        </p:txBody>
      </p:sp>
      <p:sp>
        <p:nvSpPr>
          <p:cNvPr id="109616" name="Text Box 48"/>
          <p:cNvSpPr txBox="1">
            <a:spLocks noChangeArrowheads="1"/>
          </p:cNvSpPr>
          <p:nvPr/>
        </p:nvSpPr>
        <p:spPr bwMode="auto">
          <a:xfrm>
            <a:off x="1201738" y="762000"/>
            <a:ext cx="6494462" cy="579438"/>
          </a:xfrm>
          <a:prstGeom prst="rect">
            <a:avLst/>
          </a:prstGeom>
          <a:noFill/>
          <a:ln w="12700">
            <a:noFill/>
            <a:miter lim="800000"/>
            <a:headEnd/>
            <a:tailEnd/>
          </a:ln>
          <a:effectLst/>
        </p:spPr>
        <p:txBody>
          <a:bodyPr wrap="none">
            <a:spAutoFit/>
          </a:bodyPr>
          <a:lstStyle/>
          <a:p>
            <a:r>
              <a:rPr lang="es-ES" sz="3200"/>
              <a:t>Multiplexación típica de SONET/SDH</a:t>
            </a:r>
          </a:p>
        </p:txBody>
      </p:sp>
      <p:sp>
        <p:nvSpPr>
          <p:cNvPr id="109617" name="Line 49"/>
          <p:cNvSpPr>
            <a:spLocks noChangeShapeType="1"/>
          </p:cNvSpPr>
          <p:nvPr/>
        </p:nvSpPr>
        <p:spPr bwMode="auto">
          <a:xfrm>
            <a:off x="2571750" y="3841750"/>
            <a:ext cx="752475" cy="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8" name="Rectangle 4"/>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s-ES"/>
          </a:p>
        </p:txBody>
      </p:sp>
      <p:sp>
        <p:nvSpPr>
          <p:cNvPr id="574469" name="Rectangle 5"/>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s-ES"/>
          </a:p>
        </p:txBody>
      </p:sp>
      <p:sp>
        <p:nvSpPr>
          <p:cNvPr id="574470" name="Rectangle 6"/>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Sistema Telefónico: multiplexación SDH</a:t>
            </a:r>
          </a:p>
        </p:txBody>
      </p:sp>
      <p:sp>
        <p:nvSpPr>
          <p:cNvPr id="574471" name="Rectangle 7"/>
          <p:cNvSpPr>
            <a:spLocks noChangeArrowheads="1"/>
          </p:cNvSpPr>
          <p:nvPr/>
        </p:nvSpPr>
        <p:spPr bwMode="auto">
          <a:xfrm>
            <a:off x="685800" y="1219200"/>
            <a:ext cx="7772400" cy="48768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a:t>Una red SONET/SDH está formada por</a:t>
            </a:r>
            <a:r>
              <a:rPr lang="es-ES_tradnl"/>
              <a:t>:</a:t>
            </a:r>
          </a:p>
          <a:p>
            <a:pPr marL="742950" lvl="1" indent="-285750">
              <a:spcBef>
                <a:spcPct val="20000"/>
              </a:spcBef>
              <a:buSzPct val="100000"/>
              <a:buFontTx/>
              <a:buChar char="–"/>
            </a:pPr>
            <a:r>
              <a:rPr lang="es-ES_tradnl" sz="2000"/>
              <a:t>Repetidores o regeneradores</a:t>
            </a:r>
          </a:p>
          <a:p>
            <a:pPr marL="742950" lvl="1" indent="-285750">
              <a:spcBef>
                <a:spcPct val="20000"/>
              </a:spcBef>
              <a:buSzPct val="100000"/>
              <a:buFontTx/>
              <a:buChar char="–"/>
            </a:pPr>
            <a:r>
              <a:rPr lang="es-ES_tradnl" sz="2000"/>
              <a:t>Multiplexores o ADMs</a:t>
            </a:r>
            <a:r>
              <a:rPr lang="es-ES" sz="2000"/>
              <a:t> </a:t>
            </a:r>
            <a:r>
              <a:rPr lang="es-ES_tradnl" sz="2000"/>
              <a:t>(</a:t>
            </a:r>
            <a:r>
              <a:rPr lang="es-ES" sz="2000"/>
              <a:t>Add-Drop Multiplexor)</a:t>
            </a:r>
            <a:r>
              <a:rPr lang="es-ES_tradnl" sz="2000"/>
              <a:t>. Permiten intercalar una trama de menor jerarquía en una de mayor (p. Ej. una STM-1 en una STM-4). Los ADM permiten crear anillos con satélites.</a:t>
            </a:r>
          </a:p>
          <a:p>
            <a:pPr marL="742950" lvl="1" indent="-285750">
              <a:spcBef>
                <a:spcPct val="20000"/>
              </a:spcBef>
              <a:buSzPct val="100000"/>
              <a:buFontTx/>
              <a:buChar char="–"/>
            </a:pPr>
            <a:r>
              <a:rPr lang="es-ES_tradnl" sz="2000"/>
              <a:t>Optical Cross-Connect: actúan como los ADMs pero permiten interconexiones más complejas.</a:t>
            </a:r>
          </a:p>
          <a:p>
            <a:pPr marL="342900" indent="-342900">
              <a:spcBef>
                <a:spcPct val="20000"/>
              </a:spcBef>
              <a:buSzPct val="100000"/>
              <a:buFontTx/>
              <a:buChar char="•"/>
            </a:pPr>
            <a:r>
              <a:rPr lang="es-ES_tradnl"/>
              <a:t>A menudo se utilizan topologías de doble anillo para aumentar la fiabilidad.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ChangeArrowheads="1"/>
          </p:cNvSpPr>
          <p:nvPr/>
        </p:nvSpPr>
        <p:spPr bwMode="auto">
          <a:xfrm>
            <a:off x="685800" y="609600"/>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Sistema Telefónico: multiplexación SDH</a:t>
            </a:r>
          </a:p>
        </p:txBody>
      </p:sp>
      <p:sp>
        <p:nvSpPr>
          <p:cNvPr id="108548" name="Rectangle 4"/>
          <p:cNvSpPr>
            <a:spLocks noChangeArrowheads="1"/>
          </p:cNvSpPr>
          <p:nvPr/>
        </p:nvSpPr>
        <p:spPr bwMode="auto">
          <a:xfrm>
            <a:off x="685800" y="1219200"/>
            <a:ext cx="7772400" cy="13716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a:t>La unión entre dos dispositivos cualesquiera es una </a:t>
            </a:r>
            <a:r>
              <a:rPr lang="es-ES" i="1"/>
              <a:t>sección</a:t>
            </a:r>
            <a:r>
              <a:rPr lang="es-ES"/>
              <a:t>; entre dos multiplexores contiguos es una </a:t>
            </a:r>
            <a:r>
              <a:rPr lang="es-ES" i="1"/>
              <a:t>línea</a:t>
            </a:r>
            <a:r>
              <a:rPr lang="es-ES"/>
              <a:t> y entre dos equipos finales una </a:t>
            </a:r>
            <a:r>
              <a:rPr lang="es-ES" i="1"/>
              <a:t>ruta</a:t>
            </a:r>
            <a:r>
              <a:rPr lang="es-ES_tradnl" i="1"/>
              <a:t>.</a:t>
            </a:r>
            <a:endParaRPr lang="es-ES" i="1"/>
          </a:p>
        </p:txBody>
      </p:sp>
      <p:sp>
        <p:nvSpPr>
          <p:cNvPr id="108551" name="Rectangle 7"/>
          <p:cNvSpPr>
            <a:spLocks noChangeArrowheads="1"/>
          </p:cNvSpPr>
          <p:nvPr/>
        </p:nvSpPr>
        <p:spPr bwMode="auto">
          <a:xfrm>
            <a:off x="1333500" y="3810000"/>
            <a:ext cx="685800" cy="68580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grpSp>
        <p:nvGrpSpPr>
          <p:cNvPr id="108556" name="Group 12"/>
          <p:cNvGrpSpPr>
            <a:grpSpLocks/>
          </p:cNvGrpSpPr>
          <p:nvPr/>
        </p:nvGrpSpPr>
        <p:grpSpPr bwMode="auto">
          <a:xfrm>
            <a:off x="2787650" y="3816350"/>
            <a:ext cx="654050" cy="673100"/>
            <a:chOff x="1884" y="2516"/>
            <a:chExt cx="412" cy="424"/>
          </a:xfrm>
        </p:grpSpPr>
        <p:sp>
          <p:nvSpPr>
            <p:cNvPr id="108554" name="AutoShape 10"/>
            <p:cNvSpPr>
              <a:spLocks noChangeArrowheads="1"/>
            </p:cNvSpPr>
            <p:nvPr/>
          </p:nvSpPr>
          <p:spPr bwMode="auto">
            <a:xfrm rot="5400000">
              <a:off x="1776" y="2624"/>
              <a:ext cx="424" cy="208"/>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sp>
          <p:nvSpPr>
            <p:cNvPr id="108555" name="AutoShape 11"/>
            <p:cNvSpPr>
              <a:spLocks noChangeArrowheads="1"/>
            </p:cNvSpPr>
            <p:nvPr/>
          </p:nvSpPr>
          <p:spPr bwMode="auto">
            <a:xfrm rot="16200000">
              <a:off x="1980" y="2624"/>
              <a:ext cx="424" cy="208"/>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grpSp>
      <p:grpSp>
        <p:nvGrpSpPr>
          <p:cNvPr id="108557" name="Group 13"/>
          <p:cNvGrpSpPr>
            <a:grpSpLocks/>
          </p:cNvGrpSpPr>
          <p:nvPr/>
        </p:nvGrpSpPr>
        <p:grpSpPr bwMode="auto">
          <a:xfrm>
            <a:off x="5683250" y="3810000"/>
            <a:ext cx="654050" cy="673100"/>
            <a:chOff x="1884" y="2516"/>
            <a:chExt cx="412" cy="424"/>
          </a:xfrm>
        </p:grpSpPr>
        <p:sp>
          <p:nvSpPr>
            <p:cNvPr id="108558" name="AutoShape 14"/>
            <p:cNvSpPr>
              <a:spLocks noChangeArrowheads="1"/>
            </p:cNvSpPr>
            <p:nvPr/>
          </p:nvSpPr>
          <p:spPr bwMode="auto">
            <a:xfrm rot="5400000">
              <a:off x="1776" y="2624"/>
              <a:ext cx="424" cy="208"/>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sp>
          <p:nvSpPr>
            <p:cNvPr id="108559" name="AutoShape 15"/>
            <p:cNvSpPr>
              <a:spLocks noChangeArrowheads="1"/>
            </p:cNvSpPr>
            <p:nvPr/>
          </p:nvSpPr>
          <p:spPr bwMode="auto">
            <a:xfrm rot="16200000">
              <a:off x="1980" y="2624"/>
              <a:ext cx="424" cy="208"/>
            </a:xfrm>
            <a:prstGeom prst="triangle">
              <a:avLst>
                <a:gd name="adj" fmla="val 50000"/>
              </a:avLst>
            </a:prstGeom>
            <a:solidFill>
              <a:schemeClr val="accent1"/>
            </a:solidFill>
            <a:ln w="12700">
              <a:solidFill>
                <a:schemeClr val="tx1"/>
              </a:solidFill>
              <a:miter lim="800000"/>
              <a:headEnd/>
              <a:tailEnd/>
            </a:ln>
            <a:effectLst/>
          </p:spPr>
          <p:txBody>
            <a:bodyPr wrap="none" anchor="ctr"/>
            <a:lstStyle/>
            <a:p>
              <a:endParaRPr lang="es-ES"/>
            </a:p>
          </p:txBody>
        </p:sp>
      </p:grpSp>
      <p:sp>
        <p:nvSpPr>
          <p:cNvPr id="108560" name="Line 16"/>
          <p:cNvSpPr>
            <a:spLocks noChangeShapeType="1"/>
          </p:cNvSpPr>
          <p:nvPr/>
        </p:nvSpPr>
        <p:spPr bwMode="auto">
          <a:xfrm flipV="1">
            <a:off x="1162050" y="3975100"/>
            <a:ext cx="171450" cy="6350"/>
          </a:xfrm>
          <a:prstGeom prst="line">
            <a:avLst/>
          </a:prstGeom>
          <a:noFill/>
          <a:ln w="12700">
            <a:solidFill>
              <a:schemeClr val="tx1"/>
            </a:solidFill>
            <a:round/>
            <a:headEnd/>
            <a:tailEnd/>
          </a:ln>
          <a:effectLst/>
        </p:spPr>
        <p:txBody>
          <a:bodyPr/>
          <a:lstStyle/>
          <a:p>
            <a:endParaRPr lang="es-ES"/>
          </a:p>
        </p:txBody>
      </p:sp>
      <p:sp>
        <p:nvSpPr>
          <p:cNvPr id="108561" name="Line 17"/>
          <p:cNvSpPr>
            <a:spLocks noChangeShapeType="1"/>
          </p:cNvSpPr>
          <p:nvPr/>
        </p:nvSpPr>
        <p:spPr bwMode="auto">
          <a:xfrm flipV="1">
            <a:off x="1168400" y="4210050"/>
            <a:ext cx="171450" cy="6350"/>
          </a:xfrm>
          <a:prstGeom prst="line">
            <a:avLst/>
          </a:prstGeom>
          <a:noFill/>
          <a:ln w="12700">
            <a:solidFill>
              <a:schemeClr val="tx1"/>
            </a:solidFill>
            <a:round/>
            <a:headEnd/>
            <a:tailEnd/>
          </a:ln>
          <a:effectLst/>
        </p:spPr>
        <p:txBody>
          <a:bodyPr/>
          <a:lstStyle/>
          <a:p>
            <a:endParaRPr lang="es-ES"/>
          </a:p>
        </p:txBody>
      </p:sp>
      <p:sp>
        <p:nvSpPr>
          <p:cNvPr id="108562" name="Line 18"/>
          <p:cNvSpPr>
            <a:spLocks noChangeShapeType="1"/>
          </p:cNvSpPr>
          <p:nvPr/>
        </p:nvSpPr>
        <p:spPr bwMode="auto">
          <a:xfrm flipV="1">
            <a:off x="1162050" y="4324350"/>
            <a:ext cx="171450" cy="6350"/>
          </a:xfrm>
          <a:prstGeom prst="line">
            <a:avLst/>
          </a:prstGeom>
          <a:noFill/>
          <a:ln w="12700">
            <a:solidFill>
              <a:schemeClr val="tx1"/>
            </a:solidFill>
            <a:round/>
            <a:headEnd/>
            <a:tailEnd/>
          </a:ln>
          <a:effectLst/>
        </p:spPr>
        <p:txBody>
          <a:bodyPr/>
          <a:lstStyle/>
          <a:p>
            <a:endParaRPr lang="es-ES"/>
          </a:p>
        </p:txBody>
      </p:sp>
      <p:sp>
        <p:nvSpPr>
          <p:cNvPr id="108563" name="Line 19"/>
          <p:cNvSpPr>
            <a:spLocks noChangeShapeType="1"/>
          </p:cNvSpPr>
          <p:nvPr/>
        </p:nvSpPr>
        <p:spPr bwMode="auto">
          <a:xfrm flipV="1">
            <a:off x="1162050" y="4089400"/>
            <a:ext cx="171450" cy="6350"/>
          </a:xfrm>
          <a:prstGeom prst="line">
            <a:avLst/>
          </a:prstGeom>
          <a:noFill/>
          <a:ln w="12700">
            <a:solidFill>
              <a:schemeClr val="tx1"/>
            </a:solidFill>
            <a:round/>
            <a:headEnd/>
            <a:tailEnd/>
          </a:ln>
          <a:effectLst/>
        </p:spPr>
        <p:txBody>
          <a:bodyPr/>
          <a:lstStyle/>
          <a:p>
            <a:endParaRPr lang="es-ES"/>
          </a:p>
        </p:txBody>
      </p:sp>
      <p:sp>
        <p:nvSpPr>
          <p:cNvPr id="108564" name="Line 20"/>
          <p:cNvSpPr>
            <a:spLocks noChangeShapeType="1"/>
          </p:cNvSpPr>
          <p:nvPr/>
        </p:nvSpPr>
        <p:spPr bwMode="auto">
          <a:xfrm flipV="1">
            <a:off x="7797800" y="3975100"/>
            <a:ext cx="171450" cy="6350"/>
          </a:xfrm>
          <a:prstGeom prst="line">
            <a:avLst/>
          </a:prstGeom>
          <a:noFill/>
          <a:ln w="12700">
            <a:solidFill>
              <a:schemeClr val="tx1"/>
            </a:solidFill>
            <a:round/>
            <a:headEnd/>
            <a:tailEnd/>
          </a:ln>
          <a:effectLst/>
        </p:spPr>
        <p:txBody>
          <a:bodyPr/>
          <a:lstStyle/>
          <a:p>
            <a:endParaRPr lang="es-ES"/>
          </a:p>
        </p:txBody>
      </p:sp>
      <p:sp>
        <p:nvSpPr>
          <p:cNvPr id="108565" name="Line 21"/>
          <p:cNvSpPr>
            <a:spLocks noChangeShapeType="1"/>
          </p:cNvSpPr>
          <p:nvPr/>
        </p:nvSpPr>
        <p:spPr bwMode="auto">
          <a:xfrm flipV="1">
            <a:off x="7804150" y="4210050"/>
            <a:ext cx="171450" cy="6350"/>
          </a:xfrm>
          <a:prstGeom prst="line">
            <a:avLst/>
          </a:prstGeom>
          <a:noFill/>
          <a:ln w="12700">
            <a:solidFill>
              <a:schemeClr val="tx1"/>
            </a:solidFill>
            <a:round/>
            <a:headEnd/>
            <a:tailEnd/>
          </a:ln>
          <a:effectLst/>
        </p:spPr>
        <p:txBody>
          <a:bodyPr/>
          <a:lstStyle/>
          <a:p>
            <a:endParaRPr lang="es-ES"/>
          </a:p>
        </p:txBody>
      </p:sp>
      <p:sp>
        <p:nvSpPr>
          <p:cNvPr id="108566" name="Line 22"/>
          <p:cNvSpPr>
            <a:spLocks noChangeShapeType="1"/>
          </p:cNvSpPr>
          <p:nvPr/>
        </p:nvSpPr>
        <p:spPr bwMode="auto">
          <a:xfrm flipV="1">
            <a:off x="7797800" y="4324350"/>
            <a:ext cx="171450" cy="6350"/>
          </a:xfrm>
          <a:prstGeom prst="line">
            <a:avLst/>
          </a:prstGeom>
          <a:noFill/>
          <a:ln w="12700">
            <a:solidFill>
              <a:schemeClr val="tx1"/>
            </a:solidFill>
            <a:round/>
            <a:headEnd/>
            <a:tailEnd/>
          </a:ln>
          <a:effectLst/>
        </p:spPr>
        <p:txBody>
          <a:bodyPr/>
          <a:lstStyle/>
          <a:p>
            <a:endParaRPr lang="es-ES"/>
          </a:p>
        </p:txBody>
      </p:sp>
      <p:sp>
        <p:nvSpPr>
          <p:cNvPr id="108567" name="Line 23"/>
          <p:cNvSpPr>
            <a:spLocks noChangeShapeType="1"/>
          </p:cNvSpPr>
          <p:nvPr/>
        </p:nvSpPr>
        <p:spPr bwMode="auto">
          <a:xfrm flipV="1">
            <a:off x="7797800" y="4089400"/>
            <a:ext cx="171450" cy="6350"/>
          </a:xfrm>
          <a:prstGeom prst="line">
            <a:avLst/>
          </a:prstGeom>
          <a:noFill/>
          <a:ln w="12700">
            <a:solidFill>
              <a:schemeClr val="tx1"/>
            </a:solidFill>
            <a:round/>
            <a:headEnd/>
            <a:tailEnd/>
          </a:ln>
          <a:effectLst/>
        </p:spPr>
        <p:txBody>
          <a:bodyPr/>
          <a:lstStyle/>
          <a:p>
            <a:endParaRPr lang="es-ES"/>
          </a:p>
        </p:txBody>
      </p:sp>
      <p:sp>
        <p:nvSpPr>
          <p:cNvPr id="108568" name="Line 24"/>
          <p:cNvSpPr>
            <a:spLocks noChangeShapeType="1"/>
          </p:cNvSpPr>
          <p:nvPr/>
        </p:nvSpPr>
        <p:spPr bwMode="auto">
          <a:xfrm>
            <a:off x="2019300" y="4152900"/>
            <a:ext cx="762000" cy="0"/>
          </a:xfrm>
          <a:prstGeom prst="line">
            <a:avLst/>
          </a:prstGeom>
          <a:noFill/>
          <a:ln w="12700">
            <a:solidFill>
              <a:schemeClr val="tx1"/>
            </a:solidFill>
            <a:round/>
            <a:headEnd/>
            <a:tailEnd/>
          </a:ln>
          <a:effectLst/>
        </p:spPr>
        <p:txBody>
          <a:bodyPr/>
          <a:lstStyle/>
          <a:p>
            <a:endParaRPr lang="es-ES"/>
          </a:p>
        </p:txBody>
      </p:sp>
      <p:sp>
        <p:nvSpPr>
          <p:cNvPr id="108569" name="Line 25"/>
          <p:cNvSpPr>
            <a:spLocks noChangeShapeType="1"/>
          </p:cNvSpPr>
          <p:nvPr/>
        </p:nvSpPr>
        <p:spPr bwMode="auto">
          <a:xfrm>
            <a:off x="3441700" y="4152900"/>
            <a:ext cx="774700" cy="0"/>
          </a:xfrm>
          <a:prstGeom prst="line">
            <a:avLst/>
          </a:prstGeom>
          <a:noFill/>
          <a:ln w="12700">
            <a:solidFill>
              <a:schemeClr val="tx1"/>
            </a:solidFill>
            <a:round/>
            <a:headEnd/>
            <a:tailEnd/>
          </a:ln>
          <a:effectLst/>
        </p:spPr>
        <p:txBody>
          <a:bodyPr/>
          <a:lstStyle/>
          <a:p>
            <a:endParaRPr lang="es-ES"/>
          </a:p>
        </p:txBody>
      </p:sp>
      <p:sp>
        <p:nvSpPr>
          <p:cNvPr id="108570" name="Line 26"/>
          <p:cNvSpPr>
            <a:spLocks noChangeShapeType="1"/>
          </p:cNvSpPr>
          <p:nvPr/>
        </p:nvSpPr>
        <p:spPr bwMode="auto">
          <a:xfrm>
            <a:off x="4914900" y="4152900"/>
            <a:ext cx="755650" cy="0"/>
          </a:xfrm>
          <a:prstGeom prst="line">
            <a:avLst/>
          </a:prstGeom>
          <a:noFill/>
          <a:ln w="12700">
            <a:solidFill>
              <a:schemeClr val="tx1"/>
            </a:solidFill>
            <a:round/>
            <a:headEnd/>
            <a:tailEnd/>
          </a:ln>
          <a:effectLst/>
        </p:spPr>
        <p:txBody>
          <a:bodyPr/>
          <a:lstStyle/>
          <a:p>
            <a:endParaRPr lang="es-ES"/>
          </a:p>
        </p:txBody>
      </p:sp>
      <p:sp>
        <p:nvSpPr>
          <p:cNvPr id="108571" name="Line 27"/>
          <p:cNvSpPr>
            <a:spLocks noChangeShapeType="1"/>
          </p:cNvSpPr>
          <p:nvPr/>
        </p:nvSpPr>
        <p:spPr bwMode="auto">
          <a:xfrm>
            <a:off x="6337300" y="4152900"/>
            <a:ext cx="768350" cy="0"/>
          </a:xfrm>
          <a:prstGeom prst="line">
            <a:avLst/>
          </a:prstGeom>
          <a:noFill/>
          <a:ln w="12700">
            <a:solidFill>
              <a:schemeClr val="tx1"/>
            </a:solidFill>
            <a:round/>
            <a:headEnd/>
            <a:tailEnd/>
          </a:ln>
          <a:effectLst/>
        </p:spPr>
        <p:txBody>
          <a:bodyPr/>
          <a:lstStyle/>
          <a:p>
            <a:endParaRPr lang="es-ES"/>
          </a:p>
        </p:txBody>
      </p:sp>
      <p:sp>
        <p:nvSpPr>
          <p:cNvPr id="108572" name="Text Box 28"/>
          <p:cNvSpPr txBox="1">
            <a:spLocks noChangeArrowheads="1"/>
          </p:cNvSpPr>
          <p:nvPr/>
        </p:nvSpPr>
        <p:spPr bwMode="auto">
          <a:xfrm>
            <a:off x="1952625" y="4675188"/>
            <a:ext cx="768350" cy="274637"/>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08573" name="Text Box 29"/>
          <p:cNvSpPr txBox="1">
            <a:spLocks noChangeArrowheads="1"/>
          </p:cNvSpPr>
          <p:nvPr/>
        </p:nvSpPr>
        <p:spPr bwMode="auto">
          <a:xfrm>
            <a:off x="2714625" y="4954588"/>
            <a:ext cx="582613" cy="274637"/>
          </a:xfrm>
          <a:prstGeom prst="rect">
            <a:avLst/>
          </a:prstGeom>
          <a:noFill/>
          <a:ln w="12700">
            <a:noFill/>
            <a:miter lim="800000"/>
            <a:headEnd/>
            <a:tailEnd/>
          </a:ln>
          <a:effectLst/>
        </p:spPr>
        <p:txBody>
          <a:bodyPr wrap="none">
            <a:spAutoFit/>
          </a:bodyPr>
          <a:lstStyle/>
          <a:p>
            <a:r>
              <a:rPr lang="es-ES" sz="1200" b="1">
                <a:latin typeface="Arial" charset="0"/>
              </a:rPr>
              <a:t>Línea</a:t>
            </a:r>
          </a:p>
        </p:txBody>
      </p:sp>
      <p:sp>
        <p:nvSpPr>
          <p:cNvPr id="108574" name="Text Box 30"/>
          <p:cNvSpPr txBox="1">
            <a:spLocks noChangeArrowheads="1"/>
          </p:cNvSpPr>
          <p:nvPr/>
        </p:nvSpPr>
        <p:spPr bwMode="auto">
          <a:xfrm>
            <a:off x="3470275" y="4675188"/>
            <a:ext cx="768350" cy="274637"/>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08575" name="Text Box 31"/>
          <p:cNvSpPr txBox="1">
            <a:spLocks noChangeArrowheads="1"/>
          </p:cNvSpPr>
          <p:nvPr/>
        </p:nvSpPr>
        <p:spPr bwMode="auto">
          <a:xfrm>
            <a:off x="4924425" y="4656138"/>
            <a:ext cx="768350" cy="274637"/>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08576" name="Text Box 32"/>
          <p:cNvSpPr txBox="1">
            <a:spLocks noChangeArrowheads="1"/>
          </p:cNvSpPr>
          <p:nvPr/>
        </p:nvSpPr>
        <p:spPr bwMode="auto">
          <a:xfrm>
            <a:off x="6435725" y="4675188"/>
            <a:ext cx="768350" cy="274637"/>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08577" name="Text Box 33"/>
          <p:cNvSpPr txBox="1">
            <a:spLocks noChangeArrowheads="1"/>
          </p:cNvSpPr>
          <p:nvPr/>
        </p:nvSpPr>
        <p:spPr bwMode="auto">
          <a:xfrm>
            <a:off x="4289425" y="5265738"/>
            <a:ext cx="522288" cy="274637"/>
          </a:xfrm>
          <a:prstGeom prst="rect">
            <a:avLst/>
          </a:prstGeom>
          <a:noFill/>
          <a:ln w="12700">
            <a:noFill/>
            <a:miter lim="800000"/>
            <a:headEnd/>
            <a:tailEnd/>
          </a:ln>
          <a:effectLst/>
        </p:spPr>
        <p:txBody>
          <a:bodyPr wrap="none">
            <a:spAutoFit/>
          </a:bodyPr>
          <a:lstStyle/>
          <a:p>
            <a:r>
              <a:rPr lang="es-ES" sz="1200" b="1">
                <a:latin typeface="Arial" charset="0"/>
              </a:rPr>
              <a:t>Ruta</a:t>
            </a:r>
          </a:p>
        </p:txBody>
      </p:sp>
      <p:sp>
        <p:nvSpPr>
          <p:cNvPr id="108578" name="Text Box 34"/>
          <p:cNvSpPr txBox="1">
            <a:spLocks noChangeArrowheads="1"/>
          </p:cNvSpPr>
          <p:nvPr/>
        </p:nvSpPr>
        <p:spPr bwMode="auto">
          <a:xfrm>
            <a:off x="5762625" y="4967288"/>
            <a:ext cx="582613" cy="274637"/>
          </a:xfrm>
          <a:prstGeom prst="rect">
            <a:avLst/>
          </a:prstGeom>
          <a:noFill/>
          <a:ln w="12700">
            <a:noFill/>
            <a:miter lim="800000"/>
            <a:headEnd/>
            <a:tailEnd/>
          </a:ln>
          <a:effectLst/>
        </p:spPr>
        <p:txBody>
          <a:bodyPr wrap="none">
            <a:spAutoFit/>
          </a:bodyPr>
          <a:lstStyle/>
          <a:p>
            <a:r>
              <a:rPr lang="es-ES" sz="1200" b="1">
                <a:latin typeface="Arial" charset="0"/>
              </a:rPr>
              <a:t>Línea</a:t>
            </a:r>
          </a:p>
        </p:txBody>
      </p:sp>
      <p:sp>
        <p:nvSpPr>
          <p:cNvPr id="108579" name="Line 35"/>
          <p:cNvSpPr>
            <a:spLocks noChangeShapeType="1"/>
          </p:cNvSpPr>
          <p:nvPr/>
        </p:nvSpPr>
        <p:spPr bwMode="auto">
          <a:xfrm flipH="1">
            <a:off x="1504950" y="4813300"/>
            <a:ext cx="476250" cy="0"/>
          </a:xfrm>
          <a:prstGeom prst="line">
            <a:avLst/>
          </a:prstGeom>
          <a:noFill/>
          <a:ln w="12700">
            <a:solidFill>
              <a:schemeClr val="tx1"/>
            </a:solidFill>
            <a:round/>
            <a:headEnd/>
            <a:tailEnd type="triangle" w="med" len="med"/>
          </a:ln>
          <a:effectLst/>
        </p:spPr>
        <p:txBody>
          <a:bodyPr/>
          <a:lstStyle/>
          <a:p>
            <a:endParaRPr lang="es-ES"/>
          </a:p>
        </p:txBody>
      </p:sp>
      <p:sp>
        <p:nvSpPr>
          <p:cNvPr id="108580" name="Line 36"/>
          <p:cNvSpPr>
            <a:spLocks noChangeShapeType="1"/>
          </p:cNvSpPr>
          <p:nvPr/>
        </p:nvSpPr>
        <p:spPr bwMode="auto">
          <a:xfrm flipV="1">
            <a:off x="2673350" y="4806950"/>
            <a:ext cx="431800" cy="6350"/>
          </a:xfrm>
          <a:prstGeom prst="line">
            <a:avLst/>
          </a:prstGeom>
          <a:noFill/>
          <a:ln w="12700">
            <a:solidFill>
              <a:schemeClr val="tx1"/>
            </a:solidFill>
            <a:round/>
            <a:headEnd/>
            <a:tailEnd type="triangle" w="med" len="med"/>
          </a:ln>
          <a:effectLst/>
        </p:spPr>
        <p:txBody>
          <a:bodyPr/>
          <a:lstStyle/>
          <a:p>
            <a:endParaRPr lang="es-ES"/>
          </a:p>
        </p:txBody>
      </p:sp>
      <p:sp>
        <p:nvSpPr>
          <p:cNvPr id="108581" name="Line 37"/>
          <p:cNvSpPr>
            <a:spLocks noChangeShapeType="1"/>
          </p:cNvSpPr>
          <p:nvPr/>
        </p:nvSpPr>
        <p:spPr bwMode="auto">
          <a:xfrm flipH="1" flipV="1">
            <a:off x="3117850" y="4806950"/>
            <a:ext cx="393700" cy="6350"/>
          </a:xfrm>
          <a:prstGeom prst="line">
            <a:avLst/>
          </a:prstGeom>
          <a:noFill/>
          <a:ln w="12700">
            <a:solidFill>
              <a:schemeClr val="tx1"/>
            </a:solidFill>
            <a:round/>
            <a:headEnd/>
            <a:tailEnd type="triangle" w="med" len="med"/>
          </a:ln>
          <a:effectLst/>
        </p:spPr>
        <p:txBody>
          <a:bodyPr/>
          <a:lstStyle/>
          <a:p>
            <a:endParaRPr lang="es-ES"/>
          </a:p>
        </p:txBody>
      </p:sp>
      <p:sp>
        <p:nvSpPr>
          <p:cNvPr id="108582" name="Line 38"/>
          <p:cNvSpPr>
            <a:spLocks noChangeShapeType="1"/>
          </p:cNvSpPr>
          <p:nvPr/>
        </p:nvSpPr>
        <p:spPr bwMode="auto">
          <a:xfrm flipV="1">
            <a:off x="4197350" y="4813300"/>
            <a:ext cx="349250" cy="6350"/>
          </a:xfrm>
          <a:prstGeom prst="line">
            <a:avLst/>
          </a:prstGeom>
          <a:noFill/>
          <a:ln w="12700">
            <a:solidFill>
              <a:schemeClr val="tx1"/>
            </a:solidFill>
            <a:round/>
            <a:headEnd/>
            <a:tailEnd type="triangle" w="med" len="med"/>
          </a:ln>
          <a:effectLst/>
        </p:spPr>
        <p:txBody>
          <a:bodyPr/>
          <a:lstStyle/>
          <a:p>
            <a:endParaRPr lang="es-ES"/>
          </a:p>
        </p:txBody>
      </p:sp>
      <p:sp>
        <p:nvSpPr>
          <p:cNvPr id="108583" name="Line 39"/>
          <p:cNvSpPr>
            <a:spLocks noChangeShapeType="1"/>
          </p:cNvSpPr>
          <p:nvPr/>
        </p:nvSpPr>
        <p:spPr bwMode="auto">
          <a:xfrm flipH="1">
            <a:off x="4552950" y="4806950"/>
            <a:ext cx="406400" cy="6350"/>
          </a:xfrm>
          <a:prstGeom prst="line">
            <a:avLst/>
          </a:prstGeom>
          <a:noFill/>
          <a:ln w="12700">
            <a:solidFill>
              <a:schemeClr val="tx1"/>
            </a:solidFill>
            <a:round/>
            <a:headEnd/>
            <a:tailEnd type="triangle" w="med" len="med"/>
          </a:ln>
          <a:effectLst/>
        </p:spPr>
        <p:txBody>
          <a:bodyPr/>
          <a:lstStyle/>
          <a:p>
            <a:endParaRPr lang="es-ES"/>
          </a:p>
        </p:txBody>
      </p:sp>
      <p:sp>
        <p:nvSpPr>
          <p:cNvPr id="108584" name="Line 40"/>
          <p:cNvSpPr>
            <a:spLocks noChangeShapeType="1"/>
          </p:cNvSpPr>
          <p:nvPr/>
        </p:nvSpPr>
        <p:spPr bwMode="auto">
          <a:xfrm>
            <a:off x="5670550" y="4806950"/>
            <a:ext cx="349250" cy="0"/>
          </a:xfrm>
          <a:prstGeom prst="line">
            <a:avLst/>
          </a:prstGeom>
          <a:noFill/>
          <a:ln w="12700">
            <a:solidFill>
              <a:schemeClr val="tx1"/>
            </a:solidFill>
            <a:round/>
            <a:headEnd/>
            <a:tailEnd type="triangle" w="med" len="med"/>
          </a:ln>
          <a:effectLst/>
        </p:spPr>
        <p:txBody>
          <a:bodyPr/>
          <a:lstStyle/>
          <a:p>
            <a:endParaRPr lang="es-ES"/>
          </a:p>
        </p:txBody>
      </p:sp>
      <p:sp>
        <p:nvSpPr>
          <p:cNvPr id="108585" name="Line 41"/>
          <p:cNvSpPr>
            <a:spLocks noChangeShapeType="1"/>
          </p:cNvSpPr>
          <p:nvPr/>
        </p:nvSpPr>
        <p:spPr bwMode="auto">
          <a:xfrm flipH="1">
            <a:off x="6026150" y="4813300"/>
            <a:ext cx="431800" cy="0"/>
          </a:xfrm>
          <a:prstGeom prst="line">
            <a:avLst/>
          </a:prstGeom>
          <a:noFill/>
          <a:ln w="12700">
            <a:solidFill>
              <a:schemeClr val="tx1"/>
            </a:solidFill>
            <a:round/>
            <a:headEnd/>
            <a:tailEnd type="triangle" w="med" len="med"/>
          </a:ln>
          <a:effectLst/>
        </p:spPr>
        <p:txBody>
          <a:bodyPr/>
          <a:lstStyle/>
          <a:p>
            <a:endParaRPr lang="es-ES"/>
          </a:p>
        </p:txBody>
      </p:sp>
      <p:sp>
        <p:nvSpPr>
          <p:cNvPr id="108586" name="Line 42"/>
          <p:cNvSpPr>
            <a:spLocks noChangeShapeType="1"/>
          </p:cNvSpPr>
          <p:nvPr/>
        </p:nvSpPr>
        <p:spPr bwMode="auto">
          <a:xfrm>
            <a:off x="7188200" y="4813300"/>
            <a:ext cx="419100" cy="0"/>
          </a:xfrm>
          <a:prstGeom prst="line">
            <a:avLst/>
          </a:prstGeom>
          <a:noFill/>
          <a:ln w="12700">
            <a:solidFill>
              <a:schemeClr val="tx1"/>
            </a:solidFill>
            <a:round/>
            <a:headEnd/>
            <a:tailEnd type="triangle" w="med" len="med"/>
          </a:ln>
          <a:effectLst/>
        </p:spPr>
        <p:txBody>
          <a:bodyPr/>
          <a:lstStyle/>
          <a:p>
            <a:endParaRPr lang="es-ES"/>
          </a:p>
        </p:txBody>
      </p:sp>
      <p:sp>
        <p:nvSpPr>
          <p:cNvPr id="108587" name="Line 43"/>
          <p:cNvSpPr>
            <a:spLocks noChangeShapeType="1"/>
          </p:cNvSpPr>
          <p:nvPr/>
        </p:nvSpPr>
        <p:spPr bwMode="auto">
          <a:xfrm flipH="1" flipV="1">
            <a:off x="1530350" y="5099050"/>
            <a:ext cx="1193800" cy="6350"/>
          </a:xfrm>
          <a:prstGeom prst="line">
            <a:avLst/>
          </a:prstGeom>
          <a:noFill/>
          <a:ln w="12700">
            <a:solidFill>
              <a:schemeClr val="tx1"/>
            </a:solidFill>
            <a:round/>
            <a:headEnd/>
            <a:tailEnd type="triangle" w="med" len="med"/>
          </a:ln>
          <a:effectLst/>
        </p:spPr>
        <p:txBody>
          <a:bodyPr/>
          <a:lstStyle/>
          <a:p>
            <a:endParaRPr lang="es-ES"/>
          </a:p>
        </p:txBody>
      </p:sp>
      <p:sp>
        <p:nvSpPr>
          <p:cNvPr id="108588" name="Line 44"/>
          <p:cNvSpPr>
            <a:spLocks noChangeShapeType="1"/>
          </p:cNvSpPr>
          <p:nvPr/>
        </p:nvSpPr>
        <p:spPr bwMode="auto">
          <a:xfrm>
            <a:off x="3295650" y="5111750"/>
            <a:ext cx="1250950" cy="0"/>
          </a:xfrm>
          <a:prstGeom prst="line">
            <a:avLst/>
          </a:prstGeom>
          <a:noFill/>
          <a:ln w="12700">
            <a:solidFill>
              <a:schemeClr val="tx1"/>
            </a:solidFill>
            <a:round/>
            <a:headEnd/>
            <a:tailEnd type="triangle" w="med" len="med"/>
          </a:ln>
          <a:effectLst/>
        </p:spPr>
        <p:txBody>
          <a:bodyPr/>
          <a:lstStyle/>
          <a:p>
            <a:endParaRPr lang="es-ES"/>
          </a:p>
        </p:txBody>
      </p:sp>
      <p:sp>
        <p:nvSpPr>
          <p:cNvPr id="108589" name="Line 45"/>
          <p:cNvSpPr>
            <a:spLocks noChangeShapeType="1"/>
          </p:cNvSpPr>
          <p:nvPr/>
        </p:nvSpPr>
        <p:spPr bwMode="auto">
          <a:xfrm flipH="1">
            <a:off x="4565650" y="5118100"/>
            <a:ext cx="1225550" cy="0"/>
          </a:xfrm>
          <a:prstGeom prst="line">
            <a:avLst/>
          </a:prstGeom>
          <a:noFill/>
          <a:ln w="12700">
            <a:solidFill>
              <a:schemeClr val="tx1"/>
            </a:solidFill>
            <a:round/>
            <a:headEnd/>
            <a:tailEnd type="triangle" w="med" len="med"/>
          </a:ln>
          <a:effectLst/>
        </p:spPr>
        <p:txBody>
          <a:bodyPr/>
          <a:lstStyle/>
          <a:p>
            <a:endParaRPr lang="es-ES"/>
          </a:p>
        </p:txBody>
      </p:sp>
      <p:sp>
        <p:nvSpPr>
          <p:cNvPr id="108590" name="Line 46"/>
          <p:cNvSpPr>
            <a:spLocks noChangeShapeType="1"/>
          </p:cNvSpPr>
          <p:nvPr/>
        </p:nvSpPr>
        <p:spPr bwMode="auto">
          <a:xfrm>
            <a:off x="6356350" y="5111750"/>
            <a:ext cx="1263650" cy="0"/>
          </a:xfrm>
          <a:prstGeom prst="line">
            <a:avLst/>
          </a:prstGeom>
          <a:noFill/>
          <a:ln w="12700">
            <a:solidFill>
              <a:schemeClr val="tx1"/>
            </a:solidFill>
            <a:round/>
            <a:headEnd/>
            <a:tailEnd type="triangle" w="med" len="med"/>
          </a:ln>
          <a:effectLst/>
        </p:spPr>
        <p:txBody>
          <a:bodyPr/>
          <a:lstStyle/>
          <a:p>
            <a:endParaRPr lang="es-ES"/>
          </a:p>
        </p:txBody>
      </p:sp>
      <p:sp>
        <p:nvSpPr>
          <p:cNvPr id="108591" name="Line 47"/>
          <p:cNvSpPr>
            <a:spLocks noChangeShapeType="1"/>
          </p:cNvSpPr>
          <p:nvPr/>
        </p:nvSpPr>
        <p:spPr bwMode="auto">
          <a:xfrm flipH="1" flipV="1">
            <a:off x="1530350" y="5397500"/>
            <a:ext cx="2787650" cy="6350"/>
          </a:xfrm>
          <a:prstGeom prst="line">
            <a:avLst/>
          </a:prstGeom>
          <a:noFill/>
          <a:ln w="12700">
            <a:solidFill>
              <a:schemeClr val="tx1"/>
            </a:solidFill>
            <a:round/>
            <a:headEnd/>
            <a:tailEnd type="triangle" w="med" len="med"/>
          </a:ln>
          <a:effectLst/>
        </p:spPr>
        <p:txBody>
          <a:bodyPr/>
          <a:lstStyle/>
          <a:p>
            <a:endParaRPr lang="es-ES"/>
          </a:p>
        </p:txBody>
      </p:sp>
      <p:sp>
        <p:nvSpPr>
          <p:cNvPr id="108592" name="Line 48"/>
          <p:cNvSpPr>
            <a:spLocks noChangeShapeType="1"/>
          </p:cNvSpPr>
          <p:nvPr/>
        </p:nvSpPr>
        <p:spPr bwMode="auto">
          <a:xfrm flipV="1">
            <a:off x="4800600" y="5403850"/>
            <a:ext cx="2813050" cy="6350"/>
          </a:xfrm>
          <a:prstGeom prst="line">
            <a:avLst/>
          </a:prstGeom>
          <a:noFill/>
          <a:ln w="12700">
            <a:solidFill>
              <a:schemeClr val="tx1"/>
            </a:solidFill>
            <a:round/>
            <a:headEnd/>
            <a:tailEnd type="triangle" w="med" len="med"/>
          </a:ln>
          <a:effectLst/>
        </p:spPr>
        <p:txBody>
          <a:bodyPr/>
          <a:lstStyle/>
          <a:p>
            <a:endParaRPr lang="es-ES"/>
          </a:p>
        </p:txBody>
      </p:sp>
      <p:sp>
        <p:nvSpPr>
          <p:cNvPr id="108593" name="Text Box 49"/>
          <p:cNvSpPr txBox="1">
            <a:spLocks noChangeArrowheads="1"/>
          </p:cNvSpPr>
          <p:nvPr/>
        </p:nvSpPr>
        <p:spPr bwMode="auto">
          <a:xfrm>
            <a:off x="1143000" y="3352800"/>
            <a:ext cx="998538" cy="457200"/>
          </a:xfrm>
          <a:prstGeom prst="rect">
            <a:avLst/>
          </a:prstGeom>
          <a:noFill/>
          <a:ln w="12700">
            <a:noFill/>
            <a:miter lim="800000"/>
            <a:headEnd/>
            <a:tailEnd/>
          </a:ln>
          <a:effectLst/>
        </p:spPr>
        <p:txBody>
          <a:bodyPr wrap="none">
            <a:spAutoFit/>
          </a:bodyPr>
          <a:lstStyle/>
          <a:p>
            <a:pPr algn="ctr"/>
            <a:r>
              <a:rPr lang="es-ES" sz="1200" b="1">
                <a:latin typeface="Arial" charset="0"/>
              </a:rPr>
              <a:t>Multiplexor</a:t>
            </a:r>
          </a:p>
          <a:p>
            <a:pPr algn="ctr"/>
            <a:r>
              <a:rPr lang="es-ES" sz="1200" b="1">
                <a:latin typeface="Arial" charset="0"/>
              </a:rPr>
              <a:t>Origen</a:t>
            </a:r>
          </a:p>
        </p:txBody>
      </p:sp>
      <p:sp>
        <p:nvSpPr>
          <p:cNvPr id="108594" name="Text Box 50"/>
          <p:cNvSpPr txBox="1">
            <a:spLocks noChangeArrowheads="1"/>
          </p:cNvSpPr>
          <p:nvPr/>
        </p:nvSpPr>
        <p:spPr bwMode="auto">
          <a:xfrm>
            <a:off x="4068763" y="3492500"/>
            <a:ext cx="998537" cy="274638"/>
          </a:xfrm>
          <a:prstGeom prst="rect">
            <a:avLst/>
          </a:prstGeom>
          <a:noFill/>
          <a:ln w="12700">
            <a:noFill/>
            <a:miter lim="800000"/>
            <a:headEnd/>
            <a:tailEnd/>
          </a:ln>
          <a:effectLst/>
        </p:spPr>
        <p:txBody>
          <a:bodyPr wrap="none">
            <a:spAutoFit/>
          </a:bodyPr>
          <a:lstStyle/>
          <a:p>
            <a:pPr algn="ctr"/>
            <a:r>
              <a:rPr lang="es-ES" sz="1200" b="1">
                <a:latin typeface="Arial" charset="0"/>
              </a:rPr>
              <a:t>Multiplexor</a:t>
            </a:r>
          </a:p>
        </p:txBody>
      </p:sp>
      <p:sp>
        <p:nvSpPr>
          <p:cNvPr id="108595" name="Text Box 51"/>
          <p:cNvSpPr txBox="1">
            <a:spLocks noChangeArrowheads="1"/>
          </p:cNvSpPr>
          <p:nvPr/>
        </p:nvSpPr>
        <p:spPr bwMode="auto">
          <a:xfrm>
            <a:off x="6972300" y="3333750"/>
            <a:ext cx="998538" cy="457200"/>
          </a:xfrm>
          <a:prstGeom prst="rect">
            <a:avLst/>
          </a:prstGeom>
          <a:noFill/>
          <a:ln w="12700">
            <a:noFill/>
            <a:miter lim="800000"/>
            <a:headEnd/>
            <a:tailEnd/>
          </a:ln>
          <a:effectLst/>
        </p:spPr>
        <p:txBody>
          <a:bodyPr wrap="none">
            <a:spAutoFit/>
          </a:bodyPr>
          <a:lstStyle/>
          <a:p>
            <a:pPr algn="ctr"/>
            <a:r>
              <a:rPr lang="es-ES" sz="1200" b="1">
                <a:latin typeface="Arial" charset="0"/>
              </a:rPr>
              <a:t>Multiplexor</a:t>
            </a:r>
          </a:p>
          <a:p>
            <a:pPr algn="ctr"/>
            <a:r>
              <a:rPr lang="es-ES" sz="1200" b="1">
                <a:latin typeface="Arial" charset="0"/>
              </a:rPr>
              <a:t>Destino</a:t>
            </a:r>
          </a:p>
        </p:txBody>
      </p:sp>
      <p:sp>
        <p:nvSpPr>
          <p:cNvPr id="108596" name="Text Box 52"/>
          <p:cNvSpPr txBox="1">
            <a:spLocks noChangeArrowheads="1"/>
          </p:cNvSpPr>
          <p:nvPr/>
        </p:nvSpPr>
        <p:spPr bwMode="auto">
          <a:xfrm>
            <a:off x="2673350" y="3492500"/>
            <a:ext cx="895350" cy="274638"/>
          </a:xfrm>
          <a:prstGeom prst="rect">
            <a:avLst/>
          </a:prstGeom>
          <a:noFill/>
          <a:ln w="12700">
            <a:noFill/>
            <a:miter lim="800000"/>
            <a:headEnd/>
            <a:tailEnd/>
          </a:ln>
          <a:effectLst/>
        </p:spPr>
        <p:txBody>
          <a:bodyPr wrap="none">
            <a:spAutoFit/>
          </a:bodyPr>
          <a:lstStyle/>
          <a:p>
            <a:pPr algn="ctr"/>
            <a:r>
              <a:rPr lang="es-ES" sz="1200" b="1">
                <a:latin typeface="Arial" charset="0"/>
              </a:rPr>
              <a:t>Repetidor</a:t>
            </a:r>
          </a:p>
        </p:txBody>
      </p:sp>
      <p:sp>
        <p:nvSpPr>
          <p:cNvPr id="108597" name="Text Box 53"/>
          <p:cNvSpPr txBox="1">
            <a:spLocks noChangeArrowheads="1"/>
          </p:cNvSpPr>
          <p:nvPr/>
        </p:nvSpPr>
        <p:spPr bwMode="auto">
          <a:xfrm>
            <a:off x="5530850" y="3498850"/>
            <a:ext cx="895350" cy="274638"/>
          </a:xfrm>
          <a:prstGeom prst="rect">
            <a:avLst/>
          </a:prstGeom>
          <a:noFill/>
          <a:ln w="12700">
            <a:noFill/>
            <a:miter lim="800000"/>
            <a:headEnd/>
            <a:tailEnd/>
          </a:ln>
          <a:effectLst/>
        </p:spPr>
        <p:txBody>
          <a:bodyPr wrap="none">
            <a:spAutoFit/>
          </a:bodyPr>
          <a:lstStyle/>
          <a:p>
            <a:pPr algn="ctr"/>
            <a:r>
              <a:rPr lang="es-ES" sz="1200" b="1">
                <a:latin typeface="Arial" charset="0"/>
              </a:rPr>
              <a:t>Repetidor</a:t>
            </a:r>
          </a:p>
        </p:txBody>
      </p:sp>
      <p:sp>
        <p:nvSpPr>
          <p:cNvPr id="108599" name="Rectangle 55"/>
          <p:cNvSpPr>
            <a:spLocks noChangeArrowheads="1"/>
          </p:cNvSpPr>
          <p:nvPr/>
        </p:nvSpPr>
        <p:spPr bwMode="auto">
          <a:xfrm>
            <a:off x="4219575" y="3810000"/>
            <a:ext cx="685800" cy="68580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08600" name="Rectangle 56"/>
          <p:cNvSpPr>
            <a:spLocks noChangeArrowheads="1"/>
          </p:cNvSpPr>
          <p:nvPr/>
        </p:nvSpPr>
        <p:spPr bwMode="auto">
          <a:xfrm>
            <a:off x="7115175" y="3819525"/>
            <a:ext cx="685800" cy="68580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08601" name="Text Box 57"/>
          <p:cNvSpPr txBox="1">
            <a:spLocks noChangeArrowheads="1"/>
          </p:cNvSpPr>
          <p:nvPr/>
        </p:nvSpPr>
        <p:spPr bwMode="auto">
          <a:xfrm>
            <a:off x="1295400" y="5943600"/>
            <a:ext cx="2184400" cy="274638"/>
          </a:xfrm>
          <a:prstGeom prst="rect">
            <a:avLst/>
          </a:prstGeom>
          <a:noFill/>
          <a:ln w="12700">
            <a:noFill/>
            <a:miter lim="800000"/>
            <a:headEnd/>
            <a:tailEnd/>
          </a:ln>
          <a:effectLst/>
        </p:spPr>
        <p:txBody>
          <a:bodyPr wrap="none">
            <a:spAutoFit/>
          </a:bodyPr>
          <a:lstStyle/>
          <a:p>
            <a:r>
              <a:rPr lang="es-ES" sz="1200" b="1">
                <a:latin typeface="Arial" charset="0"/>
              </a:rPr>
              <a:t>ADM: Add-Drop Multiplexor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ChangeArrowheads="1"/>
          </p:cNvSpPr>
          <p:nvPr/>
        </p:nvSpPr>
        <p:spPr bwMode="auto">
          <a:xfrm>
            <a:off x="685800" y="404813"/>
            <a:ext cx="7772400" cy="533400"/>
          </a:xfrm>
          <a:prstGeom prst="rect">
            <a:avLst/>
          </a:prstGeom>
          <a:noFill/>
          <a:ln w="12700">
            <a:noFill/>
            <a:miter lim="800000"/>
            <a:headEnd/>
            <a:tailEnd/>
          </a:ln>
          <a:effectLst/>
        </p:spPr>
        <p:txBody>
          <a:bodyPr lIns="90488" tIns="44450" rIns="90488" bIns="44450" anchor="ctr"/>
          <a:lstStyle/>
          <a:p>
            <a:pPr algn="ctr"/>
            <a:r>
              <a:rPr lang="es-ES" sz="2800">
                <a:solidFill>
                  <a:schemeClr val="tx2"/>
                </a:solidFill>
              </a:rPr>
              <a:t>Sistema Telefónico: multiplexación SDH</a:t>
            </a:r>
          </a:p>
        </p:txBody>
      </p:sp>
      <p:sp>
        <p:nvSpPr>
          <p:cNvPr id="112644" name="Rectangle 4"/>
          <p:cNvSpPr>
            <a:spLocks noChangeArrowheads="1"/>
          </p:cNvSpPr>
          <p:nvPr/>
        </p:nvSpPr>
        <p:spPr bwMode="auto">
          <a:xfrm>
            <a:off x="685800" y="1014413"/>
            <a:ext cx="7772400" cy="2438400"/>
          </a:xfrm>
          <a:prstGeom prst="rect">
            <a:avLst/>
          </a:prstGeom>
          <a:noFill/>
          <a:ln w="12700">
            <a:noFill/>
            <a:miter lim="800000"/>
            <a:headEnd/>
            <a:tailEnd/>
          </a:ln>
          <a:effectLst/>
        </p:spPr>
        <p:txBody>
          <a:bodyPr lIns="90488" tIns="44450" rIns="90488" bIns="44450"/>
          <a:lstStyle/>
          <a:p>
            <a:pPr marL="342900" indent="-342900">
              <a:spcBef>
                <a:spcPct val="20000"/>
              </a:spcBef>
              <a:buSzPct val="100000"/>
              <a:buFontTx/>
              <a:buChar char="•"/>
            </a:pPr>
            <a:r>
              <a:rPr lang="es-ES" sz="2000"/>
              <a:t>La capa física de SONET/SDH se divide en cuatro subcapas:</a:t>
            </a:r>
          </a:p>
          <a:p>
            <a:pPr marL="742950" lvl="1" indent="-285750">
              <a:spcBef>
                <a:spcPct val="20000"/>
              </a:spcBef>
              <a:buSzPct val="100000"/>
              <a:buFontTx/>
              <a:buChar char="–"/>
            </a:pPr>
            <a:r>
              <a:rPr lang="es-ES" sz="1800"/>
              <a:t>Subcapa </a:t>
            </a:r>
            <a:r>
              <a:rPr lang="es-ES" sz="1800" b="1"/>
              <a:t>fotónica</a:t>
            </a:r>
            <a:r>
              <a:rPr lang="es-ES" sz="1800"/>
              <a:t>: transmisión de la señal y las fibras</a:t>
            </a:r>
          </a:p>
          <a:p>
            <a:pPr marL="742950" lvl="1" indent="-285750">
              <a:spcBef>
                <a:spcPct val="20000"/>
              </a:spcBef>
              <a:buSzPct val="100000"/>
              <a:buFontTx/>
              <a:buChar char="–"/>
            </a:pPr>
            <a:r>
              <a:rPr lang="es-ES" sz="1800"/>
              <a:t>Subcapa </a:t>
            </a:r>
            <a:r>
              <a:rPr lang="es-ES" sz="1800" b="1"/>
              <a:t>de sección</a:t>
            </a:r>
            <a:r>
              <a:rPr lang="es-ES" sz="1800"/>
              <a:t>: interconexión de equipos contiguos</a:t>
            </a:r>
          </a:p>
          <a:p>
            <a:pPr marL="742950" lvl="1" indent="-285750">
              <a:spcBef>
                <a:spcPct val="20000"/>
              </a:spcBef>
              <a:buSzPct val="100000"/>
              <a:buFontTx/>
              <a:buChar char="–"/>
            </a:pPr>
            <a:r>
              <a:rPr lang="es-ES" sz="1800"/>
              <a:t>Subcapa </a:t>
            </a:r>
            <a:r>
              <a:rPr lang="es-ES" sz="1800" b="1"/>
              <a:t>de línea</a:t>
            </a:r>
            <a:r>
              <a:rPr lang="es-ES" sz="1800"/>
              <a:t>: multiplexación/desmultiplexacion de </a:t>
            </a:r>
            <a:r>
              <a:rPr lang="es-ES_tradnl" sz="1800"/>
              <a:t>enlaces </a:t>
            </a:r>
            <a:r>
              <a:rPr lang="es-ES" sz="1800"/>
              <a:t>entre dos multiple</a:t>
            </a:r>
            <a:r>
              <a:rPr lang="es-ES_tradnl" sz="1800"/>
              <a:t>xores</a:t>
            </a:r>
            <a:endParaRPr lang="es-ES" sz="1800"/>
          </a:p>
          <a:p>
            <a:pPr marL="742950" lvl="1" indent="-285750">
              <a:spcBef>
                <a:spcPct val="20000"/>
              </a:spcBef>
              <a:buSzPct val="100000"/>
              <a:buFontTx/>
              <a:buChar char="–"/>
            </a:pPr>
            <a:r>
              <a:rPr lang="es-ES" sz="1800"/>
              <a:t>Subcapa </a:t>
            </a:r>
            <a:r>
              <a:rPr lang="es-ES" sz="1800" b="1"/>
              <a:t>de rutas</a:t>
            </a:r>
            <a:r>
              <a:rPr lang="es-ES" sz="1800"/>
              <a:t>: problemas relacionados con la comunicación extremo a extremo</a:t>
            </a:r>
          </a:p>
        </p:txBody>
      </p:sp>
      <p:graphicFrame>
        <p:nvGraphicFramePr>
          <p:cNvPr id="112711" name="Group 71"/>
          <p:cNvGraphicFramePr>
            <a:graphicFrameLocks noGrp="1"/>
          </p:cNvGraphicFramePr>
          <p:nvPr/>
        </p:nvGraphicFramePr>
        <p:xfrm>
          <a:off x="2362200" y="3614738"/>
          <a:ext cx="762000" cy="1219200"/>
        </p:xfrm>
        <a:graphic>
          <a:graphicData uri="http://schemas.openxmlformats.org/drawingml/2006/table">
            <a:tbl>
              <a:tblPr/>
              <a:tblGrid>
                <a:gridCol w="762000"/>
              </a:tblGrid>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737" name="Group 97"/>
          <p:cNvGraphicFramePr>
            <a:graphicFrameLocks noGrp="1"/>
          </p:cNvGraphicFramePr>
          <p:nvPr/>
        </p:nvGraphicFramePr>
        <p:xfrm>
          <a:off x="6934200" y="3614738"/>
          <a:ext cx="762000" cy="1219200"/>
        </p:xfrm>
        <a:graphic>
          <a:graphicData uri="http://schemas.openxmlformats.org/drawingml/2006/table">
            <a:tbl>
              <a:tblPr/>
              <a:tblGrid>
                <a:gridCol w="762000"/>
              </a:tblGrid>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761" name="Group 121"/>
          <p:cNvGraphicFramePr>
            <a:graphicFrameLocks noGrp="1"/>
          </p:cNvGraphicFramePr>
          <p:nvPr/>
        </p:nvGraphicFramePr>
        <p:xfrm>
          <a:off x="5410200" y="3919538"/>
          <a:ext cx="762000" cy="914400"/>
        </p:xfrm>
        <a:graphic>
          <a:graphicData uri="http://schemas.openxmlformats.org/drawingml/2006/table">
            <a:tbl>
              <a:tblPr/>
              <a:tblGrid>
                <a:gridCol w="762000"/>
              </a:tblGrid>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773" name="Text Box 133"/>
          <p:cNvSpPr txBox="1">
            <a:spLocks noChangeArrowheads="1"/>
          </p:cNvSpPr>
          <p:nvPr/>
        </p:nvSpPr>
        <p:spPr bwMode="auto">
          <a:xfrm>
            <a:off x="296863" y="4117975"/>
            <a:ext cx="922337" cy="304800"/>
          </a:xfrm>
          <a:prstGeom prst="rect">
            <a:avLst/>
          </a:prstGeom>
          <a:noFill/>
          <a:ln w="12700">
            <a:noFill/>
            <a:miter lim="800000"/>
            <a:headEnd/>
            <a:tailEnd/>
          </a:ln>
          <a:effectLst/>
        </p:spPr>
        <p:txBody>
          <a:bodyPr wrap="none">
            <a:spAutoFit/>
          </a:bodyPr>
          <a:lstStyle/>
          <a:p>
            <a:r>
              <a:rPr lang="es-ES" sz="1400" b="1">
                <a:latin typeface="Arial" charset="0"/>
              </a:rPr>
              <a:t>Subcapa</a:t>
            </a:r>
          </a:p>
        </p:txBody>
      </p:sp>
      <p:sp>
        <p:nvSpPr>
          <p:cNvPr id="112774" name="Text Box 134"/>
          <p:cNvSpPr txBox="1">
            <a:spLocks noChangeArrowheads="1"/>
          </p:cNvSpPr>
          <p:nvPr/>
        </p:nvSpPr>
        <p:spPr bwMode="auto">
          <a:xfrm>
            <a:off x="1600200" y="3603625"/>
            <a:ext cx="577850" cy="304800"/>
          </a:xfrm>
          <a:prstGeom prst="rect">
            <a:avLst/>
          </a:prstGeom>
          <a:noFill/>
          <a:ln w="12700">
            <a:noFill/>
            <a:miter lim="800000"/>
            <a:headEnd/>
            <a:tailEnd/>
          </a:ln>
          <a:effectLst/>
        </p:spPr>
        <p:txBody>
          <a:bodyPr wrap="none">
            <a:spAutoFit/>
          </a:bodyPr>
          <a:lstStyle/>
          <a:p>
            <a:r>
              <a:rPr lang="es-ES" sz="1400" b="1">
                <a:latin typeface="Arial" charset="0"/>
              </a:rPr>
              <a:t>Ruta</a:t>
            </a:r>
          </a:p>
        </p:txBody>
      </p:sp>
      <p:sp>
        <p:nvSpPr>
          <p:cNvPr id="112775" name="Text Box 135"/>
          <p:cNvSpPr txBox="1">
            <a:spLocks noChangeArrowheads="1"/>
          </p:cNvSpPr>
          <p:nvPr/>
        </p:nvSpPr>
        <p:spPr bwMode="auto">
          <a:xfrm>
            <a:off x="1524000" y="3919538"/>
            <a:ext cx="646113" cy="304800"/>
          </a:xfrm>
          <a:prstGeom prst="rect">
            <a:avLst/>
          </a:prstGeom>
          <a:noFill/>
          <a:ln w="12700">
            <a:noFill/>
            <a:miter lim="800000"/>
            <a:headEnd/>
            <a:tailEnd/>
          </a:ln>
          <a:effectLst/>
        </p:spPr>
        <p:txBody>
          <a:bodyPr wrap="none">
            <a:spAutoFit/>
          </a:bodyPr>
          <a:lstStyle/>
          <a:p>
            <a:r>
              <a:rPr lang="es-ES" sz="1400" b="1">
                <a:latin typeface="Arial" charset="0"/>
              </a:rPr>
              <a:t>Línea</a:t>
            </a:r>
          </a:p>
        </p:txBody>
      </p:sp>
      <p:sp>
        <p:nvSpPr>
          <p:cNvPr id="112776" name="Text Box 136"/>
          <p:cNvSpPr txBox="1">
            <a:spLocks noChangeArrowheads="1"/>
          </p:cNvSpPr>
          <p:nvPr/>
        </p:nvSpPr>
        <p:spPr bwMode="auto">
          <a:xfrm>
            <a:off x="1422400" y="4224338"/>
            <a:ext cx="863600" cy="304800"/>
          </a:xfrm>
          <a:prstGeom prst="rect">
            <a:avLst/>
          </a:prstGeom>
          <a:noFill/>
          <a:ln w="12700">
            <a:noFill/>
            <a:miter lim="800000"/>
            <a:headEnd/>
            <a:tailEnd/>
          </a:ln>
          <a:effectLst/>
        </p:spPr>
        <p:txBody>
          <a:bodyPr wrap="none">
            <a:spAutoFit/>
          </a:bodyPr>
          <a:lstStyle/>
          <a:p>
            <a:r>
              <a:rPr lang="es-ES" sz="1400" b="1">
                <a:latin typeface="Arial" charset="0"/>
              </a:rPr>
              <a:t>Sección</a:t>
            </a:r>
          </a:p>
        </p:txBody>
      </p:sp>
      <p:sp>
        <p:nvSpPr>
          <p:cNvPr id="112777" name="Text Box 137"/>
          <p:cNvSpPr txBox="1">
            <a:spLocks noChangeArrowheads="1"/>
          </p:cNvSpPr>
          <p:nvPr/>
        </p:nvSpPr>
        <p:spPr bwMode="auto">
          <a:xfrm>
            <a:off x="1365250" y="4529138"/>
            <a:ext cx="920750" cy="304800"/>
          </a:xfrm>
          <a:prstGeom prst="rect">
            <a:avLst/>
          </a:prstGeom>
          <a:noFill/>
          <a:ln w="12700">
            <a:noFill/>
            <a:miter lim="800000"/>
            <a:headEnd/>
            <a:tailEnd/>
          </a:ln>
          <a:effectLst/>
        </p:spPr>
        <p:txBody>
          <a:bodyPr wrap="none">
            <a:spAutoFit/>
          </a:bodyPr>
          <a:lstStyle/>
          <a:p>
            <a:r>
              <a:rPr lang="es-ES" sz="1400" b="1">
                <a:latin typeface="Arial" charset="0"/>
              </a:rPr>
              <a:t>Fotónica</a:t>
            </a:r>
          </a:p>
        </p:txBody>
      </p:sp>
      <p:graphicFrame>
        <p:nvGraphicFramePr>
          <p:cNvPr id="112772" name="Group 132"/>
          <p:cNvGraphicFramePr>
            <a:graphicFrameLocks noGrp="1"/>
          </p:cNvGraphicFramePr>
          <p:nvPr/>
        </p:nvGraphicFramePr>
        <p:xfrm>
          <a:off x="3886200" y="4227513"/>
          <a:ext cx="762000" cy="609600"/>
        </p:xfrm>
        <a:graphic>
          <a:graphicData uri="http://schemas.openxmlformats.org/drawingml/2006/table">
            <a:tbl>
              <a:tblPr/>
              <a:tblGrid>
                <a:gridCol w="762000"/>
              </a:tblGrid>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35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779" name="Line 139"/>
          <p:cNvSpPr>
            <a:spLocks noChangeShapeType="1"/>
          </p:cNvSpPr>
          <p:nvPr/>
        </p:nvSpPr>
        <p:spPr bwMode="auto">
          <a:xfrm>
            <a:off x="3117850" y="4662488"/>
            <a:ext cx="762000" cy="0"/>
          </a:xfrm>
          <a:prstGeom prst="line">
            <a:avLst/>
          </a:prstGeom>
          <a:noFill/>
          <a:ln w="12700">
            <a:solidFill>
              <a:schemeClr val="tx1"/>
            </a:solidFill>
            <a:round/>
            <a:headEnd/>
            <a:tailEnd/>
          </a:ln>
          <a:effectLst/>
        </p:spPr>
        <p:txBody>
          <a:bodyPr/>
          <a:lstStyle/>
          <a:p>
            <a:endParaRPr lang="es-ES"/>
          </a:p>
        </p:txBody>
      </p:sp>
      <p:sp>
        <p:nvSpPr>
          <p:cNvPr id="112780" name="Line 140"/>
          <p:cNvSpPr>
            <a:spLocks noChangeShapeType="1"/>
          </p:cNvSpPr>
          <p:nvPr/>
        </p:nvSpPr>
        <p:spPr bwMode="auto">
          <a:xfrm>
            <a:off x="4641850" y="4662488"/>
            <a:ext cx="768350" cy="0"/>
          </a:xfrm>
          <a:prstGeom prst="line">
            <a:avLst/>
          </a:prstGeom>
          <a:noFill/>
          <a:ln w="12700">
            <a:solidFill>
              <a:schemeClr val="tx1"/>
            </a:solidFill>
            <a:round/>
            <a:headEnd/>
            <a:tailEnd/>
          </a:ln>
          <a:effectLst/>
        </p:spPr>
        <p:txBody>
          <a:bodyPr/>
          <a:lstStyle/>
          <a:p>
            <a:endParaRPr lang="es-ES"/>
          </a:p>
        </p:txBody>
      </p:sp>
      <p:sp>
        <p:nvSpPr>
          <p:cNvPr id="112781" name="Line 141"/>
          <p:cNvSpPr>
            <a:spLocks noChangeShapeType="1"/>
          </p:cNvSpPr>
          <p:nvPr/>
        </p:nvSpPr>
        <p:spPr bwMode="auto">
          <a:xfrm>
            <a:off x="6172200" y="4651375"/>
            <a:ext cx="762000" cy="0"/>
          </a:xfrm>
          <a:prstGeom prst="line">
            <a:avLst/>
          </a:prstGeom>
          <a:noFill/>
          <a:ln w="12700">
            <a:solidFill>
              <a:schemeClr val="tx1"/>
            </a:solidFill>
            <a:round/>
            <a:headEnd/>
            <a:tailEnd type="stealth" w="med" len="med"/>
          </a:ln>
          <a:effectLst/>
        </p:spPr>
        <p:txBody>
          <a:bodyPr/>
          <a:lstStyle/>
          <a:p>
            <a:endParaRPr lang="es-ES"/>
          </a:p>
        </p:txBody>
      </p:sp>
      <p:sp>
        <p:nvSpPr>
          <p:cNvPr id="112782" name="Line 142"/>
          <p:cNvSpPr>
            <a:spLocks noChangeShapeType="1"/>
          </p:cNvSpPr>
          <p:nvPr/>
        </p:nvSpPr>
        <p:spPr bwMode="auto">
          <a:xfrm>
            <a:off x="3124200" y="4383088"/>
            <a:ext cx="762000" cy="0"/>
          </a:xfrm>
          <a:prstGeom prst="line">
            <a:avLst/>
          </a:prstGeom>
          <a:noFill/>
          <a:ln w="12700">
            <a:solidFill>
              <a:schemeClr val="tx1"/>
            </a:solidFill>
            <a:prstDash val="dash"/>
            <a:round/>
            <a:headEnd/>
            <a:tailEnd/>
          </a:ln>
          <a:effectLst/>
        </p:spPr>
        <p:txBody>
          <a:bodyPr/>
          <a:lstStyle/>
          <a:p>
            <a:endParaRPr lang="es-ES"/>
          </a:p>
        </p:txBody>
      </p:sp>
      <p:sp>
        <p:nvSpPr>
          <p:cNvPr id="112783" name="Line 143"/>
          <p:cNvSpPr>
            <a:spLocks noChangeShapeType="1"/>
          </p:cNvSpPr>
          <p:nvPr/>
        </p:nvSpPr>
        <p:spPr bwMode="auto">
          <a:xfrm>
            <a:off x="4648200" y="4383088"/>
            <a:ext cx="768350" cy="0"/>
          </a:xfrm>
          <a:prstGeom prst="line">
            <a:avLst/>
          </a:prstGeom>
          <a:noFill/>
          <a:ln w="12700">
            <a:solidFill>
              <a:schemeClr val="tx1"/>
            </a:solidFill>
            <a:prstDash val="dash"/>
            <a:round/>
            <a:headEnd/>
            <a:tailEnd/>
          </a:ln>
          <a:effectLst/>
        </p:spPr>
        <p:txBody>
          <a:bodyPr/>
          <a:lstStyle/>
          <a:p>
            <a:endParaRPr lang="es-ES"/>
          </a:p>
        </p:txBody>
      </p:sp>
      <p:sp>
        <p:nvSpPr>
          <p:cNvPr id="112784" name="Line 144"/>
          <p:cNvSpPr>
            <a:spLocks noChangeShapeType="1"/>
          </p:cNvSpPr>
          <p:nvPr/>
        </p:nvSpPr>
        <p:spPr bwMode="auto">
          <a:xfrm flipV="1">
            <a:off x="6178550" y="4376738"/>
            <a:ext cx="755650" cy="6350"/>
          </a:xfrm>
          <a:prstGeom prst="line">
            <a:avLst/>
          </a:prstGeom>
          <a:noFill/>
          <a:ln w="12700">
            <a:solidFill>
              <a:schemeClr val="tx1"/>
            </a:solidFill>
            <a:prstDash val="dash"/>
            <a:round/>
            <a:headEnd/>
            <a:tailEnd type="stealth" w="med" len="med"/>
          </a:ln>
          <a:effectLst/>
        </p:spPr>
        <p:txBody>
          <a:bodyPr/>
          <a:lstStyle/>
          <a:p>
            <a:endParaRPr lang="es-ES"/>
          </a:p>
        </p:txBody>
      </p:sp>
      <p:sp>
        <p:nvSpPr>
          <p:cNvPr id="112785" name="Line 145"/>
          <p:cNvSpPr>
            <a:spLocks noChangeShapeType="1"/>
          </p:cNvSpPr>
          <p:nvPr/>
        </p:nvSpPr>
        <p:spPr bwMode="auto">
          <a:xfrm>
            <a:off x="3124200" y="4078288"/>
            <a:ext cx="2286000" cy="0"/>
          </a:xfrm>
          <a:prstGeom prst="line">
            <a:avLst/>
          </a:prstGeom>
          <a:noFill/>
          <a:ln w="12700">
            <a:solidFill>
              <a:schemeClr val="tx1"/>
            </a:solidFill>
            <a:prstDash val="dash"/>
            <a:round/>
            <a:headEnd/>
            <a:tailEnd/>
          </a:ln>
          <a:effectLst/>
        </p:spPr>
        <p:txBody>
          <a:bodyPr/>
          <a:lstStyle/>
          <a:p>
            <a:endParaRPr lang="es-ES"/>
          </a:p>
        </p:txBody>
      </p:sp>
      <p:sp>
        <p:nvSpPr>
          <p:cNvPr id="112787" name="Line 147"/>
          <p:cNvSpPr>
            <a:spLocks noChangeShapeType="1"/>
          </p:cNvSpPr>
          <p:nvPr/>
        </p:nvSpPr>
        <p:spPr bwMode="auto">
          <a:xfrm flipV="1">
            <a:off x="6178550" y="4071938"/>
            <a:ext cx="755650" cy="6350"/>
          </a:xfrm>
          <a:prstGeom prst="line">
            <a:avLst/>
          </a:prstGeom>
          <a:noFill/>
          <a:ln w="12700">
            <a:solidFill>
              <a:schemeClr val="tx1"/>
            </a:solidFill>
            <a:prstDash val="dash"/>
            <a:round/>
            <a:headEnd/>
            <a:tailEnd type="stealth" w="med" len="med"/>
          </a:ln>
          <a:effectLst/>
        </p:spPr>
        <p:txBody>
          <a:bodyPr/>
          <a:lstStyle/>
          <a:p>
            <a:endParaRPr lang="es-ES"/>
          </a:p>
        </p:txBody>
      </p:sp>
      <p:sp>
        <p:nvSpPr>
          <p:cNvPr id="112788" name="Line 148"/>
          <p:cNvSpPr>
            <a:spLocks noChangeShapeType="1"/>
          </p:cNvSpPr>
          <p:nvPr/>
        </p:nvSpPr>
        <p:spPr bwMode="auto">
          <a:xfrm flipV="1">
            <a:off x="3124200" y="3760788"/>
            <a:ext cx="3816350" cy="6350"/>
          </a:xfrm>
          <a:prstGeom prst="line">
            <a:avLst/>
          </a:prstGeom>
          <a:noFill/>
          <a:ln w="12700">
            <a:solidFill>
              <a:schemeClr val="tx1"/>
            </a:solidFill>
            <a:prstDash val="dash"/>
            <a:round/>
            <a:headEnd/>
            <a:tailEnd type="stealth" w="med" len="med"/>
          </a:ln>
          <a:effectLst/>
        </p:spPr>
        <p:txBody>
          <a:bodyPr/>
          <a:lstStyle/>
          <a:p>
            <a:endParaRPr lang="es-ES"/>
          </a:p>
        </p:txBody>
      </p:sp>
      <p:sp>
        <p:nvSpPr>
          <p:cNvPr id="112789" name="Text Box 149"/>
          <p:cNvSpPr txBox="1">
            <a:spLocks noChangeArrowheads="1"/>
          </p:cNvSpPr>
          <p:nvPr/>
        </p:nvSpPr>
        <p:spPr bwMode="auto">
          <a:xfrm>
            <a:off x="2368550" y="4833938"/>
            <a:ext cx="755650" cy="517525"/>
          </a:xfrm>
          <a:prstGeom prst="rect">
            <a:avLst/>
          </a:prstGeom>
          <a:noFill/>
          <a:ln w="12700">
            <a:noFill/>
            <a:miter lim="800000"/>
            <a:headEnd/>
            <a:tailEnd/>
          </a:ln>
          <a:effectLst/>
        </p:spPr>
        <p:txBody>
          <a:bodyPr wrap="none">
            <a:spAutoFit/>
          </a:bodyPr>
          <a:lstStyle/>
          <a:p>
            <a:pPr algn="ctr"/>
            <a:r>
              <a:rPr lang="es-ES" sz="1400" b="1">
                <a:latin typeface="Arial" charset="0"/>
              </a:rPr>
              <a:t>ADM</a:t>
            </a:r>
          </a:p>
          <a:p>
            <a:pPr algn="ctr"/>
            <a:r>
              <a:rPr lang="es-ES" sz="1400" b="1">
                <a:latin typeface="Arial" charset="0"/>
              </a:rPr>
              <a:t>Origen</a:t>
            </a:r>
          </a:p>
        </p:txBody>
      </p:sp>
      <p:sp>
        <p:nvSpPr>
          <p:cNvPr id="112790" name="Text Box 150"/>
          <p:cNvSpPr txBox="1">
            <a:spLocks noChangeArrowheads="1"/>
          </p:cNvSpPr>
          <p:nvPr/>
        </p:nvSpPr>
        <p:spPr bwMode="auto">
          <a:xfrm>
            <a:off x="3810000" y="4833938"/>
            <a:ext cx="1011238" cy="304800"/>
          </a:xfrm>
          <a:prstGeom prst="rect">
            <a:avLst/>
          </a:prstGeom>
          <a:noFill/>
          <a:ln w="12700">
            <a:noFill/>
            <a:miter lim="800000"/>
            <a:headEnd/>
            <a:tailEnd/>
          </a:ln>
          <a:effectLst/>
        </p:spPr>
        <p:txBody>
          <a:bodyPr wrap="none">
            <a:spAutoFit/>
          </a:bodyPr>
          <a:lstStyle/>
          <a:p>
            <a:r>
              <a:rPr lang="es-ES" sz="1400" b="1">
                <a:latin typeface="Arial" charset="0"/>
              </a:rPr>
              <a:t>Repetidor</a:t>
            </a:r>
          </a:p>
        </p:txBody>
      </p:sp>
      <p:sp>
        <p:nvSpPr>
          <p:cNvPr id="112791" name="Text Box 151"/>
          <p:cNvSpPr txBox="1">
            <a:spLocks noChangeArrowheads="1"/>
          </p:cNvSpPr>
          <p:nvPr/>
        </p:nvSpPr>
        <p:spPr bwMode="auto">
          <a:xfrm>
            <a:off x="5257800" y="4840288"/>
            <a:ext cx="1090613" cy="517525"/>
          </a:xfrm>
          <a:prstGeom prst="rect">
            <a:avLst/>
          </a:prstGeom>
          <a:noFill/>
          <a:ln w="12700">
            <a:noFill/>
            <a:miter lim="800000"/>
            <a:headEnd/>
            <a:tailEnd/>
          </a:ln>
          <a:effectLst/>
        </p:spPr>
        <p:txBody>
          <a:bodyPr wrap="none">
            <a:spAutoFit/>
          </a:bodyPr>
          <a:lstStyle/>
          <a:p>
            <a:pPr algn="ctr"/>
            <a:r>
              <a:rPr lang="es-ES" sz="1400" b="1">
                <a:latin typeface="Arial" charset="0"/>
              </a:rPr>
              <a:t>ADM</a:t>
            </a:r>
          </a:p>
          <a:p>
            <a:pPr algn="ctr"/>
            <a:r>
              <a:rPr lang="es-ES" sz="1400" b="1">
                <a:latin typeface="Arial" charset="0"/>
              </a:rPr>
              <a:t>Intermedio</a:t>
            </a:r>
          </a:p>
        </p:txBody>
      </p:sp>
      <p:sp>
        <p:nvSpPr>
          <p:cNvPr id="112792" name="Text Box 152"/>
          <p:cNvSpPr txBox="1">
            <a:spLocks noChangeArrowheads="1"/>
          </p:cNvSpPr>
          <p:nvPr/>
        </p:nvSpPr>
        <p:spPr bwMode="auto">
          <a:xfrm>
            <a:off x="6896100" y="4827588"/>
            <a:ext cx="833438" cy="517525"/>
          </a:xfrm>
          <a:prstGeom prst="rect">
            <a:avLst/>
          </a:prstGeom>
          <a:noFill/>
          <a:ln w="12700">
            <a:noFill/>
            <a:miter lim="800000"/>
            <a:headEnd/>
            <a:tailEnd/>
          </a:ln>
          <a:effectLst/>
        </p:spPr>
        <p:txBody>
          <a:bodyPr wrap="none">
            <a:spAutoFit/>
          </a:bodyPr>
          <a:lstStyle/>
          <a:p>
            <a:pPr algn="ctr"/>
            <a:r>
              <a:rPr lang="es-ES" sz="1400" b="1">
                <a:latin typeface="Arial" charset="0"/>
              </a:rPr>
              <a:t>ADM</a:t>
            </a:r>
          </a:p>
          <a:p>
            <a:pPr algn="ctr"/>
            <a:r>
              <a:rPr lang="es-ES" sz="1400" b="1">
                <a:latin typeface="Arial" charset="0"/>
              </a:rPr>
              <a:t>Destino</a:t>
            </a:r>
          </a:p>
        </p:txBody>
      </p:sp>
      <p:sp>
        <p:nvSpPr>
          <p:cNvPr id="112795" name="Text Box 155"/>
          <p:cNvSpPr txBox="1">
            <a:spLocks noChangeArrowheads="1"/>
          </p:cNvSpPr>
          <p:nvPr/>
        </p:nvSpPr>
        <p:spPr bwMode="auto">
          <a:xfrm>
            <a:off x="3117850" y="5464175"/>
            <a:ext cx="768350" cy="274638"/>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12796" name="Text Box 156"/>
          <p:cNvSpPr txBox="1">
            <a:spLocks noChangeArrowheads="1"/>
          </p:cNvSpPr>
          <p:nvPr/>
        </p:nvSpPr>
        <p:spPr bwMode="auto">
          <a:xfrm>
            <a:off x="4641850" y="5464175"/>
            <a:ext cx="768350" cy="274638"/>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12797" name="Text Box 157"/>
          <p:cNvSpPr txBox="1">
            <a:spLocks noChangeArrowheads="1"/>
          </p:cNvSpPr>
          <p:nvPr/>
        </p:nvSpPr>
        <p:spPr bwMode="auto">
          <a:xfrm>
            <a:off x="6165850" y="5464175"/>
            <a:ext cx="768350" cy="274638"/>
          </a:xfrm>
          <a:prstGeom prst="rect">
            <a:avLst/>
          </a:prstGeom>
          <a:noFill/>
          <a:ln w="12700">
            <a:noFill/>
            <a:miter lim="800000"/>
            <a:headEnd/>
            <a:tailEnd/>
          </a:ln>
          <a:effectLst/>
        </p:spPr>
        <p:txBody>
          <a:bodyPr wrap="none">
            <a:spAutoFit/>
          </a:bodyPr>
          <a:lstStyle/>
          <a:p>
            <a:r>
              <a:rPr lang="es-ES" sz="1200" b="1">
                <a:latin typeface="Arial" charset="0"/>
              </a:rPr>
              <a:t>Sección</a:t>
            </a:r>
          </a:p>
        </p:txBody>
      </p:sp>
      <p:sp>
        <p:nvSpPr>
          <p:cNvPr id="112798" name="Text Box 158"/>
          <p:cNvSpPr txBox="1">
            <a:spLocks noChangeArrowheads="1"/>
          </p:cNvSpPr>
          <p:nvPr/>
        </p:nvSpPr>
        <p:spPr bwMode="auto">
          <a:xfrm>
            <a:off x="3989388" y="5722938"/>
            <a:ext cx="582612" cy="274637"/>
          </a:xfrm>
          <a:prstGeom prst="rect">
            <a:avLst/>
          </a:prstGeom>
          <a:noFill/>
          <a:ln w="12700">
            <a:noFill/>
            <a:miter lim="800000"/>
            <a:headEnd/>
            <a:tailEnd/>
          </a:ln>
          <a:effectLst/>
        </p:spPr>
        <p:txBody>
          <a:bodyPr wrap="none">
            <a:spAutoFit/>
          </a:bodyPr>
          <a:lstStyle/>
          <a:p>
            <a:r>
              <a:rPr lang="es-ES" sz="1200" b="1">
                <a:latin typeface="Arial" charset="0"/>
              </a:rPr>
              <a:t>Línea</a:t>
            </a:r>
          </a:p>
        </p:txBody>
      </p:sp>
      <p:sp>
        <p:nvSpPr>
          <p:cNvPr id="112799" name="Text Box 159"/>
          <p:cNvSpPr txBox="1">
            <a:spLocks noChangeArrowheads="1"/>
          </p:cNvSpPr>
          <p:nvPr/>
        </p:nvSpPr>
        <p:spPr bwMode="auto">
          <a:xfrm>
            <a:off x="4800600" y="5997575"/>
            <a:ext cx="522288" cy="274638"/>
          </a:xfrm>
          <a:prstGeom prst="rect">
            <a:avLst/>
          </a:prstGeom>
          <a:noFill/>
          <a:ln w="12700">
            <a:noFill/>
            <a:miter lim="800000"/>
            <a:headEnd/>
            <a:tailEnd/>
          </a:ln>
          <a:effectLst/>
        </p:spPr>
        <p:txBody>
          <a:bodyPr wrap="none">
            <a:spAutoFit/>
          </a:bodyPr>
          <a:lstStyle/>
          <a:p>
            <a:r>
              <a:rPr lang="es-ES" sz="1200" b="1">
                <a:latin typeface="Arial" charset="0"/>
              </a:rPr>
              <a:t>Ruta</a:t>
            </a:r>
          </a:p>
        </p:txBody>
      </p:sp>
      <p:sp>
        <p:nvSpPr>
          <p:cNvPr id="112800" name="Text Box 160"/>
          <p:cNvSpPr txBox="1">
            <a:spLocks noChangeArrowheads="1"/>
          </p:cNvSpPr>
          <p:nvPr/>
        </p:nvSpPr>
        <p:spPr bwMode="auto">
          <a:xfrm>
            <a:off x="6275388" y="5722938"/>
            <a:ext cx="582612" cy="274637"/>
          </a:xfrm>
          <a:prstGeom prst="rect">
            <a:avLst/>
          </a:prstGeom>
          <a:noFill/>
          <a:ln w="12700">
            <a:noFill/>
            <a:miter lim="800000"/>
            <a:headEnd/>
            <a:tailEnd/>
          </a:ln>
          <a:effectLst/>
        </p:spPr>
        <p:txBody>
          <a:bodyPr wrap="none">
            <a:spAutoFit/>
          </a:bodyPr>
          <a:lstStyle/>
          <a:p>
            <a:r>
              <a:rPr lang="es-ES" sz="1200" b="1">
                <a:latin typeface="Arial" charset="0"/>
              </a:rPr>
              <a:t>Línea</a:t>
            </a:r>
          </a:p>
        </p:txBody>
      </p:sp>
      <p:sp>
        <p:nvSpPr>
          <p:cNvPr id="112801" name="Line 161"/>
          <p:cNvSpPr>
            <a:spLocks noChangeShapeType="1"/>
          </p:cNvSpPr>
          <p:nvPr/>
        </p:nvSpPr>
        <p:spPr bwMode="auto">
          <a:xfrm flipH="1">
            <a:off x="2667000" y="5616575"/>
            <a:ext cx="457200" cy="0"/>
          </a:xfrm>
          <a:prstGeom prst="line">
            <a:avLst/>
          </a:prstGeom>
          <a:noFill/>
          <a:ln w="12700">
            <a:solidFill>
              <a:schemeClr val="tx1"/>
            </a:solidFill>
            <a:round/>
            <a:headEnd/>
            <a:tailEnd type="triangle" w="med" len="med"/>
          </a:ln>
          <a:effectLst/>
        </p:spPr>
        <p:txBody>
          <a:bodyPr/>
          <a:lstStyle/>
          <a:p>
            <a:endParaRPr lang="es-ES"/>
          </a:p>
        </p:txBody>
      </p:sp>
      <p:sp>
        <p:nvSpPr>
          <p:cNvPr id="112802" name="Line 162"/>
          <p:cNvSpPr>
            <a:spLocks noChangeShapeType="1"/>
          </p:cNvSpPr>
          <p:nvPr/>
        </p:nvSpPr>
        <p:spPr bwMode="auto">
          <a:xfrm>
            <a:off x="3810000" y="5616575"/>
            <a:ext cx="457200" cy="0"/>
          </a:xfrm>
          <a:prstGeom prst="line">
            <a:avLst/>
          </a:prstGeom>
          <a:noFill/>
          <a:ln w="12700">
            <a:solidFill>
              <a:schemeClr val="tx1"/>
            </a:solidFill>
            <a:round/>
            <a:headEnd/>
            <a:tailEnd type="triangle" w="med" len="med"/>
          </a:ln>
          <a:effectLst/>
        </p:spPr>
        <p:txBody>
          <a:bodyPr/>
          <a:lstStyle/>
          <a:p>
            <a:endParaRPr lang="es-ES"/>
          </a:p>
        </p:txBody>
      </p:sp>
      <p:sp>
        <p:nvSpPr>
          <p:cNvPr id="112803" name="Line 163"/>
          <p:cNvSpPr>
            <a:spLocks noChangeShapeType="1"/>
          </p:cNvSpPr>
          <p:nvPr/>
        </p:nvSpPr>
        <p:spPr bwMode="auto">
          <a:xfrm flipH="1">
            <a:off x="4267200" y="5616575"/>
            <a:ext cx="381000" cy="0"/>
          </a:xfrm>
          <a:prstGeom prst="line">
            <a:avLst/>
          </a:prstGeom>
          <a:noFill/>
          <a:ln w="12700">
            <a:solidFill>
              <a:schemeClr val="tx1"/>
            </a:solidFill>
            <a:round/>
            <a:headEnd/>
            <a:tailEnd type="triangle" w="med" len="med"/>
          </a:ln>
          <a:effectLst/>
        </p:spPr>
        <p:txBody>
          <a:bodyPr/>
          <a:lstStyle/>
          <a:p>
            <a:endParaRPr lang="es-ES"/>
          </a:p>
        </p:txBody>
      </p:sp>
      <p:sp>
        <p:nvSpPr>
          <p:cNvPr id="112804" name="Line 164"/>
          <p:cNvSpPr>
            <a:spLocks noChangeShapeType="1"/>
          </p:cNvSpPr>
          <p:nvPr/>
        </p:nvSpPr>
        <p:spPr bwMode="auto">
          <a:xfrm>
            <a:off x="5334000" y="5616575"/>
            <a:ext cx="457200" cy="0"/>
          </a:xfrm>
          <a:prstGeom prst="line">
            <a:avLst/>
          </a:prstGeom>
          <a:noFill/>
          <a:ln w="12700">
            <a:solidFill>
              <a:schemeClr val="tx1"/>
            </a:solidFill>
            <a:round/>
            <a:headEnd/>
            <a:tailEnd type="triangle" w="med" len="med"/>
          </a:ln>
          <a:effectLst/>
        </p:spPr>
        <p:txBody>
          <a:bodyPr/>
          <a:lstStyle/>
          <a:p>
            <a:endParaRPr lang="es-ES"/>
          </a:p>
        </p:txBody>
      </p:sp>
      <p:sp>
        <p:nvSpPr>
          <p:cNvPr id="112805" name="Line 165"/>
          <p:cNvSpPr>
            <a:spLocks noChangeShapeType="1"/>
          </p:cNvSpPr>
          <p:nvPr/>
        </p:nvSpPr>
        <p:spPr bwMode="auto">
          <a:xfrm flipH="1">
            <a:off x="5791200" y="5616575"/>
            <a:ext cx="457200" cy="0"/>
          </a:xfrm>
          <a:prstGeom prst="line">
            <a:avLst/>
          </a:prstGeom>
          <a:noFill/>
          <a:ln w="12700">
            <a:solidFill>
              <a:schemeClr val="tx1"/>
            </a:solidFill>
            <a:round/>
            <a:headEnd/>
            <a:tailEnd type="triangle" w="med" len="med"/>
          </a:ln>
          <a:effectLst/>
        </p:spPr>
        <p:txBody>
          <a:bodyPr/>
          <a:lstStyle/>
          <a:p>
            <a:endParaRPr lang="es-ES"/>
          </a:p>
        </p:txBody>
      </p:sp>
      <p:sp>
        <p:nvSpPr>
          <p:cNvPr id="112806" name="Line 166"/>
          <p:cNvSpPr>
            <a:spLocks noChangeShapeType="1"/>
          </p:cNvSpPr>
          <p:nvPr/>
        </p:nvSpPr>
        <p:spPr bwMode="auto">
          <a:xfrm>
            <a:off x="6858000" y="5616575"/>
            <a:ext cx="533400" cy="0"/>
          </a:xfrm>
          <a:prstGeom prst="line">
            <a:avLst/>
          </a:prstGeom>
          <a:noFill/>
          <a:ln w="12700">
            <a:solidFill>
              <a:schemeClr val="tx1"/>
            </a:solidFill>
            <a:round/>
            <a:headEnd/>
            <a:tailEnd type="triangle" w="med" len="med"/>
          </a:ln>
          <a:effectLst/>
        </p:spPr>
        <p:txBody>
          <a:bodyPr/>
          <a:lstStyle/>
          <a:p>
            <a:endParaRPr lang="es-ES"/>
          </a:p>
        </p:txBody>
      </p:sp>
      <p:sp>
        <p:nvSpPr>
          <p:cNvPr id="112807" name="Line 167"/>
          <p:cNvSpPr>
            <a:spLocks noChangeShapeType="1"/>
          </p:cNvSpPr>
          <p:nvPr/>
        </p:nvSpPr>
        <p:spPr bwMode="auto">
          <a:xfrm flipH="1">
            <a:off x="2667000" y="5845175"/>
            <a:ext cx="1371600" cy="0"/>
          </a:xfrm>
          <a:prstGeom prst="line">
            <a:avLst/>
          </a:prstGeom>
          <a:noFill/>
          <a:ln w="12700">
            <a:solidFill>
              <a:schemeClr val="tx1"/>
            </a:solidFill>
            <a:round/>
            <a:headEnd/>
            <a:tailEnd type="triangle" w="med" len="med"/>
          </a:ln>
          <a:effectLst/>
        </p:spPr>
        <p:txBody>
          <a:bodyPr/>
          <a:lstStyle/>
          <a:p>
            <a:endParaRPr lang="es-ES"/>
          </a:p>
        </p:txBody>
      </p:sp>
      <p:sp>
        <p:nvSpPr>
          <p:cNvPr id="112808" name="Line 168"/>
          <p:cNvSpPr>
            <a:spLocks noChangeShapeType="1"/>
          </p:cNvSpPr>
          <p:nvPr/>
        </p:nvSpPr>
        <p:spPr bwMode="auto">
          <a:xfrm>
            <a:off x="4495800" y="5845175"/>
            <a:ext cx="1295400" cy="0"/>
          </a:xfrm>
          <a:prstGeom prst="line">
            <a:avLst/>
          </a:prstGeom>
          <a:noFill/>
          <a:ln w="12700">
            <a:solidFill>
              <a:schemeClr val="tx1"/>
            </a:solidFill>
            <a:round/>
            <a:headEnd/>
            <a:tailEnd type="triangle" w="med" len="med"/>
          </a:ln>
          <a:effectLst/>
        </p:spPr>
        <p:txBody>
          <a:bodyPr/>
          <a:lstStyle/>
          <a:p>
            <a:endParaRPr lang="es-ES"/>
          </a:p>
        </p:txBody>
      </p:sp>
      <p:sp>
        <p:nvSpPr>
          <p:cNvPr id="112809" name="Line 169"/>
          <p:cNvSpPr>
            <a:spLocks noChangeShapeType="1"/>
          </p:cNvSpPr>
          <p:nvPr/>
        </p:nvSpPr>
        <p:spPr bwMode="auto">
          <a:xfrm flipH="1">
            <a:off x="5791200" y="5845175"/>
            <a:ext cx="533400" cy="0"/>
          </a:xfrm>
          <a:prstGeom prst="line">
            <a:avLst/>
          </a:prstGeom>
          <a:noFill/>
          <a:ln w="12700">
            <a:solidFill>
              <a:schemeClr val="tx1"/>
            </a:solidFill>
            <a:round/>
            <a:headEnd/>
            <a:tailEnd type="triangle" w="med" len="med"/>
          </a:ln>
          <a:effectLst/>
        </p:spPr>
        <p:txBody>
          <a:bodyPr/>
          <a:lstStyle/>
          <a:p>
            <a:endParaRPr lang="es-ES"/>
          </a:p>
        </p:txBody>
      </p:sp>
      <p:sp>
        <p:nvSpPr>
          <p:cNvPr id="112810" name="Line 170"/>
          <p:cNvSpPr>
            <a:spLocks noChangeShapeType="1"/>
          </p:cNvSpPr>
          <p:nvPr/>
        </p:nvSpPr>
        <p:spPr bwMode="auto">
          <a:xfrm>
            <a:off x="6858000" y="5845175"/>
            <a:ext cx="533400" cy="0"/>
          </a:xfrm>
          <a:prstGeom prst="line">
            <a:avLst/>
          </a:prstGeom>
          <a:noFill/>
          <a:ln w="12700">
            <a:solidFill>
              <a:schemeClr val="tx1"/>
            </a:solidFill>
            <a:round/>
            <a:headEnd/>
            <a:tailEnd type="triangle" w="med" len="med"/>
          </a:ln>
          <a:effectLst/>
        </p:spPr>
        <p:txBody>
          <a:bodyPr/>
          <a:lstStyle/>
          <a:p>
            <a:endParaRPr lang="es-ES"/>
          </a:p>
        </p:txBody>
      </p:sp>
      <p:sp>
        <p:nvSpPr>
          <p:cNvPr id="112811" name="Line 171"/>
          <p:cNvSpPr>
            <a:spLocks noChangeShapeType="1"/>
          </p:cNvSpPr>
          <p:nvPr/>
        </p:nvSpPr>
        <p:spPr bwMode="auto">
          <a:xfrm flipH="1">
            <a:off x="2667000" y="6149975"/>
            <a:ext cx="2209800" cy="0"/>
          </a:xfrm>
          <a:prstGeom prst="line">
            <a:avLst/>
          </a:prstGeom>
          <a:noFill/>
          <a:ln w="12700">
            <a:solidFill>
              <a:schemeClr val="tx1"/>
            </a:solidFill>
            <a:round/>
            <a:headEnd/>
            <a:tailEnd type="triangle" w="med" len="med"/>
          </a:ln>
          <a:effectLst/>
        </p:spPr>
        <p:txBody>
          <a:bodyPr/>
          <a:lstStyle/>
          <a:p>
            <a:endParaRPr lang="es-ES"/>
          </a:p>
        </p:txBody>
      </p:sp>
      <p:sp>
        <p:nvSpPr>
          <p:cNvPr id="112812" name="Line 172"/>
          <p:cNvSpPr>
            <a:spLocks noChangeShapeType="1"/>
          </p:cNvSpPr>
          <p:nvPr/>
        </p:nvSpPr>
        <p:spPr bwMode="auto">
          <a:xfrm>
            <a:off x="5257800" y="6149975"/>
            <a:ext cx="2133600" cy="0"/>
          </a:xfrm>
          <a:prstGeom prst="line">
            <a:avLst/>
          </a:prstGeom>
          <a:noFill/>
          <a:ln w="12700">
            <a:solidFill>
              <a:schemeClr val="tx1"/>
            </a:solidFill>
            <a:round/>
            <a:headEnd/>
            <a:tailEnd type="triangle" w="med" len="med"/>
          </a:ln>
          <a:effectLst/>
        </p:spPr>
        <p:txBody>
          <a:bodyPr/>
          <a:lstStyle/>
          <a:p>
            <a:endParaRPr lang="es-ES"/>
          </a:p>
        </p:txBody>
      </p:sp>
      <p:sp>
        <p:nvSpPr>
          <p:cNvPr id="112813" name="AutoShape 173"/>
          <p:cNvSpPr>
            <a:spLocks/>
          </p:cNvSpPr>
          <p:nvPr/>
        </p:nvSpPr>
        <p:spPr bwMode="auto">
          <a:xfrm>
            <a:off x="1295400" y="3660775"/>
            <a:ext cx="152400" cy="1143000"/>
          </a:xfrm>
          <a:prstGeom prst="leftBrace">
            <a:avLst>
              <a:gd name="adj1" fmla="val 62500"/>
              <a:gd name="adj2" fmla="val 50000"/>
            </a:avLst>
          </a:prstGeom>
          <a:noFill/>
          <a:ln w="12700">
            <a:solidFill>
              <a:schemeClr val="tx1"/>
            </a:solidFill>
            <a:round/>
            <a:headEnd/>
            <a:tailEn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Text Box 5"/>
          <p:cNvSpPr txBox="1">
            <a:spLocks noChangeArrowheads="1"/>
          </p:cNvSpPr>
          <p:nvPr/>
        </p:nvSpPr>
        <p:spPr bwMode="auto">
          <a:xfrm>
            <a:off x="790575" y="260350"/>
            <a:ext cx="7515225" cy="579438"/>
          </a:xfrm>
          <a:prstGeom prst="rect">
            <a:avLst/>
          </a:prstGeom>
          <a:noFill/>
          <a:ln w="12700">
            <a:noFill/>
            <a:miter lim="800000"/>
            <a:headEnd/>
            <a:tailEnd/>
          </a:ln>
          <a:effectLst/>
        </p:spPr>
        <p:txBody>
          <a:bodyPr wrap="none">
            <a:spAutoFit/>
          </a:bodyPr>
          <a:lstStyle/>
          <a:p>
            <a:r>
              <a:rPr lang="es-ES_tradnl" sz="3200"/>
              <a:t>Diversas topologías habituales en redes SDH</a:t>
            </a:r>
            <a:endParaRPr lang="es-ES" sz="3200"/>
          </a:p>
        </p:txBody>
      </p:sp>
      <p:sp>
        <p:nvSpPr>
          <p:cNvPr id="115718" name="Text Box 6"/>
          <p:cNvSpPr txBox="1">
            <a:spLocks noChangeArrowheads="1"/>
          </p:cNvSpPr>
          <p:nvPr/>
        </p:nvSpPr>
        <p:spPr bwMode="auto">
          <a:xfrm>
            <a:off x="1600200" y="1243013"/>
            <a:ext cx="1606550" cy="366712"/>
          </a:xfrm>
          <a:prstGeom prst="rect">
            <a:avLst/>
          </a:prstGeom>
          <a:noFill/>
          <a:ln w="12700">
            <a:noFill/>
            <a:miter lim="800000"/>
            <a:headEnd/>
            <a:tailEnd/>
          </a:ln>
          <a:effectLst/>
        </p:spPr>
        <p:txBody>
          <a:bodyPr wrap="none">
            <a:spAutoFit/>
          </a:bodyPr>
          <a:lstStyle/>
          <a:p>
            <a:r>
              <a:rPr lang="es-ES_tradnl" sz="1800">
                <a:latin typeface="Arial" charset="0"/>
              </a:rPr>
              <a:t>Punto a punto</a:t>
            </a:r>
            <a:endParaRPr lang="es-ES" sz="1800">
              <a:latin typeface="Arial" charset="0"/>
            </a:endParaRPr>
          </a:p>
        </p:txBody>
      </p:sp>
      <p:sp>
        <p:nvSpPr>
          <p:cNvPr id="115719" name="Text Box 7"/>
          <p:cNvSpPr txBox="1">
            <a:spLocks noChangeArrowheads="1"/>
          </p:cNvSpPr>
          <p:nvPr/>
        </p:nvSpPr>
        <p:spPr bwMode="auto">
          <a:xfrm>
            <a:off x="1857375" y="2462213"/>
            <a:ext cx="1238250" cy="641350"/>
          </a:xfrm>
          <a:prstGeom prst="rect">
            <a:avLst/>
          </a:prstGeom>
          <a:noFill/>
          <a:ln w="12700">
            <a:noFill/>
            <a:miter lim="800000"/>
            <a:headEnd/>
            <a:tailEnd/>
          </a:ln>
          <a:effectLst/>
        </p:spPr>
        <p:txBody>
          <a:bodyPr wrap="none">
            <a:spAutoFit/>
          </a:bodyPr>
          <a:lstStyle/>
          <a:p>
            <a:pPr algn="ctr"/>
            <a:r>
              <a:rPr lang="es-ES_tradnl" sz="1800">
                <a:latin typeface="Arial" charset="0"/>
              </a:rPr>
              <a:t>Punto a </a:t>
            </a:r>
          </a:p>
          <a:p>
            <a:pPr algn="ctr"/>
            <a:r>
              <a:rPr lang="es-ES_tradnl" sz="1800">
                <a:latin typeface="Arial" charset="0"/>
              </a:rPr>
              <a:t>multipunto</a:t>
            </a:r>
            <a:endParaRPr lang="es-ES" sz="1800">
              <a:latin typeface="Arial" charset="0"/>
            </a:endParaRPr>
          </a:p>
        </p:txBody>
      </p:sp>
      <p:sp>
        <p:nvSpPr>
          <p:cNvPr id="115720" name="Text Box 8"/>
          <p:cNvSpPr txBox="1">
            <a:spLocks noChangeArrowheads="1"/>
          </p:cNvSpPr>
          <p:nvPr/>
        </p:nvSpPr>
        <p:spPr bwMode="auto">
          <a:xfrm>
            <a:off x="1684338" y="4138613"/>
            <a:ext cx="1416050" cy="641350"/>
          </a:xfrm>
          <a:prstGeom prst="rect">
            <a:avLst/>
          </a:prstGeom>
          <a:noFill/>
          <a:ln w="12700">
            <a:noFill/>
            <a:miter lim="800000"/>
            <a:headEnd/>
            <a:tailEnd/>
          </a:ln>
          <a:effectLst/>
        </p:spPr>
        <p:txBody>
          <a:bodyPr wrap="none">
            <a:spAutoFit/>
          </a:bodyPr>
          <a:lstStyle/>
          <a:p>
            <a:pPr algn="ctr"/>
            <a:r>
              <a:rPr lang="es-ES_tradnl" sz="1800">
                <a:latin typeface="Arial" charset="0"/>
              </a:rPr>
              <a:t>Arquitectura</a:t>
            </a:r>
          </a:p>
          <a:p>
            <a:pPr algn="ctr"/>
            <a:r>
              <a:rPr lang="es-ES_tradnl" sz="1800">
                <a:latin typeface="Arial" charset="0"/>
              </a:rPr>
              <a:t>mallada</a:t>
            </a:r>
            <a:endParaRPr lang="es-ES" sz="1800">
              <a:latin typeface="Arial" charset="0"/>
            </a:endParaRPr>
          </a:p>
        </p:txBody>
      </p:sp>
      <p:grpSp>
        <p:nvGrpSpPr>
          <p:cNvPr id="115788" name="Group 76"/>
          <p:cNvGrpSpPr>
            <a:grpSpLocks/>
          </p:cNvGrpSpPr>
          <p:nvPr/>
        </p:nvGrpSpPr>
        <p:grpSpPr bwMode="auto">
          <a:xfrm>
            <a:off x="3224213" y="1149350"/>
            <a:ext cx="4929187" cy="1062038"/>
            <a:chOff x="2031" y="447"/>
            <a:chExt cx="3105" cy="669"/>
          </a:xfrm>
        </p:grpSpPr>
        <p:sp>
          <p:nvSpPr>
            <p:cNvPr id="115724" name="Rectangle 12"/>
            <p:cNvSpPr>
              <a:spLocks noChangeArrowheads="1"/>
            </p:cNvSpPr>
            <p:nvPr/>
          </p:nvSpPr>
          <p:spPr bwMode="auto">
            <a:xfrm>
              <a:off x="2031" y="447"/>
              <a:ext cx="3105" cy="669"/>
            </a:xfrm>
            <a:prstGeom prst="rect">
              <a:avLst/>
            </a:prstGeom>
            <a:noFill/>
            <a:ln w="12700">
              <a:solidFill>
                <a:schemeClr val="tx1"/>
              </a:solidFill>
              <a:miter lim="800000"/>
              <a:headEnd/>
              <a:tailEnd/>
            </a:ln>
            <a:effectLst/>
          </p:spPr>
          <p:txBody>
            <a:bodyPr wrap="none" anchor="ctr"/>
            <a:lstStyle/>
            <a:p>
              <a:endParaRPr lang="es-ES"/>
            </a:p>
          </p:txBody>
        </p:sp>
        <p:sp>
          <p:nvSpPr>
            <p:cNvPr id="115725" name="Rectangle 13"/>
            <p:cNvSpPr>
              <a:spLocks noChangeArrowheads="1"/>
            </p:cNvSpPr>
            <p:nvPr/>
          </p:nvSpPr>
          <p:spPr bwMode="auto">
            <a:xfrm>
              <a:off x="2655" y="552"/>
              <a:ext cx="339" cy="429"/>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27" name="Rectangle 15"/>
            <p:cNvSpPr>
              <a:spLocks noChangeArrowheads="1"/>
            </p:cNvSpPr>
            <p:nvPr/>
          </p:nvSpPr>
          <p:spPr bwMode="auto">
            <a:xfrm>
              <a:off x="4179" y="546"/>
              <a:ext cx="339" cy="429"/>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28" name="Line 16"/>
            <p:cNvSpPr>
              <a:spLocks noChangeShapeType="1"/>
            </p:cNvSpPr>
            <p:nvPr/>
          </p:nvSpPr>
          <p:spPr bwMode="auto">
            <a:xfrm>
              <a:off x="2418" y="663"/>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29" name="Line 17"/>
            <p:cNvSpPr>
              <a:spLocks noChangeShapeType="1"/>
            </p:cNvSpPr>
            <p:nvPr/>
          </p:nvSpPr>
          <p:spPr bwMode="auto">
            <a:xfrm>
              <a:off x="2424" y="777"/>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0" name="Line 18"/>
            <p:cNvSpPr>
              <a:spLocks noChangeShapeType="1"/>
            </p:cNvSpPr>
            <p:nvPr/>
          </p:nvSpPr>
          <p:spPr bwMode="auto">
            <a:xfrm>
              <a:off x="2418" y="882"/>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1" name="Line 19"/>
            <p:cNvSpPr>
              <a:spLocks noChangeShapeType="1"/>
            </p:cNvSpPr>
            <p:nvPr/>
          </p:nvSpPr>
          <p:spPr bwMode="auto">
            <a:xfrm>
              <a:off x="4527" y="654"/>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2" name="Line 20"/>
            <p:cNvSpPr>
              <a:spLocks noChangeShapeType="1"/>
            </p:cNvSpPr>
            <p:nvPr/>
          </p:nvSpPr>
          <p:spPr bwMode="auto">
            <a:xfrm>
              <a:off x="4533" y="768"/>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3" name="Line 21"/>
            <p:cNvSpPr>
              <a:spLocks noChangeShapeType="1"/>
            </p:cNvSpPr>
            <p:nvPr/>
          </p:nvSpPr>
          <p:spPr bwMode="auto">
            <a:xfrm>
              <a:off x="4527" y="873"/>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4" name="Line 22"/>
            <p:cNvSpPr>
              <a:spLocks noChangeShapeType="1"/>
            </p:cNvSpPr>
            <p:nvPr/>
          </p:nvSpPr>
          <p:spPr bwMode="auto">
            <a:xfrm>
              <a:off x="3006" y="780"/>
              <a:ext cx="342"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7" name="Line 25"/>
            <p:cNvSpPr>
              <a:spLocks noChangeShapeType="1"/>
            </p:cNvSpPr>
            <p:nvPr/>
          </p:nvSpPr>
          <p:spPr bwMode="auto">
            <a:xfrm>
              <a:off x="3837" y="780"/>
              <a:ext cx="351" cy="0"/>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38" name="AutoShape 26"/>
            <p:cNvSpPr>
              <a:spLocks noChangeArrowheads="1"/>
            </p:cNvSpPr>
            <p:nvPr/>
          </p:nvSpPr>
          <p:spPr bwMode="auto">
            <a:xfrm>
              <a:off x="3360" y="513"/>
              <a:ext cx="480" cy="528"/>
            </a:xfrm>
            <a:prstGeom prst="diamond">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REP</a:t>
              </a:r>
            </a:p>
          </p:txBody>
        </p:sp>
      </p:grpSp>
      <p:grpSp>
        <p:nvGrpSpPr>
          <p:cNvPr id="115787" name="Group 75"/>
          <p:cNvGrpSpPr>
            <a:grpSpLocks/>
          </p:cNvGrpSpPr>
          <p:nvPr/>
        </p:nvGrpSpPr>
        <p:grpSpPr bwMode="auto">
          <a:xfrm>
            <a:off x="3200400" y="2368550"/>
            <a:ext cx="4929188" cy="1443038"/>
            <a:chOff x="2016" y="1395"/>
            <a:chExt cx="3105" cy="909"/>
          </a:xfrm>
        </p:grpSpPr>
        <p:sp>
          <p:nvSpPr>
            <p:cNvPr id="115740" name="Rectangle 28"/>
            <p:cNvSpPr>
              <a:spLocks noChangeArrowheads="1"/>
            </p:cNvSpPr>
            <p:nvPr/>
          </p:nvSpPr>
          <p:spPr bwMode="auto">
            <a:xfrm>
              <a:off x="2337" y="1506"/>
              <a:ext cx="339" cy="429"/>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41" name="Rectangle 29"/>
            <p:cNvSpPr>
              <a:spLocks noChangeArrowheads="1"/>
            </p:cNvSpPr>
            <p:nvPr/>
          </p:nvSpPr>
          <p:spPr bwMode="auto">
            <a:xfrm>
              <a:off x="4485" y="1524"/>
              <a:ext cx="339" cy="429"/>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42" name="Rectangle 30"/>
            <p:cNvSpPr>
              <a:spLocks noChangeArrowheads="1"/>
            </p:cNvSpPr>
            <p:nvPr/>
          </p:nvSpPr>
          <p:spPr bwMode="auto">
            <a:xfrm>
              <a:off x="3408" y="1524"/>
              <a:ext cx="339" cy="429"/>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43" name="AutoShape 31"/>
            <p:cNvSpPr>
              <a:spLocks noChangeArrowheads="1"/>
            </p:cNvSpPr>
            <p:nvPr/>
          </p:nvSpPr>
          <p:spPr bwMode="auto">
            <a:xfrm>
              <a:off x="2910" y="1590"/>
              <a:ext cx="273" cy="267"/>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46" name="AutoShape 34"/>
            <p:cNvSpPr>
              <a:spLocks noChangeArrowheads="1"/>
            </p:cNvSpPr>
            <p:nvPr/>
          </p:nvSpPr>
          <p:spPr bwMode="auto">
            <a:xfrm>
              <a:off x="3987" y="1599"/>
              <a:ext cx="273" cy="267"/>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47" name="Line 35"/>
            <p:cNvSpPr>
              <a:spLocks noChangeShapeType="1"/>
            </p:cNvSpPr>
            <p:nvPr/>
          </p:nvSpPr>
          <p:spPr bwMode="auto">
            <a:xfrm>
              <a:off x="2109" y="1593"/>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48" name="Line 36"/>
            <p:cNvSpPr>
              <a:spLocks noChangeShapeType="1"/>
            </p:cNvSpPr>
            <p:nvPr/>
          </p:nvSpPr>
          <p:spPr bwMode="auto">
            <a:xfrm>
              <a:off x="2115" y="1707"/>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49" name="Line 37"/>
            <p:cNvSpPr>
              <a:spLocks noChangeShapeType="1"/>
            </p:cNvSpPr>
            <p:nvPr/>
          </p:nvSpPr>
          <p:spPr bwMode="auto">
            <a:xfrm>
              <a:off x="2109" y="1812"/>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0" name="Line 38"/>
            <p:cNvSpPr>
              <a:spLocks noChangeShapeType="1"/>
            </p:cNvSpPr>
            <p:nvPr/>
          </p:nvSpPr>
          <p:spPr bwMode="auto">
            <a:xfrm>
              <a:off x="4833" y="1608"/>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1" name="Line 39"/>
            <p:cNvSpPr>
              <a:spLocks noChangeShapeType="1"/>
            </p:cNvSpPr>
            <p:nvPr/>
          </p:nvSpPr>
          <p:spPr bwMode="auto">
            <a:xfrm>
              <a:off x="4839" y="1722"/>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2" name="Line 40"/>
            <p:cNvSpPr>
              <a:spLocks noChangeShapeType="1"/>
            </p:cNvSpPr>
            <p:nvPr/>
          </p:nvSpPr>
          <p:spPr bwMode="auto">
            <a:xfrm>
              <a:off x="4833" y="1827"/>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3" name="Line 41"/>
            <p:cNvSpPr>
              <a:spLocks noChangeShapeType="1"/>
            </p:cNvSpPr>
            <p:nvPr/>
          </p:nvSpPr>
          <p:spPr bwMode="auto">
            <a:xfrm>
              <a:off x="3180" y="1725"/>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4" name="Line 42"/>
            <p:cNvSpPr>
              <a:spLocks noChangeShapeType="1"/>
            </p:cNvSpPr>
            <p:nvPr/>
          </p:nvSpPr>
          <p:spPr bwMode="auto">
            <a:xfrm>
              <a:off x="3753" y="1731"/>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5" name="Line 43"/>
            <p:cNvSpPr>
              <a:spLocks noChangeShapeType="1"/>
            </p:cNvSpPr>
            <p:nvPr/>
          </p:nvSpPr>
          <p:spPr bwMode="auto">
            <a:xfrm>
              <a:off x="2682" y="1719"/>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6" name="Line 44"/>
            <p:cNvSpPr>
              <a:spLocks noChangeShapeType="1"/>
            </p:cNvSpPr>
            <p:nvPr/>
          </p:nvSpPr>
          <p:spPr bwMode="auto">
            <a:xfrm>
              <a:off x="4260" y="1728"/>
              <a:ext cx="225" cy="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57" name="Rectangle 45"/>
            <p:cNvSpPr>
              <a:spLocks noChangeArrowheads="1"/>
            </p:cNvSpPr>
            <p:nvPr/>
          </p:nvSpPr>
          <p:spPr bwMode="auto">
            <a:xfrm>
              <a:off x="2016" y="1395"/>
              <a:ext cx="3105" cy="909"/>
            </a:xfrm>
            <a:prstGeom prst="rect">
              <a:avLst/>
            </a:prstGeom>
            <a:noFill/>
            <a:ln w="12700">
              <a:solidFill>
                <a:schemeClr val="tx1"/>
              </a:solidFill>
              <a:miter lim="800000"/>
              <a:headEnd/>
              <a:tailEnd/>
            </a:ln>
            <a:effectLst/>
          </p:spPr>
          <p:txBody>
            <a:bodyPr wrap="none" anchor="ctr"/>
            <a:lstStyle/>
            <a:p>
              <a:endParaRPr lang="es-ES"/>
            </a:p>
          </p:txBody>
        </p:sp>
        <p:sp>
          <p:nvSpPr>
            <p:cNvPr id="115759" name="Line 47"/>
            <p:cNvSpPr>
              <a:spLocks noChangeShapeType="1"/>
            </p:cNvSpPr>
            <p:nvPr/>
          </p:nvSpPr>
          <p:spPr bwMode="auto">
            <a:xfrm>
              <a:off x="3651" y="1959"/>
              <a:ext cx="0" cy="22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61" name="Line 49"/>
            <p:cNvSpPr>
              <a:spLocks noChangeShapeType="1"/>
            </p:cNvSpPr>
            <p:nvPr/>
          </p:nvSpPr>
          <p:spPr bwMode="auto">
            <a:xfrm>
              <a:off x="3513" y="1962"/>
              <a:ext cx="0" cy="222"/>
            </a:xfrm>
            <a:prstGeom prst="line">
              <a:avLst/>
            </a:prstGeom>
            <a:noFill/>
            <a:ln w="25400">
              <a:solidFill>
                <a:schemeClr val="tx1"/>
              </a:solidFill>
              <a:round/>
              <a:headEnd type="triangle" w="sm" len="med"/>
              <a:tailEnd type="triangle" w="sm" len="med"/>
            </a:ln>
            <a:effectLst/>
          </p:spPr>
          <p:txBody>
            <a:bodyPr/>
            <a:lstStyle/>
            <a:p>
              <a:endParaRPr lang="es-ES"/>
            </a:p>
          </p:txBody>
        </p:sp>
      </p:grpSp>
      <p:sp>
        <p:nvSpPr>
          <p:cNvPr id="115762" name="Rectangle 50"/>
          <p:cNvSpPr>
            <a:spLocks noChangeArrowheads="1"/>
          </p:cNvSpPr>
          <p:nvPr/>
        </p:nvSpPr>
        <p:spPr bwMode="auto">
          <a:xfrm>
            <a:off x="3200400" y="3968750"/>
            <a:ext cx="4929188" cy="2509838"/>
          </a:xfrm>
          <a:prstGeom prst="rect">
            <a:avLst/>
          </a:prstGeom>
          <a:noFill/>
          <a:ln w="12700">
            <a:solidFill>
              <a:schemeClr val="tx1"/>
            </a:solidFill>
            <a:miter lim="800000"/>
            <a:headEnd/>
            <a:tailEnd/>
          </a:ln>
          <a:effectLst/>
        </p:spPr>
        <p:txBody>
          <a:bodyPr wrap="none" anchor="ctr"/>
          <a:lstStyle/>
          <a:p>
            <a:endParaRPr lang="es-ES"/>
          </a:p>
        </p:txBody>
      </p:sp>
      <p:sp>
        <p:nvSpPr>
          <p:cNvPr id="115763" name="Rectangle 51"/>
          <p:cNvSpPr>
            <a:spLocks noChangeArrowheads="1"/>
          </p:cNvSpPr>
          <p:nvPr/>
        </p:nvSpPr>
        <p:spPr bwMode="auto">
          <a:xfrm>
            <a:off x="3900488" y="4835525"/>
            <a:ext cx="485775" cy="59055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64" name="Rectangle 52"/>
          <p:cNvSpPr>
            <a:spLocks noChangeArrowheads="1"/>
          </p:cNvSpPr>
          <p:nvPr/>
        </p:nvSpPr>
        <p:spPr bwMode="auto">
          <a:xfrm>
            <a:off x="4648200" y="5659438"/>
            <a:ext cx="485775" cy="59055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65" name="Rectangle 53"/>
          <p:cNvSpPr>
            <a:spLocks noChangeArrowheads="1"/>
          </p:cNvSpPr>
          <p:nvPr/>
        </p:nvSpPr>
        <p:spPr bwMode="auto">
          <a:xfrm>
            <a:off x="6910388" y="4859338"/>
            <a:ext cx="485775" cy="59055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ADM</a:t>
            </a:r>
          </a:p>
        </p:txBody>
      </p:sp>
      <p:sp>
        <p:nvSpPr>
          <p:cNvPr id="115766" name="Rectangle 54"/>
          <p:cNvSpPr>
            <a:spLocks noChangeArrowheads="1"/>
          </p:cNvSpPr>
          <p:nvPr/>
        </p:nvSpPr>
        <p:spPr bwMode="auto">
          <a:xfrm>
            <a:off x="6186488" y="4068763"/>
            <a:ext cx="485775" cy="59055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MUX</a:t>
            </a:r>
          </a:p>
        </p:txBody>
      </p:sp>
      <p:sp>
        <p:nvSpPr>
          <p:cNvPr id="115767" name="Rectangle 55"/>
          <p:cNvSpPr>
            <a:spLocks noChangeArrowheads="1"/>
          </p:cNvSpPr>
          <p:nvPr/>
        </p:nvSpPr>
        <p:spPr bwMode="auto">
          <a:xfrm>
            <a:off x="5414963" y="4864100"/>
            <a:ext cx="485775" cy="590550"/>
          </a:xfrm>
          <a:prstGeom prst="rect">
            <a:avLst/>
          </a:prstGeom>
          <a:solidFill>
            <a:schemeClr val="accent1"/>
          </a:solidFill>
          <a:ln w="12700">
            <a:solidFill>
              <a:schemeClr val="tx1"/>
            </a:solidFill>
            <a:miter lim="800000"/>
            <a:headEnd/>
            <a:tailEnd/>
          </a:ln>
          <a:effectLst/>
        </p:spPr>
        <p:txBody>
          <a:bodyPr wrap="none" anchor="ctr"/>
          <a:lstStyle/>
          <a:p>
            <a:pPr algn="ctr"/>
            <a:r>
              <a:rPr lang="es-ES" sz="1600" b="1">
                <a:latin typeface="Arial" charset="0"/>
              </a:rPr>
              <a:t>DCS</a:t>
            </a:r>
          </a:p>
        </p:txBody>
      </p:sp>
      <p:sp>
        <p:nvSpPr>
          <p:cNvPr id="115768" name="AutoShape 56"/>
          <p:cNvSpPr>
            <a:spLocks noChangeArrowheads="1"/>
          </p:cNvSpPr>
          <p:nvPr/>
        </p:nvSpPr>
        <p:spPr bwMode="auto">
          <a:xfrm>
            <a:off x="4700588" y="4935538"/>
            <a:ext cx="409575" cy="404812"/>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72" name="Line 60"/>
          <p:cNvSpPr>
            <a:spLocks noChangeShapeType="1"/>
          </p:cNvSpPr>
          <p:nvPr/>
        </p:nvSpPr>
        <p:spPr bwMode="auto">
          <a:xfrm>
            <a:off x="5876925" y="4354513"/>
            <a:ext cx="300038"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3" name="Line 61"/>
          <p:cNvSpPr>
            <a:spLocks noChangeShapeType="1"/>
          </p:cNvSpPr>
          <p:nvPr/>
        </p:nvSpPr>
        <p:spPr bwMode="auto">
          <a:xfrm>
            <a:off x="5114925" y="5135563"/>
            <a:ext cx="300038"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4" name="Line 62"/>
          <p:cNvSpPr>
            <a:spLocks noChangeShapeType="1"/>
          </p:cNvSpPr>
          <p:nvPr/>
        </p:nvSpPr>
        <p:spPr bwMode="auto">
          <a:xfrm>
            <a:off x="6615113" y="5145088"/>
            <a:ext cx="300037"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5" name="Line 63"/>
          <p:cNvSpPr>
            <a:spLocks noChangeShapeType="1"/>
          </p:cNvSpPr>
          <p:nvPr/>
        </p:nvSpPr>
        <p:spPr bwMode="auto">
          <a:xfrm>
            <a:off x="5900738" y="5135563"/>
            <a:ext cx="300037"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6" name="Line 64"/>
          <p:cNvSpPr>
            <a:spLocks noChangeShapeType="1"/>
          </p:cNvSpPr>
          <p:nvPr/>
        </p:nvSpPr>
        <p:spPr bwMode="auto">
          <a:xfrm>
            <a:off x="4381500" y="5130800"/>
            <a:ext cx="300038" cy="476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7" name="Line 65"/>
          <p:cNvSpPr>
            <a:spLocks noChangeShapeType="1"/>
          </p:cNvSpPr>
          <p:nvPr/>
        </p:nvSpPr>
        <p:spPr bwMode="auto">
          <a:xfrm>
            <a:off x="4338638" y="5949950"/>
            <a:ext cx="300037" cy="476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8" name="Line 66"/>
          <p:cNvSpPr>
            <a:spLocks noChangeShapeType="1"/>
          </p:cNvSpPr>
          <p:nvPr/>
        </p:nvSpPr>
        <p:spPr bwMode="auto">
          <a:xfrm>
            <a:off x="3595688" y="5116513"/>
            <a:ext cx="300037"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79" name="Line 67"/>
          <p:cNvSpPr>
            <a:spLocks noChangeShapeType="1"/>
          </p:cNvSpPr>
          <p:nvPr/>
        </p:nvSpPr>
        <p:spPr bwMode="auto">
          <a:xfrm>
            <a:off x="7400925" y="5130800"/>
            <a:ext cx="300038" cy="476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80" name="Line 68"/>
          <p:cNvSpPr>
            <a:spLocks noChangeShapeType="1"/>
          </p:cNvSpPr>
          <p:nvPr/>
        </p:nvSpPr>
        <p:spPr bwMode="auto">
          <a:xfrm>
            <a:off x="5143500" y="5949950"/>
            <a:ext cx="300038" cy="476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81" name="Line 69"/>
          <p:cNvSpPr>
            <a:spLocks noChangeShapeType="1"/>
          </p:cNvSpPr>
          <p:nvPr/>
        </p:nvSpPr>
        <p:spPr bwMode="auto">
          <a:xfrm rot="5400000">
            <a:off x="5514975" y="4706938"/>
            <a:ext cx="300038"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82" name="Line 70"/>
          <p:cNvSpPr>
            <a:spLocks noChangeShapeType="1"/>
          </p:cNvSpPr>
          <p:nvPr/>
        </p:nvSpPr>
        <p:spPr bwMode="auto">
          <a:xfrm rot="5400000">
            <a:off x="5510213" y="5597525"/>
            <a:ext cx="300037" cy="4763"/>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83" name="AutoShape 71"/>
          <p:cNvSpPr>
            <a:spLocks noChangeArrowheads="1"/>
          </p:cNvSpPr>
          <p:nvPr/>
        </p:nvSpPr>
        <p:spPr bwMode="auto">
          <a:xfrm>
            <a:off x="5453063" y="5759450"/>
            <a:ext cx="409575" cy="404813"/>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84" name="AutoShape 72"/>
          <p:cNvSpPr>
            <a:spLocks noChangeArrowheads="1"/>
          </p:cNvSpPr>
          <p:nvPr/>
        </p:nvSpPr>
        <p:spPr bwMode="auto">
          <a:xfrm>
            <a:off x="6200775" y="4945063"/>
            <a:ext cx="409575" cy="404812"/>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85" name="AutoShape 73"/>
          <p:cNvSpPr>
            <a:spLocks noChangeArrowheads="1"/>
          </p:cNvSpPr>
          <p:nvPr/>
        </p:nvSpPr>
        <p:spPr bwMode="auto">
          <a:xfrm>
            <a:off x="5462588" y="4159250"/>
            <a:ext cx="409575" cy="404813"/>
          </a:xfrm>
          <a:prstGeom prst="diamond">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REP</a:t>
            </a:r>
          </a:p>
        </p:txBody>
      </p:sp>
      <p:sp>
        <p:nvSpPr>
          <p:cNvPr id="115786" name="Line 74"/>
          <p:cNvSpPr>
            <a:spLocks noChangeShapeType="1"/>
          </p:cNvSpPr>
          <p:nvPr/>
        </p:nvSpPr>
        <p:spPr bwMode="auto">
          <a:xfrm>
            <a:off x="6677025" y="4364038"/>
            <a:ext cx="300038" cy="4762"/>
          </a:xfrm>
          <a:prstGeom prst="line">
            <a:avLst/>
          </a:prstGeom>
          <a:noFill/>
          <a:ln w="25400">
            <a:solidFill>
              <a:schemeClr val="tx1"/>
            </a:solidFill>
            <a:round/>
            <a:headEnd type="triangle" w="sm" len="med"/>
            <a:tailEnd type="triangle" w="sm" len="med"/>
          </a:ln>
          <a:effectLst/>
        </p:spPr>
        <p:txBody>
          <a:bodyPr/>
          <a:lstStyle/>
          <a:p>
            <a:endParaRPr lang="es-ES"/>
          </a:p>
        </p:txBody>
      </p:sp>
      <p:sp>
        <p:nvSpPr>
          <p:cNvPr id="115789" name="Text Box 77"/>
          <p:cNvSpPr txBox="1">
            <a:spLocks noChangeArrowheads="1"/>
          </p:cNvSpPr>
          <p:nvPr/>
        </p:nvSpPr>
        <p:spPr bwMode="auto">
          <a:xfrm>
            <a:off x="457200" y="5519738"/>
            <a:ext cx="2384425" cy="730250"/>
          </a:xfrm>
          <a:prstGeom prst="rect">
            <a:avLst/>
          </a:prstGeom>
          <a:noFill/>
          <a:ln w="12700">
            <a:noFill/>
            <a:miter lim="800000"/>
            <a:headEnd/>
            <a:tailEnd/>
          </a:ln>
          <a:effectLst/>
        </p:spPr>
        <p:txBody>
          <a:bodyPr wrap="none">
            <a:spAutoFit/>
          </a:bodyPr>
          <a:lstStyle/>
          <a:p>
            <a:r>
              <a:rPr lang="es-ES" sz="1400">
                <a:latin typeface="Arial" charset="0"/>
              </a:rPr>
              <a:t>ADM: Add-Drop Multiplexor</a:t>
            </a:r>
          </a:p>
          <a:p>
            <a:r>
              <a:rPr lang="es-ES" sz="1400">
                <a:latin typeface="Arial" charset="0"/>
              </a:rPr>
              <a:t>REP: Repetidor</a:t>
            </a:r>
          </a:p>
          <a:p>
            <a:r>
              <a:rPr lang="es-ES" sz="1400">
                <a:latin typeface="Arial" charset="0"/>
              </a:rPr>
              <a:t>DCS: Digital Cross-Connect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3"/>
          <p:cNvSpPr txBox="1">
            <a:spLocks noChangeArrowheads="1"/>
          </p:cNvSpPr>
          <p:nvPr/>
        </p:nvSpPr>
        <p:spPr bwMode="auto">
          <a:xfrm>
            <a:off x="3516313" y="471488"/>
            <a:ext cx="1893887" cy="519112"/>
          </a:xfrm>
          <a:prstGeom prst="rect">
            <a:avLst/>
          </a:prstGeom>
          <a:noFill/>
          <a:ln w="12700">
            <a:noFill/>
            <a:miter lim="800000"/>
            <a:headEnd/>
            <a:tailEnd/>
          </a:ln>
          <a:effectLst/>
        </p:spPr>
        <p:txBody>
          <a:bodyPr wrap="none">
            <a:spAutoFit/>
          </a:bodyPr>
          <a:lstStyle/>
          <a:p>
            <a:r>
              <a:rPr lang="es-ES_tradnl" sz="2800"/>
              <a:t>Anillo SDH</a:t>
            </a:r>
            <a:endParaRPr lang="es-ES" sz="2800"/>
          </a:p>
        </p:txBody>
      </p:sp>
      <p:sp>
        <p:nvSpPr>
          <p:cNvPr id="120837" name="Rectangle 5"/>
          <p:cNvSpPr>
            <a:spLocks noChangeArrowheads="1"/>
          </p:cNvSpPr>
          <p:nvPr/>
        </p:nvSpPr>
        <p:spPr bwMode="auto">
          <a:xfrm>
            <a:off x="4197350" y="2425700"/>
            <a:ext cx="719138" cy="719138"/>
          </a:xfrm>
          <a:prstGeom prst="rect">
            <a:avLst/>
          </a:prstGeom>
          <a:solidFill>
            <a:schemeClr val="accent1"/>
          </a:solidFill>
          <a:ln w="12700">
            <a:solidFill>
              <a:schemeClr val="tx1"/>
            </a:solidFill>
            <a:miter lim="800000"/>
            <a:headEnd/>
            <a:tailEnd/>
          </a:ln>
          <a:effectLst/>
        </p:spPr>
        <p:txBody>
          <a:bodyPr wrap="none" anchor="ctr"/>
          <a:lstStyle/>
          <a:p>
            <a:pPr algn="ctr"/>
            <a:r>
              <a:rPr lang="es-ES" sz="1400" b="1">
                <a:latin typeface="Arial" charset="0"/>
              </a:rPr>
              <a:t>ADM</a:t>
            </a:r>
          </a:p>
        </p:txBody>
      </p:sp>
      <p:sp>
        <p:nvSpPr>
          <p:cNvPr id="120842" name="Rectangle 10"/>
          <p:cNvSpPr>
            <a:spLocks noChangeArrowheads="1"/>
          </p:cNvSpPr>
          <p:nvPr/>
        </p:nvSpPr>
        <p:spPr bwMode="auto">
          <a:xfrm>
            <a:off x="4210050" y="4514850"/>
            <a:ext cx="719138" cy="719138"/>
          </a:xfrm>
          <a:prstGeom prst="rect">
            <a:avLst/>
          </a:prstGeom>
          <a:solidFill>
            <a:schemeClr val="accent1"/>
          </a:solidFill>
          <a:ln w="12700">
            <a:solidFill>
              <a:schemeClr val="tx1"/>
            </a:solidFill>
            <a:miter lim="800000"/>
            <a:headEnd/>
            <a:tailEnd/>
          </a:ln>
          <a:effectLst/>
        </p:spPr>
        <p:txBody>
          <a:bodyPr wrap="none" anchor="ctr"/>
          <a:lstStyle/>
          <a:p>
            <a:pPr algn="ctr"/>
            <a:r>
              <a:rPr lang="es-ES" sz="1400" b="1">
                <a:latin typeface="Arial" charset="0"/>
              </a:rPr>
              <a:t>ADM</a:t>
            </a:r>
          </a:p>
        </p:txBody>
      </p:sp>
      <p:sp>
        <p:nvSpPr>
          <p:cNvPr id="120843" name="Rectangle 11"/>
          <p:cNvSpPr>
            <a:spLocks noChangeArrowheads="1"/>
          </p:cNvSpPr>
          <p:nvPr/>
        </p:nvSpPr>
        <p:spPr bwMode="auto">
          <a:xfrm>
            <a:off x="5645150" y="3448050"/>
            <a:ext cx="719138" cy="719138"/>
          </a:xfrm>
          <a:prstGeom prst="rect">
            <a:avLst/>
          </a:prstGeom>
          <a:solidFill>
            <a:schemeClr val="accent1"/>
          </a:solidFill>
          <a:ln w="12700">
            <a:solidFill>
              <a:schemeClr val="tx1"/>
            </a:solidFill>
            <a:miter lim="800000"/>
            <a:headEnd/>
            <a:tailEnd/>
          </a:ln>
          <a:effectLst/>
        </p:spPr>
        <p:txBody>
          <a:bodyPr wrap="none" anchor="ctr"/>
          <a:lstStyle/>
          <a:p>
            <a:pPr algn="ctr"/>
            <a:r>
              <a:rPr lang="es-ES" sz="1400" b="1">
                <a:latin typeface="Arial" charset="0"/>
              </a:rPr>
              <a:t>ADM</a:t>
            </a:r>
          </a:p>
        </p:txBody>
      </p:sp>
      <p:sp>
        <p:nvSpPr>
          <p:cNvPr id="120844" name="Rectangle 12"/>
          <p:cNvSpPr>
            <a:spLocks noChangeArrowheads="1"/>
          </p:cNvSpPr>
          <p:nvPr/>
        </p:nvSpPr>
        <p:spPr bwMode="auto">
          <a:xfrm>
            <a:off x="2781300" y="3460750"/>
            <a:ext cx="719138" cy="719138"/>
          </a:xfrm>
          <a:prstGeom prst="rect">
            <a:avLst/>
          </a:prstGeom>
          <a:solidFill>
            <a:schemeClr val="accent1"/>
          </a:solidFill>
          <a:ln w="12700">
            <a:solidFill>
              <a:schemeClr val="tx1"/>
            </a:solidFill>
            <a:miter lim="800000"/>
            <a:headEnd/>
            <a:tailEnd/>
          </a:ln>
          <a:effectLst/>
        </p:spPr>
        <p:txBody>
          <a:bodyPr wrap="none" anchor="ctr"/>
          <a:lstStyle/>
          <a:p>
            <a:pPr algn="ctr"/>
            <a:r>
              <a:rPr lang="es-ES" sz="1400" b="1">
                <a:latin typeface="Arial" charset="0"/>
              </a:rPr>
              <a:t>ADM</a:t>
            </a:r>
          </a:p>
        </p:txBody>
      </p:sp>
      <p:sp>
        <p:nvSpPr>
          <p:cNvPr id="120845" name="Line 13"/>
          <p:cNvSpPr>
            <a:spLocks noChangeShapeType="1"/>
          </p:cNvSpPr>
          <p:nvPr/>
        </p:nvSpPr>
        <p:spPr bwMode="auto">
          <a:xfrm>
            <a:off x="6369050" y="402590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46" name="Line 14"/>
          <p:cNvSpPr>
            <a:spLocks noChangeShapeType="1"/>
          </p:cNvSpPr>
          <p:nvPr/>
        </p:nvSpPr>
        <p:spPr bwMode="auto">
          <a:xfrm>
            <a:off x="2444750" y="403860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47" name="Line 15"/>
          <p:cNvSpPr>
            <a:spLocks noChangeShapeType="1"/>
          </p:cNvSpPr>
          <p:nvPr/>
        </p:nvSpPr>
        <p:spPr bwMode="auto">
          <a:xfrm rot="10800000">
            <a:off x="2425700" y="360680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48" name="Line 16"/>
          <p:cNvSpPr>
            <a:spLocks noChangeShapeType="1"/>
          </p:cNvSpPr>
          <p:nvPr/>
        </p:nvSpPr>
        <p:spPr bwMode="auto">
          <a:xfrm rot="10800000">
            <a:off x="6350000" y="360045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49" name="Line 17"/>
          <p:cNvSpPr>
            <a:spLocks noChangeShapeType="1"/>
          </p:cNvSpPr>
          <p:nvPr/>
        </p:nvSpPr>
        <p:spPr bwMode="auto">
          <a:xfrm rot="5400000">
            <a:off x="4197350" y="225425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50" name="Line 18"/>
          <p:cNvSpPr>
            <a:spLocks noChangeShapeType="1"/>
          </p:cNvSpPr>
          <p:nvPr/>
        </p:nvSpPr>
        <p:spPr bwMode="auto">
          <a:xfrm rot="5400000">
            <a:off x="4197350" y="540385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51" name="Line 19"/>
          <p:cNvSpPr>
            <a:spLocks noChangeShapeType="1"/>
          </p:cNvSpPr>
          <p:nvPr/>
        </p:nvSpPr>
        <p:spPr bwMode="auto">
          <a:xfrm rot="16200000">
            <a:off x="4578350" y="224790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52" name="Line 20"/>
          <p:cNvSpPr>
            <a:spLocks noChangeShapeType="1"/>
          </p:cNvSpPr>
          <p:nvPr/>
        </p:nvSpPr>
        <p:spPr bwMode="auto">
          <a:xfrm rot="16200000">
            <a:off x="4578350" y="5391150"/>
            <a:ext cx="342900" cy="0"/>
          </a:xfrm>
          <a:prstGeom prst="line">
            <a:avLst/>
          </a:prstGeom>
          <a:noFill/>
          <a:ln w="31750">
            <a:solidFill>
              <a:schemeClr val="tx1"/>
            </a:solidFill>
            <a:round/>
            <a:headEnd/>
            <a:tailEnd type="stealth" w="med" len="med"/>
          </a:ln>
          <a:effectLst/>
        </p:spPr>
        <p:txBody>
          <a:bodyPr/>
          <a:lstStyle/>
          <a:p>
            <a:endParaRPr lang="es-ES"/>
          </a:p>
        </p:txBody>
      </p:sp>
      <p:sp>
        <p:nvSpPr>
          <p:cNvPr id="120863" name="Arc 31"/>
          <p:cNvSpPr>
            <a:spLocks/>
          </p:cNvSpPr>
          <p:nvPr/>
        </p:nvSpPr>
        <p:spPr bwMode="auto">
          <a:xfrm>
            <a:off x="4921250" y="2667000"/>
            <a:ext cx="1257300" cy="793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a:tailEnd type="stealth" w="med" len="med"/>
          </a:ln>
          <a:effectLst/>
        </p:spPr>
        <p:txBody>
          <a:bodyPr wrap="none" anchor="ctr"/>
          <a:lstStyle/>
          <a:p>
            <a:endParaRPr lang="es-ES"/>
          </a:p>
        </p:txBody>
      </p:sp>
      <p:sp>
        <p:nvSpPr>
          <p:cNvPr id="120865" name="Arc 33"/>
          <p:cNvSpPr>
            <a:spLocks/>
          </p:cNvSpPr>
          <p:nvPr/>
        </p:nvSpPr>
        <p:spPr bwMode="auto">
          <a:xfrm>
            <a:off x="4914900" y="2921000"/>
            <a:ext cx="984250" cy="5207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type="stealth" w="med" len="med"/>
            <a:tailEnd/>
          </a:ln>
          <a:effectLst/>
        </p:spPr>
        <p:txBody>
          <a:bodyPr wrap="none" anchor="ctr"/>
          <a:lstStyle/>
          <a:p>
            <a:endParaRPr lang="es-ES"/>
          </a:p>
        </p:txBody>
      </p:sp>
      <p:sp>
        <p:nvSpPr>
          <p:cNvPr id="120868" name="Arc 36"/>
          <p:cNvSpPr>
            <a:spLocks/>
          </p:cNvSpPr>
          <p:nvPr/>
        </p:nvSpPr>
        <p:spPr bwMode="auto">
          <a:xfrm flipV="1">
            <a:off x="4927600" y="4165600"/>
            <a:ext cx="1270000" cy="850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type="stealth" w="med" len="med"/>
            <a:tailEnd/>
          </a:ln>
          <a:effectLst/>
        </p:spPr>
        <p:txBody>
          <a:bodyPr wrap="none" anchor="ctr"/>
          <a:lstStyle/>
          <a:p>
            <a:endParaRPr lang="es-ES"/>
          </a:p>
        </p:txBody>
      </p:sp>
      <p:sp>
        <p:nvSpPr>
          <p:cNvPr id="120869" name="Arc 37"/>
          <p:cNvSpPr>
            <a:spLocks/>
          </p:cNvSpPr>
          <p:nvPr/>
        </p:nvSpPr>
        <p:spPr bwMode="auto">
          <a:xfrm flipV="1">
            <a:off x="4927600" y="4165600"/>
            <a:ext cx="971550" cy="5905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a:tailEnd type="stealth" w="med" len="med"/>
          </a:ln>
          <a:effectLst/>
        </p:spPr>
        <p:txBody>
          <a:bodyPr wrap="none" anchor="ctr"/>
          <a:lstStyle/>
          <a:p>
            <a:endParaRPr lang="es-ES"/>
          </a:p>
        </p:txBody>
      </p:sp>
      <p:sp>
        <p:nvSpPr>
          <p:cNvPr id="120871" name="Arc 39"/>
          <p:cNvSpPr>
            <a:spLocks/>
          </p:cNvSpPr>
          <p:nvPr/>
        </p:nvSpPr>
        <p:spPr bwMode="auto">
          <a:xfrm flipH="1" flipV="1">
            <a:off x="2965450" y="4171950"/>
            <a:ext cx="1238250" cy="838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a:tailEnd type="stealth" w="med" len="med"/>
          </a:ln>
          <a:effectLst/>
        </p:spPr>
        <p:txBody>
          <a:bodyPr wrap="none" anchor="ctr"/>
          <a:lstStyle/>
          <a:p>
            <a:endParaRPr lang="es-ES"/>
          </a:p>
        </p:txBody>
      </p:sp>
      <p:sp>
        <p:nvSpPr>
          <p:cNvPr id="120872" name="Arc 40"/>
          <p:cNvSpPr>
            <a:spLocks/>
          </p:cNvSpPr>
          <p:nvPr/>
        </p:nvSpPr>
        <p:spPr bwMode="auto">
          <a:xfrm flipH="1" flipV="1">
            <a:off x="3257550" y="4178300"/>
            <a:ext cx="952500" cy="5715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type="stealth" w="med" len="med"/>
            <a:tailEnd/>
          </a:ln>
          <a:effectLst/>
        </p:spPr>
        <p:txBody>
          <a:bodyPr wrap="none" anchor="ctr"/>
          <a:lstStyle/>
          <a:p>
            <a:endParaRPr lang="es-ES"/>
          </a:p>
        </p:txBody>
      </p:sp>
      <p:sp>
        <p:nvSpPr>
          <p:cNvPr id="120873" name="Arc 41"/>
          <p:cNvSpPr>
            <a:spLocks/>
          </p:cNvSpPr>
          <p:nvPr/>
        </p:nvSpPr>
        <p:spPr bwMode="auto">
          <a:xfrm flipH="1">
            <a:off x="2927350" y="2673350"/>
            <a:ext cx="1263650" cy="781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type="stealth" w="med" len="med"/>
            <a:tailEnd/>
          </a:ln>
          <a:effectLst/>
        </p:spPr>
        <p:txBody>
          <a:bodyPr wrap="none" anchor="ctr"/>
          <a:lstStyle/>
          <a:p>
            <a:endParaRPr lang="es-ES"/>
          </a:p>
        </p:txBody>
      </p:sp>
      <p:sp>
        <p:nvSpPr>
          <p:cNvPr id="120874" name="Arc 42"/>
          <p:cNvSpPr>
            <a:spLocks/>
          </p:cNvSpPr>
          <p:nvPr/>
        </p:nvSpPr>
        <p:spPr bwMode="auto">
          <a:xfrm flipH="1">
            <a:off x="3238500" y="2914650"/>
            <a:ext cx="958850" cy="5461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chemeClr val="tx1"/>
            </a:solidFill>
            <a:round/>
            <a:headEnd/>
            <a:tailEnd type="stealth" w="med" len="med"/>
          </a:ln>
          <a:effectLst/>
        </p:spPr>
        <p:txBody>
          <a:bodyPr wrap="none" anchor="ct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Text Box 3"/>
          <p:cNvSpPr txBox="1">
            <a:spLocks noChangeArrowheads="1"/>
          </p:cNvSpPr>
          <p:nvPr/>
        </p:nvSpPr>
        <p:spPr bwMode="auto">
          <a:xfrm>
            <a:off x="1371600" y="304800"/>
            <a:ext cx="6324600" cy="1066800"/>
          </a:xfrm>
          <a:prstGeom prst="rect">
            <a:avLst/>
          </a:prstGeom>
          <a:noFill/>
          <a:ln w="12700">
            <a:noFill/>
            <a:miter lim="800000"/>
            <a:headEnd/>
            <a:tailEnd/>
          </a:ln>
          <a:effectLst/>
        </p:spPr>
        <p:txBody>
          <a:bodyPr>
            <a:spAutoFit/>
          </a:bodyPr>
          <a:lstStyle/>
          <a:p>
            <a:pPr algn="ctr">
              <a:spcBef>
                <a:spcPct val="50000"/>
              </a:spcBef>
            </a:pPr>
            <a:r>
              <a:rPr lang="es-ES_tradnl" sz="3200"/>
              <a:t>Funcionamiento de un anillo SDH en situación normal y en caso de avería</a:t>
            </a:r>
            <a:endParaRPr lang="es-ES" sz="3200"/>
          </a:p>
        </p:txBody>
      </p:sp>
      <p:sp>
        <p:nvSpPr>
          <p:cNvPr id="172036" name="Text Box 4"/>
          <p:cNvSpPr txBox="1">
            <a:spLocks noChangeArrowheads="1"/>
          </p:cNvSpPr>
          <p:nvPr/>
        </p:nvSpPr>
        <p:spPr bwMode="auto">
          <a:xfrm>
            <a:off x="1492250" y="1797050"/>
            <a:ext cx="1946275" cy="336550"/>
          </a:xfrm>
          <a:prstGeom prst="rect">
            <a:avLst/>
          </a:prstGeom>
          <a:noFill/>
          <a:ln w="12700">
            <a:noFill/>
            <a:miter lim="800000"/>
            <a:headEnd/>
            <a:tailEnd/>
          </a:ln>
          <a:effectLst/>
        </p:spPr>
        <p:txBody>
          <a:bodyPr wrap="none">
            <a:spAutoFit/>
          </a:bodyPr>
          <a:lstStyle/>
          <a:p>
            <a:r>
              <a:rPr lang="es-ES_tradnl" sz="1600" b="1">
                <a:latin typeface="Arial" charset="0"/>
              </a:rPr>
              <a:t>Tráfico de usuario</a:t>
            </a:r>
            <a:endParaRPr lang="es-ES" sz="1600" b="1">
              <a:latin typeface="Arial" charset="0"/>
            </a:endParaRPr>
          </a:p>
        </p:txBody>
      </p:sp>
      <p:sp>
        <p:nvSpPr>
          <p:cNvPr id="172038" name="Text Box 6"/>
          <p:cNvSpPr txBox="1">
            <a:spLocks noChangeArrowheads="1"/>
          </p:cNvSpPr>
          <p:nvPr/>
        </p:nvSpPr>
        <p:spPr bwMode="auto">
          <a:xfrm>
            <a:off x="1974850" y="2841625"/>
            <a:ext cx="973138" cy="336550"/>
          </a:xfrm>
          <a:prstGeom prst="rect">
            <a:avLst/>
          </a:prstGeom>
          <a:noFill/>
          <a:ln w="12700">
            <a:noFill/>
            <a:miter lim="800000"/>
            <a:headEnd/>
            <a:tailEnd/>
          </a:ln>
          <a:effectLst/>
        </p:spPr>
        <p:txBody>
          <a:bodyPr wrap="none">
            <a:spAutoFit/>
          </a:bodyPr>
          <a:lstStyle/>
          <a:p>
            <a:r>
              <a:rPr lang="es-ES_tradnl" sz="1600" b="1">
                <a:latin typeface="Arial" charset="0"/>
              </a:rPr>
              <a:t>Reserva</a:t>
            </a:r>
            <a:endParaRPr lang="es-ES" sz="1600" b="1">
              <a:latin typeface="Arial" charset="0"/>
            </a:endParaRPr>
          </a:p>
        </p:txBody>
      </p:sp>
      <p:sp>
        <p:nvSpPr>
          <p:cNvPr id="172041" name="Rectangle 9"/>
          <p:cNvSpPr>
            <a:spLocks noChangeArrowheads="1"/>
          </p:cNvSpPr>
          <p:nvPr/>
        </p:nvSpPr>
        <p:spPr bwMode="auto">
          <a:xfrm>
            <a:off x="3890963" y="3343275"/>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3" name="Rectangle 11"/>
          <p:cNvSpPr>
            <a:spLocks noChangeArrowheads="1"/>
          </p:cNvSpPr>
          <p:nvPr/>
        </p:nvSpPr>
        <p:spPr bwMode="auto">
          <a:xfrm rot="2700000">
            <a:off x="3394869" y="2167731"/>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4" name="Rectangle 12"/>
          <p:cNvSpPr>
            <a:spLocks noChangeArrowheads="1"/>
          </p:cNvSpPr>
          <p:nvPr/>
        </p:nvSpPr>
        <p:spPr bwMode="auto">
          <a:xfrm>
            <a:off x="542925" y="3338513"/>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5" name="Rectangle 13"/>
          <p:cNvSpPr>
            <a:spLocks noChangeArrowheads="1"/>
          </p:cNvSpPr>
          <p:nvPr/>
        </p:nvSpPr>
        <p:spPr bwMode="auto">
          <a:xfrm rot="2700000">
            <a:off x="1037432" y="4534694"/>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6" name="Rectangle 14"/>
          <p:cNvSpPr>
            <a:spLocks noChangeArrowheads="1"/>
          </p:cNvSpPr>
          <p:nvPr/>
        </p:nvSpPr>
        <p:spPr bwMode="auto">
          <a:xfrm rot="18900000">
            <a:off x="1042988" y="2162175"/>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7" name="Rectangle 15"/>
          <p:cNvSpPr>
            <a:spLocks noChangeArrowheads="1"/>
          </p:cNvSpPr>
          <p:nvPr/>
        </p:nvSpPr>
        <p:spPr bwMode="auto">
          <a:xfrm rot="18900000">
            <a:off x="3400425" y="4529138"/>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48" name="Line 16"/>
          <p:cNvSpPr>
            <a:spLocks noChangeShapeType="1"/>
          </p:cNvSpPr>
          <p:nvPr/>
        </p:nvSpPr>
        <p:spPr bwMode="auto">
          <a:xfrm>
            <a:off x="1462088" y="2443163"/>
            <a:ext cx="319087" cy="319087"/>
          </a:xfrm>
          <a:prstGeom prst="line">
            <a:avLst/>
          </a:prstGeom>
          <a:noFill/>
          <a:ln w="25400">
            <a:solidFill>
              <a:schemeClr val="tx1"/>
            </a:solidFill>
            <a:round/>
            <a:headEnd/>
            <a:tailEnd/>
          </a:ln>
          <a:effectLst/>
        </p:spPr>
        <p:txBody>
          <a:bodyPr/>
          <a:lstStyle/>
          <a:p>
            <a:endParaRPr lang="es-ES"/>
          </a:p>
        </p:txBody>
      </p:sp>
      <p:sp>
        <p:nvSpPr>
          <p:cNvPr id="172049" name="Line 17"/>
          <p:cNvSpPr>
            <a:spLocks noChangeShapeType="1"/>
          </p:cNvSpPr>
          <p:nvPr/>
        </p:nvSpPr>
        <p:spPr bwMode="auto">
          <a:xfrm>
            <a:off x="1281113" y="2624138"/>
            <a:ext cx="171450" cy="176212"/>
          </a:xfrm>
          <a:prstGeom prst="line">
            <a:avLst/>
          </a:prstGeom>
          <a:noFill/>
          <a:ln w="25400">
            <a:solidFill>
              <a:schemeClr val="tx1"/>
            </a:solidFill>
            <a:round/>
            <a:headEnd/>
            <a:tailEnd/>
          </a:ln>
          <a:effectLst/>
        </p:spPr>
        <p:txBody>
          <a:bodyPr/>
          <a:lstStyle/>
          <a:p>
            <a:endParaRPr lang="es-ES"/>
          </a:p>
        </p:txBody>
      </p:sp>
      <p:sp>
        <p:nvSpPr>
          <p:cNvPr id="172050" name="Line 18"/>
          <p:cNvSpPr>
            <a:spLocks noChangeShapeType="1"/>
          </p:cNvSpPr>
          <p:nvPr/>
        </p:nvSpPr>
        <p:spPr bwMode="auto">
          <a:xfrm>
            <a:off x="947738" y="3433763"/>
            <a:ext cx="461962" cy="4762"/>
          </a:xfrm>
          <a:prstGeom prst="line">
            <a:avLst/>
          </a:prstGeom>
          <a:noFill/>
          <a:ln w="25400">
            <a:solidFill>
              <a:schemeClr val="tx1"/>
            </a:solidFill>
            <a:round/>
            <a:headEnd/>
            <a:tailEnd/>
          </a:ln>
          <a:effectLst/>
        </p:spPr>
        <p:txBody>
          <a:bodyPr/>
          <a:lstStyle/>
          <a:p>
            <a:endParaRPr lang="es-ES"/>
          </a:p>
        </p:txBody>
      </p:sp>
      <p:sp>
        <p:nvSpPr>
          <p:cNvPr id="172051" name="Line 19"/>
          <p:cNvSpPr>
            <a:spLocks noChangeShapeType="1"/>
          </p:cNvSpPr>
          <p:nvPr/>
        </p:nvSpPr>
        <p:spPr bwMode="auto">
          <a:xfrm>
            <a:off x="947738" y="3690938"/>
            <a:ext cx="257175" cy="0"/>
          </a:xfrm>
          <a:prstGeom prst="line">
            <a:avLst/>
          </a:prstGeom>
          <a:noFill/>
          <a:ln w="25400">
            <a:solidFill>
              <a:schemeClr val="tx1"/>
            </a:solidFill>
            <a:round/>
            <a:headEnd/>
            <a:tailEnd/>
          </a:ln>
          <a:effectLst/>
        </p:spPr>
        <p:txBody>
          <a:bodyPr/>
          <a:lstStyle/>
          <a:p>
            <a:endParaRPr lang="es-ES"/>
          </a:p>
        </p:txBody>
      </p:sp>
      <p:sp>
        <p:nvSpPr>
          <p:cNvPr id="172052" name="Line 20"/>
          <p:cNvSpPr>
            <a:spLocks noChangeShapeType="1"/>
          </p:cNvSpPr>
          <p:nvPr/>
        </p:nvSpPr>
        <p:spPr bwMode="auto">
          <a:xfrm flipH="1">
            <a:off x="1281113" y="4162425"/>
            <a:ext cx="333375" cy="328613"/>
          </a:xfrm>
          <a:prstGeom prst="line">
            <a:avLst/>
          </a:prstGeom>
          <a:noFill/>
          <a:ln w="25400">
            <a:solidFill>
              <a:schemeClr val="tx1"/>
            </a:solidFill>
            <a:round/>
            <a:headEnd/>
            <a:tailEnd/>
          </a:ln>
          <a:effectLst/>
        </p:spPr>
        <p:txBody>
          <a:bodyPr/>
          <a:lstStyle/>
          <a:p>
            <a:endParaRPr lang="es-ES"/>
          </a:p>
        </p:txBody>
      </p:sp>
      <p:sp>
        <p:nvSpPr>
          <p:cNvPr id="172053" name="Line 21"/>
          <p:cNvSpPr>
            <a:spLocks noChangeShapeType="1"/>
          </p:cNvSpPr>
          <p:nvPr/>
        </p:nvSpPr>
        <p:spPr bwMode="auto">
          <a:xfrm flipH="1">
            <a:off x="1471613" y="4500563"/>
            <a:ext cx="166687" cy="180975"/>
          </a:xfrm>
          <a:prstGeom prst="line">
            <a:avLst/>
          </a:prstGeom>
          <a:noFill/>
          <a:ln w="25400">
            <a:solidFill>
              <a:schemeClr val="tx1"/>
            </a:solidFill>
            <a:round/>
            <a:headEnd/>
            <a:tailEnd/>
          </a:ln>
          <a:effectLst/>
        </p:spPr>
        <p:txBody>
          <a:bodyPr/>
          <a:lstStyle/>
          <a:p>
            <a:endParaRPr lang="es-ES"/>
          </a:p>
        </p:txBody>
      </p:sp>
      <p:sp>
        <p:nvSpPr>
          <p:cNvPr id="172054" name="Line 22"/>
          <p:cNvSpPr>
            <a:spLocks noChangeShapeType="1"/>
          </p:cNvSpPr>
          <p:nvPr/>
        </p:nvSpPr>
        <p:spPr bwMode="auto">
          <a:xfrm flipH="1">
            <a:off x="3200400" y="2433638"/>
            <a:ext cx="161925" cy="180975"/>
          </a:xfrm>
          <a:prstGeom prst="line">
            <a:avLst/>
          </a:prstGeom>
          <a:noFill/>
          <a:ln w="25400">
            <a:solidFill>
              <a:schemeClr val="tx1"/>
            </a:solidFill>
            <a:round/>
            <a:headEnd/>
            <a:tailEnd/>
          </a:ln>
          <a:effectLst/>
        </p:spPr>
        <p:txBody>
          <a:bodyPr/>
          <a:lstStyle/>
          <a:p>
            <a:endParaRPr lang="es-ES"/>
          </a:p>
        </p:txBody>
      </p:sp>
      <p:sp>
        <p:nvSpPr>
          <p:cNvPr id="172055" name="Line 23"/>
          <p:cNvSpPr>
            <a:spLocks noChangeShapeType="1"/>
          </p:cNvSpPr>
          <p:nvPr/>
        </p:nvSpPr>
        <p:spPr bwMode="auto">
          <a:xfrm flipH="1">
            <a:off x="3224213" y="2614613"/>
            <a:ext cx="314325" cy="328612"/>
          </a:xfrm>
          <a:prstGeom prst="line">
            <a:avLst/>
          </a:prstGeom>
          <a:noFill/>
          <a:ln w="25400">
            <a:solidFill>
              <a:schemeClr val="tx1"/>
            </a:solidFill>
            <a:round/>
            <a:headEnd/>
            <a:tailEnd/>
          </a:ln>
          <a:effectLst/>
        </p:spPr>
        <p:txBody>
          <a:bodyPr/>
          <a:lstStyle/>
          <a:p>
            <a:endParaRPr lang="es-ES"/>
          </a:p>
        </p:txBody>
      </p:sp>
      <p:sp>
        <p:nvSpPr>
          <p:cNvPr id="172056" name="Line 24"/>
          <p:cNvSpPr>
            <a:spLocks noChangeShapeType="1"/>
          </p:cNvSpPr>
          <p:nvPr/>
        </p:nvSpPr>
        <p:spPr bwMode="auto">
          <a:xfrm flipH="1">
            <a:off x="3629025" y="3429000"/>
            <a:ext cx="257175" cy="4763"/>
          </a:xfrm>
          <a:prstGeom prst="line">
            <a:avLst/>
          </a:prstGeom>
          <a:noFill/>
          <a:ln w="25400">
            <a:solidFill>
              <a:schemeClr val="tx1"/>
            </a:solidFill>
            <a:round/>
            <a:headEnd/>
            <a:tailEnd/>
          </a:ln>
          <a:effectLst/>
        </p:spPr>
        <p:txBody>
          <a:bodyPr/>
          <a:lstStyle/>
          <a:p>
            <a:endParaRPr lang="es-ES"/>
          </a:p>
        </p:txBody>
      </p:sp>
      <p:sp>
        <p:nvSpPr>
          <p:cNvPr id="172057" name="Line 25"/>
          <p:cNvSpPr>
            <a:spLocks noChangeShapeType="1"/>
          </p:cNvSpPr>
          <p:nvPr/>
        </p:nvSpPr>
        <p:spPr bwMode="auto">
          <a:xfrm flipH="1">
            <a:off x="3405188" y="3690938"/>
            <a:ext cx="476250" cy="0"/>
          </a:xfrm>
          <a:prstGeom prst="line">
            <a:avLst/>
          </a:prstGeom>
          <a:noFill/>
          <a:ln w="25400">
            <a:solidFill>
              <a:schemeClr val="tx1"/>
            </a:solidFill>
            <a:round/>
            <a:headEnd/>
            <a:tailEnd/>
          </a:ln>
          <a:effectLst/>
        </p:spPr>
        <p:txBody>
          <a:bodyPr/>
          <a:lstStyle/>
          <a:p>
            <a:endParaRPr lang="es-ES"/>
          </a:p>
        </p:txBody>
      </p:sp>
      <p:sp>
        <p:nvSpPr>
          <p:cNvPr id="172058" name="Line 26"/>
          <p:cNvSpPr>
            <a:spLocks noChangeShapeType="1"/>
          </p:cNvSpPr>
          <p:nvPr/>
        </p:nvSpPr>
        <p:spPr bwMode="auto">
          <a:xfrm>
            <a:off x="3033713" y="4357688"/>
            <a:ext cx="323850" cy="323850"/>
          </a:xfrm>
          <a:prstGeom prst="line">
            <a:avLst/>
          </a:prstGeom>
          <a:noFill/>
          <a:ln w="25400">
            <a:solidFill>
              <a:schemeClr val="tx1"/>
            </a:solidFill>
            <a:round/>
            <a:headEnd/>
            <a:tailEnd/>
          </a:ln>
          <a:effectLst/>
        </p:spPr>
        <p:txBody>
          <a:bodyPr/>
          <a:lstStyle/>
          <a:p>
            <a:endParaRPr lang="es-ES"/>
          </a:p>
        </p:txBody>
      </p:sp>
      <p:sp>
        <p:nvSpPr>
          <p:cNvPr id="172059" name="Line 27"/>
          <p:cNvSpPr>
            <a:spLocks noChangeShapeType="1"/>
          </p:cNvSpPr>
          <p:nvPr/>
        </p:nvSpPr>
        <p:spPr bwMode="auto">
          <a:xfrm>
            <a:off x="3371850" y="4333875"/>
            <a:ext cx="171450" cy="171450"/>
          </a:xfrm>
          <a:prstGeom prst="line">
            <a:avLst/>
          </a:prstGeom>
          <a:noFill/>
          <a:ln w="25400">
            <a:solidFill>
              <a:schemeClr val="tx1"/>
            </a:solidFill>
            <a:round/>
            <a:headEnd/>
            <a:tailEnd/>
          </a:ln>
          <a:effectLst/>
        </p:spPr>
        <p:txBody>
          <a:bodyPr/>
          <a:lstStyle/>
          <a:p>
            <a:endParaRPr lang="es-ES"/>
          </a:p>
        </p:txBody>
      </p:sp>
      <p:sp>
        <p:nvSpPr>
          <p:cNvPr id="172060" name="Oval 28"/>
          <p:cNvSpPr>
            <a:spLocks noChangeArrowheads="1"/>
          </p:cNvSpPr>
          <p:nvPr/>
        </p:nvSpPr>
        <p:spPr bwMode="auto">
          <a:xfrm>
            <a:off x="1404938" y="2533650"/>
            <a:ext cx="2019300" cy="2033588"/>
          </a:xfrm>
          <a:prstGeom prst="ellipse">
            <a:avLst/>
          </a:prstGeom>
          <a:noFill/>
          <a:ln w="25400">
            <a:solidFill>
              <a:schemeClr val="tx1"/>
            </a:solidFill>
            <a:round/>
            <a:headEnd/>
            <a:tailEnd/>
          </a:ln>
          <a:effectLst/>
        </p:spPr>
        <p:txBody>
          <a:bodyPr wrap="none" anchor="ctr"/>
          <a:lstStyle/>
          <a:p>
            <a:endParaRPr lang="es-ES"/>
          </a:p>
        </p:txBody>
      </p:sp>
      <p:sp>
        <p:nvSpPr>
          <p:cNvPr id="172061" name="Oval 29"/>
          <p:cNvSpPr>
            <a:spLocks noChangeArrowheads="1"/>
          </p:cNvSpPr>
          <p:nvPr/>
        </p:nvSpPr>
        <p:spPr bwMode="auto">
          <a:xfrm>
            <a:off x="1185863" y="2338388"/>
            <a:ext cx="2447925" cy="2443162"/>
          </a:xfrm>
          <a:prstGeom prst="ellipse">
            <a:avLst/>
          </a:prstGeom>
          <a:noFill/>
          <a:ln w="25400">
            <a:solidFill>
              <a:schemeClr val="tx1"/>
            </a:solidFill>
            <a:round/>
            <a:headEnd/>
            <a:tailEnd/>
          </a:ln>
          <a:effectLst/>
        </p:spPr>
        <p:txBody>
          <a:bodyPr wrap="none" anchor="ctr"/>
          <a:lstStyle/>
          <a:p>
            <a:endParaRPr lang="es-ES"/>
          </a:p>
        </p:txBody>
      </p:sp>
      <p:sp>
        <p:nvSpPr>
          <p:cNvPr id="172062" name="Freeform 30"/>
          <p:cNvSpPr>
            <a:spLocks/>
          </p:cNvSpPr>
          <p:nvPr/>
        </p:nvSpPr>
        <p:spPr bwMode="auto">
          <a:xfrm>
            <a:off x="1728788" y="2130425"/>
            <a:ext cx="1443037" cy="203200"/>
          </a:xfrm>
          <a:custGeom>
            <a:avLst/>
            <a:gdLst/>
            <a:ahLst/>
            <a:cxnLst>
              <a:cxn ang="0">
                <a:pos x="909" y="128"/>
              </a:cxn>
              <a:cxn ang="0">
                <a:pos x="843" y="101"/>
              </a:cxn>
              <a:cxn ang="0">
                <a:pos x="762" y="71"/>
              </a:cxn>
              <a:cxn ang="0">
                <a:pos x="675" y="41"/>
              </a:cxn>
              <a:cxn ang="0">
                <a:pos x="564" y="17"/>
              </a:cxn>
              <a:cxn ang="0">
                <a:pos x="375" y="2"/>
              </a:cxn>
              <a:cxn ang="0">
                <a:pos x="180" y="32"/>
              </a:cxn>
              <a:cxn ang="0">
                <a:pos x="0" y="95"/>
              </a:cxn>
            </a:cxnLst>
            <a:rect l="0" t="0" r="r" b="b"/>
            <a:pathLst>
              <a:path w="909" h="128">
                <a:moveTo>
                  <a:pt x="909" y="128"/>
                </a:moveTo>
                <a:cubicBezTo>
                  <a:pt x="888" y="119"/>
                  <a:pt x="867" y="110"/>
                  <a:pt x="843" y="101"/>
                </a:cubicBezTo>
                <a:cubicBezTo>
                  <a:pt x="819" y="92"/>
                  <a:pt x="790" y="81"/>
                  <a:pt x="762" y="71"/>
                </a:cubicBezTo>
                <a:cubicBezTo>
                  <a:pt x="734" y="61"/>
                  <a:pt x="708" y="50"/>
                  <a:pt x="675" y="41"/>
                </a:cubicBezTo>
                <a:cubicBezTo>
                  <a:pt x="642" y="32"/>
                  <a:pt x="614" y="24"/>
                  <a:pt x="564" y="17"/>
                </a:cubicBezTo>
                <a:cubicBezTo>
                  <a:pt x="514" y="10"/>
                  <a:pt x="439" y="0"/>
                  <a:pt x="375" y="2"/>
                </a:cubicBezTo>
                <a:cubicBezTo>
                  <a:pt x="311" y="4"/>
                  <a:pt x="242" y="17"/>
                  <a:pt x="180" y="32"/>
                </a:cubicBezTo>
                <a:cubicBezTo>
                  <a:pt x="118" y="47"/>
                  <a:pt x="59" y="71"/>
                  <a:pt x="0" y="95"/>
                </a:cubicBezTo>
              </a:path>
            </a:pathLst>
          </a:custGeom>
          <a:noFill/>
          <a:ln w="25400" cap="flat" cmpd="sng">
            <a:solidFill>
              <a:schemeClr val="tx1"/>
            </a:solidFill>
            <a:prstDash val="solid"/>
            <a:round/>
            <a:headEnd type="none" w="med" len="med"/>
            <a:tailEnd type="stealth" w="med" len="med"/>
          </a:ln>
          <a:effectLst/>
        </p:spPr>
        <p:txBody>
          <a:bodyPr/>
          <a:lstStyle/>
          <a:p>
            <a:endParaRPr lang="es-ES"/>
          </a:p>
        </p:txBody>
      </p:sp>
      <p:sp>
        <p:nvSpPr>
          <p:cNvPr id="172063" name="Freeform 31"/>
          <p:cNvSpPr>
            <a:spLocks/>
          </p:cNvSpPr>
          <p:nvPr/>
        </p:nvSpPr>
        <p:spPr bwMode="auto">
          <a:xfrm>
            <a:off x="1981200" y="2711450"/>
            <a:ext cx="985838" cy="203200"/>
          </a:xfrm>
          <a:custGeom>
            <a:avLst/>
            <a:gdLst/>
            <a:ahLst/>
            <a:cxnLst>
              <a:cxn ang="0">
                <a:pos x="0" y="68"/>
              </a:cxn>
              <a:cxn ang="0">
                <a:pos x="39" y="53"/>
              </a:cxn>
              <a:cxn ang="0">
                <a:pos x="114" y="26"/>
              </a:cxn>
              <a:cxn ang="0">
                <a:pos x="222" y="5"/>
              </a:cxn>
              <a:cxn ang="0">
                <a:pos x="336" y="5"/>
              </a:cxn>
              <a:cxn ang="0">
                <a:pos x="444" y="35"/>
              </a:cxn>
              <a:cxn ang="0">
                <a:pos x="525" y="62"/>
              </a:cxn>
              <a:cxn ang="0">
                <a:pos x="621" y="128"/>
              </a:cxn>
            </a:cxnLst>
            <a:rect l="0" t="0" r="r" b="b"/>
            <a:pathLst>
              <a:path w="621" h="128">
                <a:moveTo>
                  <a:pt x="0" y="68"/>
                </a:moveTo>
                <a:cubicBezTo>
                  <a:pt x="10" y="64"/>
                  <a:pt x="20" y="60"/>
                  <a:pt x="39" y="53"/>
                </a:cubicBezTo>
                <a:cubicBezTo>
                  <a:pt x="58" y="46"/>
                  <a:pt x="84" y="34"/>
                  <a:pt x="114" y="26"/>
                </a:cubicBezTo>
                <a:cubicBezTo>
                  <a:pt x="144" y="18"/>
                  <a:pt x="185" y="8"/>
                  <a:pt x="222" y="5"/>
                </a:cubicBezTo>
                <a:cubicBezTo>
                  <a:pt x="259" y="2"/>
                  <a:pt x="299" y="0"/>
                  <a:pt x="336" y="5"/>
                </a:cubicBezTo>
                <a:cubicBezTo>
                  <a:pt x="373" y="10"/>
                  <a:pt x="413" y="26"/>
                  <a:pt x="444" y="35"/>
                </a:cubicBezTo>
                <a:cubicBezTo>
                  <a:pt x="475" y="44"/>
                  <a:pt x="496" y="47"/>
                  <a:pt x="525" y="62"/>
                </a:cubicBezTo>
                <a:cubicBezTo>
                  <a:pt x="554" y="77"/>
                  <a:pt x="587" y="102"/>
                  <a:pt x="621" y="128"/>
                </a:cubicBezTo>
              </a:path>
            </a:pathLst>
          </a:custGeom>
          <a:noFill/>
          <a:ln w="25400" cap="flat" cmpd="sng">
            <a:solidFill>
              <a:schemeClr val="tx1"/>
            </a:solidFill>
            <a:prstDash val="solid"/>
            <a:round/>
            <a:headEnd type="none" w="med" len="med"/>
            <a:tailEnd type="stealth" w="med" len="med"/>
          </a:ln>
          <a:effectLst/>
        </p:spPr>
        <p:txBody>
          <a:bodyPr/>
          <a:lstStyle/>
          <a:p>
            <a:endParaRPr lang="es-ES"/>
          </a:p>
        </p:txBody>
      </p:sp>
      <p:sp>
        <p:nvSpPr>
          <p:cNvPr id="172066" name="Rectangle 34"/>
          <p:cNvSpPr>
            <a:spLocks noChangeArrowheads="1"/>
          </p:cNvSpPr>
          <p:nvPr/>
        </p:nvSpPr>
        <p:spPr bwMode="auto">
          <a:xfrm>
            <a:off x="8377238" y="3352800"/>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67" name="Rectangle 35"/>
          <p:cNvSpPr>
            <a:spLocks noChangeArrowheads="1"/>
          </p:cNvSpPr>
          <p:nvPr/>
        </p:nvSpPr>
        <p:spPr bwMode="auto">
          <a:xfrm rot="2700000">
            <a:off x="7881144" y="2177256"/>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68" name="Rectangle 36"/>
          <p:cNvSpPr>
            <a:spLocks noChangeArrowheads="1"/>
          </p:cNvSpPr>
          <p:nvPr/>
        </p:nvSpPr>
        <p:spPr bwMode="auto">
          <a:xfrm>
            <a:off x="5029200" y="3348038"/>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69" name="Rectangle 37"/>
          <p:cNvSpPr>
            <a:spLocks noChangeArrowheads="1"/>
          </p:cNvSpPr>
          <p:nvPr/>
        </p:nvSpPr>
        <p:spPr bwMode="auto">
          <a:xfrm rot="2700000">
            <a:off x="5523707" y="4544219"/>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70" name="Rectangle 38"/>
          <p:cNvSpPr>
            <a:spLocks noChangeArrowheads="1"/>
          </p:cNvSpPr>
          <p:nvPr/>
        </p:nvSpPr>
        <p:spPr bwMode="auto">
          <a:xfrm rot="18900000">
            <a:off x="5529263" y="2171700"/>
            <a:ext cx="400050" cy="414338"/>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71" name="Rectangle 39"/>
          <p:cNvSpPr>
            <a:spLocks noChangeArrowheads="1"/>
          </p:cNvSpPr>
          <p:nvPr/>
        </p:nvSpPr>
        <p:spPr bwMode="auto">
          <a:xfrm rot="18900000">
            <a:off x="7886700" y="4538663"/>
            <a:ext cx="400050" cy="414337"/>
          </a:xfrm>
          <a:prstGeom prst="rect">
            <a:avLst/>
          </a:prstGeom>
          <a:solidFill>
            <a:schemeClr val="accent1"/>
          </a:solidFill>
          <a:ln w="12700">
            <a:solidFill>
              <a:schemeClr val="tx1"/>
            </a:solidFill>
            <a:miter lim="800000"/>
            <a:headEnd/>
            <a:tailEnd/>
          </a:ln>
          <a:effectLst/>
        </p:spPr>
        <p:txBody>
          <a:bodyPr wrap="none" anchor="ctr"/>
          <a:lstStyle/>
          <a:p>
            <a:pPr algn="ctr"/>
            <a:r>
              <a:rPr lang="es-ES" sz="1200" b="1">
                <a:latin typeface="Arial" charset="0"/>
              </a:rPr>
              <a:t>ADM</a:t>
            </a:r>
          </a:p>
        </p:txBody>
      </p:sp>
      <p:sp>
        <p:nvSpPr>
          <p:cNvPr id="172072" name="Line 40"/>
          <p:cNvSpPr>
            <a:spLocks noChangeShapeType="1"/>
          </p:cNvSpPr>
          <p:nvPr/>
        </p:nvSpPr>
        <p:spPr bwMode="auto">
          <a:xfrm>
            <a:off x="5948363" y="2452688"/>
            <a:ext cx="319087" cy="319087"/>
          </a:xfrm>
          <a:prstGeom prst="line">
            <a:avLst/>
          </a:prstGeom>
          <a:noFill/>
          <a:ln w="25400">
            <a:solidFill>
              <a:schemeClr val="tx1"/>
            </a:solidFill>
            <a:round/>
            <a:headEnd/>
            <a:tailEnd/>
          </a:ln>
          <a:effectLst/>
        </p:spPr>
        <p:txBody>
          <a:bodyPr/>
          <a:lstStyle/>
          <a:p>
            <a:endParaRPr lang="es-ES"/>
          </a:p>
        </p:txBody>
      </p:sp>
      <p:sp>
        <p:nvSpPr>
          <p:cNvPr id="172073" name="Line 41"/>
          <p:cNvSpPr>
            <a:spLocks noChangeShapeType="1"/>
          </p:cNvSpPr>
          <p:nvPr/>
        </p:nvSpPr>
        <p:spPr bwMode="auto">
          <a:xfrm>
            <a:off x="5767388" y="2633663"/>
            <a:ext cx="171450" cy="176212"/>
          </a:xfrm>
          <a:prstGeom prst="line">
            <a:avLst/>
          </a:prstGeom>
          <a:noFill/>
          <a:ln w="25400">
            <a:solidFill>
              <a:schemeClr val="tx1"/>
            </a:solidFill>
            <a:round/>
            <a:headEnd/>
            <a:tailEnd/>
          </a:ln>
          <a:effectLst/>
        </p:spPr>
        <p:txBody>
          <a:bodyPr/>
          <a:lstStyle/>
          <a:p>
            <a:endParaRPr lang="es-ES"/>
          </a:p>
        </p:txBody>
      </p:sp>
      <p:sp>
        <p:nvSpPr>
          <p:cNvPr id="172074" name="Line 42"/>
          <p:cNvSpPr>
            <a:spLocks noChangeShapeType="1"/>
          </p:cNvSpPr>
          <p:nvPr/>
        </p:nvSpPr>
        <p:spPr bwMode="auto">
          <a:xfrm>
            <a:off x="5434013" y="3443288"/>
            <a:ext cx="461962" cy="4762"/>
          </a:xfrm>
          <a:prstGeom prst="line">
            <a:avLst/>
          </a:prstGeom>
          <a:noFill/>
          <a:ln w="25400">
            <a:solidFill>
              <a:schemeClr val="tx1"/>
            </a:solidFill>
            <a:round/>
            <a:headEnd/>
            <a:tailEnd/>
          </a:ln>
          <a:effectLst/>
        </p:spPr>
        <p:txBody>
          <a:bodyPr/>
          <a:lstStyle/>
          <a:p>
            <a:endParaRPr lang="es-ES"/>
          </a:p>
        </p:txBody>
      </p:sp>
      <p:sp>
        <p:nvSpPr>
          <p:cNvPr id="172075" name="Line 43"/>
          <p:cNvSpPr>
            <a:spLocks noChangeShapeType="1"/>
          </p:cNvSpPr>
          <p:nvPr/>
        </p:nvSpPr>
        <p:spPr bwMode="auto">
          <a:xfrm>
            <a:off x="5434013" y="3700463"/>
            <a:ext cx="257175" cy="0"/>
          </a:xfrm>
          <a:prstGeom prst="line">
            <a:avLst/>
          </a:prstGeom>
          <a:noFill/>
          <a:ln w="25400">
            <a:solidFill>
              <a:schemeClr val="tx1"/>
            </a:solidFill>
            <a:round/>
            <a:headEnd/>
            <a:tailEnd/>
          </a:ln>
          <a:effectLst/>
        </p:spPr>
        <p:txBody>
          <a:bodyPr/>
          <a:lstStyle/>
          <a:p>
            <a:endParaRPr lang="es-ES"/>
          </a:p>
        </p:txBody>
      </p:sp>
      <p:sp>
        <p:nvSpPr>
          <p:cNvPr id="172076" name="Line 44"/>
          <p:cNvSpPr>
            <a:spLocks noChangeShapeType="1"/>
          </p:cNvSpPr>
          <p:nvPr/>
        </p:nvSpPr>
        <p:spPr bwMode="auto">
          <a:xfrm flipH="1">
            <a:off x="5767388" y="4171950"/>
            <a:ext cx="333375" cy="328613"/>
          </a:xfrm>
          <a:prstGeom prst="line">
            <a:avLst/>
          </a:prstGeom>
          <a:noFill/>
          <a:ln w="25400">
            <a:solidFill>
              <a:schemeClr val="tx1"/>
            </a:solidFill>
            <a:round/>
            <a:headEnd/>
            <a:tailEnd/>
          </a:ln>
          <a:effectLst/>
        </p:spPr>
        <p:txBody>
          <a:bodyPr/>
          <a:lstStyle/>
          <a:p>
            <a:endParaRPr lang="es-ES"/>
          </a:p>
        </p:txBody>
      </p:sp>
      <p:sp>
        <p:nvSpPr>
          <p:cNvPr id="172077" name="Line 45"/>
          <p:cNvSpPr>
            <a:spLocks noChangeShapeType="1"/>
          </p:cNvSpPr>
          <p:nvPr/>
        </p:nvSpPr>
        <p:spPr bwMode="auto">
          <a:xfrm flipH="1">
            <a:off x="5957888" y="4510088"/>
            <a:ext cx="166687" cy="180975"/>
          </a:xfrm>
          <a:prstGeom prst="line">
            <a:avLst/>
          </a:prstGeom>
          <a:noFill/>
          <a:ln w="25400">
            <a:solidFill>
              <a:schemeClr val="tx1"/>
            </a:solidFill>
            <a:round/>
            <a:headEnd/>
            <a:tailEnd/>
          </a:ln>
          <a:effectLst/>
        </p:spPr>
        <p:txBody>
          <a:bodyPr/>
          <a:lstStyle/>
          <a:p>
            <a:endParaRPr lang="es-ES"/>
          </a:p>
        </p:txBody>
      </p:sp>
      <p:sp>
        <p:nvSpPr>
          <p:cNvPr id="172078" name="Line 46"/>
          <p:cNvSpPr>
            <a:spLocks noChangeShapeType="1"/>
          </p:cNvSpPr>
          <p:nvPr/>
        </p:nvSpPr>
        <p:spPr bwMode="auto">
          <a:xfrm flipH="1">
            <a:off x="7686675" y="2443163"/>
            <a:ext cx="161925" cy="180975"/>
          </a:xfrm>
          <a:prstGeom prst="line">
            <a:avLst/>
          </a:prstGeom>
          <a:noFill/>
          <a:ln w="25400">
            <a:solidFill>
              <a:schemeClr val="tx1"/>
            </a:solidFill>
            <a:round/>
            <a:headEnd/>
            <a:tailEnd/>
          </a:ln>
          <a:effectLst/>
        </p:spPr>
        <p:txBody>
          <a:bodyPr/>
          <a:lstStyle/>
          <a:p>
            <a:endParaRPr lang="es-ES"/>
          </a:p>
        </p:txBody>
      </p:sp>
      <p:sp>
        <p:nvSpPr>
          <p:cNvPr id="172079" name="Line 47"/>
          <p:cNvSpPr>
            <a:spLocks noChangeShapeType="1"/>
          </p:cNvSpPr>
          <p:nvPr/>
        </p:nvSpPr>
        <p:spPr bwMode="auto">
          <a:xfrm flipH="1">
            <a:off x="7710488" y="2624138"/>
            <a:ext cx="314325" cy="328612"/>
          </a:xfrm>
          <a:prstGeom prst="line">
            <a:avLst/>
          </a:prstGeom>
          <a:noFill/>
          <a:ln w="25400">
            <a:solidFill>
              <a:schemeClr val="tx1"/>
            </a:solidFill>
            <a:round/>
            <a:headEnd/>
            <a:tailEnd/>
          </a:ln>
          <a:effectLst/>
        </p:spPr>
        <p:txBody>
          <a:bodyPr/>
          <a:lstStyle/>
          <a:p>
            <a:endParaRPr lang="es-ES"/>
          </a:p>
        </p:txBody>
      </p:sp>
      <p:sp>
        <p:nvSpPr>
          <p:cNvPr id="172080" name="Line 48"/>
          <p:cNvSpPr>
            <a:spLocks noChangeShapeType="1"/>
          </p:cNvSpPr>
          <p:nvPr/>
        </p:nvSpPr>
        <p:spPr bwMode="auto">
          <a:xfrm flipH="1">
            <a:off x="8115300" y="3438525"/>
            <a:ext cx="257175" cy="4763"/>
          </a:xfrm>
          <a:prstGeom prst="line">
            <a:avLst/>
          </a:prstGeom>
          <a:noFill/>
          <a:ln w="25400">
            <a:solidFill>
              <a:schemeClr val="tx1"/>
            </a:solidFill>
            <a:round/>
            <a:headEnd/>
            <a:tailEnd/>
          </a:ln>
          <a:effectLst/>
        </p:spPr>
        <p:txBody>
          <a:bodyPr/>
          <a:lstStyle/>
          <a:p>
            <a:endParaRPr lang="es-ES"/>
          </a:p>
        </p:txBody>
      </p:sp>
      <p:sp>
        <p:nvSpPr>
          <p:cNvPr id="172081" name="Line 49"/>
          <p:cNvSpPr>
            <a:spLocks noChangeShapeType="1"/>
          </p:cNvSpPr>
          <p:nvPr/>
        </p:nvSpPr>
        <p:spPr bwMode="auto">
          <a:xfrm flipH="1">
            <a:off x="7891463" y="3700463"/>
            <a:ext cx="476250" cy="0"/>
          </a:xfrm>
          <a:prstGeom prst="line">
            <a:avLst/>
          </a:prstGeom>
          <a:noFill/>
          <a:ln w="25400">
            <a:solidFill>
              <a:schemeClr val="tx1"/>
            </a:solidFill>
            <a:round/>
            <a:headEnd/>
            <a:tailEnd/>
          </a:ln>
          <a:effectLst/>
        </p:spPr>
        <p:txBody>
          <a:bodyPr/>
          <a:lstStyle/>
          <a:p>
            <a:endParaRPr lang="es-ES"/>
          </a:p>
        </p:txBody>
      </p:sp>
      <p:sp>
        <p:nvSpPr>
          <p:cNvPr id="172082" name="Line 50"/>
          <p:cNvSpPr>
            <a:spLocks noChangeShapeType="1"/>
          </p:cNvSpPr>
          <p:nvPr/>
        </p:nvSpPr>
        <p:spPr bwMode="auto">
          <a:xfrm>
            <a:off x="7519988" y="4367213"/>
            <a:ext cx="323850" cy="323850"/>
          </a:xfrm>
          <a:prstGeom prst="line">
            <a:avLst/>
          </a:prstGeom>
          <a:noFill/>
          <a:ln w="25400">
            <a:solidFill>
              <a:schemeClr val="tx1"/>
            </a:solidFill>
            <a:round/>
            <a:headEnd/>
            <a:tailEnd/>
          </a:ln>
          <a:effectLst/>
        </p:spPr>
        <p:txBody>
          <a:bodyPr/>
          <a:lstStyle/>
          <a:p>
            <a:endParaRPr lang="es-ES"/>
          </a:p>
        </p:txBody>
      </p:sp>
      <p:sp>
        <p:nvSpPr>
          <p:cNvPr id="172083" name="Line 51"/>
          <p:cNvSpPr>
            <a:spLocks noChangeShapeType="1"/>
          </p:cNvSpPr>
          <p:nvPr/>
        </p:nvSpPr>
        <p:spPr bwMode="auto">
          <a:xfrm>
            <a:off x="7858125" y="4343400"/>
            <a:ext cx="171450" cy="171450"/>
          </a:xfrm>
          <a:prstGeom prst="line">
            <a:avLst/>
          </a:prstGeom>
          <a:noFill/>
          <a:ln w="25400">
            <a:solidFill>
              <a:schemeClr val="tx1"/>
            </a:solidFill>
            <a:round/>
            <a:headEnd/>
            <a:tailEnd/>
          </a:ln>
          <a:effectLst/>
        </p:spPr>
        <p:txBody>
          <a:bodyPr/>
          <a:lstStyle/>
          <a:p>
            <a:endParaRPr lang="es-ES"/>
          </a:p>
        </p:txBody>
      </p:sp>
      <p:sp>
        <p:nvSpPr>
          <p:cNvPr id="172084" name="Oval 52"/>
          <p:cNvSpPr>
            <a:spLocks noChangeArrowheads="1"/>
          </p:cNvSpPr>
          <p:nvPr/>
        </p:nvSpPr>
        <p:spPr bwMode="auto">
          <a:xfrm>
            <a:off x="5891213" y="2543175"/>
            <a:ext cx="2019300" cy="2033588"/>
          </a:xfrm>
          <a:prstGeom prst="ellipse">
            <a:avLst/>
          </a:prstGeom>
          <a:noFill/>
          <a:ln w="25400">
            <a:solidFill>
              <a:schemeClr val="tx1"/>
            </a:solidFill>
            <a:round/>
            <a:headEnd/>
            <a:tailEnd/>
          </a:ln>
          <a:effectLst/>
        </p:spPr>
        <p:txBody>
          <a:bodyPr wrap="none" anchor="ctr"/>
          <a:lstStyle/>
          <a:p>
            <a:endParaRPr lang="es-ES"/>
          </a:p>
        </p:txBody>
      </p:sp>
      <p:sp>
        <p:nvSpPr>
          <p:cNvPr id="172085" name="Oval 53"/>
          <p:cNvSpPr>
            <a:spLocks noChangeArrowheads="1"/>
          </p:cNvSpPr>
          <p:nvPr/>
        </p:nvSpPr>
        <p:spPr bwMode="auto">
          <a:xfrm>
            <a:off x="5672138" y="2347913"/>
            <a:ext cx="2447925" cy="2443162"/>
          </a:xfrm>
          <a:prstGeom prst="ellipse">
            <a:avLst/>
          </a:prstGeom>
          <a:noFill/>
          <a:ln w="25400">
            <a:solidFill>
              <a:schemeClr val="tx1"/>
            </a:solidFill>
            <a:round/>
            <a:headEnd/>
            <a:tailEnd/>
          </a:ln>
          <a:effectLst/>
        </p:spPr>
        <p:txBody>
          <a:bodyPr wrap="none" anchor="ctr"/>
          <a:lstStyle/>
          <a:p>
            <a:endParaRPr lang="es-ES"/>
          </a:p>
        </p:txBody>
      </p:sp>
      <p:sp>
        <p:nvSpPr>
          <p:cNvPr id="172086" name="Freeform 54"/>
          <p:cNvSpPr>
            <a:spLocks/>
          </p:cNvSpPr>
          <p:nvPr/>
        </p:nvSpPr>
        <p:spPr bwMode="auto">
          <a:xfrm>
            <a:off x="6234113" y="2149475"/>
            <a:ext cx="1443037" cy="203200"/>
          </a:xfrm>
          <a:custGeom>
            <a:avLst/>
            <a:gdLst/>
            <a:ahLst/>
            <a:cxnLst>
              <a:cxn ang="0">
                <a:pos x="909" y="128"/>
              </a:cxn>
              <a:cxn ang="0">
                <a:pos x="843" y="101"/>
              </a:cxn>
              <a:cxn ang="0">
                <a:pos x="762" y="71"/>
              </a:cxn>
              <a:cxn ang="0">
                <a:pos x="675" y="41"/>
              </a:cxn>
              <a:cxn ang="0">
                <a:pos x="564" y="17"/>
              </a:cxn>
              <a:cxn ang="0">
                <a:pos x="375" y="2"/>
              </a:cxn>
              <a:cxn ang="0">
                <a:pos x="180" y="32"/>
              </a:cxn>
              <a:cxn ang="0">
                <a:pos x="0" y="95"/>
              </a:cxn>
            </a:cxnLst>
            <a:rect l="0" t="0" r="r" b="b"/>
            <a:pathLst>
              <a:path w="909" h="128">
                <a:moveTo>
                  <a:pt x="909" y="128"/>
                </a:moveTo>
                <a:cubicBezTo>
                  <a:pt x="888" y="119"/>
                  <a:pt x="867" y="110"/>
                  <a:pt x="843" y="101"/>
                </a:cubicBezTo>
                <a:cubicBezTo>
                  <a:pt x="819" y="92"/>
                  <a:pt x="790" y="81"/>
                  <a:pt x="762" y="71"/>
                </a:cubicBezTo>
                <a:cubicBezTo>
                  <a:pt x="734" y="61"/>
                  <a:pt x="708" y="50"/>
                  <a:pt x="675" y="41"/>
                </a:cubicBezTo>
                <a:cubicBezTo>
                  <a:pt x="642" y="32"/>
                  <a:pt x="614" y="24"/>
                  <a:pt x="564" y="17"/>
                </a:cubicBezTo>
                <a:cubicBezTo>
                  <a:pt x="514" y="10"/>
                  <a:pt x="439" y="0"/>
                  <a:pt x="375" y="2"/>
                </a:cubicBezTo>
                <a:cubicBezTo>
                  <a:pt x="311" y="4"/>
                  <a:pt x="242" y="17"/>
                  <a:pt x="180" y="32"/>
                </a:cubicBezTo>
                <a:cubicBezTo>
                  <a:pt x="118" y="47"/>
                  <a:pt x="59" y="71"/>
                  <a:pt x="0" y="95"/>
                </a:cubicBezTo>
              </a:path>
            </a:pathLst>
          </a:custGeom>
          <a:noFill/>
          <a:ln w="25400" cap="flat" cmpd="sng">
            <a:solidFill>
              <a:schemeClr val="tx1"/>
            </a:solidFill>
            <a:prstDash val="solid"/>
            <a:round/>
            <a:headEnd type="none" w="med" len="med"/>
            <a:tailEnd type="stealth" w="med" len="med"/>
          </a:ln>
          <a:effectLst/>
        </p:spPr>
        <p:txBody>
          <a:bodyPr/>
          <a:lstStyle/>
          <a:p>
            <a:endParaRPr lang="es-ES"/>
          </a:p>
        </p:txBody>
      </p:sp>
      <p:sp>
        <p:nvSpPr>
          <p:cNvPr id="172087" name="Freeform 55"/>
          <p:cNvSpPr>
            <a:spLocks/>
          </p:cNvSpPr>
          <p:nvPr/>
        </p:nvSpPr>
        <p:spPr bwMode="auto">
          <a:xfrm>
            <a:off x="6467475" y="2720975"/>
            <a:ext cx="985838" cy="203200"/>
          </a:xfrm>
          <a:custGeom>
            <a:avLst/>
            <a:gdLst/>
            <a:ahLst/>
            <a:cxnLst>
              <a:cxn ang="0">
                <a:pos x="0" y="68"/>
              </a:cxn>
              <a:cxn ang="0">
                <a:pos x="39" y="53"/>
              </a:cxn>
              <a:cxn ang="0">
                <a:pos x="114" y="26"/>
              </a:cxn>
              <a:cxn ang="0">
                <a:pos x="222" y="5"/>
              </a:cxn>
              <a:cxn ang="0">
                <a:pos x="336" y="5"/>
              </a:cxn>
              <a:cxn ang="0">
                <a:pos x="444" y="35"/>
              </a:cxn>
              <a:cxn ang="0">
                <a:pos x="525" y="62"/>
              </a:cxn>
              <a:cxn ang="0">
                <a:pos x="621" y="128"/>
              </a:cxn>
            </a:cxnLst>
            <a:rect l="0" t="0" r="r" b="b"/>
            <a:pathLst>
              <a:path w="621" h="128">
                <a:moveTo>
                  <a:pt x="0" y="68"/>
                </a:moveTo>
                <a:cubicBezTo>
                  <a:pt x="10" y="64"/>
                  <a:pt x="20" y="60"/>
                  <a:pt x="39" y="53"/>
                </a:cubicBezTo>
                <a:cubicBezTo>
                  <a:pt x="58" y="46"/>
                  <a:pt x="84" y="34"/>
                  <a:pt x="114" y="26"/>
                </a:cubicBezTo>
                <a:cubicBezTo>
                  <a:pt x="144" y="18"/>
                  <a:pt x="185" y="8"/>
                  <a:pt x="222" y="5"/>
                </a:cubicBezTo>
                <a:cubicBezTo>
                  <a:pt x="259" y="2"/>
                  <a:pt x="299" y="0"/>
                  <a:pt x="336" y="5"/>
                </a:cubicBezTo>
                <a:cubicBezTo>
                  <a:pt x="373" y="10"/>
                  <a:pt x="413" y="26"/>
                  <a:pt x="444" y="35"/>
                </a:cubicBezTo>
                <a:cubicBezTo>
                  <a:pt x="475" y="44"/>
                  <a:pt x="496" y="47"/>
                  <a:pt x="525" y="62"/>
                </a:cubicBezTo>
                <a:cubicBezTo>
                  <a:pt x="554" y="77"/>
                  <a:pt x="587" y="102"/>
                  <a:pt x="621" y="128"/>
                </a:cubicBezTo>
              </a:path>
            </a:pathLst>
          </a:custGeom>
          <a:noFill/>
          <a:ln w="25400" cap="flat" cmpd="sng">
            <a:solidFill>
              <a:schemeClr val="tx1"/>
            </a:solidFill>
            <a:prstDash val="solid"/>
            <a:round/>
            <a:headEnd type="none" w="med" len="med"/>
            <a:tailEnd type="stealth" w="med" len="med"/>
          </a:ln>
          <a:effectLst/>
        </p:spPr>
        <p:txBody>
          <a:bodyPr/>
          <a:lstStyle/>
          <a:p>
            <a:endParaRPr lang="es-ES"/>
          </a:p>
        </p:txBody>
      </p:sp>
      <p:sp>
        <p:nvSpPr>
          <p:cNvPr id="172088" name="Text Box 56"/>
          <p:cNvSpPr txBox="1">
            <a:spLocks noChangeArrowheads="1"/>
          </p:cNvSpPr>
          <p:nvPr/>
        </p:nvSpPr>
        <p:spPr bwMode="auto">
          <a:xfrm>
            <a:off x="6338888" y="2808288"/>
            <a:ext cx="1211262" cy="581025"/>
          </a:xfrm>
          <a:prstGeom prst="rect">
            <a:avLst/>
          </a:prstGeom>
          <a:noFill/>
          <a:ln w="12700">
            <a:noFill/>
            <a:miter lim="800000"/>
            <a:headEnd/>
            <a:tailEnd/>
          </a:ln>
          <a:effectLst/>
        </p:spPr>
        <p:txBody>
          <a:bodyPr wrap="none">
            <a:spAutoFit/>
          </a:bodyPr>
          <a:lstStyle/>
          <a:p>
            <a:pPr algn="ctr"/>
            <a:r>
              <a:rPr lang="es-ES_tradnl" sz="1600" b="1">
                <a:latin typeface="Arial" charset="0"/>
              </a:rPr>
              <a:t>Tráfico</a:t>
            </a:r>
          </a:p>
          <a:p>
            <a:pPr algn="ctr"/>
            <a:r>
              <a:rPr lang="es-ES_tradnl" sz="1600" b="1">
                <a:latin typeface="Arial" charset="0"/>
              </a:rPr>
              <a:t>de usuario</a:t>
            </a:r>
            <a:endParaRPr lang="es-ES" sz="1600" b="1">
              <a:latin typeface="Arial" charset="0"/>
            </a:endParaRPr>
          </a:p>
        </p:txBody>
      </p:sp>
      <p:sp>
        <p:nvSpPr>
          <p:cNvPr id="172089" name="Text Box 57"/>
          <p:cNvSpPr txBox="1">
            <a:spLocks noChangeArrowheads="1"/>
          </p:cNvSpPr>
          <p:nvPr/>
        </p:nvSpPr>
        <p:spPr bwMode="auto">
          <a:xfrm>
            <a:off x="6000750" y="1797050"/>
            <a:ext cx="1946275" cy="336550"/>
          </a:xfrm>
          <a:prstGeom prst="rect">
            <a:avLst/>
          </a:prstGeom>
          <a:noFill/>
          <a:ln w="12700">
            <a:noFill/>
            <a:miter lim="800000"/>
            <a:headEnd/>
            <a:tailEnd/>
          </a:ln>
          <a:effectLst/>
        </p:spPr>
        <p:txBody>
          <a:bodyPr wrap="none">
            <a:spAutoFit/>
          </a:bodyPr>
          <a:lstStyle/>
          <a:p>
            <a:r>
              <a:rPr lang="es-ES_tradnl" sz="1600" b="1">
                <a:latin typeface="Arial" charset="0"/>
              </a:rPr>
              <a:t>Tráfico de usuario</a:t>
            </a:r>
            <a:endParaRPr lang="es-ES" sz="1600" b="1">
              <a:latin typeface="Arial" charset="0"/>
            </a:endParaRPr>
          </a:p>
        </p:txBody>
      </p:sp>
      <p:sp>
        <p:nvSpPr>
          <p:cNvPr id="172090" name="Rectangle 58"/>
          <p:cNvSpPr>
            <a:spLocks noChangeArrowheads="1"/>
          </p:cNvSpPr>
          <p:nvPr/>
        </p:nvSpPr>
        <p:spPr bwMode="auto">
          <a:xfrm>
            <a:off x="6858000" y="4419600"/>
            <a:ext cx="95250" cy="609600"/>
          </a:xfrm>
          <a:prstGeom prst="rect">
            <a:avLst/>
          </a:prstGeom>
          <a:solidFill>
            <a:schemeClr val="bg1"/>
          </a:solidFill>
          <a:ln w="12700">
            <a:noFill/>
            <a:miter lim="800000"/>
            <a:headEnd/>
            <a:tailEnd/>
          </a:ln>
          <a:effectLst/>
        </p:spPr>
        <p:txBody>
          <a:bodyPr wrap="none" anchor="ctr"/>
          <a:lstStyle/>
          <a:p>
            <a:endParaRPr lang="es-ES"/>
          </a:p>
        </p:txBody>
      </p:sp>
      <p:sp>
        <p:nvSpPr>
          <p:cNvPr id="172093" name="Freeform 61"/>
          <p:cNvSpPr>
            <a:spLocks/>
          </p:cNvSpPr>
          <p:nvPr/>
        </p:nvSpPr>
        <p:spPr bwMode="auto">
          <a:xfrm rot="9000000">
            <a:off x="7494588" y="4371975"/>
            <a:ext cx="69850" cy="217488"/>
          </a:xfrm>
          <a:custGeom>
            <a:avLst/>
            <a:gdLst/>
            <a:ahLst/>
            <a:cxnLst>
              <a:cxn ang="0">
                <a:pos x="0" y="0"/>
              </a:cxn>
              <a:cxn ang="0">
                <a:pos x="36" y="26"/>
              </a:cxn>
              <a:cxn ang="0">
                <a:pos x="38" y="110"/>
              </a:cxn>
              <a:cxn ang="0">
                <a:pos x="2" y="137"/>
              </a:cxn>
            </a:cxnLst>
            <a:rect l="0" t="0" r="r" b="b"/>
            <a:pathLst>
              <a:path w="44" h="137">
                <a:moveTo>
                  <a:pt x="0" y="0"/>
                </a:moveTo>
                <a:cubicBezTo>
                  <a:pt x="15" y="4"/>
                  <a:pt x="30" y="8"/>
                  <a:pt x="36" y="26"/>
                </a:cubicBezTo>
                <a:cubicBezTo>
                  <a:pt x="42" y="44"/>
                  <a:pt x="44" y="92"/>
                  <a:pt x="38" y="110"/>
                </a:cubicBezTo>
                <a:cubicBezTo>
                  <a:pt x="32" y="128"/>
                  <a:pt x="8" y="132"/>
                  <a:pt x="2" y="137"/>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72094" name="Text Box 62"/>
          <p:cNvSpPr txBox="1">
            <a:spLocks noChangeArrowheads="1"/>
          </p:cNvSpPr>
          <p:nvPr/>
        </p:nvSpPr>
        <p:spPr bwMode="auto">
          <a:xfrm>
            <a:off x="1219200" y="5699125"/>
            <a:ext cx="2838450" cy="396875"/>
          </a:xfrm>
          <a:prstGeom prst="rect">
            <a:avLst/>
          </a:prstGeom>
          <a:noFill/>
          <a:ln w="12700">
            <a:noFill/>
            <a:miter lim="800000"/>
            <a:headEnd/>
            <a:tailEnd/>
          </a:ln>
          <a:effectLst/>
        </p:spPr>
        <p:txBody>
          <a:bodyPr wrap="none">
            <a:spAutoFit/>
          </a:bodyPr>
          <a:lstStyle/>
          <a:p>
            <a:r>
              <a:rPr lang="es-ES" sz="2000">
                <a:latin typeface="Arial" charset="0"/>
              </a:rPr>
              <a:t>Funcionamiento normal</a:t>
            </a:r>
          </a:p>
        </p:txBody>
      </p:sp>
      <p:sp>
        <p:nvSpPr>
          <p:cNvPr id="172095" name="Text Box 63"/>
          <p:cNvSpPr txBox="1">
            <a:spLocks noChangeArrowheads="1"/>
          </p:cNvSpPr>
          <p:nvPr/>
        </p:nvSpPr>
        <p:spPr bwMode="auto">
          <a:xfrm>
            <a:off x="6553200" y="5665788"/>
            <a:ext cx="917575" cy="396875"/>
          </a:xfrm>
          <a:prstGeom prst="rect">
            <a:avLst/>
          </a:prstGeom>
          <a:noFill/>
          <a:ln w="12700">
            <a:noFill/>
            <a:miter lim="800000"/>
            <a:headEnd/>
            <a:tailEnd/>
          </a:ln>
          <a:effectLst/>
        </p:spPr>
        <p:txBody>
          <a:bodyPr wrap="none">
            <a:spAutoFit/>
          </a:bodyPr>
          <a:lstStyle/>
          <a:p>
            <a:r>
              <a:rPr lang="es-ES" sz="2000">
                <a:latin typeface="Arial" charset="0"/>
              </a:rPr>
              <a:t>Avería</a:t>
            </a:r>
          </a:p>
        </p:txBody>
      </p:sp>
      <p:sp>
        <p:nvSpPr>
          <p:cNvPr id="172096" name="Line 64"/>
          <p:cNvSpPr>
            <a:spLocks noChangeShapeType="1"/>
          </p:cNvSpPr>
          <p:nvPr/>
        </p:nvSpPr>
        <p:spPr bwMode="auto">
          <a:xfrm>
            <a:off x="6905625" y="4208463"/>
            <a:ext cx="0" cy="304800"/>
          </a:xfrm>
          <a:prstGeom prst="line">
            <a:avLst/>
          </a:prstGeom>
          <a:noFill/>
          <a:ln w="12700">
            <a:solidFill>
              <a:schemeClr val="tx1"/>
            </a:solidFill>
            <a:round/>
            <a:headEnd/>
            <a:tailEnd type="triangle" w="med" len="med"/>
          </a:ln>
          <a:effectLst/>
        </p:spPr>
        <p:txBody>
          <a:bodyPr/>
          <a:lstStyle/>
          <a:p>
            <a:endParaRPr lang="es-ES"/>
          </a:p>
        </p:txBody>
      </p:sp>
      <p:sp>
        <p:nvSpPr>
          <p:cNvPr id="172097" name="Text Box 65"/>
          <p:cNvSpPr txBox="1">
            <a:spLocks noChangeArrowheads="1"/>
          </p:cNvSpPr>
          <p:nvPr/>
        </p:nvSpPr>
        <p:spPr bwMode="auto">
          <a:xfrm>
            <a:off x="6510338" y="3810000"/>
            <a:ext cx="801687" cy="457200"/>
          </a:xfrm>
          <a:prstGeom prst="rect">
            <a:avLst/>
          </a:prstGeom>
          <a:noFill/>
          <a:ln w="12700">
            <a:noFill/>
            <a:miter lim="800000"/>
            <a:headEnd/>
            <a:tailEnd/>
          </a:ln>
          <a:effectLst/>
        </p:spPr>
        <p:txBody>
          <a:bodyPr wrap="none">
            <a:spAutoFit/>
          </a:bodyPr>
          <a:lstStyle/>
          <a:p>
            <a:pPr algn="ctr"/>
            <a:r>
              <a:rPr lang="es-ES" sz="1200" b="1">
                <a:latin typeface="Arial" charset="0"/>
              </a:rPr>
              <a:t>Corte en</a:t>
            </a:r>
          </a:p>
          <a:p>
            <a:pPr algn="ctr"/>
            <a:r>
              <a:rPr lang="es-ES" sz="1200" b="1">
                <a:latin typeface="Arial" charset="0"/>
              </a:rPr>
              <a:t>la fibra</a:t>
            </a:r>
          </a:p>
        </p:txBody>
      </p:sp>
      <p:sp>
        <p:nvSpPr>
          <p:cNvPr id="172098" name="Freeform 66"/>
          <p:cNvSpPr>
            <a:spLocks/>
          </p:cNvSpPr>
          <p:nvPr/>
        </p:nvSpPr>
        <p:spPr bwMode="auto">
          <a:xfrm rot="1800000">
            <a:off x="6205538" y="4352925"/>
            <a:ext cx="69850" cy="217488"/>
          </a:xfrm>
          <a:custGeom>
            <a:avLst/>
            <a:gdLst/>
            <a:ahLst/>
            <a:cxnLst>
              <a:cxn ang="0">
                <a:pos x="0" y="0"/>
              </a:cxn>
              <a:cxn ang="0">
                <a:pos x="36" y="26"/>
              </a:cxn>
              <a:cxn ang="0">
                <a:pos x="38" y="110"/>
              </a:cxn>
              <a:cxn ang="0">
                <a:pos x="2" y="137"/>
              </a:cxn>
            </a:cxnLst>
            <a:rect l="0" t="0" r="r" b="b"/>
            <a:pathLst>
              <a:path w="44" h="137">
                <a:moveTo>
                  <a:pt x="0" y="0"/>
                </a:moveTo>
                <a:cubicBezTo>
                  <a:pt x="15" y="4"/>
                  <a:pt x="30" y="8"/>
                  <a:pt x="36" y="26"/>
                </a:cubicBezTo>
                <a:cubicBezTo>
                  <a:pt x="42" y="44"/>
                  <a:pt x="44" y="92"/>
                  <a:pt x="38" y="110"/>
                </a:cubicBezTo>
                <a:cubicBezTo>
                  <a:pt x="32" y="128"/>
                  <a:pt x="8" y="132"/>
                  <a:pt x="2" y="137"/>
                </a:cubicBezTo>
              </a:path>
            </a:pathLst>
          </a:custGeom>
          <a:noFill/>
          <a:ln w="25400" cap="flat" cmpd="sng">
            <a:solidFill>
              <a:schemeClr val="tx1"/>
            </a:solidFill>
            <a:prstDash val="solid"/>
            <a:round/>
            <a:headEnd type="none" w="med" len="med"/>
            <a:tailEnd type="none" w="med" len="med"/>
          </a:ln>
          <a:effectLst/>
        </p:spPr>
        <p:txBody>
          <a:bodyPr/>
          <a:lstStyle/>
          <a:p>
            <a:endParaRPr lang="es-ES"/>
          </a:p>
        </p:txBody>
      </p:sp>
      <p:sp>
        <p:nvSpPr>
          <p:cNvPr id="172099" name="Text Box 67"/>
          <p:cNvSpPr txBox="1">
            <a:spLocks noChangeArrowheads="1"/>
          </p:cNvSpPr>
          <p:nvPr/>
        </p:nvSpPr>
        <p:spPr bwMode="auto">
          <a:xfrm>
            <a:off x="6238875" y="5029200"/>
            <a:ext cx="1301750" cy="457200"/>
          </a:xfrm>
          <a:prstGeom prst="rect">
            <a:avLst/>
          </a:prstGeom>
          <a:noFill/>
          <a:ln w="12700">
            <a:noFill/>
            <a:miter lim="800000"/>
            <a:headEnd/>
            <a:tailEnd/>
          </a:ln>
          <a:effectLst/>
        </p:spPr>
        <p:txBody>
          <a:bodyPr wrap="none">
            <a:spAutoFit/>
          </a:bodyPr>
          <a:lstStyle/>
          <a:p>
            <a:pPr algn="ctr"/>
            <a:r>
              <a:rPr lang="es-ES" sz="1200" b="1">
                <a:latin typeface="Arial" charset="0"/>
              </a:rPr>
              <a:t>Bucle realizado</a:t>
            </a:r>
          </a:p>
          <a:p>
            <a:pPr algn="ctr"/>
            <a:r>
              <a:rPr lang="es-ES" sz="1200" b="1">
                <a:latin typeface="Arial" charset="0"/>
              </a:rPr>
              <a:t>por el ADM</a:t>
            </a:r>
          </a:p>
        </p:txBody>
      </p:sp>
      <p:sp>
        <p:nvSpPr>
          <p:cNvPr id="172100" name="Line 68"/>
          <p:cNvSpPr>
            <a:spLocks noChangeShapeType="1"/>
          </p:cNvSpPr>
          <p:nvPr/>
        </p:nvSpPr>
        <p:spPr bwMode="auto">
          <a:xfrm flipH="1" flipV="1">
            <a:off x="6297613" y="4503738"/>
            <a:ext cx="304800" cy="547687"/>
          </a:xfrm>
          <a:prstGeom prst="line">
            <a:avLst/>
          </a:prstGeom>
          <a:noFill/>
          <a:ln w="12700">
            <a:solidFill>
              <a:schemeClr val="tx1"/>
            </a:solidFill>
            <a:round/>
            <a:headEnd/>
            <a:tailEnd type="triangle" w="med" len="med"/>
          </a:ln>
          <a:effectLst/>
        </p:spPr>
        <p:txBody>
          <a:bodyPr/>
          <a:lstStyle/>
          <a:p>
            <a:endParaRPr lang="es-ES"/>
          </a:p>
        </p:txBody>
      </p:sp>
      <p:sp>
        <p:nvSpPr>
          <p:cNvPr id="172101" name="Line 69"/>
          <p:cNvSpPr>
            <a:spLocks noChangeShapeType="1"/>
          </p:cNvSpPr>
          <p:nvPr/>
        </p:nvSpPr>
        <p:spPr bwMode="auto">
          <a:xfrm flipV="1">
            <a:off x="7219950" y="4502150"/>
            <a:ext cx="254000" cy="584200"/>
          </a:xfrm>
          <a:prstGeom prst="line">
            <a:avLst/>
          </a:prstGeom>
          <a:noFill/>
          <a:ln w="12700">
            <a:solidFill>
              <a:schemeClr val="tx1"/>
            </a:solidFill>
            <a:round/>
            <a:headEnd/>
            <a:tailEnd type="triangle" w="med" len="med"/>
          </a:ln>
          <a:effectLst/>
        </p:spPr>
        <p:txBody>
          <a:bodyPr/>
          <a:lstStyle/>
          <a:p>
            <a:endParaRPr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4" name="Rectangle 4"/>
          <p:cNvSpPr>
            <a:spLocks noChangeArrowheads="1"/>
          </p:cNvSpPr>
          <p:nvPr/>
        </p:nvSpPr>
        <p:spPr bwMode="auto">
          <a:xfrm>
            <a:off x="685800" y="609600"/>
            <a:ext cx="7772400" cy="609600"/>
          </a:xfrm>
          <a:prstGeom prst="rect">
            <a:avLst/>
          </a:prstGeom>
          <a:noFill/>
          <a:ln w="12700">
            <a:noFill/>
            <a:miter lim="800000"/>
            <a:headEnd/>
            <a:tailEnd/>
          </a:ln>
          <a:effectLst/>
        </p:spPr>
        <p:txBody>
          <a:bodyPr lIns="90488" tIns="44450" rIns="90488" bIns="44450" anchor="ctr"/>
          <a:lstStyle/>
          <a:p>
            <a:pPr algn="ctr"/>
            <a:r>
              <a:rPr lang="es-ES_tradnl" sz="3200">
                <a:solidFill>
                  <a:schemeClr val="tx2"/>
                </a:solidFill>
              </a:rPr>
              <a:t>Estructura de tramas STS-1y STM-1</a:t>
            </a:r>
            <a:endParaRPr lang="es-ES" sz="3200">
              <a:solidFill>
                <a:schemeClr val="tx2"/>
              </a:solidFill>
            </a:endParaRPr>
          </a:p>
        </p:txBody>
      </p:sp>
      <p:sp>
        <p:nvSpPr>
          <p:cNvPr id="573445" name="Rectangle 5"/>
          <p:cNvSpPr>
            <a:spLocks noChangeArrowheads="1"/>
          </p:cNvSpPr>
          <p:nvPr/>
        </p:nvSpPr>
        <p:spPr bwMode="auto">
          <a:xfrm>
            <a:off x="685800" y="1676400"/>
            <a:ext cx="7772400" cy="4419600"/>
          </a:xfrm>
          <a:prstGeom prst="rect">
            <a:avLst/>
          </a:prstGeom>
          <a:noFill/>
          <a:ln w="12700">
            <a:noFill/>
            <a:miter lim="800000"/>
            <a:headEnd/>
            <a:tailEnd/>
          </a:ln>
          <a:effectLst/>
        </p:spPr>
        <p:txBody>
          <a:bodyPr lIns="90488" tIns="44450" rIns="90488" bIns="44450"/>
          <a:lstStyle/>
          <a:p>
            <a:pPr marL="342900" indent="-342900">
              <a:lnSpc>
                <a:spcPct val="90000"/>
              </a:lnSpc>
              <a:spcBef>
                <a:spcPct val="20000"/>
              </a:spcBef>
              <a:buSzPct val="100000"/>
              <a:buFontTx/>
              <a:buChar char="•"/>
            </a:pPr>
            <a:r>
              <a:rPr lang="es-ES_tradnl" sz="2800"/>
              <a:t>STS</a:t>
            </a:r>
            <a:r>
              <a:rPr lang="es-ES" sz="2800"/>
              <a:t>-1</a:t>
            </a:r>
            <a:r>
              <a:rPr lang="es-ES_tradnl" sz="2800"/>
              <a:t> (SONET, ANSI)</a:t>
            </a:r>
            <a:r>
              <a:rPr lang="es-ES" sz="2800"/>
              <a:t>:</a:t>
            </a:r>
          </a:p>
          <a:p>
            <a:pPr marL="742950" lvl="1" indent="-285750">
              <a:lnSpc>
                <a:spcPct val="90000"/>
              </a:lnSpc>
              <a:spcBef>
                <a:spcPct val="20000"/>
              </a:spcBef>
              <a:buSzPct val="100000"/>
              <a:buFontTx/>
              <a:buChar char="–"/>
            </a:pPr>
            <a:r>
              <a:rPr lang="es-ES_tradnl"/>
              <a:t>Matriz de</a:t>
            </a:r>
            <a:r>
              <a:rPr lang="es-ES"/>
              <a:t> 90</a:t>
            </a:r>
            <a:r>
              <a:rPr lang="es-ES_tradnl"/>
              <a:t> filas</a:t>
            </a:r>
            <a:r>
              <a:rPr lang="es-ES"/>
              <a:t> x 9</a:t>
            </a:r>
            <a:r>
              <a:rPr lang="es-ES_tradnl"/>
              <a:t> columnas</a:t>
            </a:r>
            <a:r>
              <a:rPr lang="es-ES"/>
              <a:t> = 810 Bytes = 6480 bits; 6480 x 8000</a:t>
            </a:r>
            <a:r>
              <a:rPr lang="es-ES_tradnl"/>
              <a:t> tramas/s</a:t>
            </a:r>
            <a:r>
              <a:rPr lang="es-ES"/>
              <a:t> = </a:t>
            </a:r>
            <a:r>
              <a:rPr lang="es-ES" b="1"/>
              <a:t>51,84 Mb</a:t>
            </a:r>
            <a:r>
              <a:rPr lang="es-ES_tradnl" b="1"/>
              <a:t>/</a:t>
            </a:r>
            <a:r>
              <a:rPr lang="es-ES" b="1"/>
              <a:t>s</a:t>
            </a:r>
            <a:endParaRPr lang="es-ES"/>
          </a:p>
          <a:p>
            <a:pPr marL="342900" indent="-342900">
              <a:lnSpc>
                <a:spcPct val="90000"/>
              </a:lnSpc>
              <a:spcBef>
                <a:spcPct val="20000"/>
              </a:spcBef>
              <a:buSzPct val="100000"/>
              <a:buFontTx/>
              <a:buChar char="•"/>
            </a:pPr>
            <a:r>
              <a:rPr lang="es-ES_tradnl" sz="2800"/>
              <a:t>STM-1 (SDH, ITU-T) = STS-3 = 3 x STS-1</a:t>
            </a:r>
            <a:r>
              <a:rPr lang="es-ES" sz="2800"/>
              <a:t>:</a:t>
            </a:r>
          </a:p>
          <a:p>
            <a:pPr marL="742950" lvl="1" indent="-285750">
              <a:lnSpc>
                <a:spcPct val="90000"/>
              </a:lnSpc>
              <a:spcBef>
                <a:spcPct val="20000"/>
              </a:spcBef>
              <a:buSzPct val="100000"/>
              <a:buFontTx/>
              <a:buChar char="–"/>
            </a:pPr>
            <a:r>
              <a:rPr lang="es-ES_tradnl"/>
              <a:t>90</a:t>
            </a:r>
            <a:r>
              <a:rPr lang="es-ES"/>
              <a:t> x 9</a:t>
            </a:r>
            <a:r>
              <a:rPr lang="es-ES_tradnl"/>
              <a:t> x 3</a:t>
            </a:r>
            <a:r>
              <a:rPr lang="es-ES"/>
              <a:t> = 2430 Bytes = 19440 bits = </a:t>
            </a:r>
            <a:r>
              <a:rPr lang="es-ES" b="1"/>
              <a:t>155,52 Mbps</a:t>
            </a:r>
            <a:r>
              <a:rPr lang="es-ES"/>
              <a:t> </a:t>
            </a:r>
          </a:p>
          <a:p>
            <a:pPr marL="742950" lvl="1" indent="-285750">
              <a:lnSpc>
                <a:spcPct val="90000"/>
              </a:lnSpc>
              <a:spcBef>
                <a:spcPct val="20000"/>
              </a:spcBef>
              <a:buSzPct val="100000"/>
              <a:buFontTx/>
              <a:buChar char="–"/>
            </a:pPr>
            <a:r>
              <a:rPr lang="es-ES_tradnl"/>
              <a:t>Overhead SDH: 10 filas (3+3+3+1) </a:t>
            </a:r>
          </a:p>
          <a:p>
            <a:pPr marL="742950" lvl="1" indent="-285750">
              <a:lnSpc>
                <a:spcPct val="90000"/>
              </a:lnSpc>
              <a:spcBef>
                <a:spcPct val="20000"/>
              </a:spcBef>
              <a:buSzPct val="100000"/>
              <a:buFontTx/>
              <a:buChar char="–"/>
            </a:pPr>
            <a:r>
              <a:rPr lang="es-ES_tradnl"/>
              <a:t>Parte útil</a:t>
            </a:r>
            <a:r>
              <a:rPr lang="es-ES"/>
              <a:t>: 260 x 9 = 2340 Bytes = 18720 bits = </a:t>
            </a:r>
            <a:r>
              <a:rPr lang="es-ES" b="1"/>
              <a:t>149,76 Mbps</a:t>
            </a:r>
            <a:endParaRPr lang="es-ES"/>
          </a:p>
          <a:p>
            <a:pPr marL="342900" indent="-342900">
              <a:lnSpc>
                <a:spcPct val="90000"/>
              </a:lnSpc>
              <a:spcBef>
                <a:spcPct val="20000"/>
              </a:spcBef>
              <a:buSzPct val="100000"/>
              <a:buFontTx/>
              <a:buChar char="•"/>
            </a:pPr>
            <a:r>
              <a:rPr lang="es-ES_tradnl" sz="2800"/>
              <a:t>Los enlaces ATM a 155 Mb/s </a:t>
            </a:r>
            <a:r>
              <a:rPr lang="es-ES_tradnl" sz="2800" b="1"/>
              <a:t>son siempre de 149,76 Mb/s</a:t>
            </a:r>
            <a:r>
              <a:rPr lang="es-ES_tradnl" sz="2800"/>
              <a:t> (el resto es overhead de gestión de SDH). </a:t>
            </a:r>
            <a:endParaRPr lang="es-E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409" name="Group 33"/>
          <p:cNvGraphicFramePr>
            <a:graphicFrameLocks noGrp="1"/>
          </p:cNvGraphicFramePr>
          <p:nvPr/>
        </p:nvGraphicFramePr>
        <p:xfrm>
          <a:off x="1600200" y="1397000"/>
          <a:ext cx="5715000" cy="3313875"/>
        </p:xfrm>
        <a:graphic>
          <a:graphicData uri="http://schemas.openxmlformats.org/drawingml/2006/table">
            <a:tbl>
              <a:tblPr/>
              <a:tblGrid>
                <a:gridCol w="428625"/>
                <a:gridCol w="1214438"/>
                <a:gridCol w="4071937"/>
              </a:tblGrid>
              <a:tr h="833438">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Info.</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Sección</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s-ES_tradnl" sz="2400" b="0"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Carga útil</a:t>
                      </a:r>
                      <a:endParaRPr kumimoji="0" lang="es-E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17763">
                <a:tc vMerge="1">
                  <a:txBody>
                    <a:bodyPr/>
                    <a:lstStyle/>
                    <a:p>
                      <a:endParaRPr lang="es-ES"/>
                    </a:p>
                  </a:txBody>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s-ES_tradnl"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s-ES_tradnl" sz="2400" b="0" i="0" u="none" strike="noStrike" cap="none" normalizeH="0" baseline="0" smtClean="0">
                          <a:ln>
                            <a:noFill/>
                          </a:ln>
                          <a:solidFill>
                            <a:schemeClr val="tx1"/>
                          </a:solidFill>
                          <a:effectLst/>
                          <a:latin typeface="Times New Roman" pitchFamily="18" charset="0"/>
                        </a:rPr>
                        <a:t>Info. Línea</a:t>
                      </a:r>
                      <a:endParaRPr kumimoji="0" lang="es-E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ES"/>
                    </a:p>
                  </a:txBody>
                  <a:tcPr/>
                </a:tc>
              </a:tr>
            </a:tbl>
          </a:graphicData>
        </a:graphic>
      </p:graphicFrame>
      <p:sp>
        <p:nvSpPr>
          <p:cNvPr id="101400" name="Text Box 24"/>
          <p:cNvSpPr txBox="1">
            <a:spLocks noChangeArrowheads="1"/>
          </p:cNvSpPr>
          <p:nvPr/>
        </p:nvSpPr>
        <p:spPr bwMode="auto">
          <a:xfrm rot="16200000">
            <a:off x="1169987" y="2792413"/>
            <a:ext cx="1317625" cy="457200"/>
          </a:xfrm>
          <a:prstGeom prst="rect">
            <a:avLst/>
          </a:prstGeom>
          <a:noFill/>
          <a:ln w="12700">
            <a:noFill/>
            <a:miter lim="800000"/>
            <a:headEnd/>
            <a:tailEnd/>
          </a:ln>
          <a:effectLst/>
        </p:spPr>
        <p:txBody>
          <a:bodyPr wrap="none">
            <a:spAutoFit/>
          </a:bodyPr>
          <a:lstStyle/>
          <a:p>
            <a:r>
              <a:rPr lang="es-ES_tradnl"/>
              <a:t>Info. ruta</a:t>
            </a:r>
            <a:endParaRPr lang="es-ES"/>
          </a:p>
        </p:txBody>
      </p:sp>
      <p:sp>
        <p:nvSpPr>
          <p:cNvPr id="101403" name="Text Box 27"/>
          <p:cNvSpPr txBox="1">
            <a:spLocks noChangeArrowheads="1"/>
          </p:cNvSpPr>
          <p:nvPr/>
        </p:nvSpPr>
        <p:spPr bwMode="auto">
          <a:xfrm>
            <a:off x="1630363" y="152400"/>
            <a:ext cx="6319837" cy="519113"/>
          </a:xfrm>
          <a:prstGeom prst="rect">
            <a:avLst/>
          </a:prstGeom>
          <a:noFill/>
          <a:ln w="12700">
            <a:noFill/>
            <a:miter lim="800000"/>
            <a:headEnd/>
            <a:tailEnd/>
          </a:ln>
          <a:effectLst/>
        </p:spPr>
        <p:txBody>
          <a:bodyPr wrap="none">
            <a:spAutoFit/>
          </a:bodyPr>
          <a:lstStyle/>
          <a:p>
            <a:r>
              <a:rPr lang="es-ES_tradnl" sz="2800"/>
              <a:t>Estructura de trama SONET STS-1 (OC-1)</a:t>
            </a:r>
            <a:endParaRPr lang="es-ES" sz="2800"/>
          </a:p>
        </p:txBody>
      </p:sp>
      <p:sp>
        <p:nvSpPr>
          <p:cNvPr id="101404" name="Text Box 28"/>
          <p:cNvSpPr txBox="1">
            <a:spLocks noChangeArrowheads="1"/>
          </p:cNvSpPr>
          <p:nvPr/>
        </p:nvSpPr>
        <p:spPr bwMode="auto">
          <a:xfrm>
            <a:off x="1509713" y="838200"/>
            <a:ext cx="623887" cy="457200"/>
          </a:xfrm>
          <a:prstGeom prst="rect">
            <a:avLst/>
          </a:prstGeom>
          <a:noFill/>
          <a:ln w="12700">
            <a:noFill/>
            <a:miter lim="800000"/>
            <a:headEnd/>
            <a:tailEnd/>
          </a:ln>
          <a:effectLst/>
        </p:spPr>
        <p:txBody>
          <a:bodyPr>
            <a:spAutoFit/>
          </a:bodyPr>
          <a:lstStyle/>
          <a:p>
            <a:r>
              <a:rPr lang="es-ES_tradnl"/>
              <a:t>1 c.</a:t>
            </a:r>
            <a:endParaRPr lang="es-ES"/>
          </a:p>
        </p:txBody>
      </p:sp>
      <p:sp>
        <p:nvSpPr>
          <p:cNvPr id="101405" name="Text Box 29"/>
          <p:cNvSpPr txBox="1">
            <a:spLocks noChangeArrowheads="1"/>
          </p:cNvSpPr>
          <p:nvPr/>
        </p:nvSpPr>
        <p:spPr bwMode="auto">
          <a:xfrm>
            <a:off x="2193925" y="838200"/>
            <a:ext cx="860425" cy="457200"/>
          </a:xfrm>
          <a:prstGeom prst="rect">
            <a:avLst/>
          </a:prstGeom>
          <a:noFill/>
          <a:ln w="12700">
            <a:noFill/>
            <a:miter lim="800000"/>
            <a:headEnd/>
            <a:tailEnd/>
          </a:ln>
          <a:effectLst/>
        </p:spPr>
        <p:txBody>
          <a:bodyPr wrap="none">
            <a:spAutoFit/>
          </a:bodyPr>
          <a:lstStyle/>
          <a:p>
            <a:r>
              <a:rPr lang="es-ES_tradnl"/>
              <a:t>3 col.</a:t>
            </a:r>
            <a:endParaRPr lang="es-ES"/>
          </a:p>
        </p:txBody>
      </p:sp>
      <p:sp>
        <p:nvSpPr>
          <p:cNvPr id="101406" name="Text Box 30"/>
          <p:cNvSpPr txBox="1">
            <a:spLocks noChangeArrowheads="1"/>
          </p:cNvSpPr>
          <p:nvPr/>
        </p:nvSpPr>
        <p:spPr bwMode="auto">
          <a:xfrm>
            <a:off x="4343400" y="838200"/>
            <a:ext cx="1731963" cy="457200"/>
          </a:xfrm>
          <a:prstGeom prst="rect">
            <a:avLst/>
          </a:prstGeom>
          <a:noFill/>
          <a:ln w="12700">
            <a:noFill/>
            <a:miter lim="800000"/>
            <a:headEnd/>
            <a:tailEnd/>
          </a:ln>
          <a:effectLst/>
        </p:spPr>
        <p:txBody>
          <a:bodyPr wrap="none">
            <a:spAutoFit/>
          </a:bodyPr>
          <a:lstStyle/>
          <a:p>
            <a:r>
              <a:rPr lang="es-ES_tradnl"/>
              <a:t>86 columnas</a:t>
            </a:r>
            <a:endParaRPr lang="es-ES"/>
          </a:p>
        </p:txBody>
      </p:sp>
      <p:sp>
        <p:nvSpPr>
          <p:cNvPr id="101407" name="Text Box 31"/>
          <p:cNvSpPr txBox="1">
            <a:spLocks noChangeArrowheads="1"/>
          </p:cNvSpPr>
          <p:nvPr/>
        </p:nvSpPr>
        <p:spPr bwMode="auto">
          <a:xfrm>
            <a:off x="7772400" y="2819400"/>
            <a:ext cx="936625" cy="457200"/>
          </a:xfrm>
          <a:prstGeom prst="rect">
            <a:avLst/>
          </a:prstGeom>
          <a:noFill/>
          <a:ln w="12700">
            <a:noFill/>
            <a:miter lim="800000"/>
            <a:headEnd/>
            <a:tailEnd/>
          </a:ln>
          <a:effectLst/>
        </p:spPr>
        <p:txBody>
          <a:bodyPr wrap="none">
            <a:spAutoFit/>
          </a:bodyPr>
          <a:lstStyle/>
          <a:p>
            <a:r>
              <a:rPr lang="es-ES_tradnl"/>
              <a:t>9 filas</a:t>
            </a:r>
            <a:endParaRPr lang="es-ES"/>
          </a:p>
        </p:txBody>
      </p:sp>
      <p:sp>
        <p:nvSpPr>
          <p:cNvPr id="101408" name="Text Box 32"/>
          <p:cNvSpPr txBox="1">
            <a:spLocks noChangeArrowheads="1"/>
          </p:cNvSpPr>
          <p:nvPr/>
        </p:nvSpPr>
        <p:spPr bwMode="auto">
          <a:xfrm>
            <a:off x="685800" y="5105400"/>
            <a:ext cx="7994650" cy="1187450"/>
          </a:xfrm>
          <a:prstGeom prst="rect">
            <a:avLst/>
          </a:prstGeom>
          <a:noFill/>
          <a:ln w="12700">
            <a:noFill/>
            <a:miter lim="800000"/>
            <a:headEnd/>
            <a:tailEnd/>
          </a:ln>
          <a:effectLst/>
        </p:spPr>
        <p:txBody>
          <a:bodyPr wrap="none">
            <a:spAutoFit/>
          </a:bodyPr>
          <a:lstStyle/>
          <a:p>
            <a:pPr algn="ctr"/>
            <a:r>
              <a:rPr lang="es-ES_tradnl"/>
              <a:t>Se emiten 8000 tramas por segundo (una cada 125 </a:t>
            </a:r>
            <a:r>
              <a:rPr lang="es-ES_tradnl">
                <a:sym typeface="Symbol" pitchFamily="18" charset="2"/>
              </a:rPr>
              <a:t>s):</a:t>
            </a:r>
          </a:p>
          <a:p>
            <a:pPr algn="ctr"/>
            <a:r>
              <a:rPr lang="es-ES_tradnl">
                <a:sym typeface="Symbol" pitchFamily="18" charset="2"/>
              </a:rPr>
              <a:t>90 x 9 = 810 bytes = 6480 bits; 6480 x 8000 = 51.840.000 bits/s</a:t>
            </a:r>
          </a:p>
          <a:p>
            <a:pPr algn="ctr"/>
            <a:r>
              <a:rPr lang="es-ES_tradnl" b="1">
                <a:sym typeface="Symbol" pitchFamily="18" charset="2"/>
              </a:rPr>
              <a:t>Carga útil</a:t>
            </a:r>
            <a:r>
              <a:rPr lang="es-ES_tradnl">
                <a:sym typeface="Symbol" pitchFamily="18" charset="2"/>
              </a:rPr>
              <a:t>: 86 x 9 = 774 bytes = 6192 bits = </a:t>
            </a:r>
            <a:r>
              <a:rPr lang="es-ES_tradnl" b="1">
                <a:sym typeface="Symbol" pitchFamily="18" charset="2"/>
              </a:rPr>
              <a:t>49,536 Mb/s</a:t>
            </a:r>
            <a:endParaRPr lang="es-ES" b="1"/>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transparencias">
  <a:themeElements>
    <a:clrScheme name="transparencias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ransparencia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nsparenci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nsparenci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nsparenci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nsparenci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nsparenci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nsparenci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nsparenci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ransparencias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46321698</TotalTime>
  <Pages>24</Pages>
  <Words>9046</Words>
  <Application>Microsoft Office PowerPoint</Application>
  <PresentationFormat>Presentación en pantalla (4:3)</PresentationFormat>
  <Paragraphs>2208</Paragraphs>
  <Slides>121</Slides>
  <Notes>121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121</vt:i4>
      </vt:variant>
    </vt:vector>
  </HeadingPairs>
  <TitlesOfParts>
    <vt:vector size="126" baseType="lpstr">
      <vt:lpstr>Arial</vt:lpstr>
      <vt:lpstr>Symbol</vt:lpstr>
      <vt:lpstr>Times New Roman</vt:lpstr>
      <vt:lpstr>transparencias</vt:lpstr>
      <vt:lpstr>Document</vt:lpstr>
      <vt:lpstr>Presentación de PowerPoint</vt:lpstr>
      <vt:lpstr>Sumario</vt:lpstr>
      <vt:lpstr>Presentación de PowerPoint</vt:lpstr>
      <vt:lpstr>Principios básicos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Limitaciones en el número de bits por símbolo</vt:lpstr>
      <vt:lpstr>Estándares de módems para RTC</vt:lpstr>
      <vt:lpstr>Relación señal/ruido</vt:lpstr>
      <vt:lpstr>Presentación de PowerPoint</vt:lpstr>
      <vt:lpstr>Presentación de PowerPoint</vt:lpstr>
      <vt:lpstr>Presentación de PowerPoint</vt:lpstr>
      <vt:lpstr>Teorema de muestreo de Nyquist</vt:lpstr>
      <vt:lpstr>Presentación de PowerPoint</vt:lpstr>
      <vt:lpstr>Sumario</vt:lpstr>
      <vt:lpstr>Medios físicos de transmisión de la información</vt:lpstr>
      <vt:lpstr>Velocidad de propagación de las ondas electromagnéticas</vt:lpstr>
      <vt:lpstr>Presentación de PowerPoint</vt:lpstr>
      <vt:lpstr>Atenuación</vt:lpstr>
      <vt:lpstr>Presentación de PowerPoint</vt:lpstr>
      <vt:lpstr>Presentación de PowerPoint</vt:lpstr>
      <vt:lpstr>Atenuación (en dB/100m) de diversos tipos de cable a varias frecuencias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ACR</vt:lpstr>
      <vt:lpstr>Presentación de PowerPoint</vt:lpstr>
      <vt:lpstr>Presentación de PowerPoint</vt:lpstr>
      <vt:lpstr>Cableado estructurado</vt:lpstr>
      <vt:lpstr>Presentación de PowerPoint</vt:lpstr>
      <vt:lpstr>Presentación de PowerPoint</vt:lpstr>
      <vt:lpstr>Presentación de PowerPoint</vt:lpstr>
      <vt:lpstr>Presentación de PowerPoint</vt:lpstr>
      <vt:lpstr>Fibras ópticas</vt:lpstr>
      <vt:lpstr>Presentación de PowerPoint</vt:lpstr>
      <vt:lpstr>Presentación de PowerPoint</vt:lpstr>
      <vt:lpstr>Fibras ópticas</vt:lpstr>
      <vt:lpstr>Presentación de PowerPoint</vt:lpstr>
      <vt:lpstr>Dispersión en fibras ópticas</vt:lpstr>
      <vt:lpstr>Presentación de PowerPoint</vt:lpstr>
      <vt:lpstr>Presentación de PowerPoint</vt:lpstr>
      <vt:lpstr>Atenuación Fibras Ópticas (dB/Km)</vt:lpstr>
      <vt:lpstr>Presentación de PowerPoint</vt:lpstr>
      <vt:lpstr>Factores que influyen en la atenuación de un trayecto de fibra óptica</vt:lpstr>
      <vt:lpstr>Cálculo del alcance por dispersión</vt:lpstr>
      <vt:lpstr>Dispersión F. O. multimodo</vt:lpstr>
      <vt:lpstr>Fibra vs cobre</vt:lpstr>
      <vt:lpstr>Cableado Universidad de Valencia </vt:lpstr>
      <vt:lpstr>Sumario</vt:lpstr>
      <vt:lpstr>Diseño del sistema telefónico</vt:lpstr>
      <vt:lpstr>Presentación de PowerPoint</vt:lpstr>
      <vt:lpstr>Telefonía digital o PCM (Pulse Code Modulation)</vt:lpstr>
      <vt:lpstr>Presentación de PowerPoint</vt:lpstr>
      <vt:lpstr>Presentación de PowerPoint</vt:lpstr>
      <vt:lpstr>Comparación de varios sistemas de audio digital</vt:lpstr>
      <vt:lpstr>Presentación de PowerPoint</vt:lpstr>
      <vt:lpstr>Sistema Telefónico: Módems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Telefónico: Multiplexación SONET/SDH</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Sumario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Ejercicios</vt:lpstr>
      <vt:lpstr>Ejercicio 2-6</vt:lpstr>
      <vt:lpstr>Ejercicio 2-6</vt:lpstr>
      <vt:lpstr>Ejercicio 2-6</vt:lpstr>
      <vt:lpstr>Ejercicio 2-6</vt:lpstr>
      <vt:lpstr>Ejercicio 2-6</vt:lpstr>
      <vt:lpstr>Ejercicio 2-7 Fibra FLAG (Fiberoptic Link Around the Globe) </vt:lpstr>
      <vt:lpstr>Ejercicio 2-8 Auriculares estereofónicos </vt:lpstr>
      <vt:lpstr>Ejercicio 2-8 Relación señal/ruido CD de audio</vt:lpstr>
      <vt:lpstr>Ejercicio 2-8 Relación S/R (ley de Shannon)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Capa Física</dc:title>
  <dc:subject/>
  <dc:creator>Rogelio Montañana</dc:creator>
  <cp:keywords/>
  <dc:description/>
  <cp:lastModifiedBy>montanan</cp:lastModifiedBy>
  <cp:revision>142</cp:revision>
  <cp:lastPrinted>1998-03-02T06:51:31Z</cp:lastPrinted>
  <dcterms:created xsi:type="dcterms:W3CDTF">1997-02-17T18:20:54Z</dcterms:created>
  <dcterms:modified xsi:type="dcterms:W3CDTF">2016-01-18T18:49:44Z</dcterms:modified>
</cp:coreProperties>
</file>