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57" r:id="rId2"/>
    <p:sldId id="471" r:id="rId3"/>
    <p:sldId id="336" r:id="rId4"/>
    <p:sldId id="337" r:id="rId5"/>
    <p:sldId id="338" r:id="rId6"/>
    <p:sldId id="340" r:id="rId7"/>
    <p:sldId id="341" r:id="rId8"/>
    <p:sldId id="335" r:id="rId9"/>
    <p:sldId id="342" r:id="rId10"/>
    <p:sldId id="343" r:id="rId11"/>
    <p:sldId id="334" r:id="rId12"/>
    <p:sldId id="344" r:id="rId13"/>
    <p:sldId id="345" r:id="rId14"/>
    <p:sldId id="346" r:id="rId15"/>
    <p:sldId id="347" r:id="rId16"/>
    <p:sldId id="472" r:id="rId17"/>
    <p:sldId id="410" r:id="rId18"/>
    <p:sldId id="411" r:id="rId19"/>
    <p:sldId id="412" r:id="rId20"/>
    <p:sldId id="413" r:id="rId21"/>
    <p:sldId id="414" r:id="rId22"/>
    <p:sldId id="416" r:id="rId23"/>
    <p:sldId id="473" r:id="rId24"/>
    <p:sldId id="457" r:id="rId25"/>
    <p:sldId id="458" r:id="rId26"/>
    <p:sldId id="459" r:id="rId27"/>
    <p:sldId id="460" r:id="rId28"/>
    <p:sldId id="461" r:id="rId29"/>
    <p:sldId id="474" r:id="rId30"/>
    <p:sldId id="463" r:id="rId31"/>
    <p:sldId id="464" r:id="rId32"/>
    <p:sldId id="465" r:id="rId33"/>
    <p:sldId id="466" r:id="rId34"/>
    <p:sldId id="467" r:id="rId35"/>
    <p:sldId id="468" r:id="rId36"/>
    <p:sldId id="475" r:id="rId37"/>
    <p:sldId id="476" r:id="rId38"/>
    <p:sldId id="477" r:id="rId39"/>
    <p:sldId id="478" r:id="rId40"/>
    <p:sldId id="479" r:id="rId41"/>
    <p:sldId id="492" r:id="rId42"/>
    <p:sldId id="480" r:id="rId43"/>
    <p:sldId id="481" r:id="rId44"/>
    <p:sldId id="482" r:id="rId45"/>
    <p:sldId id="483" r:id="rId46"/>
    <p:sldId id="484" r:id="rId47"/>
    <p:sldId id="485" r:id="rId48"/>
    <p:sldId id="486" r:id="rId49"/>
    <p:sldId id="487" r:id="rId50"/>
    <p:sldId id="488" r:id="rId51"/>
    <p:sldId id="489" r:id="rId52"/>
    <p:sldId id="490" r:id="rId53"/>
    <p:sldId id="491" r:id="rId54"/>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219" y="2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352" y="82"/>
      </p:cViewPr>
      <p:guideLst>
        <p:guide orient="horz" pos="3225"/>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1"/>
            <a:ext cx="3077693" cy="511402"/>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a:defRPr sz="1200">
                <a:latin typeface="Arial" charset="0"/>
              </a:defRPr>
            </a:lvl1pPr>
          </a:lstStyle>
          <a:p>
            <a:pPr>
              <a:defRPr/>
            </a:pPr>
            <a:endParaRPr lang="es-ES"/>
          </a:p>
        </p:txBody>
      </p:sp>
      <p:sp>
        <p:nvSpPr>
          <p:cNvPr id="151555" name="Rectangle 3"/>
          <p:cNvSpPr>
            <a:spLocks noGrp="1" noChangeArrowheads="1"/>
          </p:cNvSpPr>
          <p:nvPr>
            <p:ph type="dt" sz="quarter" idx="1"/>
          </p:nvPr>
        </p:nvSpPr>
        <p:spPr bwMode="auto">
          <a:xfrm>
            <a:off x="4019946" y="1"/>
            <a:ext cx="3077693" cy="511402"/>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algn="r">
              <a:defRPr sz="1200">
                <a:latin typeface="Arial" charset="0"/>
              </a:defRPr>
            </a:lvl1pPr>
          </a:lstStyle>
          <a:p>
            <a:pPr>
              <a:defRPr/>
            </a:pPr>
            <a:endParaRPr lang="es-ES"/>
          </a:p>
        </p:txBody>
      </p:sp>
      <p:sp>
        <p:nvSpPr>
          <p:cNvPr id="151556" name="Rectangle 4"/>
          <p:cNvSpPr>
            <a:spLocks noGrp="1" noChangeArrowheads="1"/>
          </p:cNvSpPr>
          <p:nvPr>
            <p:ph type="ftr" sz="quarter" idx="2"/>
          </p:nvPr>
        </p:nvSpPr>
        <p:spPr bwMode="auto">
          <a:xfrm>
            <a:off x="0" y="9721568"/>
            <a:ext cx="3077693" cy="511402"/>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a:defRPr sz="1200">
                <a:latin typeface="Arial" charset="0"/>
              </a:defRPr>
            </a:lvl1pPr>
          </a:lstStyle>
          <a:p>
            <a:pPr>
              <a:defRPr/>
            </a:pPr>
            <a:endParaRPr lang="es-ES"/>
          </a:p>
        </p:txBody>
      </p:sp>
      <p:sp>
        <p:nvSpPr>
          <p:cNvPr id="151557" name="Rectangle 5"/>
          <p:cNvSpPr>
            <a:spLocks noGrp="1" noChangeArrowheads="1"/>
          </p:cNvSpPr>
          <p:nvPr>
            <p:ph type="sldNum" sz="quarter" idx="3"/>
          </p:nvPr>
        </p:nvSpPr>
        <p:spPr bwMode="auto">
          <a:xfrm>
            <a:off x="4019946" y="9721568"/>
            <a:ext cx="3077693" cy="511402"/>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algn="r">
              <a:defRPr sz="1200">
                <a:latin typeface="Arial" charset="0"/>
              </a:defRPr>
            </a:lvl1pPr>
          </a:lstStyle>
          <a:p>
            <a:pPr>
              <a:defRPr/>
            </a:pPr>
            <a:fld id="{94B9E5D9-D048-46F9-AB96-AF61E82E5297}" type="slidenum">
              <a:rPr lang="es-ES"/>
              <a:pPr>
                <a:defRPr/>
              </a:pPr>
              <a:t>‹Nº›</a:t>
            </a:fld>
            <a:endParaRPr lang="es-ES"/>
          </a:p>
        </p:txBody>
      </p:sp>
    </p:spTree>
    <p:extLst>
      <p:ext uri="{BB962C8B-B14F-4D97-AF65-F5344CB8AC3E}">
        <p14:creationId xmlns:p14="http://schemas.microsoft.com/office/powerpoint/2010/main" val="1175562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0" name="Rectangle 14"/>
          <p:cNvSpPr>
            <a:spLocks noGrp="1" noChangeArrowheads="1"/>
          </p:cNvSpPr>
          <p:nvPr>
            <p:ph type="hdr" sz="quarter"/>
          </p:nvPr>
        </p:nvSpPr>
        <p:spPr bwMode="auto">
          <a:xfrm>
            <a:off x="0" y="1"/>
            <a:ext cx="2992940" cy="555800"/>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a:defRPr sz="1200"/>
            </a:lvl1pPr>
          </a:lstStyle>
          <a:p>
            <a:pPr>
              <a:defRPr/>
            </a:pPr>
            <a:r>
              <a:rPr lang="es-ES" dirty="0" smtClean="0"/>
              <a:t>Miscelánea</a:t>
            </a:r>
            <a:endParaRPr lang="es-ES" dirty="0"/>
          </a:p>
        </p:txBody>
      </p:sp>
      <p:sp>
        <p:nvSpPr>
          <p:cNvPr id="4111" name="Rectangle 15"/>
          <p:cNvSpPr>
            <a:spLocks noGrp="1" noChangeArrowheads="1"/>
          </p:cNvSpPr>
          <p:nvPr>
            <p:ph type="dt" idx="1"/>
          </p:nvPr>
        </p:nvSpPr>
        <p:spPr bwMode="auto">
          <a:xfrm>
            <a:off x="3910266" y="1"/>
            <a:ext cx="2992939" cy="555800"/>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lvl1pPr algn="r">
              <a:defRPr sz="1200"/>
            </a:lvl1pPr>
          </a:lstStyle>
          <a:p>
            <a:pPr>
              <a:defRPr/>
            </a:pPr>
            <a:endParaRPr lang="es-ES"/>
          </a:p>
        </p:txBody>
      </p:sp>
      <p:sp>
        <p:nvSpPr>
          <p:cNvPr id="93188" name="Rectangle 16"/>
          <p:cNvSpPr>
            <a:spLocks noGrp="1" noRot="1" noChangeAspect="1" noChangeArrowheads="1" noTextEdit="1"/>
          </p:cNvSpPr>
          <p:nvPr>
            <p:ph type="sldImg" idx="2"/>
          </p:nvPr>
        </p:nvSpPr>
        <p:spPr bwMode="auto">
          <a:xfrm>
            <a:off x="277813" y="549275"/>
            <a:ext cx="6353175" cy="4764088"/>
          </a:xfrm>
          <a:prstGeom prst="rect">
            <a:avLst/>
          </a:prstGeom>
          <a:noFill/>
          <a:ln w="9525">
            <a:solidFill>
              <a:srgbClr val="000000"/>
            </a:solidFill>
            <a:miter lim="800000"/>
            <a:headEnd/>
            <a:tailEnd/>
          </a:ln>
        </p:spPr>
      </p:sp>
      <p:sp>
        <p:nvSpPr>
          <p:cNvPr id="4113" name="Rectangle 17"/>
          <p:cNvSpPr>
            <a:spLocks noGrp="1" noChangeArrowheads="1"/>
          </p:cNvSpPr>
          <p:nvPr>
            <p:ph type="body" sz="quarter" idx="3"/>
          </p:nvPr>
        </p:nvSpPr>
        <p:spPr bwMode="auto">
          <a:xfrm>
            <a:off x="513504" y="5569512"/>
            <a:ext cx="5897803" cy="3948153"/>
          </a:xfrm>
          <a:prstGeom prst="rect">
            <a:avLst/>
          </a:prstGeom>
          <a:noFill/>
          <a:ln w="9525">
            <a:noFill/>
            <a:miter lim="800000"/>
            <a:headEnd/>
            <a:tailEnd/>
          </a:ln>
          <a:effectLst/>
        </p:spPr>
        <p:txBody>
          <a:bodyPr vert="horz" wrap="square" lIns="95125" tIns="47563" rIns="95125" bIns="47563"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14" name="Rectangle 18"/>
          <p:cNvSpPr>
            <a:spLocks noGrp="1" noChangeArrowheads="1"/>
          </p:cNvSpPr>
          <p:nvPr>
            <p:ph type="ftr" sz="quarter" idx="4"/>
          </p:nvPr>
        </p:nvSpPr>
        <p:spPr bwMode="auto">
          <a:xfrm>
            <a:off x="38223" y="9593306"/>
            <a:ext cx="2992939" cy="555800"/>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a:defRPr sz="1200"/>
            </a:lvl1pPr>
          </a:lstStyle>
          <a:p>
            <a:pPr>
              <a:defRPr/>
            </a:pPr>
            <a:r>
              <a:rPr lang="es-ES"/>
              <a:t>Redes</a:t>
            </a:r>
          </a:p>
        </p:txBody>
      </p:sp>
      <p:sp>
        <p:nvSpPr>
          <p:cNvPr id="4115" name="Rectangle 19"/>
          <p:cNvSpPr>
            <a:spLocks noGrp="1" noChangeArrowheads="1"/>
          </p:cNvSpPr>
          <p:nvPr>
            <p:ph type="sldNum" sz="quarter" idx="5"/>
          </p:nvPr>
        </p:nvSpPr>
        <p:spPr bwMode="auto">
          <a:xfrm>
            <a:off x="3948487" y="9593306"/>
            <a:ext cx="2992940" cy="555800"/>
          </a:xfrm>
          <a:prstGeom prst="rect">
            <a:avLst/>
          </a:prstGeom>
          <a:noFill/>
          <a:ln w="9525">
            <a:noFill/>
            <a:miter lim="800000"/>
            <a:headEnd/>
            <a:tailEnd/>
          </a:ln>
          <a:effectLst/>
        </p:spPr>
        <p:txBody>
          <a:bodyPr vert="horz" wrap="square" lIns="95125" tIns="47563" rIns="95125" bIns="47563" numCol="1" anchor="b" anchorCtr="0" compatLnSpc="1">
            <a:prstTxWarp prst="textNoShape">
              <a:avLst/>
            </a:prstTxWarp>
          </a:bodyPr>
          <a:lstStyle>
            <a:lvl1pPr algn="r">
              <a:defRPr sz="1200"/>
            </a:lvl1pPr>
          </a:lstStyle>
          <a:p>
            <a:pPr>
              <a:defRPr/>
            </a:pPr>
            <a:r>
              <a:rPr lang="es-ES"/>
              <a:t>6-</a:t>
            </a:r>
            <a:fld id="{9244240F-0A09-4704-8AC3-3B94748F8123}" type="slidenum">
              <a:rPr lang="es-ES"/>
              <a:pPr>
                <a:defRPr/>
              </a:pPr>
              <a:t>‹Nº›</a:t>
            </a:fld>
            <a:endParaRPr lang="es-ES"/>
          </a:p>
        </p:txBody>
      </p:sp>
    </p:spTree>
    <p:extLst>
      <p:ext uri="{BB962C8B-B14F-4D97-AF65-F5344CB8AC3E}">
        <p14:creationId xmlns:p14="http://schemas.microsoft.com/office/powerpoint/2010/main" val="318429796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4"/>
          <p:cNvSpPr>
            <a:spLocks noGrp="1" noChangeArrowheads="1"/>
          </p:cNvSpPr>
          <p:nvPr>
            <p:ph type="hdr" sz="quarter"/>
          </p:nvPr>
        </p:nvSpPr>
        <p:spPr>
          <a:noFill/>
        </p:spPr>
        <p:txBody>
          <a:bodyPr/>
          <a:lstStyle/>
          <a:p>
            <a:r>
              <a:rPr lang="es-ES" dirty="0" smtClean="0"/>
              <a:t>Miscelánea</a:t>
            </a:r>
          </a:p>
        </p:txBody>
      </p:sp>
      <p:sp>
        <p:nvSpPr>
          <p:cNvPr id="94211" name="Rectangle 18"/>
          <p:cNvSpPr>
            <a:spLocks noGrp="1" noChangeArrowheads="1"/>
          </p:cNvSpPr>
          <p:nvPr>
            <p:ph type="ftr" sz="quarter" idx="4"/>
          </p:nvPr>
        </p:nvSpPr>
        <p:spPr>
          <a:noFill/>
        </p:spPr>
        <p:txBody>
          <a:bodyPr/>
          <a:lstStyle/>
          <a:p>
            <a:r>
              <a:rPr lang="es-ES" smtClean="0"/>
              <a:t>Redes</a:t>
            </a:r>
          </a:p>
        </p:txBody>
      </p:sp>
      <p:sp>
        <p:nvSpPr>
          <p:cNvPr id="94212" name="Rectangle 19"/>
          <p:cNvSpPr>
            <a:spLocks noGrp="1" noChangeArrowheads="1"/>
          </p:cNvSpPr>
          <p:nvPr>
            <p:ph type="sldNum" sz="quarter" idx="5"/>
          </p:nvPr>
        </p:nvSpPr>
        <p:spPr>
          <a:noFill/>
        </p:spPr>
        <p:txBody>
          <a:bodyPr/>
          <a:lstStyle/>
          <a:p>
            <a:r>
              <a:rPr lang="es-ES" smtClean="0"/>
              <a:t>6-</a:t>
            </a:r>
            <a:fld id="{335D6DA4-681C-4BF4-9E33-7156EE77483C}" type="slidenum">
              <a:rPr lang="es-ES" smtClean="0"/>
              <a:pPr/>
              <a:t>1</a:t>
            </a:fld>
            <a:endParaRPr lang="es-ES" smtClean="0"/>
          </a:p>
        </p:txBody>
      </p:sp>
      <p:sp>
        <p:nvSpPr>
          <p:cNvPr id="94213"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94214"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Tree>
    <p:extLst>
      <p:ext uri="{BB962C8B-B14F-4D97-AF65-F5344CB8AC3E}">
        <p14:creationId xmlns:p14="http://schemas.microsoft.com/office/powerpoint/2010/main" val="199390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18"/>
          <p:cNvSpPr>
            <a:spLocks noGrp="1" noChangeArrowheads="1"/>
          </p:cNvSpPr>
          <p:nvPr>
            <p:ph type="ftr" sz="quarter" idx="4"/>
          </p:nvPr>
        </p:nvSpPr>
        <p:spPr>
          <a:noFill/>
        </p:spPr>
        <p:txBody>
          <a:bodyPr/>
          <a:lstStyle/>
          <a:p>
            <a:r>
              <a:rPr lang="es-ES" smtClean="0"/>
              <a:t>Redes</a:t>
            </a:r>
          </a:p>
        </p:txBody>
      </p:sp>
      <p:sp>
        <p:nvSpPr>
          <p:cNvPr id="133124" name="Rectangle 19"/>
          <p:cNvSpPr>
            <a:spLocks noGrp="1" noChangeArrowheads="1"/>
          </p:cNvSpPr>
          <p:nvPr>
            <p:ph type="sldNum" sz="quarter" idx="5"/>
          </p:nvPr>
        </p:nvSpPr>
        <p:spPr>
          <a:noFill/>
        </p:spPr>
        <p:txBody>
          <a:bodyPr/>
          <a:lstStyle/>
          <a:p>
            <a:r>
              <a:rPr lang="es-ES" smtClean="0"/>
              <a:t>6-</a:t>
            </a:r>
            <a:fld id="{A0C03295-431A-43B6-86EF-3A17E3E552B4}" type="slidenum">
              <a:rPr lang="es-ES" smtClean="0"/>
              <a:pPr/>
              <a:t>10</a:t>
            </a:fld>
            <a:endParaRPr lang="es-ES" smtClean="0"/>
          </a:p>
        </p:txBody>
      </p:sp>
      <p:sp>
        <p:nvSpPr>
          <p:cNvPr id="133125" name="Rectangle 2"/>
          <p:cNvSpPr>
            <a:spLocks noGrp="1" noRot="1" noChangeAspect="1" noChangeArrowheads="1" noTextEdit="1"/>
          </p:cNvSpPr>
          <p:nvPr>
            <p:ph type="sldImg"/>
          </p:nvPr>
        </p:nvSpPr>
        <p:spPr>
          <a:xfrm>
            <a:off x="625475" y="504825"/>
            <a:ext cx="5849938" cy="4387850"/>
          </a:xfrm>
          <a:ln/>
        </p:spPr>
      </p:sp>
      <p:sp>
        <p:nvSpPr>
          <p:cNvPr id="133126" name="Rectangle 3"/>
          <p:cNvSpPr>
            <a:spLocks noGrp="1" noChangeArrowheads="1"/>
          </p:cNvSpPr>
          <p:nvPr>
            <p:ph type="body" idx="1"/>
          </p:nvPr>
        </p:nvSpPr>
        <p:spPr>
          <a:xfrm>
            <a:off x="528459" y="5130461"/>
            <a:ext cx="6063986" cy="4610838"/>
          </a:xfrm>
          <a:no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926140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18"/>
          <p:cNvSpPr>
            <a:spLocks noGrp="1" noChangeArrowheads="1"/>
          </p:cNvSpPr>
          <p:nvPr>
            <p:ph type="ftr" sz="quarter" idx="4"/>
          </p:nvPr>
        </p:nvSpPr>
        <p:spPr>
          <a:noFill/>
        </p:spPr>
        <p:txBody>
          <a:bodyPr/>
          <a:lstStyle/>
          <a:p>
            <a:r>
              <a:rPr lang="es-ES" smtClean="0"/>
              <a:t>Redes</a:t>
            </a:r>
          </a:p>
        </p:txBody>
      </p:sp>
      <p:sp>
        <p:nvSpPr>
          <p:cNvPr id="134148" name="Rectangle 19"/>
          <p:cNvSpPr>
            <a:spLocks noGrp="1" noChangeArrowheads="1"/>
          </p:cNvSpPr>
          <p:nvPr>
            <p:ph type="sldNum" sz="quarter" idx="5"/>
          </p:nvPr>
        </p:nvSpPr>
        <p:spPr>
          <a:noFill/>
        </p:spPr>
        <p:txBody>
          <a:bodyPr/>
          <a:lstStyle/>
          <a:p>
            <a:r>
              <a:rPr lang="es-ES" smtClean="0"/>
              <a:t>6-</a:t>
            </a:r>
            <a:fld id="{C0903B3C-F984-4A95-BB7C-3E1729AB7C94}" type="slidenum">
              <a:rPr lang="es-ES" smtClean="0"/>
              <a:pPr/>
              <a:t>11</a:t>
            </a:fld>
            <a:endParaRPr lang="es-ES" smtClean="0"/>
          </a:p>
        </p:txBody>
      </p:sp>
      <p:sp>
        <p:nvSpPr>
          <p:cNvPr id="134149" name="Rectangle 2"/>
          <p:cNvSpPr>
            <a:spLocks noGrp="1" noRot="1" noChangeAspect="1" noChangeArrowheads="1" noTextEdit="1"/>
          </p:cNvSpPr>
          <p:nvPr>
            <p:ph type="sldImg"/>
          </p:nvPr>
        </p:nvSpPr>
        <p:spPr>
          <a:xfrm>
            <a:off x="625475" y="504825"/>
            <a:ext cx="5849938" cy="4387850"/>
          </a:xfrm>
          <a:ln/>
        </p:spPr>
      </p:sp>
      <p:sp>
        <p:nvSpPr>
          <p:cNvPr id="134150" name="Rectangle 3"/>
          <p:cNvSpPr>
            <a:spLocks noGrp="1" noChangeArrowheads="1"/>
          </p:cNvSpPr>
          <p:nvPr>
            <p:ph type="body" idx="1"/>
          </p:nvPr>
        </p:nvSpPr>
        <p:spPr>
          <a:xfrm>
            <a:off x="528459" y="5130461"/>
            <a:ext cx="6063986" cy="4610838"/>
          </a:xfrm>
          <a:no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492165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18"/>
          <p:cNvSpPr>
            <a:spLocks noGrp="1" noChangeArrowheads="1"/>
          </p:cNvSpPr>
          <p:nvPr>
            <p:ph type="ftr" sz="quarter" idx="4"/>
          </p:nvPr>
        </p:nvSpPr>
        <p:spPr>
          <a:noFill/>
        </p:spPr>
        <p:txBody>
          <a:bodyPr/>
          <a:lstStyle/>
          <a:p>
            <a:r>
              <a:rPr lang="es-ES" smtClean="0"/>
              <a:t>Redes</a:t>
            </a:r>
          </a:p>
        </p:txBody>
      </p:sp>
      <p:sp>
        <p:nvSpPr>
          <p:cNvPr id="135172" name="Rectangle 19"/>
          <p:cNvSpPr>
            <a:spLocks noGrp="1" noChangeArrowheads="1"/>
          </p:cNvSpPr>
          <p:nvPr>
            <p:ph type="sldNum" sz="quarter" idx="5"/>
          </p:nvPr>
        </p:nvSpPr>
        <p:spPr>
          <a:noFill/>
        </p:spPr>
        <p:txBody>
          <a:bodyPr/>
          <a:lstStyle/>
          <a:p>
            <a:r>
              <a:rPr lang="es-ES" smtClean="0"/>
              <a:t>6-</a:t>
            </a:r>
            <a:fld id="{31FFE220-2605-40AA-A887-1CA746E80128}" type="slidenum">
              <a:rPr lang="es-ES" smtClean="0"/>
              <a:pPr/>
              <a:t>12</a:t>
            </a:fld>
            <a:endParaRPr lang="es-ES" smtClean="0"/>
          </a:p>
        </p:txBody>
      </p:sp>
      <p:sp>
        <p:nvSpPr>
          <p:cNvPr id="135173" name="Rectangle 2"/>
          <p:cNvSpPr>
            <a:spLocks noGrp="1" noRot="1" noChangeAspect="1" noChangeArrowheads="1" noTextEdit="1"/>
          </p:cNvSpPr>
          <p:nvPr>
            <p:ph type="sldImg"/>
          </p:nvPr>
        </p:nvSpPr>
        <p:spPr>
          <a:ln/>
        </p:spPr>
      </p:sp>
      <p:sp>
        <p:nvSpPr>
          <p:cNvPr id="135174"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754000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18"/>
          <p:cNvSpPr>
            <a:spLocks noGrp="1" noChangeArrowheads="1"/>
          </p:cNvSpPr>
          <p:nvPr>
            <p:ph type="ftr" sz="quarter" idx="4"/>
          </p:nvPr>
        </p:nvSpPr>
        <p:spPr>
          <a:noFill/>
        </p:spPr>
        <p:txBody>
          <a:bodyPr/>
          <a:lstStyle/>
          <a:p>
            <a:r>
              <a:rPr lang="es-ES" smtClean="0"/>
              <a:t>Redes</a:t>
            </a:r>
          </a:p>
        </p:txBody>
      </p:sp>
      <p:sp>
        <p:nvSpPr>
          <p:cNvPr id="136196" name="Rectangle 19"/>
          <p:cNvSpPr>
            <a:spLocks noGrp="1" noChangeArrowheads="1"/>
          </p:cNvSpPr>
          <p:nvPr>
            <p:ph type="sldNum" sz="quarter" idx="5"/>
          </p:nvPr>
        </p:nvSpPr>
        <p:spPr>
          <a:noFill/>
        </p:spPr>
        <p:txBody>
          <a:bodyPr/>
          <a:lstStyle/>
          <a:p>
            <a:r>
              <a:rPr lang="es-ES" smtClean="0"/>
              <a:t>6-</a:t>
            </a:r>
            <a:fld id="{EE44CD4C-B815-4DC7-B60C-FD16E18A15B5}" type="slidenum">
              <a:rPr lang="es-ES" smtClean="0"/>
              <a:pPr/>
              <a:t>13</a:t>
            </a:fld>
            <a:endParaRPr lang="es-ES" smtClean="0"/>
          </a:p>
        </p:txBody>
      </p:sp>
      <p:sp>
        <p:nvSpPr>
          <p:cNvPr id="136197" name="Rectangle 2"/>
          <p:cNvSpPr>
            <a:spLocks noGrp="1" noRot="1" noChangeAspect="1" noChangeArrowheads="1" noTextEdit="1"/>
          </p:cNvSpPr>
          <p:nvPr>
            <p:ph type="sldImg"/>
          </p:nvPr>
        </p:nvSpPr>
        <p:spPr>
          <a:ln/>
        </p:spPr>
      </p:sp>
      <p:sp>
        <p:nvSpPr>
          <p:cNvPr id="136198"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911542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18"/>
          <p:cNvSpPr>
            <a:spLocks noGrp="1" noChangeArrowheads="1"/>
          </p:cNvSpPr>
          <p:nvPr>
            <p:ph type="ftr" sz="quarter" idx="4"/>
          </p:nvPr>
        </p:nvSpPr>
        <p:spPr>
          <a:noFill/>
        </p:spPr>
        <p:txBody>
          <a:bodyPr/>
          <a:lstStyle/>
          <a:p>
            <a:r>
              <a:rPr lang="es-ES" smtClean="0"/>
              <a:t>Redes</a:t>
            </a:r>
          </a:p>
        </p:txBody>
      </p:sp>
      <p:sp>
        <p:nvSpPr>
          <p:cNvPr id="137220" name="Rectangle 19"/>
          <p:cNvSpPr>
            <a:spLocks noGrp="1" noChangeArrowheads="1"/>
          </p:cNvSpPr>
          <p:nvPr>
            <p:ph type="sldNum" sz="quarter" idx="5"/>
          </p:nvPr>
        </p:nvSpPr>
        <p:spPr>
          <a:noFill/>
        </p:spPr>
        <p:txBody>
          <a:bodyPr/>
          <a:lstStyle/>
          <a:p>
            <a:r>
              <a:rPr lang="es-ES" smtClean="0"/>
              <a:t>6-</a:t>
            </a:r>
            <a:fld id="{0983557E-D6F3-4D21-AC1D-5C7E52DCEDC8}" type="slidenum">
              <a:rPr lang="es-ES" smtClean="0"/>
              <a:pPr/>
              <a:t>14</a:t>
            </a:fld>
            <a:endParaRPr lang="es-ES" smtClean="0"/>
          </a:p>
        </p:txBody>
      </p:sp>
      <p:sp>
        <p:nvSpPr>
          <p:cNvPr id="137221" name="Rectangle 2"/>
          <p:cNvSpPr>
            <a:spLocks noGrp="1" noRot="1" noChangeAspect="1" noChangeArrowheads="1" noTextEdit="1"/>
          </p:cNvSpPr>
          <p:nvPr>
            <p:ph type="sldImg"/>
          </p:nvPr>
        </p:nvSpPr>
        <p:spPr>
          <a:ln/>
        </p:spPr>
      </p:sp>
      <p:sp>
        <p:nvSpPr>
          <p:cNvPr id="137222"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534545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18"/>
          <p:cNvSpPr>
            <a:spLocks noGrp="1" noChangeArrowheads="1"/>
          </p:cNvSpPr>
          <p:nvPr>
            <p:ph type="ftr" sz="quarter" idx="4"/>
          </p:nvPr>
        </p:nvSpPr>
        <p:spPr>
          <a:noFill/>
        </p:spPr>
        <p:txBody>
          <a:bodyPr/>
          <a:lstStyle/>
          <a:p>
            <a:r>
              <a:rPr lang="es-ES" smtClean="0"/>
              <a:t>Redes</a:t>
            </a:r>
          </a:p>
        </p:txBody>
      </p:sp>
      <p:sp>
        <p:nvSpPr>
          <p:cNvPr id="138244" name="Rectangle 19"/>
          <p:cNvSpPr>
            <a:spLocks noGrp="1" noChangeArrowheads="1"/>
          </p:cNvSpPr>
          <p:nvPr>
            <p:ph type="sldNum" sz="quarter" idx="5"/>
          </p:nvPr>
        </p:nvSpPr>
        <p:spPr>
          <a:noFill/>
        </p:spPr>
        <p:txBody>
          <a:bodyPr/>
          <a:lstStyle/>
          <a:p>
            <a:r>
              <a:rPr lang="es-ES" smtClean="0"/>
              <a:t>6-</a:t>
            </a:r>
            <a:fld id="{2913EFDC-E8A2-47E1-B2E5-93F9CFEE5582}" type="slidenum">
              <a:rPr lang="es-ES" smtClean="0"/>
              <a:pPr/>
              <a:t>15</a:t>
            </a:fld>
            <a:endParaRPr lang="es-ES" smtClean="0"/>
          </a:p>
        </p:txBody>
      </p:sp>
      <p:sp>
        <p:nvSpPr>
          <p:cNvPr id="138245" name="Rectangle 2"/>
          <p:cNvSpPr>
            <a:spLocks noGrp="1" noRot="1" noChangeAspect="1" noChangeArrowheads="1" noTextEdit="1"/>
          </p:cNvSpPr>
          <p:nvPr>
            <p:ph type="sldImg"/>
          </p:nvPr>
        </p:nvSpPr>
        <p:spPr>
          <a:ln/>
        </p:spPr>
      </p:sp>
      <p:sp>
        <p:nvSpPr>
          <p:cNvPr id="138246"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95830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18"/>
          <p:cNvSpPr>
            <a:spLocks noGrp="1" noChangeArrowheads="1"/>
          </p:cNvSpPr>
          <p:nvPr>
            <p:ph type="ftr" sz="quarter" idx="4"/>
          </p:nvPr>
        </p:nvSpPr>
        <p:spPr>
          <a:noFill/>
        </p:spPr>
        <p:txBody>
          <a:bodyPr/>
          <a:lstStyle/>
          <a:p>
            <a:r>
              <a:rPr lang="es-ES" smtClean="0"/>
              <a:t>Redes</a:t>
            </a:r>
          </a:p>
        </p:txBody>
      </p:sp>
      <p:sp>
        <p:nvSpPr>
          <p:cNvPr id="108548" name="Rectangle 19"/>
          <p:cNvSpPr>
            <a:spLocks noGrp="1" noChangeArrowheads="1"/>
          </p:cNvSpPr>
          <p:nvPr>
            <p:ph type="sldNum" sz="quarter" idx="5"/>
          </p:nvPr>
        </p:nvSpPr>
        <p:spPr>
          <a:noFill/>
        </p:spPr>
        <p:txBody>
          <a:bodyPr/>
          <a:lstStyle/>
          <a:p>
            <a:r>
              <a:rPr lang="es-ES" smtClean="0"/>
              <a:t>6-</a:t>
            </a:r>
            <a:fld id="{D545E28F-C5D2-4021-8891-D771ADA73995}" type="slidenum">
              <a:rPr lang="es-ES" smtClean="0"/>
              <a:pPr/>
              <a:t>16</a:t>
            </a:fld>
            <a:endParaRPr lang="es-ES" smtClean="0"/>
          </a:p>
        </p:txBody>
      </p:sp>
      <p:sp>
        <p:nvSpPr>
          <p:cNvPr id="10854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855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497570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18"/>
          <p:cNvSpPr>
            <a:spLocks noGrp="1" noChangeArrowheads="1"/>
          </p:cNvSpPr>
          <p:nvPr>
            <p:ph type="ftr" sz="quarter" idx="4"/>
          </p:nvPr>
        </p:nvSpPr>
        <p:spPr>
          <a:noFill/>
        </p:spPr>
        <p:txBody>
          <a:bodyPr/>
          <a:lstStyle/>
          <a:p>
            <a:r>
              <a:rPr lang="es-ES" smtClean="0"/>
              <a:t>Redes</a:t>
            </a:r>
          </a:p>
        </p:txBody>
      </p:sp>
      <p:sp>
        <p:nvSpPr>
          <p:cNvPr id="140292" name="Rectangle 19"/>
          <p:cNvSpPr>
            <a:spLocks noGrp="1" noChangeArrowheads="1"/>
          </p:cNvSpPr>
          <p:nvPr>
            <p:ph type="sldNum" sz="quarter" idx="5"/>
          </p:nvPr>
        </p:nvSpPr>
        <p:spPr>
          <a:noFill/>
        </p:spPr>
        <p:txBody>
          <a:bodyPr/>
          <a:lstStyle/>
          <a:p>
            <a:r>
              <a:rPr lang="es-ES" smtClean="0"/>
              <a:t>6-</a:t>
            </a:r>
            <a:fld id="{6D287EA8-E0B2-4114-9FAC-EBF4B7C0F340}" type="slidenum">
              <a:rPr lang="es-ES" smtClean="0"/>
              <a:pPr/>
              <a:t>17</a:t>
            </a:fld>
            <a:endParaRPr lang="es-ES" smtClean="0"/>
          </a:p>
        </p:txBody>
      </p:sp>
      <p:sp>
        <p:nvSpPr>
          <p:cNvPr id="140293"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40294"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564370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18"/>
          <p:cNvSpPr>
            <a:spLocks noGrp="1" noChangeArrowheads="1"/>
          </p:cNvSpPr>
          <p:nvPr>
            <p:ph type="ftr" sz="quarter" idx="4"/>
          </p:nvPr>
        </p:nvSpPr>
        <p:spPr>
          <a:noFill/>
        </p:spPr>
        <p:txBody>
          <a:bodyPr/>
          <a:lstStyle/>
          <a:p>
            <a:r>
              <a:rPr lang="es-ES" smtClean="0"/>
              <a:t>Redes</a:t>
            </a:r>
          </a:p>
        </p:txBody>
      </p:sp>
      <p:sp>
        <p:nvSpPr>
          <p:cNvPr id="141316" name="Rectangle 19"/>
          <p:cNvSpPr>
            <a:spLocks noGrp="1" noChangeArrowheads="1"/>
          </p:cNvSpPr>
          <p:nvPr>
            <p:ph type="sldNum" sz="quarter" idx="5"/>
          </p:nvPr>
        </p:nvSpPr>
        <p:spPr>
          <a:noFill/>
        </p:spPr>
        <p:txBody>
          <a:bodyPr/>
          <a:lstStyle/>
          <a:p>
            <a:r>
              <a:rPr lang="es-ES" smtClean="0"/>
              <a:t>6-</a:t>
            </a:r>
            <a:fld id="{6139EA94-9122-4A07-A694-A9B9356EB49D}" type="slidenum">
              <a:rPr lang="es-ES" smtClean="0"/>
              <a:pPr/>
              <a:t>18</a:t>
            </a:fld>
            <a:endParaRPr lang="es-ES" smtClean="0"/>
          </a:p>
        </p:txBody>
      </p:sp>
      <p:sp>
        <p:nvSpPr>
          <p:cNvPr id="14131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4131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765276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18"/>
          <p:cNvSpPr>
            <a:spLocks noGrp="1" noChangeArrowheads="1"/>
          </p:cNvSpPr>
          <p:nvPr>
            <p:ph type="ftr" sz="quarter" idx="4"/>
          </p:nvPr>
        </p:nvSpPr>
        <p:spPr>
          <a:noFill/>
        </p:spPr>
        <p:txBody>
          <a:bodyPr/>
          <a:lstStyle/>
          <a:p>
            <a:r>
              <a:rPr lang="es-ES" smtClean="0"/>
              <a:t>Redes</a:t>
            </a:r>
          </a:p>
        </p:txBody>
      </p:sp>
      <p:sp>
        <p:nvSpPr>
          <p:cNvPr id="142340" name="Rectangle 19"/>
          <p:cNvSpPr>
            <a:spLocks noGrp="1" noChangeArrowheads="1"/>
          </p:cNvSpPr>
          <p:nvPr>
            <p:ph type="sldNum" sz="quarter" idx="5"/>
          </p:nvPr>
        </p:nvSpPr>
        <p:spPr>
          <a:noFill/>
        </p:spPr>
        <p:txBody>
          <a:bodyPr/>
          <a:lstStyle/>
          <a:p>
            <a:r>
              <a:rPr lang="es-ES" smtClean="0"/>
              <a:t>6-</a:t>
            </a:r>
            <a:fld id="{9D638DEB-EED8-42DC-8C36-B65DE4A123E2}" type="slidenum">
              <a:rPr lang="es-ES" smtClean="0"/>
              <a:pPr/>
              <a:t>19</a:t>
            </a:fld>
            <a:endParaRPr lang="es-ES" smtClean="0"/>
          </a:p>
        </p:txBody>
      </p:sp>
      <p:sp>
        <p:nvSpPr>
          <p:cNvPr id="142341"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42342"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779600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18"/>
          <p:cNvSpPr>
            <a:spLocks noGrp="1" noChangeArrowheads="1"/>
          </p:cNvSpPr>
          <p:nvPr>
            <p:ph type="ftr" sz="quarter" idx="4"/>
          </p:nvPr>
        </p:nvSpPr>
        <p:spPr>
          <a:noFill/>
        </p:spPr>
        <p:txBody>
          <a:bodyPr/>
          <a:lstStyle/>
          <a:p>
            <a:r>
              <a:rPr lang="es-ES" smtClean="0"/>
              <a:t>Redes</a:t>
            </a:r>
          </a:p>
        </p:txBody>
      </p:sp>
      <p:sp>
        <p:nvSpPr>
          <p:cNvPr id="108548" name="Rectangle 19"/>
          <p:cNvSpPr>
            <a:spLocks noGrp="1" noChangeArrowheads="1"/>
          </p:cNvSpPr>
          <p:nvPr>
            <p:ph type="sldNum" sz="quarter" idx="5"/>
          </p:nvPr>
        </p:nvSpPr>
        <p:spPr>
          <a:noFill/>
        </p:spPr>
        <p:txBody>
          <a:bodyPr/>
          <a:lstStyle/>
          <a:p>
            <a:r>
              <a:rPr lang="es-ES" smtClean="0"/>
              <a:t>6-</a:t>
            </a:r>
            <a:fld id="{D545E28F-C5D2-4021-8891-D771ADA73995}" type="slidenum">
              <a:rPr lang="es-ES" smtClean="0"/>
              <a:pPr/>
              <a:t>2</a:t>
            </a:fld>
            <a:endParaRPr lang="es-ES" smtClean="0"/>
          </a:p>
        </p:txBody>
      </p:sp>
      <p:sp>
        <p:nvSpPr>
          <p:cNvPr id="10854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855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907513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18"/>
          <p:cNvSpPr>
            <a:spLocks noGrp="1" noChangeArrowheads="1"/>
          </p:cNvSpPr>
          <p:nvPr>
            <p:ph type="ftr" sz="quarter" idx="4"/>
          </p:nvPr>
        </p:nvSpPr>
        <p:spPr>
          <a:noFill/>
        </p:spPr>
        <p:txBody>
          <a:bodyPr/>
          <a:lstStyle/>
          <a:p>
            <a:r>
              <a:rPr lang="es-ES" smtClean="0"/>
              <a:t>Redes</a:t>
            </a:r>
          </a:p>
        </p:txBody>
      </p:sp>
      <p:sp>
        <p:nvSpPr>
          <p:cNvPr id="143364" name="Rectangle 19"/>
          <p:cNvSpPr>
            <a:spLocks noGrp="1" noChangeArrowheads="1"/>
          </p:cNvSpPr>
          <p:nvPr>
            <p:ph type="sldNum" sz="quarter" idx="5"/>
          </p:nvPr>
        </p:nvSpPr>
        <p:spPr>
          <a:noFill/>
        </p:spPr>
        <p:txBody>
          <a:bodyPr/>
          <a:lstStyle/>
          <a:p>
            <a:r>
              <a:rPr lang="es-ES" smtClean="0"/>
              <a:t>6-</a:t>
            </a:r>
            <a:fld id="{4A5B31B8-69E1-4717-BED5-B80F5CFE389E}" type="slidenum">
              <a:rPr lang="es-ES" smtClean="0"/>
              <a:pPr/>
              <a:t>20</a:t>
            </a:fld>
            <a:endParaRPr lang="es-ES" smtClean="0"/>
          </a:p>
        </p:txBody>
      </p:sp>
      <p:sp>
        <p:nvSpPr>
          <p:cNvPr id="14336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4336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7080523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18"/>
          <p:cNvSpPr>
            <a:spLocks noGrp="1" noChangeArrowheads="1"/>
          </p:cNvSpPr>
          <p:nvPr>
            <p:ph type="ftr" sz="quarter" idx="4"/>
          </p:nvPr>
        </p:nvSpPr>
        <p:spPr>
          <a:noFill/>
        </p:spPr>
        <p:txBody>
          <a:bodyPr/>
          <a:lstStyle/>
          <a:p>
            <a:r>
              <a:rPr lang="es-ES" smtClean="0"/>
              <a:t>Redes</a:t>
            </a:r>
          </a:p>
        </p:txBody>
      </p:sp>
      <p:sp>
        <p:nvSpPr>
          <p:cNvPr id="144388" name="Rectangle 19"/>
          <p:cNvSpPr>
            <a:spLocks noGrp="1" noChangeArrowheads="1"/>
          </p:cNvSpPr>
          <p:nvPr>
            <p:ph type="sldNum" sz="quarter" idx="5"/>
          </p:nvPr>
        </p:nvSpPr>
        <p:spPr>
          <a:noFill/>
        </p:spPr>
        <p:txBody>
          <a:bodyPr/>
          <a:lstStyle/>
          <a:p>
            <a:r>
              <a:rPr lang="es-ES" smtClean="0"/>
              <a:t>6-</a:t>
            </a:r>
            <a:fld id="{6AD55099-05C1-4786-94C7-6424299871E7}" type="slidenum">
              <a:rPr lang="es-ES" smtClean="0"/>
              <a:pPr/>
              <a:t>21</a:t>
            </a:fld>
            <a:endParaRPr lang="es-ES" smtClean="0"/>
          </a:p>
        </p:txBody>
      </p:sp>
      <p:sp>
        <p:nvSpPr>
          <p:cNvPr id="14438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4439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199296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18"/>
          <p:cNvSpPr>
            <a:spLocks noGrp="1" noChangeArrowheads="1"/>
          </p:cNvSpPr>
          <p:nvPr>
            <p:ph type="ftr" sz="quarter" idx="4"/>
          </p:nvPr>
        </p:nvSpPr>
        <p:spPr>
          <a:noFill/>
        </p:spPr>
        <p:txBody>
          <a:bodyPr/>
          <a:lstStyle/>
          <a:p>
            <a:r>
              <a:rPr lang="es-ES" smtClean="0"/>
              <a:t>Redes</a:t>
            </a:r>
          </a:p>
        </p:txBody>
      </p:sp>
      <p:sp>
        <p:nvSpPr>
          <p:cNvPr id="143364" name="Rectangle 19"/>
          <p:cNvSpPr>
            <a:spLocks noGrp="1" noChangeArrowheads="1"/>
          </p:cNvSpPr>
          <p:nvPr>
            <p:ph type="sldNum" sz="quarter" idx="5"/>
          </p:nvPr>
        </p:nvSpPr>
        <p:spPr>
          <a:noFill/>
        </p:spPr>
        <p:txBody>
          <a:bodyPr/>
          <a:lstStyle/>
          <a:p>
            <a:r>
              <a:rPr lang="es-ES" smtClean="0"/>
              <a:t>6-</a:t>
            </a:r>
            <a:fld id="{4A5B31B8-69E1-4717-BED5-B80F5CFE389E}" type="slidenum">
              <a:rPr lang="es-ES" smtClean="0"/>
              <a:pPr/>
              <a:t>22</a:t>
            </a:fld>
            <a:endParaRPr lang="es-ES" smtClean="0"/>
          </a:p>
        </p:txBody>
      </p:sp>
      <p:sp>
        <p:nvSpPr>
          <p:cNvPr id="14336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4336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219696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18"/>
          <p:cNvSpPr>
            <a:spLocks noGrp="1" noChangeArrowheads="1"/>
          </p:cNvSpPr>
          <p:nvPr>
            <p:ph type="ftr" sz="quarter" idx="4"/>
          </p:nvPr>
        </p:nvSpPr>
        <p:spPr>
          <a:noFill/>
        </p:spPr>
        <p:txBody>
          <a:bodyPr/>
          <a:lstStyle/>
          <a:p>
            <a:r>
              <a:rPr lang="es-ES" smtClean="0"/>
              <a:t>Redes</a:t>
            </a:r>
          </a:p>
        </p:txBody>
      </p:sp>
      <p:sp>
        <p:nvSpPr>
          <p:cNvPr id="108548" name="Rectangle 19"/>
          <p:cNvSpPr>
            <a:spLocks noGrp="1" noChangeArrowheads="1"/>
          </p:cNvSpPr>
          <p:nvPr>
            <p:ph type="sldNum" sz="quarter" idx="5"/>
          </p:nvPr>
        </p:nvSpPr>
        <p:spPr>
          <a:noFill/>
        </p:spPr>
        <p:txBody>
          <a:bodyPr/>
          <a:lstStyle/>
          <a:p>
            <a:r>
              <a:rPr lang="es-ES" smtClean="0"/>
              <a:t>6-</a:t>
            </a:r>
            <a:fld id="{D545E28F-C5D2-4021-8891-D771ADA73995}" type="slidenum">
              <a:rPr lang="es-ES" smtClean="0"/>
              <a:pPr/>
              <a:t>23</a:t>
            </a:fld>
            <a:endParaRPr lang="es-ES" smtClean="0"/>
          </a:p>
        </p:txBody>
      </p:sp>
      <p:sp>
        <p:nvSpPr>
          <p:cNvPr id="10854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855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650545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18"/>
          <p:cNvSpPr>
            <a:spLocks noGrp="1" noChangeArrowheads="1"/>
          </p:cNvSpPr>
          <p:nvPr>
            <p:ph type="ftr" sz="quarter" idx="4"/>
          </p:nvPr>
        </p:nvSpPr>
        <p:spPr>
          <a:noFill/>
        </p:spPr>
        <p:txBody>
          <a:bodyPr/>
          <a:lstStyle/>
          <a:p>
            <a:r>
              <a:rPr lang="es-ES" smtClean="0"/>
              <a:t>Redes</a:t>
            </a:r>
          </a:p>
        </p:txBody>
      </p:sp>
      <p:sp>
        <p:nvSpPr>
          <p:cNvPr id="96260" name="Rectangle 19"/>
          <p:cNvSpPr>
            <a:spLocks noGrp="1" noChangeArrowheads="1"/>
          </p:cNvSpPr>
          <p:nvPr>
            <p:ph type="sldNum" sz="quarter" idx="5"/>
          </p:nvPr>
        </p:nvSpPr>
        <p:spPr>
          <a:noFill/>
        </p:spPr>
        <p:txBody>
          <a:bodyPr/>
          <a:lstStyle/>
          <a:p>
            <a:r>
              <a:rPr lang="es-ES" smtClean="0"/>
              <a:t>6-</a:t>
            </a:r>
            <a:fld id="{7B8EDC25-83A4-481C-A196-CD975607E350}" type="slidenum">
              <a:rPr lang="es-ES" smtClean="0"/>
              <a:pPr/>
              <a:t>24</a:t>
            </a:fld>
            <a:endParaRPr lang="es-ES" smtClean="0"/>
          </a:p>
        </p:txBody>
      </p:sp>
      <p:sp>
        <p:nvSpPr>
          <p:cNvPr id="96261"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96262"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415122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18"/>
          <p:cNvSpPr>
            <a:spLocks noGrp="1" noChangeArrowheads="1"/>
          </p:cNvSpPr>
          <p:nvPr>
            <p:ph type="ftr" sz="quarter" idx="4"/>
          </p:nvPr>
        </p:nvSpPr>
        <p:spPr>
          <a:noFill/>
        </p:spPr>
        <p:txBody>
          <a:bodyPr/>
          <a:lstStyle/>
          <a:p>
            <a:r>
              <a:rPr lang="es-ES" smtClean="0"/>
              <a:t>Redes</a:t>
            </a:r>
          </a:p>
        </p:txBody>
      </p:sp>
      <p:sp>
        <p:nvSpPr>
          <p:cNvPr id="97284" name="Rectangle 19"/>
          <p:cNvSpPr>
            <a:spLocks noGrp="1" noChangeArrowheads="1"/>
          </p:cNvSpPr>
          <p:nvPr>
            <p:ph type="sldNum" sz="quarter" idx="5"/>
          </p:nvPr>
        </p:nvSpPr>
        <p:spPr>
          <a:noFill/>
        </p:spPr>
        <p:txBody>
          <a:bodyPr/>
          <a:lstStyle/>
          <a:p>
            <a:r>
              <a:rPr lang="es-ES" smtClean="0"/>
              <a:t>6-</a:t>
            </a:r>
            <a:fld id="{565C5D9C-275E-4D4D-BDEF-D25FE1A0BA38}" type="slidenum">
              <a:rPr lang="es-ES" smtClean="0"/>
              <a:pPr/>
              <a:t>25</a:t>
            </a:fld>
            <a:endParaRPr lang="es-ES" smtClean="0"/>
          </a:p>
        </p:txBody>
      </p:sp>
      <p:sp>
        <p:nvSpPr>
          <p:cNvPr id="9728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9728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1509947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18"/>
          <p:cNvSpPr>
            <a:spLocks noGrp="1" noChangeArrowheads="1"/>
          </p:cNvSpPr>
          <p:nvPr>
            <p:ph type="ftr" sz="quarter" idx="4"/>
          </p:nvPr>
        </p:nvSpPr>
        <p:spPr>
          <a:noFill/>
        </p:spPr>
        <p:txBody>
          <a:bodyPr/>
          <a:lstStyle/>
          <a:p>
            <a:r>
              <a:rPr lang="es-ES" smtClean="0"/>
              <a:t>Redes</a:t>
            </a:r>
          </a:p>
        </p:txBody>
      </p:sp>
      <p:sp>
        <p:nvSpPr>
          <p:cNvPr id="98308" name="Rectangle 19"/>
          <p:cNvSpPr>
            <a:spLocks noGrp="1" noChangeArrowheads="1"/>
          </p:cNvSpPr>
          <p:nvPr>
            <p:ph type="sldNum" sz="quarter" idx="5"/>
          </p:nvPr>
        </p:nvSpPr>
        <p:spPr>
          <a:noFill/>
        </p:spPr>
        <p:txBody>
          <a:bodyPr/>
          <a:lstStyle/>
          <a:p>
            <a:r>
              <a:rPr lang="es-ES" smtClean="0"/>
              <a:t>6-</a:t>
            </a:r>
            <a:fld id="{946644BC-1353-4881-9F7D-D3A0CBA48216}" type="slidenum">
              <a:rPr lang="es-ES" smtClean="0"/>
              <a:pPr/>
              <a:t>26</a:t>
            </a:fld>
            <a:endParaRPr lang="es-ES" smtClean="0"/>
          </a:p>
        </p:txBody>
      </p:sp>
      <p:sp>
        <p:nvSpPr>
          <p:cNvPr id="9830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9831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4122856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18"/>
          <p:cNvSpPr>
            <a:spLocks noGrp="1" noChangeArrowheads="1"/>
          </p:cNvSpPr>
          <p:nvPr>
            <p:ph type="ftr" sz="quarter" idx="4"/>
          </p:nvPr>
        </p:nvSpPr>
        <p:spPr>
          <a:noFill/>
        </p:spPr>
        <p:txBody>
          <a:bodyPr/>
          <a:lstStyle/>
          <a:p>
            <a:r>
              <a:rPr lang="es-ES" smtClean="0"/>
              <a:t>Redes</a:t>
            </a:r>
          </a:p>
        </p:txBody>
      </p:sp>
      <p:sp>
        <p:nvSpPr>
          <p:cNvPr id="99332" name="Rectangle 19"/>
          <p:cNvSpPr>
            <a:spLocks noGrp="1" noChangeArrowheads="1"/>
          </p:cNvSpPr>
          <p:nvPr>
            <p:ph type="sldNum" sz="quarter" idx="5"/>
          </p:nvPr>
        </p:nvSpPr>
        <p:spPr>
          <a:noFill/>
        </p:spPr>
        <p:txBody>
          <a:bodyPr/>
          <a:lstStyle/>
          <a:p>
            <a:r>
              <a:rPr lang="es-ES" smtClean="0"/>
              <a:t>6-</a:t>
            </a:r>
            <a:fld id="{3EA3E5C4-2F93-4EE4-845D-43F1CA17986D}" type="slidenum">
              <a:rPr lang="es-ES" smtClean="0"/>
              <a:pPr/>
              <a:t>27</a:t>
            </a:fld>
            <a:endParaRPr lang="es-ES" smtClean="0"/>
          </a:p>
        </p:txBody>
      </p:sp>
      <p:sp>
        <p:nvSpPr>
          <p:cNvPr id="99333"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99334"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5413882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18"/>
          <p:cNvSpPr>
            <a:spLocks noGrp="1" noChangeArrowheads="1"/>
          </p:cNvSpPr>
          <p:nvPr>
            <p:ph type="ftr" sz="quarter" idx="4"/>
          </p:nvPr>
        </p:nvSpPr>
        <p:spPr>
          <a:noFill/>
        </p:spPr>
        <p:txBody>
          <a:bodyPr/>
          <a:lstStyle/>
          <a:p>
            <a:r>
              <a:rPr lang="es-ES" smtClean="0"/>
              <a:t>Redes</a:t>
            </a:r>
          </a:p>
        </p:txBody>
      </p:sp>
      <p:sp>
        <p:nvSpPr>
          <p:cNvPr id="100356" name="Rectangle 19"/>
          <p:cNvSpPr>
            <a:spLocks noGrp="1" noChangeArrowheads="1"/>
          </p:cNvSpPr>
          <p:nvPr>
            <p:ph type="sldNum" sz="quarter" idx="5"/>
          </p:nvPr>
        </p:nvSpPr>
        <p:spPr>
          <a:noFill/>
        </p:spPr>
        <p:txBody>
          <a:bodyPr/>
          <a:lstStyle/>
          <a:p>
            <a:r>
              <a:rPr lang="es-ES" smtClean="0"/>
              <a:t>6-</a:t>
            </a:r>
            <a:fld id="{A144D53F-41BD-4EFD-A329-788BAD8D51F3}" type="slidenum">
              <a:rPr lang="es-ES" smtClean="0"/>
              <a:pPr/>
              <a:t>28</a:t>
            </a:fld>
            <a:endParaRPr lang="es-ES" smtClean="0"/>
          </a:p>
        </p:txBody>
      </p:sp>
      <p:sp>
        <p:nvSpPr>
          <p:cNvPr id="10035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035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r>
              <a:rPr lang="es-ES_tradnl" smtClean="0"/>
              <a:t>En este ejemplo se configura un túnel VPN entre dos routers. Para configurar el túnel se utilizan las direcciones IP de las interfaces serie de los dos routers. El túnel a su vez está formado por dos direcciones IP que forman una subred /30, de forma análoga a lo que ocurriría si se unieran mediante un enlace punto a punto. Dado que las direcciones IP del túnel no son utilizadas por los usuarios normales se pueden utilizar para esto direcciones privadas (en este ejemplo la subred 192.168.1.0/30).</a:t>
            </a:r>
          </a:p>
          <a:p>
            <a:pPr eaLnBrk="1" hangingPunct="1"/>
            <a:r>
              <a:rPr lang="es-ES_tradnl" smtClean="0"/>
              <a:t>Una vez configurado el túnel las rutas se definen de la misma forma como se haría en el caso de una línea punto a punto.</a:t>
            </a:r>
          </a:p>
          <a:p>
            <a:pPr eaLnBrk="1" hangingPunct="1"/>
            <a:r>
              <a:rPr lang="es-ES_tradnl" smtClean="0"/>
              <a:t>Obsérvese que al enviar un paquete por el túnel desde la oficina remota a la principal el paquete recibe una nueva cabecera IP en la que figuran las direcciones IP públicas sobre las que se apoya el túnel. Las direcciones privadas propias del túnel (192.168.1.0/30)   no aparecen en ninguna de las cabeceras del paquete (en esto también ocurre como en el caso de una línea dedicada, donde los paquetes que pasan por ella no llevan las direcciones IP de las interfaces serie a las que se conecta).</a:t>
            </a:r>
          </a:p>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3738145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18"/>
          <p:cNvSpPr>
            <a:spLocks noGrp="1" noChangeArrowheads="1"/>
          </p:cNvSpPr>
          <p:nvPr>
            <p:ph type="ftr" sz="quarter" idx="4"/>
          </p:nvPr>
        </p:nvSpPr>
        <p:spPr>
          <a:noFill/>
        </p:spPr>
        <p:txBody>
          <a:bodyPr/>
          <a:lstStyle/>
          <a:p>
            <a:r>
              <a:rPr lang="es-ES" smtClean="0"/>
              <a:t>Redes</a:t>
            </a:r>
          </a:p>
        </p:txBody>
      </p:sp>
      <p:sp>
        <p:nvSpPr>
          <p:cNvPr id="108548" name="Rectangle 19"/>
          <p:cNvSpPr>
            <a:spLocks noGrp="1" noChangeArrowheads="1"/>
          </p:cNvSpPr>
          <p:nvPr>
            <p:ph type="sldNum" sz="quarter" idx="5"/>
          </p:nvPr>
        </p:nvSpPr>
        <p:spPr>
          <a:noFill/>
        </p:spPr>
        <p:txBody>
          <a:bodyPr/>
          <a:lstStyle/>
          <a:p>
            <a:r>
              <a:rPr lang="es-ES" smtClean="0"/>
              <a:t>6-</a:t>
            </a:r>
            <a:fld id="{D545E28F-C5D2-4021-8891-D771ADA73995}" type="slidenum">
              <a:rPr lang="es-ES" smtClean="0"/>
              <a:pPr/>
              <a:t>29</a:t>
            </a:fld>
            <a:endParaRPr lang="es-ES" smtClean="0"/>
          </a:p>
        </p:txBody>
      </p:sp>
      <p:sp>
        <p:nvSpPr>
          <p:cNvPr id="10854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855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426124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18"/>
          <p:cNvSpPr>
            <a:spLocks noGrp="1" noChangeArrowheads="1"/>
          </p:cNvSpPr>
          <p:nvPr>
            <p:ph type="ftr" sz="quarter" idx="4"/>
          </p:nvPr>
        </p:nvSpPr>
        <p:spPr>
          <a:noFill/>
        </p:spPr>
        <p:txBody>
          <a:bodyPr/>
          <a:lstStyle/>
          <a:p>
            <a:r>
              <a:rPr lang="es-ES" smtClean="0"/>
              <a:t>Redes</a:t>
            </a:r>
          </a:p>
        </p:txBody>
      </p:sp>
      <p:sp>
        <p:nvSpPr>
          <p:cNvPr id="125956" name="Rectangle 19"/>
          <p:cNvSpPr>
            <a:spLocks noGrp="1" noChangeArrowheads="1"/>
          </p:cNvSpPr>
          <p:nvPr>
            <p:ph type="sldNum" sz="quarter" idx="5"/>
          </p:nvPr>
        </p:nvSpPr>
        <p:spPr>
          <a:noFill/>
        </p:spPr>
        <p:txBody>
          <a:bodyPr/>
          <a:lstStyle/>
          <a:p>
            <a:r>
              <a:rPr lang="es-ES" smtClean="0"/>
              <a:t>6-</a:t>
            </a:r>
            <a:fld id="{2E9E5F00-D9AC-492B-8A7A-B974959FFEE1}" type="slidenum">
              <a:rPr lang="es-ES" smtClean="0"/>
              <a:pPr/>
              <a:t>3</a:t>
            </a:fld>
            <a:endParaRPr lang="es-ES" smtClean="0"/>
          </a:p>
        </p:txBody>
      </p:sp>
      <p:sp>
        <p:nvSpPr>
          <p:cNvPr id="125957" name="Rectangle 2"/>
          <p:cNvSpPr>
            <a:spLocks noGrp="1" noRot="1" noChangeAspect="1" noChangeArrowheads="1" noTextEdit="1"/>
          </p:cNvSpPr>
          <p:nvPr>
            <p:ph type="sldImg"/>
          </p:nvPr>
        </p:nvSpPr>
        <p:spPr>
          <a:xfrm>
            <a:off x="625475" y="504825"/>
            <a:ext cx="5849938" cy="4387850"/>
          </a:xfrm>
          <a:ln/>
        </p:spPr>
      </p:sp>
      <p:sp>
        <p:nvSpPr>
          <p:cNvPr id="125958" name="Rectangle 3"/>
          <p:cNvSpPr>
            <a:spLocks noGrp="1" noChangeArrowheads="1"/>
          </p:cNvSpPr>
          <p:nvPr>
            <p:ph type="body" idx="1"/>
          </p:nvPr>
        </p:nvSpPr>
        <p:spPr>
          <a:xfrm>
            <a:off x="528459" y="5130461"/>
            <a:ext cx="6063986" cy="4610838"/>
          </a:xfrm>
          <a:no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877817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8"/>
          <p:cNvSpPr>
            <a:spLocks noGrp="1" noChangeArrowheads="1"/>
          </p:cNvSpPr>
          <p:nvPr>
            <p:ph type="ftr" sz="quarter" idx="4"/>
          </p:nvPr>
        </p:nvSpPr>
        <p:spPr>
          <a:noFill/>
        </p:spPr>
        <p:txBody>
          <a:bodyPr/>
          <a:lstStyle/>
          <a:p>
            <a:r>
              <a:rPr lang="es-ES" smtClean="0"/>
              <a:t>Redes</a:t>
            </a:r>
          </a:p>
        </p:txBody>
      </p:sp>
      <p:sp>
        <p:nvSpPr>
          <p:cNvPr id="102404" name="Rectangle 19"/>
          <p:cNvSpPr>
            <a:spLocks noGrp="1" noChangeArrowheads="1"/>
          </p:cNvSpPr>
          <p:nvPr>
            <p:ph type="sldNum" sz="quarter" idx="5"/>
          </p:nvPr>
        </p:nvSpPr>
        <p:spPr>
          <a:noFill/>
        </p:spPr>
        <p:txBody>
          <a:bodyPr/>
          <a:lstStyle/>
          <a:p>
            <a:r>
              <a:rPr lang="es-ES" smtClean="0"/>
              <a:t>6-</a:t>
            </a:r>
            <a:fld id="{0AF9CD0A-3A61-439D-97E0-131C9BF5AB24}" type="slidenum">
              <a:rPr lang="es-ES" smtClean="0"/>
              <a:pPr/>
              <a:t>30</a:t>
            </a:fld>
            <a:endParaRPr lang="es-ES" smtClean="0"/>
          </a:p>
        </p:txBody>
      </p:sp>
      <p:sp>
        <p:nvSpPr>
          <p:cNvPr id="10240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240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4722714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8"/>
          <p:cNvSpPr>
            <a:spLocks noGrp="1" noChangeArrowheads="1"/>
          </p:cNvSpPr>
          <p:nvPr>
            <p:ph type="ftr" sz="quarter" idx="4"/>
          </p:nvPr>
        </p:nvSpPr>
        <p:spPr>
          <a:noFill/>
        </p:spPr>
        <p:txBody>
          <a:bodyPr/>
          <a:lstStyle/>
          <a:p>
            <a:r>
              <a:rPr lang="es-ES" smtClean="0"/>
              <a:t>Redes</a:t>
            </a:r>
          </a:p>
        </p:txBody>
      </p:sp>
      <p:sp>
        <p:nvSpPr>
          <p:cNvPr id="103428" name="Rectangle 19"/>
          <p:cNvSpPr>
            <a:spLocks noGrp="1" noChangeArrowheads="1"/>
          </p:cNvSpPr>
          <p:nvPr>
            <p:ph type="sldNum" sz="quarter" idx="5"/>
          </p:nvPr>
        </p:nvSpPr>
        <p:spPr>
          <a:noFill/>
        </p:spPr>
        <p:txBody>
          <a:bodyPr/>
          <a:lstStyle/>
          <a:p>
            <a:r>
              <a:rPr lang="es-ES" smtClean="0"/>
              <a:t>6-</a:t>
            </a:r>
            <a:fld id="{CBC12291-3DB1-40AE-82E2-265076D38B93}" type="slidenum">
              <a:rPr lang="es-ES" smtClean="0"/>
              <a:pPr/>
              <a:t>31</a:t>
            </a:fld>
            <a:endParaRPr lang="es-ES" smtClean="0"/>
          </a:p>
        </p:txBody>
      </p:sp>
      <p:sp>
        <p:nvSpPr>
          <p:cNvPr id="10342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343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785995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8"/>
          <p:cNvSpPr>
            <a:spLocks noGrp="1" noChangeArrowheads="1"/>
          </p:cNvSpPr>
          <p:nvPr>
            <p:ph type="ftr" sz="quarter" idx="4"/>
          </p:nvPr>
        </p:nvSpPr>
        <p:spPr>
          <a:noFill/>
        </p:spPr>
        <p:txBody>
          <a:bodyPr/>
          <a:lstStyle/>
          <a:p>
            <a:r>
              <a:rPr lang="es-ES" smtClean="0"/>
              <a:t>Redes</a:t>
            </a:r>
          </a:p>
        </p:txBody>
      </p:sp>
      <p:sp>
        <p:nvSpPr>
          <p:cNvPr id="104452" name="Rectangle 19"/>
          <p:cNvSpPr>
            <a:spLocks noGrp="1" noChangeArrowheads="1"/>
          </p:cNvSpPr>
          <p:nvPr>
            <p:ph type="sldNum" sz="quarter" idx="5"/>
          </p:nvPr>
        </p:nvSpPr>
        <p:spPr>
          <a:noFill/>
        </p:spPr>
        <p:txBody>
          <a:bodyPr/>
          <a:lstStyle/>
          <a:p>
            <a:r>
              <a:rPr lang="es-ES" smtClean="0"/>
              <a:t>6-</a:t>
            </a:r>
            <a:fld id="{CAA3227B-BC54-4E54-8A60-1F179D24606B}" type="slidenum">
              <a:rPr lang="es-ES" smtClean="0"/>
              <a:pPr/>
              <a:t>32</a:t>
            </a:fld>
            <a:endParaRPr lang="es-ES" smtClean="0"/>
          </a:p>
        </p:txBody>
      </p:sp>
      <p:sp>
        <p:nvSpPr>
          <p:cNvPr id="104453"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4454"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5836841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8"/>
          <p:cNvSpPr>
            <a:spLocks noGrp="1" noChangeArrowheads="1"/>
          </p:cNvSpPr>
          <p:nvPr>
            <p:ph type="ftr" sz="quarter" idx="4"/>
          </p:nvPr>
        </p:nvSpPr>
        <p:spPr>
          <a:noFill/>
        </p:spPr>
        <p:txBody>
          <a:bodyPr/>
          <a:lstStyle/>
          <a:p>
            <a:r>
              <a:rPr lang="es-ES" smtClean="0"/>
              <a:t>Redes</a:t>
            </a:r>
          </a:p>
        </p:txBody>
      </p:sp>
      <p:sp>
        <p:nvSpPr>
          <p:cNvPr id="105476" name="Rectangle 19"/>
          <p:cNvSpPr>
            <a:spLocks noGrp="1" noChangeArrowheads="1"/>
          </p:cNvSpPr>
          <p:nvPr>
            <p:ph type="sldNum" sz="quarter" idx="5"/>
          </p:nvPr>
        </p:nvSpPr>
        <p:spPr>
          <a:noFill/>
        </p:spPr>
        <p:txBody>
          <a:bodyPr/>
          <a:lstStyle/>
          <a:p>
            <a:r>
              <a:rPr lang="es-ES" smtClean="0"/>
              <a:t>6-</a:t>
            </a:r>
            <a:fld id="{81F14724-0881-4BA0-A1F4-583A492D22E7}" type="slidenum">
              <a:rPr lang="es-ES" smtClean="0"/>
              <a:pPr/>
              <a:t>33</a:t>
            </a:fld>
            <a:endParaRPr lang="es-ES" smtClean="0"/>
          </a:p>
        </p:txBody>
      </p:sp>
      <p:sp>
        <p:nvSpPr>
          <p:cNvPr id="10547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547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3854829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8"/>
          <p:cNvSpPr>
            <a:spLocks noGrp="1" noChangeArrowheads="1"/>
          </p:cNvSpPr>
          <p:nvPr>
            <p:ph type="ftr" sz="quarter" idx="4"/>
          </p:nvPr>
        </p:nvSpPr>
        <p:spPr>
          <a:noFill/>
        </p:spPr>
        <p:txBody>
          <a:bodyPr/>
          <a:lstStyle/>
          <a:p>
            <a:r>
              <a:rPr lang="es-ES" smtClean="0"/>
              <a:t>Redes</a:t>
            </a:r>
          </a:p>
        </p:txBody>
      </p:sp>
      <p:sp>
        <p:nvSpPr>
          <p:cNvPr id="106500" name="Rectangle 19"/>
          <p:cNvSpPr>
            <a:spLocks noGrp="1" noChangeArrowheads="1"/>
          </p:cNvSpPr>
          <p:nvPr>
            <p:ph type="sldNum" sz="quarter" idx="5"/>
          </p:nvPr>
        </p:nvSpPr>
        <p:spPr>
          <a:noFill/>
        </p:spPr>
        <p:txBody>
          <a:bodyPr/>
          <a:lstStyle/>
          <a:p>
            <a:r>
              <a:rPr lang="es-ES" smtClean="0"/>
              <a:t>6-</a:t>
            </a:r>
            <a:fld id="{BC4C3F25-ABC7-4087-A582-88571FC07C43}" type="slidenum">
              <a:rPr lang="es-ES" smtClean="0"/>
              <a:pPr/>
              <a:t>34</a:t>
            </a:fld>
            <a:endParaRPr lang="es-ES" smtClean="0"/>
          </a:p>
        </p:txBody>
      </p:sp>
      <p:sp>
        <p:nvSpPr>
          <p:cNvPr id="106501"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6502"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2183077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8"/>
          <p:cNvSpPr>
            <a:spLocks noGrp="1" noChangeArrowheads="1"/>
          </p:cNvSpPr>
          <p:nvPr>
            <p:ph type="ftr" sz="quarter" idx="4"/>
          </p:nvPr>
        </p:nvSpPr>
        <p:spPr>
          <a:noFill/>
        </p:spPr>
        <p:txBody>
          <a:bodyPr/>
          <a:lstStyle/>
          <a:p>
            <a:r>
              <a:rPr lang="es-ES" smtClean="0"/>
              <a:t>Redes</a:t>
            </a:r>
          </a:p>
        </p:txBody>
      </p:sp>
      <p:sp>
        <p:nvSpPr>
          <p:cNvPr id="107524" name="Rectangle 19"/>
          <p:cNvSpPr>
            <a:spLocks noGrp="1" noChangeArrowheads="1"/>
          </p:cNvSpPr>
          <p:nvPr>
            <p:ph type="sldNum" sz="quarter" idx="5"/>
          </p:nvPr>
        </p:nvSpPr>
        <p:spPr>
          <a:noFill/>
        </p:spPr>
        <p:txBody>
          <a:bodyPr/>
          <a:lstStyle/>
          <a:p>
            <a:r>
              <a:rPr lang="es-ES" smtClean="0"/>
              <a:t>6-</a:t>
            </a:r>
            <a:fld id="{D6BC1284-D485-4926-A78E-0F02A4A982E0}" type="slidenum">
              <a:rPr lang="es-ES" smtClean="0"/>
              <a:pPr/>
              <a:t>35</a:t>
            </a:fld>
            <a:endParaRPr lang="es-ES" smtClean="0"/>
          </a:p>
        </p:txBody>
      </p:sp>
      <p:sp>
        <p:nvSpPr>
          <p:cNvPr id="10752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752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9106702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18"/>
          <p:cNvSpPr>
            <a:spLocks noGrp="1" noChangeArrowheads="1"/>
          </p:cNvSpPr>
          <p:nvPr>
            <p:ph type="ftr" sz="quarter" idx="4"/>
          </p:nvPr>
        </p:nvSpPr>
        <p:spPr>
          <a:noFill/>
        </p:spPr>
        <p:txBody>
          <a:bodyPr/>
          <a:lstStyle/>
          <a:p>
            <a:r>
              <a:rPr lang="es-ES" smtClean="0"/>
              <a:t>Redes</a:t>
            </a:r>
          </a:p>
        </p:txBody>
      </p:sp>
      <p:sp>
        <p:nvSpPr>
          <p:cNvPr id="108548" name="Rectangle 19"/>
          <p:cNvSpPr>
            <a:spLocks noGrp="1" noChangeArrowheads="1"/>
          </p:cNvSpPr>
          <p:nvPr>
            <p:ph type="sldNum" sz="quarter" idx="5"/>
          </p:nvPr>
        </p:nvSpPr>
        <p:spPr>
          <a:noFill/>
        </p:spPr>
        <p:txBody>
          <a:bodyPr/>
          <a:lstStyle/>
          <a:p>
            <a:r>
              <a:rPr lang="es-ES" dirty="0"/>
              <a:t>6</a:t>
            </a:r>
            <a:r>
              <a:rPr lang="es-ES" dirty="0" smtClean="0"/>
              <a:t>-</a:t>
            </a:r>
            <a:fld id="{D545E28F-C5D2-4021-8891-D771ADA73995}" type="slidenum">
              <a:rPr lang="es-ES" smtClean="0"/>
              <a:pPr/>
              <a:t>36</a:t>
            </a:fld>
            <a:endParaRPr lang="es-ES" dirty="0" smtClean="0"/>
          </a:p>
        </p:txBody>
      </p:sp>
      <p:sp>
        <p:nvSpPr>
          <p:cNvPr id="10854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855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2002329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18"/>
          <p:cNvSpPr>
            <a:spLocks noGrp="1" noChangeArrowheads="1"/>
          </p:cNvSpPr>
          <p:nvPr>
            <p:ph type="ftr" sz="quarter" idx="4"/>
          </p:nvPr>
        </p:nvSpPr>
        <p:spPr>
          <a:noFill/>
        </p:spPr>
        <p:txBody>
          <a:bodyPr/>
          <a:lstStyle/>
          <a:p>
            <a:r>
              <a:rPr lang="es-ES" smtClean="0"/>
              <a:t>Redes</a:t>
            </a:r>
          </a:p>
        </p:txBody>
      </p:sp>
      <p:sp>
        <p:nvSpPr>
          <p:cNvPr id="109572" name="Rectangle 19"/>
          <p:cNvSpPr>
            <a:spLocks noGrp="1" noChangeArrowheads="1"/>
          </p:cNvSpPr>
          <p:nvPr>
            <p:ph type="sldNum" sz="quarter" idx="5"/>
          </p:nvPr>
        </p:nvSpPr>
        <p:spPr>
          <a:noFill/>
        </p:spPr>
        <p:txBody>
          <a:bodyPr/>
          <a:lstStyle/>
          <a:p>
            <a:r>
              <a:rPr lang="es-ES" dirty="0"/>
              <a:t>6</a:t>
            </a:r>
            <a:r>
              <a:rPr lang="es-ES" dirty="0" smtClean="0"/>
              <a:t>-</a:t>
            </a:r>
            <a:fld id="{BED7A262-0911-49A3-BCDB-782F79BD09C6}" type="slidenum">
              <a:rPr lang="es-ES" smtClean="0"/>
              <a:pPr/>
              <a:t>37</a:t>
            </a:fld>
            <a:endParaRPr lang="es-ES" dirty="0" smtClean="0"/>
          </a:p>
        </p:txBody>
      </p:sp>
      <p:sp>
        <p:nvSpPr>
          <p:cNvPr id="109573"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09574"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5108384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18"/>
          <p:cNvSpPr>
            <a:spLocks noGrp="1" noChangeArrowheads="1"/>
          </p:cNvSpPr>
          <p:nvPr>
            <p:ph type="ftr" sz="quarter" idx="4"/>
          </p:nvPr>
        </p:nvSpPr>
        <p:spPr>
          <a:noFill/>
        </p:spPr>
        <p:txBody>
          <a:bodyPr/>
          <a:lstStyle/>
          <a:p>
            <a:r>
              <a:rPr lang="es-ES" smtClean="0"/>
              <a:t>Redes</a:t>
            </a:r>
          </a:p>
        </p:txBody>
      </p:sp>
      <p:sp>
        <p:nvSpPr>
          <p:cNvPr id="110596" name="Rectangle 19"/>
          <p:cNvSpPr>
            <a:spLocks noGrp="1" noChangeArrowheads="1"/>
          </p:cNvSpPr>
          <p:nvPr>
            <p:ph type="sldNum" sz="quarter" idx="5"/>
          </p:nvPr>
        </p:nvSpPr>
        <p:spPr>
          <a:noFill/>
        </p:spPr>
        <p:txBody>
          <a:bodyPr/>
          <a:lstStyle/>
          <a:p>
            <a:r>
              <a:rPr lang="es-ES" dirty="0"/>
              <a:t>6</a:t>
            </a:r>
            <a:r>
              <a:rPr lang="es-ES" dirty="0" smtClean="0"/>
              <a:t>-</a:t>
            </a:r>
            <a:fld id="{F4F760D1-CB4B-4B19-962A-37DE1E00C392}" type="slidenum">
              <a:rPr lang="es-ES" smtClean="0"/>
              <a:pPr/>
              <a:t>38</a:t>
            </a:fld>
            <a:endParaRPr lang="es-ES" dirty="0" smtClean="0"/>
          </a:p>
        </p:txBody>
      </p:sp>
      <p:sp>
        <p:nvSpPr>
          <p:cNvPr id="11059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059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4985501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18"/>
          <p:cNvSpPr>
            <a:spLocks noGrp="1" noChangeArrowheads="1"/>
          </p:cNvSpPr>
          <p:nvPr>
            <p:ph type="ftr" sz="quarter" idx="4"/>
          </p:nvPr>
        </p:nvSpPr>
        <p:spPr>
          <a:noFill/>
        </p:spPr>
        <p:txBody>
          <a:bodyPr/>
          <a:lstStyle/>
          <a:p>
            <a:r>
              <a:rPr lang="es-ES" smtClean="0"/>
              <a:t>Redes</a:t>
            </a:r>
          </a:p>
        </p:txBody>
      </p:sp>
      <p:sp>
        <p:nvSpPr>
          <p:cNvPr id="111620" name="Rectangle 19"/>
          <p:cNvSpPr>
            <a:spLocks noGrp="1" noChangeArrowheads="1"/>
          </p:cNvSpPr>
          <p:nvPr>
            <p:ph type="sldNum" sz="quarter" idx="5"/>
          </p:nvPr>
        </p:nvSpPr>
        <p:spPr>
          <a:noFill/>
        </p:spPr>
        <p:txBody>
          <a:bodyPr/>
          <a:lstStyle/>
          <a:p>
            <a:r>
              <a:rPr lang="es-ES" smtClean="0"/>
              <a:t>6-</a:t>
            </a:r>
            <a:fld id="{0BB6B6C7-6584-4F2E-B98A-84B2EA401C9B}" type="slidenum">
              <a:rPr lang="es-ES" smtClean="0"/>
              <a:pPr/>
              <a:t>39</a:t>
            </a:fld>
            <a:endParaRPr lang="es-ES" smtClean="0"/>
          </a:p>
        </p:txBody>
      </p:sp>
      <p:sp>
        <p:nvSpPr>
          <p:cNvPr id="111621"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1622"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185102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18"/>
          <p:cNvSpPr>
            <a:spLocks noGrp="1" noChangeArrowheads="1"/>
          </p:cNvSpPr>
          <p:nvPr>
            <p:ph type="ftr" sz="quarter" idx="4"/>
          </p:nvPr>
        </p:nvSpPr>
        <p:spPr>
          <a:noFill/>
        </p:spPr>
        <p:txBody>
          <a:bodyPr/>
          <a:lstStyle/>
          <a:p>
            <a:r>
              <a:rPr lang="es-ES" smtClean="0"/>
              <a:t>Redes</a:t>
            </a:r>
          </a:p>
        </p:txBody>
      </p:sp>
      <p:sp>
        <p:nvSpPr>
          <p:cNvPr id="126980" name="Rectangle 19"/>
          <p:cNvSpPr>
            <a:spLocks noGrp="1" noChangeArrowheads="1"/>
          </p:cNvSpPr>
          <p:nvPr>
            <p:ph type="sldNum" sz="quarter" idx="5"/>
          </p:nvPr>
        </p:nvSpPr>
        <p:spPr>
          <a:noFill/>
        </p:spPr>
        <p:txBody>
          <a:bodyPr/>
          <a:lstStyle/>
          <a:p>
            <a:r>
              <a:rPr lang="es-ES" smtClean="0"/>
              <a:t>6-</a:t>
            </a:r>
            <a:fld id="{E7C31A48-9218-4B72-88DC-A02E5B52CB7C}" type="slidenum">
              <a:rPr lang="es-ES" smtClean="0"/>
              <a:pPr/>
              <a:t>4</a:t>
            </a:fld>
            <a:endParaRPr lang="es-ES" smtClean="0"/>
          </a:p>
        </p:txBody>
      </p:sp>
      <p:sp>
        <p:nvSpPr>
          <p:cNvPr id="126981" name="Rectangle 2"/>
          <p:cNvSpPr>
            <a:spLocks noGrp="1" noRot="1" noChangeAspect="1" noChangeArrowheads="1" noTextEdit="1"/>
          </p:cNvSpPr>
          <p:nvPr>
            <p:ph type="sldImg"/>
          </p:nvPr>
        </p:nvSpPr>
        <p:spPr>
          <a:ln/>
        </p:spPr>
      </p:sp>
      <p:sp>
        <p:nvSpPr>
          <p:cNvPr id="126982"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4983147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18"/>
          <p:cNvSpPr>
            <a:spLocks noGrp="1" noChangeArrowheads="1"/>
          </p:cNvSpPr>
          <p:nvPr>
            <p:ph type="ftr" sz="quarter" idx="4"/>
          </p:nvPr>
        </p:nvSpPr>
        <p:spPr>
          <a:noFill/>
        </p:spPr>
        <p:txBody>
          <a:bodyPr/>
          <a:lstStyle/>
          <a:p>
            <a:r>
              <a:rPr lang="es-ES" smtClean="0"/>
              <a:t>Redes</a:t>
            </a:r>
          </a:p>
        </p:txBody>
      </p:sp>
      <p:sp>
        <p:nvSpPr>
          <p:cNvPr id="112644" name="Rectangle 19"/>
          <p:cNvSpPr>
            <a:spLocks noGrp="1" noChangeArrowheads="1"/>
          </p:cNvSpPr>
          <p:nvPr>
            <p:ph type="sldNum" sz="quarter" idx="5"/>
          </p:nvPr>
        </p:nvSpPr>
        <p:spPr>
          <a:noFill/>
        </p:spPr>
        <p:txBody>
          <a:bodyPr/>
          <a:lstStyle/>
          <a:p>
            <a:r>
              <a:rPr lang="es-ES" smtClean="0"/>
              <a:t>6-</a:t>
            </a:r>
            <a:fld id="{BB8122E5-59EF-44EF-B7E1-5A642209BF96}" type="slidenum">
              <a:rPr lang="es-ES" smtClean="0"/>
              <a:pPr/>
              <a:t>40</a:t>
            </a:fld>
            <a:endParaRPr lang="es-ES" smtClean="0"/>
          </a:p>
        </p:txBody>
      </p:sp>
      <p:sp>
        <p:nvSpPr>
          <p:cNvPr id="11264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264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40346041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18"/>
          <p:cNvSpPr>
            <a:spLocks noGrp="1" noChangeArrowheads="1"/>
          </p:cNvSpPr>
          <p:nvPr>
            <p:ph type="ftr" sz="quarter" idx="4"/>
          </p:nvPr>
        </p:nvSpPr>
        <p:spPr>
          <a:noFill/>
        </p:spPr>
        <p:txBody>
          <a:bodyPr/>
          <a:lstStyle/>
          <a:p>
            <a:r>
              <a:rPr lang="es-ES" smtClean="0"/>
              <a:t>Redes</a:t>
            </a:r>
          </a:p>
        </p:txBody>
      </p:sp>
      <p:sp>
        <p:nvSpPr>
          <p:cNvPr id="112644" name="Rectangle 19"/>
          <p:cNvSpPr>
            <a:spLocks noGrp="1" noChangeArrowheads="1"/>
          </p:cNvSpPr>
          <p:nvPr>
            <p:ph type="sldNum" sz="quarter" idx="5"/>
          </p:nvPr>
        </p:nvSpPr>
        <p:spPr>
          <a:noFill/>
        </p:spPr>
        <p:txBody>
          <a:bodyPr/>
          <a:lstStyle/>
          <a:p>
            <a:r>
              <a:rPr lang="es-ES" smtClean="0"/>
              <a:t>6-</a:t>
            </a:r>
            <a:fld id="{BB8122E5-59EF-44EF-B7E1-5A642209BF96}" type="slidenum">
              <a:rPr lang="es-ES" smtClean="0"/>
              <a:pPr/>
              <a:t>41</a:t>
            </a:fld>
            <a:endParaRPr lang="es-ES" smtClean="0"/>
          </a:p>
        </p:txBody>
      </p:sp>
      <p:sp>
        <p:nvSpPr>
          <p:cNvPr id="11264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264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0062774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18"/>
          <p:cNvSpPr>
            <a:spLocks noGrp="1" noChangeArrowheads="1"/>
          </p:cNvSpPr>
          <p:nvPr>
            <p:ph type="ftr" sz="quarter" idx="4"/>
          </p:nvPr>
        </p:nvSpPr>
        <p:spPr>
          <a:noFill/>
        </p:spPr>
        <p:txBody>
          <a:bodyPr/>
          <a:lstStyle/>
          <a:p>
            <a:r>
              <a:rPr lang="es-ES" smtClean="0"/>
              <a:t>Redes</a:t>
            </a:r>
          </a:p>
        </p:txBody>
      </p:sp>
      <p:sp>
        <p:nvSpPr>
          <p:cNvPr id="113668" name="Rectangle 19"/>
          <p:cNvSpPr>
            <a:spLocks noGrp="1" noChangeArrowheads="1"/>
          </p:cNvSpPr>
          <p:nvPr>
            <p:ph type="sldNum" sz="quarter" idx="5"/>
          </p:nvPr>
        </p:nvSpPr>
        <p:spPr>
          <a:noFill/>
        </p:spPr>
        <p:txBody>
          <a:bodyPr/>
          <a:lstStyle/>
          <a:p>
            <a:r>
              <a:rPr lang="es-ES" smtClean="0"/>
              <a:t>6-</a:t>
            </a:r>
            <a:fld id="{A2722F90-F12A-4CC1-BB54-6C81FD804B35}" type="slidenum">
              <a:rPr lang="es-ES" smtClean="0"/>
              <a:pPr/>
              <a:t>42</a:t>
            </a:fld>
            <a:endParaRPr lang="es-ES" smtClean="0"/>
          </a:p>
        </p:txBody>
      </p:sp>
      <p:sp>
        <p:nvSpPr>
          <p:cNvPr id="11366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367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5036896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8"/>
          <p:cNvSpPr>
            <a:spLocks noGrp="1" noChangeArrowheads="1"/>
          </p:cNvSpPr>
          <p:nvPr>
            <p:ph type="ftr" sz="quarter" idx="4"/>
          </p:nvPr>
        </p:nvSpPr>
        <p:spPr>
          <a:noFill/>
        </p:spPr>
        <p:txBody>
          <a:bodyPr/>
          <a:lstStyle/>
          <a:p>
            <a:r>
              <a:rPr lang="es-ES" smtClean="0"/>
              <a:t>Redes</a:t>
            </a:r>
          </a:p>
        </p:txBody>
      </p:sp>
      <p:sp>
        <p:nvSpPr>
          <p:cNvPr id="114692" name="Rectangle 19"/>
          <p:cNvSpPr>
            <a:spLocks noGrp="1" noChangeArrowheads="1"/>
          </p:cNvSpPr>
          <p:nvPr>
            <p:ph type="sldNum" sz="quarter" idx="5"/>
          </p:nvPr>
        </p:nvSpPr>
        <p:spPr>
          <a:noFill/>
        </p:spPr>
        <p:txBody>
          <a:bodyPr/>
          <a:lstStyle/>
          <a:p>
            <a:r>
              <a:rPr lang="es-ES" smtClean="0"/>
              <a:t>6-</a:t>
            </a:r>
            <a:fld id="{B355DD9E-3D8C-4770-B2D2-AB64F5F0309A}" type="slidenum">
              <a:rPr lang="es-ES" smtClean="0"/>
              <a:pPr/>
              <a:t>43</a:t>
            </a:fld>
            <a:endParaRPr lang="es-ES" smtClean="0"/>
          </a:p>
        </p:txBody>
      </p:sp>
      <p:sp>
        <p:nvSpPr>
          <p:cNvPr id="114693"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4694"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6439129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8"/>
          <p:cNvSpPr>
            <a:spLocks noGrp="1" noChangeArrowheads="1"/>
          </p:cNvSpPr>
          <p:nvPr>
            <p:ph type="ftr" sz="quarter" idx="4"/>
          </p:nvPr>
        </p:nvSpPr>
        <p:spPr>
          <a:noFill/>
        </p:spPr>
        <p:txBody>
          <a:bodyPr/>
          <a:lstStyle/>
          <a:p>
            <a:r>
              <a:rPr lang="es-ES" smtClean="0"/>
              <a:t>Redes</a:t>
            </a:r>
          </a:p>
        </p:txBody>
      </p:sp>
      <p:sp>
        <p:nvSpPr>
          <p:cNvPr id="115716" name="Rectangle 19"/>
          <p:cNvSpPr>
            <a:spLocks noGrp="1" noChangeArrowheads="1"/>
          </p:cNvSpPr>
          <p:nvPr>
            <p:ph type="sldNum" sz="quarter" idx="5"/>
          </p:nvPr>
        </p:nvSpPr>
        <p:spPr>
          <a:noFill/>
        </p:spPr>
        <p:txBody>
          <a:bodyPr/>
          <a:lstStyle/>
          <a:p>
            <a:r>
              <a:rPr lang="es-ES" smtClean="0"/>
              <a:t>6-</a:t>
            </a:r>
            <a:fld id="{F15D37CD-4047-4322-A5D1-A6DDAE626CD2}" type="slidenum">
              <a:rPr lang="es-ES" smtClean="0"/>
              <a:pPr/>
              <a:t>44</a:t>
            </a:fld>
            <a:endParaRPr lang="es-ES" smtClean="0"/>
          </a:p>
        </p:txBody>
      </p:sp>
      <p:sp>
        <p:nvSpPr>
          <p:cNvPr id="11571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571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6400589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8"/>
          <p:cNvSpPr>
            <a:spLocks noGrp="1" noChangeArrowheads="1"/>
          </p:cNvSpPr>
          <p:nvPr>
            <p:ph type="ftr" sz="quarter" idx="4"/>
          </p:nvPr>
        </p:nvSpPr>
        <p:spPr>
          <a:noFill/>
        </p:spPr>
        <p:txBody>
          <a:bodyPr/>
          <a:lstStyle/>
          <a:p>
            <a:r>
              <a:rPr lang="es-ES" smtClean="0"/>
              <a:t>Redes</a:t>
            </a:r>
          </a:p>
        </p:txBody>
      </p:sp>
      <p:sp>
        <p:nvSpPr>
          <p:cNvPr id="116740" name="Rectangle 19"/>
          <p:cNvSpPr>
            <a:spLocks noGrp="1" noChangeArrowheads="1"/>
          </p:cNvSpPr>
          <p:nvPr>
            <p:ph type="sldNum" sz="quarter" idx="5"/>
          </p:nvPr>
        </p:nvSpPr>
        <p:spPr>
          <a:noFill/>
        </p:spPr>
        <p:txBody>
          <a:bodyPr/>
          <a:lstStyle/>
          <a:p>
            <a:r>
              <a:rPr lang="es-ES" smtClean="0"/>
              <a:t>6-</a:t>
            </a:r>
            <a:fld id="{47F5131C-472D-4FBE-903A-14510E32E760}" type="slidenum">
              <a:rPr lang="es-ES" smtClean="0"/>
              <a:pPr/>
              <a:t>45</a:t>
            </a:fld>
            <a:endParaRPr lang="es-ES" smtClean="0"/>
          </a:p>
        </p:txBody>
      </p:sp>
      <p:sp>
        <p:nvSpPr>
          <p:cNvPr id="116741"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6742"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61819762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18"/>
          <p:cNvSpPr>
            <a:spLocks noGrp="1" noChangeArrowheads="1"/>
          </p:cNvSpPr>
          <p:nvPr>
            <p:ph type="ftr" sz="quarter" idx="4"/>
          </p:nvPr>
        </p:nvSpPr>
        <p:spPr>
          <a:noFill/>
        </p:spPr>
        <p:txBody>
          <a:bodyPr/>
          <a:lstStyle/>
          <a:p>
            <a:r>
              <a:rPr lang="es-ES" smtClean="0"/>
              <a:t>Redes</a:t>
            </a:r>
          </a:p>
        </p:txBody>
      </p:sp>
      <p:sp>
        <p:nvSpPr>
          <p:cNvPr id="117764" name="Rectangle 19"/>
          <p:cNvSpPr>
            <a:spLocks noGrp="1" noChangeArrowheads="1"/>
          </p:cNvSpPr>
          <p:nvPr>
            <p:ph type="sldNum" sz="quarter" idx="5"/>
          </p:nvPr>
        </p:nvSpPr>
        <p:spPr>
          <a:noFill/>
        </p:spPr>
        <p:txBody>
          <a:bodyPr/>
          <a:lstStyle/>
          <a:p>
            <a:r>
              <a:rPr lang="es-ES" smtClean="0"/>
              <a:t>6-</a:t>
            </a:r>
            <a:fld id="{0FCDA865-DC0B-42B8-97C4-E312BBFAEFDC}" type="slidenum">
              <a:rPr lang="es-ES" smtClean="0"/>
              <a:pPr/>
              <a:t>46</a:t>
            </a:fld>
            <a:endParaRPr lang="es-ES" smtClean="0"/>
          </a:p>
        </p:txBody>
      </p:sp>
      <p:sp>
        <p:nvSpPr>
          <p:cNvPr id="11776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776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712515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18"/>
          <p:cNvSpPr>
            <a:spLocks noGrp="1" noChangeArrowheads="1"/>
          </p:cNvSpPr>
          <p:nvPr>
            <p:ph type="ftr" sz="quarter" idx="4"/>
          </p:nvPr>
        </p:nvSpPr>
        <p:spPr>
          <a:noFill/>
        </p:spPr>
        <p:txBody>
          <a:bodyPr/>
          <a:lstStyle/>
          <a:p>
            <a:r>
              <a:rPr lang="es-ES" smtClean="0"/>
              <a:t>Redes</a:t>
            </a:r>
          </a:p>
        </p:txBody>
      </p:sp>
      <p:sp>
        <p:nvSpPr>
          <p:cNvPr id="118788" name="Rectangle 19"/>
          <p:cNvSpPr>
            <a:spLocks noGrp="1" noChangeArrowheads="1"/>
          </p:cNvSpPr>
          <p:nvPr>
            <p:ph type="sldNum" sz="quarter" idx="5"/>
          </p:nvPr>
        </p:nvSpPr>
        <p:spPr>
          <a:noFill/>
        </p:spPr>
        <p:txBody>
          <a:bodyPr/>
          <a:lstStyle/>
          <a:p>
            <a:r>
              <a:rPr lang="es-ES" smtClean="0"/>
              <a:t>6-</a:t>
            </a:r>
            <a:fld id="{86B7E837-4EBE-423B-AF99-947F5D943DE6}" type="slidenum">
              <a:rPr lang="es-ES" smtClean="0"/>
              <a:pPr/>
              <a:t>47</a:t>
            </a:fld>
            <a:endParaRPr lang="es-ES" smtClean="0"/>
          </a:p>
        </p:txBody>
      </p:sp>
      <p:sp>
        <p:nvSpPr>
          <p:cNvPr id="11878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1879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9376644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18"/>
          <p:cNvSpPr>
            <a:spLocks noGrp="1" noChangeArrowheads="1"/>
          </p:cNvSpPr>
          <p:nvPr>
            <p:ph type="ftr" sz="quarter" idx="4"/>
          </p:nvPr>
        </p:nvSpPr>
        <p:spPr>
          <a:noFill/>
        </p:spPr>
        <p:txBody>
          <a:bodyPr/>
          <a:lstStyle/>
          <a:p>
            <a:r>
              <a:rPr lang="es-ES" smtClean="0"/>
              <a:t>Redes</a:t>
            </a:r>
          </a:p>
        </p:txBody>
      </p:sp>
      <p:sp>
        <p:nvSpPr>
          <p:cNvPr id="119812" name="Rectangle 19"/>
          <p:cNvSpPr>
            <a:spLocks noGrp="1" noChangeArrowheads="1"/>
          </p:cNvSpPr>
          <p:nvPr>
            <p:ph type="sldNum" sz="quarter" idx="5"/>
          </p:nvPr>
        </p:nvSpPr>
        <p:spPr>
          <a:noFill/>
        </p:spPr>
        <p:txBody>
          <a:bodyPr/>
          <a:lstStyle/>
          <a:p>
            <a:r>
              <a:rPr lang="es-ES" smtClean="0"/>
              <a:t>6-</a:t>
            </a:r>
            <a:fld id="{AAEAF375-8962-49B8-BF75-23C9289C33DF}" type="slidenum">
              <a:rPr lang="es-ES" smtClean="0"/>
              <a:pPr/>
              <a:t>48</a:t>
            </a:fld>
            <a:endParaRPr lang="es-ES" smtClean="0"/>
          </a:p>
        </p:txBody>
      </p:sp>
      <p:sp>
        <p:nvSpPr>
          <p:cNvPr id="119813" name="Rectangle 2"/>
          <p:cNvSpPr>
            <a:spLocks noGrp="1" noRot="1" noChangeAspect="1" noChangeArrowheads="1" noTextEdit="1"/>
          </p:cNvSpPr>
          <p:nvPr>
            <p:ph type="sldImg"/>
          </p:nvPr>
        </p:nvSpPr>
        <p:spPr>
          <a:ln/>
        </p:spPr>
      </p:sp>
      <p:sp>
        <p:nvSpPr>
          <p:cNvPr id="119814"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4750055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18"/>
          <p:cNvSpPr>
            <a:spLocks noGrp="1" noChangeArrowheads="1"/>
          </p:cNvSpPr>
          <p:nvPr>
            <p:ph type="ftr" sz="quarter" idx="4"/>
          </p:nvPr>
        </p:nvSpPr>
        <p:spPr>
          <a:noFill/>
        </p:spPr>
        <p:txBody>
          <a:bodyPr/>
          <a:lstStyle/>
          <a:p>
            <a:r>
              <a:rPr lang="es-ES" smtClean="0"/>
              <a:t>Redes</a:t>
            </a:r>
          </a:p>
        </p:txBody>
      </p:sp>
      <p:sp>
        <p:nvSpPr>
          <p:cNvPr id="120836" name="Rectangle 19"/>
          <p:cNvSpPr>
            <a:spLocks noGrp="1" noChangeArrowheads="1"/>
          </p:cNvSpPr>
          <p:nvPr>
            <p:ph type="sldNum" sz="quarter" idx="5"/>
          </p:nvPr>
        </p:nvSpPr>
        <p:spPr>
          <a:noFill/>
        </p:spPr>
        <p:txBody>
          <a:bodyPr/>
          <a:lstStyle/>
          <a:p>
            <a:r>
              <a:rPr lang="es-ES" smtClean="0"/>
              <a:t>6-</a:t>
            </a:r>
            <a:fld id="{5D593E79-A334-4F04-934D-D5F01FD57CE1}" type="slidenum">
              <a:rPr lang="es-ES" smtClean="0"/>
              <a:pPr/>
              <a:t>49</a:t>
            </a:fld>
            <a:endParaRPr lang="es-ES" smtClean="0"/>
          </a:p>
        </p:txBody>
      </p:sp>
      <p:sp>
        <p:nvSpPr>
          <p:cNvPr id="12083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2083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297035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18"/>
          <p:cNvSpPr>
            <a:spLocks noGrp="1" noChangeArrowheads="1"/>
          </p:cNvSpPr>
          <p:nvPr>
            <p:ph type="ftr" sz="quarter" idx="4"/>
          </p:nvPr>
        </p:nvSpPr>
        <p:spPr>
          <a:noFill/>
        </p:spPr>
        <p:txBody>
          <a:bodyPr/>
          <a:lstStyle/>
          <a:p>
            <a:r>
              <a:rPr lang="es-ES" smtClean="0"/>
              <a:t>Redes</a:t>
            </a:r>
          </a:p>
        </p:txBody>
      </p:sp>
      <p:sp>
        <p:nvSpPr>
          <p:cNvPr id="128004" name="Rectangle 19"/>
          <p:cNvSpPr>
            <a:spLocks noGrp="1" noChangeArrowheads="1"/>
          </p:cNvSpPr>
          <p:nvPr>
            <p:ph type="sldNum" sz="quarter" idx="5"/>
          </p:nvPr>
        </p:nvSpPr>
        <p:spPr>
          <a:noFill/>
        </p:spPr>
        <p:txBody>
          <a:bodyPr/>
          <a:lstStyle/>
          <a:p>
            <a:r>
              <a:rPr lang="es-ES" smtClean="0"/>
              <a:t>6-</a:t>
            </a:r>
            <a:fld id="{9D01A20C-728D-43F1-B09F-8FE89E446BF1}" type="slidenum">
              <a:rPr lang="es-ES" smtClean="0"/>
              <a:pPr/>
              <a:t>5</a:t>
            </a:fld>
            <a:endParaRPr lang="es-ES" smtClean="0"/>
          </a:p>
        </p:txBody>
      </p:sp>
      <p:sp>
        <p:nvSpPr>
          <p:cNvPr id="128005" name="Rectangle 2"/>
          <p:cNvSpPr>
            <a:spLocks noGrp="1" noRot="1" noChangeAspect="1" noChangeArrowheads="1" noTextEdit="1"/>
          </p:cNvSpPr>
          <p:nvPr>
            <p:ph type="sldImg"/>
          </p:nvPr>
        </p:nvSpPr>
        <p:spPr>
          <a:ln/>
        </p:spPr>
      </p:sp>
      <p:sp>
        <p:nvSpPr>
          <p:cNvPr id="128006"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6366011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18"/>
          <p:cNvSpPr>
            <a:spLocks noGrp="1" noChangeArrowheads="1"/>
          </p:cNvSpPr>
          <p:nvPr>
            <p:ph type="ftr" sz="quarter" idx="4"/>
          </p:nvPr>
        </p:nvSpPr>
        <p:spPr>
          <a:noFill/>
        </p:spPr>
        <p:txBody>
          <a:bodyPr/>
          <a:lstStyle/>
          <a:p>
            <a:r>
              <a:rPr lang="es-ES" smtClean="0"/>
              <a:t>Redes</a:t>
            </a:r>
          </a:p>
        </p:txBody>
      </p:sp>
      <p:sp>
        <p:nvSpPr>
          <p:cNvPr id="120836" name="Rectangle 19"/>
          <p:cNvSpPr>
            <a:spLocks noGrp="1" noChangeArrowheads="1"/>
          </p:cNvSpPr>
          <p:nvPr>
            <p:ph type="sldNum" sz="quarter" idx="5"/>
          </p:nvPr>
        </p:nvSpPr>
        <p:spPr>
          <a:noFill/>
        </p:spPr>
        <p:txBody>
          <a:bodyPr/>
          <a:lstStyle/>
          <a:p>
            <a:r>
              <a:rPr lang="es-ES" smtClean="0"/>
              <a:t>6-</a:t>
            </a:r>
            <a:fld id="{5D593E79-A334-4F04-934D-D5F01FD57CE1}" type="slidenum">
              <a:rPr lang="es-ES" smtClean="0"/>
              <a:pPr/>
              <a:t>50</a:t>
            </a:fld>
            <a:endParaRPr lang="es-ES" smtClean="0"/>
          </a:p>
        </p:txBody>
      </p:sp>
      <p:sp>
        <p:nvSpPr>
          <p:cNvPr id="120837"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20838"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333438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18"/>
          <p:cNvSpPr>
            <a:spLocks noGrp="1" noChangeArrowheads="1"/>
          </p:cNvSpPr>
          <p:nvPr>
            <p:ph type="ftr" sz="quarter" idx="4"/>
          </p:nvPr>
        </p:nvSpPr>
        <p:spPr>
          <a:noFill/>
        </p:spPr>
        <p:txBody>
          <a:bodyPr/>
          <a:lstStyle/>
          <a:p>
            <a:r>
              <a:rPr lang="es-ES" smtClean="0"/>
              <a:t>Redes</a:t>
            </a:r>
          </a:p>
        </p:txBody>
      </p:sp>
      <p:sp>
        <p:nvSpPr>
          <p:cNvPr id="121860" name="Rectangle 19"/>
          <p:cNvSpPr>
            <a:spLocks noGrp="1" noChangeArrowheads="1"/>
          </p:cNvSpPr>
          <p:nvPr>
            <p:ph type="sldNum" sz="quarter" idx="5"/>
          </p:nvPr>
        </p:nvSpPr>
        <p:spPr>
          <a:noFill/>
        </p:spPr>
        <p:txBody>
          <a:bodyPr/>
          <a:lstStyle/>
          <a:p>
            <a:r>
              <a:rPr lang="es-ES" smtClean="0"/>
              <a:t>6-</a:t>
            </a:r>
            <a:fld id="{89FD0C0C-FB44-4B25-8DBA-3A3A8171C815}" type="slidenum">
              <a:rPr lang="es-ES" smtClean="0"/>
              <a:pPr/>
              <a:t>51</a:t>
            </a:fld>
            <a:endParaRPr lang="es-ES" smtClean="0"/>
          </a:p>
        </p:txBody>
      </p:sp>
      <p:sp>
        <p:nvSpPr>
          <p:cNvPr id="121861"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21862"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7878889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18"/>
          <p:cNvSpPr>
            <a:spLocks noGrp="1" noChangeArrowheads="1"/>
          </p:cNvSpPr>
          <p:nvPr>
            <p:ph type="ftr" sz="quarter" idx="4"/>
          </p:nvPr>
        </p:nvSpPr>
        <p:spPr>
          <a:noFill/>
        </p:spPr>
        <p:txBody>
          <a:bodyPr/>
          <a:lstStyle/>
          <a:p>
            <a:r>
              <a:rPr lang="es-ES" smtClean="0"/>
              <a:t>Redes</a:t>
            </a:r>
          </a:p>
        </p:txBody>
      </p:sp>
      <p:sp>
        <p:nvSpPr>
          <p:cNvPr id="122884" name="Rectangle 19"/>
          <p:cNvSpPr>
            <a:spLocks noGrp="1" noChangeArrowheads="1"/>
          </p:cNvSpPr>
          <p:nvPr>
            <p:ph type="sldNum" sz="quarter" idx="5"/>
          </p:nvPr>
        </p:nvSpPr>
        <p:spPr>
          <a:noFill/>
        </p:spPr>
        <p:txBody>
          <a:bodyPr/>
          <a:lstStyle/>
          <a:p>
            <a:r>
              <a:rPr lang="es-ES" smtClean="0"/>
              <a:t>6-</a:t>
            </a:r>
            <a:fld id="{D79B0683-820A-4B7D-B2BB-DAC6BDB00377}" type="slidenum">
              <a:rPr lang="es-ES" smtClean="0"/>
              <a:pPr/>
              <a:t>52</a:t>
            </a:fld>
            <a:endParaRPr lang="es-ES" smtClean="0"/>
          </a:p>
        </p:txBody>
      </p:sp>
      <p:sp>
        <p:nvSpPr>
          <p:cNvPr id="122885"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22886"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10760991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18"/>
          <p:cNvSpPr>
            <a:spLocks noGrp="1" noChangeArrowheads="1"/>
          </p:cNvSpPr>
          <p:nvPr>
            <p:ph type="ftr" sz="quarter" idx="4"/>
          </p:nvPr>
        </p:nvSpPr>
        <p:spPr>
          <a:noFill/>
        </p:spPr>
        <p:txBody>
          <a:bodyPr/>
          <a:lstStyle/>
          <a:p>
            <a:r>
              <a:rPr lang="es-ES" smtClean="0"/>
              <a:t>Redes</a:t>
            </a:r>
          </a:p>
        </p:txBody>
      </p:sp>
      <p:sp>
        <p:nvSpPr>
          <p:cNvPr id="123908" name="Rectangle 19"/>
          <p:cNvSpPr>
            <a:spLocks noGrp="1" noChangeArrowheads="1"/>
          </p:cNvSpPr>
          <p:nvPr>
            <p:ph type="sldNum" sz="quarter" idx="5"/>
          </p:nvPr>
        </p:nvSpPr>
        <p:spPr>
          <a:noFill/>
        </p:spPr>
        <p:txBody>
          <a:bodyPr/>
          <a:lstStyle/>
          <a:p>
            <a:r>
              <a:rPr lang="es-ES" smtClean="0"/>
              <a:t>6-</a:t>
            </a:r>
            <a:fld id="{2A566B46-8AB6-4A4D-A9E2-D41D3B81C3DC}" type="slidenum">
              <a:rPr lang="es-ES" smtClean="0"/>
              <a:pPr/>
              <a:t>53</a:t>
            </a:fld>
            <a:endParaRPr lang="es-ES" smtClean="0"/>
          </a:p>
        </p:txBody>
      </p:sp>
      <p:sp>
        <p:nvSpPr>
          <p:cNvPr id="123909" name="Rectangle 2"/>
          <p:cNvSpPr>
            <a:spLocks noGrp="1" noRot="1" noChangeAspect="1" noChangeArrowheads="1" noTextEdit="1"/>
          </p:cNvSpPr>
          <p:nvPr>
            <p:ph type="sldImg"/>
          </p:nvPr>
        </p:nvSpPr>
        <p:spPr>
          <a:xfrm>
            <a:off x="625475" y="504825"/>
            <a:ext cx="5849938" cy="4387850"/>
          </a:xfrm>
          <a:solidFill>
            <a:srgbClr val="FFFFFF"/>
          </a:solidFill>
          <a:ln/>
        </p:spPr>
      </p:sp>
      <p:sp>
        <p:nvSpPr>
          <p:cNvPr id="123910" name="Rectangle 3"/>
          <p:cNvSpPr>
            <a:spLocks noGrp="1" noChangeArrowheads="1"/>
          </p:cNvSpPr>
          <p:nvPr>
            <p:ph type="body" idx="1"/>
          </p:nvPr>
        </p:nvSpPr>
        <p:spPr>
          <a:xfrm>
            <a:off x="528459" y="5130461"/>
            <a:ext cx="6063986" cy="4610838"/>
          </a:xfrm>
          <a:solidFill>
            <a:srgbClr val="FFFFFF"/>
          </a:solidFill>
          <a:ln>
            <a:solidFill>
              <a:srgbClr val="000000"/>
            </a:solid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202152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18"/>
          <p:cNvSpPr>
            <a:spLocks noGrp="1" noChangeArrowheads="1"/>
          </p:cNvSpPr>
          <p:nvPr>
            <p:ph type="ftr" sz="quarter" idx="4"/>
          </p:nvPr>
        </p:nvSpPr>
        <p:spPr>
          <a:noFill/>
        </p:spPr>
        <p:txBody>
          <a:bodyPr/>
          <a:lstStyle/>
          <a:p>
            <a:r>
              <a:rPr lang="es-ES" smtClean="0"/>
              <a:t>Redes</a:t>
            </a:r>
          </a:p>
        </p:txBody>
      </p:sp>
      <p:sp>
        <p:nvSpPr>
          <p:cNvPr id="129028" name="Rectangle 19"/>
          <p:cNvSpPr>
            <a:spLocks noGrp="1" noChangeArrowheads="1"/>
          </p:cNvSpPr>
          <p:nvPr>
            <p:ph type="sldNum" sz="quarter" idx="5"/>
          </p:nvPr>
        </p:nvSpPr>
        <p:spPr>
          <a:noFill/>
        </p:spPr>
        <p:txBody>
          <a:bodyPr/>
          <a:lstStyle/>
          <a:p>
            <a:r>
              <a:rPr lang="es-ES" smtClean="0"/>
              <a:t>6-</a:t>
            </a:r>
            <a:fld id="{335EE1A4-7388-4E5B-8F5E-50B7A8199E66}" type="slidenum">
              <a:rPr lang="es-ES" smtClean="0"/>
              <a:pPr/>
              <a:t>6</a:t>
            </a:fld>
            <a:endParaRPr lang="es-ES" smtClean="0"/>
          </a:p>
        </p:txBody>
      </p:sp>
      <p:sp>
        <p:nvSpPr>
          <p:cNvPr id="129029" name="Rectangle 2"/>
          <p:cNvSpPr>
            <a:spLocks noGrp="1" noRot="1" noChangeAspect="1" noChangeArrowheads="1" noTextEdit="1"/>
          </p:cNvSpPr>
          <p:nvPr>
            <p:ph type="sldImg"/>
          </p:nvPr>
        </p:nvSpPr>
        <p:spPr>
          <a:ln/>
        </p:spPr>
      </p:sp>
      <p:sp>
        <p:nvSpPr>
          <p:cNvPr id="129030"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334280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18"/>
          <p:cNvSpPr>
            <a:spLocks noGrp="1" noChangeArrowheads="1"/>
          </p:cNvSpPr>
          <p:nvPr>
            <p:ph type="ftr" sz="quarter" idx="4"/>
          </p:nvPr>
        </p:nvSpPr>
        <p:spPr>
          <a:noFill/>
        </p:spPr>
        <p:txBody>
          <a:bodyPr/>
          <a:lstStyle/>
          <a:p>
            <a:r>
              <a:rPr lang="es-ES" smtClean="0"/>
              <a:t>Redes</a:t>
            </a:r>
          </a:p>
        </p:txBody>
      </p:sp>
      <p:sp>
        <p:nvSpPr>
          <p:cNvPr id="130052" name="Rectangle 19"/>
          <p:cNvSpPr>
            <a:spLocks noGrp="1" noChangeArrowheads="1"/>
          </p:cNvSpPr>
          <p:nvPr>
            <p:ph type="sldNum" sz="quarter" idx="5"/>
          </p:nvPr>
        </p:nvSpPr>
        <p:spPr>
          <a:noFill/>
        </p:spPr>
        <p:txBody>
          <a:bodyPr/>
          <a:lstStyle/>
          <a:p>
            <a:r>
              <a:rPr lang="es-ES" smtClean="0"/>
              <a:t>6-</a:t>
            </a:r>
            <a:fld id="{5E89D7E5-6EE2-43B2-B0BA-25F08F28BB17}" type="slidenum">
              <a:rPr lang="es-ES" smtClean="0"/>
              <a:pPr/>
              <a:t>7</a:t>
            </a:fld>
            <a:endParaRPr lang="es-ES" smtClean="0"/>
          </a:p>
        </p:txBody>
      </p:sp>
      <p:sp>
        <p:nvSpPr>
          <p:cNvPr id="130053" name="Rectangle 2"/>
          <p:cNvSpPr>
            <a:spLocks noGrp="1" noRot="1" noChangeAspect="1" noChangeArrowheads="1" noTextEdit="1"/>
          </p:cNvSpPr>
          <p:nvPr>
            <p:ph type="sldImg"/>
          </p:nvPr>
        </p:nvSpPr>
        <p:spPr>
          <a:ln/>
        </p:spPr>
      </p:sp>
      <p:sp>
        <p:nvSpPr>
          <p:cNvPr id="130054"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47718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18"/>
          <p:cNvSpPr>
            <a:spLocks noGrp="1" noChangeArrowheads="1"/>
          </p:cNvSpPr>
          <p:nvPr>
            <p:ph type="ftr" sz="quarter" idx="4"/>
          </p:nvPr>
        </p:nvSpPr>
        <p:spPr>
          <a:noFill/>
        </p:spPr>
        <p:txBody>
          <a:bodyPr/>
          <a:lstStyle/>
          <a:p>
            <a:r>
              <a:rPr lang="es-ES" smtClean="0"/>
              <a:t>Redes</a:t>
            </a:r>
          </a:p>
        </p:txBody>
      </p:sp>
      <p:sp>
        <p:nvSpPr>
          <p:cNvPr id="131076" name="Rectangle 19"/>
          <p:cNvSpPr>
            <a:spLocks noGrp="1" noChangeArrowheads="1"/>
          </p:cNvSpPr>
          <p:nvPr>
            <p:ph type="sldNum" sz="quarter" idx="5"/>
          </p:nvPr>
        </p:nvSpPr>
        <p:spPr>
          <a:noFill/>
        </p:spPr>
        <p:txBody>
          <a:bodyPr/>
          <a:lstStyle/>
          <a:p>
            <a:r>
              <a:rPr lang="es-ES" smtClean="0"/>
              <a:t>6-</a:t>
            </a:r>
            <a:fld id="{DBC59B6F-6382-40BF-A040-2ECE99EEC4A4}" type="slidenum">
              <a:rPr lang="es-ES" smtClean="0"/>
              <a:pPr/>
              <a:t>8</a:t>
            </a:fld>
            <a:endParaRPr lang="es-ES" smtClean="0"/>
          </a:p>
        </p:txBody>
      </p:sp>
      <p:sp>
        <p:nvSpPr>
          <p:cNvPr id="131077" name="Rectangle 2"/>
          <p:cNvSpPr>
            <a:spLocks noGrp="1" noRot="1" noChangeAspect="1" noChangeArrowheads="1" noTextEdit="1"/>
          </p:cNvSpPr>
          <p:nvPr>
            <p:ph type="sldImg"/>
          </p:nvPr>
        </p:nvSpPr>
        <p:spPr>
          <a:xfrm>
            <a:off x="625475" y="504825"/>
            <a:ext cx="5849938" cy="4387850"/>
          </a:xfrm>
          <a:ln/>
        </p:spPr>
      </p:sp>
      <p:sp>
        <p:nvSpPr>
          <p:cNvPr id="131078" name="Rectangle 3"/>
          <p:cNvSpPr>
            <a:spLocks noGrp="1" noChangeArrowheads="1"/>
          </p:cNvSpPr>
          <p:nvPr>
            <p:ph type="body" idx="1"/>
          </p:nvPr>
        </p:nvSpPr>
        <p:spPr>
          <a:xfrm>
            <a:off x="528459" y="5130461"/>
            <a:ext cx="6063986" cy="4610838"/>
          </a:xfrm>
          <a:noFill/>
          <a:ln/>
        </p:spPr>
        <p:txBody>
          <a:bodyPr/>
          <a:lstStyle/>
          <a:p>
            <a:pPr eaLnBrk="1" hangingPunct="1"/>
            <a:endParaRPr lang="es-ES_tradnl"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3644510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18"/>
          <p:cNvSpPr>
            <a:spLocks noGrp="1" noChangeArrowheads="1"/>
          </p:cNvSpPr>
          <p:nvPr>
            <p:ph type="ftr" sz="quarter" idx="4"/>
          </p:nvPr>
        </p:nvSpPr>
        <p:spPr>
          <a:noFill/>
        </p:spPr>
        <p:txBody>
          <a:bodyPr/>
          <a:lstStyle/>
          <a:p>
            <a:r>
              <a:rPr lang="es-ES" smtClean="0"/>
              <a:t>Redes</a:t>
            </a:r>
          </a:p>
        </p:txBody>
      </p:sp>
      <p:sp>
        <p:nvSpPr>
          <p:cNvPr id="132100" name="Rectangle 19"/>
          <p:cNvSpPr>
            <a:spLocks noGrp="1" noChangeArrowheads="1"/>
          </p:cNvSpPr>
          <p:nvPr>
            <p:ph type="sldNum" sz="quarter" idx="5"/>
          </p:nvPr>
        </p:nvSpPr>
        <p:spPr>
          <a:noFill/>
        </p:spPr>
        <p:txBody>
          <a:bodyPr/>
          <a:lstStyle/>
          <a:p>
            <a:r>
              <a:rPr lang="es-ES" smtClean="0"/>
              <a:t>6-</a:t>
            </a:r>
            <a:fld id="{5FB31241-6F69-4DAC-98CE-9E22E7C158DD}" type="slidenum">
              <a:rPr lang="es-ES" smtClean="0"/>
              <a:pPr/>
              <a:t>9</a:t>
            </a:fld>
            <a:endParaRPr lang="es-ES" smtClean="0"/>
          </a:p>
        </p:txBody>
      </p:sp>
      <p:sp>
        <p:nvSpPr>
          <p:cNvPr id="132101" name="Rectangle 2"/>
          <p:cNvSpPr>
            <a:spLocks noGrp="1" noRot="1" noChangeAspect="1" noChangeArrowheads="1" noTextEdit="1"/>
          </p:cNvSpPr>
          <p:nvPr>
            <p:ph type="sldImg"/>
          </p:nvPr>
        </p:nvSpPr>
        <p:spPr>
          <a:ln/>
        </p:spPr>
      </p:sp>
      <p:sp>
        <p:nvSpPr>
          <p:cNvPr id="132102" name="Rectangle 3"/>
          <p:cNvSpPr>
            <a:spLocks noGrp="1" noChangeArrowheads="1"/>
          </p:cNvSpPr>
          <p:nvPr>
            <p:ph type="body" idx="1"/>
          </p:nvPr>
        </p:nvSpPr>
        <p:spPr>
          <a:noFill/>
          <a:ln/>
        </p:spPr>
        <p:txBody>
          <a:bodyPr/>
          <a:lstStyle/>
          <a:p>
            <a:pPr eaLnBrk="1" hangingPunct="1"/>
            <a:endParaRPr lang="es-ES" smtClean="0"/>
          </a:p>
        </p:txBody>
      </p:sp>
      <p:sp>
        <p:nvSpPr>
          <p:cNvPr id="7" name="Rectangle 14"/>
          <p:cNvSpPr>
            <a:spLocks noGrp="1" noChangeArrowheads="1"/>
          </p:cNvSpPr>
          <p:nvPr>
            <p:ph type="hdr" sz="quarter"/>
          </p:nvPr>
        </p:nvSpPr>
        <p:spPr>
          <a:xfrm>
            <a:off x="0" y="1"/>
            <a:ext cx="2992940" cy="555800"/>
          </a:xfrm>
          <a:noFill/>
        </p:spPr>
        <p:txBody>
          <a:bodyPr/>
          <a:lstStyle/>
          <a:p>
            <a:r>
              <a:rPr lang="es-ES" dirty="0" smtClean="0"/>
              <a:t>Miscelánea</a:t>
            </a:r>
          </a:p>
        </p:txBody>
      </p:sp>
    </p:spTree>
    <p:extLst>
      <p:ext uri="{BB962C8B-B14F-4D97-AF65-F5344CB8AC3E}">
        <p14:creationId xmlns:p14="http://schemas.microsoft.com/office/powerpoint/2010/main" val="2257878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8" name="Rectangle 14"/>
          <p:cNvSpPr>
            <a:spLocks noChangeArrowheads="1"/>
          </p:cNvSpPr>
          <p:nvPr userDrawn="1"/>
        </p:nvSpPr>
        <p:spPr bwMode="auto">
          <a:xfrm>
            <a:off x="3779838" y="6524625"/>
            <a:ext cx="1152525" cy="273050"/>
          </a:xfrm>
          <a:prstGeom prst="rect">
            <a:avLst/>
          </a:prstGeom>
          <a:noFill/>
          <a:ln w="9525">
            <a:noFill/>
            <a:miter lim="800000"/>
            <a:headEnd/>
            <a:tailEnd/>
          </a:ln>
          <a:effectLst/>
        </p:spPr>
        <p:txBody>
          <a:bodyPr/>
          <a:lstStyle/>
          <a:p>
            <a:pPr algn="ctr" eaLnBrk="0" hangingPunct="0">
              <a:defRPr/>
            </a:pPr>
            <a:r>
              <a:rPr lang="es-ES" sz="1400"/>
              <a:t>Redes 6-</a:t>
            </a:r>
            <a:fld id="{9631F069-40A1-4E97-8EBA-BF0D57DEB1A2}" type="slidenum">
              <a:rPr lang="es-ES" sz="1400"/>
              <a:pPr algn="ctr" eaLnBrk="0" hangingPunct="0">
                <a:defRPr/>
              </a:pPr>
              <a:t>‹Nº›</a:t>
            </a:fld>
            <a:endParaRPr lang="es-ES" sz="1400"/>
          </a:p>
        </p:txBody>
      </p:sp>
      <p:sp>
        <p:nvSpPr>
          <p:cNvPr id="1039" name="Text Box 15"/>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pPr eaLnBrk="0" hangingPunct="0">
              <a:defRPr/>
            </a:pPr>
            <a:r>
              <a:rPr lang="es-ES" sz="1400"/>
              <a:t>Universidad de Valencia</a:t>
            </a:r>
          </a:p>
        </p:txBody>
      </p:sp>
      <p:sp>
        <p:nvSpPr>
          <p:cNvPr id="1040" name="Text Box 16"/>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pPr eaLnBrk="0" hangingPunct="0">
              <a:defRPr/>
            </a:pPr>
            <a:r>
              <a:rPr lang="es-ES" sz="1400"/>
              <a:t>Rogelio Montañana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3.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2.wmf"/><Relationship Id="rId5" Type="http://schemas.openxmlformats.org/officeDocument/2006/relationships/image" Target="../media/image4.wmf"/><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17.wmf"/><Relationship Id="rId2" Type="http://schemas.openxmlformats.org/officeDocument/2006/relationships/notesSlide" Target="../notesSlides/notesSlide25.xml"/><Relationship Id="rId16" Type="http://schemas.openxmlformats.org/officeDocument/2006/relationships/image" Target="../media/image21.wmf"/><Relationship Id="rId1" Type="http://schemas.openxmlformats.org/officeDocument/2006/relationships/slideLayout" Target="../slideLayouts/slideLayout7.xml"/><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5" Type="http://schemas.openxmlformats.org/officeDocument/2006/relationships/image" Target="../media/image2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 Id="rId14" Type="http://schemas.openxmlformats.org/officeDocument/2006/relationships/image" Target="../media/image19.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25.wmf"/><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24.wmf"/><Relationship Id="rId4" Type="http://schemas.openxmlformats.org/officeDocument/2006/relationships/image" Target="../media/image23.wmf"/></Relationships>
</file>

<file path=ppt/slides/_rels/slide2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image" Target="../media/image22.wmf"/><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5.wmf"/><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image" Target="../media/image29.wmf"/><Relationship Id="rId5" Type="http://schemas.openxmlformats.org/officeDocument/2006/relationships/image" Target="../media/image26.wmf"/><Relationship Id="rId4" Type="http://schemas.openxmlformats.org/officeDocument/2006/relationships/image" Target="../media/image28.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2.wmf"/><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2.wmf"/><Relationship Id="rId4" Type="http://schemas.openxmlformats.org/officeDocument/2006/relationships/image" Target="../media/image3.wmf"/></Relationships>
</file>

<file path=ppt/slides/_rels/slide4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2.wmf"/><Relationship Id="rId4" Type="http://schemas.openxmlformats.org/officeDocument/2006/relationships/image" Target="../media/image3.wmf"/></Relationships>
</file>

<file path=ppt/slides/_rels/slide4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2.wmf"/><Relationship Id="rId4" Type="http://schemas.openxmlformats.org/officeDocument/2006/relationships/image" Target="../media/image3.wmf"/></Relationships>
</file>

<file path=ppt/slides/_rels/slide46.xml.rels><?xml version="1.0" encoding="UTF-8" standalone="yes"?>
<Relationships xmlns="http://schemas.openxmlformats.org/package/2006/relationships"><Relationship Id="rId3" Type="http://schemas.openxmlformats.org/officeDocument/2006/relationships/hyperlink" Target="http://adsl.internautas.org/sections.php?op=viewarticle&amp;artid=1" TargetMode="Externa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7.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3.wmf"/><Relationship Id="rId4" Type="http://schemas.openxmlformats.org/officeDocument/2006/relationships/image" Target="../media/image2.wmf"/></Relationships>
</file>

<file path=ppt/slides/_rels/slide4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628775"/>
            <a:ext cx="7773987" cy="2087563"/>
          </a:xfrm>
        </p:spPr>
        <p:txBody>
          <a:bodyPr/>
          <a:lstStyle/>
          <a:p>
            <a:pPr eaLnBrk="1" hangingPunct="1"/>
            <a:r>
              <a:rPr lang="es-ES_tradnl" sz="3600" dirty="0" smtClean="0">
                <a:latin typeface="Times New Roman" pitchFamily="18" charset="0"/>
              </a:rPr>
              <a:t>Tema 10</a:t>
            </a:r>
            <a:br>
              <a:rPr lang="es-ES_tradnl" sz="3600" dirty="0" smtClean="0">
                <a:latin typeface="Times New Roman" pitchFamily="18" charset="0"/>
              </a:rPr>
            </a:br>
            <a:r>
              <a:rPr lang="es-ES_tradnl" sz="3600" dirty="0" smtClean="0">
                <a:latin typeface="Times New Roman" pitchFamily="18" charset="0"/>
              </a:rPr>
              <a:t/>
            </a:r>
            <a:br>
              <a:rPr lang="es-ES_tradnl" sz="3600" dirty="0" smtClean="0">
                <a:latin typeface="Times New Roman" pitchFamily="18" charset="0"/>
              </a:rPr>
            </a:br>
            <a:r>
              <a:rPr lang="es-ES_tradnl" sz="4800" dirty="0" err="1" smtClean="0">
                <a:latin typeface="Times New Roman" pitchFamily="18" charset="0"/>
              </a:rPr>
              <a:t>Internetworking</a:t>
            </a:r>
            <a:r>
              <a:rPr lang="es-ES_tradnl" sz="4800" dirty="0" smtClean="0">
                <a:latin typeface="Times New Roman" pitchFamily="18" charset="0"/>
              </a:rPr>
              <a:t> (Miscelánea)</a:t>
            </a:r>
            <a:endParaRPr lang="es-ES" sz="2000" dirty="0" smtClean="0">
              <a:latin typeface="Times New Roman" pitchFamily="18" charset="0"/>
              <a:cs typeface="Times New Roman" pitchFamily="18" charset="0"/>
            </a:endParaRPr>
          </a:p>
        </p:txBody>
      </p:sp>
      <p:sp>
        <p:nvSpPr>
          <p:cNvPr id="4" name="Text Box 5"/>
          <p:cNvSpPr txBox="1">
            <a:spLocks noChangeArrowheads="1"/>
          </p:cNvSpPr>
          <p:nvPr/>
        </p:nvSpPr>
        <p:spPr bwMode="auto">
          <a:xfrm>
            <a:off x="3390090" y="5373216"/>
            <a:ext cx="1811714" cy="338554"/>
          </a:xfrm>
          <a:prstGeom prst="rect">
            <a:avLst/>
          </a:prstGeom>
          <a:noFill/>
          <a:ln w="12700">
            <a:noFill/>
            <a:miter lim="800000"/>
            <a:headEnd/>
            <a:tailEnd/>
          </a:ln>
          <a:effectLst/>
        </p:spPr>
        <p:txBody>
          <a:bodyPr wrap="none">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5" name="CuadroTexto 7"/>
          <p:cNvSpPr txBox="1"/>
          <p:nvPr/>
        </p:nvSpPr>
        <p:spPr>
          <a:xfrm>
            <a:off x="376042" y="6113041"/>
            <a:ext cx="8300414" cy="307777"/>
          </a:xfrm>
          <a:prstGeom prst="rect">
            <a:avLst/>
          </a:prstGeom>
          <a:noFill/>
        </p:spPr>
        <p:txBody>
          <a:bodyPr wrap="none" rtlCol="0">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r>
              <a:rPr lang="es-ES" sz="1400" b="0" i="0" dirty="0">
                <a:latin typeface="Times New Roman" panose="02020603050405020304" pitchFamily="18" charset="0"/>
                <a:cs typeface="Times New Roman" panose="02020603050405020304" pitchFamily="18" charset="0"/>
              </a:rPr>
              <a:t>Esta obra está bajo una </a:t>
            </a:r>
            <a:r>
              <a:rPr lang="es-ES" sz="1400" b="0" i="0" u="sng" dirty="0">
                <a:latin typeface="Times New Roman" panose="02020603050405020304" pitchFamily="18" charset="0"/>
                <a:cs typeface="Times New Roman" panose="02020603050405020304" pitchFamily="18" charset="0"/>
                <a:hlinkClick r:id="rId3"/>
              </a:rPr>
              <a:t>Licencia </a:t>
            </a:r>
            <a:r>
              <a:rPr lang="es-ES" sz="1400" b="0" i="0" u="sng" dirty="0" err="1">
                <a:latin typeface="Times New Roman" panose="02020603050405020304" pitchFamily="18" charset="0"/>
                <a:cs typeface="Times New Roman" panose="02020603050405020304" pitchFamily="18" charset="0"/>
                <a:hlinkClick r:id="rId3"/>
              </a:rPr>
              <a:t>Creative</a:t>
            </a:r>
            <a:r>
              <a:rPr lang="es-ES" sz="1400" b="0" i="0" u="sng" dirty="0">
                <a:latin typeface="Times New Roman" panose="02020603050405020304" pitchFamily="18" charset="0"/>
                <a:cs typeface="Times New Roman" panose="02020603050405020304" pitchFamily="18" charset="0"/>
                <a:hlinkClick r:id="rId3"/>
              </a:rPr>
              <a:t> </a:t>
            </a:r>
            <a:r>
              <a:rPr lang="es-ES" sz="1400" b="0" i="0" u="sng" dirty="0" err="1">
                <a:latin typeface="Times New Roman" panose="02020603050405020304" pitchFamily="18" charset="0"/>
                <a:cs typeface="Times New Roman" panose="02020603050405020304" pitchFamily="18" charset="0"/>
                <a:hlinkClick r:id="rId3"/>
              </a:rPr>
              <a:t>Commons</a:t>
            </a:r>
            <a:r>
              <a:rPr lang="es-ES" sz="1400" b="0" i="0" u="sng" dirty="0">
                <a:latin typeface="Times New Roman" panose="02020603050405020304" pitchFamily="18" charset="0"/>
                <a:cs typeface="Times New Roman" panose="02020603050405020304" pitchFamily="18" charset="0"/>
                <a:hlinkClick r:id="rId3"/>
              </a:rPr>
              <a:t> Atribución-</a:t>
            </a:r>
            <a:r>
              <a:rPr lang="es-ES" sz="1400" b="0" i="0" u="sng" dirty="0" err="1">
                <a:latin typeface="Times New Roman" panose="02020603050405020304" pitchFamily="18" charset="0"/>
                <a:cs typeface="Times New Roman" panose="02020603050405020304" pitchFamily="18" charset="0"/>
                <a:hlinkClick r:id="rId3"/>
              </a:rPr>
              <a:t>NoComercial</a:t>
            </a:r>
            <a:r>
              <a:rPr lang="es-ES" sz="1400" b="0" i="0" u="sng" dirty="0">
                <a:latin typeface="Times New Roman" panose="02020603050405020304" pitchFamily="18" charset="0"/>
                <a:cs typeface="Times New Roman" panose="02020603050405020304" pitchFamily="18" charset="0"/>
                <a:hlinkClick r:id="rId3"/>
              </a:rPr>
              <a:t>-</a:t>
            </a:r>
            <a:r>
              <a:rPr lang="es-ES" sz="1400" b="0" i="0" u="sng" dirty="0" err="1">
                <a:latin typeface="Times New Roman" panose="02020603050405020304" pitchFamily="18" charset="0"/>
                <a:cs typeface="Times New Roman" panose="02020603050405020304" pitchFamily="18" charset="0"/>
                <a:hlinkClick r:id="rId3"/>
              </a:rPr>
              <a:t>CompartirIgual</a:t>
            </a:r>
            <a:r>
              <a:rPr lang="es-ES" sz="1400" b="0" i="0" u="sng" dirty="0">
                <a:latin typeface="Times New Roman" panose="02020603050405020304" pitchFamily="18" charset="0"/>
                <a:cs typeface="Times New Roman" panose="02020603050405020304" pitchFamily="18" charset="0"/>
                <a:hlinkClick r:id="rId3"/>
              </a:rPr>
              <a:t> 4.0 Internacional</a:t>
            </a:r>
            <a:r>
              <a:rPr lang="es-ES" sz="1400" b="0" i="0" dirty="0">
                <a:latin typeface="Times New Roman" panose="02020603050405020304" pitchFamily="18" charset="0"/>
                <a:cs typeface="Times New Roman" panose="02020603050405020304" pitchFamily="18" charset="0"/>
              </a:rPr>
              <a:t>. </a:t>
            </a:r>
          </a:p>
        </p:txBody>
      </p:sp>
      <p:pic>
        <p:nvPicPr>
          <p:cNvPr id="6"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949824" y="5789418"/>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reeform 2"/>
          <p:cNvSpPr>
            <a:spLocks/>
          </p:cNvSpPr>
          <p:nvPr/>
        </p:nvSpPr>
        <p:spPr bwMode="auto">
          <a:xfrm>
            <a:off x="4643438" y="2686050"/>
            <a:ext cx="2016125" cy="84138"/>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40963" name="Rectangle 3"/>
          <p:cNvSpPr>
            <a:spLocks noChangeArrowheads="1"/>
          </p:cNvSpPr>
          <p:nvPr/>
        </p:nvSpPr>
        <p:spPr bwMode="auto">
          <a:xfrm>
            <a:off x="323850" y="260350"/>
            <a:ext cx="8351838" cy="792163"/>
          </a:xfrm>
          <a:prstGeom prst="rect">
            <a:avLst/>
          </a:prstGeom>
          <a:noFill/>
          <a:ln w="9525">
            <a:noFill/>
            <a:miter lim="800000"/>
            <a:headEnd/>
            <a:tailEnd/>
          </a:ln>
        </p:spPr>
        <p:txBody>
          <a:bodyPr lIns="102833" tIns="51417" rIns="102833" bIns="51417"/>
          <a:lstStyle/>
          <a:p>
            <a:pPr algn="ctr"/>
            <a:r>
              <a:rPr lang="en-GB" sz="3600">
                <a:solidFill>
                  <a:schemeClr val="tx2"/>
                </a:solidFill>
                <a:latin typeface="Arial" charset="0"/>
              </a:rPr>
              <a:t>Aplicación de dos ACLs en una interfaz</a:t>
            </a:r>
          </a:p>
        </p:txBody>
      </p:sp>
      <p:pic>
        <p:nvPicPr>
          <p:cNvPr id="40964" name="Picture 4"/>
          <p:cNvPicPr>
            <a:picLocks noChangeArrowheads="1"/>
          </p:cNvPicPr>
          <p:nvPr/>
        </p:nvPicPr>
        <p:blipFill>
          <a:blip r:embed="rId3" cstate="print"/>
          <a:srcRect/>
          <a:stretch>
            <a:fillRect/>
          </a:stretch>
        </p:blipFill>
        <p:spPr bwMode="auto">
          <a:xfrm>
            <a:off x="6515100" y="2381250"/>
            <a:ext cx="1109663" cy="631825"/>
          </a:xfrm>
          <a:prstGeom prst="rect">
            <a:avLst/>
          </a:prstGeom>
          <a:noFill/>
          <a:ln w="12700">
            <a:noFill/>
            <a:miter lim="800000"/>
            <a:headEnd/>
            <a:tailEnd/>
          </a:ln>
        </p:spPr>
      </p:pic>
      <p:sp>
        <p:nvSpPr>
          <p:cNvPr id="40965" name="Line 5"/>
          <p:cNvSpPr>
            <a:spLocks noChangeShapeType="1"/>
          </p:cNvSpPr>
          <p:nvPr/>
        </p:nvSpPr>
        <p:spPr bwMode="auto">
          <a:xfrm rot="16200000" flipH="1">
            <a:off x="1219994" y="4299744"/>
            <a:ext cx="1655762" cy="6350"/>
          </a:xfrm>
          <a:prstGeom prst="line">
            <a:avLst/>
          </a:prstGeom>
          <a:noFill/>
          <a:ln w="25400">
            <a:solidFill>
              <a:schemeClr val="accent2"/>
            </a:solidFill>
            <a:round/>
            <a:headEnd/>
            <a:tailEnd/>
          </a:ln>
        </p:spPr>
        <p:txBody>
          <a:bodyPr/>
          <a:lstStyle/>
          <a:p>
            <a:endParaRPr lang="es-ES"/>
          </a:p>
        </p:txBody>
      </p:sp>
      <p:pic>
        <p:nvPicPr>
          <p:cNvPr id="40966" name="Picture 6"/>
          <p:cNvPicPr>
            <a:picLocks noChangeArrowheads="1"/>
          </p:cNvPicPr>
          <p:nvPr/>
        </p:nvPicPr>
        <p:blipFill>
          <a:blip r:embed="rId4" cstate="print"/>
          <a:srcRect/>
          <a:stretch>
            <a:fillRect/>
          </a:stretch>
        </p:blipFill>
        <p:spPr bwMode="auto">
          <a:xfrm>
            <a:off x="1073150" y="3581400"/>
            <a:ext cx="679450" cy="654050"/>
          </a:xfrm>
          <a:prstGeom prst="rect">
            <a:avLst/>
          </a:prstGeom>
          <a:noFill/>
          <a:ln w="12700">
            <a:noFill/>
            <a:miter lim="800000"/>
            <a:headEnd/>
            <a:tailEnd/>
          </a:ln>
        </p:spPr>
      </p:pic>
      <p:pic>
        <p:nvPicPr>
          <p:cNvPr id="40967" name="Picture 7"/>
          <p:cNvPicPr>
            <a:picLocks noChangeArrowheads="1"/>
          </p:cNvPicPr>
          <p:nvPr/>
        </p:nvPicPr>
        <p:blipFill>
          <a:blip r:embed="rId4" cstate="print"/>
          <a:srcRect/>
          <a:stretch>
            <a:fillRect/>
          </a:stretch>
        </p:blipFill>
        <p:spPr bwMode="auto">
          <a:xfrm>
            <a:off x="1073150" y="4519613"/>
            <a:ext cx="679450" cy="654050"/>
          </a:xfrm>
          <a:prstGeom prst="rect">
            <a:avLst/>
          </a:prstGeom>
          <a:noFill/>
          <a:ln w="12700">
            <a:noFill/>
            <a:miter lim="800000"/>
            <a:headEnd/>
            <a:tailEnd/>
          </a:ln>
        </p:spPr>
      </p:pic>
      <p:sp>
        <p:nvSpPr>
          <p:cNvPr id="40968" name="Line 8"/>
          <p:cNvSpPr>
            <a:spLocks noChangeShapeType="1"/>
          </p:cNvSpPr>
          <p:nvPr/>
        </p:nvSpPr>
        <p:spPr bwMode="auto">
          <a:xfrm>
            <a:off x="1720850" y="4073525"/>
            <a:ext cx="323850" cy="0"/>
          </a:xfrm>
          <a:prstGeom prst="line">
            <a:avLst/>
          </a:prstGeom>
          <a:noFill/>
          <a:ln w="25400">
            <a:solidFill>
              <a:schemeClr val="accent2"/>
            </a:solidFill>
            <a:round/>
            <a:headEnd/>
            <a:tailEnd/>
          </a:ln>
        </p:spPr>
        <p:txBody>
          <a:bodyPr/>
          <a:lstStyle/>
          <a:p>
            <a:endParaRPr lang="es-ES"/>
          </a:p>
        </p:txBody>
      </p:sp>
      <p:sp>
        <p:nvSpPr>
          <p:cNvPr id="40969" name="Line 9"/>
          <p:cNvSpPr>
            <a:spLocks noChangeShapeType="1"/>
          </p:cNvSpPr>
          <p:nvPr/>
        </p:nvSpPr>
        <p:spPr bwMode="auto">
          <a:xfrm>
            <a:off x="1720850" y="4994275"/>
            <a:ext cx="323850" cy="0"/>
          </a:xfrm>
          <a:prstGeom prst="line">
            <a:avLst/>
          </a:prstGeom>
          <a:noFill/>
          <a:ln w="25400">
            <a:solidFill>
              <a:schemeClr val="accent2"/>
            </a:solidFill>
            <a:round/>
            <a:headEnd/>
            <a:tailEnd/>
          </a:ln>
        </p:spPr>
        <p:txBody>
          <a:bodyPr/>
          <a:lstStyle/>
          <a:p>
            <a:endParaRPr lang="es-ES"/>
          </a:p>
        </p:txBody>
      </p:sp>
      <p:sp>
        <p:nvSpPr>
          <p:cNvPr id="40970" name="Line 10"/>
          <p:cNvSpPr>
            <a:spLocks noChangeShapeType="1"/>
          </p:cNvSpPr>
          <p:nvPr/>
        </p:nvSpPr>
        <p:spPr bwMode="auto">
          <a:xfrm flipV="1">
            <a:off x="2051050" y="3619500"/>
            <a:ext cx="2232025" cy="0"/>
          </a:xfrm>
          <a:prstGeom prst="line">
            <a:avLst/>
          </a:prstGeom>
          <a:noFill/>
          <a:ln w="25400">
            <a:solidFill>
              <a:schemeClr val="accent2"/>
            </a:solidFill>
            <a:round/>
            <a:headEnd/>
            <a:tailEnd/>
          </a:ln>
        </p:spPr>
        <p:txBody>
          <a:bodyPr/>
          <a:lstStyle/>
          <a:p>
            <a:endParaRPr lang="es-ES"/>
          </a:p>
        </p:txBody>
      </p:sp>
      <p:sp>
        <p:nvSpPr>
          <p:cNvPr id="40971" name="Text Box 11"/>
          <p:cNvSpPr txBox="1">
            <a:spLocks noChangeArrowheads="1"/>
          </p:cNvSpPr>
          <p:nvPr/>
        </p:nvSpPr>
        <p:spPr bwMode="auto">
          <a:xfrm>
            <a:off x="6634163" y="2527300"/>
            <a:ext cx="992187"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sp>
        <p:nvSpPr>
          <p:cNvPr id="40972" name="Text Box 12"/>
          <p:cNvSpPr txBox="1">
            <a:spLocks noChangeArrowheads="1"/>
          </p:cNvSpPr>
          <p:nvPr/>
        </p:nvSpPr>
        <p:spPr bwMode="auto">
          <a:xfrm>
            <a:off x="755650" y="5419725"/>
            <a:ext cx="1655763"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Red 20.0.2.0/24</a:t>
            </a:r>
            <a:endParaRPr lang="es-ES" sz="1400" b="1">
              <a:latin typeface="Arial" charset="0"/>
            </a:endParaRPr>
          </a:p>
        </p:txBody>
      </p:sp>
      <p:sp>
        <p:nvSpPr>
          <p:cNvPr id="40973" name="Text Box 13"/>
          <p:cNvSpPr txBox="1">
            <a:spLocks noChangeArrowheads="1"/>
          </p:cNvSpPr>
          <p:nvPr/>
        </p:nvSpPr>
        <p:spPr bwMode="auto">
          <a:xfrm>
            <a:off x="4643438" y="265271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S0</a:t>
            </a:r>
          </a:p>
        </p:txBody>
      </p:sp>
      <p:sp>
        <p:nvSpPr>
          <p:cNvPr id="40974" name="Text Box 14"/>
          <p:cNvSpPr txBox="1">
            <a:spLocks noChangeArrowheads="1"/>
          </p:cNvSpPr>
          <p:nvPr/>
        </p:nvSpPr>
        <p:spPr bwMode="auto">
          <a:xfrm>
            <a:off x="3924300" y="2898775"/>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E1</a:t>
            </a:r>
          </a:p>
        </p:txBody>
      </p:sp>
      <p:sp>
        <p:nvSpPr>
          <p:cNvPr id="40975" name="Text Box 15"/>
          <p:cNvSpPr txBox="1">
            <a:spLocks noChangeArrowheads="1"/>
          </p:cNvSpPr>
          <p:nvPr/>
        </p:nvSpPr>
        <p:spPr bwMode="auto">
          <a:xfrm>
            <a:off x="1042988" y="4208463"/>
            <a:ext cx="733425" cy="274637"/>
          </a:xfrm>
          <a:prstGeom prst="rect">
            <a:avLst/>
          </a:prstGeom>
          <a:noFill/>
          <a:ln w="9525">
            <a:noFill/>
            <a:miter lim="800000"/>
            <a:headEnd/>
            <a:tailEnd/>
          </a:ln>
        </p:spPr>
        <p:txBody>
          <a:bodyPr wrap="none">
            <a:spAutoFit/>
          </a:bodyPr>
          <a:lstStyle/>
          <a:p>
            <a:r>
              <a:rPr lang="es-ES" sz="1200" b="1">
                <a:latin typeface="Arial" charset="0"/>
              </a:rPr>
              <a:t>20.0.2.1</a:t>
            </a:r>
          </a:p>
        </p:txBody>
      </p:sp>
      <p:sp>
        <p:nvSpPr>
          <p:cNvPr id="40976" name="Text Box 16"/>
          <p:cNvSpPr txBox="1">
            <a:spLocks noChangeArrowheads="1"/>
          </p:cNvSpPr>
          <p:nvPr/>
        </p:nvSpPr>
        <p:spPr bwMode="auto">
          <a:xfrm>
            <a:off x="1042988" y="5146675"/>
            <a:ext cx="733425" cy="274638"/>
          </a:xfrm>
          <a:prstGeom prst="rect">
            <a:avLst/>
          </a:prstGeom>
          <a:noFill/>
          <a:ln w="9525">
            <a:noFill/>
            <a:miter lim="800000"/>
            <a:headEnd/>
            <a:tailEnd/>
          </a:ln>
        </p:spPr>
        <p:txBody>
          <a:bodyPr wrap="none">
            <a:spAutoFit/>
          </a:bodyPr>
          <a:lstStyle/>
          <a:p>
            <a:r>
              <a:rPr lang="es-ES" sz="1200" b="1">
                <a:latin typeface="Arial" charset="0"/>
              </a:rPr>
              <a:t>20.0.2.2</a:t>
            </a:r>
          </a:p>
        </p:txBody>
      </p:sp>
      <p:sp>
        <p:nvSpPr>
          <p:cNvPr id="40977" name="Text Box 17"/>
          <p:cNvSpPr txBox="1">
            <a:spLocks noChangeArrowheads="1"/>
          </p:cNvSpPr>
          <p:nvPr/>
        </p:nvSpPr>
        <p:spPr bwMode="auto">
          <a:xfrm>
            <a:off x="1217613" y="3627438"/>
            <a:ext cx="312737"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40978" name="Text Box 18"/>
          <p:cNvSpPr txBox="1">
            <a:spLocks noChangeArrowheads="1"/>
          </p:cNvSpPr>
          <p:nvPr/>
        </p:nvSpPr>
        <p:spPr bwMode="auto">
          <a:xfrm>
            <a:off x="1217613" y="4586288"/>
            <a:ext cx="312737" cy="304800"/>
          </a:xfrm>
          <a:prstGeom prst="rect">
            <a:avLst/>
          </a:prstGeom>
          <a:noFill/>
          <a:ln w="9525">
            <a:noFill/>
            <a:miter lim="800000"/>
            <a:headEnd/>
            <a:tailEnd/>
          </a:ln>
        </p:spPr>
        <p:txBody>
          <a:bodyPr wrap="none">
            <a:spAutoFit/>
          </a:bodyPr>
          <a:lstStyle/>
          <a:p>
            <a:r>
              <a:rPr lang="es-ES" sz="1400" b="1">
                <a:latin typeface="Arial" charset="0"/>
              </a:rPr>
              <a:t>D</a:t>
            </a:r>
          </a:p>
        </p:txBody>
      </p:sp>
      <p:sp>
        <p:nvSpPr>
          <p:cNvPr id="40979" name="Line 19"/>
          <p:cNvSpPr>
            <a:spLocks noChangeShapeType="1"/>
          </p:cNvSpPr>
          <p:nvPr/>
        </p:nvSpPr>
        <p:spPr bwMode="auto">
          <a:xfrm rot="16200000" flipH="1">
            <a:off x="3851275" y="3187700"/>
            <a:ext cx="863600" cy="0"/>
          </a:xfrm>
          <a:prstGeom prst="line">
            <a:avLst/>
          </a:prstGeom>
          <a:noFill/>
          <a:ln w="25400">
            <a:solidFill>
              <a:schemeClr val="accent2"/>
            </a:solidFill>
            <a:round/>
            <a:headEnd/>
            <a:tailEnd/>
          </a:ln>
        </p:spPr>
        <p:txBody>
          <a:bodyPr/>
          <a:lstStyle/>
          <a:p>
            <a:endParaRPr lang="es-ES"/>
          </a:p>
        </p:txBody>
      </p:sp>
      <p:sp>
        <p:nvSpPr>
          <p:cNvPr id="40980" name="Line 20"/>
          <p:cNvSpPr>
            <a:spLocks noChangeShapeType="1"/>
          </p:cNvSpPr>
          <p:nvPr/>
        </p:nvSpPr>
        <p:spPr bwMode="auto">
          <a:xfrm rot="16200000" flipH="1">
            <a:off x="1258887" y="2179638"/>
            <a:ext cx="1584325" cy="0"/>
          </a:xfrm>
          <a:prstGeom prst="line">
            <a:avLst/>
          </a:prstGeom>
          <a:noFill/>
          <a:ln w="25400">
            <a:solidFill>
              <a:schemeClr val="accent2"/>
            </a:solidFill>
            <a:round/>
            <a:headEnd/>
            <a:tailEnd/>
          </a:ln>
        </p:spPr>
        <p:txBody>
          <a:bodyPr/>
          <a:lstStyle/>
          <a:p>
            <a:endParaRPr lang="es-ES"/>
          </a:p>
        </p:txBody>
      </p:sp>
      <p:pic>
        <p:nvPicPr>
          <p:cNvPr id="40981" name="Picture 21"/>
          <p:cNvPicPr>
            <a:picLocks noChangeArrowheads="1"/>
          </p:cNvPicPr>
          <p:nvPr/>
        </p:nvPicPr>
        <p:blipFill>
          <a:blip r:embed="rId4" cstate="print"/>
          <a:srcRect/>
          <a:stretch>
            <a:fillRect/>
          </a:stretch>
        </p:blipFill>
        <p:spPr bwMode="auto">
          <a:xfrm>
            <a:off x="1073150" y="1314450"/>
            <a:ext cx="679450" cy="654050"/>
          </a:xfrm>
          <a:prstGeom prst="rect">
            <a:avLst/>
          </a:prstGeom>
          <a:noFill/>
          <a:ln w="12700">
            <a:noFill/>
            <a:miter lim="800000"/>
            <a:headEnd/>
            <a:tailEnd/>
          </a:ln>
        </p:spPr>
      </p:pic>
      <p:pic>
        <p:nvPicPr>
          <p:cNvPr id="40982" name="Picture 22"/>
          <p:cNvPicPr>
            <a:picLocks noChangeArrowheads="1"/>
          </p:cNvPicPr>
          <p:nvPr/>
        </p:nvPicPr>
        <p:blipFill>
          <a:blip r:embed="rId4" cstate="print"/>
          <a:srcRect/>
          <a:stretch>
            <a:fillRect/>
          </a:stretch>
        </p:blipFill>
        <p:spPr bwMode="auto">
          <a:xfrm>
            <a:off x="1073150" y="2251075"/>
            <a:ext cx="679450" cy="654050"/>
          </a:xfrm>
          <a:prstGeom prst="rect">
            <a:avLst/>
          </a:prstGeom>
          <a:noFill/>
          <a:ln w="12700">
            <a:noFill/>
            <a:miter lim="800000"/>
            <a:headEnd/>
            <a:tailEnd/>
          </a:ln>
        </p:spPr>
      </p:pic>
      <p:sp>
        <p:nvSpPr>
          <p:cNvPr id="40983" name="Line 23"/>
          <p:cNvSpPr>
            <a:spLocks noChangeShapeType="1"/>
          </p:cNvSpPr>
          <p:nvPr/>
        </p:nvSpPr>
        <p:spPr bwMode="auto">
          <a:xfrm>
            <a:off x="1720850" y="1806575"/>
            <a:ext cx="323850" cy="0"/>
          </a:xfrm>
          <a:prstGeom prst="line">
            <a:avLst/>
          </a:prstGeom>
          <a:noFill/>
          <a:ln w="25400">
            <a:solidFill>
              <a:schemeClr val="accent2"/>
            </a:solidFill>
            <a:round/>
            <a:headEnd/>
            <a:tailEnd/>
          </a:ln>
        </p:spPr>
        <p:txBody>
          <a:bodyPr/>
          <a:lstStyle/>
          <a:p>
            <a:endParaRPr lang="es-ES"/>
          </a:p>
        </p:txBody>
      </p:sp>
      <p:sp>
        <p:nvSpPr>
          <p:cNvPr id="40984" name="Line 24"/>
          <p:cNvSpPr>
            <a:spLocks noChangeShapeType="1"/>
          </p:cNvSpPr>
          <p:nvPr/>
        </p:nvSpPr>
        <p:spPr bwMode="auto">
          <a:xfrm>
            <a:off x="1720850" y="2725738"/>
            <a:ext cx="323850" cy="0"/>
          </a:xfrm>
          <a:prstGeom prst="line">
            <a:avLst/>
          </a:prstGeom>
          <a:noFill/>
          <a:ln w="25400">
            <a:solidFill>
              <a:schemeClr val="accent2"/>
            </a:solidFill>
            <a:round/>
            <a:headEnd/>
            <a:tailEnd/>
          </a:ln>
        </p:spPr>
        <p:txBody>
          <a:bodyPr/>
          <a:lstStyle/>
          <a:p>
            <a:endParaRPr lang="es-ES"/>
          </a:p>
        </p:txBody>
      </p:sp>
      <p:sp>
        <p:nvSpPr>
          <p:cNvPr id="40985" name="Text Box 25"/>
          <p:cNvSpPr txBox="1">
            <a:spLocks noChangeArrowheads="1"/>
          </p:cNvSpPr>
          <p:nvPr/>
        </p:nvSpPr>
        <p:spPr bwMode="auto">
          <a:xfrm>
            <a:off x="755650" y="3114675"/>
            <a:ext cx="1655763"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Red 20.0.1.0/24</a:t>
            </a:r>
            <a:endParaRPr lang="es-ES" sz="1400" b="1">
              <a:latin typeface="Arial" charset="0"/>
            </a:endParaRPr>
          </a:p>
        </p:txBody>
      </p:sp>
      <p:sp>
        <p:nvSpPr>
          <p:cNvPr id="40986" name="Text Box 26"/>
          <p:cNvSpPr txBox="1">
            <a:spLocks noChangeArrowheads="1"/>
          </p:cNvSpPr>
          <p:nvPr/>
        </p:nvSpPr>
        <p:spPr bwMode="auto">
          <a:xfrm>
            <a:off x="963613" y="1941513"/>
            <a:ext cx="733425" cy="274637"/>
          </a:xfrm>
          <a:prstGeom prst="rect">
            <a:avLst/>
          </a:prstGeom>
          <a:noFill/>
          <a:ln w="9525">
            <a:noFill/>
            <a:miter lim="800000"/>
            <a:headEnd/>
            <a:tailEnd/>
          </a:ln>
        </p:spPr>
        <p:txBody>
          <a:bodyPr wrap="none">
            <a:spAutoFit/>
          </a:bodyPr>
          <a:lstStyle/>
          <a:p>
            <a:r>
              <a:rPr lang="es-ES" sz="1200" b="1">
                <a:latin typeface="Arial" charset="0"/>
              </a:rPr>
              <a:t>20.0.1.1</a:t>
            </a:r>
          </a:p>
        </p:txBody>
      </p:sp>
      <p:sp>
        <p:nvSpPr>
          <p:cNvPr id="40987" name="Text Box 27"/>
          <p:cNvSpPr txBox="1">
            <a:spLocks noChangeArrowheads="1"/>
          </p:cNvSpPr>
          <p:nvPr/>
        </p:nvSpPr>
        <p:spPr bwMode="auto">
          <a:xfrm>
            <a:off x="963613" y="2878138"/>
            <a:ext cx="733425" cy="274637"/>
          </a:xfrm>
          <a:prstGeom prst="rect">
            <a:avLst/>
          </a:prstGeom>
          <a:noFill/>
          <a:ln w="9525">
            <a:noFill/>
            <a:miter lim="800000"/>
            <a:headEnd/>
            <a:tailEnd/>
          </a:ln>
        </p:spPr>
        <p:txBody>
          <a:bodyPr wrap="none">
            <a:spAutoFit/>
          </a:bodyPr>
          <a:lstStyle/>
          <a:p>
            <a:r>
              <a:rPr lang="es-ES" sz="1200" b="1">
                <a:latin typeface="Arial" charset="0"/>
              </a:rPr>
              <a:t>20.0.1.2</a:t>
            </a:r>
          </a:p>
        </p:txBody>
      </p:sp>
      <p:sp>
        <p:nvSpPr>
          <p:cNvPr id="40988" name="Text Box 28"/>
          <p:cNvSpPr txBox="1">
            <a:spLocks noChangeArrowheads="1"/>
          </p:cNvSpPr>
          <p:nvPr/>
        </p:nvSpPr>
        <p:spPr bwMode="auto">
          <a:xfrm>
            <a:off x="1217613" y="1360488"/>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40989" name="Text Box 29"/>
          <p:cNvSpPr txBox="1">
            <a:spLocks noChangeArrowheads="1"/>
          </p:cNvSpPr>
          <p:nvPr/>
        </p:nvSpPr>
        <p:spPr bwMode="auto">
          <a:xfrm>
            <a:off x="1217613" y="2317750"/>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40990" name="Line 30"/>
          <p:cNvSpPr>
            <a:spLocks noChangeShapeType="1"/>
          </p:cNvSpPr>
          <p:nvPr/>
        </p:nvSpPr>
        <p:spPr bwMode="auto">
          <a:xfrm flipV="1">
            <a:off x="2051050" y="2627313"/>
            <a:ext cx="2232025" cy="0"/>
          </a:xfrm>
          <a:prstGeom prst="line">
            <a:avLst/>
          </a:prstGeom>
          <a:noFill/>
          <a:ln w="25400">
            <a:solidFill>
              <a:schemeClr val="accent2"/>
            </a:solidFill>
            <a:round/>
            <a:headEnd/>
            <a:tailEnd/>
          </a:ln>
        </p:spPr>
        <p:txBody>
          <a:bodyPr/>
          <a:lstStyle/>
          <a:p>
            <a:endParaRPr lang="es-ES"/>
          </a:p>
        </p:txBody>
      </p:sp>
      <p:pic>
        <p:nvPicPr>
          <p:cNvPr id="40991" name="Picture 31"/>
          <p:cNvPicPr>
            <a:picLocks noChangeArrowheads="1"/>
          </p:cNvPicPr>
          <p:nvPr/>
        </p:nvPicPr>
        <p:blipFill>
          <a:blip r:embed="rId5" cstate="print"/>
          <a:srcRect/>
          <a:stretch>
            <a:fillRect/>
          </a:stretch>
        </p:blipFill>
        <p:spPr bwMode="auto">
          <a:xfrm>
            <a:off x="3876675" y="2387600"/>
            <a:ext cx="911225" cy="528638"/>
          </a:xfrm>
          <a:prstGeom prst="rect">
            <a:avLst/>
          </a:prstGeom>
          <a:noFill/>
          <a:ln w="12700">
            <a:noFill/>
            <a:miter lim="800000"/>
            <a:headEnd/>
            <a:tailEnd/>
          </a:ln>
        </p:spPr>
      </p:pic>
      <p:sp>
        <p:nvSpPr>
          <p:cNvPr id="40992" name="Text Box 32"/>
          <p:cNvSpPr txBox="1">
            <a:spLocks noChangeArrowheads="1"/>
          </p:cNvSpPr>
          <p:nvPr/>
        </p:nvSpPr>
        <p:spPr bwMode="auto">
          <a:xfrm>
            <a:off x="3490913" y="232251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E0</a:t>
            </a:r>
          </a:p>
        </p:txBody>
      </p:sp>
      <p:sp>
        <p:nvSpPr>
          <p:cNvPr id="182305" name="Text Box 33"/>
          <p:cNvSpPr txBox="1">
            <a:spLocks noChangeArrowheads="1"/>
          </p:cNvSpPr>
          <p:nvPr/>
        </p:nvSpPr>
        <p:spPr bwMode="auto">
          <a:xfrm>
            <a:off x="2401888" y="3932238"/>
            <a:ext cx="6565900" cy="1793875"/>
          </a:xfrm>
          <a:prstGeom prst="rect">
            <a:avLst/>
          </a:prstGeom>
          <a:noFill/>
          <a:ln w="9525">
            <a:noFill/>
            <a:miter lim="800000"/>
            <a:headEnd/>
            <a:tailEnd/>
          </a:ln>
        </p:spPr>
        <p:txBody>
          <a:bodyPr wrap="none">
            <a:spAutoFit/>
          </a:bodyPr>
          <a:lstStyle/>
          <a:p>
            <a:r>
              <a:rPr lang="es-ES" sz="1400" b="1">
                <a:latin typeface="Courier New" pitchFamily="49" charset="0"/>
              </a:rPr>
              <a:t>Router#CONFigure Terminal</a:t>
            </a:r>
          </a:p>
          <a:p>
            <a:r>
              <a:rPr lang="es-ES" sz="1400" b="1">
                <a:latin typeface="Courier New" pitchFamily="49" charset="0"/>
              </a:rPr>
              <a:t>Router(config)# ACcess-list 100 DEny IP 20.0.1.1 0.0.0.0 Any</a:t>
            </a:r>
          </a:p>
          <a:p>
            <a:r>
              <a:rPr lang="es-ES" sz="1400" b="1">
                <a:latin typeface="Courier New" pitchFamily="49" charset="0"/>
              </a:rPr>
              <a:t>Router(config)# ACcess-list 100 Permit IP Any Any</a:t>
            </a:r>
          </a:p>
          <a:p>
            <a:r>
              <a:rPr lang="es-ES" sz="1400" b="1">
                <a:latin typeface="Courier New" pitchFamily="49" charset="0"/>
              </a:rPr>
              <a:t>Router(config)# ACcess-list 101 DEny IP Any 20.0.1.1 0.0.0.0</a:t>
            </a:r>
          </a:p>
          <a:p>
            <a:r>
              <a:rPr lang="es-ES" sz="1400" b="1">
                <a:latin typeface="Courier New" pitchFamily="49" charset="0"/>
              </a:rPr>
              <a:t>Router(config)# ACcess-list 101 Permit IP Any Any</a:t>
            </a:r>
          </a:p>
          <a:p>
            <a:r>
              <a:rPr lang="es-ES" sz="1400" b="1">
                <a:latin typeface="Courier New" pitchFamily="49" charset="0"/>
              </a:rPr>
              <a:t>Router(config)# Interface S0</a:t>
            </a:r>
          </a:p>
          <a:p>
            <a:r>
              <a:rPr lang="es-ES" sz="1400" b="1">
                <a:latin typeface="Courier New" pitchFamily="49" charset="0"/>
              </a:rPr>
              <a:t>Router(config-if)# IP ACCEss-group 100 Out</a:t>
            </a:r>
          </a:p>
          <a:p>
            <a:r>
              <a:rPr lang="es-ES" sz="1400" b="1">
                <a:latin typeface="Courier New" pitchFamily="49" charset="0"/>
              </a:rPr>
              <a:t>Router(config-if)# IP ACCEss-group 101 In </a:t>
            </a:r>
          </a:p>
        </p:txBody>
      </p:sp>
      <p:sp>
        <p:nvSpPr>
          <p:cNvPr id="182306" name="Text Box 34"/>
          <p:cNvSpPr txBox="1">
            <a:spLocks noChangeArrowheads="1"/>
          </p:cNvSpPr>
          <p:nvPr/>
        </p:nvSpPr>
        <p:spPr bwMode="auto">
          <a:xfrm>
            <a:off x="395288" y="5851525"/>
            <a:ext cx="8497887" cy="581025"/>
          </a:xfrm>
          <a:prstGeom prst="rect">
            <a:avLst/>
          </a:prstGeom>
          <a:noFill/>
          <a:ln w="9525">
            <a:noFill/>
            <a:miter lim="800000"/>
            <a:headEnd/>
            <a:tailEnd/>
          </a:ln>
        </p:spPr>
        <p:txBody>
          <a:bodyPr>
            <a:spAutoFit/>
          </a:bodyPr>
          <a:lstStyle/>
          <a:p>
            <a:r>
              <a:rPr lang="es-ES" sz="1600">
                <a:latin typeface="Arial" charset="0"/>
              </a:rPr>
              <a:t>Efecto: Descarta paquetes con IP origen 20.0.1.1 que salgan por S0 y paquetes con IP destino 20.0.1.1 que entren por S0 . Permite todo lo demás</a:t>
            </a:r>
          </a:p>
        </p:txBody>
      </p:sp>
      <p:sp>
        <p:nvSpPr>
          <p:cNvPr id="40995" name="Text Box 37"/>
          <p:cNvSpPr txBox="1">
            <a:spLocks noChangeArrowheads="1"/>
          </p:cNvSpPr>
          <p:nvPr/>
        </p:nvSpPr>
        <p:spPr bwMode="auto">
          <a:xfrm>
            <a:off x="2555875" y="1341438"/>
            <a:ext cx="5688013" cy="641350"/>
          </a:xfrm>
          <a:prstGeom prst="rect">
            <a:avLst/>
          </a:prstGeom>
          <a:noFill/>
          <a:ln w="9525">
            <a:noFill/>
            <a:miter lim="800000"/>
            <a:headEnd/>
            <a:tailEnd/>
          </a:ln>
        </p:spPr>
        <p:txBody>
          <a:bodyPr>
            <a:spAutoFit/>
          </a:bodyPr>
          <a:lstStyle/>
          <a:p>
            <a:r>
              <a:rPr lang="es-ES">
                <a:latin typeface="Arial" charset="0"/>
              </a:rPr>
              <a:t>Descartar en S0 todo el tráfico con origen/destino A. A debe poder comunicar libremente con C y D.</a:t>
            </a:r>
          </a:p>
        </p:txBody>
      </p:sp>
      <p:sp>
        <p:nvSpPr>
          <p:cNvPr id="182310" name="AutoShape 38"/>
          <p:cNvSpPr>
            <a:spLocks noChangeArrowheads="1"/>
          </p:cNvSpPr>
          <p:nvPr/>
        </p:nvSpPr>
        <p:spPr bwMode="auto">
          <a:xfrm>
            <a:off x="4787900" y="2205038"/>
            <a:ext cx="431800" cy="215900"/>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100</a:t>
            </a:r>
          </a:p>
        </p:txBody>
      </p:sp>
      <p:sp>
        <p:nvSpPr>
          <p:cNvPr id="182314" name="AutoShape 42"/>
          <p:cNvSpPr>
            <a:spLocks noChangeArrowheads="1"/>
          </p:cNvSpPr>
          <p:nvPr/>
        </p:nvSpPr>
        <p:spPr bwMode="auto">
          <a:xfrm>
            <a:off x="4787900" y="2420938"/>
            <a:ext cx="431800" cy="215900"/>
          </a:xfrm>
          <a:prstGeom prst="lef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3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23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23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305" grpId="0"/>
      <p:bldP spid="182306" grpId="0"/>
      <p:bldP spid="1823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reeform 2"/>
          <p:cNvSpPr>
            <a:spLocks/>
          </p:cNvSpPr>
          <p:nvPr/>
        </p:nvSpPr>
        <p:spPr bwMode="auto">
          <a:xfrm>
            <a:off x="4787900" y="3390900"/>
            <a:ext cx="2697163" cy="69850"/>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41987" name="Rectangle 3"/>
          <p:cNvSpPr>
            <a:spLocks noChangeArrowheads="1"/>
          </p:cNvSpPr>
          <p:nvPr/>
        </p:nvSpPr>
        <p:spPr bwMode="auto">
          <a:xfrm>
            <a:off x="1039813" y="260350"/>
            <a:ext cx="7132637" cy="838200"/>
          </a:xfrm>
          <a:prstGeom prst="rect">
            <a:avLst/>
          </a:prstGeom>
          <a:noFill/>
          <a:ln w="9525">
            <a:noFill/>
            <a:miter lim="800000"/>
            <a:headEnd/>
            <a:tailEnd/>
          </a:ln>
        </p:spPr>
        <p:txBody>
          <a:bodyPr lIns="102833" tIns="51417" rIns="102833" bIns="51417"/>
          <a:lstStyle/>
          <a:p>
            <a:pPr algn="ctr"/>
            <a:r>
              <a:rPr lang="en-GB" sz="3600">
                <a:solidFill>
                  <a:schemeClr val="tx2"/>
                </a:solidFill>
                <a:latin typeface="Arial" charset="0"/>
              </a:rPr>
              <a:t>Filtro anti-spoofing (RFC 2267)</a:t>
            </a:r>
          </a:p>
        </p:txBody>
      </p:sp>
      <p:sp>
        <p:nvSpPr>
          <p:cNvPr id="41988" name="Rectangle 4"/>
          <p:cNvSpPr>
            <a:spLocks noChangeArrowheads="1"/>
          </p:cNvSpPr>
          <p:nvPr/>
        </p:nvSpPr>
        <p:spPr bwMode="auto">
          <a:xfrm>
            <a:off x="755650" y="908050"/>
            <a:ext cx="7345363" cy="431800"/>
          </a:xfrm>
          <a:prstGeom prst="rect">
            <a:avLst/>
          </a:prstGeom>
          <a:noFill/>
          <a:ln w="9525">
            <a:noFill/>
            <a:miter lim="800000"/>
            <a:headEnd/>
            <a:tailEnd/>
          </a:ln>
        </p:spPr>
        <p:txBody>
          <a:bodyPr lIns="102833" tIns="51417" rIns="102833" bIns="51417"/>
          <a:lstStyle/>
          <a:p>
            <a:pPr marL="742950" lvl="1" indent="-285750">
              <a:spcBef>
                <a:spcPct val="20000"/>
              </a:spcBef>
            </a:pPr>
            <a:r>
              <a:rPr lang="en-GB" sz="2400">
                <a:latin typeface="Arial" charset="0"/>
              </a:rPr>
              <a:t>Para prevenir falseo de la dirección IP de origen. Aplicado habitualmente por todos los ISPs</a:t>
            </a:r>
          </a:p>
        </p:txBody>
      </p:sp>
      <p:pic>
        <p:nvPicPr>
          <p:cNvPr id="41989" name="Picture 5"/>
          <p:cNvPicPr>
            <a:picLocks noChangeArrowheads="1"/>
          </p:cNvPicPr>
          <p:nvPr/>
        </p:nvPicPr>
        <p:blipFill>
          <a:blip r:embed="rId3" cstate="print"/>
          <a:srcRect/>
          <a:stretch>
            <a:fillRect/>
          </a:stretch>
        </p:blipFill>
        <p:spPr bwMode="auto">
          <a:xfrm>
            <a:off x="7132638" y="3086100"/>
            <a:ext cx="1109662" cy="631825"/>
          </a:xfrm>
          <a:prstGeom prst="rect">
            <a:avLst/>
          </a:prstGeom>
          <a:noFill/>
          <a:ln w="12700">
            <a:noFill/>
            <a:miter lim="800000"/>
            <a:headEnd/>
            <a:tailEnd/>
          </a:ln>
        </p:spPr>
      </p:pic>
      <p:sp>
        <p:nvSpPr>
          <p:cNvPr id="41990" name="Line 6"/>
          <p:cNvSpPr>
            <a:spLocks noChangeShapeType="1"/>
          </p:cNvSpPr>
          <p:nvPr/>
        </p:nvSpPr>
        <p:spPr bwMode="auto">
          <a:xfrm rot="16200000" flipH="1">
            <a:off x="626269" y="4121944"/>
            <a:ext cx="1919288" cy="6350"/>
          </a:xfrm>
          <a:prstGeom prst="line">
            <a:avLst/>
          </a:prstGeom>
          <a:noFill/>
          <a:ln w="25400">
            <a:solidFill>
              <a:schemeClr val="accent2"/>
            </a:solidFill>
            <a:round/>
            <a:headEnd/>
            <a:tailEnd/>
          </a:ln>
        </p:spPr>
        <p:txBody>
          <a:bodyPr/>
          <a:lstStyle/>
          <a:p>
            <a:endParaRPr lang="es-ES"/>
          </a:p>
        </p:txBody>
      </p:sp>
      <p:pic>
        <p:nvPicPr>
          <p:cNvPr id="41991" name="Picture 8"/>
          <p:cNvPicPr>
            <a:picLocks noChangeArrowheads="1"/>
          </p:cNvPicPr>
          <p:nvPr/>
        </p:nvPicPr>
        <p:blipFill>
          <a:blip r:embed="rId4" cstate="print"/>
          <a:srcRect/>
          <a:stretch>
            <a:fillRect/>
          </a:stretch>
        </p:blipFill>
        <p:spPr bwMode="auto">
          <a:xfrm>
            <a:off x="611188" y="3306763"/>
            <a:ext cx="679450" cy="654050"/>
          </a:xfrm>
          <a:prstGeom prst="rect">
            <a:avLst/>
          </a:prstGeom>
          <a:noFill/>
          <a:ln w="12700">
            <a:noFill/>
            <a:miter lim="800000"/>
            <a:headEnd/>
            <a:tailEnd/>
          </a:ln>
        </p:spPr>
      </p:pic>
      <p:pic>
        <p:nvPicPr>
          <p:cNvPr id="41992" name="Picture 9"/>
          <p:cNvPicPr>
            <a:picLocks noChangeArrowheads="1"/>
          </p:cNvPicPr>
          <p:nvPr/>
        </p:nvPicPr>
        <p:blipFill>
          <a:blip r:embed="rId4" cstate="print"/>
          <a:srcRect/>
          <a:stretch>
            <a:fillRect/>
          </a:stretch>
        </p:blipFill>
        <p:spPr bwMode="auto">
          <a:xfrm>
            <a:off x="611188" y="4184650"/>
            <a:ext cx="679450" cy="654050"/>
          </a:xfrm>
          <a:prstGeom prst="rect">
            <a:avLst/>
          </a:prstGeom>
          <a:noFill/>
          <a:ln w="12700">
            <a:noFill/>
            <a:miter lim="800000"/>
            <a:headEnd/>
            <a:tailEnd/>
          </a:ln>
        </p:spPr>
      </p:pic>
      <p:sp>
        <p:nvSpPr>
          <p:cNvPr id="41993" name="Line 10"/>
          <p:cNvSpPr>
            <a:spLocks noChangeShapeType="1"/>
          </p:cNvSpPr>
          <p:nvPr/>
        </p:nvSpPr>
        <p:spPr bwMode="auto">
          <a:xfrm>
            <a:off x="1258888" y="3798888"/>
            <a:ext cx="323850" cy="0"/>
          </a:xfrm>
          <a:prstGeom prst="line">
            <a:avLst/>
          </a:prstGeom>
          <a:noFill/>
          <a:ln w="25400">
            <a:solidFill>
              <a:schemeClr val="accent2"/>
            </a:solidFill>
            <a:round/>
            <a:headEnd/>
            <a:tailEnd/>
          </a:ln>
        </p:spPr>
        <p:txBody>
          <a:bodyPr/>
          <a:lstStyle/>
          <a:p>
            <a:endParaRPr lang="es-ES"/>
          </a:p>
        </p:txBody>
      </p:sp>
      <p:sp>
        <p:nvSpPr>
          <p:cNvPr id="41994" name="Line 11"/>
          <p:cNvSpPr>
            <a:spLocks noChangeShapeType="1"/>
          </p:cNvSpPr>
          <p:nvPr/>
        </p:nvSpPr>
        <p:spPr bwMode="auto">
          <a:xfrm>
            <a:off x="1258888" y="4659313"/>
            <a:ext cx="323850" cy="0"/>
          </a:xfrm>
          <a:prstGeom prst="line">
            <a:avLst/>
          </a:prstGeom>
          <a:noFill/>
          <a:ln w="25400">
            <a:solidFill>
              <a:schemeClr val="accent2"/>
            </a:solidFill>
            <a:round/>
            <a:headEnd/>
            <a:tailEnd/>
          </a:ln>
        </p:spPr>
        <p:txBody>
          <a:bodyPr/>
          <a:lstStyle/>
          <a:p>
            <a:endParaRPr lang="es-ES"/>
          </a:p>
        </p:txBody>
      </p:sp>
      <p:sp>
        <p:nvSpPr>
          <p:cNvPr id="41995" name="Line 12"/>
          <p:cNvSpPr>
            <a:spLocks noChangeShapeType="1"/>
          </p:cNvSpPr>
          <p:nvPr/>
        </p:nvSpPr>
        <p:spPr bwMode="auto">
          <a:xfrm flipV="1">
            <a:off x="1571625" y="3367088"/>
            <a:ext cx="2571750" cy="23812"/>
          </a:xfrm>
          <a:prstGeom prst="line">
            <a:avLst/>
          </a:prstGeom>
          <a:noFill/>
          <a:ln w="25400">
            <a:solidFill>
              <a:schemeClr val="accent2"/>
            </a:solidFill>
            <a:round/>
            <a:headEnd/>
            <a:tailEnd/>
          </a:ln>
        </p:spPr>
        <p:txBody>
          <a:bodyPr/>
          <a:lstStyle/>
          <a:p>
            <a:endParaRPr lang="es-ES"/>
          </a:p>
        </p:txBody>
      </p:sp>
      <p:sp>
        <p:nvSpPr>
          <p:cNvPr id="41996" name="Text Box 13"/>
          <p:cNvSpPr txBox="1">
            <a:spLocks noChangeArrowheads="1"/>
          </p:cNvSpPr>
          <p:nvPr/>
        </p:nvSpPr>
        <p:spPr bwMode="auto">
          <a:xfrm>
            <a:off x="7251700" y="3232150"/>
            <a:ext cx="992188"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sp>
        <p:nvSpPr>
          <p:cNvPr id="41997" name="Text Box 14"/>
          <p:cNvSpPr txBox="1">
            <a:spLocks noChangeArrowheads="1"/>
          </p:cNvSpPr>
          <p:nvPr/>
        </p:nvSpPr>
        <p:spPr bwMode="auto">
          <a:xfrm>
            <a:off x="368300" y="2876550"/>
            <a:ext cx="1827213" cy="336550"/>
          </a:xfrm>
          <a:prstGeom prst="rect">
            <a:avLst/>
          </a:prstGeom>
          <a:noFill/>
          <a:ln w="9525">
            <a:noFill/>
            <a:miter lim="800000"/>
            <a:headEnd/>
            <a:tailEnd/>
          </a:ln>
        </p:spPr>
        <p:txBody>
          <a:bodyPr>
            <a:spAutoFit/>
          </a:bodyPr>
          <a:lstStyle/>
          <a:p>
            <a:pPr algn="ctr">
              <a:spcBef>
                <a:spcPct val="25000"/>
              </a:spcBef>
            </a:pPr>
            <a:r>
              <a:rPr lang="es-ES_tradnl" sz="1600" b="1">
                <a:latin typeface="Arial" charset="0"/>
              </a:rPr>
              <a:t>Red </a:t>
            </a:r>
            <a:r>
              <a:rPr lang="es-ES_tradnl" sz="1400" b="1">
                <a:latin typeface="Arial" charset="0"/>
              </a:rPr>
              <a:t>147.156.0.0/16</a:t>
            </a:r>
            <a:endParaRPr lang="es-ES" sz="1400" b="1">
              <a:latin typeface="Arial" charset="0"/>
            </a:endParaRPr>
          </a:p>
        </p:txBody>
      </p:sp>
      <p:sp>
        <p:nvSpPr>
          <p:cNvPr id="163855" name="Text Box 15"/>
          <p:cNvSpPr txBox="1">
            <a:spLocks noChangeArrowheads="1"/>
          </p:cNvSpPr>
          <p:nvPr/>
        </p:nvSpPr>
        <p:spPr bwMode="auto">
          <a:xfrm>
            <a:off x="1042988" y="2109788"/>
            <a:ext cx="2881312" cy="527050"/>
          </a:xfrm>
          <a:prstGeom prst="rect">
            <a:avLst/>
          </a:prstGeom>
          <a:noFill/>
          <a:ln w="9525">
            <a:solidFill>
              <a:schemeClr val="tx1"/>
            </a:solidFill>
            <a:miter lim="800000"/>
            <a:headEnd/>
            <a:tailEnd/>
          </a:ln>
        </p:spPr>
        <p:txBody>
          <a:bodyPr>
            <a:spAutoFit/>
          </a:bodyPr>
          <a:lstStyle/>
          <a:p>
            <a:pPr>
              <a:spcBef>
                <a:spcPct val="50000"/>
              </a:spcBef>
            </a:pPr>
            <a:r>
              <a:rPr lang="es-ES_tradnl" sz="1400" b="1">
                <a:latin typeface="Arial" charset="0"/>
              </a:rPr>
              <a:t>No aceptar paquetes entrantes con IP origen </a:t>
            </a:r>
            <a:r>
              <a:rPr lang="es-ES_tradnl" sz="1400" b="1">
                <a:latin typeface="Arial" charset="0"/>
                <a:sym typeface="Symbol" pitchFamily="18" charset="2"/>
              </a:rPr>
              <a:t></a:t>
            </a:r>
            <a:r>
              <a:rPr lang="es-ES_tradnl" sz="1400" b="1">
                <a:latin typeface="Arial" charset="0"/>
              </a:rPr>
              <a:t> 147.156.0.0/16 </a:t>
            </a:r>
            <a:endParaRPr lang="es-ES" sz="1400" b="1">
              <a:latin typeface="Arial" charset="0"/>
            </a:endParaRPr>
          </a:p>
        </p:txBody>
      </p:sp>
      <p:sp>
        <p:nvSpPr>
          <p:cNvPr id="163856" name="Line 16"/>
          <p:cNvSpPr>
            <a:spLocks noChangeShapeType="1"/>
          </p:cNvSpPr>
          <p:nvPr/>
        </p:nvSpPr>
        <p:spPr bwMode="auto">
          <a:xfrm>
            <a:off x="5502275" y="2636838"/>
            <a:ext cx="6350" cy="679450"/>
          </a:xfrm>
          <a:prstGeom prst="line">
            <a:avLst/>
          </a:prstGeom>
          <a:noFill/>
          <a:ln w="9525">
            <a:solidFill>
              <a:schemeClr val="tx1"/>
            </a:solidFill>
            <a:round/>
            <a:headEnd/>
            <a:tailEnd type="triangle" w="med" len="med"/>
          </a:ln>
        </p:spPr>
        <p:txBody>
          <a:bodyPr/>
          <a:lstStyle/>
          <a:p>
            <a:endParaRPr lang="es-ES"/>
          </a:p>
        </p:txBody>
      </p:sp>
      <p:sp>
        <p:nvSpPr>
          <p:cNvPr id="163857" name="Text Box 17"/>
          <p:cNvSpPr txBox="1">
            <a:spLocks noChangeArrowheads="1"/>
          </p:cNvSpPr>
          <p:nvPr/>
        </p:nvSpPr>
        <p:spPr bwMode="auto">
          <a:xfrm>
            <a:off x="5016500" y="2109788"/>
            <a:ext cx="2940050" cy="527050"/>
          </a:xfrm>
          <a:prstGeom prst="rect">
            <a:avLst/>
          </a:prstGeom>
          <a:noFill/>
          <a:ln w="9525">
            <a:solidFill>
              <a:schemeClr val="tx1"/>
            </a:solidFill>
            <a:miter lim="800000"/>
            <a:headEnd/>
            <a:tailEnd/>
          </a:ln>
        </p:spPr>
        <p:txBody>
          <a:bodyPr>
            <a:spAutoFit/>
          </a:bodyPr>
          <a:lstStyle/>
          <a:p>
            <a:pPr>
              <a:spcBef>
                <a:spcPct val="50000"/>
              </a:spcBef>
            </a:pPr>
            <a:r>
              <a:rPr lang="es-ES_tradnl" sz="1400" b="1">
                <a:latin typeface="Arial" charset="0"/>
              </a:rPr>
              <a:t>No aceptar paquetes entrantes con IP origen </a:t>
            </a:r>
            <a:r>
              <a:rPr lang="es-ES_tradnl" sz="1400" b="1">
                <a:latin typeface="Arial" charset="0"/>
                <a:sym typeface="Symbol" pitchFamily="18" charset="2"/>
              </a:rPr>
              <a:t></a:t>
            </a:r>
            <a:r>
              <a:rPr lang="es-ES_tradnl" sz="1400" b="1">
                <a:latin typeface="Arial" charset="0"/>
              </a:rPr>
              <a:t> 147.156.0.0/16</a:t>
            </a:r>
            <a:endParaRPr lang="es-ES" sz="1400" b="1">
              <a:latin typeface="Arial" charset="0"/>
            </a:endParaRPr>
          </a:p>
        </p:txBody>
      </p:sp>
      <p:sp>
        <p:nvSpPr>
          <p:cNvPr id="163858" name="Line 18"/>
          <p:cNvSpPr>
            <a:spLocks noChangeShapeType="1"/>
          </p:cNvSpPr>
          <p:nvPr/>
        </p:nvSpPr>
        <p:spPr bwMode="auto">
          <a:xfrm>
            <a:off x="3348038" y="2628900"/>
            <a:ext cx="6350" cy="685800"/>
          </a:xfrm>
          <a:prstGeom prst="line">
            <a:avLst/>
          </a:prstGeom>
          <a:noFill/>
          <a:ln w="9525">
            <a:solidFill>
              <a:schemeClr val="tx1"/>
            </a:solidFill>
            <a:round/>
            <a:headEnd/>
            <a:tailEnd type="triangle" w="med" len="med"/>
          </a:ln>
        </p:spPr>
        <p:txBody>
          <a:bodyPr/>
          <a:lstStyle/>
          <a:p>
            <a:endParaRPr lang="es-ES"/>
          </a:p>
        </p:txBody>
      </p:sp>
      <p:pic>
        <p:nvPicPr>
          <p:cNvPr id="42002" name="Picture 23"/>
          <p:cNvPicPr>
            <a:picLocks noChangeArrowheads="1"/>
          </p:cNvPicPr>
          <p:nvPr/>
        </p:nvPicPr>
        <p:blipFill>
          <a:blip r:embed="rId5" cstate="print"/>
          <a:srcRect/>
          <a:stretch>
            <a:fillRect/>
          </a:stretch>
        </p:blipFill>
        <p:spPr bwMode="auto">
          <a:xfrm>
            <a:off x="4021138" y="3092450"/>
            <a:ext cx="911225" cy="528638"/>
          </a:xfrm>
          <a:prstGeom prst="rect">
            <a:avLst/>
          </a:prstGeom>
          <a:noFill/>
          <a:ln w="12700">
            <a:noFill/>
            <a:miter lim="800000"/>
            <a:headEnd/>
            <a:tailEnd/>
          </a:ln>
        </p:spPr>
      </p:pic>
      <p:sp>
        <p:nvSpPr>
          <p:cNvPr id="42003" name="Text Box 26"/>
          <p:cNvSpPr txBox="1">
            <a:spLocks noChangeArrowheads="1"/>
          </p:cNvSpPr>
          <p:nvPr/>
        </p:nvSpPr>
        <p:spPr bwMode="auto">
          <a:xfrm>
            <a:off x="4787900" y="335756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S0</a:t>
            </a:r>
          </a:p>
        </p:txBody>
      </p:sp>
      <p:sp>
        <p:nvSpPr>
          <p:cNvPr id="42004" name="Text Box 27"/>
          <p:cNvSpPr txBox="1">
            <a:spLocks noChangeArrowheads="1"/>
          </p:cNvSpPr>
          <p:nvPr/>
        </p:nvSpPr>
        <p:spPr bwMode="auto">
          <a:xfrm>
            <a:off x="3708400" y="335756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E0</a:t>
            </a:r>
          </a:p>
        </p:txBody>
      </p:sp>
      <p:sp>
        <p:nvSpPr>
          <p:cNvPr id="163868" name="Text Box 28"/>
          <p:cNvSpPr txBox="1">
            <a:spLocks noChangeArrowheads="1"/>
          </p:cNvSpPr>
          <p:nvPr/>
        </p:nvSpPr>
        <p:spPr bwMode="auto">
          <a:xfrm>
            <a:off x="1619250" y="3789363"/>
            <a:ext cx="7523163" cy="2006600"/>
          </a:xfrm>
          <a:prstGeom prst="rect">
            <a:avLst/>
          </a:prstGeom>
          <a:noFill/>
          <a:ln w="9525">
            <a:noFill/>
            <a:miter lim="800000"/>
            <a:headEnd/>
            <a:tailEnd/>
          </a:ln>
        </p:spPr>
        <p:txBody>
          <a:bodyPr wrap="none">
            <a:spAutoFit/>
          </a:bodyPr>
          <a:lstStyle/>
          <a:p>
            <a:r>
              <a:rPr lang="es-ES" sz="1400" b="1">
                <a:latin typeface="Courier New" pitchFamily="49" charset="0"/>
              </a:rPr>
              <a:t>Router#CONFigure Terminal</a:t>
            </a:r>
          </a:p>
          <a:p>
            <a:r>
              <a:rPr lang="es-ES" sz="1400" b="1">
                <a:latin typeface="Courier New" pitchFamily="49" charset="0"/>
              </a:rPr>
              <a:t>Router(config)# ACcess-list 100 Permit IP 147.156.0.0 0.0.255.255 Any</a:t>
            </a:r>
          </a:p>
          <a:p>
            <a:r>
              <a:rPr lang="es-ES" sz="1400" b="1">
                <a:latin typeface="Courier New" pitchFamily="49" charset="0"/>
              </a:rPr>
              <a:t>Router(config)# ACcess-list 100 DEny IP Any Any</a:t>
            </a:r>
          </a:p>
          <a:p>
            <a:r>
              <a:rPr lang="es-ES" sz="1400" b="1">
                <a:latin typeface="Courier New" pitchFamily="49" charset="0"/>
              </a:rPr>
              <a:t>Router(config)# ACcess-list 101 DEny IP 147.156.0.0 0.0.255.255 Any</a:t>
            </a:r>
          </a:p>
          <a:p>
            <a:r>
              <a:rPr lang="es-ES" sz="1400" b="1">
                <a:latin typeface="Courier New" pitchFamily="49" charset="0"/>
              </a:rPr>
              <a:t>Router(config)# ACcess-list 101 Permit IP Any Any</a:t>
            </a:r>
          </a:p>
          <a:p>
            <a:r>
              <a:rPr lang="es-ES" sz="1400" b="1">
                <a:latin typeface="Courier New" pitchFamily="49" charset="0"/>
              </a:rPr>
              <a:t>Router(config)# Interface E0</a:t>
            </a:r>
          </a:p>
          <a:p>
            <a:r>
              <a:rPr lang="es-ES" sz="1400" b="1">
                <a:latin typeface="Courier New" pitchFamily="49" charset="0"/>
              </a:rPr>
              <a:t>Router(config-if)# IP ACCEss-group 100 In</a:t>
            </a:r>
          </a:p>
          <a:p>
            <a:r>
              <a:rPr lang="es-ES" sz="1400" b="1">
                <a:latin typeface="Courier New" pitchFamily="49" charset="0"/>
              </a:rPr>
              <a:t>Router(config-if)#</a:t>
            </a:r>
            <a:r>
              <a:rPr lang="es-ES" sz="1400">
                <a:latin typeface="Courier New" pitchFamily="49" charset="0"/>
              </a:rPr>
              <a:t> </a:t>
            </a:r>
            <a:r>
              <a:rPr lang="es-ES" sz="1400" b="1">
                <a:latin typeface="Courier New" pitchFamily="49" charset="0"/>
              </a:rPr>
              <a:t>Interface S0</a:t>
            </a:r>
          </a:p>
          <a:p>
            <a:r>
              <a:rPr lang="es-ES" sz="1400" b="1">
                <a:latin typeface="Courier New" pitchFamily="49" charset="0"/>
              </a:rPr>
              <a:t>Router(config-if)# IP ACCEss-group 101 In </a:t>
            </a:r>
          </a:p>
        </p:txBody>
      </p:sp>
      <p:sp>
        <p:nvSpPr>
          <p:cNvPr id="163869" name="Text Box 29"/>
          <p:cNvSpPr txBox="1">
            <a:spLocks noChangeArrowheads="1"/>
          </p:cNvSpPr>
          <p:nvPr/>
        </p:nvSpPr>
        <p:spPr bwMode="auto">
          <a:xfrm>
            <a:off x="395288" y="5851525"/>
            <a:ext cx="8497887" cy="581025"/>
          </a:xfrm>
          <a:prstGeom prst="rect">
            <a:avLst/>
          </a:prstGeom>
          <a:noFill/>
          <a:ln w="9525">
            <a:noFill/>
            <a:miter lim="800000"/>
            <a:headEnd/>
            <a:tailEnd/>
          </a:ln>
        </p:spPr>
        <p:txBody>
          <a:bodyPr>
            <a:spAutoFit/>
          </a:bodyPr>
          <a:lstStyle/>
          <a:p>
            <a:r>
              <a:rPr lang="es-ES" sz="1600">
                <a:latin typeface="Arial" charset="0"/>
              </a:rPr>
              <a:t>Efecto: Descarta paquetes que entren por E0 con IP origen </a:t>
            </a:r>
            <a:r>
              <a:rPr lang="es-ES_tradnl" sz="1600" b="1">
                <a:latin typeface="Arial" charset="0"/>
                <a:sym typeface="Symbol" pitchFamily="18" charset="2"/>
              </a:rPr>
              <a:t></a:t>
            </a:r>
            <a:r>
              <a:rPr lang="es-ES" sz="1600">
                <a:latin typeface="Arial" charset="0"/>
              </a:rPr>
              <a:t> 147.156.0.0/16. Descarta paquetes que entren por S0 con IP origen </a:t>
            </a:r>
            <a:r>
              <a:rPr lang="es-ES_tradnl" sz="1600" b="1">
                <a:latin typeface="Arial" charset="0"/>
                <a:sym typeface="Symbol" pitchFamily="18" charset="2"/>
              </a:rPr>
              <a:t></a:t>
            </a:r>
            <a:r>
              <a:rPr lang="es-ES" sz="1600">
                <a:latin typeface="Arial" charset="0"/>
              </a:rPr>
              <a:t> 147.156.0.0./16. Permite todo lo demás</a:t>
            </a:r>
          </a:p>
        </p:txBody>
      </p:sp>
      <p:sp>
        <p:nvSpPr>
          <p:cNvPr id="163870" name="AutoShape 30"/>
          <p:cNvSpPr>
            <a:spLocks noChangeArrowheads="1"/>
          </p:cNvSpPr>
          <p:nvPr/>
        </p:nvSpPr>
        <p:spPr bwMode="auto">
          <a:xfrm>
            <a:off x="3419475" y="2997200"/>
            <a:ext cx="431800" cy="215900"/>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100</a:t>
            </a:r>
          </a:p>
        </p:txBody>
      </p:sp>
      <p:sp>
        <p:nvSpPr>
          <p:cNvPr id="163874" name="AutoShape 34"/>
          <p:cNvSpPr>
            <a:spLocks noChangeArrowheads="1"/>
          </p:cNvSpPr>
          <p:nvPr/>
        </p:nvSpPr>
        <p:spPr bwMode="auto">
          <a:xfrm>
            <a:off x="5003800" y="2997200"/>
            <a:ext cx="431800" cy="215900"/>
          </a:xfrm>
          <a:prstGeom prst="lef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3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5" grpId="0" animBg="1"/>
      <p:bldP spid="163856" grpId="0" animBg="1"/>
      <p:bldP spid="163857" grpId="0" animBg="1"/>
      <p:bldP spid="163858" grpId="0" animBg="1"/>
      <p:bldP spid="163868" grpId="0"/>
      <p:bldP spid="163869" grpId="0"/>
      <p:bldP spid="16387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476250"/>
            <a:ext cx="8350250" cy="792163"/>
          </a:xfrm>
        </p:spPr>
        <p:txBody>
          <a:bodyPr/>
          <a:lstStyle/>
          <a:p>
            <a:pPr eaLnBrk="1" hangingPunct="1"/>
            <a:r>
              <a:rPr lang="es-ES" sz="3600" smtClean="0"/>
              <a:t>Filtrado por puerto origen/destino</a:t>
            </a:r>
          </a:p>
        </p:txBody>
      </p:sp>
      <p:sp>
        <p:nvSpPr>
          <p:cNvPr id="43011" name="Freeform 4"/>
          <p:cNvSpPr>
            <a:spLocks/>
          </p:cNvSpPr>
          <p:nvPr/>
        </p:nvSpPr>
        <p:spPr bwMode="auto">
          <a:xfrm>
            <a:off x="4787900" y="2959100"/>
            <a:ext cx="2697163" cy="69850"/>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43012" name="Picture 5"/>
          <p:cNvPicPr>
            <a:picLocks noChangeArrowheads="1"/>
          </p:cNvPicPr>
          <p:nvPr/>
        </p:nvPicPr>
        <p:blipFill>
          <a:blip r:embed="rId3" cstate="print"/>
          <a:srcRect/>
          <a:stretch>
            <a:fillRect/>
          </a:stretch>
        </p:blipFill>
        <p:spPr bwMode="auto">
          <a:xfrm>
            <a:off x="7132638" y="2654300"/>
            <a:ext cx="1109662" cy="631825"/>
          </a:xfrm>
          <a:prstGeom prst="rect">
            <a:avLst/>
          </a:prstGeom>
          <a:noFill/>
          <a:ln w="12700">
            <a:noFill/>
            <a:miter lim="800000"/>
            <a:headEnd/>
            <a:tailEnd/>
          </a:ln>
        </p:spPr>
      </p:pic>
      <p:sp>
        <p:nvSpPr>
          <p:cNvPr id="43013" name="Line 6"/>
          <p:cNvSpPr>
            <a:spLocks noChangeShapeType="1"/>
          </p:cNvSpPr>
          <p:nvPr/>
        </p:nvSpPr>
        <p:spPr bwMode="auto">
          <a:xfrm rot="16200000" flipH="1">
            <a:off x="626269" y="3690144"/>
            <a:ext cx="1919288" cy="6350"/>
          </a:xfrm>
          <a:prstGeom prst="line">
            <a:avLst/>
          </a:prstGeom>
          <a:noFill/>
          <a:ln w="25400">
            <a:solidFill>
              <a:schemeClr val="accent2"/>
            </a:solidFill>
            <a:round/>
            <a:headEnd/>
            <a:tailEnd/>
          </a:ln>
        </p:spPr>
        <p:txBody>
          <a:bodyPr/>
          <a:lstStyle/>
          <a:p>
            <a:endParaRPr lang="es-ES"/>
          </a:p>
        </p:txBody>
      </p:sp>
      <p:pic>
        <p:nvPicPr>
          <p:cNvPr id="43014" name="Picture 8"/>
          <p:cNvPicPr>
            <a:picLocks noChangeArrowheads="1"/>
          </p:cNvPicPr>
          <p:nvPr/>
        </p:nvPicPr>
        <p:blipFill>
          <a:blip r:embed="rId4" cstate="print"/>
          <a:srcRect/>
          <a:stretch>
            <a:fillRect/>
          </a:stretch>
        </p:blipFill>
        <p:spPr bwMode="auto">
          <a:xfrm>
            <a:off x="611188" y="2874963"/>
            <a:ext cx="679450" cy="654050"/>
          </a:xfrm>
          <a:prstGeom prst="rect">
            <a:avLst/>
          </a:prstGeom>
          <a:noFill/>
          <a:ln w="12700">
            <a:noFill/>
            <a:miter lim="800000"/>
            <a:headEnd/>
            <a:tailEnd/>
          </a:ln>
        </p:spPr>
      </p:pic>
      <p:sp>
        <p:nvSpPr>
          <p:cNvPr id="43015" name="Line 10"/>
          <p:cNvSpPr>
            <a:spLocks noChangeShapeType="1"/>
          </p:cNvSpPr>
          <p:nvPr/>
        </p:nvSpPr>
        <p:spPr bwMode="auto">
          <a:xfrm>
            <a:off x="1258888" y="3367088"/>
            <a:ext cx="323850" cy="0"/>
          </a:xfrm>
          <a:prstGeom prst="line">
            <a:avLst/>
          </a:prstGeom>
          <a:noFill/>
          <a:ln w="25400">
            <a:solidFill>
              <a:schemeClr val="accent2"/>
            </a:solidFill>
            <a:round/>
            <a:headEnd/>
            <a:tailEnd/>
          </a:ln>
        </p:spPr>
        <p:txBody>
          <a:bodyPr/>
          <a:lstStyle/>
          <a:p>
            <a:endParaRPr lang="es-ES"/>
          </a:p>
        </p:txBody>
      </p:sp>
      <p:sp>
        <p:nvSpPr>
          <p:cNvPr id="43016" name="Line 11"/>
          <p:cNvSpPr>
            <a:spLocks noChangeShapeType="1"/>
          </p:cNvSpPr>
          <p:nvPr/>
        </p:nvSpPr>
        <p:spPr bwMode="auto">
          <a:xfrm>
            <a:off x="1258888" y="4510088"/>
            <a:ext cx="323850" cy="0"/>
          </a:xfrm>
          <a:prstGeom prst="line">
            <a:avLst/>
          </a:prstGeom>
          <a:noFill/>
          <a:ln w="25400">
            <a:solidFill>
              <a:schemeClr val="accent2"/>
            </a:solidFill>
            <a:round/>
            <a:headEnd/>
            <a:tailEnd/>
          </a:ln>
        </p:spPr>
        <p:txBody>
          <a:bodyPr/>
          <a:lstStyle/>
          <a:p>
            <a:endParaRPr lang="es-ES"/>
          </a:p>
        </p:txBody>
      </p:sp>
      <p:sp>
        <p:nvSpPr>
          <p:cNvPr id="43017" name="Line 12"/>
          <p:cNvSpPr>
            <a:spLocks noChangeShapeType="1"/>
          </p:cNvSpPr>
          <p:nvPr/>
        </p:nvSpPr>
        <p:spPr bwMode="auto">
          <a:xfrm flipV="1">
            <a:off x="1571625" y="2935288"/>
            <a:ext cx="2571750" cy="23812"/>
          </a:xfrm>
          <a:prstGeom prst="line">
            <a:avLst/>
          </a:prstGeom>
          <a:noFill/>
          <a:ln w="25400">
            <a:solidFill>
              <a:schemeClr val="accent2"/>
            </a:solidFill>
            <a:round/>
            <a:headEnd/>
            <a:tailEnd/>
          </a:ln>
        </p:spPr>
        <p:txBody>
          <a:bodyPr/>
          <a:lstStyle/>
          <a:p>
            <a:endParaRPr lang="es-ES"/>
          </a:p>
        </p:txBody>
      </p:sp>
      <p:sp>
        <p:nvSpPr>
          <p:cNvPr id="43018" name="Text Box 13"/>
          <p:cNvSpPr txBox="1">
            <a:spLocks noChangeArrowheads="1"/>
          </p:cNvSpPr>
          <p:nvPr/>
        </p:nvSpPr>
        <p:spPr bwMode="auto">
          <a:xfrm>
            <a:off x="7251700" y="2800350"/>
            <a:ext cx="992188"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sp>
        <p:nvSpPr>
          <p:cNvPr id="43019" name="Text Box 14"/>
          <p:cNvSpPr txBox="1">
            <a:spLocks noChangeArrowheads="1"/>
          </p:cNvSpPr>
          <p:nvPr/>
        </p:nvSpPr>
        <p:spPr bwMode="auto">
          <a:xfrm>
            <a:off x="368300" y="2444750"/>
            <a:ext cx="1827213" cy="336550"/>
          </a:xfrm>
          <a:prstGeom prst="rect">
            <a:avLst/>
          </a:prstGeom>
          <a:noFill/>
          <a:ln w="9525">
            <a:noFill/>
            <a:miter lim="800000"/>
            <a:headEnd/>
            <a:tailEnd/>
          </a:ln>
        </p:spPr>
        <p:txBody>
          <a:bodyPr>
            <a:spAutoFit/>
          </a:bodyPr>
          <a:lstStyle/>
          <a:p>
            <a:pPr algn="ctr">
              <a:spcBef>
                <a:spcPct val="25000"/>
              </a:spcBef>
            </a:pPr>
            <a:r>
              <a:rPr lang="es-ES_tradnl" sz="1600" b="1">
                <a:latin typeface="Arial" charset="0"/>
              </a:rPr>
              <a:t>Red </a:t>
            </a:r>
            <a:r>
              <a:rPr lang="es-ES_tradnl" sz="1400" b="1">
                <a:latin typeface="Arial" charset="0"/>
              </a:rPr>
              <a:t>20.0.1.0/24</a:t>
            </a:r>
            <a:endParaRPr lang="es-ES" sz="1400" b="1">
              <a:latin typeface="Arial" charset="0"/>
            </a:endParaRPr>
          </a:p>
        </p:txBody>
      </p:sp>
      <p:pic>
        <p:nvPicPr>
          <p:cNvPr id="43020" name="Picture 17"/>
          <p:cNvPicPr>
            <a:picLocks noChangeArrowheads="1"/>
          </p:cNvPicPr>
          <p:nvPr/>
        </p:nvPicPr>
        <p:blipFill>
          <a:blip r:embed="rId5" cstate="print"/>
          <a:srcRect/>
          <a:stretch>
            <a:fillRect/>
          </a:stretch>
        </p:blipFill>
        <p:spPr bwMode="auto">
          <a:xfrm>
            <a:off x="4021138" y="2660650"/>
            <a:ext cx="911225" cy="528638"/>
          </a:xfrm>
          <a:prstGeom prst="rect">
            <a:avLst/>
          </a:prstGeom>
          <a:noFill/>
          <a:ln w="12700">
            <a:noFill/>
            <a:miter lim="800000"/>
            <a:headEnd/>
            <a:tailEnd/>
          </a:ln>
        </p:spPr>
      </p:pic>
      <p:sp>
        <p:nvSpPr>
          <p:cNvPr id="43021" name="Text Box 18"/>
          <p:cNvSpPr txBox="1">
            <a:spLocks noChangeArrowheads="1"/>
          </p:cNvSpPr>
          <p:nvPr/>
        </p:nvSpPr>
        <p:spPr bwMode="auto">
          <a:xfrm>
            <a:off x="4787900" y="292576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S0</a:t>
            </a:r>
          </a:p>
        </p:txBody>
      </p:sp>
      <p:sp>
        <p:nvSpPr>
          <p:cNvPr id="43022" name="Text Box 19"/>
          <p:cNvSpPr txBox="1">
            <a:spLocks noChangeArrowheads="1"/>
          </p:cNvSpPr>
          <p:nvPr/>
        </p:nvSpPr>
        <p:spPr bwMode="auto">
          <a:xfrm>
            <a:off x="3708400" y="292576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E0</a:t>
            </a:r>
          </a:p>
        </p:txBody>
      </p:sp>
      <p:pic>
        <p:nvPicPr>
          <p:cNvPr id="43023" name="Picture 20"/>
          <p:cNvPicPr>
            <a:picLocks noChangeArrowheads="1"/>
          </p:cNvPicPr>
          <p:nvPr/>
        </p:nvPicPr>
        <p:blipFill>
          <a:blip r:embed="rId6" cstate="print"/>
          <a:srcRect/>
          <a:stretch>
            <a:fillRect/>
          </a:stretch>
        </p:blipFill>
        <p:spPr bwMode="auto">
          <a:xfrm>
            <a:off x="493713" y="3860800"/>
            <a:ext cx="838200" cy="990600"/>
          </a:xfrm>
          <a:prstGeom prst="rect">
            <a:avLst/>
          </a:prstGeom>
          <a:noFill/>
          <a:ln w="12700">
            <a:noFill/>
            <a:miter lim="800000"/>
            <a:headEnd/>
            <a:tailEnd/>
          </a:ln>
        </p:spPr>
      </p:pic>
      <p:sp>
        <p:nvSpPr>
          <p:cNvPr id="43024" name="Text Box 21"/>
          <p:cNvSpPr txBox="1">
            <a:spLocks noChangeArrowheads="1"/>
          </p:cNvSpPr>
          <p:nvPr/>
        </p:nvSpPr>
        <p:spPr bwMode="auto">
          <a:xfrm>
            <a:off x="177800" y="3524250"/>
            <a:ext cx="1441450"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20.0.1.x</a:t>
            </a:r>
            <a:endParaRPr lang="es-ES" sz="1400" b="1">
              <a:latin typeface="Arial" charset="0"/>
            </a:endParaRPr>
          </a:p>
        </p:txBody>
      </p:sp>
      <p:sp>
        <p:nvSpPr>
          <p:cNvPr id="43025" name="Text Box 22"/>
          <p:cNvSpPr txBox="1">
            <a:spLocks noChangeArrowheads="1"/>
          </p:cNvSpPr>
          <p:nvPr/>
        </p:nvSpPr>
        <p:spPr bwMode="auto">
          <a:xfrm>
            <a:off x="107950" y="4797425"/>
            <a:ext cx="1655763" cy="5715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Servidor Proxy</a:t>
            </a:r>
          </a:p>
          <a:p>
            <a:pPr algn="ctr">
              <a:spcBef>
                <a:spcPct val="25000"/>
              </a:spcBef>
            </a:pPr>
            <a:r>
              <a:rPr lang="es-ES_tradnl" sz="1400" b="1">
                <a:latin typeface="Arial" charset="0"/>
              </a:rPr>
              <a:t>20.0.1.10</a:t>
            </a:r>
            <a:endParaRPr lang="es-ES" sz="1400" b="1">
              <a:latin typeface="Arial" charset="0"/>
            </a:endParaRPr>
          </a:p>
        </p:txBody>
      </p:sp>
      <p:sp>
        <p:nvSpPr>
          <p:cNvPr id="184343" name="Text Box 23"/>
          <p:cNvSpPr txBox="1">
            <a:spLocks noChangeArrowheads="1"/>
          </p:cNvSpPr>
          <p:nvPr/>
        </p:nvSpPr>
        <p:spPr bwMode="auto">
          <a:xfrm>
            <a:off x="1547813" y="3500438"/>
            <a:ext cx="7629525" cy="1368425"/>
          </a:xfrm>
          <a:prstGeom prst="rect">
            <a:avLst/>
          </a:prstGeom>
          <a:noFill/>
          <a:ln w="9525">
            <a:noFill/>
            <a:miter lim="800000"/>
            <a:headEnd/>
            <a:tailEnd/>
          </a:ln>
        </p:spPr>
        <p:txBody>
          <a:bodyPr wrap="none">
            <a:spAutoFit/>
          </a:bodyPr>
          <a:lstStyle/>
          <a:p>
            <a:r>
              <a:rPr lang="es-ES" sz="1400" b="1">
                <a:latin typeface="Courier New" pitchFamily="49" charset="0"/>
              </a:rPr>
              <a:t>Router#CONFigure Terminal</a:t>
            </a:r>
          </a:p>
          <a:p>
            <a:r>
              <a:rPr lang="es-ES" sz="1400" b="1">
                <a:latin typeface="Courier New" pitchFamily="49" charset="0"/>
              </a:rPr>
              <a:t>Router(config)# ACcess-list 100 Permit Tcp 20.0.1.10 0.0.0.0 Any EQ 80</a:t>
            </a:r>
          </a:p>
          <a:p>
            <a:r>
              <a:rPr lang="es-ES" sz="1400" b="1">
                <a:latin typeface="Courier New" pitchFamily="49" charset="0"/>
              </a:rPr>
              <a:t>Router(config)# ACcess-list 100 DEny Tcp 20.0.1.0 0.0.0.255 Any EQ 80</a:t>
            </a:r>
          </a:p>
          <a:p>
            <a:r>
              <a:rPr lang="es-ES" sz="1400" b="1">
                <a:latin typeface="Courier New" pitchFamily="49" charset="0"/>
              </a:rPr>
              <a:t>Router(config)# ACcess-list 100 Permit IP Any Any</a:t>
            </a:r>
          </a:p>
          <a:p>
            <a:r>
              <a:rPr lang="es-ES" sz="1400" b="1">
                <a:latin typeface="Courier New" pitchFamily="49" charset="0"/>
              </a:rPr>
              <a:t>Router(config)# Interface E0</a:t>
            </a:r>
          </a:p>
          <a:p>
            <a:r>
              <a:rPr lang="es-ES" sz="1400" b="1">
                <a:latin typeface="Courier New" pitchFamily="49" charset="0"/>
              </a:rPr>
              <a:t>Router(config-if)# IP ACCEss-group 100 In</a:t>
            </a:r>
          </a:p>
        </p:txBody>
      </p:sp>
      <p:sp>
        <p:nvSpPr>
          <p:cNvPr id="184344" name="Text Box 24"/>
          <p:cNvSpPr txBox="1">
            <a:spLocks noChangeArrowheads="1"/>
          </p:cNvSpPr>
          <p:nvPr/>
        </p:nvSpPr>
        <p:spPr bwMode="auto">
          <a:xfrm>
            <a:off x="682625" y="5445125"/>
            <a:ext cx="7921625" cy="825500"/>
          </a:xfrm>
          <a:prstGeom prst="rect">
            <a:avLst/>
          </a:prstGeom>
          <a:noFill/>
          <a:ln w="9525">
            <a:noFill/>
            <a:miter lim="800000"/>
            <a:headEnd/>
            <a:tailEnd/>
          </a:ln>
        </p:spPr>
        <p:txBody>
          <a:bodyPr>
            <a:spAutoFit/>
          </a:bodyPr>
          <a:lstStyle/>
          <a:p>
            <a:r>
              <a:rPr lang="es-ES" sz="1600">
                <a:latin typeface="Arial" charset="0"/>
              </a:rPr>
              <a:t>Efecto: Permite paquetes IP/TCP que entren por E0 con IP origen 20.0.1.10 y puerto destino 80. Descarta paquetes IP/TCP que entren por E0 con IP origen </a:t>
            </a:r>
            <a:r>
              <a:rPr lang="es-ES" sz="1600">
                <a:latin typeface="Arial" charset="0"/>
                <a:cs typeface="Times New Roman" pitchFamily="18" charset="0"/>
              </a:rPr>
              <a:t>≠ 20.0.1.10 y puerto destino 80</a:t>
            </a:r>
            <a:r>
              <a:rPr lang="es-ES" sz="1600">
                <a:latin typeface="Arial" charset="0"/>
              </a:rPr>
              <a:t>. Permite todo lo demás</a:t>
            </a:r>
          </a:p>
        </p:txBody>
      </p:sp>
      <p:sp>
        <p:nvSpPr>
          <p:cNvPr id="43028" name="Text Box 25"/>
          <p:cNvSpPr txBox="1">
            <a:spLocks noChangeArrowheads="1"/>
          </p:cNvSpPr>
          <p:nvPr/>
        </p:nvSpPr>
        <p:spPr bwMode="auto">
          <a:xfrm>
            <a:off x="1311275" y="1433513"/>
            <a:ext cx="7005638" cy="641350"/>
          </a:xfrm>
          <a:prstGeom prst="rect">
            <a:avLst/>
          </a:prstGeom>
          <a:noFill/>
          <a:ln w="9525">
            <a:noFill/>
            <a:miter lim="800000"/>
            <a:headEnd/>
            <a:tailEnd/>
          </a:ln>
        </p:spPr>
        <p:txBody>
          <a:bodyPr>
            <a:spAutoFit/>
          </a:bodyPr>
          <a:lstStyle/>
          <a:p>
            <a:r>
              <a:rPr lang="es-ES">
                <a:latin typeface="Arial" charset="0"/>
              </a:rPr>
              <a:t>Se quiere obligar a los usuarios de una red a utilizar el proxy para salir a Internet, dejando libre el resto del tráfico</a:t>
            </a:r>
          </a:p>
        </p:txBody>
      </p:sp>
      <p:sp>
        <p:nvSpPr>
          <p:cNvPr id="184348" name="AutoShape 28"/>
          <p:cNvSpPr>
            <a:spLocks noChangeArrowheads="1"/>
          </p:cNvSpPr>
          <p:nvPr/>
        </p:nvSpPr>
        <p:spPr bwMode="auto">
          <a:xfrm>
            <a:off x="3419475" y="2636838"/>
            <a:ext cx="431800" cy="215900"/>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3" grpId="0"/>
      <p:bldP spid="1843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95288" y="476250"/>
            <a:ext cx="8350250" cy="792163"/>
          </a:xfrm>
        </p:spPr>
        <p:txBody>
          <a:bodyPr/>
          <a:lstStyle/>
          <a:p>
            <a:pPr eaLnBrk="1" hangingPunct="1"/>
            <a:r>
              <a:rPr lang="es-ES" sz="3600" smtClean="0"/>
              <a:t>Bloqueo de conexiones TCP entrantes</a:t>
            </a:r>
          </a:p>
        </p:txBody>
      </p:sp>
      <p:sp>
        <p:nvSpPr>
          <p:cNvPr id="44035" name="Freeform 3"/>
          <p:cNvSpPr>
            <a:spLocks/>
          </p:cNvSpPr>
          <p:nvPr/>
        </p:nvSpPr>
        <p:spPr bwMode="auto">
          <a:xfrm>
            <a:off x="4787900" y="2959100"/>
            <a:ext cx="2697163" cy="69850"/>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44036" name="Picture 4"/>
          <p:cNvPicPr>
            <a:picLocks noChangeArrowheads="1"/>
          </p:cNvPicPr>
          <p:nvPr/>
        </p:nvPicPr>
        <p:blipFill>
          <a:blip r:embed="rId3" cstate="print"/>
          <a:srcRect/>
          <a:stretch>
            <a:fillRect/>
          </a:stretch>
        </p:blipFill>
        <p:spPr bwMode="auto">
          <a:xfrm>
            <a:off x="7132638" y="2654300"/>
            <a:ext cx="1109662" cy="631825"/>
          </a:xfrm>
          <a:prstGeom prst="rect">
            <a:avLst/>
          </a:prstGeom>
          <a:noFill/>
          <a:ln w="12700">
            <a:noFill/>
            <a:miter lim="800000"/>
            <a:headEnd/>
            <a:tailEnd/>
          </a:ln>
        </p:spPr>
      </p:pic>
      <p:sp>
        <p:nvSpPr>
          <p:cNvPr id="44037" name="Line 5"/>
          <p:cNvSpPr>
            <a:spLocks noChangeShapeType="1"/>
          </p:cNvSpPr>
          <p:nvPr/>
        </p:nvSpPr>
        <p:spPr bwMode="auto">
          <a:xfrm rot="16200000" flipH="1">
            <a:off x="626269" y="3690144"/>
            <a:ext cx="1919288" cy="6350"/>
          </a:xfrm>
          <a:prstGeom prst="line">
            <a:avLst/>
          </a:prstGeom>
          <a:noFill/>
          <a:ln w="25400">
            <a:solidFill>
              <a:schemeClr val="accent2"/>
            </a:solidFill>
            <a:round/>
            <a:headEnd/>
            <a:tailEnd/>
          </a:ln>
        </p:spPr>
        <p:txBody>
          <a:bodyPr/>
          <a:lstStyle/>
          <a:p>
            <a:endParaRPr lang="es-ES"/>
          </a:p>
        </p:txBody>
      </p:sp>
      <p:pic>
        <p:nvPicPr>
          <p:cNvPr id="44038" name="Picture 6"/>
          <p:cNvPicPr>
            <a:picLocks noChangeArrowheads="1"/>
          </p:cNvPicPr>
          <p:nvPr/>
        </p:nvPicPr>
        <p:blipFill>
          <a:blip r:embed="rId4" cstate="print"/>
          <a:srcRect/>
          <a:stretch>
            <a:fillRect/>
          </a:stretch>
        </p:blipFill>
        <p:spPr bwMode="auto">
          <a:xfrm>
            <a:off x="611188" y="2874963"/>
            <a:ext cx="679450" cy="654050"/>
          </a:xfrm>
          <a:prstGeom prst="rect">
            <a:avLst/>
          </a:prstGeom>
          <a:noFill/>
          <a:ln w="12700">
            <a:noFill/>
            <a:miter lim="800000"/>
            <a:headEnd/>
            <a:tailEnd/>
          </a:ln>
        </p:spPr>
      </p:pic>
      <p:sp>
        <p:nvSpPr>
          <p:cNvPr id="44039" name="Line 7"/>
          <p:cNvSpPr>
            <a:spLocks noChangeShapeType="1"/>
          </p:cNvSpPr>
          <p:nvPr/>
        </p:nvSpPr>
        <p:spPr bwMode="auto">
          <a:xfrm>
            <a:off x="1258888" y="3367088"/>
            <a:ext cx="323850" cy="0"/>
          </a:xfrm>
          <a:prstGeom prst="line">
            <a:avLst/>
          </a:prstGeom>
          <a:noFill/>
          <a:ln w="25400">
            <a:solidFill>
              <a:schemeClr val="accent2"/>
            </a:solidFill>
            <a:round/>
            <a:headEnd/>
            <a:tailEnd/>
          </a:ln>
        </p:spPr>
        <p:txBody>
          <a:bodyPr/>
          <a:lstStyle/>
          <a:p>
            <a:endParaRPr lang="es-ES"/>
          </a:p>
        </p:txBody>
      </p:sp>
      <p:sp>
        <p:nvSpPr>
          <p:cNvPr id="44040" name="Line 8"/>
          <p:cNvSpPr>
            <a:spLocks noChangeShapeType="1"/>
          </p:cNvSpPr>
          <p:nvPr/>
        </p:nvSpPr>
        <p:spPr bwMode="auto">
          <a:xfrm>
            <a:off x="1258888" y="4510088"/>
            <a:ext cx="323850" cy="0"/>
          </a:xfrm>
          <a:prstGeom prst="line">
            <a:avLst/>
          </a:prstGeom>
          <a:noFill/>
          <a:ln w="25400">
            <a:solidFill>
              <a:schemeClr val="accent2"/>
            </a:solidFill>
            <a:round/>
            <a:headEnd/>
            <a:tailEnd/>
          </a:ln>
        </p:spPr>
        <p:txBody>
          <a:bodyPr/>
          <a:lstStyle/>
          <a:p>
            <a:endParaRPr lang="es-ES"/>
          </a:p>
        </p:txBody>
      </p:sp>
      <p:sp>
        <p:nvSpPr>
          <p:cNvPr id="44041" name="Line 9"/>
          <p:cNvSpPr>
            <a:spLocks noChangeShapeType="1"/>
          </p:cNvSpPr>
          <p:nvPr/>
        </p:nvSpPr>
        <p:spPr bwMode="auto">
          <a:xfrm flipV="1">
            <a:off x="1571625" y="2935288"/>
            <a:ext cx="2571750" cy="23812"/>
          </a:xfrm>
          <a:prstGeom prst="line">
            <a:avLst/>
          </a:prstGeom>
          <a:noFill/>
          <a:ln w="25400">
            <a:solidFill>
              <a:schemeClr val="accent2"/>
            </a:solidFill>
            <a:round/>
            <a:headEnd/>
            <a:tailEnd/>
          </a:ln>
        </p:spPr>
        <p:txBody>
          <a:bodyPr/>
          <a:lstStyle/>
          <a:p>
            <a:endParaRPr lang="es-ES"/>
          </a:p>
        </p:txBody>
      </p:sp>
      <p:sp>
        <p:nvSpPr>
          <p:cNvPr id="44042" name="Text Box 10"/>
          <p:cNvSpPr txBox="1">
            <a:spLocks noChangeArrowheads="1"/>
          </p:cNvSpPr>
          <p:nvPr/>
        </p:nvSpPr>
        <p:spPr bwMode="auto">
          <a:xfrm>
            <a:off x="7251700" y="2800350"/>
            <a:ext cx="992188"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sp>
        <p:nvSpPr>
          <p:cNvPr id="44043" name="Text Box 11"/>
          <p:cNvSpPr txBox="1">
            <a:spLocks noChangeArrowheads="1"/>
          </p:cNvSpPr>
          <p:nvPr/>
        </p:nvSpPr>
        <p:spPr bwMode="auto">
          <a:xfrm>
            <a:off x="368300" y="2444750"/>
            <a:ext cx="1827213" cy="336550"/>
          </a:xfrm>
          <a:prstGeom prst="rect">
            <a:avLst/>
          </a:prstGeom>
          <a:noFill/>
          <a:ln w="9525">
            <a:noFill/>
            <a:miter lim="800000"/>
            <a:headEnd/>
            <a:tailEnd/>
          </a:ln>
        </p:spPr>
        <p:txBody>
          <a:bodyPr>
            <a:spAutoFit/>
          </a:bodyPr>
          <a:lstStyle/>
          <a:p>
            <a:pPr algn="ctr">
              <a:spcBef>
                <a:spcPct val="25000"/>
              </a:spcBef>
            </a:pPr>
            <a:r>
              <a:rPr lang="es-ES_tradnl" sz="1600" b="1">
                <a:latin typeface="Arial" charset="0"/>
              </a:rPr>
              <a:t>Red </a:t>
            </a:r>
            <a:r>
              <a:rPr lang="es-ES_tradnl" sz="1400" b="1">
                <a:latin typeface="Arial" charset="0"/>
              </a:rPr>
              <a:t>20.0.1.0/24</a:t>
            </a:r>
            <a:endParaRPr lang="es-ES" sz="1400" b="1">
              <a:latin typeface="Arial" charset="0"/>
            </a:endParaRPr>
          </a:p>
        </p:txBody>
      </p:sp>
      <p:pic>
        <p:nvPicPr>
          <p:cNvPr id="44044" name="Picture 12"/>
          <p:cNvPicPr>
            <a:picLocks noChangeArrowheads="1"/>
          </p:cNvPicPr>
          <p:nvPr/>
        </p:nvPicPr>
        <p:blipFill>
          <a:blip r:embed="rId5" cstate="print"/>
          <a:srcRect/>
          <a:stretch>
            <a:fillRect/>
          </a:stretch>
        </p:blipFill>
        <p:spPr bwMode="auto">
          <a:xfrm>
            <a:off x="4021138" y="2660650"/>
            <a:ext cx="911225" cy="528638"/>
          </a:xfrm>
          <a:prstGeom prst="rect">
            <a:avLst/>
          </a:prstGeom>
          <a:noFill/>
          <a:ln w="12700">
            <a:noFill/>
            <a:miter lim="800000"/>
            <a:headEnd/>
            <a:tailEnd/>
          </a:ln>
        </p:spPr>
      </p:pic>
      <p:sp>
        <p:nvSpPr>
          <p:cNvPr id="44045" name="Text Box 13"/>
          <p:cNvSpPr txBox="1">
            <a:spLocks noChangeArrowheads="1"/>
          </p:cNvSpPr>
          <p:nvPr/>
        </p:nvSpPr>
        <p:spPr bwMode="auto">
          <a:xfrm>
            <a:off x="4787900" y="292576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S0</a:t>
            </a:r>
          </a:p>
        </p:txBody>
      </p:sp>
      <p:sp>
        <p:nvSpPr>
          <p:cNvPr id="44046" name="Text Box 14"/>
          <p:cNvSpPr txBox="1">
            <a:spLocks noChangeArrowheads="1"/>
          </p:cNvSpPr>
          <p:nvPr/>
        </p:nvSpPr>
        <p:spPr bwMode="auto">
          <a:xfrm>
            <a:off x="3708400" y="2925763"/>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E0</a:t>
            </a:r>
          </a:p>
        </p:txBody>
      </p:sp>
      <p:sp>
        <p:nvSpPr>
          <p:cNvPr id="186387" name="Text Box 19"/>
          <p:cNvSpPr txBox="1">
            <a:spLocks noChangeArrowheads="1"/>
          </p:cNvSpPr>
          <p:nvPr/>
        </p:nvSpPr>
        <p:spPr bwMode="auto">
          <a:xfrm>
            <a:off x="682625" y="5445125"/>
            <a:ext cx="7921625" cy="581025"/>
          </a:xfrm>
          <a:prstGeom prst="rect">
            <a:avLst/>
          </a:prstGeom>
          <a:noFill/>
          <a:ln w="9525">
            <a:noFill/>
            <a:miter lim="800000"/>
            <a:headEnd/>
            <a:tailEnd/>
          </a:ln>
        </p:spPr>
        <p:txBody>
          <a:bodyPr>
            <a:spAutoFit/>
          </a:bodyPr>
          <a:lstStyle/>
          <a:p>
            <a:r>
              <a:rPr lang="es-ES" sz="1600">
                <a:latin typeface="Arial" charset="0"/>
              </a:rPr>
              <a:t>Efecto: S0 deja pasar el tráfico TCP que corresponda a conexiones establecidas. Rechaza todo lo demás</a:t>
            </a:r>
          </a:p>
        </p:txBody>
      </p:sp>
      <p:sp>
        <p:nvSpPr>
          <p:cNvPr id="44048" name="Text Box 20"/>
          <p:cNvSpPr txBox="1">
            <a:spLocks noChangeArrowheads="1"/>
          </p:cNvSpPr>
          <p:nvPr/>
        </p:nvSpPr>
        <p:spPr bwMode="auto">
          <a:xfrm>
            <a:off x="735013" y="1433513"/>
            <a:ext cx="7869237" cy="641350"/>
          </a:xfrm>
          <a:prstGeom prst="rect">
            <a:avLst/>
          </a:prstGeom>
          <a:noFill/>
          <a:ln w="9525">
            <a:noFill/>
            <a:miter lim="800000"/>
            <a:headEnd/>
            <a:tailEnd/>
          </a:ln>
        </p:spPr>
        <p:txBody>
          <a:bodyPr>
            <a:spAutoFit/>
          </a:bodyPr>
          <a:lstStyle/>
          <a:p>
            <a:r>
              <a:rPr lang="es-ES">
                <a:latin typeface="Arial" charset="0"/>
              </a:rPr>
              <a:t>No queremos permitir conexiones TCP entrantes, pero sí salientes. Por seguridad no permitiremos ningún tráfico que no sea TCP (IP, UDP, etc.)</a:t>
            </a:r>
          </a:p>
        </p:txBody>
      </p:sp>
      <p:pic>
        <p:nvPicPr>
          <p:cNvPr id="44049" name="Picture 21"/>
          <p:cNvPicPr>
            <a:picLocks noChangeArrowheads="1"/>
          </p:cNvPicPr>
          <p:nvPr/>
        </p:nvPicPr>
        <p:blipFill>
          <a:blip r:embed="rId4" cstate="print"/>
          <a:srcRect/>
          <a:stretch>
            <a:fillRect/>
          </a:stretch>
        </p:blipFill>
        <p:spPr bwMode="auto">
          <a:xfrm>
            <a:off x="611188" y="4070350"/>
            <a:ext cx="679450" cy="654050"/>
          </a:xfrm>
          <a:prstGeom prst="rect">
            <a:avLst/>
          </a:prstGeom>
          <a:noFill/>
          <a:ln w="12700">
            <a:noFill/>
            <a:miter lim="800000"/>
            <a:headEnd/>
            <a:tailEnd/>
          </a:ln>
        </p:spPr>
      </p:pic>
      <p:sp>
        <p:nvSpPr>
          <p:cNvPr id="186386" name="Text Box 18"/>
          <p:cNvSpPr txBox="1">
            <a:spLocks noChangeArrowheads="1"/>
          </p:cNvSpPr>
          <p:nvPr/>
        </p:nvSpPr>
        <p:spPr bwMode="auto">
          <a:xfrm>
            <a:off x="395288" y="3716338"/>
            <a:ext cx="8374062" cy="1155700"/>
          </a:xfrm>
          <a:prstGeom prst="rect">
            <a:avLst/>
          </a:prstGeom>
          <a:solidFill>
            <a:schemeClr val="bg1"/>
          </a:solidFill>
          <a:ln w="9525">
            <a:noFill/>
            <a:miter lim="800000"/>
            <a:headEnd/>
            <a:tailEnd/>
          </a:ln>
        </p:spPr>
        <p:txBody>
          <a:bodyPr wrap="none">
            <a:spAutoFit/>
          </a:bodyPr>
          <a:lstStyle/>
          <a:p>
            <a:r>
              <a:rPr lang="es-ES" sz="1400" b="1">
                <a:latin typeface="Courier New" pitchFamily="49" charset="0"/>
              </a:rPr>
              <a:t>Router#CONFigure Terminal</a:t>
            </a:r>
          </a:p>
          <a:p>
            <a:r>
              <a:rPr lang="es-ES" sz="1400" b="1">
                <a:latin typeface="Courier New" pitchFamily="49" charset="0"/>
              </a:rPr>
              <a:t>Router(config)# ACcess-list 100 Permit Tcp Any 20.0.1.0 0.0.0.255 EStablished</a:t>
            </a:r>
          </a:p>
          <a:p>
            <a:r>
              <a:rPr lang="es-ES" sz="1400" b="1">
                <a:latin typeface="Courier New" pitchFamily="49" charset="0"/>
              </a:rPr>
              <a:t>Router(config)# ACcess-list 100 DEny IP Any Any</a:t>
            </a:r>
          </a:p>
          <a:p>
            <a:r>
              <a:rPr lang="es-ES" sz="1400" b="1">
                <a:latin typeface="Courier New" pitchFamily="49" charset="0"/>
              </a:rPr>
              <a:t>Router(config)# Interface S0</a:t>
            </a:r>
          </a:p>
          <a:p>
            <a:r>
              <a:rPr lang="es-ES" sz="1400" b="1">
                <a:latin typeface="Courier New" pitchFamily="49" charset="0"/>
              </a:rPr>
              <a:t>Router(config-if)# IP ACCEss-group 100 In</a:t>
            </a:r>
          </a:p>
        </p:txBody>
      </p:sp>
      <p:sp>
        <p:nvSpPr>
          <p:cNvPr id="186391" name="AutoShape 23"/>
          <p:cNvSpPr>
            <a:spLocks noChangeArrowheads="1"/>
          </p:cNvSpPr>
          <p:nvPr/>
        </p:nvSpPr>
        <p:spPr bwMode="auto">
          <a:xfrm>
            <a:off x="5003800" y="2636838"/>
            <a:ext cx="431800" cy="215900"/>
          </a:xfrm>
          <a:prstGeom prst="lef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639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87" grpId="0"/>
      <p:bldP spid="186386" grpId="0" animBg="1"/>
      <p:bldP spid="18639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0" y="6350"/>
            <a:ext cx="5899150" cy="6592888"/>
          </a:xfrm>
          <a:prstGeom prst="rect">
            <a:avLst/>
          </a:prstGeom>
          <a:noFill/>
          <a:ln w="9525">
            <a:noFill/>
            <a:miter lim="800000"/>
            <a:headEnd/>
            <a:tailEnd/>
          </a:ln>
        </p:spPr>
        <p:txBody>
          <a:bodyPr wrap="none">
            <a:spAutoFit/>
          </a:bodyPr>
          <a:lstStyle/>
          <a:p>
            <a:pPr>
              <a:lnSpc>
                <a:spcPct val="95000"/>
              </a:lnSpc>
            </a:pPr>
            <a:r>
              <a:rPr lang="es-ES" sz="1000" b="1">
                <a:solidFill>
                  <a:srgbClr val="FF0000"/>
                </a:solidFill>
                <a:latin typeface="Courier New" pitchFamily="49" charset="0"/>
              </a:rPr>
              <a:t>ACL aplicada en sentido entrante en la interfaz que conecta la UV a RedIRIS</a:t>
            </a:r>
          </a:p>
          <a:p>
            <a:pPr>
              <a:lnSpc>
                <a:spcPct val="95000"/>
              </a:lnSpc>
            </a:pPr>
            <a:r>
              <a:rPr lang="es-ES" sz="1000" b="1">
                <a:latin typeface="Courier New" pitchFamily="49" charset="0"/>
              </a:rPr>
              <a:t> permit tcp any host 147.156.1.112 eq smtp</a:t>
            </a:r>
          </a:p>
          <a:p>
            <a:pPr>
              <a:lnSpc>
                <a:spcPct val="95000"/>
              </a:lnSpc>
            </a:pPr>
            <a:r>
              <a:rPr lang="es-ES" sz="1000" b="1">
                <a:latin typeface="Courier New" pitchFamily="49" charset="0"/>
              </a:rPr>
              <a:t> permit tcp any host 147.156.1.90 eq smtp</a:t>
            </a:r>
          </a:p>
          <a:p>
            <a:pPr>
              <a:lnSpc>
                <a:spcPct val="95000"/>
              </a:lnSpc>
            </a:pPr>
            <a:r>
              <a:rPr lang="es-ES" sz="1000" b="1">
                <a:latin typeface="Courier New" pitchFamily="49" charset="0"/>
              </a:rPr>
              <a:t> permit tcp any host 147.156.1.101 eq smtp</a:t>
            </a:r>
          </a:p>
          <a:p>
            <a:pPr>
              <a:lnSpc>
                <a:spcPct val="95000"/>
              </a:lnSpc>
            </a:pPr>
            <a:r>
              <a:rPr lang="es-ES" sz="1000" b="1">
                <a:latin typeface="Courier New" pitchFamily="49" charset="0"/>
              </a:rPr>
              <a:t> permit tcp any host 147.156.1.116 eq smtp</a:t>
            </a:r>
          </a:p>
          <a:p>
            <a:pPr>
              <a:lnSpc>
                <a:spcPct val="95000"/>
              </a:lnSpc>
            </a:pPr>
            <a:r>
              <a:rPr lang="es-ES" sz="1000" b="1">
                <a:latin typeface="Courier New" pitchFamily="49" charset="0"/>
              </a:rPr>
              <a:t> permit tcp any host 161.111.218.129 eq smtp</a:t>
            </a:r>
          </a:p>
          <a:p>
            <a:pPr>
              <a:lnSpc>
                <a:spcPct val="95000"/>
              </a:lnSpc>
            </a:pPr>
            <a:r>
              <a:rPr lang="es-ES" sz="1000" b="1">
                <a:latin typeface="Courier New" pitchFamily="49" charset="0"/>
              </a:rPr>
              <a:t> deny   tcp any any eq smtp</a:t>
            </a:r>
          </a:p>
          <a:p>
            <a:pPr>
              <a:lnSpc>
                <a:spcPct val="95000"/>
              </a:lnSpc>
            </a:pPr>
            <a:r>
              <a:rPr lang="es-ES" sz="1000" b="1">
                <a:latin typeface="Courier New" pitchFamily="49" charset="0"/>
              </a:rPr>
              <a:t> permit tcp any host 147.156.1.112 eq 587</a:t>
            </a:r>
          </a:p>
          <a:p>
            <a:pPr>
              <a:lnSpc>
                <a:spcPct val="95000"/>
              </a:lnSpc>
            </a:pPr>
            <a:r>
              <a:rPr lang="es-ES" sz="1000" b="1">
                <a:latin typeface="Courier New" pitchFamily="49" charset="0"/>
              </a:rPr>
              <a:t> permit tcp any host 147.156.1.90 eq 587</a:t>
            </a:r>
          </a:p>
          <a:p>
            <a:pPr>
              <a:lnSpc>
                <a:spcPct val="95000"/>
              </a:lnSpc>
            </a:pPr>
            <a:r>
              <a:rPr lang="es-ES" sz="1000" b="1">
                <a:latin typeface="Courier New" pitchFamily="49" charset="0"/>
              </a:rPr>
              <a:t> permit tcp any host 147.156.1.101 eq 587</a:t>
            </a:r>
          </a:p>
          <a:p>
            <a:pPr>
              <a:lnSpc>
                <a:spcPct val="95000"/>
              </a:lnSpc>
            </a:pPr>
            <a:r>
              <a:rPr lang="es-ES" sz="1000" b="1">
                <a:latin typeface="Courier New" pitchFamily="49" charset="0"/>
              </a:rPr>
              <a:t> permit tcp any host 147.156.1.116 eq 587</a:t>
            </a:r>
          </a:p>
          <a:p>
            <a:pPr>
              <a:lnSpc>
                <a:spcPct val="95000"/>
              </a:lnSpc>
            </a:pPr>
            <a:r>
              <a:rPr lang="es-ES" sz="1000" b="1">
                <a:latin typeface="Courier New" pitchFamily="49" charset="0"/>
              </a:rPr>
              <a:t> permit tcp any host 161.111.218.129 eq 587</a:t>
            </a:r>
          </a:p>
          <a:p>
            <a:pPr>
              <a:lnSpc>
                <a:spcPct val="95000"/>
              </a:lnSpc>
            </a:pPr>
            <a:r>
              <a:rPr lang="es-ES" sz="1000" b="1">
                <a:latin typeface="Courier New" pitchFamily="49" charset="0"/>
              </a:rPr>
              <a:t> deny   tcp any any eq 587</a:t>
            </a:r>
          </a:p>
          <a:p>
            <a:pPr>
              <a:lnSpc>
                <a:spcPct val="95000"/>
              </a:lnSpc>
            </a:pPr>
            <a:r>
              <a:rPr lang="es-ES" sz="1000" b="1">
                <a:latin typeface="Courier New" pitchFamily="49" charset="0"/>
              </a:rPr>
              <a:t> permit udp host 130.206.0.39 any range snmp snmptrap</a:t>
            </a:r>
          </a:p>
          <a:p>
            <a:pPr>
              <a:lnSpc>
                <a:spcPct val="95000"/>
              </a:lnSpc>
            </a:pPr>
            <a:r>
              <a:rPr lang="es-ES" sz="1000" b="1">
                <a:latin typeface="Courier New" pitchFamily="49" charset="0"/>
              </a:rPr>
              <a:t> permit udp host 130.206.1.39 any range snmp snmptrap</a:t>
            </a:r>
          </a:p>
          <a:p>
            <a:pPr>
              <a:lnSpc>
                <a:spcPct val="95000"/>
              </a:lnSpc>
            </a:pPr>
            <a:r>
              <a:rPr lang="es-ES" sz="1000" b="1">
                <a:latin typeface="Courier New" pitchFamily="49" charset="0"/>
              </a:rPr>
              <a:t> permit udp host 193.144.0.39 any range snmp snmptrap</a:t>
            </a:r>
          </a:p>
          <a:p>
            <a:pPr>
              <a:lnSpc>
                <a:spcPct val="95000"/>
              </a:lnSpc>
            </a:pPr>
            <a:r>
              <a:rPr lang="es-ES" sz="1000" b="1">
                <a:latin typeface="Courier New" pitchFamily="49" charset="0"/>
              </a:rPr>
              <a:t> permit udp host 161.111.10.19 host 193.146.183.186 range snmp snmptrap</a:t>
            </a:r>
          </a:p>
          <a:p>
            <a:pPr>
              <a:lnSpc>
                <a:spcPct val="95000"/>
              </a:lnSpc>
            </a:pPr>
            <a:r>
              <a:rPr lang="es-ES" sz="1000" b="1">
                <a:latin typeface="Courier New" pitchFamily="49" charset="0"/>
              </a:rPr>
              <a:t> deny   udp any any range snmp snmptrap</a:t>
            </a:r>
          </a:p>
          <a:p>
            <a:pPr>
              <a:lnSpc>
                <a:spcPct val="95000"/>
              </a:lnSpc>
            </a:pPr>
            <a:r>
              <a:rPr lang="es-ES" sz="1000" b="1">
                <a:latin typeface="Courier New" pitchFamily="49" charset="0"/>
              </a:rPr>
              <a:t> deny   udp any any eq tftp</a:t>
            </a:r>
          </a:p>
          <a:p>
            <a:pPr>
              <a:lnSpc>
                <a:spcPct val="95000"/>
              </a:lnSpc>
            </a:pPr>
            <a:r>
              <a:rPr lang="es-ES" sz="1000" b="1">
                <a:latin typeface="Courier New" pitchFamily="49" charset="0"/>
              </a:rPr>
              <a:t> deny   tcp any any eq 87</a:t>
            </a:r>
          </a:p>
          <a:p>
            <a:pPr>
              <a:lnSpc>
                <a:spcPct val="95000"/>
              </a:lnSpc>
            </a:pPr>
            <a:r>
              <a:rPr lang="es-ES" sz="1000" b="1">
                <a:latin typeface="Courier New" pitchFamily="49" charset="0"/>
              </a:rPr>
              <a:t> deny   tcp any any eq 135</a:t>
            </a:r>
          </a:p>
          <a:p>
            <a:pPr>
              <a:lnSpc>
                <a:spcPct val="95000"/>
              </a:lnSpc>
            </a:pPr>
            <a:r>
              <a:rPr lang="es-ES" sz="1000" b="1">
                <a:latin typeface="Courier New" pitchFamily="49" charset="0"/>
              </a:rPr>
              <a:t> deny   udp any any eq 135</a:t>
            </a:r>
          </a:p>
          <a:p>
            <a:pPr>
              <a:lnSpc>
                <a:spcPct val="95000"/>
              </a:lnSpc>
            </a:pPr>
            <a:r>
              <a:rPr lang="es-ES" sz="1000" b="1">
                <a:latin typeface="Courier New" pitchFamily="49" charset="0"/>
              </a:rPr>
              <a:t> deny   tcp any any range 137 139</a:t>
            </a:r>
          </a:p>
          <a:p>
            <a:pPr>
              <a:lnSpc>
                <a:spcPct val="95000"/>
              </a:lnSpc>
            </a:pPr>
            <a:r>
              <a:rPr lang="es-ES" sz="1000" b="1">
                <a:latin typeface="Courier New" pitchFamily="49" charset="0"/>
              </a:rPr>
              <a:t> deny   udp any any range netbios-ns netbios-ss</a:t>
            </a:r>
          </a:p>
          <a:p>
            <a:pPr>
              <a:lnSpc>
                <a:spcPct val="95000"/>
              </a:lnSpc>
            </a:pPr>
            <a:r>
              <a:rPr lang="es-ES" sz="1000" b="1">
                <a:latin typeface="Courier New" pitchFamily="49" charset="0"/>
              </a:rPr>
              <a:t> deny   tcp any any range 411 412</a:t>
            </a:r>
          </a:p>
          <a:p>
            <a:pPr>
              <a:lnSpc>
                <a:spcPct val="95000"/>
              </a:lnSpc>
            </a:pPr>
            <a:r>
              <a:rPr lang="es-ES" sz="1000" b="1">
                <a:latin typeface="Courier New" pitchFamily="49" charset="0"/>
              </a:rPr>
              <a:t> deny   udp any any range 411 412</a:t>
            </a:r>
          </a:p>
          <a:p>
            <a:pPr>
              <a:lnSpc>
                <a:spcPct val="95000"/>
              </a:lnSpc>
            </a:pPr>
            <a:r>
              <a:rPr lang="es-ES" sz="1000" b="1">
                <a:latin typeface="Courier New" pitchFamily="49" charset="0"/>
              </a:rPr>
              <a:t> deny   tcp any any eq 445</a:t>
            </a:r>
          </a:p>
          <a:p>
            <a:pPr>
              <a:lnSpc>
                <a:spcPct val="95000"/>
              </a:lnSpc>
            </a:pPr>
            <a:r>
              <a:rPr lang="es-ES" sz="1000" b="1">
                <a:latin typeface="Courier New" pitchFamily="49" charset="0"/>
              </a:rPr>
              <a:t> deny   udp any any eq 445</a:t>
            </a:r>
          </a:p>
          <a:p>
            <a:pPr>
              <a:lnSpc>
                <a:spcPct val="95000"/>
              </a:lnSpc>
            </a:pPr>
            <a:r>
              <a:rPr lang="es-ES" sz="1000" b="1">
                <a:latin typeface="Courier New" pitchFamily="49" charset="0"/>
              </a:rPr>
              <a:t> deny   tcp any any eq 1025</a:t>
            </a:r>
          </a:p>
          <a:p>
            <a:pPr>
              <a:lnSpc>
                <a:spcPct val="95000"/>
              </a:lnSpc>
            </a:pPr>
            <a:r>
              <a:rPr lang="es-ES" sz="1000" b="1">
                <a:latin typeface="Courier New" pitchFamily="49" charset="0"/>
              </a:rPr>
              <a:t> deny   tcp any any eq 1080</a:t>
            </a:r>
          </a:p>
          <a:p>
            <a:pPr>
              <a:lnSpc>
                <a:spcPct val="95000"/>
              </a:lnSpc>
            </a:pPr>
            <a:r>
              <a:rPr lang="es-ES" sz="1000" b="1">
                <a:latin typeface="Courier New" pitchFamily="49" charset="0"/>
              </a:rPr>
              <a:t> deny   udp any any eq 1080</a:t>
            </a:r>
          </a:p>
          <a:p>
            <a:pPr>
              <a:lnSpc>
                <a:spcPct val="95000"/>
              </a:lnSpc>
            </a:pPr>
            <a:r>
              <a:rPr lang="es-ES" sz="1000" b="1">
                <a:latin typeface="Courier New" pitchFamily="49" charset="0"/>
              </a:rPr>
              <a:t> deny   udp any any eq 4156</a:t>
            </a:r>
          </a:p>
          <a:p>
            <a:pPr>
              <a:lnSpc>
                <a:spcPct val="95000"/>
              </a:lnSpc>
            </a:pPr>
            <a:r>
              <a:rPr lang="es-ES" sz="1000" b="1">
                <a:latin typeface="Courier New" pitchFamily="49" charset="0"/>
              </a:rPr>
              <a:t> deny   tcp any any eq 1214</a:t>
            </a:r>
          </a:p>
          <a:p>
            <a:pPr>
              <a:lnSpc>
                <a:spcPct val="95000"/>
              </a:lnSpc>
            </a:pPr>
            <a:r>
              <a:rPr lang="es-ES" sz="1000" b="1">
                <a:latin typeface="Courier New" pitchFamily="49" charset="0"/>
              </a:rPr>
              <a:t> deny   udp any any eq 1214</a:t>
            </a:r>
          </a:p>
          <a:p>
            <a:pPr>
              <a:lnSpc>
                <a:spcPct val="95000"/>
              </a:lnSpc>
            </a:pPr>
            <a:r>
              <a:rPr lang="es-ES" sz="1000" b="1">
                <a:latin typeface="Courier New" pitchFamily="49" charset="0"/>
              </a:rPr>
              <a:t> permit tcp any host 147.156.157.44 range 1433 1434</a:t>
            </a:r>
          </a:p>
          <a:p>
            <a:pPr>
              <a:lnSpc>
                <a:spcPct val="95000"/>
              </a:lnSpc>
            </a:pPr>
            <a:r>
              <a:rPr lang="es-ES" sz="1000" b="1">
                <a:latin typeface="Courier New" pitchFamily="49" charset="0"/>
              </a:rPr>
              <a:t> permit udp any host 147.156.157.44 range 1433 1434</a:t>
            </a:r>
          </a:p>
          <a:p>
            <a:pPr>
              <a:lnSpc>
                <a:spcPct val="95000"/>
              </a:lnSpc>
            </a:pPr>
            <a:r>
              <a:rPr lang="es-ES" sz="1000" b="1">
                <a:latin typeface="Courier New" pitchFamily="49" charset="0"/>
              </a:rPr>
              <a:t> permit tcp any host 147.156.157.86 range 1433 1434</a:t>
            </a:r>
          </a:p>
          <a:p>
            <a:pPr>
              <a:lnSpc>
                <a:spcPct val="95000"/>
              </a:lnSpc>
            </a:pPr>
            <a:r>
              <a:rPr lang="es-ES" sz="1000" b="1">
                <a:latin typeface="Courier New" pitchFamily="49" charset="0"/>
              </a:rPr>
              <a:t> permit udp any host 147.156.157.86 range 1433 1434</a:t>
            </a:r>
          </a:p>
          <a:p>
            <a:pPr>
              <a:lnSpc>
                <a:spcPct val="95000"/>
              </a:lnSpc>
            </a:pPr>
            <a:r>
              <a:rPr lang="es-ES" sz="1000" b="1">
                <a:latin typeface="Courier New" pitchFamily="49" charset="0"/>
              </a:rPr>
              <a:t> permit tcp any host 147.156.157.140 range 1433 1434</a:t>
            </a:r>
          </a:p>
          <a:p>
            <a:pPr>
              <a:lnSpc>
                <a:spcPct val="95000"/>
              </a:lnSpc>
            </a:pPr>
            <a:r>
              <a:rPr lang="es-ES" sz="1000" b="1">
                <a:latin typeface="Courier New" pitchFamily="49" charset="0"/>
              </a:rPr>
              <a:t> permit udp any host 147.156.157.140 range 1433 1434</a:t>
            </a:r>
          </a:p>
          <a:p>
            <a:pPr>
              <a:lnSpc>
                <a:spcPct val="95000"/>
              </a:lnSpc>
            </a:pPr>
            <a:r>
              <a:rPr lang="es-ES" sz="1000" b="1">
                <a:latin typeface="Courier New" pitchFamily="49" charset="0"/>
              </a:rPr>
              <a:t> permit tcp any host 147.156.157.148 range 1433 1434</a:t>
            </a:r>
          </a:p>
          <a:p>
            <a:pPr>
              <a:lnSpc>
                <a:spcPct val="95000"/>
              </a:lnSpc>
            </a:pPr>
            <a:r>
              <a:rPr lang="es-ES" sz="1000" b="1">
                <a:latin typeface="Courier New" pitchFamily="49" charset="0"/>
              </a:rPr>
              <a:t> permit udp any host 147.156.157.148 range 1433 1434</a:t>
            </a:r>
          </a:p>
          <a:p>
            <a:pPr>
              <a:lnSpc>
                <a:spcPct val="95000"/>
              </a:lnSpc>
            </a:pPr>
            <a:r>
              <a:rPr lang="es-ES" sz="1000" b="1">
                <a:latin typeface="Courier New" pitchFamily="49" charset="0"/>
              </a:rPr>
              <a:t> permit udp any host 147.156.157.136 range 1433 1434</a:t>
            </a:r>
          </a:p>
          <a:p>
            <a:pPr>
              <a:lnSpc>
                <a:spcPct val="95000"/>
              </a:lnSpc>
            </a:pPr>
            <a:r>
              <a:rPr lang="es-ES" sz="1000" b="1">
                <a:latin typeface="Courier New" pitchFamily="49" charset="0"/>
              </a:rPr>
              <a:t> permit tcp any host 147.156.157.136 range 1433 1434</a:t>
            </a:r>
          </a:p>
          <a:p>
            <a:pPr>
              <a:lnSpc>
                <a:spcPct val="95000"/>
              </a:lnSpc>
            </a:pPr>
            <a:r>
              <a:rPr lang="es-ES" sz="1000" b="1">
                <a:latin typeface="Courier New" pitchFamily="49" charset="0"/>
              </a:rPr>
              <a:t> permit tcp any host 147.156.158.138 range 1433 1434</a:t>
            </a:r>
          </a:p>
        </p:txBody>
      </p:sp>
      <p:sp>
        <p:nvSpPr>
          <p:cNvPr id="45059" name="Text Box 5"/>
          <p:cNvSpPr txBox="1">
            <a:spLocks noChangeArrowheads="1"/>
          </p:cNvSpPr>
          <p:nvPr/>
        </p:nvSpPr>
        <p:spPr bwMode="auto">
          <a:xfrm>
            <a:off x="5003800" y="-20638"/>
            <a:ext cx="4146550" cy="6737351"/>
          </a:xfrm>
          <a:prstGeom prst="rect">
            <a:avLst/>
          </a:prstGeom>
          <a:noFill/>
          <a:ln w="9525">
            <a:noFill/>
            <a:miter lim="800000"/>
            <a:headEnd/>
            <a:tailEnd/>
          </a:ln>
        </p:spPr>
        <p:txBody>
          <a:bodyPr wrap="none">
            <a:spAutoFit/>
          </a:bodyPr>
          <a:lstStyle/>
          <a:p>
            <a:pPr>
              <a:lnSpc>
                <a:spcPct val="95000"/>
              </a:lnSpc>
            </a:pPr>
            <a:endParaRPr lang="es-ES" sz="1000" b="1">
              <a:latin typeface="Courier New" pitchFamily="49" charset="0"/>
            </a:endParaRPr>
          </a:p>
          <a:p>
            <a:pPr>
              <a:lnSpc>
                <a:spcPct val="95000"/>
              </a:lnSpc>
            </a:pPr>
            <a:r>
              <a:rPr lang="es-ES" sz="1000" b="1">
                <a:latin typeface="Courier New" pitchFamily="49" charset="0"/>
              </a:rPr>
              <a:t> permit udp any host 147.156.158.138 range 1433 1434</a:t>
            </a:r>
          </a:p>
          <a:p>
            <a:pPr>
              <a:lnSpc>
                <a:spcPct val="95000"/>
              </a:lnSpc>
            </a:pPr>
            <a:r>
              <a:rPr lang="es-ES" sz="1000" b="1">
                <a:latin typeface="Courier New" pitchFamily="49" charset="0"/>
              </a:rPr>
              <a:t> permit tcp any host 147.156.157.210 range 1433 1434</a:t>
            </a:r>
          </a:p>
          <a:p>
            <a:pPr>
              <a:lnSpc>
                <a:spcPct val="95000"/>
              </a:lnSpc>
            </a:pPr>
            <a:r>
              <a:rPr lang="es-ES" sz="1000" b="1">
                <a:latin typeface="Courier New" pitchFamily="49" charset="0"/>
              </a:rPr>
              <a:t> permit udp any host 147.156.157.210 range 1433 1434</a:t>
            </a:r>
          </a:p>
          <a:p>
            <a:pPr>
              <a:lnSpc>
                <a:spcPct val="95000"/>
              </a:lnSpc>
            </a:pPr>
            <a:r>
              <a:rPr lang="es-ES" sz="1000" b="1">
                <a:latin typeface="Courier New" pitchFamily="49" charset="0"/>
              </a:rPr>
              <a:t> permit tcp any host 147.156.157.238 range 1433 1434</a:t>
            </a:r>
          </a:p>
          <a:p>
            <a:pPr>
              <a:lnSpc>
                <a:spcPct val="95000"/>
              </a:lnSpc>
            </a:pPr>
            <a:r>
              <a:rPr lang="es-ES" sz="1000" b="1">
                <a:latin typeface="Courier New" pitchFamily="49" charset="0"/>
              </a:rPr>
              <a:t> permit udp any host 147.156.157.238 range 1433 1434</a:t>
            </a:r>
          </a:p>
          <a:p>
            <a:pPr>
              <a:lnSpc>
                <a:spcPct val="95000"/>
              </a:lnSpc>
            </a:pPr>
            <a:r>
              <a:rPr lang="es-ES" sz="1000" b="1">
                <a:latin typeface="Courier New" pitchFamily="49" charset="0"/>
              </a:rPr>
              <a:t> permit udp any host 147.158.158.150 range 1433 1434</a:t>
            </a:r>
          </a:p>
          <a:p>
            <a:pPr>
              <a:lnSpc>
                <a:spcPct val="95000"/>
              </a:lnSpc>
            </a:pPr>
            <a:r>
              <a:rPr lang="es-ES" sz="1000" b="1">
                <a:latin typeface="Courier New" pitchFamily="49" charset="0"/>
              </a:rPr>
              <a:t> permit tcp any host 147.158.158.150 range 1433 1434</a:t>
            </a:r>
          </a:p>
          <a:p>
            <a:pPr>
              <a:lnSpc>
                <a:spcPct val="95000"/>
              </a:lnSpc>
            </a:pPr>
            <a:r>
              <a:rPr lang="es-ES" sz="1000" b="1">
                <a:latin typeface="Courier New" pitchFamily="49" charset="0"/>
              </a:rPr>
              <a:t> permit tcp any host 147.156.158.153 range 1433 1434</a:t>
            </a:r>
          </a:p>
          <a:p>
            <a:pPr>
              <a:lnSpc>
                <a:spcPct val="95000"/>
              </a:lnSpc>
            </a:pPr>
            <a:r>
              <a:rPr lang="es-ES" sz="1000" b="1">
                <a:latin typeface="Courier New" pitchFamily="49" charset="0"/>
              </a:rPr>
              <a:t> permit udp any host 147.156.158.153 range 1433 1434</a:t>
            </a:r>
          </a:p>
          <a:p>
            <a:pPr>
              <a:lnSpc>
                <a:spcPct val="95000"/>
              </a:lnSpc>
            </a:pPr>
            <a:r>
              <a:rPr lang="es-ES" sz="1000" b="1">
                <a:latin typeface="Courier New" pitchFamily="49" charset="0"/>
              </a:rPr>
              <a:t> permit udp any host 147.156.196.102 range 1433 1434</a:t>
            </a:r>
          </a:p>
          <a:p>
            <a:pPr>
              <a:lnSpc>
                <a:spcPct val="95000"/>
              </a:lnSpc>
            </a:pPr>
            <a:r>
              <a:rPr lang="es-ES" sz="1000" b="1">
                <a:latin typeface="Courier New" pitchFamily="49" charset="0"/>
              </a:rPr>
              <a:t> permit tcp any host 147.156.196.102 range 1433 1434</a:t>
            </a:r>
          </a:p>
          <a:p>
            <a:pPr>
              <a:lnSpc>
                <a:spcPct val="95000"/>
              </a:lnSpc>
            </a:pPr>
            <a:r>
              <a:rPr lang="es-ES" sz="1000" b="1">
                <a:latin typeface="Courier New" pitchFamily="49" charset="0"/>
              </a:rPr>
              <a:t> permit tcp any host 147.156.197.102 range 1433 1434</a:t>
            </a:r>
          </a:p>
          <a:p>
            <a:pPr>
              <a:lnSpc>
                <a:spcPct val="95000"/>
              </a:lnSpc>
            </a:pPr>
            <a:r>
              <a:rPr lang="es-ES" sz="1000" b="1">
                <a:latin typeface="Courier New" pitchFamily="49" charset="0"/>
              </a:rPr>
              <a:t> permit udp any host 147.156.197.102 range 1433 1434</a:t>
            </a:r>
          </a:p>
          <a:p>
            <a:pPr>
              <a:lnSpc>
                <a:spcPct val="95000"/>
              </a:lnSpc>
            </a:pPr>
            <a:r>
              <a:rPr lang="es-ES" sz="1000" b="1">
                <a:latin typeface="Courier New" pitchFamily="49" charset="0"/>
              </a:rPr>
              <a:t> permit tcp any host 147.156.197.116 range 1433 1434</a:t>
            </a:r>
          </a:p>
          <a:p>
            <a:pPr>
              <a:lnSpc>
                <a:spcPct val="95000"/>
              </a:lnSpc>
            </a:pPr>
            <a:r>
              <a:rPr lang="es-ES" sz="1000" b="1">
                <a:latin typeface="Courier New" pitchFamily="49" charset="0"/>
              </a:rPr>
              <a:t> permit udp any host 147.156.197.116 range 1433 1434</a:t>
            </a:r>
          </a:p>
          <a:p>
            <a:pPr>
              <a:lnSpc>
                <a:spcPct val="95000"/>
              </a:lnSpc>
            </a:pPr>
            <a:r>
              <a:rPr lang="es-ES" sz="1000" b="1">
                <a:latin typeface="Courier New" pitchFamily="49" charset="0"/>
              </a:rPr>
              <a:t> permit tcp any host 147.156.197.139 range 1433 1434</a:t>
            </a:r>
          </a:p>
          <a:p>
            <a:pPr>
              <a:lnSpc>
                <a:spcPct val="95000"/>
              </a:lnSpc>
            </a:pPr>
            <a:r>
              <a:rPr lang="es-ES" sz="1000" b="1">
                <a:latin typeface="Courier New" pitchFamily="49" charset="0"/>
              </a:rPr>
              <a:t> permit udp any host 147.156.197.139 range 1433 1434</a:t>
            </a:r>
          </a:p>
          <a:p>
            <a:pPr>
              <a:lnSpc>
                <a:spcPct val="95000"/>
              </a:lnSpc>
            </a:pPr>
            <a:r>
              <a:rPr lang="es-ES" sz="1000" b="1">
                <a:latin typeface="Courier New" pitchFamily="49" charset="0"/>
              </a:rPr>
              <a:t> permit tcp any host 147.156.197.148 range 1433 1434</a:t>
            </a:r>
          </a:p>
          <a:p>
            <a:pPr>
              <a:lnSpc>
                <a:spcPct val="95000"/>
              </a:lnSpc>
            </a:pPr>
            <a:r>
              <a:rPr lang="es-ES" sz="1000" b="1">
                <a:latin typeface="Courier New" pitchFamily="49" charset="0"/>
              </a:rPr>
              <a:t> permit udp any host 147.156.197.148 range 1433 1434</a:t>
            </a:r>
          </a:p>
          <a:p>
            <a:pPr>
              <a:lnSpc>
                <a:spcPct val="95000"/>
              </a:lnSpc>
            </a:pPr>
            <a:r>
              <a:rPr lang="en-US" sz="1000" b="1">
                <a:latin typeface="Courier New" pitchFamily="49" charset="0"/>
              </a:rPr>
              <a:t> deny   tcp any any range 1433 1434</a:t>
            </a:r>
          </a:p>
          <a:p>
            <a:pPr>
              <a:lnSpc>
                <a:spcPct val="95000"/>
              </a:lnSpc>
            </a:pPr>
            <a:r>
              <a:rPr lang="en-US" sz="1000" b="1">
                <a:latin typeface="Courier New" pitchFamily="49" charset="0"/>
              </a:rPr>
              <a:t> deny   udp any any range 1433 1434</a:t>
            </a:r>
          </a:p>
          <a:p>
            <a:pPr>
              <a:lnSpc>
                <a:spcPct val="95000"/>
              </a:lnSpc>
            </a:pPr>
            <a:r>
              <a:rPr lang="en-US" sz="1000" b="1">
                <a:latin typeface="Courier New" pitchFamily="49" charset="0"/>
              </a:rPr>
              <a:t> deny   tcp any any eq 4112</a:t>
            </a:r>
          </a:p>
          <a:p>
            <a:pPr>
              <a:lnSpc>
                <a:spcPct val="95000"/>
              </a:lnSpc>
            </a:pPr>
            <a:r>
              <a:rPr lang="en-US" sz="1000" b="1">
                <a:latin typeface="Courier New" pitchFamily="49" charset="0"/>
              </a:rPr>
              <a:t> deny   udp any any eq 4112</a:t>
            </a:r>
          </a:p>
          <a:p>
            <a:pPr>
              <a:lnSpc>
                <a:spcPct val="95000"/>
              </a:lnSpc>
            </a:pPr>
            <a:r>
              <a:rPr lang="en-US" sz="1000" b="1">
                <a:latin typeface="Courier New" pitchFamily="49" charset="0"/>
              </a:rPr>
              <a:t> deny   tcp any any eq 4444</a:t>
            </a:r>
          </a:p>
          <a:p>
            <a:pPr>
              <a:lnSpc>
                <a:spcPct val="95000"/>
              </a:lnSpc>
            </a:pPr>
            <a:r>
              <a:rPr lang="en-US" sz="1000" b="1">
                <a:latin typeface="Courier New" pitchFamily="49" charset="0"/>
              </a:rPr>
              <a:t> deny   tcp any any range 4661 4665</a:t>
            </a:r>
          </a:p>
          <a:p>
            <a:pPr>
              <a:lnSpc>
                <a:spcPct val="95000"/>
              </a:lnSpc>
            </a:pPr>
            <a:r>
              <a:rPr lang="en-US" sz="1000" b="1">
                <a:latin typeface="Courier New" pitchFamily="49" charset="0"/>
              </a:rPr>
              <a:t> deny   udp any any range 4661 4665</a:t>
            </a:r>
          </a:p>
          <a:p>
            <a:pPr>
              <a:lnSpc>
                <a:spcPct val="95000"/>
              </a:lnSpc>
            </a:pPr>
            <a:r>
              <a:rPr lang="en-US" sz="1000" b="1">
                <a:latin typeface="Courier New" pitchFamily="49" charset="0"/>
              </a:rPr>
              <a:t> deny   tcp any any eq 4672</a:t>
            </a:r>
          </a:p>
          <a:p>
            <a:pPr>
              <a:lnSpc>
                <a:spcPct val="95000"/>
              </a:lnSpc>
            </a:pPr>
            <a:r>
              <a:rPr lang="en-US" sz="1000" b="1">
                <a:latin typeface="Courier New" pitchFamily="49" charset="0"/>
              </a:rPr>
              <a:t> deny   udp any any eq 4672</a:t>
            </a:r>
          </a:p>
          <a:p>
            <a:pPr>
              <a:lnSpc>
                <a:spcPct val="95000"/>
              </a:lnSpc>
            </a:pPr>
            <a:r>
              <a:rPr lang="en-US" sz="1000" b="1">
                <a:latin typeface="Courier New" pitchFamily="49" charset="0"/>
              </a:rPr>
              <a:t> deny   tcp any any range 6881 6889</a:t>
            </a:r>
          </a:p>
          <a:p>
            <a:pPr>
              <a:lnSpc>
                <a:spcPct val="95000"/>
              </a:lnSpc>
            </a:pPr>
            <a:r>
              <a:rPr lang="en-US" sz="1000" b="1">
                <a:latin typeface="Courier New" pitchFamily="49" charset="0"/>
              </a:rPr>
              <a:t> deny   udp any any range 6881 6889</a:t>
            </a:r>
          </a:p>
          <a:p>
            <a:pPr>
              <a:lnSpc>
                <a:spcPct val="95000"/>
              </a:lnSpc>
            </a:pPr>
            <a:r>
              <a:rPr lang="en-US" sz="1000" b="1">
                <a:latin typeface="Courier New" pitchFamily="49" charset="0"/>
              </a:rPr>
              <a:t> deny   ip 10.0.0.0 0.255.255.255 any</a:t>
            </a:r>
          </a:p>
          <a:p>
            <a:pPr>
              <a:lnSpc>
                <a:spcPct val="95000"/>
              </a:lnSpc>
            </a:pPr>
            <a:r>
              <a:rPr lang="en-US" sz="1000" b="1">
                <a:latin typeface="Courier New" pitchFamily="49" charset="0"/>
              </a:rPr>
              <a:t> deny   ip 172.16.0.0 0.15.255.255 any</a:t>
            </a:r>
          </a:p>
          <a:p>
            <a:pPr>
              <a:lnSpc>
                <a:spcPct val="95000"/>
              </a:lnSpc>
            </a:pPr>
            <a:r>
              <a:rPr lang="en-US" sz="1000" b="1">
                <a:latin typeface="Courier New" pitchFamily="49" charset="0"/>
              </a:rPr>
              <a:t> deny   ip 192.168.0.0 0.0.255.255 any</a:t>
            </a:r>
          </a:p>
          <a:p>
            <a:pPr>
              <a:lnSpc>
                <a:spcPct val="95000"/>
              </a:lnSpc>
            </a:pPr>
            <a:r>
              <a:rPr lang="en-US" sz="1000" b="1">
                <a:latin typeface="Courier New" pitchFamily="49" charset="0"/>
              </a:rPr>
              <a:t> deny   ip 147.156.0.0 0.0.255.255 any</a:t>
            </a:r>
          </a:p>
          <a:p>
            <a:pPr>
              <a:lnSpc>
                <a:spcPct val="95000"/>
              </a:lnSpc>
            </a:pPr>
            <a:r>
              <a:rPr lang="en-US" sz="1000" b="1">
                <a:latin typeface="Courier New" pitchFamily="49" charset="0"/>
              </a:rPr>
              <a:t> deny   ip 127.0.0.0 0.255.255.255 any</a:t>
            </a:r>
          </a:p>
          <a:p>
            <a:pPr>
              <a:lnSpc>
                <a:spcPct val="95000"/>
              </a:lnSpc>
            </a:pPr>
            <a:r>
              <a:rPr lang="en-US" sz="1000" b="1">
                <a:latin typeface="Courier New" pitchFamily="49" charset="0"/>
              </a:rPr>
              <a:t> deny   ip 239.255.0.0 0.0.255.255 any</a:t>
            </a:r>
          </a:p>
          <a:p>
            <a:pPr>
              <a:lnSpc>
                <a:spcPct val="95000"/>
              </a:lnSpc>
            </a:pPr>
            <a:r>
              <a:rPr lang="en-US" sz="1000" b="1">
                <a:latin typeface="Courier New" pitchFamily="49" charset="0"/>
              </a:rPr>
              <a:t> deny   ip 255.0.0.0 0.255.255.255 any</a:t>
            </a:r>
          </a:p>
          <a:p>
            <a:pPr>
              <a:lnSpc>
                <a:spcPct val="95000"/>
              </a:lnSpc>
            </a:pPr>
            <a:r>
              <a:rPr lang="en-US" sz="1000" b="1">
                <a:latin typeface="Courier New" pitchFamily="49" charset="0"/>
              </a:rPr>
              <a:t> deny   ip host 0.0.0.0 any</a:t>
            </a:r>
          </a:p>
          <a:p>
            <a:pPr>
              <a:lnSpc>
                <a:spcPct val="95000"/>
              </a:lnSpc>
            </a:pPr>
            <a:r>
              <a:rPr lang="en-US" sz="1000" b="1">
                <a:latin typeface="Courier New" pitchFamily="49" charset="0"/>
              </a:rPr>
              <a:t> permit ip 224.0.0.0 31.255.255.255 any</a:t>
            </a:r>
          </a:p>
          <a:p>
            <a:pPr>
              <a:lnSpc>
                <a:spcPct val="95000"/>
              </a:lnSpc>
            </a:pPr>
            <a:r>
              <a:rPr lang="en-US" sz="1000" b="1">
                <a:latin typeface="Courier New" pitchFamily="49" charset="0"/>
              </a:rPr>
              <a:t> permit ip any 147.156.0.0 0.0.255.255</a:t>
            </a:r>
          </a:p>
          <a:p>
            <a:pPr>
              <a:lnSpc>
                <a:spcPct val="95000"/>
              </a:lnSpc>
            </a:pPr>
            <a:r>
              <a:rPr lang="en-US" sz="1000" b="1">
                <a:latin typeface="Courier New" pitchFamily="49" charset="0"/>
              </a:rPr>
              <a:t> permit ip any 193.146.183.128 0.0.0.63</a:t>
            </a:r>
          </a:p>
          <a:p>
            <a:pPr>
              <a:lnSpc>
                <a:spcPct val="95000"/>
              </a:lnSpc>
            </a:pPr>
            <a:r>
              <a:rPr lang="en-US" sz="1000" b="1">
                <a:latin typeface="Courier New" pitchFamily="49" charset="0"/>
              </a:rPr>
              <a:t> permit ip any 161.111.218.0 0.0.1.255</a:t>
            </a:r>
          </a:p>
          <a:p>
            <a:pPr>
              <a:lnSpc>
                <a:spcPct val="95000"/>
              </a:lnSpc>
            </a:pPr>
            <a:r>
              <a:rPr lang="en-US" sz="1000" b="1">
                <a:latin typeface="Courier New" pitchFamily="49" charset="0"/>
              </a:rPr>
              <a:t> permit ip any 130.206.211.0 0.0.0.255</a:t>
            </a:r>
          </a:p>
          <a:p>
            <a:pPr>
              <a:lnSpc>
                <a:spcPct val="95000"/>
              </a:lnSpc>
            </a:pPr>
            <a:r>
              <a:rPr lang="en-US" sz="1000" b="1">
                <a:latin typeface="Courier New" pitchFamily="49" charset="0"/>
              </a:rPr>
              <a:t> permit ip any 224.0.0.0 31.255.255.255</a:t>
            </a:r>
          </a:p>
          <a:p>
            <a:pPr>
              <a:lnSpc>
                <a:spcPct val="95000"/>
              </a:lnSpc>
            </a:pPr>
            <a:r>
              <a:rPr lang="en-US" sz="1000" b="1">
                <a:latin typeface="Courier New" pitchFamily="49" charset="0"/>
              </a:rPr>
              <a:t> deny   ip any any</a:t>
            </a:r>
            <a:endParaRPr lang="es-ES" sz="1000" b="1">
              <a:latin typeface="Courier New"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34925" y="44450"/>
            <a:ext cx="5899150" cy="6797675"/>
          </a:xfrm>
          <a:prstGeom prst="rect">
            <a:avLst/>
          </a:prstGeom>
          <a:noFill/>
          <a:ln w="9525">
            <a:noFill/>
            <a:miter lim="800000"/>
            <a:headEnd/>
            <a:tailEnd/>
          </a:ln>
        </p:spPr>
        <p:txBody>
          <a:bodyPr wrap="none">
            <a:spAutoFit/>
          </a:bodyPr>
          <a:lstStyle/>
          <a:p>
            <a:r>
              <a:rPr lang="es-ES" sz="1000" b="1">
                <a:solidFill>
                  <a:srgbClr val="FF0000"/>
                </a:solidFill>
                <a:latin typeface="Courier New" pitchFamily="49" charset="0"/>
              </a:rPr>
              <a:t>ACL aplicada en sentido saliente en la interfaz que conecta la UV a RedIRIS</a:t>
            </a:r>
            <a:endParaRPr lang="es-ES" sz="1000" b="1">
              <a:latin typeface="Courier New" pitchFamily="49" charset="0"/>
            </a:endParaRPr>
          </a:p>
          <a:p>
            <a:r>
              <a:rPr lang="es-ES" sz="1000" b="1">
                <a:latin typeface="Courier New" pitchFamily="49" charset="0"/>
              </a:rPr>
              <a:t> permit tcp host 147.156.1.90 any eq smtp</a:t>
            </a:r>
          </a:p>
          <a:p>
            <a:r>
              <a:rPr lang="es-ES" sz="1000" b="1">
                <a:latin typeface="Courier New" pitchFamily="49" charset="0"/>
              </a:rPr>
              <a:t> permit tcp host 147.156.1.71 any eq smtp</a:t>
            </a:r>
          </a:p>
          <a:p>
            <a:r>
              <a:rPr lang="es-ES" sz="1000" b="1">
                <a:latin typeface="Courier New" pitchFamily="49" charset="0"/>
              </a:rPr>
              <a:t> permit tcp 161.111.218.0 0.0.0.255 any eq 587</a:t>
            </a:r>
          </a:p>
          <a:p>
            <a:r>
              <a:rPr lang="es-ES" sz="1000" b="1">
                <a:latin typeface="Courier New" pitchFamily="49" charset="0"/>
              </a:rPr>
              <a:t> permit tcp 161.111.218.0 0.0.0.255 any eq smtp</a:t>
            </a:r>
          </a:p>
          <a:p>
            <a:r>
              <a:rPr lang="es-ES" sz="1000" b="1">
                <a:latin typeface="Courier New" pitchFamily="49" charset="0"/>
              </a:rPr>
              <a:t> permit tcp host 147.156.163.23 any eq smtp</a:t>
            </a:r>
          </a:p>
          <a:p>
            <a:r>
              <a:rPr lang="es-ES" sz="1000" b="1">
                <a:latin typeface="Courier New" pitchFamily="49" charset="0"/>
              </a:rPr>
              <a:t> permit tcp host 147.156.222.65 any eq smtp</a:t>
            </a:r>
          </a:p>
          <a:p>
            <a:r>
              <a:rPr lang="es-ES" sz="1000" b="1">
                <a:latin typeface="Courier New" pitchFamily="49" charset="0"/>
              </a:rPr>
              <a:t> permit tcp host 147.156.1.39 any eq smtp</a:t>
            </a:r>
          </a:p>
          <a:p>
            <a:r>
              <a:rPr lang="es-ES" sz="1000" b="1">
                <a:latin typeface="Courier New" pitchFamily="49" charset="0"/>
              </a:rPr>
              <a:t> permit tcp host 147.156.2.93 any eq smtp</a:t>
            </a:r>
          </a:p>
          <a:p>
            <a:r>
              <a:rPr lang="es-ES" sz="1000" b="1">
                <a:latin typeface="Courier New" pitchFamily="49" charset="0"/>
              </a:rPr>
              <a:t> permit tcp host 147.156.152.3 any eq smtp</a:t>
            </a:r>
          </a:p>
          <a:p>
            <a:r>
              <a:rPr lang="es-ES" sz="1000" b="1">
                <a:latin typeface="Courier New" pitchFamily="49" charset="0"/>
              </a:rPr>
              <a:t> deny   tcp any any eq smtp</a:t>
            </a:r>
          </a:p>
          <a:p>
            <a:r>
              <a:rPr lang="es-ES" sz="1000" b="1">
                <a:latin typeface="Courier New" pitchFamily="49" charset="0"/>
              </a:rPr>
              <a:t> permit tcp host 147.156.1.90 any eq 587</a:t>
            </a:r>
          </a:p>
          <a:p>
            <a:r>
              <a:rPr lang="es-ES" sz="1000" b="1">
                <a:latin typeface="Courier New" pitchFamily="49" charset="0"/>
              </a:rPr>
              <a:t> permit tcp host 147.156.1.71 any eq 587</a:t>
            </a:r>
          </a:p>
          <a:p>
            <a:r>
              <a:rPr lang="es-ES" sz="1000" b="1">
                <a:latin typeface="Courier New" pitchFamily="49" charset="0"/>
              </a:rPr>
              <a:t> permit tcp host 147.156.163.23 any eq 587</a:t>
            </a:r>
          </a:p>
          <a:p>
            <a:r>
              <a:rPr lang="es-ES" sz="1000" b="1">
                <a:latin typeface="Courier New" pitchFamily="49" charset="0"/>
              </a:rPr>
              <a:t> permit tcp host 147.156.222.65 any eq 587</a:t>
            </a:r>
          </a:p>
          <a:p>
            <a:r>
              <a:rPr lang="es-ES" sz="1000" b="1">
                <a:latin typeface="Courier New" pitchFamily="49" charset="0"/>
              </a:rPr>
              <a:t> permit tcp host 147.156.1.39 any eq 587</a:t>
            </a:r>
          </a:p>
          <a:p>
            <a:r>
              <a:rPr lang="es-ES" sz="1000" b="1">
                <a:latin typeface="Courier New" pitchFamily="49" charset="0"/>
              </a:rPr>
              <a:t> permit tcp host 147.156.2.93 any eq 587</a:t>
            </a:r>
          </a:p>
          <a:p>
            <a:r>
              <a:rPr lang="es-ES" sz="1000" b="1">
                <a:latin typeface="Courier New" pitchFamily="49" charset="0"/>
              </a:rPr>
              <a:t> permit tcp host 147.156.152.3 any eq 587</a:t>
            </a:r>
          </a:p>
          <a:p>
            <a:r>
              <a:rPr lang="es-ES" sz="1000" b="1">
                <a:latin typeface="Courier New" pitchFamily="49" charset="0"/>
              </a:rPr>
              <a:t> deny   tcp any any eq 587</a:t>
            </a:r>
          </a:p>
          <a:p>
            <a:r>
              <a:rPr lang="es-ES" sz="1000" b="1">
                <a:latin typeface="Courier New" pitchFamily="49" charset="0"/>
              </a:rPr>
              <a:t> deny   ip any 239.255.0.0 0.0.255.255</a:t>
            </a:r>
          </a:p>
          <a:p>
            <a:r>
              <a:rPr lang="es-ES" sz="1000" b="1">
                <a:latin typeface="Courier New" pitchFamily="49" charset="0"/>
              </a:rPr>
              <a:t> deny   udp any any eq tftp</a:t>
            </a:r>
          </a:p>
          <a:p>
            <a:r>
              <a:rPr lang="es-ES" sz="1000" b="1">
                <a:latin typeface="Courier New" pitchFamily="49" charset="0"/>
              </a:rPr>
              <a:t> deny   tcp any any eq 135</a:t>
            </a:r>
          </a:p>
          <a:p>
            <a:r>
              <a:rPr lang="es-ES" sz="1000" b="1">
                <a:latin typeface="Courier New" pitchFamily="49" charset="0"/>
              </a:rPr>
              <a:t> deny   udp any any eq 135</a:t>
            </a:r>
          </a:p>
          <a:p>
            <a:r>
              <a:rPr lang="es-ES" sz="1000" b="1">
                <a:latin typeface="Courier New" pitchFamily="49" charset="0"/>
              </a:rPr>
              <a:t> deny   tcp any any range 137 139</a:t>
            </a:r>
          </a:p>
          <a:p>
            <a:r>
              <a:rPr lang="es-ES" sz="1000" b="1">
                <a:latin typeface="Courier New" pitchFamily="49" charset="0"/>
              </a:rPr>
              <a:t> deny   udp any any range netbios-ns netbios-ss</a:t>
            </a:r>
          </a:p>
          <a:p>
            <a:r>
              <a:rPr lang="es-ES" sz="1000" b="1">
                <a:latin typeface="Courier New" pitchFamily="49" charset="0"/>
              </a:rPr>
              <a:t> deny   tcp any any range 411 412</a:t>
            </a:r>
          </a:p>
          <a:p>
            <a:r>
              <a:rPr lang="es-ES" sz="1000" b="1">
                <a:latin typeface="Courier New" pitchFamily="49" charset="0"/>
              </a:rPr>
              <a:t> deny   udp any any range 411 412</a:t>
            </a:r>
          </a:p>
          <a:p>
            <a:r>
              <a:rPr lang="es-ES" sz="1000" b="1">
                <a:latin typeface="Courier New" pitchFamily="49" charset="0"/>
              </a:rPr>
              <a:t> deny   tcp any any eq 445</a:t>
            </a:r>
          </a:p>
          <a:p>
            <a:r>
              <a:rPr lang="es-ES" sz="1000" b="1">
                <a:latin typeface="Courier New" pitchFamily="49" charset="0"/>
              </a:rPr>
              <a:t> deny   tcp any any eq 1025</a:t>
            </a:r>
          </a:p>
          <a:p>
            <a:r>
              <a:rPr lang="es-ES" sz="1000" b="1">
                <a:latin typeface="Courier New" pitchFamily="49" charset="0"/>
              </a:rPr>
              <a:t> deny   tcp any any eq 1080</a:t>
            </a:r>
          </a:p>
          <a:p>
            <a:r>
              <a:rPr lang="es-ES" sz="1000" b="1">
                <a:latin typeface="Courier New" pitchFamily="49" charset="0"/>
              </a:rPr>
              <a:t> deny   udp any any eq 1080</a:t>
            </a:r>
          </a:p>
          <a:p>
            <a:r>
              <a:rPr lang="es-ES" sz="1000" b="1">
                <a:latin typeface="Courier New" pitchFamily="49" charset="0"/>
              </a:rPr>
              <a:t> deny   tcp any any eq 1214</a:t>
            </a:r>
          </a:p>
          <a:p>
            <a:r>
              <a:rPr lang="es-ES" sz="1000" b="1">
                <a:latin typeface="Courier New" pitchFamily="49" charset="0"/>
              </a:rPr>
              <a:t> deny   udp any any eq 1214</a:t>
            </a:r>
          </a:p>
          <a:p>
            <a:r>
              <a:rPr lang="es-ES" sz="1000" b="1">
                <a:latin typeface="Courier New" pitchFamily="49" charset="0"/>
              </a:rPr>
              <a:t> permit tcp host 147.156.157.44 any range 1433 1434</a:t>
            </a:r>
          </a:p>
          <a:p>
            <a:r>
              <a:rPr lang="es-ES" sz="1000" b="1">
                <a:latin typeface="Courier New" pitchFamily="49" charset="0"/>
              </a:rPr>
              <a:t> permit udp host 147.156.157.44 any range 1433 1434</a:t>
            </a:r>
          </a:p>
          <a:p>
            <a:r>
              <a:rPr lang="es-ES" sz="1000" b="1">
                <a:latin typeface="Courier New" pitchFamily="49" charset="0"/>
              </a:rPr>
              <a:t> permit tcp host 147.156.157.86 any range 1433 1434</a:t>
            </a:r>
          </a:p>
          <a:p>
            <a:r>
              <a:rPr lang="es-ES" sz="1000" b="1">
                <a:latin typeface="Courier New" pitchFamily="49" charset="0"/>
              </a:rPr>
              <a:t> permit udp host 147.156.157.86 any range 1433 1434</a:t>
            </a:r>
          </a:p>
          <a:p>
            <a:r>
              <a:rPr lang="es-ES" sz="1000" b="1">
                <a:latin typeface="Courier New" pitchFamily="49" charset="0"/>
              </a:rPr>
              <a:t> permit tcp host 147.156.157.140 any range 1433 1434</a:t>
            </a:r>
          </a:p>
          <a:p>
            <a:r>
              <a:rPr lang="es-ES" sz="1000" b="1">
                <a:latin typeface="Courier New" pitchFamily="49" charset="0"/>
              </a:rPr>
              <a:t> permit udp host 147.156.157.140 any range 1433 1434</a:t>
            </a:r>
          </a:p>
          <a:p>
            <a:r>
              <a:rPr lang="es-ES" sz="1000" b="1">
                <a:latin typeface="Courier New" pitchFamily="49" charset="0"/>
              </a:rPr>
              <a:t> permit tcp host 147.156.157.148 any range 1433 1434</a:t>
            </a:r>
          </a:p>
          <a:p>
            <a:r>
              <a:rPr lang="es-ES" sz="1000" b="1">
                <a:latin typeface="Courier New" pitchFamily="49" charset="0"/>
              </a:rPr>
              <a:t> permit udp host 147.156.157.148 any range 1433 1434</a:t>
            </a:r>
          </a:p>
          <a:p>
            <a:r>
              <a:rPr lang="es-ES" sz="1000" b="1">
                <a:latin typeface="Courier New" pitchFamily="49" charset="0"/>
              </a:rPr>
              <a:t> permit udp host 147.156.157.136 any range 1433 1434</a:t>
            </a:r>
          </a:p>
          <a:p>
            <a:endParaRPr lang="es-ES" sz="1000" b="1">
              <a:latin typeface="Courier New" pitchFamily="49" charset="0"/>
            </a:endParaRPr>
          </a:p>
          <a:p>
            <a:r>
              <a:rPr lang="es-ES" sz="1000" b="1">
                <a:latin typeface="Courier New" pitchFamily="49" charset="0"/>
              </a:rPr>
              <a:t> </a:t>
            </a:r>
          </a:p>
        </p:txBody>
      </p:sp>
      <p:sp>
        <p:nvSpPr>
          <p:cNvPr id="46083" name="Text Box 5"/>
          <p:cNvSpPr txBox="1">
            <a:spLocks noChangeArrowheads="1"/>
          </p:cNvSpPr>
          <p:nvPr/>
        </p:nvSpPr>
        <p:spPr bwMode="auto">
          <a:xfrm>
            <a:off x="4721225" y="188913"/>
            <a:ext cx="4146550" cy="6492875"/>
          </a:xfrm>
          <a:prstGeom prst="rect">
            <a:avLst/>
          </a:prstGeom>
          <a:noFill/>
          <a:ln w="9525">
            <a:noFill/>
            <a:miter lim="800000"/>
            <a:headEnd/>
            <a:tailEnd/>
          </a:ln>
        </p:spPr>
        <p:txBody>
          <a:bodyPr wrap="none">
            <a:spAutoFit/>
          </a:bodyPr>
          <a:lstStyle/>
          <a:p>
            <a:r>
              <a:rPr lang="es-ES" sz="1000">
                <a:latin typeface="Courier New" pitchFamily="49" charset="0"/>
              </a:rPr>
              <a:t> </a:t>
            </a:r>
            <a:r>
              <a:rPr lang="es-ES" sz="1000" b="1">
                <a:latin typeface="Courier New" pitchFamily="49" charset="0"/>
              </a:rPr>
              <a:t>permit tcp host 147.156.157.136 any range 1433 1434</a:t>
            </a:r>
          </a:p>
          <a:p>
            <a:r>
              <a:rPr lang="es-ES" sz="1000" b="1">
                <a:latin typeface="Courier New" pitchFamily="49" charset="0"/>
              </a:rPr>
              <a:t> permit tcp host 147.156.158.138 any range 1433 1434</a:t>
            </a:r>
          </a:p>
          <a:p>
            <a:r>
              <a:rPr lang="es-ES" sz="1000" b="1">
                <a:latin typeface="Courier New" pitchFamily="49" charset="0"/>
              </a:rPr>
              <a:t> permit udp host 147.156.158.138 any range 1433 1434</a:t>
            </a:r>
          </a:p>
          <a:p>
            <a:r>
              <a:rPr lang="es-ES" sz="1000" b="1">
                <a:latin typeface="Courier New" pitchFamily="49" charset="0"/>
              </a:rPr>
              <a:t> permit tcp host 147.156.157.210 any range 1433 1434</a:t>
            </a:r>
          </a:p>
          <a:p>
            <a:r>
              <a:rPr lang="es-ES" sz="1000" b="1">
                <a:latin typeface="Courier New" pitchFamily="49" charset="0"/>
              </a:rPr>
              <a:t> permit udp host 147.156.157.210 any range 1433 1434</a:t>
            </a:r>
          </a:p>
          <a:p>
            <a:r>
              <a:rPr lang="es-ES" sz="1000" b="1">
                <a:latin typeface="Courier New" pitchFamily="49" charset="0"/>
              </a:rPr>
              <a:t> permit tcp host 147.156.157.238 any range 1433 1434</a:t>
            </a:r>
          </a:p>
          <a:p>
            <a:r>
              <a:rPr lang="es-ES" sz="1000" b="1">
                <a:latin typeface="Courier New" pitchFamily="49" charset="0"/>
              </a:rPr>
              <a:t> permit udp host 147.156.157.238 any range 1433 1434</a:t>
            </a:r>
          </a:p>
          <a:p>
            <a:r>
              <a:rPr lang="es-ES" sz="1000" b="1">
                <a:latin typeface="Courier New" pitchFamily="49" charset="0"/>
              </a:rPr>
              <a:t> permit udp host 147.156.158.150 any range 1433 1434</a:t>
            </a:r>
          </a:p>
          <a:p>
            <a:r>
              <a:rPr lang="es-ES" sz="1000" b="1">
                <a:latin typeface="Courier New" pitchFamily="49" charset="0"/>
              </a:rPr>
              <a:t> permit tcp host 147.156.158.150 any range 1433 1434</a:t>
            </a:r>
          </a:p>
          <a:p>
            <a:r>
              <a:rPr lang="es-ES" sz="1000" b="1">
                <a:latin typeface="Courier New" pitchFamily="49" charset="0"/>
              </a:rPr>
              <a:t> permit tcp host 147.156.158.153 any range 1433 1434</a:t>
            </a:r>
          </a:p>
          <a:p>
            <a:r>
              <a:rPr lang="es-ES" sz="1000" b="1">
                <a:latin typeface="Courier New" pitchFamily="49" charset="0"/>
              </a:rPr>
              <a:t> permit udp host 147.156.158.153 any range 1433 1434</a:t>
            </a:r>
          </a:p>
          <a:p>
            <a:r>
              <a:rPr lang="es-ES" sz="1000" b="1">
                <a:latin typeface="Courier New" pitchFamily="49" charset="0"/>
              </a:rPr>
              <a:t> permit udp host 147.156.196.102 any range 1433 1434</a:t>
            </a:r>
          </a:p>
          <a:p>
            <a:r>
              <a:rPr lang="es-ES" sz="1000" b="1">
                <a:latin typeface="Courier New" pitchFamily="49" charset="0"/>
              </a:rPr>
              <a:t> permit tcp host 147.156.196.102 any range 1433 1434</a:t>
            </a:r>
          </a:p>
          <a:p>
            <a:r>
              <a:rPr lang="es-ES" sz="1000" b="1">
                <a:latin typeface="Courier New" pitchFamily="49" charset="0"/>
              </a:rPr>
              <a:t> permit tcp host 147.156.197.102 any range 1433 1434</a:t>
            </a:r>
          </a:p>
          <a:p>
            <a:r>
              <a:rPr lang="es-ES" sz="1000" b="1">
                <a:latin typeface="Courier New" pitchFamily="49" charset="0"/>
              </a:rPr>
              <a:t> permit udp host 147.156.197.102 any range 1433 1434</a:t>
            </a:r>
          </a:p>
          <a:p>
            <a:r>
              <a:rPr lang="es-ES" sz="1000" b="1">
                <a:latin typeface="Courier New" pitchFamily="49" charset="0"/>
              </a:rPr>
              <a:t> permit tcp host 147.156.197.116 any range 1433 1434</a:t>
            </a:r>
          </a:p>
          <a:p>
            <a:r>
              <a:rPr lang="es-ES" sz="1000" b="1">
                <a:latin typeface="Courier New" pitchFamily="49" charset="0"/>
              </a:rPr>
              <a:t> permit udp host 147.156.197.116 any range 1433 1434</a:t>
            </a:r>
          </a:p>
          <a:p>
            <a:r>
              <a:rPr lang="es-ES" sz="1000" b="1">
                <a:latin typeface="Courier New" pitchFamily="49" charset="0"/>
              </a:rPr>
              <a:t> permit tcp host 147.156.197.139 any range 1433 1434</a:t>
            </a:r>
          </a:p>
          <a:p>
            <a:r>
              <a:rPr lang="es-ES" sz="1000" b="1">
                <a:latin typeface="Courier New" pitchFamily="49" charset="0"/>
              </a:rPr>
              <a:t> permit udp host 147.156.197.139 any range 1433 1434</a:t>
            </a:r>
          </a:p>
          <a:p>
            <a:r>
              <a:rPr lang="es-ES" sz="1000" b="1">
                <a:latin typeface="Courier New" pitchFamily="49" charset="0"/>
              </a:rPr>
              <a:t> permit tcp host 147.156.197.148 any range 1433 1434</a:t>
            </a:r>
          </a:p>
          <a:p>
            <a:r>
              <a:rPr lang="es-ES" sz="1000" b="1">
                <a:latin typeface="Courier New" pitchFamily="49" charset="0"/>
              </a:rPr>
              <a:t> permit udp host 147.156.197.148 any range 1433 1434</a:t>
            </a:r>
          </a:p>
          <a:p>
            <a:r>
              <a:rPr lang="en-US" sz="1000" b="1">
                <a:latin typeface="Courier New" pitchFamily="49" charset="0"/>
              </a:rPr>
              <a:t> deny   tcp any any range 1433 1434</a:t>
            </a:r>
          </a:p>
          <a:p>
            <a:r>
              <a:rPr lang="en-US" sz="1000" b="1">
                <a:latin typeface="Courier New" pitchFamily="49" charset="0"/>
              </a:rPr>
              <a:t> deny   udp any any range 1433 1434</a:t>
            </a:r>
          </a:p>
          <a:p>
            <a:r>
              <a:rPr lang="en-US" sz="1000" b="1">
                <a:latin typeface="Courier New" pitchFamily="49" charset="0"/>
              </a:rPr>
              <a:t> deny   tcp any any eq 4112</a:t>
            </a:r>
          </a:p>
          <a:p>
            <a:r>
              <a:rPr lang="en-US" sz="1000" b="1">
                <a:latin typeface="Courier New" pitchFamily="49" charset="0"/>
              </a:rPr>
              <a:t> deny   udp any any eq 4112</a:t>
            </a:r>
          </a:p>
          <a:p>
            <a:r>
              <a:rPr lang="en-US" sz="1000" b="1">
                <a:latin typeface="Courier New" pitchFamily="49" charset="0"/>
              </a:rPr>
              <a:t> deny   tcp any any eq 4444</a:t>
            </a:r>
          </a:p>
          <a:p>
            <a:r>
              <a:rPr lang="en-US" sz="1000" b="1">
                <a:latin typeface="Courier New" pitchFamily="49" charset="0"/>
              </a:rPr>
              <a:t> deny   tcp any any range 4661 4665</a:t>
            </a:r>
          </a:p>
          <a:p>
            <a:r>
              <a:rPr lang="en-US" sz="1000" b="1">
                <a:latin typeface="Courier New" pitchFamily="49" charset="0"/>
              </a:rPr>
              <a:t> deny   udp any any range 4661 4665</a:t>
            </a:r>
          </a:p>
          <a:p>
            <a:r>
              <a:rPr lang="en-US" sz="1000" b="1">
                <a:latin typeface="Courier New" pitchFamily="49" charset="0"/>
              </a:rPr>
              <a:t> deny   tcp any any eq 4672</a:t>
            </a:r>
          </a:p>
          <a:p>
            <a:r>
              <a:rPr lang="en-US" sz="1000" b="1">
                <a:latin typeface="Courier New" pitchFamily="49" charset="0"/>
              </a:rPr>
              <a:t> deny   udp any any eq 4672</a:t>
            </a:r>
          </a:p>
          <a:p>
            <a:r>
              <a:rPr lang="en-US" sz="1000" b="1">
                <a:latin typeface="Courier New" pitchFamily="49" charset="0"/>
              </a:rPr>
              <a:t> deny   tcp any any range 6881 6889</a:t>
            </a:r>
          </a:p>
          <a:p>
            <a:r>
              <a:rPr lang="en-US" sz="1000" b="1">
                <a:latin typeface="Courier New" pitchFamily="49" charset="0"/>
              </a:rPr>
              <a:t> deny   udp any any range 6881 6889</a:t>
            </a:r>
          </a:p>
          <a:p>
            <a:r>
              <a:rPr lang="en-US" sz="1000" b="1">
                <a:latin typeface="Courier New" pitchFamily="49" charset="0"/>
              </a:rPr>
              <a:t> deny   ip any 10.0.0.0 0.255.255.255</a:t>
            </a:r>
          </a:p>
          <a:p>
            <a:r>
              <a:rPr lang="en-US" sz="1000" b="1">
                <a:latin typeface="Courier New" pitchFamily="49" charset="0"/>
              </a:rPr>
              <a:t> deny   ip any 172.16.0.0 0.15.255.255</a:t>
            </a:r>
          </a:p>
          <a:p>
            <a:r>
              <a:rPr lang="en-US" sz="1000" b="1">
                <a:latin typeface="Courier New" pitchFamily="49" charset="0"/>
              </a:rPr>
              <a:t> deny   ip any 192.168.0.0 0.0.255.255</a:t>
            </a:r>
          </a:p>
          <a:p>
            <a:r>
              <a:rPr lang="en-US" sz="1000" b="1">
                <a:latin typeface="Courier New" pitchFamily="49" charset="0"/>
              </a:rPr>
              <a:t> deny   ip any 127.0.0.0 0.255.255.255</a:t>
            </a:r>
          </a:p>
          <a:p>
            <a:r>
              <a:rPr lang="en-US" sz="1000" b="1">
                <a:latin typeface="Courier New" pitchFamily="49" charset="0"/>
              </a:rPr>
              <a:t> permit ip 147.156.0.0 0.0.255.255 any</a:t>
            </a:r>
          </a:p>
          <a:p>
            <a:r>
              <a:rPr lang="en-US" sz="1000" b="1">
                <a:latin typeface="Courier New" pitchFamily="49" charset="0"/>
              </a:rPr>
              <a:t> permit ip 161.111.218.0 0.0.1.255 any</a:t>
            </a:r>
          </a:p>
          <a:p>
            <a:r>
              <a:rPr lang="en-US" sz="1000" b="1">
                <a:latin typeface="Courier New" pitchFamily="49" charset="0"/>
              </a:rPr>
              <a:t> permit ip 193.146.183.128 0.0.0.63 any</a:t>
            </a:r>
          </a:p>
          <a:p>
            <a:r>
              <a:rPr lang="en-US" sz="1000" b="1">
                <a:latin typeface="Courier New" pitchFamily="49" charset="0"/>
              </a:rPr>
              <a:t> permit ip 192.187.17.128 0.0.0.15 any</a:t>
            </a:r>
          </a:p>
          <a:p>
            <a:r>
              <a:rPr lang="en-US" sz="1000" b="1">
                <a:latin typeface="Courier New" pitchFamily="49" charset="0"/>
              </a:rPr>
              <a:t> permit ip 130.206.211.0 0.0.0.255 any</a:t>
            </a:r>
          </a:p>
          <a:p>
            <a:r>
              <a:rPr lang="en-US" sz="1000" b="1">
                <a:latin typeface="Courier New" pitchFamily="49" charset="0"/>
              </a:rPr>
              <a:t> deny   ip any any</a:t>
            </a:r>
            <a:endParaRPr lang="es-ES" sz="1000" b="1">
              <a:latin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143000"/>
          </a:xfrm>
        </p:spPr>
        <p:txBody>
          <a:bodyPr/>
          <a:lstStyle/>
          <a:p>
            <a:pPr eaLnBrk="1" hangingPunct="1"/>
            <a:r>
              <a:rPr lang="es-ES_tradnl" smtClean="0">
                <a:latin typeface="Times New Roman" pitchFamily="18" charset="0"/>
              </a:rPr>
              <a:t>Sumario</a:t>
            </a:r>
            <a:endParaRPr lang="es-ES" smtClean="0">
              <a:latin typeface="Times New Roman" pitchFamily="18" charset="0"/>
            </a:endParaRPr>
          </a:p>
        </p:txBody>
      </p:sp>
      <p:sp>
        <p:nvSpPr>
          <p:cNvPr id="16387" name="Rectangle 3"/>
          <p:cNvSpPr>
            <a:spLocks noGrp="1" noChangeArrowheads="1"/>
          </p:cNvSpPr>
          <p:nvPr>
            <p:ph type="body" idx="1"/>
          </p:nvPr>
        </p:nvSpPr>
        <p:spPr>
          <a:xfrm>
            <a:off x="457200" y="1340768"/>
            <a:ext cx="8229600" cy="4525963"/>
          </a:xfrm>
        </p:spPr>
        <p:txBody>
          <a:bodyPr/>
          <a:lstStyle/>
          <a:p>
            <a:pPr eaLnBrk="1" hangingPunct="1"/>
            <a:r>
              <a:rPr lang="es-ES_tradnl" dirty="0" smtClean="0">
                <a:latin typeface="Times New Roman" pitchFamily="18" charset="0"/>
                <a:cs typeface="Times New Roman" pitchFamily="18" charset="0"/>
              </a:rPr>
              <a:t>Listas de Control de Acceso (</a:t>
            </a:r>
            <a:r>
              <a:rPr lang="es-ES_tradnl" dirty="0" err="1" smtClean="0">
                <a:latin typeface="Times New Roman" pitchFamily="18" charset="0"/>
                <a:cs typeface="Times New Roman" pitchFamily="18" charset="0"/>
              </a:rPr>
              <a:t>ACLs</a:t>
            </a:r>
            <a:r>
              <a:rPr lang="es-ES_tradnl" dirty="0" smtClean="0">
                <a:latin typeface="Times New Roman" pitchFamily="18" charset="0"/>
                <a:cs typeface="Times New Roman" pitchFamily="18" charset="0"/>
              </a:rPr>
              <a:t>)</a:t>
            </a:r>
          </a:p>
          <a:p>
            <a:pPr eaLnBrk="1" hangingPunct="1"/>
            <a:r>
              <a:rPr lang="es-ES_tradnl" b="1" dirty="0" smtClean="0">
                <a:solidFill>
                  <a:srgbClr val="FF0000"/>
                </a:solidFill>
                <a:latin typeface="Times New Roman" pitchFamily="18" charset="0"/>
                <a:cs typeface="Times New Roman" pitchFamily="18" charset="0"/>
              </a:rPr>
              <a:t>Dispositivos de protección frente a ataques. Cortafuegos</a:t>
            </a:r>
          </a:p>
          <a:p>
            <a:pPr eaLnBrk="1" hangingPunct="1"/>
            <a:r>
              <a:rPr lang="es-ES_tradnl" dirty="0" smtClean="0">
                <a:latin typeface="Times New Roman" pitchFamily="18" charset="0"/>
                <a:cs typeface="Times New Roman" pitchFamily="18" charset="0"/>
              </a:rPr>
              <a:t>Túneles. Redes Privadas Virtuales</a:t>
            </a:r>
          </a:p>
          <a:p>
            <a:pPr eaLnBrk="1" hangingPunct="1"/>
            <a:r>
              <a:rPr lang="es-ES_tradnl" dirty="0" err="1" smtClean="0">
                <a:latin typeface="Times New Roman" pitchFamily="18" charset="0"/>
                <a:cs typeface="Times New Roman" pitchFamily="18" charset="0"/>
              </a:rPr>
              <a:t>IPSec</a:t>
            </a:r>
            <a:endParaRPr lang="es-ES_tradnl" dirty="0" smtClean="0">
              <a:latin typeface="Times New Roman" pitchFamily="18" charset="0"/>
              <a:cs typeface="Times New Roman" pitchFamily="18" charset="0"/>
            </a:endParaRPr>
          </a:p>
          <a:p>
            <a:pPr eaLnBrk="1" hangingPunct="1"/>
            <a:r>
              <a:rPr lang="es-ES_tradnl" dirty="0">
                <a:latin typeface="Times New Roman" pitchFamily="18" charset="0"/>
                <a:cs typeface="Times New Roman" pitchFamily="18" charset="0"/>
              </a:rPr>
              <a:t>NAT. Tipos y </a:t>
            </a:r>
            <a:r>
              <a:rPr lang="es-ES_tradnl" dirty="0" smtClean="0">
                <a:latin typeface="Times New Roman" pitchFamily="18" charset="0"/>
                <a:cs typeface="Times New Roman" pitchFamily="18" charset="0"/>
              </a:rPr>
              <a:t>limitaciones</a:t>
            </a:r>
          </a:p>
          <a:p>
            <a:pPr eaLnBrk="1" hangingPunct="1">
              <a:buNone/>
            </a:pPr>
            <a:endParaRPr lang="es-ES_tradnl"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title"/>
          </p:nvPr>
        </p:nvSpPr>
        <p:spPr>
          <a:xfrm>
            <a:off x="457200" y="274638"/>
            <a:ext cx="8229600" cy="1143000"/>
          </a:xfrm>
          <a:noFill/>
        </p:spPr>
        <p:txBody>
          <a:bodyPr/>
          <a:lstStyle/>
          <a:p>
            <a:pPr eaLnBrk="1" hangingPunct="1"/>
            <a:r>
              <a:rPr lang="es-ES_tradnl" smtClean="0">
                <a:latin typeface="Times New Roman" pitchFamily="18" charset="0"/>
              </a:rPr>
              <a:t>Dispositivos de protección</a:t>
            </a:r>
            <a:endParaRPr lang="es-ES" smtClean="0">
              <a:latin typeface="Times New Roman" pitchFamily="18" charset="0"/>
            </a:endParaRPr>
          </a:p>
        </p:txBody>
      </p:sp>
      <p:sp>
        <p:nvSpPr>
          <p:cNvPr id="48131" name="Rectangle 7"/>
          <p:cNvSpPr>
            <a:spLocks noGrp="1" noChangeArrowheads="1"/>
          </p:cNvSpPr>
          <p:nvPr>
            <p:ph type="body" idx="1"/>
          </p:nvPr>
        </p:nvSpPr>
        <p:spPr>
          <a:xfrm>
            <a:off x="457200" y="1600200"/>
            <a:ext cx="8229600" cy="4525963"/>
          </a:xfrm>
          <a:noFill/>
        </p:spPr>
        <p:txBody>
          <a:bodyPr/>
          <a:lstStyle/>
          <a:p>
            <a:pPr eaLnBrk="1" hangingPunct="1">
              <a:lnSpc>
                <a:spcPct val="90000"/>
              </a:lnSpc>
            </a:pPr>
            <a:r>
              <a:rPr lang="es-ES_tradnl" sz="2800" b="1" smtClean="0">
                <a:latin typeface="Times New Roman" pitchFamily="18" charset="0"/>
              </a:rPr>
              <a:t>Cortafuegos o firewall:</a:t>
            </a:r>
            <a:r>
              <a:rPr lang="es-ES_tradnl" sz="2800" smtClean="0">
                <a:latin typeface="Times New Roman" pitchFamily="18" charset="0"/>
              </a:rPr>
              <a:t> controlan todo el tráfico que entra y sale de la red, impidiendo el que se considera peligroso</a:t>
            </a:r>
          </a:p>
          <a:p>
            <a:pPr eaLnBrk="1" hangingPunct="1">
              <a:lnSpc>
                <a:spcPct val="90000"/>
              </a:lnSpc>
            </a:pPr>
            <a:r>
              <a:rPr lang="es-ES_tradnl" sz="2800" b="1" smtClean="0">
                <a:latin typeface="Times New Roman" pitchFamily="18" charset="0"/>
              </a:rPr>
              <a:t>IDS/IPS (Intrusion Detection System / Intrusion Protection System) o Husmeador de paquetes:</a:t>
            </a:r>
            <a:r>
              <a:rPr lang="es-ES_tradnl" sz="2800" smtClean="0">
                <a:latin typeface="Times New Roman" pitchFamily="18" charset="0"/>
              </a:rPr>
              <a:t> Dispositivo que inspecciona todo el tráfico que entra y sale de la red, buscando evidencias de ataques (firmas)</a:t>
            </a:r>
          </a:p>
          <a:p>
            <a:pPr eaLnBrk="1" hangingPunct="1">
              <a:lnSpc>
                <a:spcPct val="90000"/>
              </a:lnSpc>
            </a:pPr>
            <a:r>
              <a:rPr lang="es-ES_tradnl" sz="2800" b="1" smtClean="0">
                <a:latin typeface="Times New Roman" pitchFamily="18" charset="0"/>
              </a:rPr>
              <a:t>Honeypot:</a:t>
            </a:r>
            <a:r>
              <a:rPr lang="es-ES_tradnl" sz="2800" smtClean="0">
                <a:latin typeface="Times New Roman" pitchFamily="18" charset="0"/>
              </a:rPr>
              <a:t> Equipo con vulnerabilidades conocidas y controladas que se instala en una red para que actúe de cebo y atraiga a los hackers</a:t>
            </a:r>
            <a:endParaRPr lang="es-ES" sz="280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10" name="Line 22"/>
          <p:cNvSpPr>
            <a:spLocks noChangeShapeType="1"/>
          </p:cNvSpPr>
          <p:nvPr/>
        </p:nvSpPr>
        <p:spPr bwMode="auto">
          <a:xfrm rot="5400000">
            <a:off x="3996532" y="4185444"/>
            <a:ext cx="1655762" cy="0"/>
          </a:xfrm>
          <a:prstGeom prst="line">
            <a:avLst/>
          </a:prstGeom>
          <a:noFill/>
          <a:ln w="25400">
            <a:solidFill>
              <a:schemeClr val="accent2"/>
            </a:solidFill>
            <a:round/>
            <a:headEnd/>
            <a:tailEnd/>
          </a:ln>
        </p:spPr>
        <p:txBody>
          <a:bodyPr/>
          <a:lstStyle/>
          <a:p>
            <a:endParaRPr lang="es-ES"/>
          </a:p>
        </p:txBody>
      </p:sp>
      <p:sp>
        <p:nvSpPr>
          <p:cNvPr id="49155" name="Line 13"/>
          <p:cNvSpPr>
            <a:spLocks noChangeShapeType="1"/>
          </p:cNvSpPr>
          <p:nvPr/>
        </p:nvSpPr>
        <p:spPr bwMode="auto">
          <a:xfrm flipV="1">
            <a:off x="2057400" y="3429000"/>
            <a:ext cx="2586038" cy="12700"/>
          </a:xfrm>
          <a:prstGeom prst="line">
            <a:avLst/>
          </a:prstGeom>
          <a:noFill/>
          <a:ln w="25400">
            <a:solidFill>
              <a:schemeClr val="accent2"/>
            </a:solidFill>
            <a:round/>
            <a:headEnd/>
            <a:tailEnd/>
          </a:ln>
        </p:spPr>
        <p:txBody>
          <a:bodyPr/>
          <a:lstStyle/>
          <a:p>
            <a:endParaRPr lang="es-ES"/>
          </a:p>
        </p:txBody>
      </p:sp>
      <p:pic>
        <p:nvPicPr>
          <p:cNvPr id="49156" name="Picture 2"/>
          <p:cNvPicPr>
            <a:picLocks noChangeArrowheads="1"/>
          </p:cNvPicPr>
          <p:nvPr/>
        </p:nvPicPr>
        <p:blipFill>
          <a:blip r:embed="rId3" cstate="print"/>
          <a:srcRect/>
          <a:stretch>
            <a:fillRect/>
          </a:stretch>
        </p:blipFill>
        <p:spPr bwMode="auto">
          <a:xfrm>
            <a:off x="6434138" y="2973388"/>
            <a:ext cx="1566862" cy="1077912"/>
          </a:xfrm>
          <a:prstGeom prst="rect">
            <a:avLst/>
          </a:prstGeom>
          <a:noFill/>
          <a:ln w="12700">
            <a:noFill/>
            <a:miter lim="800000"/>
            <a:headEnd/>
            <a:tailEnd/>
          </a:ln>
        </p:spPr>
      </p:pic>
      <p:sp>
        <p:nvSpPr>
          <p:cNvPr id="49157" name="Freeform 3"/>
          <p:cNvSpPr>
            <a:spLocks/>
          </p:cNvSpPr>
          <p:nvPr/>
        </p:nvSpPr>
        <p:spPr bwMode="auto">
          <a:xfrm>
            <a:off x="5202238" y="3429000"/>
            <a:ext cx="1457325" cy="88900"/>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49158" name="Line 4"/>
          <p:cNvSpPr>
            <a:spLocks noChangeShapeType="1"/>
          </p:cNvSpPr>
          <p:nvPr/>
        </p:nvSpPr>
        <p:spPr bwMode="auto">
          <a:xfrm rot="5400000">
            <a:off x="342900" y="3327400"/>
            <a:ext cx="3429000" cy="0"/>
          </a:xfrm>
          <a:prstGeom prst="line">
            <a:avLst/>
          </a:prstGeom>
          <a:noFill/>
          <a:ln w="25400">
            <a:solidFill>
              <a:schemeClr val="accent2"/>
            </a:solidFill>
            <a:round/>
            <a:headEnd/>
            <a:tailEnd/>
          </a:ln>
        </p:spPr>
        <p:txBody>
          <a:bodyPr/>
          <a:lstStyle/>
          <a:p>
            <a:endParaRPr lang="es-ES"/>
          </a:p>
        </p:txBody>
      </p:sp>
      <p:pic>
        <p:nvPicPr>
          <p:cNvPr id="140293" name="Picture 5"/>
          <p:cNvPicPr>
            <a:picLocks noChangeArrowheads="1"/>
          </p:cNvPicPr>
          <p:nvPr/>
        </p:nvPicPr>
        <p:blipFill>
          <a:blip r:embed="rId4" cstate="print"/>
          <a:srcRect/>
          <a:stretch>
            <a:fillRect/>
          </a:stretch>
        </p:blipFill>
        <p:spPr bwMode="auto">
          <a:xfrm>
            <a:off x="2700338" y="2492375"/>
            <a:ext cx="942975" cy="1506538"/>
          </a:xfrm>
          <a:prstGeom prst="rect">
            <a:avLst/>
          </a:prstGeom>
          <a:noFill/>
          <a:ln w="12700">
            <a:noFill/>
            <a:miter lim="800000"/>
            <a:headEnd/>
            <a:tailEnd/>
          </a:ln>
        </p:spPr>
      </p:pic>
      <p:sp>
        <p:nvSpPr>
          <p:cNvPr id="49160" name="Line 9"/>
          <p:cNvSpPr>
            <a:spLocks noChangeShapeType="1"/>
          </p:cNvSpPr>
          <p:nvPr/>
        </p:nvSpPr>
        <p:spPr bwMode="auto">
          <a:xfrm>
            <a:off x="1600200" y="4737100"/>
            <a:ext cx="457200" cy="0"/>
          </a:xfrm>
          <a:prstGeom prst="line">
            <a:avLst/>
          </a:prstGeom>
          <a:noFill/>
          <a:ln w="25400">
            <a:solidFill>
              <a:schemeClr val="accent2"/>
            </a:solidFill>
            <a:round/>
            <a:headEnd/>
            <a:tailEnd/>
          </a:ln>
        </p:spPr>
        <p:txBody>
          <a:bodyPr/>
          <a:lstStyle/>
          <a:p>
            <a:endParaRPr lang="es-ES"/>
          </a:p>
        </p:txBody>
      </p:sp>
      <p:sp>
        <p:nvSpPr>
          <p:cNvPr id="49161" name="Line 10"/>
          <p:cNvSpPr>
            <a:spLocks noChangeShapeType="1"/>
          </p:cNvSpPr>
          <p:nvPr/>
        </p:nvSpPr>
        <p:spPr bwMode="auto">
          <a:xfrm>
            <a:off x="1598613" y="2116138"/>
            <a:ext cx="457200" cy="0"/>
          </a:xfrm>
          <a:prstGeom prst="line">
            <a:avLst/>
          </a:prstGeom>
          <a:noFill/>
          <a:ln w="25400">
            <a:solidFill>
              <a:schemeClr val="accent2"/>
            </a:solidFill>
            <a:round/>
            <a:headEnd/>
            <a:tailEnd/>
          </a:ln>
        </p:spPr>
        <p:txBody>
          <a:bodyPr/>
          <a:lstStyle/>
          <a:p>
            <a:endParaRPr lang="es-ES"/>
          </a:p>
        </p:txBody>
      </p:sp>
      <p:sp>
        <p:nvSpPr>
          <p:cNvPr id="140299" name="Line 11"/>
          <p:cNvSpPr>
            <a:spLocks noChangeShapeType="1"/>
          </p:cNvSpPr>
          <p:nvPr/>
        </p:nvSpPr>
        <p:spPr bwMode="auto">
          <a:xfrm>
            <a:off x="1600200" y="3300413"/>
            <a:ext cx="457200" cy="0"/>
          </a:xfrm>
          <a:prstGeom prst="line">
            <a:avLst/>
          </a:prstGeom>
          <a:noFill/>
          <a:ln w="25400">
            <a:solidFill>
              <a:schemeClr val="accent2"/>
            </a:solidFill>
            <a:round/>
            <a:headEnd/>
            <a:tailEnd/>
          </a:ln>
        </p:spPr>
        <p:txBody>
          <a:bodyPr/>
          <a:lstStyle/>
          <a:p>
            <a:endParaRPr lang="es-ES"/>
          </a:p>
        </p:txBody>
      </p:sp>
      <p:pic>
        <p:nvPicPr>
          <p:cNvPr id="49163" name="Picture 12"/>
          <p:cNvPicPr>
            <a:picLocks noChangeArrowheads="1"/>
          </p:cNvPicPr>
          <p:nvPr/>
        </p:nvPicPr>
        <p:blipFill>
          <a:blip r:embed="rId5" cstate="print"/>
          <a:srcRect/>
          <a:stretch>
            <a:fillRect/>
          </a:stretch>
        </p:blipFill>
        <p:spPr bwMode="auto">
          <a:xfrm>
            <a:off x="4356100" y="3141663"/>
            <a:ext cx="900113" cy="588962"/>
          </a:xfrm>
          <a:prstGeom prst="rect">
            <a:avLst/>
          </a:prstGeom>
          <a:noFill/>
          <a:ln w="12700">
            <a:noFill/>
            <a:miter lim="800000"/>
            <a:headEnd/>
            <a:tailEnd/>
          </a:ln>
        </p:spPr>
      </p:pic>
      <p:sp>
        <p:nvSpPr>
          <p:cNvPr id="49164" name="Text Box 14"/>
          <p:cNvSpPr txBox="1">
            <a:spLocks noChangeArrowheads="1"/>
          </p:cNvSpPr>
          <p:nvPr/>
        </p:nvSpPr>
        <p:spPr bwMode="auto">
          <a:xfrm>
            <a:off x="6705600" y="3289300"/>
            <a:ext cx="1066800" cy="366713"/>
          </a:xfrm>
          <a:prstGeom prst="rect">
            <a:avLst/>
          </a:prstGeom>
          <a:noFill/>
          <a:ln w="9525">
            <a:noFill/>
            <a:miter lim="800000"/>
            <a:headEnd/>
            <a:tailEnd/>
          </a:ln>
        </p:spPr>
        <p:txBody>
          <a:bodyPr>
            <a:spAutoFit/>
          </a:bodyPr>
          <a:lstStyle/>
          <a:p>
            <a:pPr>
              <a:spcBef>
                <a:spcPct val="50000"/>
              </a:spcBef>
            </a:pPr>
            <a:r>
              <a:rPr lang="es-ES_tradnl" b="1">
                <a:latin typeface="Arial" charset="0"/>
              </a:rPr>
              <a:t>Internet</a:t>
            </a:r>
            <a:endParaRPr lang="es-ES" b="1">
              <a:latin typeface="Arial" charset="0"/>
            </a:endParaRPr>
          </a:p>
        </p:txBody>
      </p:sp>
      <p:sp>
        <p:nvSpPr>
          <p:cNvPr id="49165" name="Text Box 16"/>
          <p:cNvSpPr txBox="1">
            <a:spLocks noChangeArrowheads="1"/>
          </p:cNvSpPr>
          <p:nvPr/>
        </p:nvSpPr>
        <p:spPr bwMode="auto">
          <a:xfrm>
            <a:off x="755650" y="5373688"/>
            <a:ext cx="1676400" cy="641350"/>
          </a:xfrm>
          <a:prstGeom prst="rect">
            <a:avLst/>
          </a:prstGeom>
          <a:noFill/>
          <a:ln w="9525">
            <a:noFill/>
            <a:miter lim="800000"/>
            <a:headEnd/>
            <a:tailEnd/>
          </a:ln>
        </p:spPr>
        <p:txBody>
          <a:bodyPr>
            <a:spAutoFit/>
          </a:bodyPr>
          <a:lstStyle/>
          <a:p>
            <a:pPr algn="ctr">
              <a:spcBef>
                <a:spcPct val="50000"/>
              </a:spcBef>
            </a:pPr>
            <a:r>
              <a:rPr lang="es-ES_tradnl" b="1">
                <a:latin typeface="Arial" charset="0"/>
              </a:rPr>
              <a:t>Red interna (Intranet)</a:t>
            </a:r>
            <a:endParaRPr lang="es-ES" b="1">
              <a:latin typeface="Arial" charset="0"/>
            </a:endParaRPr>
          </a:p>
        </p:txBody>
      </p:sp>
      <p:sp>
        <p:nvSpPr>
          <p:cNvPr id="49166" name="Text Box 17"/>
          <p:cNvSpPr txBox="1">
            <a:spLocks noChangeArrowheads="1"/>
          </p:cNvSpPr>
          <p:nvPr/>
        </p:nvSpPr>
        <p:spPr bwMode="auto">
          <a:xfrm>
            <a:off x="1512888" y="201613"/>
            <a:ext cx="5867400" cy="1066800"/>
          </a:xfrm>
          <a:prstGeom prst="rect">
            <a:avLst/>
          </a:prstGeom>
          <a:noFill/>
          <a:ln w="9525">
            <a:noFill/>
            <a:miter lim="800000"/>
            <a:headEnd/>
            <a:tailEnd/>
          </a:ln>
        </p:spPr>
        <p:txBody>
          <a:bodyPr>
            <a:spAutoFit/>
          </a:bodyPr>
          <a:lstStyle/>
          <a:p>
            <a:pPr algn="ctr">
              <a:spcBef>
                <a:spcPct val="50000"/>
              </a:spcBef>
            </a:pPr>
            <a:r>
              <a:rPr lang="es-ES_tradnl" sz="3200"/>
              <a:t>Arquitectura de una red con dispositivos de protección</a:t>
            </a:r>
            <a:endParaRPr lang="es-ES" sz="3200"/>
          </a:p>
        </p:txBody>
      </p:sp>
      <p:sp>
        <p:nvSpPr>
          <p:cNvPr id="140306" name="Text Box 18"/>
          <p:cNvSpPr txBox="1">
            <a:spLocks noChangeArrowheads="1"/>
          </p:cNvSpPr>
          <p:nvPr/>
        </p:nvSpPr>
        <p:spPr bwMode="auto">
          <a:xfrm>
            <a:off x="2627313" y="3943350"/>
            <a:ext cx="1676400"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Cortafuegos</a:t>
            </a:r>
            <a:endParaRPr lang="es-ES" sz="1600" b="1">
              <a:latin typeface="Arial" charset="0"/>
            </a:endParaRPr>
          </a:p>
        </p:txBody>
      </p:sp>
      <p:sp>
        <p:nvSpPr>
          <p:cNvPr id="140311" name="Text Box 23"/>
          <p:cNvSpPr txBox="1">
            <a:spLocks noChangeArrowheads="1"/>
          </p:cNvSpPr>
          <p:nvPr/>
        </p:nvSpPr>
        <p:spPr bwMode="auto">
          <a:xfrm>
            <a:off x="4537075" y="5684838"/>
            <a:ext cx="596900"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IDS</a:t>
            </a:r>
            <a:endParaRPr lang="es-ES" sz="1600" b="1">
              <a:latin typeface="Arial" charset="0"/>
            </a:endParaRPr>
          </a:p>
        </p:txBody>
      </p:sp>
      <p:pic>
        <p:nvPicPr>
          <p:cNvPr id="140312" name="Picture 24"/>
          <p:cNvPicPr>
            <a:picLocks noChangeArrowheads="1"/>
          </p:cNvPicPr>
          <p:nvPr/>
        </p:nvPicPr>
        <p:blipFill>
          <a:blip r:embed="rId6" cstate="print"/>
          <a:srcRect/>
          <a:stretch>
            <a:fillRect/>
          </a:stretch>
        </p:blipFill>
        <p:spPr bwMode="auto">
          <a:xfrm>
            <a:off x="4392613" y="4724400"/>
            <a:ext cx="863600" cy="936625"/>
          </a:xfrm>
          <a:prstGeom prst="rect">
            <a:avLst/>
          </a:prstGeom>
          <a:noFill/>
          <a:ln w="12700">
            <a:noFill/>
            <a:miter lim="800000"/>
            <a:headEnd/>
            <a:tailEnd/>
          </a:ln>
        </p:spPr>
      </p:pic>
      <p:sp>
        <p:nvSpPr>
          <p:cNvPr id="140313" name="Text Box 25"/>
          <p:cNvSpPr txBox="1">
            <a:spLocks noChangeArrowheads="1"/>
          </p:cNvSpPr>
          <p:nvPr/>
        </p:nvSpPr>
        <p:spPr bwMode="auto">
          <a:xfrm>
            <a:off x="5308600" y="4835525"/>
            <a:ext cx="3584575" cy="825500"/>
          </a:xfrm>
          <a:prstGeom prst="rect">
            <a:avLst/>
          </a:prstGeom>
          <a:noFill/>
          <a:ln w="9525">
            <a:noFill/>
            <a:miter lim="800000"/>
            <a:headEnd/>
            <a:tailEnd/>
          </a:ln>
        </p:spPr>
        <p:txBody>
          <a:bodyPr>
            <a:spAutoFit/>
          </a:bodyPr>
          <a:lstStyle/>
          <a:p>
            <a:pPr>
              <a:spcBef>
                <a:spcPct val="50000"/>
              </a:spcBef>
            </a:pPr>
            <a:r>
              <a:rPr lang="es-ES_tradnl" sz="1600" b="1">
                <a:latin typeface="Arial" charset="0"/>
              </a:rPr>
              <a:t>El IDS recibe una copia de todo el tráfico que se envía y recibe de Internet. Es un dispositivo pasivo</a:t>
            </a:r>
            <a:endParaRPr lang="es-ES" sz="1600" b="1">
              <a:latin typeface="Arial" charset="0"/>
            </a:endParaRPr>
          </a:p>
        </p:txBody>
      </p:sp>
      <p:sp>
        <p:nvSpPr>
          <p:cNvPr id="49171" name="Text Box 26"/>
          <p:cNvSpPr txBox="1">
            <a:spLocks noChangeArrowheads="1"/>
          </p:cNvSpPr>
          <p:nvPr/>
        </p:nvSpPr>
        <p:spPr bwMode="auto">
          <a:xfrm>
            <a:off x="4025900" y="2900363"/>
            <a:ext cx="596900"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E0</a:t>
            </a:r>
            <a:endParaRPr lang="es-ES" sz="1600" b="1">
              <a:latin typeface="Arial" charset="0"/>
            </a:endParaRPr>
          </a:p>
        </p:txBody>
      </p:sp>
      <p:sp>
        <p:nvSpPr>
          <p:cNvPr id="140315" name="Text Box 27"/>
          <p:cNvSpPr txBox="1">
            <a:spLocks noChangeArrowheads="1"/>
          </p:cNvSpPr>
          <p:nvPr/>
        </p:nvSpPr>
        <p:spPr bwMode="auto">
          <a:xfrm>
            <a:off x="4427538" y="4171950"/>
            <a:ext cx="596900"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E1</a:t>
            </a:r>
            <a:endParaRPr lang="es-ES" sz="1600" b="1">
              <a:latin typeface="Arial" charset="0"/>
            </a:endParaRPr>
          </a:p>
        </p:txBody>
      </p:sp>
      <p:sp>
        <p:nvSpPr>
          <p:cNvPr id="49173" name="Text Box 28"/>
          <p:cNvSpPr txBox="1">
            <a:spLocks noChangeArrowheads="1"/>
          </p:cNvSpPr>
          <p:nvPr/>
        </p:nvSpPr>
        <p:spPr bwMode="auto">
          <a:xfrm>
            <a:off x="5270500" y="2852738"/>
            <a:ext cx="596900"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S0</a:t>
            </a:r>
            <a:endParaRPr lang="es-ES" sz="1600" b="1">
              <a:latin typeface="Arial" charset="0"/>
            </a:endParaRPr>
          </a:p>
        </p:txBody>
      </p:sp>
      <p:sp>
        <p:nvSpPr>
          <p:cNvPr id="140317" name="Line 29"/>
          <p:cNvSpPr>
            <a:spLocks noChangeShapeType="1"/>
          </p:cNvSpPr>
          <p:nvPr/>
        </p:nvSpPr>
        <p:spPr bwMode="auto">
          <a:xfrm>
            <a:off x="3924300" y="3573463"/>
            <a:ext cx="1800225" cy="0"/>
          </a:xfrm>
          <a:prstGeom prst="line">
            <a:avLst/>
          </a:prstGeom>
          <a:noFill/>
          <a:ln w="63500">
            <a:solidFill>
              <a:srgbClr val="FF0000"/>
            </a:solidFill>
            <a:prstDash val="sysDot"/>
            <a:round/>
            <a:headEnd/>
            <a:tailEnd type="triangle" w="med" len="med"/>
          </a:ln>
        </p:spPr>
        <p:txBody>
          <a:bodyPr/>
          <a:lstStyle/>
          <a:p>
            <a:endParaRPr lang="es-ES"/>
          </a:p>
        </p:txBody>
      </p:sp>
      <p:sp>
        <p:nvSpPr>
          <p:cNvPr id="140318" name="Arc 30"/>
          <p:cNvSpPr>
            <a:spLocks/>
          </p:cNvSpPr>
          <p:nvPr/>
        </p:nvSpPr>
        <p:spPr bwMode="auto">
          <a:xfrm>
            <a:off x="3924300" y="3573463"/>
            <a:ext cx="792163" cy="6477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a:solidFill>
              <a:srgbClr val="FF0000"/>
            </a:solidFill>
            <a:prstDash val="sysDot"/>
            <a:round/>
            <a:headEnd/>
            <a:tailEnd type="triangle" w="med" len="med"/>
          </a:ln>
        </p:spPr>
        <p:txBody>
          <a:bodyPr wrap="none" anchor="ctr"/>
          <a:lstStyle/>
          <a:p>
            <a:endParaRPr lang="es-ES"/>
          </a:p>
        </p:txBody>
      </p:sp>
      <p:sp>
        <p:nvSpPr>
          <p:cNvPr id="140319" name="Line 31"/>
          <p:cNvSpPr>
            <a:spLocks noChangeShapeType="1"/>
          </p:cNvSpPr>
          <p:nvPr/>
        </p:nvSpPr>
        <p:spPr bwMode="auto">
          <a:xfrm>
            <a:off x="3924300" y="3284538"/>
            <a:ext cx="1800225" cy="0"/>
          </a:xfrm>
          <a:prstGeom prst="line">
            <a:avLst/>
          </a:prstGeom>
          <a:noFill/>
          <a:ln w="63500">
            <a:solidFill>
              <a:srgbClr val="FF0000"/>
            </a:solidFill>
            <a:prstDash val="sysDot"/>
            <a:round/>
            <a:headEnd type="triangle" w="med" len="med"/>
            <a:tailEnd/>
          </a:ln>
        </p:spPr>
        <p:txBody>
          <a:bodyPr/>
          <a:lstStyle/>
          <a:p>
            <a:endParaRPr lang="es-ES"/>
          </a:p>
        </p:txBody>
      </p:sp>
      <p:sp>
        <p:nvSpPr>
          <p:cNvPr id="140320" name="Arc 32"/>
          <p:cNvSpPr>
            <a:spLocks/>
          </p:cNvSpPr>
          <p:nvPr/>
        </p:nvSpPr>
        <p:spPr bwMode="auto">
          <a:xfrm rot="10800000" flipV="1">
            <a:off x="4932363" y="3284538"/>
            <a:ext cx="719137" cy="9366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a:solidFill>
              <a:srgbClr val="FF0000"/>
            </a:solidFill>
            <a:prstDash val="sysDot"/>
            <a:round/>
            <a:headEnd/>
            <a:tailEnd type="triangle" w="med" len="med"/>
          </a:ln>
        </p:spPr>
        <p:txBody>
          <a:bodyPr wrap="none" anchor="ctr"/>
          <a:lstStyle/>
          <a:p>
            <a:endParaRPr lang="es-ES"/>
          </a:p>
        </p:txBody>
      </p:sp>
      <p:pic>
        <p:nvPicPr>
          <p:cNvPr id="49178" name="Picture 6"/>
          <p:cNvPicPr>
            <a:picLocks noChangeArrowheads="1"/>
          </p:cNvPicPr>
          <p:nvPr/>
        </p:nvPicPr>
        <p:blipFill>
          <a:blip r:embed="rId7" cstate="print"/>
          <a:srcRect/>
          <a:stretch>
            <a:fillRect/>
          </a:stretch>
        </p:blipFill>
        <p:spPr bwMode="auto">
          <a:xfrm>
            <a:off x="828675" y="1493838"/>
            <a:ext cx="836613" cy="927100"/>
          </a:xfrm>
          <a:prstGeom prst="rect">
            <a:avLst/>
          </a:prstGeom>
          <a:noFill/>
          <a:ln w="12700">
            <a:noFill/>
            <a:miter lim="800000"/>
            <a:headEnd/>
            <a:tailEnd/>
          </a:ln>
        </p:spPr>
      </p:pic>
      <p:pic>
        <p:nvPicPr>
          <p:cNvPr id="140295" name="Picture 7"/>
          <p:cNvPicPr>
            <a:picLocks noChangeArrowheads="1"/>
          </p:cNvPicPr>
          <p:nvPr/>
        </p:nvPicPr>
        <p:blipFill>
          <a:blip r:embed="rId7" cstate="print"/>
          <a:srcRect/>
          <a:stretch>
            <a:fillRect/>
          </a:stretch>
        </p:blipFill>
        <p:spPr bwMode="auto">
          <a:xfrm>
            <a:off x="830263" y="2678113"/>
            <a:ext cx="836612" cy="927100"/>
          </a:xfrm>
          <a:prstGeom prst="rect">
            <a:avLst/>
          </a:prstGeom>
          <a:noFill/>
          <a:ln w="12700">
            <a:noFill/>
            <a:miter lim="800000"/>
            <a:headEnd/>
            <a:tailEnd/>
          </a:ln>
        </p:spPr>
      </p:pic>
      <p:pic>
        <p:nvPicPr>
          <p:cNvPr id="49180" name="Picture 8"/>
          <p:cNvPicPr>
            <a:picLocks noChangeArrowheads="1"/>
          </p:cNvPicPr>
          <p:nvPr/>
        </p:nvPicPr>
        <p:blipFill>
          <a:blip r:embed="rId7" cstate="print"/>
          <a:srcRect/>
          <a:stretch>
            <a:fillRect/>
          </a:stretch>
        </p:blipFill>
        <p:spPr bwMode="auto">
          <a:xfrm>
            <a:off x="830263" y="4114800"/>
            <a:ext cx="836612" cy="927100"/>
          </a:xfrm>
          <a:prstGeom prst="rect">
            <a:avLst/>
          </a:prstGeom>
          <a:noFill/>
          <a:ln w="12700">
            <a:noFill/>
            <a:miter lim="800000"/>
            <a:headEnd/>
            <a:tailEnd/>
          </a:ln>
        </p:spPr>
      </p:pic>
      <p:sp>
        <p:nvSpPr>
          <p:cNvPr id="140307" name="Text Box 19"/>
          <p:cNvSpPr txBox="1">
            <a:spLocks noChangeArrowheads="1"/>
          </p:cNvSpPr>
          <p:nvPr/>
        </p:nvSpPr>
        <p:spPr bwMode="auto">
          <a:xfrm>
            <a:off x="755650" y="3597275"/>
            <a:ext cx="1223963"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Honeypot</a:t>
            </a:r>
            <a:endParaRPr lang="es-ES" sz="1600" b="1">
              <a:latin typeface="Arial" charset="0"/>
            </a:endParaRPr>
          </a:p>
        </p:txBody>
      </p:sp>
      <p:pic>
        <p:nvPicPr>
          <p:cNvPr id="49182" name="Picture 33"/>
          <p:cNvPicPr>
            <a:picLocks noChangeArrowheads="1"/>
          </p:cNvPicPr>
          <p:nvPr/>
        </p:nvPicPr>
        <p:blipFill>
          <a:blip r:embed="rId5" cstate="print"/>
          <a:srcRect/>
          <a:stretch>
            <a:fillRect/>
          </a:stretch>
        </p:blipFill>
        <p:spPr bwMode="auto">
          <a:xfrm>
            <a:off x="2771775" y="2997200"/>
            <a:ext cx="1033463" cy="723900"/>
          </a:xfrm>
          <a:prstGeom prst="rect">
            <a:avLst/>
          </a:prstGeom>
          <a:noFill/>
          <a:ln w="12700">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03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03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03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3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03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0317"/>
                                        </p:tgtEl>
                                        <p:attrNameLst>
                                          <p:attrName>style.visibility</p:attrName>
                                        </p:attrNameLst>
                                      </p:cBhvr>
                                      <p:to>
                                        <p:strVal val="visible"/>
                                      </p:to>
                                    </p:set>
                                    <p:animEffect transition="in" filter="wipe(left)">
                                      <p:cBhvr>
                                        <p:cTn id="23" dur="500"/>
                                        <p:tgtEl>
                                          <p:spTgt spid="14031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0318"/>
                                        </p:tgtEl>
                                        <p:attrNameLst>
                                          <p:attrName>style.visibility</p:attrName>
                                        </p:attrNameLst>
                                      </p:cBhvr>
                                      <p:to>
                                        <p:strVal val="visible"/>
                                      </p:to>
                                    </p:set>
                                    <p:animEffect transition="in" filter="wipe(left)">
                                      <p:cBhvr>
                                        <p:cTn id="26" dur="500"/>
                                        <p:tgtEl>
                                          <p:spTgt spid="140318"/>
                                        </p:tgtEl>
                                      </p:cBhvr>
                                    </p:animEffect>
                                  </p:childTnLst>
                                </p:cTn>
                              </p:par>
                            </p:childTnLst>
                          </p:cTn>
                        </p:par>
                        <p:par>
                          <p:cTn id="27" fill="hold">
                            <p:stCondLst>
                              <p:cond delay="500"/>
                            </p:stCondLst>
                            <p:childTnLst>
                              <p:par>
                                <p:cTn id="28" presetID="22" presetClass="entr" presetSubtype="2" fill="hold" grpId="0" nodeType="afterEffect">
                                  <p:stCondLst>
                                    <p:cond delay="0"/>
                                  </p:stCondLst>
                                  <p:childTnLst>
                                    <p:set>
                                      <p:cBhvr>
                                        <p:cTn id="29" dur="1" fill="hold">
                                          <p:stCondLst>
                                            <p:cond delay="0"/>
                                          </p:stCondLst>
                                        </p:cTn>
                                        <p:tgtEl>
                                          <p:spTgt spid="140319"/>
                                        </p:tgtEl>
                                        <p:attrNameLst>
                                          <p:attrName>style.visibility</p:attrName>
                                        </p:attrNameLst>
                                      </p:cBhvr>
                                      <p:to>
                                        <p:strVal val="visible"/>
                                      </p:to>
                                    </p:set>
                                    <p:animEffect transition="in" filter="wipe(right)">
                                      <p:cBhvr>
                                        <p:cTn id="30" dur="500"/>
                                        <p:tgtEl>
                                          <p:spTgt spid="1403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40320"/>
                                        </p:tgtEl>
                                        <p:attrNameLst>
                                          <p:attrName>style.visibility</p:attrName>
                                        </p:attrNameLst>
                                      </p:cBhvr>
                                      <p:to>
                                        <p:strVal val="visible"/>
                                      </p:to>
                                    </p:set>
                                    <p:animEffect transition="in" filter="wipe(right)">
                                      <p:cBhvr>
                                        <p:cTn id="33" dur="500"/>
                                        <p:tgtEl>
                                          <p:spTgt spid="140320"/>
                                        </p:tgtEl>
                                      </p:cBhvr>
                                    </p:animEffect>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1403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4029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03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0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10" grpId="0" animBg="1"/>
      <p:bldP spid="140299" grpId="0" animBg="1"/>
      <p:bldP spid="140306" grpId="0"/>
      <p:bldP spid="140311" grpId="0"/>
      <p:bldP spid="140313" grpId="0"/>
      <p:bldP spid="140315" grpId="0"/>
      <p:bldP spid="140317" grpId="0" animBg="1"/>
      <p:bldP spid="140318" grpId="0" animBg="1"/>
      <p:bldP spid="140319" grpId="0" animBg="1"/>
      <p:bldP spid="140320" grpId="0" animBg="1"/>
      <p:bldP spid="1403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s-ES_tradnl" sz="4400">
                <a:solidFill>
                  <a:schemeClr val="tx2"/>
                </a:solidFill>
              </a:rPr>
              <a:t>Reglas de filtrado</a:t>
            </a:r>
            <a:endParaRPr lang="es-ES" sz="4400">
              <a:solidFill>
                <a:schemeClr val="tx2"/>
              </a:solidFill>
            </a:endParaRPr>
          </a:p>
        </p:txBody>
      </p:sp>
      <p:sp>
        <p:nvSpPr>
          <p:cNvPr id="50179" name="Rectangle 33"/>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_tradnl" sz="2800"/>
              <a:t>Las reglas de filtrado pueden establecerse según diversos campos de la cabecera IP y TCP/UDP:</a:t>
            </a:r>
          </a:p>
          <a:p>
            <a:pPr marL="742950" lvl="1" indent="-285750">
              <a:lnSpc>
                <a:spcPct val="90000"/>
              </a:lnSpc>
              <a:spcBef>
                <a:spcPct val="20000"/>
              </a:spcBef>
              <a:buFontTx/>
              <a:buChar char="–"/>
            </a:pPr>
            <a:r>
              <a:rPr lang="es-ES_tradnl" sz="2400"/>
              <a:t>Direcciones IP de origen o destino</a:t>
            </a:r>
          </a:p>
          <a:p>
            <a:pPr marL="742950" lvl="1" indent="-285750">
              <a:lnSpc>
                <a:spcPct val="90000"/>
              </a:lnSpc>
              <a:spcBef>
                <a:spcPct val="20000"/>
              </a:spcBef>
              <a:buFontTx/>
              <a:buChar char="–"/>
            </a:pPr>
            <a:r>
              <a:rPr lang="es-ES_tradnl" sz="2400"/>
              <a:t>Campo protocolo cab. IP: ICMP, TCP, UDP, etc.</a:t>
            </a:r>
          </a:p>
          <a:p>
            <a:pPr marL="742950" lvl="1" indent="-285750">
              <a:lnSpc>
                <a:spcPct val="90000"/>
              </a:lnSpc>
              <a:spcBef>
                <a:spcPct val="20000"/>
              </a:spcBef>
              <a:buFontTx/>
              <a:buChar char="–"/>
            </a:pPr>
            <a:r>
              <a:rPr lang="es-ES_tradnl" sz="2400"/>
              <a:t>Puerto TCP o UDP de origen o destino</a:t>
            </a:r>
          </a:p>
          <a:p>
            <a:pPr marL="742950" lvl="1" indent="-285750">
              <a:lnSpc>
                <a:spcPct val="90000"/>
              </a:lnSpc>
              <a:spcBef>
                <a:spcPct val="20000"/>
              </a:spcBef>
              <a:buFontTx/>
              <a:buChar char="–"/>
            </a:pPr>
            <a:r>
              <a:rPr lang="es-ES_tradnl" sz="2400"/>
              <a:t>Tipo de mensaje ICMP</a:t>
            </a:r>
          </a:p>
          <a:p>
            <a:pPr marL="742950" lvl="1" indent="-285750">
              <a:lnSpc>
                <a:spcPct val="90000"/>
              </a:lnSpc>
              <a:spcBef>
                <a:spcPct val="20000"/>
              </a:spcBef>
              <a:buFontTx/>
              <a:buChar char="–"/>
            </a:pPr>
            <a:r>
              <a:rPr lang="es-ES_tradnl" sz="2400"/>
              <a:t>Inicio de conexión TCP (flags SYN puesto y ACK no puesto)</a:t>
            </a:r>
          </a:p>
          <a:p>
            <a:pPr marL="342900" indent="-342900">
              <a:lnSpc>
                <a:spcPct val="90000"/>
              </a:lnSpc>
              <a:spcBef>
                <a:spcPct val="20000"/>
              </a:spcBef>
              <a:buFontTx/>
              <a:buChar char="•"/>
            </a:pPr>
            <a:r>
              <a:rPr lang="es-ES" sz="2800"/>
              <a:t>Es frecuente bloquear todo el tráfico UDP</a:t>
            </a:r>
          </a:p>
          <a:p>
            <a:pPr marL="342900" indent="-342900">
              <a:lnSpc>
                <a:spcPct val="90000"/>
              </a:lnSpc>
              <a:spcBef>
                <a:spcPct val="20000"/>
              </a:spcBef>
              <a:buFontTx/>
              <a:buChar char="•"/>
            </a:pPr>
            <a:r>
              <a:rPr lang="es-ES" sz="2800"/>
              <a:t>A menudo los cortafuegos también realizan NAT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143000"/>
          </a:xfrm>
        </p:spPr>
        <p:txBody>
          <a:bodyPr/>
          <a:lstStyle/>
          <a:p>
            <a:pPr eaLnBrk="1" hangingPunct="1"/>
            <a:r>
              <a:rPr lang="es-ES_tradnl" smtClean="0">
                <a:latin typeface="Times New Roman" pitchFamily="18" charset="0"/>
              </a:rPr>
              <a:t>Sumario</a:t>
            </a:r>
            <a:endParaRPr lang="es-ES" smtClean="0">
              <a:latin typeface="Times New Roman" pitchFamily="18" charset="0"/>
            </a:endParaRPr>
          </a:p>
        </p:txBody>
      </p:sp>
      <p:sp>
        <p:nvSpPr>
          <p:cNvPr id="16387" name="Rectangle 3"/>
          <p:cNvSpPr>
            <a:spLocks noGrp="1" noChangeArrowheads="1"/>
          </p:cNvSpPr>
          <p:nvPr>
            <p:ph type="body" idx="1"/>
          </p:nvPr>
        </p:nvSpPr>
        <p:spPr>
          <a:xfrm>
            <a:off x="457200" y="1340768"/>
            <a:ext cx="8229600" cy="4525963"/>
          </a:xfrm>
        </p:spPr>
        <p:txBody>
          <a:bodyPr/>
          <a:lstStyle/>
          <a:p>
            <a:pPr eaLnBrk="1" hangingPunct="1"/>
            <a:r>
              <a:rPr lang="es-ES_tradnl" b="1" dirty="0" smtClean="0">
                <a:solidFill>
                  <a:srgbClr val="FF0000"/>
                </a:solidFill>
                <a:latin typeface="Times New Roman" pitchFamily="18" charset="0"/>
                <a:cs typeface="Times New Roman" pitchFamily="18" charset="0"/>
              </a:rPr>
              <a:t>Listas de Control de Acceso (</a:t>
            </a:r>
            <a:r>
              <a:rPr lang="es-ES_tradnl" b="1" dirty="0" err="1" smtClean="0">
                <a:solidFill>
                  <a:srgbClr val="FF0000"/>
                </a:solidFill>
                <a:latin typeface="Times New Roman" pitchFamily="18" charset="0"/>
                <a:cs typeface="Times New Roman" pitchFamily="18" charset="0"/>
              </a:rPr>
              <a:t>ACLs</a:t>
            </a:r>
            <a:r>
              <a:rPr lang="es-ES_tradnl" b="1" dirty="0" smtClean="0">
                <a:solidFill>
                  <a:srgbClr val="FF0000"/>
                </a:solidFill>
                <a:latin typeface="Times New Roman" pitchFamily="18" charset="0"/>
                <a:cs typeface="Times New Roman" pitchFamily="18" charset="0"/>
              </a:rPr>
              <a:t>)</a:t>
            </a:r>
          </a:p>
          <a:p>
            <a:pPr eaLnBrk="1" hangingPunct="1"/>
            <a:r>
              <a:rPr lang="es-ES_tradnl" dirty="0" smtClean="0">
                <a:latin typeface="Times New Roman" pitchFamily="18" charset="0"/>
                <a:cs typeface="Times New Roman" pitchFamily="18" charset="0"/>
              </a:rPr>
              <a:t>Dispositivos de protección frente a ataques. Cortafuegos</a:t>
            </a:r>
          </a:p>
          <a:p>
            <a:pPr eaLnBrk="1" hangingPunct="1"/>
            <a:r>
              <a:rPr lang="es-ES_tradnl" dirty="0" smtClean="0">
                <a:latin typeface="Times New Roman" pitchFamily="18" charset="0"/>
                <a:cs typeface="Times New Roman" pitchFamily="18" charset="0"/>
              </a:rPr>
              <a:t>Túneles. Redes Privadas Virtuales</a:t>
            </a:r>
          </a:p>
          <a:p>
            <a:pPr eaLnBrk="1" hangingPunct="1"/>
            <a:r>
              <a:rPr lang="es-ES_tradnl" dirty="0" err="1" smtClean="0">
                <a:latin typeface="Times New Roman" pitchFamily="18" charset="0"/>
                <a:cs typeface="Times New Roman" pitchFamily="18" charset="0"/>
              </a:rPr>
              <a:t>IPSec</a:t>
            </a:r>
            <a:endParaRPr lang="es-ES_tradnl" dirty="0" smtClean="0">
              <a:latin typeface="Times New Roman" pitchFamily="18" charset="0"/>
              <a:cs typeface="Times New Roman" pitchFamily="18" charset="0"/>
            </a:endParaRPr>
          </a:p>
          <a:p>
            <a:pPr eaLnBrk="1" hangingPunct="1"/>
            <a:r>
              <a:rPr lang="es-ES_tradnl" dirty="0">
                <a:latin typeface="Times New Roman" pitchFamily="18" charset="0"/>
                <a:cs typeface="Times New Roman" pitchFamily="18" charset="0"/>
              </a:rPr>
              <a:t>NAT. Tipos y </a:t>
            </a:r>
            <a:r>
              <a:rPr lang="es-ES_tradnl" dirty="0" smtClean="0">
                <a:latin typeface="Times New Roman" pitchFamily="18" charset="0"/>
                <a:cs typeface="Times New Roman" pitchFamily="18" charset="0"/>
              </a:rPr>
              <a:t>limitaciones</a:t>
            </a:r>
          </a:p>
          <a:p>
            <a:pPr eaLnBrk="1" hangingPunct="1">
              <a:buNone/>
            </a:pPr>
            <a:endParaRPr lang="es-ES_tradnl"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es-ES" sz="4400">
                <a:solidFill>
                  <a:schemeClr val="tx2"/>
                </a:solidFill>
              </a:rPr>
              <a:t>Zona Desmilitarizada</a:t>
            </a:r>
            <a:endParaRPr lang="es-ES_tradnl" sz="4400">
              <a:solidFill>
                <a:schemeClr val="tx2"/>
              </a:solidFill>
            </a:endParaRPr>
          </a:p>
        </p:txBody>
      </p:sp>
      <p:sp>
        <p:nvSpPr>
          <p:cNvPr id="51203" name="Rectangle 37"/>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80000"/>
              </a:lnSpc>
              <a:spcBef>
                <a:spcPct val="20000"/>
              </a:spcBef>
              <a:buFontTx/>
              <a:buChar char="•"/>
            </a:pPr>
            <a:r>
              <a:rPr lang="es-ES" sz="2800"/>
              <a:t>Normalmente la red de una empresa tiene un conjunto de servidores que deben estar accesibles desde el exterior, por ejemplo servidor Web, FTP, etc.</a:t>
            </a:r>
          </a:p>
          <a:p>
            <a:pPr marL="342900" indent="-342900">
              <a:lnSpc>
                <a:spcPct val="80000"/>
              </a:lnSpc>
              <a:spcBef>
                <a:spcPct val="20000"/>
              </a:spcBef>
              <a:buFontTx/>
              <a:buChar char="•"/>
            </a:pPr>
            <a:r>
              <a:rPr lang="es-ES" sz="2800"/>
              <a:t>Estos servidores están expuestos a ataques, por lo que deben estar especialmente bien protegidos. Por eso se colocan en una red especial denominada Zona Desmilitarizada o DMZ (DeMilitarized Zone). Generalmente el control se realiza por número de puerto</a:t>
            </a:r>
          </a:p>
          <a:p>
            <a:pPr marL="342900" indent="-342900">
              <a:lnSpc>
                <a:spcPct val="80000"/>
              </a:lnSpc>
              <a:spcBef>
                <a:spcPct val="20000"/>
              </a:spcBef>
              <a:buFontTx/>
              <a:buChar char="•"/>
            </a:pPr>
            <a:r>
              <a:rPr lang="es-ES" sz="2800"/>
              <a:t>La comunicación entre la zona desmilitarizada y la red interior debe pasar siempre por el cortafuegos. </a:t>
            </a:r>
            <a:r>
              <a:rPr lang="es-ES" sz="2800" u="sng"/>
              <a:t>Ojo con los hosts dual-homed</a:t>
            </a:r>
            <a:endParaRPr lang="es-ES_tradnl" sz="2800" u="sng"/>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43"/>
          <p:cNvSpPr>
            <a:spLocks noChangeShapeType="1"/>
          </p:cNvSpPr>
          <p:nvPr/>
        </p:nvSpPr>
        <p:spPr bwMode="auto">
          <a:xfrm rot="5400000">
            <a:off x="2627312" y="3376613"/>
            <a:ext cx="1152525" cy="0"/>
          </a:xfrm>
          <a:prstGeom prst="line">
            <a:avLst/>
          </a:prstGeom>
          <a:noFill/>
          <a:ln w="25400">
            <a:solidFill>
              <a:schemeClr val="accent2"/>
            </a:solidFill>
            <a:round/>
            <a:headEnd/>
            <a:tailEnd/>
          </a:ln>
        </p:spPr>
        <p:txBody>
          <a:bodyPr/>
          <a:lstStyle/>
          <a:p>
            <a:endParaRPr lang="es-ES"/>
          </a:p>
        </p:txBody>
      </p:sp>
      <p:sp>
        <p:nvSpPr>
          <p:cNvPr id="52227" name="Line 46"/>
          <p:cNvSpPr>
            <a:spLocks noChangeShapeType="1"/>
          </p:cNvSpPr>
          <p:nvPr/>
        </p:nvSpPr>
        <p:spPr bwMode="auto">
          <a:xfrm rot="5400000">
            <a:off x="3119438" y="4184650"/>
            <a:ext cx="457200" cy="0"/>
          </a:xfrm>
          <a:prstGeom prst="line">
            <a:avLst/>
          </a:prstGeom>
          <a:noFill/>
          <a:ln w="25400">
            <a:solidFill>
              <a:schemeClr val="accent2"/>
            </a:solidFill>
            <a:round/>
            <a:headEnd/>
            <a:tailEnd/>
          </a:ln>
        </p:spPr>
        <p:txBody>
          <a:bodyPr/>
          <a:lstStyle/>
          <a:p>
            <a:endParaRPr lang="es-ES"/>
          </a:p>
        </p:txBody>
      </p:sp>
      <p:sp>
        <p:nvSpPr>
          <p:cNvPr id="52228" name="Line 47"/>
          <p:cNvSpPr>
            <a:spLocks noChangeShapeType="1"/>
          </p:cNvSpPr>
          <p:nvPr/>
        </p:nvSpPr>
        <p:spPr bwMode="auto">
          <a:xfrm rot="5400000">
            <a:off x="4341813" y="4184650"/>
            <a:ext cx="457200" cy="0"/>
          </a:xfrm>
          <a:prstGeom prst="line">
            <a:avLst/>
          </a:prstGeom>
          <a:noFill/>
          <a:ln w="25400">
            <a:solidFill>
              <a:schemeClr val="accent2"/>
            </a:solidFill>
            <a:round/>
            <a:headEnd/>
            <a:tailEnd/>
          </a:ln>
        </p:spPr>
        <p:txBody>
          <a:bodyPr/>
          <a:lstStyle/>
          <a:p>
            <a:endParaRPr lang="es-ES"/>
          </a:p>
        </p:txBody>
      </p:sp>
      <p:sp>
        <p:nvSpPr>
          <p:cNvPr id="52229" name="Line 48"/>
          <p:cNvSpPr>
            <a:spLocks noChangeShapeType="1"/>
          </p:cNvSpPr>
          <p:nvPr/>
        </p:nvSpPr>
        <p:spPr bwMode="auto">
          <a:xfrm rot="5400000">
            <a:off x="5567363" y="4184650"/>
            <a:ext cx="457200" cy="0"/>
          </a:xfrm>
          <a:prstGeom prst="line">
            <a:avLst/>
          </a:prstGeom>
          <a:noFill/>
          <a:ln w="25400">
            <a:solidFill>
              <a:schemeClr val="accent2"/>
            </a:solidFill>
            <a:round/>
            <a:headEnd/>
            <a:tailEnd/>
          </a:ln>
        </p:spPr>
        <p:txBody>
          <a:bodyPr/>
          <a:lstStyle/>
          <a:p>
            <a:endParaRPr lang="es-ES"/>
          </a:p>
        </p:txBody>
      </p:sp>
      <p:sp>
        <p:nvSpPr>
          <p:cNvPr id="52230" name="Text Box 3"/>
          <p:cNvSpPr txBox="1">
            <a:spLocks noChangeArrowheads="1"/>
          </p:cNvSpPr>
          <p:nvPr/>
        </p:nvSpPr>
        <p:spPr bwMode="auto">
          <a:xfrm>
            <a:off x="2971800" y="5756275"/>
            <a:ext cx="3040063" cy="557213"/>
          </a:xfrm>
          <a:prstGeom prst="rect">
            <a:avLst/>
          </a:prstGeom>
          <a:noFill/>
          <a:ln w="9525">
            <a:noFill/>
            <a:miter lim="800000"/>
            <a:headEnd/>
            <a:tailEnd/>
          </a:ln>
        </p:spPr>
        <p:txBody>
          <a:bodyPr>
            <a:spAutoFit/>
          </a:bodyPr>
          <a:lstStyle/>
          <a:p>
            <a:pPr algn="ctr">
              <a:lnSpc>
                <a:spcPct val="70000"/>
              </a:lnSpc>
              <a:spcBef>
                <a:spcPct val="50000"/>
              </a:spcBef>
            </a:pPr>
            <a:r>
              <a:rPr lang="es-ES_tradnl" sz="1600">
                <a:latin typeface="Arial" charset="0"/>
              </a:rPr>
              <a:t>Zona desmilitarizada o DMZ</a:t>
            </a:r>
          </a:p>
          <a:p>
            <a:pPr algn="ctr">
              <a:lnSpc>
                <a:spcPct val="70000"/>
              </a:lnSpc>
              <a:spcBef>
                <a:spcPct val="50000"/>
              </a:spcBef>
            </a:pPr>
            <a:r>
              <a:rPr lang="es-ES_tradnl" sz="1600">
                <a:latin typeface="Arial" charset="0"/>
              </a:rPr>
              <a:t>(red 80.1.1.0/24)</a:t>
            </a:r>
            <a:endParaRPr lang="es-ES" sz="1600">
              <a:latin typeface="Arial" charset="0"/>
            </a:endParaRPr>
          </a:p>
        </p:txBody>
      </p:sp>
      <p:sp>
        <p:nvSpPr>
          <p:cNvPr id="52231" name="Line 5"/>
          <p:cNvSpPr>
            <a:spLocks noChangeShapeType="1"/>
          </p:cNvSpPr>
          <p:nvPr/>
        </p:nvSpPr>
        <p:spPr bwMode="auto">
          <a:xfrm rot="5400000">
            <a:off x="152400" y="3605213"/>
            <a:ext cx="3810000" cy="0"/>
          </a:xfrm>
          <a:prstGeom prst="line">
            <a:avLst/>
          </a:prstGeom>
          <a:noFill/>
          <a:ln w="25400">
            <a:solidFill>
              <a:schemeClr val="accent2"/>
            </a:solidFill>
            <a:round/>
            <a:headEnd/>
            <a:tailEnd/>
          </a:ln>
        </p:spPr>
        <p:txBody>
          <a:bodyPr/>
          <a:lstStyle/>
          <a:p>
            <a:endParaRPr lang="es-ES"/>
          </a:p>
        </p:txBody>
      </p:sp>
      <p:pic>
        <p:nvPicPr>
          <p:cNvPr id="52232" name="Picture 6"/>
          <p:cNvPicPr>
            <a:picLocks noChangeArrowheads="1"/>
          </p:cNvPicPr>
          <p:nvPr/>
        </p:nvPicPr>
        <p:blipFill>
          <a:blip r:embed="rId3" cstate="print"/>
          <a:srcRect/>
          <a:stretch>
            <a:fillRect/>
          </a:stretch>
        </p:blipFill>
        <p:spPr bwMode="auto">
          <a:xfrm>
            <a:off x="684213" y="1377950"/>
            <a:ext cx="958850" cy="1114425"/>
          </a:xfrm>
          <a:prstGeom prst="rect">
            <a:avLst/>
          </a:prstGeom>
          <a:noFill/>
          <a:ln w="12700">
            <a:noFill/>
            <a:miter lim="800000"/>
            <a:headEnd/>
            <a:tailEnd/>
          </a:ln>
        </p:spPr>
      </p:pic>
      <p:pic>
        <p:nvPicPr>
          <p:cNvPr id="52233" name="Picture 7"/>
          <p:cNvPicPr>
            <a:picLocks noChangeArrowheads="1"/>
          </p:cNvPicPr>
          <p:nvPr/>
        </p:nvPicPr>
        <p:blipFill>
          <a:blip r:embed="rId3" cstate="print"/>
          <a:srcRect/>
          <a:stretch>
            <a:fillRect/>
          </a:stretch>
        </p:blipFill>
        <p:spPr bwMode="auto">
          <a:xfrm>
            <a:off x="685800" y="2852738"/>
            <a:ext cx="958850" cy="1114425"/>
          </a:xfrm>
          <a:prstGeom prst="rect">
            <a:avLst/>
          </a:prstGeom>
          <a:noFill/>
          <a:ln w="12700">
            <a:noFill/>
            <a:miter lim="800000"/>
            <a:headEnd/>
            <a:tailEnd/>
          </a:ln>
        </p:spPr>
      </p:pic>
      <p:pic>
        <p:nvPicPr>
          <p:cNvPr id="52234" name="Picture 8"/>
          <p:cNvPicPr>
            <a:picLocks noChangeArrowheads="1"/>
          </p:cNvPicPr>
          <p:nvPr/>
        </p:nvPicPr>
        <p:blipFill>
          <a:blip r:embed="rId3" cstate="print"/>
          <a:srcRect/>
          <a:stretch>
            <a:fillRect/>
          </a:stretch>
        </p:blipFill>
        <p:spPr bwMode="auto">
          <a:xfrm>
            <a:off x="685800" y="4249738"/>
            <a:ext cx="958850" cy="1114425"/>
          </a:xfrm>
          <a:prstGeom prst="rect">
            <a:avLst/>
          </a:prstGeom>
          <a:noFill/>
          <a:ln w="12700">
            <a:noFill/>
            <a:miter lim="800000"/>
            <a:headEnd/>
            <a:tailEnd/>
          </a:ln>
        </p:spPr>
      </p:pic>
      <p:sp>
        <p:nvSpPr>
          <p:cNvPr id="52235" name="Line 9"/>
          <p:cNvSpPr>
            <a:spLocks noChangeShapeType="1"/>
          </p:cNvSpPr>
          <p:nvPr/>
        </p:nvSpPr>
        <p:spPr bwMode="auto">
          <a:xfrm>
            <a:off x="1600200" y="5059363"/>
            <a:ext cx="457200" cy="0"/>
          </a:xfrm>
          <a:prstGeom prst="line">
            <a:avLst/>
          </a:prstGeom>
          <a:noFill/>
          <a:ln w="25400">
            <a:solidFill>
              <a:schemeClr val="accent2"/>
            </a:solidFill>
            <a:round/>
            <a:headEnd/>
            <a:tailEnd/>
          </a:ln>
        </p:spPr>
        <p:txBody>
          <a:bodyPr/>
          <a:lstStyle/>
          <a:p>
            <a:endParaRPr lang="es-ES"/>
          </a:p>
        </p:txBody>
      </p:sp>
      <p:sp>
        <p:nvSpPr>
          <p:cNvPr id="52236" name="Line 10"/>
          <p:cNvSpPr>
            <a:spLocks noChangeShapeType="1"/>
          </p:cNvSpPr>
          <p:nvPr/>
        </p:nvSpPr>
        <p:spPr bwMode="auto">
          <a:xfrm>
            <a:off x="1600200" y="2178050"/>
            <a:ext cx="457200" cy="0"/>
          </a:xfrm>
          <a:prstGeom prst="line">
            <a:avLst/>
          </a:prstGeom>
          <a:noFill/>
          <a:ln w="25400">
            <a:solidFill>
              <a:schemeClr val="accent2"/>
            </a:solidFill>
            <a:round/>
            <a:headEnd/>
            <a:tailEnd/>
          </a:ln>
        </p:spPr>
        <p:txBody>
          <a:bodyPr/>
          <a:lstStyle/>
          <a:p>
            <a:endParaRPr lang="es-ES"/>
          </a:p>
        </p:txBody>
      </p:sp>
      <p:sp>
        <p:nvSpPr>
          <p:cNvPr id="52237" name="Line 11"/>
          <p:cNvSpPr>
            <a:spLocks noChangeShapeType="1"/>
          </p:cNvSpPr>
          <p:nvPr/>
        </p:nvSpPr>
        <p:spPr bwMode="auto">
          <a:xfrm>
            <a:off x="1600200" y="3662363"/>
            <a:ext cx="457200" cy="0"/>
          </a:xfrm>
          <a:prstGeom prst="line">
            <a:avLst/>
          </a:prstGeom>
          <a:noFill/>
          <a:ln w="25400">
            <a:solidFill>
              <a:schemeClr val="accent2"/>
            </a:solidFill>
            <a:round/>
            <a:headEnd/>
            <a:tailEnd/>
          </a:ln>
        </p:spPr>
        <p:txBody>
          <a:bodyPr/>
          <a:lstStyle/>
          <a:p>
            <a:endParaRPr lang="es-ES"/>
          </a:p>
        </p:txBody>
      </p:sp>
      <p:sp>
        <p:nvSpPr>
          <p:cNvPr id="52238" name="Line 13"/>
          <p:cNvSpPr>
            <a:spLocks noChangeShapeType="1"/>
          </p:cNvSpPr>
          <p:nvPr/>
        </p:nvSpPr>
        <p:spPr bwMode="auto">
          <a:xfrm>
            <a:off x="3124200" y="2566988"/>
            <a:ext cx="1066800" cy="0"/>
          </a:xfrm>
          <a:prstGeom prst="line">
            <a:avLst/>
          </a:prstGeom>
          <a:noFill/>
          <a:ln w="25400">
            <a:solidFill>
              <a:schemeClr val="accent2"/>
            </a:solidFill>
            <a:round/>
            <a:headEnd/>
            <a:tailEnd/>
          </a:ln>
        </p:spPr>
        <p:txBody>
          <a:bodyPr/>
          <a:lstStyle/>
          <a:p>
            <a:endParaRPr lang="es-ES"/>
          </a:p>
        </p:txBody>
      </p:sp>
      <p:sp>
        <p:nvSpPr>
          <p:cNvPr id="52239" name="Line 14"/>
          <p:cNvSpPr>
            <a:spLocks noChangeShapeType="1"/>
          </p:cNvSpPr>
          <p:nvPr/>
        </p:nvSpPr>
        <p:spPr bwMode="auto">
          <a:xfrm>
            <a:off x="2057400" y="2566988"/>
            <a:ext cx="1066800" cy="0"/>
          </a:xfrm>
          <a:prstGeom prst="line">
            <a:avLst/>
          </a:prstGeom>
          <a:noFill/>
          <a:ln w="25400">
            <a:solidFill>
              <a:schemeClr val="accent2"/>
            </a:solidFill>
            <a:round/>
            <a:headEnd/>
            <a:tailEnd/>
          </a:ln>
        </p:spPr>
        <p:txBody>
          <a:bodyPr/>
          <a:lstStyle/>
          <a:p>
            <a:endParaRPr lang="es-ES"/>
          </a:p>
        </p:txBody>
      </p:sp>
      <p:pic>
        <p:nvPicPr>
          <p:cNvPr id="52240" name="Picture 15"/>
          <p:cNvPicPr>
            <a:picLocks noChangeArrowheads="1"/>
          </p:cNvPicPr>
          <p:nvPr/>
        </p:nvPicPr>
        <p:blipFill>
          <a:blip r:embed="rId4" cstate="print"/>
          <a:srcRect/>
          <a:stretch>
            <a:fillRect/>
          </a:stretch>
        </p:blipFill>
        <p:spPr bwMode="auto">
          <a:xfrm>
            <a:off x="2743200" y="1484313"/>
            <a:ext cx="884238" cy="1471612"/>
          </a:xfrm>
          <a:prstGeom prst="rect">
            <a:avLst/>
          </a:prstGeom>
          <a:noFill/>
          <a:ln w="12700">
            <a:noFill/>
            <a:miter lim="800000"/>
            <a:headEnd/>
            <a:tailEnd/>
          </a:ln>
        </p:spPr>
      </p:pic>
      <p:pic>
        <p:nvPicPr>
          <p:cNvPr id="52241" name="Picture 16"/>
          <p:cNvPicPr>
            <a:picLocks noChangeArrowheads="1"/>
          </p:cNvPicPr>
          <p:nvPr/>
        </p:nvPicPr>
        <p:blipFill>
          <a:blip r:embed="rId5" cstate="print"/>
          <a:srcRect/>
          <a:stretch>
            <a:fillRect/>
          </a:stretch>
        </p:blipFill>
        <p:spPr bwMode="auto">
          <a:xfrm>
            <a:off x="2590800" y="2109788"/>
            <a:ext cx="1285875" cy="901700"/>
          </a:xfrm>
          <a:prstGeom prst="rect">
            <a:avLst/>
          </a:prstGeom>
          <a:noFill/>
          <a:ln w="12700">
            <a:noFill/>
            <a:miter lim="800000"/>
            <a:headEnd/>
            <a:tailEnd/>
          </a:ln>
        </p:spPr>
      </p:pic>
      <p:sp>
        <p:nvSpPr>
          <p:cNvPr id="52242" name="Text Box 17"/>
          <p:cNvSpPr txBox="1">
            <a:spLocks noChangeArrowheads="1"/>
          </p:cNvSpPr>
          <p:nvPr/>
        </p:nvSpPr>
        <p:spPr bwMode="auto">
          <a:xfrm>
            <a:off x="179388" y="5589588"/>
            <a:ext cx="2376487" cy="581025"/>
          </a:xfrm>
          <a:prstGeom prst="rect">
            <a:avLst/>
          </a:prstGeom>
          <a:noFill/>
          <a:ln w="9525">
            <a:noFill/>
            <a:miter lim="800000"/>
            <a:headEnd/>
            <a:tailEnd/>
          </a:ln>
        </p:spPr>
        <p:txBody>
          <a:bodyPr>
            <a:spAutoFit/>
          </a:bodyPr>
          <a:lstStyle/>
          <a:p>
            <a:pPr algn="ctr">
              <a:spcBef>
                <a:spcPct val="50000"/>
              </a:spcBef>
            </a:pPr>
            <a:r>
              <a:rPr lang="es-ES_tradnl" sz="1600">
                <a:latin typeface="Arial" charset="0"/>
              </a:rPr>
              <a:t>Red interna (fuertemente protegida)</a:t>
            </a:r>
            <a:endParaRPr lang="es-ES" sz="1600">
              <a:latin typeface="Arial" charset="0"/>
            </a:endParaRPr>
          </a:p>
        </p:txBody>
      </p:sp>
      <p:sp>
        <p:nvSpPr>
          <p:cNvPr id="52243" name="Line 19"/>
          <p:cNvSpPr>
            <a:spLocks noChangeShapeType="1"/>
          </p:cNvSpPr>
          <p:nvPr/>
        </p:nvSpPr>
        <p:spPr bwMode="auto">
          <a:xfrm rot="5400000">
            <a:off x="3565526" y="2317750"/>
            <a:ext cx="1243012" cy="7937"/>
          </a:xfrm>
          <a:prstGeom prst="line">
            <a:avLst/>
          </a:prstGeom>
          <a:noFill/>
          <a:ln w="25400">
            <a:solidFill>
              <a:schemeClr val="accent2"/>
            </a:solidFill>
            <a:round/>
            <a:headEnd/>
            <a:tailEnd/>
          </a:ln>
        </p:spPr>
        <p:txBody>
          <a:bodyPr/>
          <a:lstStyle/>
          <a:p>
            <a:endParaRPr lang="es-ES"/>
          </a:p>
        </p:txBody>
      </p:sp>
      <p:sp>
        <p:nvSpPr>
          <p:cNvPr id="52244" name="Freeform 21"/>
          <p:cNvSpPr>
            <a:spLocks/>
          </p:cNvSpPr>
          <p:nvPr/>
        </p:nvSpPr>
        <p:spPr bwMode="auto">
          <a:xfrm>
            <a:off x="5410200" y="1809750"/>
            <a:ext cx="2270125" cy="79375"/>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52245" name="Picture 22"/>
          <p:cNvPicPr>
            <a:picLocks noChangeArrowheads="1"/>
          </p:cNvPicPr>
          <p:nvPr/>
        </p:nvPicPr>
        <p:blipFill>
          <a:blip r:embed="rId6" cstate="print"/>
          <a:srcRect/>
          <a:stretch>
            <a:fillRect/>
          </a:stretch>
        </p:blipFill>
        <p:spPr bwMode="auto">
          <a:xfrm>
            <a:off x="7043738" y="1268413"/>
            <a:ext cx="1566862" cy="1077912"/>
          </a:xfrm>
          <a:prstGeom prst="rect">
            <a:avLst/>
          </a:prstGeom>
          <a:noFill/>
          <a:ln w="12700">
            <a:noFill/>
            <a:miter lim="800000"/>
            <a:headEnd/>
            <a:tailEnd/>
          </a:ln>
        </p:spPr>
      </p:pic>
      <p:sp>
        <p:nvSpPr>
          <p:cNvPr id="52246" name="Text Box 23"/>
          <p:cNvSpPr txBox="1">
            <a:spLocks noChangeArrowheads="1"/>
          </p:cNvSpPr>
          <p:nvPr/>
        </p:nvSpPr>
        <p:spPr bwMode="auto">
          <a:xfrm>
            <a:off x="7467600" y="1584325"/>
            <a:ext cx="1066800" cy="366713"/>
          </a:xfrm>
          <a:prstGeom prst="rect">
            <a:avLst/>
          </a:prstGeom>
          <a:noFill/>
          <a:ln w="9525">
            <a:noFill/>
            <a:miter lim="800000"/>
            <a:headEnd/>
            <a:tailEnd/>
          </a:ln>
        </p:spPr>
        <p:txBody>
          <a:bodyPr>
            <a:spAutoFit/>
          </a:bodyPr>
          <a:lstStyle/>
          <a:p>
            <a:pPr>
              <a:spcBef>
                <a:spcPct val="50000"/>
              </a:spcBef>
            </a:pPr>
            <a:r>
              <a:rPr lang="es-ES_tradnl" b="1">
                <a:latin typeface="Arial" charset="0"/>
              </a:rPr>
              <a:t>Internet</a:t>
            </a:r>
            <a:endParaRPr lang="es-ES" b="1">
              <a:latin typeface="Arial" charset="0"/>
            </a:endParaRPr>
          </a:p>
        </p:txBody>
      </p:sp>
      <p:pic>
        <p:nvPicPr>
          <p:cNvPr id="52247" name="Picture 24"/>
          <p:cNvPicPr>
            <a:picLocks noChangeArrowheads="1"/>
          </p:cNvPicPr>
          <p:nvPr/>
        </p:nvPicPr>
        <p:blipFill>
          <a:blip r:embed="rId5" cstate="print"/>
          <a:srcRect/>
          <a:stretch>
            <a:fillRect/>
          </a:stretch>
        </p:blipFill>
        <p:spPr bwMode="auto">
          <a:xfrm>
            <a:off x="4581525" y="1520825"/>
            <a:ext cx="1285875" cy="901700"/>
          </a:xfrm>
          <a:prstGeom prst="rect">
            <a:avLst/>
          </a:prstGeom>
          <a:noFill/>
          <a:ln w="12700">
            <a:noFill/>
            <a:miter lim="800000"/>
            <a:headEnd/>
            <a:tailEnd/>
          </a:ln>
        </p:spPr>
      </p:pic>
      <p:sp>
        <p:nvSpPr>
          <p:cNvPr id="52248" name="Line 25"/>
          <p:cNvSpPr>
            <a:spLocks noChangeShapeType="1"/>
          </p:cNvSpPr>
          <p:nvPr/>
        </p:nvSpPr>
        <p:spPr bwMode="auto">
          <a:xfrm>
            <a:off x="4191000" y="1965325"/>
            <a:ext cx="457200" cy="0"/>
          </a:xfrm>
          <a:prstGeom prst="line">
            <a:avLst/>
          </a:prstGeom>
          <a:noFill/>
          <a:ln w="25400">
            <a:solidFill>
              <a:schemeClr val="accent2"/>
            </a:solidFill>
            <a:round/>
            <a:headEnd/>
            <a:tailEnd/>
          </a:ln>
        </p:spPr>
        <p:txBody>
          <a:bodyPr/>
          <a:lstStyle/>
          <a:p>
            <a:endParaRPr lang="es-ES"/>
          </a:p>
        </p:txBody>
      </p:sp>
      <p:sp>
        <p:nvSpPr>
          <p:cNvPr id="52249" name="Rectangle 29"/>
          <p:cNvSpPr>
            <a:spLocks noChangeArrowheads="1"/>
          </p:cNvSpPr>
          <p:nvPr/>
        </p:nvSpPr>
        <p:spPr bwMode="auto">
          <a:xfrm>
            <a:off x="2590800" y="3740150"/>
            <a:ext cx="4191000" cy="1873250"/>
          </a:xfrm>
          <a:prstGeom prst="rect">
            <a:avLst/>
          </a:prstGeom>
          <a:noFill/>
          <a:ln w="9525">
            <a:solidFill>
              <a:schemeClr val="tx1"/>
            </a:solidFill>
            <a:prstDash val="dash"/>
            <a:miter lim="800000"/>
            <a:headEnd/>
            <a:tailEnd/>
          </a:ln>
        </p:spPr>
        <p:txBody>
          <a:bodyPr wrap="none" anchor="ctr"/>
          <a:lstStyle/>
          <a:p>
            <a:endParaRPr lang="es-ES"/>
          </a:p>
        </p:txBody>
      </p:sp>
      <p:pic>
        <p:nvPicPr>
          <p:cNvPr id="52250" name="Picture 30"/>
          <p:cNvPicPr>
            <a:picLocks noChangeArrowheads="1"/>
          </p:cNvPicPr>
          <p:nvPr/>
        </p:nvPicPr>
        <p:blipFill>
          <a:blip r:embed="rId7" cstate="print"/>
          <a:srcRect/>
          <a:stretch>
            <a:fillRect/>
          </a:stretch>
        </p:blipFill>
        <p:spPr bwMode="auto">
          <a:xfrm>
            <a:off x="2971800" y="4316413"/>
            <a:ext cx="762000" cy="762000"/>
          </a:xfrm>
          <a:prstGeom prst="rect">
            <a:avLst/>
          </a:prstGeom>
          <a:noFill/>
          <a:ln w="12700">
            <a:noFill/>
            <a:miter lim="800000"/>
            <a:headEnd/>
            <a:tailEnd/>
          </a:ln>
        </p:spPr>
      </p:pic>
      <p:sp>
        <p:nvSpPr>
          <p:cNvPr id="52251" name="Text Box 32"/>
          <p:cNvSpPr txBox="1">
            <a:spLocks noChangeArrowheads="1"/>
          </p:cNvSpPr>
          <p:nvPr/>
        </p:nvSpPr>
        <p:spPr bwMode="auto">
          <a:xfrm>
            <a:off x="2627313" y="5180013"/>
            <a:ext cx="1371600" cy="458787"/>
          </a:xfrm>
          <a:prstGeom prst="rect">
            <a:avLst/>
          </a:prstGeom>
          <a:noFill/>
          <a:ln w="9525">
            <a:noFill/>
            <a:miter lim="800000"/>
            <a:headEnd/>
            <a:tailEnd/>
          </a:ln>
        </p:spPr>
        <p:txBody>
          <a:bodyPr>
            <a:spAutoFit/>
          </a:bodyPr>
          <a:lstStyle/>
          <a:p>
            <a:pPr algn="ctr">
              <a:lnSpc>
                <a:spcPct val="50000"/>
              </a:lnSpc>
              <a:spcBef>
                <a:spcPct val="50000"/>
              </a:spcBef>
            </a:pPr>
            <a:r>
              <a:rPr lang="es-ES_tradnl" sz="1600" b="1">
                <a:latin typeface="Arial" charset="0"/>
              </a:rPr>
              <a:t>80.1.1.1</a:t>
            </a:r>
          </a:p>
          <a:p>
            <a:pPr algn="ctr">
              <a:lnSpc>
                <a:spcPct val="50000"/>
              </a:lnSpc>
              <a:spcBef>
                <a:spcPct val="50000"/>
              </a:spcBef>
            </a:pPr>
            <a:r>
              <a:rPr lang="es-ES_tradnl" sz="1600" b="1">
                <a:latin typeface="Arial" charset="0"/>
              </a:rPr>
              <a:t>DNS, Mail</a:t>
            </a:r>
            <a:endParaRPr lang="es-ES" sz="1600" b="1">
              <a:latin typeface="Arial" charset="0"/>
            </a:endParaRPr>
          </a:p>
        </p:txBody>
      </p:sp>
      <p:pic>
        <p:nvPicPr>
          <p:cNvPr id="52252" name="Picture 36"/>
          <p:cNvPicPr>
            <a:picLocks noChangeArrowheads="1"/>
          </p:cNvPicPr>
          <p:nvPr/>
        </p:nvPicPr>
        <p:blipFill>
          <a:blip r:embed="rId7" cstate="print"/>
          <a:srcRect/>
          <a:stretch>
            <a:fillRect/>
          </a:stretch>
        </p:blipFill>
        <p:spPr bwMode="auto">
          <a:xfrm>
            <a:off x="5392738" y="4316413"/>
            <a:ext cx="762000" cy="762000"/>
          </a:xfrm>
          <a:prstGeom prst="rect">
            <a:avLst/>
          </a:prstGeom>
          <a:noFill/>
          <a:ln w="12700">
            <a:noFill/>
            <a:miter lim="800000"/>
            <a:headEnd/>
            <a:tailEnd/>
          </a:ln>
        </p:spPr>
      </p:pic>
      <p:sp>
        <p:nvSpPr>
          <p:cNvPr id="52253" name="Text Box 38"/>
          <p:cNvSpPr txBox="1">
            <a:spLocks noChangeArrowheads="1"/>
          </p:cNvSpPr>
          <p:nvPr/>
        </p:nvSpPr>
        <p:spPr bwMode="auto">
          <a:xfrm>
            <a:off x="1187450" y="411163"/>
            <a:ext cx="6513513" cy="641350"/>
          </a:xfrm>
          <a:prstGeom prst="rect">
            <a:avLst/>
          </a:prstGeom>
          <a:noFill/>
          <a:ln w="9525">
            <a:noFill/>
            <a:miter lim="800000"/>
            <a:headEnd/>
            <a:tailEnd/>
          </a:ln>
        </p:spPr>
        <p:txBody>
          <a:bodyPr>
            <a:spAutoFit/>
          </a:bodyPr>
          <a:lstStyle/>
          <a:p>
            <a:pPr algn="ctr">
              <a:spcBef>
                <a:spcPct val="50000"/>
              </a:spcBef>
            </a:pPr>
            <a:r>
              <a:rPr lang="es-ES_tradnl" sz="3600">
                <a:latin typeface="Arial" charset="0"/>
              </a:rPr>
              <a:t>Red con DMZ</a:t>
            </a:r>
            <a:endParaRPr lang="es-ES" sz="3600">
              <a:latin typeface="Arial" charset="0"/>
            </a:endParaRPr>
          </a:p>
        </p:txBody>
      </p:sp>
      <p:pic>
        <p:nvPicPr>
          <p:cNvPr id="52254" name="Picture 40"/>
          <p:cNvPicPr>
            <a:picLocks noChangeArrowheads="1"/>
          </p:cNvPicPr>
          <p:nvPr/>
        </p:nvPicPr>
        <p:blipFill>
          <a:blip r:embed="rId7" cstate="print"/>
          <a:srcRect/>
          <a:stretch>
            <a:fillRect/>
          </a:stretch>
        </p:blipFill>
        <p:spPr bwMode="auto">
          <a:xfrm>
            <a:off x="4206875" y="4340225"/>
            <a:ext cx="762000" cy="762000"/>
          </a:xfrm>
          <a:prstGeom prst="rect">
            <a:avLst/>
          </a:prstGeom>
          <a:noFill/>
          <a:ln w="12700">
            <a:noFill/>
            <a:miter lim="800000"/>
            <a:headEnd/>
            <a:tailEnd/>
          </a:ln>
        </p:spPr>
      </p:pic>
      <p:sp>
        <p:nvSpPr>
          <p:cNvPr id="52255" name="Line 44"/>
          <p:cNvSpPr>
            <a:spLocks noChangeShapeType="1"/>
          </p:cNvSpPr>
          <p:nvPr/>
        </p:nvSpPr>
        <p:spPr bwMode="auto">
          <a:xfrm>
            <a:off x="2916238" y="3956050"/>
            <a:ext cx="3505200" cy="0"/>
          </a:xfrm>
          <a:prstGeom prst="line">
            <a:avLst/>
          </a:prstGeom>
          <a:noFill/>
          <a:ln w="25400">
            <a:solidFill>
              <a:schemeClr val="accent2"/>
            </a:solidFill>
            <a:round/>
            <a:headEnd/>
            <a:tailEnd/>
          </a:ln>
        </p:spPr>
        <p:txBody>
          <a:bodyPr/>
          <a:lstStyle/>
          <a:p>
            <a:endParaRPr lang="es-ES"/>
          </a:p>
        </p:txBody>
      </p:sp>
      <p:sp>
        <p:nvSpPr>
          <p:cNvPr id="52256" name="Text Box 49"/>
          <p:cNvSpPr txBox="1">
            <a:spLocks noChangeArrowheads="1"/>
          </p:cNvSpPr>
          <p:nvPr/>
        </p:nvSpPr>
        <p:spPr bwMode="auto">
          <a:xfrm>
            <a:off x="3848100" y="5180013"/>
            <a:ext cx="1371600" cy="458787"/>
          </a:xfrm>
          <a:prstGeom prst="rect">
            <a:avLst/>
          </a:prstGeom>
          <a:noFill/>
          <a:ln w="9525">
            <a:noFill/>
            <a:miter lim="800000"/>
            <a:headEnd/>
            <a:tailEnd/>
          </a:ln>
        </p:spPr>
        <p:txBody>
          <a:bodyPr>
            <a:spAutoFit/>
          </a:bodyPr>
          <a:lstStyle/>
          <a:p>
            <a:pPr algn="ctr">
              <a:lnSpc>
                <a:spcPct val="50000"/>
              </a:lnSpc>
              <a:spcBef>
                <a:spcPct val="50000"/>
              </a:spcBef>
            </a:pPr>
            <a:r>
              <a:rPr lang="es-ES_tradnl" sz="1600" b="1">
                <a:latin typeface="Arial" charset="0"/>
              </a:rPr>
              <a:t>80.1.1.2</a:t>
            </a:r>
          </a:p>
          <a:p>
            <a:pPr algn="ctr">
              <a:lnSpc>
                <a:spcPct val="50000"/>
              </a:lnSpc>
              <a:spcBef>
                <a:spcPct val="50000"/>
              </a:spcBef>
            </a:pPr>
            <a:r>
              <a:rPr lang="es-ES_tradnl" sz="1600" b="1">
                <a:latin typeface="Arial" charset="0"/>
              </a:rPr>
              <a:t>FTP</a:t>
            </a:r>
            <a:endParaRPr lang="es-ES" sz="1600" b="1">
              <a:latin typeface="Arial" charset="0"/>
            </a:endParaRPr>
          </a:p>
        </p:txBody>
      </p:sp>
      <p:sp>
        <p:nvSpPr>
          <p:cNvPr id="52257" name="Text Box 50"/>
          <p:cNvSpPr txBox="1">
            <a:spLocks noChangeArrowheads="1"/>
          </p:cNvSpPr>
          <p:nvPr/>
        </p:nvSpPr>
        <p:spPr bwMode="auto">
          <a:xfrm>
            <a:off x="5148263" y="5180013"/>
            <a:ext cx="1371600" cy="458787"/>
          </a:xfrm>
          <a:prstGeom prst="rect">
            <a:avLst/>
          </a:prstGeom>
          <a:noFill/>
          <a:ln w="9525">
            <a:noFill/>
            <a:miter lim="800000"/>
            <a:headEnd/>
            <a:tailEnd/>
          </a:ln>
        </p:spPr>
        <p:txBody>
          <a:bodyPr>
            <a:spAutoFit/>
          </a:bodyPr>
          <a:lstStyle/>
          <a:p>
            <a:pPr algn="ctr">
              <a:lnSpc>
                <a:spcPct val="50000"/>
              </a:lnSpc>
              <a:spcBef>
                <a:spcPct val="50000"/>
              </a:spcBef>
            </a:pPr>
            <a:r>
              <a:rPr lang="es-ES_tradnl" sz="1600" b="1">
                <a:latin typeface="Arial" charset="0"/>
              </a:rPr>
              <a:t>80.1.1.3</a:t>
            </a:r>
          </a:p>
          <a:p>
            <a:pPr algn="ctr">
              <a:lnSpc>
                <a:spcPct val="50000"/>
              </a:lnSpc>
              <a:spcBef>
                <a:spcPct val="50000"/>
              </a:spcBef>
            </a:pPr>
            <a:r>
              <a:rPr lang="es-ES_tradnl" sz="1600" b="1">
                <a:latin typeface="Arial" charset="0"/>
              </a:rPr>
              <a:t>HTTP</a:t>
            </a:r>
            <a:endParaRPr lang="es-ES" sz="1600" b="1">
              <a:latin typeface="Arial" charset="0"/>
            </a:endParaRPr>
          </a:p>
        </p:txBody>
      </p:sp>
      <p:sp>
        <p:nvSpPr>
          <p:cNvPr id="112692" name="Text Box 52"/>
          <p:cNvSpPr txBox="1">
            <a:spLocks noChangeArrowheads="1"/>
          </p:cNvSpPr>
          <p:nvPr/>
        </p:nvSpPr>
        <p:spPr bwMode="auto">
          <a:xfrm>
            <a:off x="4624388" y="2492375"/>
            <a:ext cx="2798762" cy="1165225"/>
          </a:xfrm>
          <a:prstGeom prst="rect">
            <a:avLst/>
          </a:prstGeom>
          <a:noFill/>
          <a:ln w="9525">
            <a:solidFill>
              <a:schemeClr val="tx1"/>
            </a:solidFill>
            <a:miter lim="800000"/>
            <a:headEnd/>
            <a:tailEnd/>
          </a:ln>
        </p:spPr>
        <p:txBody>
          <a:bodyPr wrap="none">
            <a:spAutoFit/>
          </a:bodyPr>
          <a:lstStyle/>
          <a:p>
            <a:r>
              <a:rPr lang="es-ES" sz="1400" b="1">
                <a:latin typeface="Arial" charset="0"/>
              </a:rPr>
              <a:t>Permit TCP Any 80.1.1.1 EQ 25</a:t>
            </a:r>
          </a:p>
          <a:p>
            <a:r>
              <a:rPr lang="es-ES" sz="1400" b="1">
                <a:latin typeface="Arial" charset="0"/>
              </a:rPr>
              <a:t>Permit UDP Any 80.1.1.1 EQ 53</a:t>
            </a:r>
          </a:p>
          <a:p>
            <a:r>
              <a:rPr lang="es-ES" sz="1400" b="1">
                <a:latin typeface="Arial" charset="0"/>
              </a:rPr>
              <a:t>Permit TCP Any 80.1.1.2 EQ 21</a:t>
            </a:r>
          </a:p>
          <a:p>
            <a:r>
              <a:rPr lang="es-ES" sz="1400" b="1">
                <a:latin typeface="Arial" charset="0"/>
              </a:rPr>
              <a:t>Permit TCP Any 80.1.1.3 EQ 80</a:t>
            </a:r>
          </a:p>
          <a:p>
            <a:r>
              <a:rPr lang="es-ES" sz="1400" b="1">
                <a:latin typeface="Arial" charset="0"/>
              </a:rPr>
              <a:t>Deny  IP Any 80.1.1.0 0.0.0.255</a:t>
            </a:r>
          </a:p>
        </p:txBody>
      </p:sp>
      <p:sp>
        <p:nvSpPr>
          <p:cNvPr id="112693" name="Line 53"/>
          <p:cNvSpPr>
            <a:spLocks noChangeShapeType="1"/>
          </p:cNvSpPr>
          <p:nvPr/>
        </p:nvSpPr>
        <p:spPr bwMode="auto">
          <a:xfrm flipH="1" flipV="1">
            <a:off x="3995738" y="3068638"/>
            <a:ext cx="628650" cy="0"/>
          </a:xfrm>
          <a:prstGeom prst="line">
            <a:avLst/>
          </a:prstGeom>
          <a:noFill/>
          <a:ln w="9525">
            <a:solidFill>
              <a:schemeClr val="tx1"/>
            </a:solidFill>
            <a:round/>
            <a:headEnd/>
            <a:tailEnd/>
          </a:ln>
        </p:spPr>
        <p:txBody>
          <a:bodyPr/>
          <a:lstStyle/>
          <a:p>
            <a:endParaRPr lang="es-ES"/>
          </a:p>
        </p:txBody>
      </p:sp>
      <p:sp>
        <p:nvSpPr>
          <p:cNvPr id="112694" name="Line 54"/>
          <p:cNvSpPr>
            <a:spLocks noChangeShapeType="1"/>
          </p:cNvSpPr>
          <p:nvPr/>
        </p:nvSpPr>
        <p:spPr bwMode="auto">
          <a:xfrm flipH="1" flipV="1">
            <a:off x="3994150" y="2598738"/>
            <a:ext cx="1588" cy="466725"/>
          </a:xfrm>
          <a:prstGeom prst="line">
            <a:avLst/>
          </a:prstGeom>
          <a:noFill/>
          <a:ln w="9525">
            <a:solidFill>
              <a:schemeClr val="tx1"/>
            </a:solidFill>
            <a:round/>
            <a:headEnd/>
            <a:tailEnd type="triangle" w="med" len="med"/>
          </a:ln>
        </p:spPr>
        <p:txBody>
          <a:bodyPr/>
          <a:lstStyle/>
          <a:p>
            <a:endParaRPr lang="es-ES"/>
          </a:p>
        </p:txBody>
      </p:sp>
      <p:sp>
        <p:nvSpPr>
          <p:cNvPr id="112696" name="Line 56"/>
          <p:cNvSpPr>
            <a:spLocks noChangeShapeType="1"/>
          </p:cNvSpPr>
          <p:nvPr/>
        </p:nvSpPr>
        <p:spPr bwMode="auto">
          <a:xfrm flipH="1">
            <a:off x="3851275" y="2492375"/>
            <a:ext cx="215900"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11269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12693"/>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112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2" grpId="0" animBg="1"/>
      <p:bldP spid="112693" grpId="0" animBg="1"/>
      <p:bldP spid="112694" grpId="0" animBg="1"/>
      <p:bldP spid="11269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6"/>
          <p:cNvSpPr>
            <a:spLocks noChangeArrowheads="1"/>
          </p:cNvSpPr>
          <p:nvPr/>
        </p:nvSpPr>
        <p:spPr bwMode="auto">
          <a:xfrm>
            <a:off x="457200" y="142852"/>
            <a:ext cx="8229600" cy="1143000"/>
          </a:xfrm>
          <a:prstGeom prst="rect">
            <a:avLst/>
          </a:prstGeom>
          <a:noFill/>
          <a:ln w="9525">
            <a:noFill/>
            <a:miter lim="800000"/>
            <a:headEnd/>
            <a:tailEnd/>
          </a:ln>
        </p:spPr>
        <p:txBody>
          <a:bodyPr anchor="ctr"/>
          <a:lstStyle/>
          <a:p>
            <a:pPr algn="ctr"/>
            <a:r>
              <a:rPr lang="es-ES" sz="4000" dirty="0" smtClean="0">
                <a:solidFill>
                  <a:schemeClr val="tx2"/>
                </a:solidFill>
              </a:rPr>
              <a:t>Uso de doble cortafuegos</a:t>
            </a:r>
            <a:endParaRPr lang="es-ES_tradnl" sz="4000" dirty="0">
              <a:solidFill>
                <a:schemeClr val="tx2"/>
              </a:solidFill>
            </a:endParaRPr>
          </a:p>
        </p:txBody>
      </p:sp>
      <p:sp>
        <p:nvSpPr>
          <p:cNvPr id="51203" name="Rectangle 37"/>
          <p:cNvSpPr>
            <a:spLocks noChangeArrowheads="1"/>
          </p:cNvSpPr>
          <p:nvPr/>
        </p:nvSpPr>
        <p:spPr bwMode="auto">
          <a:xfrm>
            <a:off x="457200" y="1254101"/>
            <a:ext cx="8229600" cy="1389081"/>
          </a:xfrm>
          <a:prstGeom prst="rect">
            <a:avLst/>
          </a:prstGeom>
          <a:noFill/>
          <a:ln w="9525">
            <a:noFill/>
            <a:miter lim="800000"/>
            <a:headEnd/>
            <a:tailEnd/>
          </a:ln>
        </p:spPr>
        <p:txBody>
          <a:bodyPr/>
          <a:lstStyle/>
          <a:p>
            <a:pPr marL="342900" indent="-342900">
              <a:lnSpc>
                <a:spcPct val="80000"/>
              </a:lnSpc>
              <a:spcBef>
                <a:spcPct val="20000"/>
              </a:spcBef>
              <a:buFontTx/>
              <a:buChar char="•"/>
            </a:pPr>
            <a:r>
              <a:rPr lang="es-ES" sz="2400" dirty="0" smtClean="0"/>
              <a:t>En redes donde se quiere una protección muy elevada a veces se instalan dos cortafuegos de diferentes fabricantes. De este modo si aparece una vulnerabilidad de un fabricante el otro todavía nos puede proteger</a:t>
            </a:r>
            <a:endParaRPr lang="es-ES_tradnl" sz="2400" u="sng" dirty="0"/>
          </a:p>
        </p:txBody>
      </p:sp>
      <p:pic>
        <p:nvPicPr>
          <p:cNvPr id="1027" name="Picture 3" descr="C:\Documents and Settings\montanan\Escritorio\bici.JPG"/>
          <p:cNvPicPr>
            <a:picLocks noChangeAspect="1" noChangeArrowheads="1"/>
          </p:cNvPicPr>
          <p:nvPr/>
        </p:nvPicPr>
        <p:blipFill>
          <a:blip r:embed="rId3" cstate="print"/>
          <a:srcRect/>
          <a:stretch>
            <a:fillRect/>
          </a:stretch>
        </p:blipFill>
        <p:spPr bwMode="auto">
          <a:xfrm>
            <a:off x="2214546" y="2928934"/>
            <a:ext cx="4551680" cy="3413760"/>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143000"/>
          </a:xfrm>
        </p:spPr>
        <p:txBody>
          <a:bodyPr/>
          <a:lstStyle/>
          <a:p>
            <a:pPr eaLnBrk="1" hangingPunct="1"/>
            <a:r>
              <a:rPr lang="es-ES_tradnl" smtClean="0">
                <a:latin typeface="Times New Roman" pitchFamily="18" charset="0"/>
              </a:rPr>
              <a:t>Sumario</a:t>
            </a:r>
            <a:endParaRPr lang="es-ES" smtClean="0">
              <a:latin typeface="Times New Roman" pitchFamily="18" charset="0"/>
            </a:endParaRPr>
          </a:p>
        </p:txBody>
      </p:sp>
      <p:sp>
        <p:nvSpPr>
          <p:cNvPr id="16387" name="Rectangle 3"/>
          <p:cNvSpPr>
            <a:spLocks noGrp="1" noChangeArrowheads="1"/>
          </p:cNvSpPr>
          <p:nvPr>
            <p:ph type="body" idx="1"/>
          </p:nvPr>
        </p:nvSpPr>
        <p:spPr>
          <a:xfrm>
            <a:off x="457200" y="1340768"/>
            <a:ext cx="8229600" cy="4525963"/>
          </a:xfrm>
        </p:spPr>
        <p:txBody>
          <a:bodyPr/>
          <a:lstStyle/>
          <a:p>
            <a:pPr eaLnBrk="1" hangingPunct="1"/>
            <a:r>
              <a:rPr lang="es-ES_tradnl" dirty="0" smtClean="0">
                <a:latin typeface="Times New Roman" pitchFamily="18" charset="0"/>
                <a:cs typeface="Times New Roman" pitchFamily="18" charset="0"/>
              </a:rPr>
              <a:t>Listas de Control de Acceso (</a:t>
            </a:r>
            <a:r>
              <a:rPr lang="es-ES_tradnl" dirty="0" err="1" smtClean="0">
                <a:latin typeface="Times New Roman" pitchFamily="18" charset="0"/>
                <a:cs typeface="Times New Roman" pitchFamily="18" charset="0"/>
              </a:rPr>
              <a:t>ACLs</a:t>
            </a:r>
            <a:r>
              <a:rPr lang="es-ES_tradnl" dirty="0" smtClean="0">
                <a:latin typeface="Times New Roman" pitchFamily="18" charset="0"/>
                <a:cs typeface="Times New Roman" pitchFamily="18" charset="0"/>
              </a:rPr>
              <a:t>)</a:t>
            </a:r>
          </a:p>
          <a:p>
            <a:pPr eaLnBrk="1" hangingPunct="1"/>
            <a:r>
              <a:rPr lang="es-ES_tradnl" dirty="0" smtClean="0">
                <a:latin typeface="Times New Roman" pitchFamily="18" charset="0"/>
                <a:cs typeface="Times New Roman" pitchFamily="18" charset="0"/>
              </a:rPr>
              <a:t>Dispositivos de protección frente a ataques. Cortafuegos</a:t>
            </a:r>
          </a:p>
          <a:p>
            <a:pPr eaLnBrk="1" hangingPunct="1"/>
            <a:r>
              <a:rPr lang="es-ES_tradnl" b="1" dirty="0" smtClean="0">
                <a:solidFill>
                  <a:srgbClr val="FF0000"/>
                </a:solidFill>
                <a:latin typeface="Times New Roman" pitchFamily="18" charset="0"/>
                <a:cs typeface="Times New Roman" pitchFamily="18" charset="0"/>
              </a:rPr>
              <a:t>Túneles. Redes Privadas Virtuales</a:t>
            </a:r>
          </a:p>
          <a:p>
            <a:pPr eaLnBrk="1" hangingPunct="1"/>
            <a:r>
              <a:rPr lang="es-ES_tradnl" dirty="0" err="1" smtClean="0">
                <a:latin typeface="Times New Roman" pitchFamily="18" charset="0"/>
                <a:cs typeface="Times New Roman" pitchFamily="18" charset="0"/>
              </a:rPr>
              <a:t>IPSec</a:t>
            </a:r>
            <a:endParaRPr lang="es-ES_tradnl" dirty="0" smtClean="0">
              <a:latin typeface="Times New Roman" pitchFamily="18" charset="0"/>
              <a:cs typeface="Times New Roman" pitchFamily="18" charset="0"/>
            </a:endParaRPr>
          </a:p>
          <a:p>
            <a:pPr eaLnBrk="1" hangingPunct="1"/>
            <a:r>
              <a:rPr lang="es-ES_tradnl" dirty="0">
                <a:latin typeface="Times New Roman" pitchFamily="18" charset="0"/>
                <a:cs typeface="Times New Roman" pitchFamily="18" charset="0"/>
              </a:rPr>
              <a:t>NAT. Tipos y </a:t>
            </a:r>
            <a:r>
              <a:rPr lang="es-ES_tradnl" dirty="0" smtClean="0">
                <a:latin typeface="Times New Roman" pitchFamily="18" charset="0"/>
                <a:cs typeface="Times New Roman" pitchFamily="18" charset="0"/>
              </a:rPr>
              <a:t>limitaciones</a:t>
            </a:r>
          </a:p>
          <a:p>
            <a:pPr eaLnBrk="1" hangingPunct="1">
              <a:buNone/>
            </a:pPr>
            <a:endParaRPr lang="es-ES_tradnl"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143000"/>
          </a:xfrm>
        </p:spPr>
        <p:txBody>
          <a:bodyPr/>
          <a:lstStyle/>
          <a:p>
            <a:pPr eaLnBrk="1" hangingPunct="1"/>
            <a:r>
              <a:rPr lang="es-ES_tradnl" smtClean="0">
                <a:latin typeface="Times New Roman" pitchFamily="18" charset="0"/>
              </a:rPr>
              <a:t>Túneles</a:t>
            </a:r>
            <a:endParaRPr lang="es-ES" smtClean="0">
              <a:latin typeface="Times New Roman" pitchFamily="18" charset="0"/>
            </a:endParaRPr>
          </a:p>
        </p:txBody>
      </p:sp>
      <p:sp>
        <p:nvSpPr>
          <p:cNvPr id="4099" name="Rectangle 3"/>
          <p:cNvSpPr>
            <a:spLocks noGrp="1" noChangeArrowheads="1"/>
          </p:cNvSpPr>
          <p:nvPr>
            <p:ph type="body" idx="1"/>
          </p:nvPr>
        </p:nvSpPr>
        <p:spPr>
          <a:xfrm>
            <a:off x="457200" y="1600200"/>
            <a:ext cx="8229600" cy="4525963"/>
          </a:xfrm>
        </p:spPr>
        <p:txBody>
          <a:bodyPr/>
          <a:lstStyle/>
          <a:p>
            <a:pPr eaLnBrk="1" hangingPunct="1"/>
            <a:r>
              <a:rPr lang="es-ES_tradnl" sz="2800" smtClean="0">
                <a:latin typeface="Times New Roman" pitchFamily="18" charset="0"/>
              </a:rPr>
              <a:t>Permiten conectar un protocolo a través de otro</a:t>
            </a:r>
          </a:p>
          <a:p>
            <a:pPr eaLnBrk="1" hangingPunct="1"/>
            <a:r>
              <a:rPr lang="es-ES_tradnl" sz="2800" smtClean="0">
                <a:latin typeface="Times New Roman" pitchFamily="18" charset="0"/>
              </a:rPr>
              <a:t>Ejemplos:</a:t>
            </a:r>
          </a:p>
          <a:p>
            <a:pPr lvl="1" eaLnBrk="1" hangingPunct="1"/>
            <a:r>
              <a:rPr lang="es-ES_tradnl" sz="2400" smtClean="0">
                <a:latin typeface="Times New Roman" pitchFamily="18" charset="0"/>
              </a:rPr>
              <a:t>Túnel SNA para enviar paquetes IP</a:t>
            </a:r>
          </a:p>
          <a:p>
            <a:pPr lvl="1" eaLnBrk="1" hangingPunct="1"/>
            <a:r>
              <a:rPr lang="es-ES_tradnl" sz="2400" smtClean="0">
                <a:latin typeface="Times New Roman" pitchFamily="18" charset="0"/>
              </a:rPr>
              <a:t>MBone: túneles multicast sobre redes unicast</a:t>
            </a:r>
          </a:p>
          <a:p>
            <a:pPr lvl="1" eaLnBrk="1" hangingPunct="1"/>
            <a:r>
              <a:rPr lang="es-ES_tradnl" sz="2400" smtClean="0">
                <a:latin typeface="Times New Roman" pitchFamily="18" charset="0"/>
              </a:rPr>
              <a:t>6Bone: túneles IPv6 sobre redes IPv4</a:t>
            </a:r>
          </a:p>
          <a:p>
            <a:pPr lvl="1" eaLnBrk="1" hangingPunct="1"/>
            <a:r>
              <a:rPr lang="es-ES_tradnl" sz="2400" smtClean="0">
                <a:latin typeface="Times New Roman" pitchFamily="18" charset="0"/>
              </a:rPr>
              <a:t>Túneles IPv4 para hacer enrutamiento desde el origen</a:t>
            </a:r>
          </a:p>
          <a:p>
            <a:pPr eaLnBrk="1" hangingPunct="1"/>
            <a:r>
              <a:rPr lang="es-ES_tradnl" sz="2800" smtClean="0">
                <a:latin typeface="Times New Roman" pitchFamily="18" charset="0"/>
              </a:rPr>
              <a:t>También permiten crear redes privadas virtuales o VPNs (Virtual Private Networks)</a:t>
            </a:r>
            <a:endParaRPr lang="es-ES" sz="2800" smtClean="0">
              <a:latin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90800" y="4724400"/>
            <a:ext cx="4038600" cy="609600"/>
          </a:xfrm>
          <a:prstGeom prst="rect">
            <a:avLst/>
          </a:prstGeom>
          <a:solidFill>
            <a:srgbClr val="969696"/>
          </a:solidFill>
          <a:ln w="9525">
            <a:solidFill>
              <a:schemeClr val="tx1"/>
            </a:solidFill>
            <a:miter lim="800000"/>
            <a:headEnd/>
            <a:tailEnd/>
          </a:ln>
        </p:spPr>
        <p:txBody>
          <a:bodyPr wrap="none" anchor="ctr"/>
          <a:lstStyle/>
          <a:p>
            <a:endParaRPr lang="es-ES"/>
          </a:p>
        </p:txBody>
      </p:sp>
      <p:grpSp>
        <p:nvGrpSpPr>
          <p:cNvPr id="2" name="Group 3"/>
          <p:cNvGrpSpPr>
            <a:grpSpLocks/>
          </p:cNvGrpSpPr>
          <p:nvPr/>
        </p:nvGrpSpPr>
        <p:grpSpPr bwMode="auto">
          <a:xfrm>
            <a:off x="341313" y="2322513"/>
            <a:ext cx="2338387" cy="1779587"/>
            <a:chOff x="191" y="1140"/>
            <a:chExt cx="1310" cy="997"/>
          </a:xfrm>
        </p:grpSpPr>
        <p:grpSp>
          <p:nvGrpSpPr>
            <p:cNvPr id="3" name="Group 4"/>
            <p:cNvGrpSpPr>
              <a:grpSpLocks/>
            </p:cNvGrpSpPr>
            <p:nvPr/>
          </p:nvGrpSpPr>
          <p:grpSpPr bwMode="auto">
            <a:xfrm>
              <a:off x="200" y="1146"/>
              <a:ext cx="1301" cy="991"/>
              <a:chOff x="200" y="1146"/>
              <a:chExt cx="1301" cy="991"/>
            </a:xfrm>
          </p:grpSpPr>
          <p:grpSp>
            <p:nvGrpSpPr>
              <p:cNvPr id="4" name="Group 5"/>
              <p:cNvGrpSpPr>
                <a:grpSpLocks/>
              </p:cNvGrpSpPr>
              <p:nvPr/>
            </p:nvGrpSpPr>
            <p:grpSpPr bwMode="auto">
              <a:xfrm>
                <a:off x="201" y="1149"/>
                <a:ext cx="1295" cy="984"/>
                <a:chOff x="201" y="1149"/>
                <a:chExt cx="1295" cy="984"/>
              </a:xfrm>
            </p:grpSpPr>
            <p:sp>
              <p:nvSpPr>
                <p:cNvPr id="5303" name="Oval 6"/>
                <p:cNvSpPr>
                  <a:spLocks noChangeArrowheads="1"/>
                </p:cNvSpPr>
                <p:nvPr/>
              </p:nvSpPr>
              <p:spPr bwMode="auto">
                <a:xfrm>
                  <a:off x="648" y="1149"/>
                  <a:ext cx="559" cy="402"/>
                </a:xfrm>
                <a:prstGeom prst="ellipse">
                  <a:avLst/>
                </a:prstGeom>
                <a:solidFill>
                  <a:srgbClr val="C1CEFF"/>
                </a:solidFill>
                <a:ln w="9525">
                  <a:noFill/>
                  <a:round/>
                  <a:headEnd/>
                  <a:tailEnd/>
                </a:ln>
              </p:spPr>
              <p:txBody>
                <a:bodyPr wrap="none" anchor="ctr"/>
                <a:lstStyle/>
                <a:p>
                  <a:endParaRPr lang="es-ES"/>
                </a:p>
              </p:txBody>
            </p:sp>
            <p:sp>
              <p:nvSpPr>
                <p:cNvPr id="5304" name="Oval 7"/>
                <p:cNvSpPr>
                  <a:spLocks noChangeArrowheads="1"/>
                </p:cNvSpPr>
                <p:nvPr/>
              </p:nvSpPr>
              <p:spPr bwMode="auto">
                <a:xfrm>
                  <a:off x="334" y="1258"/>
                  <a:ext cx="425" cy="403"/>
                </a:xfrm>
                <a:prstGeom prst="ellipse">
                  <a:avLst/>
                </a:prstGeom>
                <a:solidFill>
                  <a:srgbClr val="C1CEFF"/>
                </a:solidFill>
                <a:ln w="9525">
                  <a:noFill/>
                  <a:round/>
                  <a:headEnd/>
                  <a:tailEnd/>
                </a:ln>
              </p:spPr>
              <p:txBody>
                <a:bodyPr wrap="none" anchor="ctr"/>
                <a:lstStyle/>
                <a:p>
                  <a:endParaRPr lang="es-ES"/>
                </a:p>
              </p:txBody>
            </p:sp>
            <p:sp>
              <p:nvSpPr>
                <p:cNvPr id="5305" name="Oval 8"/>
                <p:cNvSpPr>
                  <a:spLocks noChangeArrowheads="1"/>
                </p:cNvSpPr>
                <p:nvPr/>
              </p:nvSpPr>
              <p:spPr bwMode="auto">
                <a:xfrm>
                  <a:off x="201" y="1505"/>
                  <a:ext cx="284" cy="323"/>
                </a:xfrm>
                <a:prstGeom prst="ellipse">
                  <a:avLst/>
                </a:prstGeom>
                <a:solidFill>
                  <a:srgbClr val="C1CEFF"/>
                </a:solidFill>
                <a:ln w="9525">
                  <a:noFill/>
                  <a:round/>
                  <a:headEnd/>
                  <a:tailEnd/>
                </a:ln>
              </p:spPr>
              <p:txBody>
                <a:bodyPr wrap="none" anchor="ctr"/>
                <a:lstStyle/>
                <a:p>
                  <a:endParaRPr lang="es-ES"/>
                </a:p>
              </p:txBody>
            </p:sp>
            <p:sp>
              <p:nvSpPr>
                <p:cNvPr id="5306" name="Oval 9"/>
                <p:cNvSpPr>
                  <a:spLocks noChangeArrowheads="1"/>
                </p:cNvSpPr>
                <p:nvPr/>
              </p:nvSpPr>
              <p:spPr bwMode="auto">
                <a:xfrm>
                  <a:off x="284" y="1651"/>
                  <a:ext cx="437" cy="355"/>
                </a:xfrm>
                <a:prstGeom prst="ellipse">
                  <a:avLst/>
                </a:prstGeom>
                <a:solidFill>
                  <a:srgbClr val="C1CEFF"/>
                </a:solidFill>
                <a:ln w="9525">
                  <a:noFill/>
                  <a:round/>
                  <a:headEnd/>
                  <a:tailEnd/>
                </a:ln>
              </p:spPr>
              <p:txBody>
                <a:bodyPr wrap="none" anchor="ctr"/>
                <a:lstStyle/>
                <a:p>
                  <a:endParaRPr lang="es-ES"/>
                </a:p>
              </p:txBody>
            </p:sp>
            <p:sp>
              <p:nvSpPr>
                <p:cNvPr id="5307" name="Oval 10"/>
                <p:cNvSpPr>
                  <a:spLocks noChangeArrowheads="1"/>
                </p:cNvSpPr>
                <p:nvPr/>
              </p:nvSpPr>
              <p:spPr bwMode="auto">
                <a:xfrm>
                  <a:off x="598" y="1711"/>
                  <a:ext cx="656" cy="422"/>
                </a:xfrm>
                <a:prstGeom prst="ellipse">
                  <a:avLst/>
                </a:prstGeom>
                <a:solidFill>
                  <a:srgbClr val="C1CEFF"/>
                </a:solidFill>
                <a:ln w="9525">
                  <a:noFill/>
                  <a:round/>
                  <a:headEnd/>
                  <a:tailEnd/>
                </a:ln>
              </p:spPr>
              <p:txBody>
                <a:bodyPr wrap="none" anchor="ctr"/>
                <a:lstStyle/>
                <a:p>
                  <a:endParaRPr lang="es-ES"/>
                </a:p>
              </p:txBody>
            </p:sp>
            <p:sp>
              <p:nvSpPr>
                <p:cNvPr id="5308" name="Oval 11"/>
                <p:cNvSpPr>
                  <a:spLocks noChangeArrowheads="1"/>
                </p:cNvSpPr>
                <p:nvPr/>
              </p:nvSpPr>
              <p:spPr bwMode="auto">
                <a:xfrm>
                  <a:off x="1022" y="1267"/>
                  <a:ext cx="414" cy="314"/>
                </a:xfrm>
                <a:prstGeom prst="ellipse">
                  <a:avLst/>
                </a:prstGeom>
                <a:solidFill>
                  <a:srgbClr val="C1CEFF"/>
                </a:solidFill>
                <a:ln w="9525">
                  <a:noFill/>
                  <a:round/>
                  <a:headEnd/>
                  <a:tailEnd/>
                </a:ln>
              </p:spPr>
              <p:txBody>
                <a:bodyPr wrap="none" anchor="ctr"/>
                <a:lstStyle/>
                <a:p>
                  <a:endParaRPr lang="es-ES"/>
                </a:p>
              </p:txBody>
            </p:sp>
            <p:sp>
              <p:nvSpPr>
                <p:cNvPr id="5309" name="Oval 12"/>
                <p:cNvSpPr>
                  <a:spLocks noChangeArrowheads="1"/>
                </p:cNvSpPr>
                <p:nvPr/>
              </p:nvSpPr>
              <p:spPr bwMode="auto">
                <a:xfrm>
                  <a:off x="1085" y="1474"/>
                  <a:ext cx="411" cy="314"/>
                </a:xfrm>
                <a:prstGeom prst="ellipse">
                  <a:avLst/>
                </a:prstGeom>
                <a:solidFill>
                  <a:srgbClr val="C1CEFF"/>
                </a:solidFill>
                <a:ln w="9525">
                  <a:noFill/>
                  <a:round/>
                  <a:headEnd/>
                  <a:tailEnd/>
                </a:ln>
              </p:spPr>
              <p:txBody>
                <a:bodyPr wrap="none" anchor="ctr"/>
                <a:lstStyle/>
                <a:p>
                  <a:endParaRPr lang="es-ES"/>
                </a:p>
              </p:txBody>
            </p:sp>
            <p:sp>
              <p:nvSpPr>
                <p:cNvPr id="5310" name="Oval 13"/>
                <p:cNvSpPr>
                  <a:spLocks noChangeArrowheads="1"/>
                </p:cNvSpPr>
                <p:nvPr/>
              </p:nvSpPr>
              <p:spPr bwMode="auto">
                <a:xfrm>
                  <a:off x="1047" y="1542"/>
                  <a:ext cx="409" cy="522"/>
                </a:xfrm>
                <a:prstGeom prst="ellipse">
                  <a:avLst/>
                </a:prstGeom>
                <a:solidFill>
                  <a:srgbClr val="C1CEFF"/>
                </a:solidFill>
                <a:ln w="9525">
                  <a:noFill/>
                  <a:round/>
                  <a:headEnd/>
                  <a:tailEnd/>
                </a:ln>
              </p:spPr>
              <p:txBody>
                <a:bodyPr wrap="none" anchor="ctr"/>
                <a:lstStyle/>
                <a:p>
                  <a:endParaRPr lang="es-ES"/>
                </a:p>
              </p:txBody>
            </p:sp>
            <p:sp>
              <p:nvSpPr>
                <p:cNvPr id="5311" name="Oval 14"/>
                <p:cNvSpPr>
                  <a:spLocks noChangeArrowheads="1"/>
                </p:cNvSpPr>
                <p:nvPr/>
              </p:nvSpPr>
              <p:spPr bwMode="auto">
                <a:xfrm>
                  <a:off x="434" y="1387"/>
                  <a:ext cx="844" cy="521"/>
                </a:xfrm>
                <a:prstGeom prst="ellipse">
                  <a:avLst/>
                </a:prstGeom>
                <a:solidFill>
                  <a:srgbClr val="C1CEFF"/>
                </a:solidFill>
                <a:ln w="9525">
                  <a:noFill/>
                  <a:round/>
                  <a:headEnd/>
                  <a:tailEnd/>
                </a:ln>
              </p:spPr>
              <p:txBody>
                <a:bodyPr wrap="none" anchor="ctr"/>
                <a:lstStyle/>
                <a:p>
                  <a:endParaRPr lang="es-ES"/>
                </a:p>
              </p:txBody>
            </p:sp>
          </p:grpSp>
          <p:sp>
            <p:nvSpPr>
              <p:cNvPr id="5295" name="Arc 15"/>
              <p:cNvSpPr>
                <a:spLocks/>
              </p:cNvSpPr>
              <p:nvPr/>
            </p:nvSpPr>
            <p:spPr bwMode="auto">
              <a:xfrm>
                <a:off x="658" y="1146"/>
                <a:ext cx="535" cy="203"/>
              </a:xfrm>
              <a:custGeom>
                <a:avLst/>
                <a:gdLst>
                  <a:gd name="T0" fmla="*/ 0 w 40657"/>
                  <a:gd name="T1" fmla="*/ 0 h 21600"/>
                  <a:gd name="T2" fmla="*/ 0 w 40657"/>
                  <a:gd name="T3" fmla="*/ 0 h 21600"/>
                  <a:gd name="T4" fmla="*/ 0 w 40657"/>
                  <a:gd name="T5" fmla="*/ 0 h 21600"/>
                  <a:gd name="T6" fmla="*/ 0 60000 65536"/>
                  <a:gd name="T7" fmla="*/ 0 60000 65536"/>
                  <a:gd name="T8" fmla="*/ 0 60000 65536"/>
                  <a:gd name="T9" fmla="*/ 0 w 40657"/>
                  <a:gd name="T10" fmla="*/ 0 h 21600"/>
                  <a:gd name="T11" fmla="*/ 40657 w 40657"/>
                  <a:gd name="T12" fmla="*/ 21600 h 21600"/>
                </a:gdLst>
                <a:ahLst/>
                <a:cxnLst>
                  <a:cxn ang="T6">
                    <a:pos x="T0" y="T1"/>
                  </a:cxn>
                  <a:cxn ang="T7">
                    <a:pos x="T2" y="T3"/>
                  </a:cxn>
                  <a:cxn ang="T8">
                    <a:pos x="T4" y="T5"/>
                  </a:cxn>
                </a:cxnLst>
                <a:rect l="T9" t="T10" r="T11" b="T12"/>
                <a:pathLst>
                  <a:path w="40657" h="21600" fill="none" extrusionOk="0">
                    <a:moveTo>
                      <a:pt x="-1" y="14800"/>
                    </a:moveTo>
                    <a:cubicBezTo>
                      <a:pt x="2930" y="5964"/>
                      <a:pt x="11192" y="-1"/>
                      <a:pt x="20502" y="0"/>
                    </a:cubicBezTo>
                    <a:cubicBezTo>
                      <a:pt x="29433" y="0"/>
                      <a:pt x="37444" y="5497"/>
                      <a:pt x="40656" y="13832"/>
                    </a:cubicBezTo>
                  </a:path>
                  <a:path w="40657" h="21600" stroke="0" extrusionOk="0">
                    <a:moveTo>
                      <a:pt x="-1" y="14800"/>
                    </a:moveTo>
                    <a:cubicBezTo>
                      <a:pt x="2930" y="5964"/>
                      <a:pt x="11192" y="-1"/>
                      <a:pt x="20502" y="0"/>
                    </a:cubicBezTo>
                    <a:cubicBezTo>
                      <a:pt x="29433" y="0"/>
                      <a:pt x="37444" y="5497"/>
                      <a:pt x="40656" y="13832"/>
                    </a:cubicBezTo>
                    <a:lnTo>
                      <a:pt x="20502" y="21600"/>
                    </a:lnTo>
                    <a:close/>
                  </a:path>
                </a:pathLst>
              </a:custGeom>
              <a:solidFill>
                <a:srgbClr val="C1CEFF"/>
              </a:solidFill>
              <a:ln w="9525" cap="rnd">
                <a:noFill/>
                <a:round/>
                <a:headEnd/>
                <a:tailEnd/>
              </a:ln>
            </p:spPr>
            <p:txBody>
              <a:bodyPr/>
              <a:lstStyle/>
              <a:p>
                <a:endParaRPr lang="es-ES"/>
              </a:p>
            </p:txBody>
          </p:sp>
          <p:sp>
            <p:nvSpPr>
              <p:cNvPr id="5296" name="Arc 16"/>
              <p:cNvSpPr>
                <a:spLocks/>
              </p:cNvSpPr>
              <p:nvPr/>
            </p:nvSpPr>
            <p:spPr bwMode="auto">
              <a:xfrm>
                <a:off x="331" y="1252"/>
                <a:ext cx="330" cy="245"/>
              </a:xfrm>
              <a:custGeom>
                <a:avLst/>
                <a:gdLst>
                  <a:gd name="T0" fmla="*/ 0 w 32855"/>
                  <a:gd name="T1" fmla="*/ 0 h 25933"/>
                  <a:gd name="T2" fmla="*/ 0 w 32855"/>
                  <a:gd name="T3" fmla="*/ 0 h 25933"/>
                  <a:gd name="T4" fmla="*/ 0 w 32855"/>
                  <a:gd name="T5" fmla="*/ 0 h 25933"/>
                  <a:gd name="T6" fmla="*/ 0 60000 65536"/>
                  <a:gd name="T7" fmla="*/ 0 60000 65536"/>
                  <a:gd name="T8" fmla="*/ 0 60000 65536"/>
                  <a:gd name="T9" fmla="*/ 0 w 32855"/>
                  <a:gd name="T10" fmla="*/ 0 h 25933"/>
                  <a:gd name="T11" fmla="*/ 32855 w 32855"/>
                  <a:gd name="T12" fmla="*/ 25933 h 25933"/>
                </a:gdLst>
                <a:ahLst/>
                <a:cxnLst>
                  <a:cxn ang="T6">
                    <a:pos x="T0" y="T1"/>
                  </a:cxn>
                  <a:cxn ang="T7">
                    <a:pos x="T2" y="T3"/>
                  </a:cxn>
                  <a:cxn ang="T8">
                    <a:pos x="T4" y="T5"/>
                  </a:cxn>
                </a:cxnLst>
                <a:rect l="T9" t="T10" r="T11" b="T12"/>
                <a:pathLst>
                  <a:path w="32855" h="25933" fill="none" extrusionOk="0">
                    <a:moveTo>
                      <a:pt x="439" y="25932"/>
                    </a:moveTo>
                    <a:cubicBezTo>
                      <a:pt x="147" y="24507"/>
                      <a:pt x="0" y="23055"/>
                      <a:pt x="0" y="21600"/>
                    </a:cubicBezTo>
                    <a:cubicBezTo>
                      <a:pt x="0" y="9670"/>
                      <a:pt x="9670" y="0"/>
                      <a:pt x="21600" y="0"/>
                    </a:cubicBezTo>
                    <a:cubicBezTo>
                      <a:pt x="25571" y="-1"/>
                      <a:pt x="29465" y="1094"/>
                      <a:pt x="32854" y="3164"/>
                    </a:cubicBezTo>
                  </a:path>
                  <a:path w="32855" h="25933" stroke="0" extrusionOk="0">
                    <a:moveTo>
                      <a:pt x="439" y="25932"/>
                    </a:moveTo>
                    <a:cubicBezTo>
                      <a:pt x="147" y="24507"/>
                      <a:pt x="0" y="23055"/>
                      <a:pt x="0" y="21600"/>
                    </a:cubicBezTo>
                    <a:cubicBezTo>
                      <a:pt x="0" y="9670"/>
                      <a:pt x="9670" y="0"/>
                      <a:pt x="21600" y="0"/>
                    </a:cubicBezTo>
                    <a:cubicBezTo>
                      <a:pt x="25571" y="-1"/>
                      <a:pt x="29465" y="1094"/>
                      <a:pt x="32854" y="3164"/>
                    </a:cubicBezTo>
                    <a:lnTo>
                      <a:pt x="21600" y="21600"/>
                    </a:lnTo>
                    <a:close/>
                  </a:path>
                </a:pathLst>
              </a:custGeom>
              <a:solidFill>
                <a:srgbClr val="C1CEFF"/>
              </a:solidFill>
              <a:ln w="9525" cap="rnd">
                <a:noFill/>
                <a:round/>
                <a:headEnd/>
                <a:tailEnd/>
              </a:ln>
            </p:spPr>
            <p:txBody>
              <a:bodyPr/>
              <a:lstStyle/>
              <a:p>
                <a:endParaRPr lang="es-ES"/>
              </a:p>
            </p:txBody>
          </p:sp>
          <p:sp>
            <p:nvSpPr>
              <p:cNvPr id="5297" name="Arc 17"/>
              <p:cNvSpPr>
                <a:spLocks/>
              </p:cNvSpPr>
              <p:nvPr/>
            </p:nvSpPr>
            <p:spPr bwMode="auto">
              <a:xfrm>
                <a:off x="284" y="1819"/>
                <a:ext cx="332" cy="191"/>
              </a:xfrm>
              <a:custGeom>
                <a:avLst/>
                <a:gdLst>
                  <a:gd name="T0" fmla="*/ 0 w 32117"/>
                  <a:gd name="T1" fmla="*/ 0 h 22543"/>
                  <a:gd name="T2" fmla="*/ 0 w 32117"/>
                  <a:gd name="T3" fmla="*/ 0 h 22543"/>
                  <a:gd name="T4" fmla="*/ 0 w 32117"/>
                  <a:gd name="T5" fmla="*/ 0 h 22543"/>
                  <a:gd name="T6" fmla="*/ 0 60000 65536"/>
                  <a:gd name="T7" fmla="*/ 0 60000 65536"/>
                  <a:gd name="T8" fmla="*/ 0 60000 65536"/>
                  <a:gd name="T9" fmla="*/ 0 w 32117"/>
                  <a:gd name="T10" fmla="*/ 0 h 22543"/>
                  <a:gd name="T11" fmla="*/ 32117 w 32117"/>
                  <a:gd name="T12" fmla="*/ 22543 h 22543"/>
                </a:gdLst>
                <a:ahLst/>
                <a:cxnLst>
                  <a:cxn ang="T6">
                    <a:pos x="T0" y="T1"/>
                  </a:cxn>
                  <a:cxn ang="T7">
                    <a:pos x="T2" y="T3"/>
                  </a:cxn>
                  <a:cxn ang="T8">
                    <a:pos x="T4" y="T5"/>
                  </a:cxn>
                </a:cxnLst>
                <a:rect l="T9" t="T10" r="T11" b="T12"/>
                <a:pathLst>
                  <a:path w="32117" h="22543" fill="none" extrusionOk="0">
                    <a:moveTo>
                      <a:pt x="32116" y="19809"/>
                    </a:moveTo>
                    <a:cubicBezTo>
                      <a:pt x="28901" y="21602"/>
                      <a:pt x="25281" y="22542"/>
                      <a:pt x="21600" y="22543"/>
                    </a:cubicBezTo>
                    <a:cubicBezTo>
                      <a:pt x="9670" y="22543"/>
                      <a:pt x="0" y="12872"/>
                      <a:pt x="0" y="943"/>
                    </a:cubicBezTo>
                    <a:cubicBezTo>
                      <a:pt x="-1" y="628"/>
                      <a:pt x="6" y="314"/>
                      <a:pt x="20" y="-1"/>
                    </a:cubicBezTo>
                  </a:path>
                  <a:path w="32117" h="22543" stroke="0" extrusionOk="0">
                    <a:moveTo>
                      <a:pt x="32116" y="19809"/>
                    </a:moveTo>
                    <a:cubicBezTo>
                      <a:pt x="28901" y="21602"/>
                      <a:pt x="25281" y="22542"/>
                      <a:pt x="21600" y="22543"/>
                    </a:cubicBezTo>
                    <a:cubicBezTo>
                      <a:pt x="9670" y="22543"/>
                      <a:pt x="0" y="12872"/>
                      <a:pt x="0" y="943"/>
                    </a:cubicBezTo>
                    <a:cubicBezTo>
                      <a:pt x="-1" y="628"/>
                      <a:pt x="6" y="314"/>
                      <a:pt x="20" y="-1"/>
                    </a:cubicBezTo>
                    <a:lnTo>
                      <a:pt x="21600" y="943"/>
                    </a:lnTo>
                    <a:close/>
                  </a:path>
                </a:pathLst>
              </a:custGeom>
              <a:solidFill>
                <a:srgbClr val="C1CEFF"/>
              </a:solidFill>
              <a:ln w="9525" cap="rnd">
                <a:noFill/>
                <a:round/>
                <a:headEnd/>
                <a:tailEnd/>
              </a:ln>
            </p:spPr>
            <p:txBody>
              <a:bodyPr/>
              <a:lstStyle/>
              <a:p>
                <a:endParaRPr lang="es-ES"/>
              </a:p>
            </p:txBody>
          </p:sp>
          <p:sp>
            <p:nvSpPr>
              <p:cNvPr id="5298" name="Arc 18"/>
              <p:cNvSpPr>
                <a:spLocks/>
              </p:cNvSpPr>
              <p:nvPr/>
            </p:nvSpPr>
            <p:spPr bwMode="auto">
              <a:xfrm>
                <a:off x="611" y="1940"/>
                <a:ext cx="577" cy="197"/>
              </a:xfrm>
              <a:custGeom>
                <a:avLst/>
                <a:gdLst>
                  <a:gd name="T0" fmla="*/ 0 w 38908"/>
                  <a:gd name="T1" fmla="*/ 0 h 21600"/>
                  <a:gd name="T2" fmla="*/ 0 w 38908"/>
                  <a:gd name="T3" fmla="*/ 0 h 21600"/>
                  <a:gd name="T4" fmla="*/ 0 w 38908"/>
                  <a:gd name="T5" fmla="*/ 0 h 21600"/>
                  <a:gd name="T6" fmla="*/ 0 60000 65536"/>
                  <a:gd name="T7" fmla="*/ 0 60000 65536"/>
                  <a:gd name="T8" fmla="*/ 0 60000 65536"/>
                  <a:gd name="T9" fmla="*/ 0 w 38908"/>
                  <a:gd name="T10" fmla="*/ 0 h 21600"/>
                  <a:gd name="T11" fmla="*/ 38908 w 38908"/>
                  <a:gd name="T12" fmla="*/ 21600 h 21600"/>
                </a:gdLst>
                <a:ahLst/>
                <a:cxnLst>
                  <a:cxn ang="T6">
                    <a:pos x="T0" y="T1"/>
                  </a:cxn>
                  <a:cxn ang="T7">
                    <a:pos x="T2" y="T3"/>
                  </a:cxn>
                  <a:cxn ang="T8">
                    <a:pos x="T4" y="T5"/>
                  </a:cxn>
                </a:cxnLst>
                <a:rect l="T9" t="T10" r="T11" b="T12"/>
                <a:pathLst>
                  <a:path w="38908" h="21600" fill="none" extrusionOk="0">
                    <a:moveTo>
                      <a:pt x="38908" y="12301"/>
                    </a:moveTo>
                    <a:cubicBezTo>
                      <a:pt x="34873" y="18125"/>
                      <a:pt x="28238" y="21599"/>
                      <a:pt x="21153" y="21600"/>
                    </a:cubicBezTo>
                    <a:cubicBezTo>
                      <a:pt x="10908" y="21600"/>
                      <a:pt x="2072" y="14403"/>
                      <a:pt x="-1" y="4370"/>
                    </a:cubicBezTo>
                  </a:path>
                  <a:path w="38908" h="21600" stroke="0" extrusionOk="0">
                    <a:moveTo>
                      <a:pt x="38908" y="12301"/>
                    </a:moveTo>
                    <a:cubicBezTo>
                      <a:pt x="34873" y="18125"/>
                      <a:pt x="28238" y="21599"/>
                      <a:pt x="21153" y="21600"/>
                    </a:cubicBezTo>
                    <a:cubicBezTo>
                      <a:pt x="10908" y="21600"/>
                      <a:pt x="2072" y="14403"/>
                      <a:pt x="-1" y="4370"/>
                    </a:cubicBezTo>
                    <a:lnTo>
                      <a:pt x="21153" y="0"/>
                    </a:lnTo>
                    <a:close/>
                  </a:path>
                </a:pathLst>
              </a:custGeom>
              <a:solidFill>
                <a:srgbClr val="C1CEFF"/>
              </a:solidFill>
              <a:ln w="9525" cap="rnd">
                <a:noFill/>
                <a:round/>
                <a:headEnd/>
                <a:tailEnd/>
              </a:ln>
            </p:spPr>
            <p:txBody>
              <a:bodyPr/>
              <a:lstStyle/>
              <a:p>
                <a:endParaRPr lang="es-ES"/>
              </a:p>
            </p:txBody>
          </p:sp>
          <p:sp>
            <p:nvSpPr>
              <p:cNvPr id="5299" name="Arc 19"/>
              <p:cNvSpPr>
                <a:spLocks/>
              </p:cNvSpPr>
              <p:nvPr/>
            </p:nvSpPr>
            <p:spPr bwMode="auto">
              <a:xfrm>
                <a:off x="1190" y="1267"/>
                <a:ext cx="252" cy="233"/>
              </a:xfrm>
              <a:custGeom>
                <a:avLst/>
                <a:gdLst>
                  <a:gd name="T0" fmla="*/ 0 w 26140"/>
                  <a:gd name="T1" fmla="*/ 0 h 32328"/>
                  <a:gd name="T2" fmla="*/ 0 w 26140"/>
                  <a:gd name="T3" fmla="*/ 0 h 32328"/>
                  <a:gd name="T4" fmla="*/ 0 w 26140"/>
                  <a:gd name="T5" fmla="*/ 0 h 32328"/>
                  <a:gd name="T6" fmla="*/ 0 60000 65536"/>
                  <a:gd name="T7" fmla="*/ 0 60000 65536"/>
                  <a:gd name="T8" fmla="*/ 0 60000 65536"/>
                  <a:gd name="T9" fmla="*/ 0 w 26140"/>
                  <a:gd name="T10" fmla="*/ 0 h 32328"/>
                  <a:gd name="T11" fmla="*/ 26140 w 26140"/>
                  <a:gd name="T12" fmla="*/ 32328 h 32328"/>
                </a:gdLst>
                <a:ahLst/>
                <a:cxnLst>
                  <a:cxn ang="T6">
                    <a:pos x="T0" y="T1"/>
                  </a:cxn>
                  <a:cxn ang="T7">
                    <a:pos x="T2" y="T3"/>
                  </a:cxn>
                  <a:cxn ang="T8">
                    <a:pos x="T4" y="T5"/>
                  </a:cxn>
                </a:cxnLst>
                <a:rect l="T9" t="T10" r="T11" b="T12"/>
                <a:pathLst>
                  <a:path w="26140" h="32328" fill="none" extrusionOk="0">
                    <a:moveTo>
                      <a:pt x="-1" y="482"/>
                    </a:moveTo>
                    <a:cubicBezTo>
                      <a:pt x="1491" y="161"/>
                      <a:pt x="3013" y="-1"/>
                      <a:pt x="4540" y="0"/>
                    </a:cubicBezTo>
                    <a:cubicBezTo>
                      <a:pt x="16469" y="0"/>
                      <a:pt x="26140" y="9670"/>
                      <a:pt x="26140" y="21600"/>
                    </a:cubicBezTo>
                    <a:cubicBezTo>
                      <a:pt x="26140" y="25363"/>
                      <a:pt x="25156" y="29061"/>
                      <a:pt x="23287" y="32327"/>
                    </a:cubicBezTo>
                  </a:path>
                  <a:path w="26140" h="32328" stroke="0" extrusionOk="0">
                    <a:moveTo>
                      <a:pt x="-1" y="482"/>
                    </a:moveTo>
                    <a:cubicBezTo>
                      <a:pt x="1491" y="161"/>
                      <a:pt x="3013" y="-1"/>
                      <a:pt x="4540" y="0"/>
                    </a:cubicBezTo>
                    <a:cubicBezTo>
                      <a:pt x="16469" y="0"/>
                      <a:pt x="26140" y="9670"/>
                      <a:pt x="26140" y="21600"/>
                    </a:cubicBezTo>
                    <a:cubicBezTo>
                      <a:pt x="26140" y="25363"/>
                      <a:pt x="25156" y="29061"/>
                      <a:pt x="23287" y="32327"/>
                    </a:cubicBezTo>
                    <a:lnTo>
                      <a:pt x="4540" y="21600"/>
                    </a:lnTo>
                    <a:close/>
                  </a:path>
                </a:pathLst>
              </a:custGeom>
              <a:solidFill>
                <a:srgbClr val="C1CEFF"/>
              </a:solidFill>
              <a:ln w="9525" cap="rnd">
                <a:noFill/>
                <a:round/>
                <a:headEnd/>
                <a:tailEnd/>
              </a:ln>
            </p:spPr>
            <p:txBody>
              <a:bodyPr/>
              <a:lstStyle/>
              <a:p>
                <a:endParaRPr lang="es-ES"/>
              </a:p>
            </p:txBody>
          </p:sp>
          <p:sp>
            <p:nvSpPr>
              <p:cNvPr id="5300" name="Arc 20"/>
              <p:cNvSpPr>
                <a:spLocks/>
              </p:cNvSpPr>
              <p:nvPr/>
            </p:nvSpPr>
            <p:spPr bwMode="auto">
              <a:xfrm>
                <a:off x="1262" y="1499"/>
                <a:ext cx="239" cy="233"/>
              </a:xfrm>
              <a:custGeom>
                <a:avLst/>
                <a:gdLst>
                  <a:gd name="T0" fmla="*/ 0 w 21600"/>
                  <a:gd name="T1" fmla="*/ 0 h 29194"/>
                  <a:gd name="T2" fmla="*/ 0 w 21600"/>
                  <a:gd name="T3" fmla="*/ 0 h 29194"/>
                  <a:gd name="T4" fmla="*/ 0 w 21600"/>
                  <a:gd name="T5" fmla="*/ 0 h 29194"/>
                  <a:gd name="T6" fmla="*/ 0 60000 65536"/>
                  <a:gd name="T7" fmla="*/ 0 60000 65536"/>
                  <a:gd name="T8" fmla="*/ 0 60000 65536"/>
                  <a:gd name="T9" fmla="*/ 0 w 21600"/>
                  <a:gd name="T10" fmla="*/ 0 h 29194"/>
                  <a:gd name="T11" fmla="*/ 21600 w 21600"/>
                  <a:gd name="T12" fmla="*/ 29194 h 29194"/>
                </a:gdLst>
                <a:ahLst/>
                <a:cxnLst>
                  <a:cxn ang="T6">
                    <a:pos x="T0" y="T1"/>
                  </a:cxn>
                  <a:cxn ang="T7">
                    <a:pos x="T2" y="T3"/>
                  </a:cxn>
                  <a:cxn ang="T8">
                    <a:pos x="T4" y="T5"/>
                  </a:cxn>
                </a:cxnLst>
                <a:rect l="T9" t="T10" r="T11" b="T12"/>
                <a:pathLst>
                  <a:path w="21600" h="29194" fill="none" extrusionOk="0">
                    <a:moveTo>
                      <a:pt x="13513" y="-1"/>
                    </a:moveTo>
                    <a:cubicBezTo>
                      <a:pt x="18625" y="4099"/>
                      <a:pt x="21600" y="10298"/>
                      <a:pt x="21600" y="16851"/>
                    </a:cubicBezTo>
                    <a:cubicBezTo>
                      <a:pt x="21600" y="21264"/>
                      <a:pt x="20248" y="25572"/>
                      <a:pt x="17725" y="29193"/>
                    </a:cubicBezTo>
                  </a:path>
                  <a:path w="21600" h="29194" stroke="0" extrusionOk="0">
                    <a:moveTo>
                      <a:pt x="13513" y="-1"/>
                    </a:moveTo>
                    <a:cubicBezTo>
                      <a:pt x="18625" y="4099"/>
                      <a:pt x="21600" y="10298"/>
                      <a:pt x="21600" y="16851"/>
                    </a:cubicBezTo>
                    <a:cubicBezTo>
                      <a:pt x="21600" y="21264"/>
                      <a:pt x="20248" y="25572"/>
                      <a:pt x="17725" y="29193"/>
                    </a:cubicBezTo>
                    <a:lnTo>
                      <a:pt x="0" y="16851"/>
                    </a:lnTo>
                    <a:close/>
                  </a:path>
                </a:pathLst>
              </a:custGeom>
              <a:solidFill>
                <a:srgbClr val="C1CEFF"/>
              </a:solidFill>
              <a:ln w="9525" cap="rnd">
                <a:noFill/>
                <a:round/>
                <a:headEnd/>
                <a:tailEnd/>
              </a:ln>
            </p:spPr>
            <p:txBody>
              <a:bodyPr/>
              <a:lstStyle/>
              <a:p>
                <a:endParaRPr lang="es-ES"/>
              </a:p>
            </p:txBody>
          </p:sp>
          <p:sp>
            <p:nvSpPr>
              <p:cNvPr id="5301" name="Arc 21"/>
              <p:cNvSpPr>
                <a:spLocks/>
              </p:cNvSpPr>
              <p:nvPr/>
            </p:nvSpPr>
            <p:spPr bwMode="auto">
              <a:xfrm>
                <a:off x="1182" y="1736"/>
                <a:ext cx="281" cy="339"/>
              </a:xfrm>
              <a:custGeom>
                <a:avLst/>
                <a:gdLst>
                  <a:gd name="T0" fmla="*/ 0 w 28781"/>
                  <a:gd name="T1" fmla="*/ 0 h 27756"/>
                  <a:gd name="T2" fmla="*/ 0 w 28781"/>
                  <a:gd name="T3" fmla="*/ 0 h 27756"/>
                  <a:gd name="T4" fmla="*/ 0 w 28781"/>
                  <a:gd name="T5" fmla="*/ 0 h 27756"/>
                  <a:gd name="T6" fmla="*/ 0 60000 65536"/>
                  <a:gd name="T7" fmla="*/ 0 60000 65536"/>
                  <a:gd name="T8" fmla="*/ 0 60000 65536"/>
                  <a:gd name="T9" fmla="*/ 0 w 28781"/>
                  <a:gd name="T10" fmla="*/ 0 h 27756"/>
                  <a:gd name="T11" fmla="*/ 28781 w 28781"/>
                  <a:gd name="T12" fmla="*/ 27756 h 27756"/>
                </a:gdLst>
                <a:ahLst/>
                <a:cxnLst>
                  <a:cxn ang="T6">
                    <a:pos x="T0" y="T1"/>
                  </a:cxn>
                  <a:cxn ang="T7">
                    <a:pos x="T2" y="T3"/>
                  </a:cxn>
                  <a:cxn ang="T8">
                    <a:pos x="T4" y="T5"/>
                  </a:cxn>
                </a:cxnLst>
                <a:rect l="T9" t="T10" r="T11" b="T12"/>
                <a:pathLst>
                  <a:path w="28781" h="27756" fill="none" extrusionOk="0">
                    <a:moveTo>
                      <a:pt x="27885" y="-1"/>
                    </a:moveTo>
                    <a:cubicBezTo>
                      <a:pt x="28479" y="1997"/>
                      <a:pt x="28781" y="4071"/>
                      <a:pt x="28781" y="6156"/>
                    </a:cubicBezTo>
                    <a:cubicBezTo>
                      <a:pt x="28781" y="18085"/>
                      <a:pt x="19110" y="27756"/>
                      <a:pt x="7181" y="27756"/>
                    </a:cubicBezTo>
                    <a:cubicBezTo>
                      <a:pt x="4734" y="27756"/>
                      <a:pt x="2306" y="27340"/>
                      <a:pt x="-1" y="26527"/>
                    </a:cubicBezTo>
                  </a:path>
                  <a:path w="28781" h="27756" stroke="0" extrusionOk="0">
                    <a:moveTo>
                      <a:pt x="27885" y="-1"/>
                    </a:moveTo>
                    <a:cubicBezTo>
                      <a:pt x="28479" y="1997"/>
                      <a:pt x="28781" y="4071"/>
                      <a:pt x="28781" y="6156"/>
                    </a:cubicBezTo>
                    <a:cubicBezTo>
                      <a:pt x="28781" y="18085"/>
                      <a:pt x="19110" y="27756"/>
                      <a:pt x="7181" y="27756"/>
                    </a:cubicBezTo>
                    <a:cubicBezTo>
                      <a:pt x="4734" y="27756"/>
                      <a:pt x="2306" y="27340"/>
                      <a:pt x="-1" y="26527"/>
                    </a:cubicBezTo>
                    <a:lnTo>
                      <a:pt x="7181" y="6156"/>
                    </a:lnTo>
                    <a:close/>
                  </a:path>
                </a:pathLst>
              </a:custGeom>
              <a:solidFill>
                <a:srgbClr val="C1CEFF"/>
              </a:solidFill>
              <a:ln w="9525" cap="rnd">
                <a:noFill/>
                <a:round/>
                <a:headEnd/>
                <a:tailEnd/>
              </a:ln>
            </p:spPr>
            <p:txBody>
              <a:bodyPr/>
              <a:lstStyle/>
              <a:p>
                <a:endParaRPr lang="es-ES"/>
              </a:p>
            </p:txBody>
          </p:sp>
          <p:sp>
            <p:nvSpPr>
              <p:cNvPr id="5302" name="Arc 22"/>
              <p:cNvSpPr>
                <a:spLocks/>
              </p:cNvSpPr>
              <p:nvPr/>
            </p:nvSpPr>
            <p:spPr bwMode="auto">
              <a:xfrm>
                <a:off x="200" y="1501"/>
                <a:ext cx="151" cy="316"/>
              </a:xfrm>
              <a:custGeom>
                <a:avLst/>
                <a:gdLst>
                  <a:gd name="T0" fmla="*/ 0 w 21600"/>
                  <a:gd name="T1" fmla="*/ 0 h 41176"/>
                  <a:gd name="T2" fmla="*/ 0 w 21600"/>
                  <a:gd name="T3" fmla="*/ 0 h 41176"/>
                  <a:gd name="T4" fmla="*/ 0 w 21600"/>
                  <a:gd name="T5" fmla="*/ 0 h 41176"/>
                  <a:gd name="T6" fmla="*/ 0 60000 65536"/>
                  <a:gd name="T7" fmla="*/ 0 60000 65536"/>
                  <a:gd name="T8" fmla="*/ 0 60000 65536"/>
                  <a:gd name="T9" fmla="*/ 0 w 21600"/>
                  <a:gd name="T10" fmla="*/ 0 h 41176"/>
                  <a:gd name="T11" fmla="*/ 21600 w 21600"/>
                  <a:gd name="T12" fmla="*/ 41176 h 41176"/>
                </a:gdLst>
                <a:ahLst/>
                <a:cxnLst>
                  <a:cxn ang="T6">
                    <a:pos x="T0" y="T1"/>
                  </a:cxn>
                  <a:cxn ang="T7">
                    <a:pos x="T2" y="T3"/>
                  </a:cxn>
                  <a:cxn ang="T8">
                    <a:pos x="T4" y="T5"/>
                  </a:cxn>
                </a:cxnLst>
                <a:rect l="T9" t="T10" r="T11" b="T12"/>
                <a:pathLst>
                  <a:path w="21600" h="41176" fill="none" extrusionOk="0">
                    <a:moveTo>
                      <a:pt x="12594" y="41176"/>
                    </a:moveTo>
                    <a:cubicBezTo>
                      <a:pt x="4920" y="37656"/>
                      <a:pt x="0" y="29986"/>
                      <a:pt x="0" y="21543"/>
                    </a:cubicBezTo>
                    <a:cubicBezTo>
                      <a:pt x="-1" y="10222"/>
                      <a:pt x="8740" y="822"/>
                      <a:pt x="20031" y="0"/>
                    </a:cubicBezTo>
                  </a:path>
                  <a:path w="21600" h="41176" stroke="0" extrusionOk="0">
                    <a:moveTo>
                      <a:pt x="12594" y="41176"/>
                    </a:moveTo>
                    <a:cubicBezTo>
                      <a:pt x="4920" y="37656"/>
                      <a:pt x="0" y="29986"/>
                      <a:pt x="0" y="21543"/>
                    </a:cubicBezTo>
                    <a:cubicBezTo>
                      <a:pt x="-1" y="10222"/>
                      <a:pt x="8740" y="822"/>
                      <a:pt x="20031" y="0"/>
                    </a:cubicBezTo>
                    <a:lnTo>
                      <a:pt x="21600" y="21543"/>
                    </a:lnTo>
                    <a:close/>
                  </a:path>
                </a:pathLst>
              </a:custGeom>
              <a:solidFill>
                <a:srgbClr val="C1CEFF"/>
              </a:solidFill>
              <a:ln w="9525" cap="rnd">
                <a:noFill/>
                <a:round/>
                <a:headEnd/>
                <a:tailEnd/>
              </a:ln>
            </p:spPr>
            <p:txBody>
              <a:bodyPr/>
              <a:lstStyle/>
              <a:p>
                <a:endParaRPr lang="es-ES"/>
              </a:p>
            </p:txBody>
          </p:sp>
        </p:grpSp>
        <p:grpSp>
          <p:nvGrpSpPr>
            <p:cNvPr id="5" name="Group 23"/>
            <p:cNvGrpSpPr>
              <a:grpSpLocks/>
            </p:cNvGrpSpPr>
            <p:nvPr/>
          </p:nvGrpSpPr>
          <p:grpSpPr bwMode="auto">
            <a:xfrm>
              <a:off x="191" y="1140"/>
              <a:ext cx="1302" cy="992"/>
              <a:chOff x="191" y="1140"/>
              <a:chExt cx="1302" cy="992"/>
            </a:xfrm>
          </p:grpSpPr>
          <p:grpSp>
            <p:nvGrpSpPr>
              <p:cNvPr id="6" name="Group 24"/>
              <p:cNvGrpSpPr>
                <a:grpSpLocks/>
              </p:cNvGrpSpPr>
              <p:nvPr/>
            </p:nvGrpSpPr>
            <p:grpSpPr bwMode="auto">
              <a:xfrm>
                <a:off x="191" y="1141"/>
                <a:ext cx="1297" cy="986"/>
                <a:chOff x="191" y="1141"/>
                <a:chExt cx="1297" cy="986"/>
              </a:xfrm>
            </p:grpSpPr>
            <p:sp>
              <p:nvSpPr>
                <p:cNvPr id="5285" name="Oval 25"/>
                <p:cNvSpPr>
                  <a:spLocks noChangeArrowheads="1"/>
                </p:cNvSpPr>
                <p:nvPr/>
              </p:nvSpPr>
              <p:spPr bwMode="auto">
                <a:xfrm>
                  <a:off x="638" y="1141"/>
                  <a:ext cx="560" cy="404"/>
                </a:xfrm>
                <a:prstGeom prst="ellipse">
                  <a:avLst/>
                </a:prstGeom>
                <a:solidFill>
                  <a:srgbClr val="C1CEFF"/>
                </a:solidFill>
                <a:ln w="9525">
                  <a:noFill/>
                  <a:round/>
                  <a:headEnd/>
                  <a:tailEnd/>
                </a:ln>
              </p:spPr>
              <p:txBody>
                <a:bodyPr wrap="none" anchor="ctr"/>
                <a:lstStyle/>
                <a:p>
                  <a:endParaRPr lang="es-ES"/>
                </a:p>
              </p:txBody>
            </p:sp>
            <p:sp>
              <p:nvSpPr>
                <p:cNvPr id="5286" name="Oval 26"/>
                <p:cNvSpPr>
                  <a:spLocks noChangeArrowheads="1"/>
                </p:cNvSpPr>
                <p:nvPr/>
              </p:nvSpPr>
              <p:spPr bwMode="auto">
                <a:xfrm>
                  <a:off x="325" y="1251"/>
                  <a:ext cx="427" cy="402"/>
                </a:xfrm>
                <a:prstGeom prst="ellipse">
                  <a:avLst/>
                </a:prstGeom>
                <a:solidFill>
                  <a:srgbClr val="C1CEFF"/>
                </a:solidFill>
                <a:ln w="9525">
                  <a:noFill/>
                  <a:round/>
                  <a:headEnd/>
                  <a:tailEnd/>
                </a:ln>
              </p:spPr>
              <p:txBody>
                <a:bodyPr wrap="none" anchor="ctr"/>
                <a:lstStyle/>
                <a:p>
                  <a:endParaRPr lang="es-ES"/>
                </a:p>
              </p:txBody>
            </p:sp>
            <p:sp>
              <p:nvSpPr>
                <p:cNvPr id="5287" name="Oval 27"/>
                <p:cNvSpPr>
                  <a:spLocks noChangeArrowheads="1"/>
                </p:cNvSpPr>
                <p:nvPr/>
              </p:nvSpPr>
              <p:spPr bwMode="auto">
                <a:xfrm>
                  <a:off x="191" y="1496"/>
                  <a:ext cx="287" cy="324"/>
                </a:xfrm>
                <a:prstGeom prst="ellipse">
                  <a:avLst/>
                </a:prstGeom>
                <a:solidFill>
                  <a:srgbClr val="C1CEFF"/>
                </a:solidFill>
                <a:ln w="9525">
                  <a:noFill/>
                  <a:round/>
                  <a:headEnd/>
                  <a:tailEnd/>
                </a:ln>
              </p:spPr>
              <p:txBody>
                <a:bodyPr wrap="none" anchor="ctr"/>
                <a:lstStyle/>
                <a:p>
                  <a:endParaRPr lang="es-ES"/>
                </a:p>
              </p:txBody>
            </p:sp>
            <p:sp>
              <p:nvSpPr>
                <p:cNvPr id="5288" name="Oval 28"/>
                <p:cNvSpPr>
                  <a:spLocks noChangeArrowheads="1"/>
                </p:cNvSpPr>
                <p:nvPr/>
              </p:nvSpPr>
              <p:spPr bwMode="auto">
                <a:xfrm>
                  <a:off x="277" y="1644"/>
                  <a:ext cx="436" cy="353"/>
                </a:xfrm>
                <a:prstGeom prst="ellipse">
                  <a:avLst/>
                </a:prstGeom>
                <a:solidFill>
                  <a:srgbClr val="C1CEFF"/>
                </a:solidFill>
                <a:ln w="9525">
                  <a:noFill/>
                  <a:round/>
                  <a:headEnd/>
                  <a:tailEnd/>
                </a:ln>
              </p:spPr>
              <p:txBody>
                <a:bodyPr wrap="none" anchor="ctr"/>
                <a:lstStyle/>
                <a:p>
                  <a:endParaRPr lang="es-ES"/>
                </a:p>
              </p:txBody>
            </p:sp>
            <p:sp>
              <p:nvSpPr>
                <p:cNvPr id="5289" name="Oval 29"/>
                <p:cNvSpPr>
                  <a:spLocks noChangeArrowheads="1"/>
                </p:cNvSpPr>
                <p:nvPr/>
              </p:nvSpPr>
              <p:spPr bwMode="auto">
                <a:xfrm>
                  <a:off x="591" y="1703"/>
                  <a:ext cx="654" cy="424"/>
                </a:xfrm>
                <a:prstGeom prst="ellipse">
                  <a:avLst/>
                </a:prstGeom>
                <a:solidFill>
                  <a:srgbClr val="C1CEFF"/>
                </a:solidFill>
                <a:ln w="9525">
                  <a:noFill/>
                  <a:round/>
                  <a:headEnd/>
                  <a:tailEnd/>
                </a:ln>
              </p:spPr>
              <p:txBody>
                <a:bodyPr wrap="none" anchor="ctr"/>
                <a:lstStyle/>
                <a:p>
                  <a:endParaRPr lang="es-ES"/>
                </a:p>
              </p:txBody>
            </p:sp>
            <p:sp>
              <p:nvSpPr>
                <p:cNvPr id="5290" name="Oval 30"/>
                <p:cNvSpPr>
                  <a:spLocks noChangeArrowheads="1"/>
                </p:cNvSpPr>
                <p:nvPr/>
              </p:nvSpPr>
              <p:spPr bwMode="auto">
                <a:xfrm>
                  <a:off x="1015" y="1261"/>
                  <a:ext cx="414" cy="312"/>
                </a:xfrm>
                <a:prstGeom prst="ellipse">
                  <a:avLst/>
                </a:prstGeom>
                <a:solidFill>
                  <a:srgbClr val="C1CEFF"/>
                </a:solidFill>
                <a:ln w="9525">
                  <a:noFill/>
                  <a:round/>
                  <a:headEnd/>
                  <a:tailEnd/>
                </a:ln>
              </p:spPr>
              <p:txBody>
                <a:bodyPr wrap="none" anchor="ctr"/>
                <a:lstStyle/>
                <a:p>
                  <a:endParaRPr lang="es-ES"/>
                </a:p>
              </p:txBody>
            </p:sp>
            <p:sp>
              <p:nvSpPr>
                <p:cNvPr id="5291" name="Oval 31"/>
                <p:cNvSpPr>
                  <a:spLocks noChangeArrowheads="1"/>
                </p:cNvSpPr>
                <p:nvPr/>
              </p:nvSpPr>
              <p:spPr bwMode="auto">
                <a:xfrm>
                  <a:off x="1077" y="1468"/>
                  <a:ext cx="411" cy="313"/>
                </a:xfrm>
                <a:prstGeom prst="ellipse">
                  <a:avLst/>
                </a:prstGeom>
                <a:solidFill>
                  <a:srgbClr val="C1CEFF"/>
                </a:solidFill>
                <a:ln w="9525">
                  <a:noFill/>
                  <a:round/>
                  <a:headEnd/>
                  <a:tailEnd/>
                </a:ln>
              </p:spPr>
              <p:txBody>
                <a:bodyPr wrap="none" anchor="ctr"/>
                <a:lstStyle/>
                <a:p>
                  <a:endParaRPr lang="es-ES"/>
                </a:p>
              </p:txBody>
            </p:sp>
            <p:sp>
              <p:nvSpPr>
                <p:cNvPr id="5292" name="Oval 32"/>
                <p:cNvSpPr>
                  <a:spLocks noChangeArrowheads="1"/>
                </p:cNvSpPr>
                <p:nvPr/>
              </p:nvSpPr>
              <p:spPr bwMode="auto">
                <a:xfrm>
                  <a:off x="1037" y="1536"/>
                  <a:ext cx="412" cy="521"/>
                </a:xfrm>
                <a:prstGeom prst="ellipse">
                  <a:avLst/>
                </a:prstGeom>
                <a:solidFill>
                  <a:srgbClr val="C1CEFF"/>
                </a:solidFill>
                <a:ln w="9525">
                  <a:noFill/>
                  <a:round/>
                  <a:headEnd/>
                  <a:tailEnd/>
                </a:ln>
              </p:spPr>
              <p:txBody>
                <a:bodyPr wrap="none" anchor="ctr"/>
                <a:lstStyle/>
                <a:p>
                  <a:endParaRPr lang="es-ES"/>
                </a:p>
              </p:txBody>
            </p:sp>
            <p:sp>
              <p:nvSpPr>
                <p:cNvPr id="5293" name="Oval 33"/>
                <p:cNvSpPr>
                  <a:spLocks noChangeArrowheads="1"/>
                </p:cNvSpPr>
                <p:nvPr/>
              </p:nvSpPr>
              <p:spPr bwMode="auto">
                <a:xfrm>
                  <a:off x="426" y="1378"/>
                  <a:ext cx="843" cy="521"/>
                </a:xfrm>
                <a:prstGeom prst="ellipse">
                  <a:avLst/>
                </a:prstGeom>
                <a:solidFill>
                  <a:srgbClr val="C1CEFF"/>
                </a:solidFill>
                <a:ln w="9525">
                  <a:noFill/>
                  <a:round/>
                  <a:headEnd/>
                  <a:tailEnd/>
                </a:ln>
              </p:spPr>
              <p:txBody>
                <a:bodyPr wrap="none" anchor="ctr"/>
                <a:lstStyle/>
                <a:p>
                  <a:endParaRPr lang="es-ES"/>
                </a:p>
              </p:txBody>
            </p:sp>
          </p:grpSp>
          <p:sp>
            <p:nvSpPr>
              <p:cNvPr id="5277" name="Arc 34"/>
              <p:cNvSpPr>
                <a:spLocks/>
              </p:cNvSpPr>
              <p:nvPr/>
            </p:nvSpPr>
            <p:spPr bwMode="auto">
              <a:xfrm>
                <a:off x="653" y="1140"/>
                <a:ext cx="532" cy="204"/>
              </a:xfrm>
              <a:custGeom>
                <a:avLst/>
                <a:gdLst>
                  <a:gd name="T0" fmla="*/ 0 w 40601"/>
                  <a:gd name="T1" fmla="*/ 0 h 21600"/>
                  <a:gd name="T2" fmla="*/ 0 w 40601"/>
                  <a:gd name="T3" fmla="*/ 0 h 21600"/>
                  <a:gd name="T4" fmla="*/ 0 w 40601"/>
                  <a:gd name="T5" fmla="*/ 0 h 21600"/>
                  <a:gd name="T6" fmla="*/ 0 60000 65536"/>
                  <a:gd name="T7" fmla="*/ 0 60000 65536"/>
                  <a:gd name="T8" fmla="*/ 0 60000 65536"/>
                  <a:gd name="T9" fmla="*/ 0 w 40601"/>
                  <a:gd name="T10" fmla="*/ 0 h 21600"/>
                  <a:gd name="T11" fmla="*/ 40601 w 40601"/>
                  <a:gd name="T12" fmla="*/ 21600 h 21600"/>
                </a:gdLst>
                <a:ahLst/>
                <a:cxnLst>
                  <a:cxn ang="T6">
                    <a:pos x="T0" y="T1"/>
                  </a:cxn>
                  <a:cxn ang="T7">
                    <a:pos x="T2" y="T3"/>
                  </a:cxn>
                  <a:cxn ang="T8">
                    <a:pos x="T4" y="T5"/>
                  </a:cxn>
                </a:cxnLst>
                <a:rect l="T9" t="T10" r="T11" b="T12"/>
                <a:pathLst>
                  <a:path w="40601" h="21600" fill="none" extrusionOk="0">
                    <a:moveTo>
                      <a:pt x="-1" y="14734"/>
                    </a:moveTo>
                    <a:cubicBezTo>
                      <a:pt x="2950" y="5932"/>
                      <a:pt x="11196" y="-1"/>
                      <a:pt x="20480" y="0"/>
                    </a:cubicBezTo>
                    <a:cubicBezTo>
                      <a:pt x="29378" y="0"/>
                      <a:pt x="37365" y="5456"/>
                      <a:pt x="40601" y="13745"/>
                    </a:cubicBezTo>
                  </a:path>
                  <a:path w="40601" h="21600" stroke="0" extrusionOk="0">
                    <a:moveTo>
                      <a:pt x="-1" y="14734"/>
                    </a:moveTo>
                    <a:cubicBezTo>
                      <a:pt x="2950" y="5932"/>
                      <a:pt x="11196" y="-1"/>
                      <a:pt x="20480" y="0"/>
                    </a:cubicBezTo>
                    <a:cubicBezTo>
                      <a:pt x="29378" y="0"/>
                      <a:pt x="37365" y="5456"/>
                      <a:pt x="40601" y="13745"/>
                    </a:cubicBezTo>
                    <a:lnTo>
                      <a:pt x="20480" y="21600"/>
                    </a:lnTo>
                    <a:close/>
                  </a:path>
                </a:pathLst>
              </a:custGeom>
              <a:solidFill>
                <a:srgbClr val="C1CEFF"/>
              </a:solidFill>
              <a:ln w="9525" cap="rnd">
                <a:noFill/>
                <a:round/>
                <a:headEnd/>
                <a:tailEnd/>
              </a:ln>
            </p:spPr>
            <p:txBody>
              <a:bodyPr/>
              <a:lstStyle/>
              <a:p>
                <a:endParaRPr lang="es-ES"/>
              </a:p>
            </p:txBody>
          </p:sp>
          <p:sp>
            <p:nvSpPr>
              <p:cNvPr id="5278" name="Arc 35"/>
              <p:cNvSpPr>
                <a:spLocks/>
              </p:cNvSpPr>
              <p:nvPr/>
            </p:nvSpPr>
            <p:spPr bwMode="auto">
              <a:xfrm>
                <a:off x="324" y="1246"/>
                <a:ext cx="330" cy="243"/>
              </a:xfrm>
              <a:custGeom>
                <a:avLst/>
                <a:gdLst>
                  <a:gd name="T0" fmla="*/ 0 w 32881"/>
                  <a:gd name="T1" fmla="*/ 0 h 25842"/>
                  <a:gd name="T2" fmla="*/ 0 w 32881"/>
                  <a:gd name="T3" fmla="*/ 0 h 25842"/>
                  <a:gd name="T4" fmla="*/ 0 w 32881"/>
                  <a:gd name="T5" fmla="*/ 0 h 25842"/>
                  <a:gd name="T6" fmla="*/ 0 60000 65536"/>
                  <a:gd name="T7" fmla="*/ 0 60000 65536"/>
                  <a:gd name="T8" fmla="*/ 0 60000 65536"/>
                  <a:gd name="T9" fmla="*/ 0 w 32881"/>
                  <a:gd name="T10" fmla="*/ 0 h 25842"/>
                  <a:gd name="T11" fmla="*/ 32881 w 32881"/>
                  <a:gd name="T12" fmla="*/ 25842 h 25842"/>
                </a:gdLst>
                <a:ahLst/>
                <a:cxnLst>
                  <a:cxn ang="T6">
                    <a:pos x="T0" y="T1"/>
                  </a:cxn>
                  <a:cxn ang="T7">
                    <a:pos x="T2" y="T3"/>
                  </a:cxn>
                  <a:cxn ang="T8">
                    <a:pos x="T4" y="T5"/>
                  </a:cxn>
                </a:cxnLst>
                <a:rect l="T9" t="T10" r="T11" b="T12"/>
                <a:pathLst>
                  <a:path w="32881" h="25842" fill="none" extrusionOk="0">
                    <a:moveTo>
                      <a:pt x="420" y="25842"/>
                    </a:moveTo>
                    <a:cubicBezTo>
                      <a:pt x="140" y="24445"/>
                      <a:pt x="0" y="23024"/>
                      <a:pt x="0" y="21600"/>
                    </a:cubicBezTo>
                    <a:cubicBezTo>
                      <a:pt x="0" y="9670"/>
                      <a:pt x="9670" y="0"/>
                      <a:pt x="21600" y="0"/>
                    </a:cubicBezTo>
                    <a:cubicBezTo>
                      <a:pt x="25581" y="-1"/>
                      <a:pt x="29485" y="1100"/>
                      <a:pt x="32881" y="3179"/>
                    </a:cubicBezTo>
                  </a:path>
                  <a:path w="32881" h="25842" stroke="0" extrusionOk="0">
                    <a:moveTo>
                      <a:pt x="420" y="25842"/>
                    </a:moveTo>
                    <a:cubicBezTo>
                      <a:pt x="140" y="24445"/>
                      <a:pt x="0" y="23024"/>
                      <a:pt x="0" y="21600"/>
                    </a:cubicBezTo>
                    <a:cubicBezTo>
                      <a:pt x="0" y="9670"/>
                      <a:pt x="9670" y="0"/>
                      <a:pt x="21600" y="0"/>
                    </a:cubicBezTo>
                    <a:cubicBezTo>
                      <a:pt x="25581" y="-1"/>
                      <a:pt x="29485" y="1100"/>
                      <a:pt x="32881" y="3179"/>
                    </a:cubicBezTo>
                    <a:lnTo>
                      <a:pt x="21600" y="21600"/>
                    </a:lnTo>
                    <a:close/>
                  </a:path>
                </a:pathLst>
              </a:custGeom>
              <a:solidFill>
                <a:srgbClr val="C1CEFF"/>
              </a:solidFill>
              <a:ln w="9525" cap="rnd">
                <a:noFill/>
                <a:round/>
                <a:headEnd/>
                <a:tailEnd/>
              </a:ln>
            </p:spPr>
            <p:txBody>
              <a:bodyPr/>
              <a:lstStyle/>
              <a:p>
                <a:endParaRPr lang="es-ES"/>
              </a:p>
            </p:txBody>
          </p:sp>
          <p:sp>
            <p:nvSpPr>
              <p:cNvPr id="5279" name="Arc 36"/>
              <p:cNvSpPr>
                <a:spLocks/>
              </p:cNvSpPr>
              <p:nvPr/>
            </p:nvSpPr>
            <p:spPr bwMode="auto">
              <a:xfrm>
                <a:off x="277" y="1812"/>
                <a:ext cx="329" cy="191"/>
              </a:xfrm>
              <a:custGeom>
                <a:avLst/>
                <a:gdLst>
                  <a:gd name="T0" fmla="*/ 0 w 32028"/>
                  <a:gd name="T1" fmla="*/ 0 h 22543"/>
                  <a:gd name="T2" fmla="*/ 0 w 32028"/>
                  <a:gd name="T3" fmla="*/ 0 h 22543"/>
                  <a:gd name="T4" fmla="*/ 0 w 32028"/>
                  <a:gd name="T5" fmla="*/ 0 h 22543"/>
                  <a:gd name="T6" fmla="*/ 0 60000 65536"/>
                  <a:gd name="T7" fmla="*/ 0 60000 65536"/>
                  <a:gd name="T8" fmla="*/ 0 60000 65536"/>
                  <a:gd name="T9" fmla="*/ 0 w 32028"/>
                  <a:gd name="T10" fmla="*/ 0 h 22543"/>
                  <a:gd name="T11" fmla="*/ 32028 w 32028"/>
                  <a:gd name="T12" fmla="*/ 22543 h 22543"/>
                </a:gdLst>
                <a:ahLst/>
                <a:cxnLst>
                  <a:cxn ang="T6">
                    <a:pos x="T0" y="T1"/>
                  </a:cxn>
                  <a:cxn ang="T7">
                    <a:pos x="T2" y="T3"/>
                  </a:cxn>
                  <a:cxn ang="T8">
                    <a:pos x="T4" y="T5"/>
                  </a:cxn>
                </a:cxnLst>
                <a:rect l="T9" t="T10" r="T11" b="T12"/>
                <a:pathLst>
                  <a:path w="32028" h="22543" fill="none" extrusionOk="0">
                    <a:moveTo>
                      <a:pt x="32028" y="19859"/>
                    </a:moveTo>
                    <a:cubicBezTo>
                      <a:pt x="28834" y="21619"/>
                      <a:pt x="25246" y="22542"/>
                      <a:pt x="21600" y="22543"/>
                    </a:cubicBezTo>
                    <a:cubicBezTo>
                      <a:pt x="9670" y="22543"/>
                      <a:pt x="0" y="12872"/>
                      <a:pt x="0" y="943"/>
                    </a:cubicBezTo>
                    <a:cubicBezTo>
                      <a:pt x="-1" y="628"/>
                      <a:pt x="6" y="314"/>
                      <a:pt x="20" y="-1"/>
                    </a:cubicBezTo>
                  </a:path>
                  <a:path w="32028" h="22543" stroke="0" extrusionOk="0">
                    <a:moveTo>
                      <a:pt x="32028" y="19859"/>
                    </a:moveTo>
                    <a:cubicBezTo>
                      <a:pt x="28834" y="21619"/>
                      <a:pt x="25246" y="22542"/>
                      <a:pt x="21600" y="22543"/>
                    </a:cubicBezTo>
                    <a:cubicBezTo>
                      <a:pt x="9670" y="22543"/>
                      <a:pt x="0" y="12872"/>
                      <a:pt x="0" y="943"/>
                    </a:cubicBezTo>
                    <a:cubicBezTo>
                      <a:pt x="-1" y="628"/>
                      <a:pt x="6" y="314"/>
                      <a:pt x="20" y="-1"/>
                    </a:cubicBezTo>
                    <a:lnTo>
                      <a:pt x="21600" y="943"/>
                    </a:lnTo>
                    <a:close/>
                  </a:path>
                </a:pathLst>
              </a:custGeom>
              <a:solidFill>
                <a:srgbClr val="C1CEFF"/>
              </a:solidFill>
              <a:ln w="9525" cap="rnd">
                <a:noFill/>
                <a:round/>
                <a:headEnd/>
                <a:tailEnd/>
              </a:ln>
            </p:spPr>
            <p:txBody>
              <a:bodyPr/>
              <a:lstStyle/>
              <a:p>
                <a:endParaRPr lang="es-ES"/>
              </a:p>
            </p:txBody>
          </p:sp>
          <p:sp>
            <p:nvSpPr>
              <p:cNvPr id="5280" name="Arc 37"/>
              <p:cNvSpPr>
                <a:spLocks/>
              </p:cNvSpPr>
              <p:nvPr/>
            </p:nvSpPr>
            <p:spPr bwMode="auto">
              <a:xfrm>
                <a:off x="601" y="1934"/>
                <a:ext cx="576" cy="198"/>
              </a:xfrm>
              <a:custGeom>
                <a:avLst/>
                <a:gdLst>
                  <a:gd name="T0" fmla="*/ 0 w 38898"/>
                  <a:gd name="T1" fmla="*/ 0 h 21600"/>
                  <a:gd name="T2" fmla="*/ 0 w 38898"/>
                  <a:gd name="T3" fmla="*/ 0 h 21600"/>
                  <a:gd name="T4" fmla="*/ 0 w 38898"/>
                  <a:gd name="T5" fmla="*/ 0 h 21600"/>
                  <a:gd name="T6" fmla="*/ 0 60000 65536"/>
                  <a:gd name="T7" fmla="*/ 0 60000 65536"/>
                  <a:gd name="T8" fmla="*/ 0 60000 65536"/>
                  <a:gd name="T9" fmla="*/ 0 w 38898"/>
                  <a:gd name="T10" fmla="*/ 0 h 21600"/>
                  <a:gd name="T11" fmla="*/ 38898 w 38898"/>
                  <a:gd name="T12" fmla="*/ 21600 h 21600"/>
                </a:gdLst>
                <a:ahLst/>
                <a:cxnLst>
                  <a:cxn ang="T6">
                    <a:pos x="T0" y="T1"/>
                  </a:cxn>
                  <a:cxn ang="T7">
                    <a:pos x="T2" y="T3"/>
                  </a:cxn>
                  <a:cxn ang="T8">
                    <a:pos x="T4" y="T5"/>
                  </a:cxn>
                </a:cxnLst>
                <a:rect l="T9" t="T10" r="T11" b="T12"/>
                <a:pathLst>
                  <a:path w="38898" h="21600" fill="none" extrusionOk="0">
                    <a:moveTo>
                      <a:pt x="38897" y="12351"/>
                    </a:moveTo>
                    <a:cubicBezTo>
                      <a:pt x="34858" y="18146"/>
                      <a:pt x="28241" y="21599"/>
                      <a:pt x="21178" y="21600"/>
                    </a:cubicBezTo>
                    <a:cubicBezTo>
                      <a:pt x="10887" y="21600"/>
                      <a:pt x="2025" y="14340"/>
                      <a:pt x="0" y="4250"/>
                    </a:cubicBezTo>
                  </a:path>
                  <a:path w="38898" h="21600" stroke="0" extrusionOk="0">
                    <a:moveTo>
                      <a:pt x="38897" y="12351"/>
                    </a:moveTo>
                    <a:cubicBezTo>
                      <a:pt x="34858" y="18146"/>
                      <a:pt x="28241" y="21599"/>
                      <a:pt x="21178" y="21600"/>
                    </a:cubicBezTo>
                    <a:cubicBezTo>
                      <a:pt x="10887" y="21600"/>
                      <a:pt x="2025" y="14340"/>
                      <a:pt x="0" y="4250"/>
                    </a:cubicBezTo>
                    <a:lnTo>
                      <a:pt x="21178" y="0"/>
                    </a:lnTo>
                    <a:close/>
                  </a:path>
                </a:pathLst>
              </a:custGeom>
              <a:solidFill>
                <a:srgbClr val="C1CEFF"/>
              </a:solidFill>
              <a:ln w="9525" cap="rnd">
                <a:noFill/>
                <a:round/>
                <a:headEnd/>
                <a:tailEnd/>
              </a:ln>
            </p:spPr>
            <p:txBody>
              <a:bodyPr/>
              <a:lstStyle/>
              <a:p>
                <a:endParaRPr lang="es-ES"/>
              </a:p>
            </p:txBody>
          </p:sp>
          <p:sp>
            <p:nvSpPr>
              <p:cNvPr id="5281" name="Arc 38"/>
              <p:cNvSpPr>
                <a:spLocks/>
              </p:cNvSpPr>
              <p:nvPr/>
            </p:nvSpPr>
            <p:spPr bwMode="auto">
              <a:xfrm>
                <a:off x="1182" y="1258"/>
                <a:ext cx="251" cy="234"/>
              </a:xfrm>
              <a:custGeom>
                <a:avLst/>
                <a:gdLst>
                  <a:gd name="T0" fmla="*/ 0 w 26150"/>
                  <a:gd name="T1" fmla="*/ 0 h 32301"/>
                  <a:gd name="T2" fmla="*/ 0 w 26150"/>
                  <a:gd name="T3" fmla="*/ 0 h 32301"/>
                  <a:gd name="T4" fmla="*/ 0 w 26150"/>
                  <a:gd name="T5" fmla="*/ 0 h 32301"/>
                  <a:gd name="T6" fmla="*/ 0 60000 65536"/>
                  <a:gd name="T7" fmla="*/ 0 60000 65536"/>
                  <a:gd name="T8" fmla="*/ 0 60000 65536"/>
                  <a:gd name="T9" fmla="*/ 0 w 26150"/>
                  <a:gd name="T10" fmla="*/ 0 h 32301"/>
                  <a:gd name="T11" fmla="*/ 26150 w 26150"/>
                  <a:gd name="T12" fmla="*/ 32301 h 32301"/>
                </a:gdLst>
                <a:ahLst/>
                <a:cxnLst>
                  <a:cxn ang="T6">
                    <a:pos x="T0" y="T1"/>
                  </a:cxn>
                  <a:cxn ang="T7">
                    <a:pos x="T2" y="T3"/>
                  </a:cxn>
                  <a:cxn ang="T8">
                    <a:pos x="T4" y="T5"/>
                  </a:cxn>
                </a:cxnLst>
                <a:rect l="T9" t="T10" r="T11" b="T12"/>
                <a:pathLst>
                  <a:path w="26150" h="32301" fill="none" extrusionOk="0">
                    <a:moveTo>
                      <a:pt x="-1" y="484"/>
                    </a:moveTo>
                    <a:cubicBezTo>
                      <a:pt x="1495" y="162"/>
                      <a:pt x="3020" y="-1"/>
                      <a:pt x="4550" y="0"/>
                    </a:cubicBezTo>
                    <a:cubicBezTo>
                      <a:pt x="16479" y="0"/>
                      <a:pt x="26150" y="9670"/>
                      <a:pt x="26150" y="21600"/>
                    </a:cubicBezTo>
                    <a:cubicBezTo>
                      <a:pt x="26150" y="25352"/>
                      <a:pt x="25172" y="29041"/>
                      <a:pt x="23312" y="32300"/>
                    </a:cubicBezTo>
                  </a:path>
                  <a:path w="26150" h="32301" stroke="0" extrusionOk="0">
                    <a:moveTo>
                      <a:pt x="-1" y="484"/>
                    </a:moveTo>
                    <a:cubicBezTo>
                      <a:pt x="1495" y="162"/>
                      <a:pt x="3020" y="-1"/>
                      <a:pt x="4550" y="0"/>
                    </a:cubicBezTo>
                    <a:cubicBezTo>
                      <a:pt x="16479" y="0"/>
                      <a:pt x="26150" y="9670"/>
                      <a:pt x="26150" y="21600"/>
                    </a:cubicBezTo>
                    <a:cubicBezTo>
                      <a:pt x="26150" y="25352"/>
                      <a:pt x="25172" y="29041"/>
                      <a:pt x="23312" y="32300"/>
                    </a:cubicBezTo>
                    <a:lnTo>
                      <a:pt x="4550" y="21600"/>
                    </a:lnTo>
                    <a:close/>
                  </a:path>
                </a:pathLst>
              </a:custGeom>
              <a:solidFill>
                <a:srgbClr val="C1CEFF"/>
              </a:solidFill>
              <a:ln w="9525" cap="rnd">
                <a:noFill/>
                <a:round/>
                <a:headEnd/>
                <a:tailEnd/>
              </a:ln>
            </p:spPr>
            <p:txBody>
              <a:bodyPr/>
              <a:lstStyle/>
              <a:p>
                <a:endParaRPr lang="es-ES"/>
              </a:p>
            </p:txBody>
          </p:sp>
          <p:sp>
            <p:nvSpPr>
              <p:cNvPr id="5282" name="Arc 39"/>
              <p:cNvSpPr>
                <a:spLocks/>
              </p:cNvSpPr>
              <p:nvPr/>
            </p:nvSpPr>
            <p:spPr bwMode="auto">
              <a:xfrm>
                <a:off x="1254" y="1493"/>
                <a:ext cx="239" cy="231"/>
              </a:xfrm>
              <a:custGeom>
                <a:avLst/>
                <a:gdLst>
                  <a:gd name="T0" fmla="*/ 0 w 21600"/>
                  <a:gd name="T1" fmla="*/ 0 h 29146"/>
                  <a:gd name="T2" fmla="*/ 0 w 21600"/>
                  <a:gd name="T3" fmla="*/ 0 h 29146"/>
                  <a:gd name="T4" fmla="*/ 0 w 21600"/>
                  <a:gd name="T5" fmla="*/ 0 h 29146"/>
                  <a:gd name="T6" fmla="*/ 0 60000 65536"/>
                  <a:gd name="T7" fmla="*/ 0 60000 65536"/>
                  <a:gd name="T8" fmla="*/ 0 60000 65536"/>
                  <a:gd name="T9" fmla="*/ 0 w 21600"/>
                  <a:gd name="T10" fmla="*/ 0 h 29146"/>
                  <a:gd name="T11" fmla="*/ 21600 w 21600"/>
                  <a:gd name="T12" fmla="*/ 29146 h 29146"/>
                </a:gdLst>
                <a:ahLst/>
                <a:cxnLst>
                  <a:cxn ang="T6">
                    <a:pos x="T0" y="T1"/>
                  </a:cxn>
                  <a:cxn ang="T7">
                    <a:pos x="T2" y="T3"/>
                  </a:cxn>
                  <a:cxn ang="T8">
                    <a:pos x="T4" y="T5"/>
                  </a:cxn>
                </a:cxnLst>
                <a:rect l="T9" t="T10" r="T11" b="T12"/>
                <a:pathLst>
                  <a:path w="21600" h="29146" fill="none" extrusionOk="0">
                    <a:moveTo>
                      <a:pt x="13526" y="0"/>
                    </a:moveTo>
                    <a:cubicBezTo>
                      <a:pt x="18630" y="4099"/>
                      <a:pt x="21600" y="10293"/>
                      <a:pt x="21600" y="16840"/>
                    </a:cubicBezTo>
                    <a:cubicBezTo>
                      <a:pt x="21600" y="21238"/>
                      <a:pt x="20257" y="25531"/>
                      <a:pt x="17751" y="29145"/>
                    </a:cubicBezTo>
                  </a:path>
                  <a:path w="21600" h="29146" stroke="0" extrusionOk="0">
                    <a:moveTo>
                      <a:pt x="13526" y="0"/>
                    </a:moveTo>
                    <a:cubicBezTo>
                      <a:pt x="18630" y="4099"/>
                      <a:pt x="21600" y="10293"/>
                      <a:pt x="21600" y="16840"/>
                    </a:cubicBezTo>
                    <a:cubicBezTo>
                      <a:pt x="21600" y="21238"/>
                      <a:pt x="20257" y="25531"/>
                      <a:pt x="17751" y="29145"/>
                    </a:cubicBezTo>
                    <a:lnTo>
                      <a:pt x="0" y="16840"/>
                    </a:lnTo>
                    <a:close/>
                  </a:path>
                </a:pathLst>
              </a:custGeom>
              <a:solidFill>
                <a:srgbClr val="C1CEFF"/>
              </a:solidFill>
              <a:ln w="9525" cap="rnd">
                <a:noFill/>
                <a:round/>
                <a:headEnd/>
                <a:tailEnd/>
              </a:ln>
            </p:spPr>
            <p:txBody>
              <a:bodyPr/>
              <a:lstStyle/>
              <a:p>
                <a:endParaRPr lang="es-ES"/>
              </a:p>
            </p:txBody>
          </p:sp>
          <p:sp>
            <p:nvSpPr>
              <p:cNvPr id="5283" name="Arc 40"/>
              <p:cNvSpPr>
                <a:spLocks/>
              </p:cNvSpPr>
              <p:nvPr/>
            </p:nvSpPr>
            <p:spPr bwMode="auto">
              <a:xfrm>
                <a:off x="1175" y="1729"/>
                <a:ext cx="280" cy="335"/>
              </a:xfrm>
              <a:custGeom>
                <a:avLst/>
                <a:gdLst>
                  <a:gd name="T0" fmla="*/ 0 w 28679"/>
                  <a:gd name="T1" fmla="*/ 0 h 27636"/>
                  <a:gd name="T2" fmla="*/ 0 w 28679"/>
                  <a:gd name="T3" fmla="*/ 0 h 27636"/>
                  <a:gd name="T4" fmla="*/ 0 w 28679"/>
                  <a:gd name="T5" fmla="*/ 0 h 27636"/>
                  <a:gd name="T6" fmla="*/ 0 60000 65536"/>
                  <a:gd name="T7" fmla="*/ 0 60000 65536"/>
                  <a:gd name="T8" fmla="*/ 0 60000 65536"/>
                  <a:gd name="T9" fmla="*/ 0 w 28679"/>
                  <a:gd name="T10" fmla="*/ 0 h 27636"/>
                  <a:gd name="T11" fmla="*/ 28679 w 28679"/>
                  <a:gd name="T12" fmla="*/ 27636 h 27636"/>
                </a:gdLst>
                <a:ahLst/>
                <a:cxnLst>
                  <a:cxn ang="T6">
                    <a:pos x="T0" y="T1"/>
                  </a:cxn>
                  <a:cxn ang="T7">
                    <a:pos x="T2" y="T3"/>
                  </a:cxn>
                  <a:cxn ang="T8">
                    <a:pos x="T4" y="T5"/>
                  </a:cxn>
                </a:cxnLst>
                <a:rect l="T9" t="T10" r="T11" b="T12"/>
                <a:pathLst>
                  <a:path w="28679" h="27636" fill="none" extrusionOk="0">
                    <a:moveTo>
                      <a:pt x="27818" y="-1"/>
                    </a:moveTo>
                    <a:cubicBezTo>
                      <a:pt x="28389" y="1961"/>
                      <a:pt x="28679" y="3993"/>
                      <a:pt x="28679" y="6036"/>
                    </a:cubicBezTo>
                    <a:cubicBezTo>
                      <a:pt x="28679" y="17965"/>
                      <a:pt x="19008" y="27636"/>
                      <a:pt x="7079" y="27636"/>
                    </a:cubicBezTo>
                    <a:cubicBezTo>
                      <a:pt x="4669" y="27636"/>
                      <a:pt x="2276" y="27232"/>
                      <a:pt x="-1" y="26443"/>
                    </a:cubicBezTo>
                  </a:path>
                  <a:path w="28679" h="27636" stroke="0" extrusionOk="0">
                    <a:moveTo>
                      <a:pt x="27818" y="-1"/>
                    </a:moveTo>
                    <a:cubicBezTo>
                      <a:pt x="28389" y="1961"/>
                      <a:pt x="28679" y="3993"/>
                      <a:pt x="28679" y="6036"/>
                    </a:cubicBezTo>
                    <a:cubicBezTo>
                      <a:pt x="28679" y="17965"/>
                      <a:pt x="19008" y="27636"/>
                      <a:pt x="7079" y="27636"/>
                    </a:cubicBezTo>
                    <a:cubicBezTo>
                      <a:pt x="4669" y="27636"/>
                      <a:pt x="2276" y="27232"/>
                      <a:pt x="-1" y="26443"/>
                    </a:cubicBezTo>
                    <a:lnTo>
                      <a:pt x="7079" y="6036"/>
                    </a:lnTo>
                    <a:close/>
                  </a:path>
                </a:pathLst>
              </a:custGeom>
              <a:solidFill>
                <a:srgbClr val="C1CEFF"/>
              </a:solidFill>
              <a:ln w="9525" cap="rnd">
                <a:noFill/>
                <a:round/>
                <a:headEnd/>
                <a:tailEnd/>
              </a:ln>
            </p:spPr>
            <p:txBody>
              <a:bodyPr/>
              <a:lstStyle/>
              <a:p>
                <a:endParaRPr lang="es-ES"/>
              </a:p>
            </p:txBody>
          </p:sp>
          <p:sp>
            <p:nvSpPr>
              <p:cNvPr id="5284" name="Arc 41"/>
              <p:cNvSpPr>
                <a:spLocks/>
              </p:cNvSpPr>
              <p:nvPr/>
            </p:nvSpPr>
            <p:spPr bwMode="auto">
              <a:xfrm>
                <a:off x="192" y="1494"/>
                <a:ext cx="150" cy="318"/>
              </a:xfrm>
              <a:custGeom>
                <a:avLst/>
                <a:gdLst>
                  <a:gd name="T0" fmla="*/ 0 w 21600"/>
                  <a:gd name="T1" fmla="*/ 0 h 41197"/>
                  <a:gd name="T2" fmla="*/ 0 w 21600"/>
                  <a:gd name="T3" fmla="*/ 0 h 41197"/>
                  <a:gd name="T4" fmla="*/ 0 w 21600"/>
                  <a:gd name="T5" fmla="*/ 0 h 41197"/>
                  <a:gd name="T6" fmla="*/ 0 60000 65536"/>
                  <a:gd name="T7" fmla="*/ 0 60000 65536"/>
                  <a:gd name="T8" fmla="*/ 0 60000 65536"/>
                  <a:gd name="T9" fmla="*/ 0 w 21600"/>
                  <a:gd name="T10" fmla="*/ 0 h 41197"/>
                  <a:gd name="T11" fmla="*/ 21600 w 21600"/>
                  <a:gd name="T12" fmla="*/ 41197 h 41197"/>
                </a:gdLst>
                <a:ahLst/>
                <a:cxnLst>
                  <a:cxn ang="T6">
                    <a:pos x="T0" y="T1"/>
                  </a:cxn>
                  <a:cxn ang="T7">
                    <a:pos x="T2" y="T3"/>
                  </a:cxn>
                  <a:cxn ang="T8">
                    <a:pos x="T4" y="T5"/>
                  </a:cxn>
                </a:cxnLst>
                <a:rect l="T9" t="T10" r="T11" b="T12"/>
                <a:pathLst>
                  <a:path w="21600" h="41197" fill="none" extrusionOk="0">
                    <a:moveTo>
                      <a:pt x="12642" y="41196"/>
                    </a:moveTo>
                    <a:cubicBezTo>
                      <a:pt x="4941" y="37687"/>
                      <a:pt x="0" y="30004"/>
                      <a:pt x="0" y="21542"/>
                    </a:cubicBezTo>
                    <a:cubicBezTo>
                      <a:pt x="-1" y="10223"/>
                      <a:pt x="8736" y="824"/>
                      <a:pt x="20024" y="-1"/>
                    </a:cubicBezTo>
                  </a:path>
                  <a:path w="21600" h="41197" stroke="0" extrusionOk="0">
                    <a:moveTo>
                      <a:pt x="12642" y="41196"/>
                    </a:moveTo>
                    <a:cubicBezTo>
                      <a:pt x="4941" y="37687"/>
                      <a:pt x="0" y="30004"/>
                      <a:pt x="0" y="21542"/>
                    </a:cubicBezTo>
                    <a:cubicBezTo>
                      <a:pt x="-1" y="10223"/>
                      <a:pt x="8736" y="824"/>
                      <a:pt x="20024" y="-1"/>
                    </a:cubicBezTo>
                    <a:lnTo>
                      <a:pt x="21600" y="21542"/>
                    </a:lnTo>
                    <a:close/>
                  </a:path>
                </a:pathLst>
              </a:custGeom>
              <a:solidFill>
                <a:srgbClr val="C1CEFF"/>
              </a:solidFill>
              <a:ln w="9525" cap="rnd">
                <a:noFill/>
                <a:round/>
                <a:headEnd/>
                <a:tailEnd/>
              </a:ln>
            </p:spPr>
            <p:txBody>
              <a:bodyPr/>
              <a:lstStyle/>
              <a:p>
                <a:endParaRPr lang="es-ES"/>
              </a:p>
            </p:txBody>
          </p:sp>
        </p:grpSp>
      </p:grpSp>
      <p:grpSp>
        <p:nvGrpSpPr>
          <p:cNvPr id="7" name="Group 42"/>
          <p:cNvGrpSpPr>
            <a:grpSpLocks/>
          </p:cNvGrpSpPr>
          <p:nvPr/>
        </p:nvGrpSpPr>
        <p:grpSpPr bwMode="auto">
          <a:xfrm>
            <a:off x="6454775" y="2308225"/>
            <a:ext cx="2339975" cy="1779588"/>
            <a:chOff x="3615" y="1132"/>
            <a:chExt cx="1310" cy="997"/>
          </a:xfrm>
        </p:grpSpPr>
        <p:grpSp>
          <p:nvGrpSpPr>
            <p:cNvPr id="8" name="Group 43"/>
            <p:cNvGrpSpPr>
              <a:grpSpLocks/>
            </p:cNvGrpSpPr>
            <p:nvPr/>
          </p:nvGrpSpPr>
          <p:grpSpPr bwMode="auto">
            <a:xfrm>
              <a:off x="3624" y="1139"/>
              <a:ext cx="1301" cy="990"/>
              <a:chOff x="3624" y="1139"/>
              <a:chExt cx="1301" cy="990"/>
            </a:xfrm>
          </p:grpSpPr>
          <p:grpSp>
            <p:nvGrpSpPr>
              <p:cNvPr id="9" name="Group 44"/>
              <p:cNvGrpSpPr>
                <a:grpSpLocks/>
              </p:cNvGrpSpPr>
              <p:nvPr/>
            </p:nvGrpSpPr>
            <p:grpSpPr bwMode="auto">
              <a:xfrm>
                <a:off x="3625" y="1141"/>
                <a:ext cx="1295" cy="984"/>
                <a:chOff x="3625" y="1141"/>
                <a:chExt cx="1295" cy="984"/>
              </a:xfrm>
            </p:grpSpPr>
            <p:sp>
              <p:nvSpPr>
                <p:cNvPr id="5265" name="Oval 45"/>
                <p:cNvSpPr>
                  <a:spLocks noChangeArrowheads="1"/>
                </p:cNvSpPr>
                <p:nvPr/>
              </p:nvSpPr>
              <p:spPr bwMode="auto">
                <a:xfrm>
                  <a:off x="4072" y="1141"/>
                  <a:ext cx="559" cy="402"/>
                </a:xfrm>
                <a:prstGeom prst="ellipse">
                  <a:avLst/>
                </a:prstGeom>
                <a:solidFill>
                  <a:srgbClr val="C1CEFF"/>
                </a:solidFill>
                <a:ln w="9525">
                  <a:noFill/>
                  <a:round/>
                  <a:headEnd/>
                  <a:tailEnd/>
                </a:ln>
              </p:spPr>
              <p:txBody>
                <a:bodyPr wrap="none" anchor="ctr"/>
                <a:lstStyle/>
                <a:p>
                  <a:endParaRPr lang="es-ES"/>
                </a:p>
              </p:txBody>
            </p:sp>
            <p:sp>
              <p:nvSpPr>
                <p:cNvPr id="5266" name="Oval 46"/>
                <p:cNvSpPr>
                  <a:spLocks noChangeArrowheads="1"/>
                </p:cNvSpPr>
                <p:nvPr/>
              </p:nvSpPr>
              <p:spPr bwMode="auto">
                <a:xfrm>
                  <a:off x="3758" y="1250"/>
                  <a:ext cx="425" cy="403"/>
                </a:xfrm>
                <a:prstGeom prst="ellipse">
                  <a:avLst/>
                </a:prstGeom>
                <a:solidFill>
                  <a:srgbClr val="C1CEFF"/>
                </a:solidFill>
                <a:ln w="9525">
                  <a:noFill/>
                  <a:round/>
                  <a:headEnd/>
                  <a:tailEnd/>
                </a:ln>
              </p:spPr>
              <p:txBody>
                <a:bodyPr wrap="none" anchor="ctr"/>
                <a:lstStyle/>
                <a:p>
                  <a:endParaRPr lang="es-ES"/>
                </a:p>
              </p:txBody>
            </p:sp>
            <p:sp>
              <p:nvSpPr>
                <p:cNvPr id="5267" name="Oval 47"/>
                <p:cNvSpPr>
                  <a:spLocks noChangeArrowheads="1"/>
                </p:cNvSpPr>
                <p:nvPr/>
              </p:nvSpPr>
              <p:spPr bwMode="auto">
                <a:xfrm>
                  <a:off x="3625" y="1497"/>
                  <a:ext cx="284" cy="323"/>
                </a:xfrm>
                <a:prstGeom prst="ellipse">
                  <a:avLst/>
                </a:prstGeom>
                <a:solidFill>
                  <a:srgbClr val="C1CEFF"/>
                </a:solidFill>
                <a:ln w="9525">
                  <a:noFill/>
                  <a:round/>
                  <a:headEnd/>
                  <a:tailEnd/>
                </a:ln>
              </p:spPr>
              <p:txBody>
                <a:bodyPr wrap="none" anchor="ctr"/>
                <a:lstStyle/>
                <a:p>
                  <a:endParaRPr lang="es-ES"/>
                </a:p>
              </p:txBody>
            </p:sp>
            <p:sp>
              <p:nvSpPr>
                <p:cNvPr id="5268" name="Oval 48"/>
                <p:cNvSpPr>
                  <a:spLocks noChangeArrowheads="1"/>
                </p:cNvSpPr>
                <p:nvPr/>
              </p:nvSpPr>
              <p:spPr bwMode="auto">
                <a:xfrm>
                  <a:off x="3708" y="1643"/>
                  <a:ext cx="437" cy="355"/>
                </a:xfrm>
                <a:prstGeom prst="ellipse">
                  <a:avLst/>
                </a:prstGeom>
                <a:solidFill>
                  <a:srgbClr val="C1CEFF"/>
                </a:solidFill>
                <a:ln w="9525">
                  <a:noFill/>
                  <a:round/>
                  <a:headEnd/>
                  <a:tailEnd/>
                </a:ln>
              </p:spPr>
              <p:txBody>
                <a:bodyPr wrap="none" anchor="ctr"/>
                <a:lstStyle/>
                <a:p>
                  <a:endParaRPr lang="es-ES"/>
                </a:p>
              </p:txBody>
            </p:sp>
            <p:sp>
              <p:nvSpPr>
                <p:cNvPr id="5269" name="Oval 49"/>
                <p:cNvSpPr>
                  <a:spLocks noChangeArrowheads="1"/>
                </p:cNvSpPr>
                <p:nvPr/>
              </p:nvSpPr>
              <p:spPr bwMode="auto">
                <a:xfrm>
                  <a:off x="4022" y="1703"/>
                  <a:ext cx="656" cy="422"/>
                </a:xfrm>
                <a:prstGeom prst="ellipse">
                  <a:avLst/>
                </a:prstGeom>
                <a:solidFill>
                  <a:srgbClr val="C1CEFF"/>
                </a:solidFill>
                <a:ln w="9525">
                  <a:noFill/>
                  <a:round/>
                  <a:headEnd/>
                  <a:tailEnd/>
                </a:ln>
              </p:spPr>
              <p:txBody>
                <a:bodyPr wrap="none" anchor="ctr"/>
                <a:lstStyle/>
                <a:p>
                  <a:endParaRPr lang="es-ES"/>
                </a:p>
              </p:txBody>
            </p:sp>
            <p:sp>
              <p:nvSpPr>
                <p:cNvPr id="5270" name="Oval 50"/>
                <p:cNvSpPr>
                  <a:spLocks noChangeArrowheads="1"/>
                </p:cNvSpPr>
                <p:nvPr/>
              </p:nvSpPr>
              <p:spPr bwMode="auto">
                <a:xfrm>
                  <a:off x="4446" y="1259"/>
                  <a:ext cx="414" cy="314"/>
                </a:xfrm>
                <a:prstGeom prst="ellipse">
                  <a:avLst/>
                </a:prstGeom>
                <a:solidFill>
                  <a:srgbClr val="C1CEFF"/>
                </a:solidFill>
                <a:ln w="9525">
                  <a:noFill/>
                  <a:round/>
                  <a:headEnd/>
                  <a:tailEnd/>
                </a:ln>
              </p:spPr>
              <p:txBody>
                <a:bodyPr wrap="none" anchor="ctr"/>
                <a:lstStyle/>
                <a:p>
                  <a:endParaRPr lang="es-ES"/>
                </a:p>
              </p:txBody>
            </p:sp>
            <p:sp>
              <p:nvSpPr>
                <p:cNvPr id="5271" name="Oval 51"/>
                <p:cNvSpPr>
                  <a:spLocks noChangeArrowheads="1"/>
                </p:cNvSpPr>
                <p:nvPr/>
              </p:nvSpPr>
              <p:spPr bwMode="auto">
                <a:xfrm>
                  <a:off x="4509" y="1466"/>
                  <a:ext cx="411" cy="314"/>
                </a:xfrm>
                <a:prstGeom prst="ellipse">
                  <a:avLst/>
                </a:prstGeom>
                <a:solidFill>
                  <a:srgbClr val="C1CEFF"/>
                </a:solidFill>
                <a:ln w="9525">
                  <a:noFill/>
                  <a:round/>
                  <a:headEnd/>
                  <a:tailEnd/>
                </a:ln>
              </p:spPr>
              <p:txBody>
                <a:bodyPr wrap="none" anchor="ctr"/>
                <a:lstStyle/>
                <a:p>
                  <a:endParaRPr lang="es-ES"/>
                </a:p>
              </p:txBody>
            </p:sp>
            <p:sp>
              <p:nvSpPr>
                <p:cNvPr id="5272" name="Oval 52"/>
                <p:cNvSpPr>
                  <a:spLocks noChangeArrowheads="1"/>
                </p:cNvSpPr>
                <p:nvPr/>
              </p:nvSpPr>
              <p:spPr bwMode="auto">
                <a:xfrm>
                  <a:off x="4471" y="1534"/>
                  <a:ext cx="409" cy="522"/>
                </a:xfrm>
                <a:prstGeom prst="ellipse">
                  <a:avLst/>
                </a:prstGeom>
                <a:solidFill>
                  <a:srgbClr val="C1CEFF"/>
                </a:solidFill>
                <a:ln w="9525">
                  <a:noFill/>
                  <a:round/>
                  <a:headEnd/>
                  <a:tailEnd/>
                </a:ln>
              </p:spPr>
              <p:txBody>
                <a:bodyPr wrap="none" anchor="ctr"/>
                <a:lstStyle/>
                <a:p>
                  <a:endParaRPr lang="es-ES"/>
                </a:p>
              </p:txBody>
            </p:sp>
            <p:sp>
              <p:nvSpPr>
                <p:cNvPr id="5273" name="Oval 53"/>
                <p:cNvSpPr>
                  <a:spLocks noChangeArrowheads="1"/>
                </p:cNvSpPr>
                <p:nvPr/>
              </p:nvSpPr>
              <p:spPr bwMode="auto">
                <a:xfrm>
                  <a:off x="3858" y="1379"/>
                  <a:ext cx="844" cy="521"/>
                </a:xfrm>
                <a:prstGeom prst="ellipse">
                  <a:avLst/>
                </a:prstGeom>
                <a:solidFill>
                  <a:srgbClr val="C1CEFF"/>
                </a:solidFill>
                <a:ln w="9525">
                  <a:noFill/>
                  <a:round/>
                  <a:headEnd/>
                  <a:tailEnd/>
                </a:ln>
              </p:spPr>
              <p:txBody>
                <a:bodyPr wrap="none" anchor="ctr"/>
                <a:lstStyle/>
                <a:p>
                  <a:endParaRPr lang="es-ES"/>
                </a:p>
              </p:txBody>
            </p:sp>
          </p:grpSp>
          <p:sp>
            <p:nvSpPr>
              <p:cNvPr id="5257" name="Arc 54"/>
              <p:cNvSpPr>
                <a:spLocks/>
              </p:cNvSpPr>
              <p:nvPr/>
            </p:nvSpPr>
            <p:spPr bwMode="auto">
              <a:xfrm>
                <a:off x="4083" y="1139"/>
                <a:ext cx="535" cy="203"/>
              </a:xfrm>
              <a:custGeom>
                <a:avLst/>
                <a:gdLst>
                  <a:gd name="T0" fmla="*/ 0 w 40657"/>
                  <a:gd name="T1" fmla="*/ 0 h 21600"/>
                  <a:gd name="T2" fmla="*/ 0 w 40657"/>
                  <a:gd name="T3" fmla="*/ 0 h 21600"/>
                  <a:gd name="T4" fmla="*/ 0 w 40657"/>
                  <a:gd name="T5" fmla="*/ 0 h 21600"/>
                  <a:gd name="T6" fmla="*/ 0 60000 65536"/>
                  <a:gd name="T7" fmla="*/ 0 60000 65536"/>
                  <a:gd name="T8" fmla="*/ 0 60000 65536"/>
                  <a:gd name="T9" fmla="*/ 0 w 40657"/>
                  <a:gd name="T10" fmla="*/ 0 h 21600"/>
                  <a:gd name="T11" fmla="*/ 40657 w 40657"/>
                  <a:gd name="T12" fmla="*/ 21600 h 21600"/>
                </a:gdLst>
                <a:ahLst/>
                <a:cxnLst>
                  <a:cxn ang="T6">
                    <a:pos x="T0" y="T1"/>
                  </a:cxn>
                  <a:cxn ang="T7">
                    <a:pos x="T2" y="T3"/>
                  </a:cxn>
                  <a:cxn ang="T8">
                    <a:pos x="T4" y="T5"/>
                  </a:cxn>
                </a:cxnLst>
                <a:rect l="T9" t="T10" r="T11" b="T12"/>
                <a:pathLst>
                  <a:path w="40657" h="21600" fill="none" extrusionOk="0">
                    <a:moveTo>
                      <a:pt x="-1" y="14800"/>
                    </a:moveTo>
                    <a:cubicBezTo>
                      <a:pt x="2930" y="5964"/>
                      <a:pt x="11192" y="-1"/>
                      <a:pt x="20502" y="0"/>
                    </a:cubicBezTo>
                    <a:cubicBezTo>
                      <a:pt x="29433" y="0"/>
                      <a:pt x="37444" y="5497"/>
                      <a:pt x="40656" y="13832"/>
                    </a:cubicBezTo>
                  </a:path>
                  <a:path w="40657" h="21600" stroke="0" extrusionOk="0">
                    <a:moveTo>
                      <a:pt x="-1" y="14800"/>
                    </a:moveTo>
                    <a:cubicBezTo>
                      <a:pt x="2930" y="5964"/>
                      <a:pt x="11192" y="-1"/>
                      <a:pt x="20502" y="0"/>
                    </a:cubicBezTo>
                    <a:cubicBezTo>
                      <a:pt x="29433" y="0"/>
                      <a:pt x="37444" y="5497"/>
                      <a:pt x="40656" y="13832"/>
                    </a:cubicBezTo>
                    <a:lnTo>
                      <a:pt x="20502" y="21600"/>
                    </a:lnTo>
                    <a:close/>
                  </a:path>
                </a:pathLst>
              </a:custGeom>
              <a:solidFill>
                <a:srgbClr val="C1CEFF"/>
              </a:solidFill>
              <a:ln w="9525" cap="rnd">
                <a:noFill/>
                <a:round/>
                <a:headEnd/>
                <a:tailEnd/>
              </a:ln>
            </p:spPr>
            <p:txBody>
              <a:bodyPr/>
              <a:lstStyle/>
              <a:p>
                <a:endParaRPr lang="es-ES"/>
              </a:p>
            </p:txBody>
          </p:sp>
          <p:sp>
            <p:nvSpPr>
              <p:cNvPr id="5258" name="Arc 55"/>
              <p:cNvSpPr>
                <a:spLocks/>
              </p:cNvSpPr>
              <p:nvPr/>
            </p:nvSpPr>
            <p:spPr bwMode="auto">
              <a:xfrm>
                <a:off x="3755" y="1244"/>
                <a:ext cx="330" cy="245"/>
              </a:xfrm>
              <a:custGeom>
                <a:avLst/>
                <a:gdLst>
                  <a:gd name="T0" fmla="*/ 0 w 32855"/>
                  <a:gd name="T1" fmla="*/ 0 h 25933"/>
                  <a:gd name="T2" fmla="*/ 0 w 32855"/>
                  <a:gd name="T3" fmla="*/ 0 h 25933"/>
                  <a:gd name="T4" fmla="*/ 0 w 32855"/>
                  <a:gd name="T5" fmla="*/ 0 h 25933"/>
                  <a:gd name="T6" fmla="*/ 0 60000 65536"/>
                  <a:gd name="T7" fmla="*/ 0 60000 65536"/>
                  <a:gd name="T8" fmla="*/ 0 60000 65536"/>
                  <a:gd name="T9" fmla="*/ 0 w 32855"/>
                  <a:gd name="T10" fmla="*/ 0 h 25933"/>
                  <a:gd name="T11" fmla="*/ 32855 w 32855"/>
                  <a:gd name="T12" fmla="*/ 25933 h 25933"/>
                </a:gdLst>
                <a:ahLst/>
                <a:cxnLst>
                  <a:cxn ang="T6">
                    <a:pos x="T0" y="T1"/>
                  </a:cxn>
                  <a:cxn ang="T7">
                    <a:pos x="T2" y="T3"/>
                  </a:cxn>
                  <a:cxn ang="T8">
                    <a:pos x="T4" y="T5"/>
                  </a:cxn>
                </a:cxnLst>
                <a:rect l="T9" t="T10" r="T11" b="T12"/>
                <a:pathLst>
                  <a:path w="32855" h="25933" fill="none" extrusionOk="0">
                    <a:moveTo>
                      <a:pt x="439" y="25932"/>
                    </a:moveTo>
                    <a:cubicBezTo>
                      <a:pt x="147" y="24507"/>
                      <a:pt x="0" y="23055"/>
                      <a:pt x="0" y="21600"/>
                    </a:cubicBezTo>
                    <a:cubicBezTo>
                      <a:pt x="0" y="9670"/>
                      <a:pt x="9670" y="0"/>
                      <a:pt x="21600" y="0"/>
                    </a:cubicBezTo>
                    <a:cubicBezTo>
                      <a:pt x="25571" y="-1"/>
                      <a:pt x="29465" y="1094"/>
                      <a:pt x="32854" y="3164"/>
                    </a:cubicBezTo>
                  </a:path>
                  <a:path w="32855" h="25933" stroke="0" extrusionOk="0">
                    <a:moveTo>
                      <a:pt x="439" y="25932"/>
                    </a:moveTo>
                    <a:cubicBezTo>
                      <a:pt x="147" y="24507"/>
                      <a:pt x="0" y="23055"/>
                      <a:pt x="0" y="21600"/>
                    </a:cubicBezTo>
                    <a:cubicBezTo>
                      <a:pt x="0" y="9670"/>
                      <a:pt x="9670" y="0"/>
                      <a:pt x="21600" y="0"/>
                    </a:cubicBezTo>
                    <a:cubicBezTo>
                      <a:pt x="25571" y="-1"/>
                      <a:pt x="29465" y="1094"/>
                      <a:pt x="32854" y="3164"/>
                    </a:cubicBezTo>
                    <a:lnTo>
                      <a:pt x="21600" y="21600"/>
                    </a:lnTo>
                    <a:close/>
                  </a:path>
                </a:pathLst>
              </a:custGeom>
              <a:solidFill>
                <a:srgbClr val="C1CEFF"/>
              </a:solidFill>
              <a:ln w="9525" cap="rnd">
                <a:noFill/>
                <a:round/>
                <a:headEnd/>
                <a:tailEnd/>
              </a:ln>
            </p:spPr>
            <p:txBody>
              <a:bodyPr/>
              <a:lstStyle/>
              <a:p>
                <a:endParaRPr lang="es-ES"/>
              </a:p>
            </p:txBody>
          </p:sp>
          <p:sp>
            <p:nvSpPr>
              <p:cNvPr id="5259" name="Arc 56"/>
              <p:cNvSpPr>
                <a:spLocks/>
              </p:cNvSpPr>
              <p:nvPr/>
            </p:nvSpPr>
            <p:spPr bwMode="auto">
              <a:xfrm>
                <a:off x="3708" y="1811"/>
                <a:ext cx="332" cy="191"/>
              </a:xfrm>
              <a:custGeom>
                <a:avLst/>
                <a:gdLst>
                  <a:gd name="T0" fmla="*/ 0 w 32117"/>
                  <a:gd name="T1" fmla="*/ 0 h 22543"/>
                  <a:gd name="T2" fmla="*/ 0 w 32117"/>
                  <a:gd name="T3" fmla="*/ 0 h 22543"/>
                  <a:gd name="T4" fmla="*/ 0 w 32117"/>
                  <a:gd name="T5" fmla="*/ 0 h 22543"/>
                  <a:gd name="T6" fmla="*/ 0 60000 65536"/>
                  <a:gd name="T7" fmla="*/ 0 60000 65536"/>
                  <a:gd name="T8" fmla="*/ 0 60000 65536"/>
                  <a:gd name="T9" fmla="*/ 0 w 32117"/>
                  <a:gd name="T10" fmla="*/ 0 h 22543"/>
                  <a:gd name="T11" fmla="*/ 32117 w 32117"/>
                  <a:gd name="T12" fmla="*/ 22543 h 22543"/>
                </a:gdLst>
                <a:ahLst/>
                <a:cxnLst>
                  <a:cxn ang="T6">
                    <a:pos x="T0" y="T1"/>
                  </a:cxn>
                  <a:cxn ang="T7">
                    <a:pos x="T2" y="T3"/>
                  </a:cxn>
                  <a:cxn ang="T8">
                    <a:pos x="T4" y="T5"/>
                  </a:cxn>
                </a:cxnLst>
                <a:rect l="T9" t="T10" r="T11" b="T12"/>
                <a:pathLst>
                  <a:path w="32117" h="22543" fill="none" extrusionOk="0">
                    <a:moveTo>
                      <a:pt x="32116" y="19809"/>
                    </a:moveTo>
                    <a:cubicBezTo>
                      <a:pt x="28901" y="21602"/>
                      <a:pt x="25281" y="22542"/>
                      <a:pt x="21600" y="22543"/>
                    </a:cubicBezTo>
                    <a:cubicBezTo>
                      <a:pt x="9670" y="22543"/>
                      <a:pt x="0" y="12872"/>
                      <a:pt x="0" y="943"/>
                    </a:cubicBezTo>
                    <a:cubicBezTo>
                      <a:pt x="-1" y="628"/>
                      <a:pt x="6" y="314"/>
                      <a:pt x="20" y="-1"/>
                    </a:cubicBezTo>
                  </a:path>
                  <a:path w="32117" h="22543" stroke="0" extrusionOk="0">
                    <a:moveTo>
                      <a:pt x="32116" y="19809"/>
                    </a:moveTo>
                    <a:cubicBezTo>
                      <a:pt x="28901" y="21602"/>
                      <a:pt x="25281" y="22542"/>
                      <a:pt x="21600" y="22543"/>
                    </a:cubicBezTo>
                    <a:cubicBezTo>
                      <a:pt x="9670" y="22543"/>
                      <a:pt x="0" y="12872"/>
                      <a:pt x="0" y="943"/>
                    </a:cubicBezTo>
                    <a:cubicBezTo>
                      <a:pt x="-1" y="628"/>
                      <a:pt x="6" y="314"/>
                      <a:pt x="20" y="-1"/>
                    </a:cubicBezTo>
                    <a:lnTo>
                      <a:pt x="21600" y="943"/>
                    </a:lnTo>
                    <a:close/>
                  </a:path>
                </a:pathLst>
              </a:custGeom>
              <a:solidFill>
                <a:srgbClr val="C1CEFF"/>
              </a:solidFill>
              <a:ln w="9525" cap="rnd">
                <a:noFill/>
                <a:round/>
                <a:headEnd/>
                <a:tailEnd/>
              </a:ln>
            </p:spPr>
            <p:txBody>
              <a:bodyPr/>
              <a:lstStyle/>
              <a:p>
                <a:endParaRPr lang="es-ES"/>
              </a:p>
            </p:txBody>
          </p:sp>
          <p:sp>
            <p:nvSpPr>
              <p:cNvPr id="5260" name="Arc 57"/>
              <p:cNvSpPr>
                <a:spLocks/>
              </p:cNvSpPr>
              <p:nvPr/>
            </p:nvSpPr>
            <p:spPr bwMode="auto">
              <a:xfrm>
                <a:off x="4035" y="1932"/>
                <a:ext cx="577" cy="197"/>
              </a:xfrm>
              <a:custGeom>
                <a:avLst/>
                <a:gdLst>
                  <a:gd name="T0" fmla="*/ 0 w 38908"/>
                  <a:gd name="T1" fmla="*/ 0 h 21600"/>
                  <a:gd name="T2" fmla="*/ 0 w 38908"/>
                  <a:gd name="T3" fmla="*/ 0 h 21600"/>
                  <a:gd name="T4" fmla="*/ 0 w 38908"/>
                  <a:gd name="T5" fmla="*/ 0 h 21600"/>
                  <a:gd name="T6" fmla="*/ 0 60000 65536"/>
                  <a:gd name="T7" fmla="*/ 0 60000 65536"/>
                  <a:gd name="T8" fmla="*/ 0 60000 65536"/>
                  <a:gd name="T9" fmla="*/ 0 w 38908"/>
                  <a:gd name="T10" fmla="*/ 0 h 21600"/>
                  <a:gd name="T11" fmla="*/ 38908 w 38908"/>
                  <a:gd name="T12" fmla="*/ 21600 h 21600"/>
                </a:gdLst>
                <a:ahLst/>
                <a:cxnLst>
                  <a:cxn ang="T6">
                    <a:pos x="T0" y="T1"/>
                  </a:cxn>
                  <a:cxn ang="T7">
                    <a:pos x="T2" y="T3"/>
                  </a:cxn>
                  <a:cxn ang="T8">
                    <a:pos x="T4" y="T5"/>
                  </a:cxn>
                </a:cxnLst>
                <a:rect l="T9" t="T10" r="T11" b="T12"/>
                <a:pathLst>
                  <a:path w="38908" h="21600" fill="none" extrusionOk="0">
                    <a:moveTo>
                      <a:pt x="38908" y="12301"/>
                    </a:moveTo>
                    <a:cubicBezTo>
                      <a:pt x="34873" y="18125"/>
                      <a:pt x="28238" y="21599"/>
                      <a:pt x="21153" y="21600"/>
                    </a:cubicBezTo>
                    <a:cubicBezTo>
                      <a:pt x="10908" y="21600"/>
                      <a:pt x="2072" y="14403"/>
                      <a:pt x="-1" y="4370"/>
                    </a:cubicBezTo>
                  </a:path>
                  <a:path w="38908" h="21600" stroke="0" extrusionOk="0">
                    <a:moveTo>
                      <a:pt x="38908" y="12301"/>
                    </a:moveTo>
                    <a:cubicBezTo>
                      <a:pt x="34873" y="18125"/>
                      <a:pt x="28238" y="21599"/>
                      <a:pt x="21153" y="21600"/>
                    </a:cubicBezTo>
                    <a:cubicBezTo>
                      <a:pt x="10908" y="21600"/>
                      <a:pt x="2072" y="14403"/>
                      <a:pt x="-1" y="4370"/>
                    </a:cubicBezTo>
                    <a:lnTo>
                      <a:pt x="21153" y="0"/>
                    </a:lnTo>
                    <a:close/>
                  </a:path>
                </a:pathLst>
              </a:custGeom>
              <a:solidFill>
                <a:srgbClr val="C1CEFF"/>
              </a:solidFill>
              <a:ln w="9525" cap="rnd">
                <a:noFill/>
                <a:round/>
                <a:headEnd/>
                <a:tailEnd/>
              </a:ln>
            </p:spPr>
            <p:txBody>
              <a:bodyPr/>
              <a:lstStyle/>
              <a:p>
                <a:endParaRPr lang="es-ES"/>
              </a:p>
            </p:txBody>
          </p:sp>
          <p:sp>
            <p:nvSpPr>
              <p:cNvPr id="5261" name="Arc 58"/>
              <p:cNvSpPr>
                <a:spLocks/>
              </p:cNvSpPr>
              <p:nvPr/>
            </p:nvSpPr>
            <p:spPr bwMode="auto">
              <a:xfrm>
                <a:off x="4614" y="1259"/>
                <a:ext cx="252" cy="233"/>
              </a:xfrm>
              <a:custGeom>
                <a:avLst/>
                <a:gdLst>
                  <a:gd name="T0" fmla="*/ 0 w 26140"/>
                  <a:gd name="T1" fmla="*/ 0 h 32328"/>
                  <a:gd name="T2" fmla="*/ 0 w 26140"/>
                  <a:gd name="T3" fmla="*/ 0 h 32328"/>
                  <a:gd name="T4" fmla="*/ 0 w 26140"/>
                  <a:gd name="T5" fmla="*/ 0 h 32328"/>
                  <a:gd name="T6" fmla="*/ 0 60000 65536"/>
                  <a:gd name="T7" fmla="*/ 0 60000 65536"/>
                  <a:gd name="T8" fmla="*/ 0 60000 65536"/>
                  <a:gd name="T9" fmla="*/ 0 w 26140"/>
                  <a:gd name="T10" fmla="*/ 0 h 32328"/>
                  <a:gd name="T11" fmla="*/ 26140 w 26140"/>
                  <a:gd name="T12" fmla="*/ 32328 h 32328"/>
                </a:gdLst>
                <a:ahLst/>
                <a:cxnLst>
                  <a:cxn ang="T6">
                    <a:pos x="T0" y="T1"/>
                  </a:cxn>
                  <a:cxn ang="T7">
                    <a:pos x="T2" y="T3"/>
                  </a:cxn>
                  <a:cxn ang="T8">
                    <a:pos x="T4" y="T5"/>
                  </a:cxn>
                </a:cxnLst>
                <a:rect l="T9" t="T10" r="T11" b="T12"/>
                <a:pathLst>
                  <a:path w="26140" h="32328" fill="none" extrusionOk="0">
                    <a:moveTo>
                      <a:pt x="-1" y="482"/>
                    </a:moveTo>
                    <a:cubicBezTo>
                      <a:pt x="1491" y="161"/>
                      <a:pt x="3013" y="-1"/>
                      <a:pt x="4540" y="0"/>
                    </a:cubicBezTo>
                    <a:cubicBezTo>
                      <a:pt x="16469" y="0"/>
                      <a:pt x="26140" y="9670"/>
                      <a:pt x="26140" y="21600"/>
                    </a:cubicBezTo>
                    <a:cubicBezTo>
                      <a:pt x="26140" y="25363"/>
                      <a:pt x="25156" y="29061"/>
                      <a:pt x="23287" y="32327"/>
                    </a:cubicBezTo>
                  </a:path>
                  <a:path w="26140" h="32328" stroke="0" extrusionOk="0">
                    <a:moveTo>
                      <a:pt x="-1" y="482"/>
                    </a:moveTo>
                    <a:cubicBezTo>
                      <a:pt x="1491" y="161"/>
                      <a:pt x="3013" y="-1"/>
                      <a:pt x="4540" y="0"/>
                    </a:cubicBezTo>
                    <a:cubicBezTo>
                      <a:pt x="16469" y="0"/>
                      <a:pt x="26140" y="9670"/>
                      <a:pt x="26140" y="21600"/>
                    </a:cubicBezTo>
                    <a:cubicBezTo>
                      <a:pt x="26140" y="25363"/>
                      <a:pt x="25156" y="29061"/>
                      <a:pt x="23287" y="32327"/>
                    </a:cubicBezTo>
                    <a:lnTo>
                      <a:pt x="4540" y="21600"/>
                    </a:lnTo>
                    <a:close/>
                  </a:path>
                </a:pathLst>
              </a:custGeom>
              <a:solidFill>
                <a:srgbClr val="C1CEFF"/>
              </a:solidFill>
              <a:ln w="9525" cap="rnd">
                <a:noFill/>
                <a:round/>
                <a:headEnd/>
                <a:tailEnd/>
              </a:ln>
            </p:spPr>
            <p:txBody>
              <a:bodyPr/>
              <a:lstStyle/>
              <a:p>
                <a:endParaRPr lang="es-ES"/>
              </a:p>
            </p:txBody>
          </p:sp>
          <p:sp>
            <p:nvSpPr>
              <p:cNvPr id="5262" name="Arc 59"/>
              <p:cNvSpPr>
                <a:spLocks/>
              </p:cNvSpPr>
              <p:nvPr/>
            </p:nvSpPr>
            <p:spPr bwMode="auto">
              <a:xfrm>
                <a:off x="4686" y="1491"/>
                <a:ext cx="239" cy="233"/>
              </a:xfrm>
              <a:custGeom>
                <a:avLst/>
                <a:gdLst>
                  <a:gd name="T0" fmla="*/ 0 w 21600"/>
                  <a:gd name="T1" fmla="*/ 0 h 29194"/>
                  <a:gd name="T2" fmla="*/ 0 w 21600"/>
                  <a:gd name="T3" fmla="*/ 0 h 29194"/>
                  <a:gd name="T4" fmla="*/ 0 w 21600"/>
                  <a:gd name="T5" fmla="*/ 0 h 29194"/>
                  <a:gd name="T6" fmla="*/ 0 60000 65536"/>
                  <a:gd name="T7" fmla="*/ 0 60000 65536"/>
                  <a:gd name="T8" fmla="*/ 0 60000 65536"/>
                  <a:gd name="T9" fmla="*/ 0 w 21600"/>
                  <a:gd name="T10" fmla="*/ 0 h 29194"/>
                  <a:gd name="T11" fmla="*/ 21600 w 21600"/>
                  <a:gd name="T12" fmla="*/ 29194 h 29194"/>
                </a:gdLst>
                <a:ahLst/>
                <a:cxnLst>
                  <a:cxn ang="T6">
                    <a:pos x="T0" y="T1"/>
                  </a:cxn>
                  <a:cxn ang="T7">
                    <a:pos x="T2" y="T3"/>
                  </a:cxn>
                  <a:cxn ang="T8">
                    <a:pos x="T4" y="T5"/>
                  </a:cxn>
                </a:cxnLst>
                <a:rect l="T9" t="T10" r="T11" b="T12"/>
                <a:pathLst>
                  <a:path w="21600" h="29194" fill="none" extrusionOk="0">
                    <a:moveTo>
                      <a:pt x="13513" y="-1"/>
                    </a:moveTo>
                    <a:cubicBezTo>
                      <a:pt x="18625" y="4099"/>
                      <a:pt x="21600" y="10298"/>
                      <a:pt x="21600" y="16851"/>
                    </a:cubicBezTo>
                    <a:cubicBezTo>
                      <a:pt x="21600" y="21264"/>
                      <a:pt x="20248" y="25572"/>
                      <a:pt x="17725" y="29193"/>
                    </a:cubicBezTo>
                  </a:path>
                  <a:path w="21600" h="29194" stroke="0" extrusionOk="0">
                    <a:moveTo>
                      <a:pt x="13513" y="-1"/>
                    </a:moveTo>
                    <a:cubicBezTo>
                      <a:pt x="18625" y="4099"/>
                      <a:pt x="21600" y="10298"/>
                      <a:pt x="21600" y="16851"/>
                    </a:cubicBezTo>
                    <a:cubicBezTo>
                      <a:pt x="21600" y="21264"/>
                      <a:pt x="20248" y="25572"/>
                      <a:pt x="17725" y="29193"/>
                    </a:cubicBezTo>
                    <a:lnTo>
                      <a:pt x="0" y="16851"/>
                    </a:lnTo>
                    <a:close/>
                  </a:path>
                </a:pathLst>
              </a:custGeom>
              <a:solidFill>
                <a:srgbClr val="C1CEFF"/>
              </a:solidFill>
              <a:ln w="9525" cap="rnd">
                <a:noFill/>
                <a:round/>
                <a:headEnd/>
                <a:tailEnd/>
              </a:ln>
            </p:spPr>
            <p:txBody>
              <a:bodyPr/>
              <a:lstStyle/>
              <a:p>
                <a:endParaRPr lang="es-ES"/>
              </a:p>
            </p:txBody>
          </p:sp>
          <p:sp>
            <p:nvSpPr>
              <p:cNvPr id="5263" name="Arc 60"/>
              <p:cNvSpPr>
                <a:spLocks/>
              </p:cNvSpPr>
              <p:nvPr/>
            </p:nvSpPr>
            <p:spPr bwMode="auto">
              <a:xfrm>
                <a:off x="4606" y="1728"/>
                <a:ext cx="281" cy="339"/>
              </a:xfrm>
              <a:custGeom>
                <a:avLst/>
                <a:gdLst>
                  <a:gd name="T0" fmla="*/ 0 w 28781"/>
                  <a:gd name="T1" fmla="*/ 0 h 27756"/>
                  <a:gd name="T2" fmla="*/ 0 w 28781"/>
                  <a:gd name="T3" fmla="*/ 0 h 27756"/>
                  <a:gd name="T4" fmla="*/ 0 w 28781"/>
                  <a:gd name="T5" fmla="*/ 0 h 27756"/>
                  <a:gd name="T6" fmla="*/ 0 60000 65536"/>
                  <a:gd name="T7" fmla="*/ 0 60000 65536"/>
                  <a:gd name="T8" fmla="*/ 0 60000 65536"/>
                  <a:gd name="T9" fmla="*/ 0 w 28781"/>
                  <a:gd name="T10" fmla="*/ 0 h 27756"/>
                  <a:gd name="T11" fmla="*/ 28781 w 28781"/>
                  <a:gd name="T12" fmla="*/ 27756 h 27756"/>
                </a:gdLst>
                <a:ahLst/>
                <a:cxnLst>
                  <a:cxn ang="T6">
                    <a:pos x="T0" y="T1"/>
                  </a:cxn>
                  <a:cxn ang="T7">
                    <a:pos x="T2" y="T3"/>
                  </a:cxn>
                  <a:cxn ang="T8">
                    <a:pos x="T4" y="T5"/>
                  </a:cxn>
                </a:cxnLst>
                <a:rect l="T9" t="T10" r="T11" b="T12"/>
                <a:pathLst>
                  <a:path w="28781" h="27756" fill="none" extrusionOk="0">
                    <a:moveTo>
                      <a:pt x="27885" y="-1"/>
                    </a:moveTo>
                    <a:cubicBezTo>
                      <a:pt x="28479" y="1997"/>
                      <a:pt x="28781" y="4071"/>
                      <a:pt x="28781" y="6156"/>
                    </a:cubicBezTo>
                    <a:cubicBezTo>
                      <a:pt x="28781" y="18085"/>
                      <a:pt x="19110" y="27756"/>
                      <a:pt x="7181" y="27756"/>
                    </a:cubicBezTo>
                    <a:cubicBezTo>
                      <a:pt x="4734" y="27756"/>
                      <a:pt x="2306" y="27340"/>
                      <a:pt x="-1" y="26527"/>
                    </a:cubicBezTo>
                  </a:path>
                  <a:path w="28781" h="27756" stroke="0" extrusionOk="0">
                    <a:moveTo>
                      <a:pt x="27885" y="-1"/>
                    </a:moveTo>
                    <a:cubicBezTo>
                      <a:pt x="28479" y="1997"/>
                      <a:pt x="28781" y="4071"/>
                      <a:pt x="28781" y="6156"/>
                    </a:cubicBezTo>
                    <a:cubicBezTo>
                      <a:pt x="28781" y="18085"/>
                      <a:pt x="19110" y="27756"/>
                      <a:pt x="7181" y="27756"/>
                    </a:cubicBezTo>
                    <a:cubicBezTo>
                      <a:pt x="4734" y="27756"/>
                      <a:pt x="2306" y="27340"/>
                      <a:pt x="-1" y="26527"/>
                    </a:cubicBezTo>
                    <a:lnTo>
                      <a:pt x="7181" y="6156"/>
                    </a:lnTo>
                    <a:close/>
                  </a:path>
                </a:pathLst>
              </a:custGeom>
              <a:solidFill>
                <a:srgbClr val="C1CEFF"/>
              </a:solidFill>
              <a:ln w="9525" cap="rnd">
                <a:noFill/>
                <a:round/>
                <a:headEnd/>
                <a:tailEnd/>
              </a:ln>
            </p:spPr>
            <p:txBody>
              <a:bodyPr/>
              <a:lstStyle/>
              <a:p>
                <a:endParaRPr lang="es-ES"/>
              </a:p>
            </p:txBody>
          </p:sp>
          <p:sp>
            <p:nvSpPr>
              <p:cNvPr id="5264" name="Arc 61"/>
              <p:cNvSpPr>
                <a:spLocks/>
              </p:cNvSpPr>
              <p:nvPr/>
            </p:nvSpPr>
            <p:spPr bwMode="auto">
              <a:xfrm>
                <a:off x="3624" y="1493"/>
                <a:ext cx="151" cy="316"/>
              </a:xfrm>
              <a:custGeom>
                <a:avLst/>
                <a:gdLst>
                  <a:gd name="T0" fmla="*/ 0 w 21600"/>
                  <a:gd name="T1" fmla="*/ 0 h 41176"/>
                  <a:gd name="T2" fmla="*/ 0 w 21600"/>
                  <a:gd name="T3" fmla="*/ 0 h 41176"/>
                  <a:gd name="T4" fmla="*/ 0 w 21600"/>
                  <a:gd name="T5" fmla="*/ 0 h 41176"/>
                  <a:gd name="T6" fmla="*/ 0 60000 65536"/>
                  <a:gd name="T7" fmla="*/ 0 60000 65536"/>
                  <a:gd name="T8" fmla="*/ 0 60000 65536"/>
                  <a:gd name="T9" fmla="*/ 0 w 21600"/>
                  <a:gd name="T10" fmla="*/ 0 h 41176"/>
                  <a:gd name="T11" fmla="*/ 21600 w 21600"/>
                  <a:gd name="T12" fmla="*/ 41176 h 41176"/>
                </a:gdLst>
                <a:ahLst/>
                <a:cxnLst>
                  <a:cxn ang="T6">
                    <a:pos x="T0" y="T1"/>
                  </a:cxn>
                  <a:cxn ang="T7">
                    <a:pos x="T2" y="T3"/>
                  </a:cxn>
                  <a:cxn ang="T8">
                    <a:pos x="T4" y="T5"/>
                  </a:cxn>
                </a:cxnLst>
                <a:rect l="T9" t="T10" r="T11" b="T12"/>
                <a:pathLst>
                  <a:path w="21600" h="41176" fill="none" extrusionOk="0">
                    <a:moveTo>
                      <a:pt x="12594" y="41176"/>
                    </a:moveTo>
                    <a:cubicBezTo>
                      <a:pt x="4920" y="37656"/>
                      <a:pt x="0" y="29986"/>
                      <a:pt x="0" y="21543"/>
                    </a:cubicBezTo>
                    <a:cubicBezTo>
                      <a:pt x="-1" y="10222"/>
                      <a:pt x="8740" y="822"/>
                      <a:pt x="20031" y="0"/>
                    </a:cubicBezTo>
                  </a:path>
                  <a:path w="21600" h="41176" stroke="0" extrusionOk="0">
                    <a:moveTo>
                      <a:pt x="12594" y="41176"/>
                    </a:moveTo>
                    <a:cubicBezTo>
                      <a:pt x="4920" y="37656"/>
                      <a:pt x="0" y="29986"/>
                      <a:pt x="0" y="21543"/>
                    </a:cubicBezTo>
                    <a:cubicBezTo>
                      <a:pt x="-1" y="10222"/>
                      <a:pt x="8740" y="822"/>
                      <a:pt x="20031" y="0"/>
                    </a:cubicBezTo>
                    <a:lnTo>
                      <a:pt x="21600" y="21543"/>
                    </a:lnTo>
                    <a:close/>
                  </a:path>
                </a:pathLst>
              </a:custGeom>
              <a:solidFill>
                <a:srgbClr val="C1CEFF"/>
              </a:solidFill>
              <a:ln w="9525" cap="rnd">
                <a:noFill/>
                <a:round/>
                <a:headEnd/>
                <a:tailEnd/>
              </a:ln>
            </p:spPr>
            <p:txBody>
              <a:bodyPr/>
              <a:lstStyle/>
              <a:p>
                <a:endParaRPr lang="es-ES"/>
              </a:p>
            </p:txBody>
          </p:sp>
        </p:grpSp>
        <p:grpSp>
          <p:nvGrpSpPr>
            <p:cNvPr id="10" name="Group 62"/>
            <p:cNvGrpSpPr>
              <a:grpSpLocks/>
            </p:cNvGrpSpPr>
            <p:nvPr/>
          </p:nvGrpSpPr>
          <p:grpSpPr bwMode="auto">
            <a:xfrm>
              <a:off x="3615" y="1132"/>
              <a:ext cx="1302" cy="992"/>
              <a:chOff x="3615" y="1132"/>
              <a:chExt cx="1302" cy="992"/>
            </a:xfrm>
          </p:grpSpPr>
          <p:grpSp>
            <p:nvGrpSpPr>
              <p:cNvPr id="11" name="Group 63"/>
              <p:cNvGrpSpPr>
                <a:grpSpLocks/>
              </p:cNvGrpSpPr>
              <p:nvPr/>
            </p:nvGrpSpPr>
            <p:grpSpPr bwMode="auto">
              <a:xfrm>
                <a:off x="3615" y="1133"/>
                <a:ext cx="1297" cy="986"/>
                <a:chOff x="3615" y="1133"/>
                <a:chExt cx="1297" cy="986"/>
              </a:xfrm>
            </p:grpSpPr>
            <p:sp>
              <p:nvSpPr>
                <p:cNvPr id="5247" name="Oval 64"/>
                <p:cNvSpPr>
                  <a:spLocks noChangeArrowheads="1"/>
                </p:cNvSpPr>
                <p:nvPr/>
              </p:nvSpPr>
              <p:spPr bwMode="auto">
                <a:xfrm>
                  <a:off x="4062" y="1133"/>
                  <a:ext cx="560" cy="404"/>
                </a:xfrm>
                <a:prstGeom prst="ellipse">
                  <a:avLst/>
                </a:prstGeom>
                <a:solidFill>
                  <a:srgbClr val="C1CEFF"/>
                </a:solidFill>
                <a:ln w="9525">
                  <a:noFill/>
                  <a:round/>
                  <a:headEnd/>
                  <a:tailEnd/>
                </a:ln>
              </p:spPr>
              <p:txBody>
                <a:bodyPr wrap="none" anchor="ctr"/>
                <a:lstStyle/>
                <a:p>
                  <a:endParaRPr lang="es-ES"/>
                </a:p>
              </p:txBody>
            </p:sp>
            <p:sp>
              <p:nvSpPr>
                <p:cNvPr id="5248" name="Oval 65"/>
                <p:cNvSpPr>
                  <a:spLocks noChangeArrowheads="1"/>
                </p:cNvSpPr>
                <p:nvPr/>
              </p:nvSpPr>
              <p:spPr bwMode="auto">
                <a:xfrm>
                  <a:off x="3749" y="1243"/>
                  <a:ext cx="427" cy="402"/>
                </a:xfrm>
                <a:prstGeom prst="ellipse">
                  <a:avLst/>
                </a:prstGeom>
                <a:solidFill>
                  <a:srgbClr val="C1CEFF"/>
                </a:solidFill>
                <a:ln w="9525">
                  <a:noFill/>
                  <a:round/>
                  <a:headEnd/>
                  <a:tailEnd/>
                </a:ln>
              </p:spPr>
              <p:txBody>
                <a:bodyPr wrap="none" anchor="ctr"/>
                <a:lstStyle/>
                <a:p>
                  <a:endParaRPr lang="es-ES"/>
                </a:p>
              </p:txBody>
            </p:sp>
            <p:sp>
              <p:nvSpPr>
                <p:cNvPr id="5249" name="Oval 66"/>
                <p:cNvSpPr>
                  <a:spLocks noChangeArrowheads="1"/>
                </p:cNvSpPr>
                <p:nvPr/>
              </p:nvSpPr>
              <p:spPr bwMode="auto">
                <a:xfrm>
                  <a:off x="3615" y="1488"/>
                  <a:ext cx="287" cy="324"/>
                </a:xfrm>
                <a:prstGeom prst="ellipse">
                  <a:avLst/>
                </a:prstGeom>
                <a:solidFill>
                  <a:srgbClr val="C1CEFF"/>
                </a:solidFill>
                <a:ln w="9525">
                  <a:noFill/>
                  <a:round/>
                  <a:headEnd/>
                  <a:tailEnd/>
                </a:ln>
              </p:spPr>
              <p:txBody>
                <a:bodyPr wrap="none" anchor="ctr"/>
                <a:lstStyle/>
                <a:p>
                  <a:endParaRPr lang="es-ES"/>
                </a:p>
              </p:txBody>
            </p:sp>
            <p:sp>
              <p:nvSpPr>
                <p:cNvPr id="5250" name="Oval 67"/>
                <p:cNvSpPr>
                  <a:spLocks noChangeArrowheads="1"/>
                </p:cNvSpPr>
                <p:nvPr/>
              </p:nvSpPr>
              <p:spPr bwMode="auto">
                <a:xfrm>
                  <a:off x="3701" y="1636"/>
                  <a:ext cx="436" cy="353"/>
                </a:xfrm>
                <a:prstGeom prst="ellipse">
                  <a:avLst/>
                </a:prstGeom>
                <a:solidFill>
                  <a:srgbClr val="C1CEFF"/>
                </a:solidFill>
                <a:ln w="9525">
                  <a:noFill/>
                  <a:round/>
                  <a:headEnd/>
                  <a:tailEnd/>
                </a:ln>
              </p:spPr>
              <p:txBody>
                <a:bodyPr wrap="none" anchor="ctr"/>
                <a:lstStyle/>
                <a:p>
                  <a:endParaRPr lang="es-ES"/>
                </a:p>
              </p:txBody>
            </p:sp>
            <p:sp>
              <p:nvSpPr>
                <p:cNvPr id="5251" name="Oval 68"/>
                <p:cNvSpPr>
                  <a:spLocks noChangeArrowheads="1"/>
                </p:cNvSpPr>
                <p:nvPr/>
              </p:nvSpPr>
              <p:spPr bwMode="auto">
                <a:xfrm>
                  <a:off x="4015" y="1695"/>
                  <a:ext cx="654" cy="424"/>
                </a:xfrm>
                <a:prstGeom prst="ellipse">
                  <a:avLst/>
                </a:prstGeom>
                <a:solidFill>
                  <a:srgbClr val="C1CEFF"/>
                </a:solidFill>
                <a:ln w="9525">
                  <a:noFill/>
                  <a:round/>
                  <a:headEnd/>
                  <a:tailEnd/>
                </a:ln>
              </p:spPr>
              <p:txBody>
                <a:bodyPr wrap="none" anchor="ctr"/>
                <a:lstStyle/>
                <a:p>
                  <a:endParaRPr lang="es-ES"/>
                </a:p>
              </p:txBody>
            </p:sp>
            <p:sp>
              <p:nvSpPr>
                <p:cNvPr id="5252" name="Oval 69"/>
                <p:cNvSpPr>
                  <a:spLocks noChangeArrowheads="1"/>
                </p:cNvSpPr>
                <p:nvPr/>
              </p:nvSpPr>
              <p:spPr bwMode="auto">
                <a:xfrm>
                  <a:off x="4439" y="1253"/>
                  <a:ext cx="414" cy="312"/>
                </a:xfrm>
                <a:prstGeom prst="ellipse">
                  <a:avLst/>
                </a:prstGeom>
                <a:solidFill>
                  <a:srgbClr val="C1CEFF"/>
                </a:solidFill>
                <a:ln w="9525">
                  <a:noFill/>
                  <a:round/>
                  <a:headEnd/>
                  <a:tailEnd/>
                </a:ln>
              </p:spPr>
              <p:txBody>
                <a:bodyPr wrap="none" anchor="ctr"/>
                <a:lstStyle/>
                <a:p>
                  <a:endParaRPr lang="es-ES"/>
                </a:p>
              </p:txBody>
            </p:sp>
            <p:sp>
              <p:nvSpPr>
                <p:cNvPr id="5253" name="Oval 70"/>
                <p:cNvSpPr>
                  <a:spLocks noChangeArrowheads="1"/>
                </p:cNvSpPr>
                <p:nvPr/>
              </p:nvSpPr>
              <p:spPr bwMode="auto">
                <a:xfrm>
                  <a:off x="4501" y="1460"/>
                  <a:ext cx="411" cy="313"/>
                </a:xfrm>
                <a:prstGeom prst="ellipse">
                  <a:avLst/>
                </a:prstGeom>
                <a:solidFill>
                  <a:srgbClr val="C1CEFF"/>
                </a:solidFill>
                <a:ln w="9525">
                  <a:noFill/>
                  <a:round/>
                  <a:headEnd/>
                  <a:tailEnd/>
                </a:ln>
              </p:spPr>
              <p:txBody>
                <a:bodyPr wrap="none" anchor="ctr"/>
                <a:lstStyle/>
                <a:p>
                  <a:endParaRPr lang="es-ES"/>
                </a:p>
              </p:txBody>
            </p:sp>
            <p:sp>
              <p:nvSpPr>
                <p:cNvPr id="5254" name="Oval 71"/>
                <p:cNvSpPr>
                  <a:spLocks noChangeArrowheads="1"/>
                </p:cNvSpPr>
                <p:nvPr/>
              </p:nvSpPr>
              <p:spPr bwMode="auto">
                <a:xfrm>
                  <a:off x="4461" y="1528"/>
                  <a:ext cx="412" cy="521"/>
                </a:xfrm>
                <a:prstGeom prst="ellipse">
                  <a:avLst/>
                </a:prstGeom>
                <a:solidFill>
                  <a:srgbClr val="C1CEFF"/>
                </a:solidFill>
                <a:ln w="9525">
                  <a:noFill/>
                  <a:round/>
                  <a:headEnd/>
                  <a:tailEnd/>
                </a:ln>
              </p:spPr>
              <p:txBody>
                <a:bodyPr wrap="none" anchor="ctr"/>
                <a:lstStyle/>
                <a:p>
                  <a:endParaRPr lang="es-ES"/>
                </a:p>
              </p:txBody>
            </p:sp>
            <p:sp>
              <p:nvSpPr>
                <p:cNvPr id="5255" name="Oval 72"/>
                <p:cNvSpPr>
                  <a:spLocks noChangeArrowheads="1"/>
                </p:cNvSpPr>
                <p:nvPr/>
              </p:nvSpPr>
              <p:spPr bwMode="auto">
                <a:xfrm>
                  <a:off x="3850" y="1370"/>
                  <a:ext cx="843" cy="521"/>
                </a:xfrm>
                <a:prstGeom prst="ellipse">
                  <a:avLst/>
                </a:prstGeom>
                <a:solidFill>
                  <a:srgbClr val="C1CEFF"/>
                </a:solidFill>
                <a:ln w="9525">
                  <a:noFill/>
                  <a:round/>
                  <a:headEnd/>
                  <a:tailEnd/>
                </a:ln>
              </p:spPr>
              <p:txBody>
                <a:bodyPr wrap="none" anchor="ctr"/>
                <a:lstStyle/>
                <a:p>
                  <a:endParaRPr lang="es-ES"/>
                </a:p>
              </p:txBody>
            </p:sp>
          </p:grpSp>
          <p:sp>
            <p:nvSpPr>
              <p:cNvPr id="5239" name="Arc 73"/>
              <p:cNvSpPr>
                <a:spLocks/>
              </p:cNvSpPr>
              <p:nvPr/>
            </p:nvSpPr>
            <p:spPr bwMode="auto">
              <a:xfrm>
                <a:off x="4077" y="1132"/>
                <a:ext cx="532" cy="204"/>
              </a:xfrm>
              <a:custGeom>
                <a:avLst/>
                <a:gdLst>
                  <a:gd name="T0" fmla="*/ 0 w 40601"/>
                  <a:gd name="T1" fmla="*/ 0 h 21600"/>
                  <a:gd name="T2" fmla="*/ 0 w 40601"/>
                  <a:gd name="T3" fmla="*/ 0 h 21600"/>
                  <a:gd name="T4" fmla="*/ 0 w 40601"/>
                  <a:gd name="T5" fmla="*/ 0 h 21600"/>
                  <a:gd name="T6" fmla="*/ 0 60000 65536"/>
                  <a:gd name="T7" fmla="*/ 0 60000 65536"/>
                  <a:gd name="T8" fmla="*/ 0 60000 65536"/>
                  <a:gd name="T9" fmla="*/ 0 w 40601"/>
                  <a:gd name="T10" fmla="*/ 0 h 21600"/>
                  <a:gd name="T11" fmla="*/ 40601 w 40601"/>
                  <a:gd name="T12" fmla="*/ 21600 h 21600"/>
                </a:gdLst>
                <a:ahLst/>
                <a:cxnLst>
                  <a:cxn ang="T6">
                    <a:pos x="T0" y="T1"/>
                  </a:cxn>
                  <a:cxn ang="T7">
                    <a:pos x="T2" y="T3"/>
                  </a:cxn>
                  <a:cxn ang="T8">
                    <a:pos x="T4" y="T5"/>
                  </a:cxn>
                </a:cxnLst>
                <a:rect l="T9" t="T10" r="T11" b="T12"/>
                <a:pathLst>
                  <a:path w="40601" h="21600" fill="none" extrusionOk="0">
                    <a:moveTo>
                      <a:pt x="-1" y="14734"/>
                    </a:moveTo>
                    <a:cubicBezTo>
                      <a:pt x="2950" y="5932"/>
                      <a:pt x="11196" y="-1"/>
                      <a:pt x="20480" y="0"/>
                    </a:cubicBezTo>
                    <a:cubicBezTo>
                      <a:pt x="29378" y="0"/>
                      <a:pt x="37365" y="5456"/>
                      <a:pt x="40601" y="13745"/>
                    </a:cubicBezTo>
                  </a:path>
                  <a:path w="40601" h="21600" stroke="0" extrusionOk="0">
                    <a:moveTo>
                      <a:pt x="-1" y="14734"/>
                    </a:moveTo>
                    <a:cubicBezTo>
                      <a:pt x="2950" y="5932"/>
                      <a:pt x="11196" y="-1"/>
                      <a:pt x="20480" y="0"/>
                    </a:cubicBezTo>
                    <a:cubicBezTo>
                      <a:pt x="29378" y="0"/>
                      <a:pt x="37365" y="5456"/>
                      <a:pt x="40601" y="13745"/>
                    </a:cubicBezTo>
                    <a:lnTo>
                      <a:pt x="20480" y="21600"/>
                    </a:lnTo>
                    <a:close/>
                  </a:path>
                </a:pathLst>
              </a:custGeom>
              <a:solidFill>
                <a:srgbClr val="C1CEFF"/>
              </a:solidFill>
              <a:ln w="9525" cap="rnd">
                <a:noFill/>
                <a:round/>
                <a:headEnd/>
                <a:tailEnd/>
              </a:ln>
            </p:spPr>
            <p:txBody>
              <a:bodyPr/>
              <a:lstStyle/>
              <a:p>
                <a:endParaRPr lang="es-ES"/>
              </a:p>
            </p:txBody>
          </p:sp>
          <p:sp>
            <p:nvSpPr>
              <p:cNvPr id="5240" name="Arc 74"/>
              <p:cNvSpPr>
                <a:spLocks/>
              </p:cNvSpPr>
              <p:nvPr/>
            </p:nvSpPr>
            <p:spPr bwMode="auto">
              <a:xfrm>
                <a:off x="3748" y="1238"/>
                <a:ext cx="330" cy="243"/>
              </a:xfrm>
              <a:custGeom>
                <a:avLst/>
                <a:gdLst>
                  <a:gd name="T0" fmla="*/ 0 w 32881"/>
                  <a:gd name="T1" fmla="*/ 0 h 25842"/>
                  <a:gd name="T2" fmla="*/ 0 w 32881"/>
                  <a:gd name="T3" fmla="*/ 0 h 25842"/>
                  <a:gd name="T4" fmla="*/ 0 w 32881"/>
                  <a:gd name="T5" fmla="*/ 0 h 25842"/>
                  <a:gd name="T6" fmla="*/ 0 60000 65536"/>
                  <a:gd name="T7" fmla="*/ 0 60000 65536"/>
                  <a:gd name="T8" fmla="*/ 0 60000 65536"/>
                  <a:gd name="T9" fmla="*/ 0 w 32881"/>
                  <a:gd name="T10" fmla="*/ 0 h 25842"/>
                  <a:gd name="T11" fmla="*/ 32881 w 32881"/>
                  <a:gd name="T12" fmla="*/ 25842 h 25842"/>
                </a:gdLst>
                <a:ahLst/>
                <a:cxnLst>
                  <a:cxn ang="T6">
                    <a:pos x="T0" y="T1"/>
                  </a:cxn>
                  <a:cxn ang="T7">
                    <a:pos x="T2" y="T3"/>
                  </a:cxn>
                  <a:cxn ang="T8">
                    <a:pos x="T4" y="T5"/>
                  </a:cxn>
                </a:cxnLst>
                <a:rect l="T9" t="T10" r="T11" b="T12"/>
                <a:pathLst>
                  <a:path w="32881" h="25842" fill="none" extrusionOk="0">
                    <a:moveTo>
                      <a:pt x="420" y="25842"/>
                    </a:moveTo>
                    <a:cubicBezTo>
                      <a:pt x="140" y="24445"/>
                      <a:pt x="0" y="23024"/>
                      <a:pt x="0" y="21600"/>
                    </a:cubicBezTo>
                    <a:cubicBezTo>
                      <a:pt x="0" y="9670"/>
                      <a:pt x="9670" y="0"/>
                      <a:pt x="21600" y="0"/>
                    </a:cubicBezTo>
                    <a:cubicBezTo>
                      <a:pt x="25581" y="-1"/>
                      <a:pt x="29485" y="1100"/>
                      <a:pt x="32881" y="3179"/>
                    </a:cubicBezTo>
                  </a:path>
                  <a:path w="32881" h="25842" stroke="0" extrusionOk="0">
                    <a:moveTo>
                      <a:pt x="420" y="25842"/>
                    </a:moveTo>
                    <a:cubicBezTo>
                      <a:pt x="140" y="24445"/>
                      <a:pt x="0" y="23024"/>
                      <a:pt x="0" y="21600"/>
                    </a:cubicBezTo>
                    <a:cubicBezTo>
                      <a:pt x="0" y="9670"/>
                      <a:pt x="9670" y="0"/>
                      <a:pt x="21600" y="0"/>
                    </a:cubicBezTo>
                    <a:cubicBezTo>
                      <a:pt x="25581" y="-1"/>
                      <a:pt x="29485" y="1100"/>
                      <a:pt x="32881" y="3179"/>
                    </a:cubicBezTo>
                    <a:lnTo>
                      <a:pt x="21600" y="21600"/>
                    </a:lnTo>
                    <a:close/>
                  </a:path>
                </a:pathLst>
              </a:custGeom>
              <a:solidFill>
                <a:srgbClr val="C1CEFF"/>
              </a:solidFill>
              <a:ln w="9525" cap="rnd">
                <a:noFill/>
                <a:round/>
                <a:headEnd/>
                <a:tailEnd/>
              </a:ln>
            </p:spPr>
            <p:txBody>
              <a:bodyPr/>
              <a:lstStyle/>
              <a:p>
                <a:endParaRPr lang="es-ES"/>
              </a:p>
            </p:txBody>
          </p:sp>
          <p:sp>
            <p:nvSpPr>
              <p:cNvPr id="5241" name="Arc 75"/>
              <p:cNvSpPr>
                <a:spLocks/>
              </p:cNvSpPr>
              <p:nvPr/>
            </p:nvSpPr>
            <p:spPr bwMode="auto">
              <a:xfrm>
                <a:off x="3701" y="1804"/>
                <a:ext cx="329" cy="191"/>
              </a:xfrm>
              <a:custGeom>
                <a:avLst/>
                <a:gdLst>
                  <a:gd name="T0" fmla="*/ 0 w 32028"/>
                  <a:gd name="T1" fmla="*/ 0 h 22543"/>
                  <a:gd name="T2" fmla="*/ 0 w 32028"/>
                  <a:gd name="T3" fmla="*/ 0 h 22543"/>
                  <a:gd name="T4" fmla="*/ 0 w 32028"/>
                  <a:gd name="T5" fmla="*/ 0 h 22543"/>
                  <a:gd name="T6" fmla="*/ 0 60000 65536"/>
                  <a:gd name="T7" fmla="*/ 0 60000 65536"/>
                  <a:gd name="T8" fmla="*/ 0 60000 65536"/>
                  <a:gd name="T9" fmla="*/ 0 w 32028"/>
                  <a:gd name="T10" fmla="*/ 0 h 22543"/>
                  <a:gd name="T11" fmla="*/ 32028 w 32028"/>
                  <a:gd name="T12" fmla="*/ 22543 h 22543"/>
                </a:gdLst>
                <a:ahLst/>
                <a:cxnLst>
                  <a:cxn ang="T6">
                    <a:pos x="T0" y="T1"/>
                  </a:cxn>
                  <a:cxn ang="T7">
                    <a:pos x="T2" y="T3"/>
                  </a:cxn>
                  <a:cxn ang="T8">
                    <a:pos x="T4" y="T5"/>
                  </a:cxn>
                </a:cxnLst>
                <a:rect l="T9" t="T10" r="T11" b="T12"/>
                <a:pathLst>
                  <a:path w="32028" h="22543" fill="none" extrusionOk="0">
                    <a:moveTo>
                      <a:pt x="32028" y="19859"/>
                    </a:moveTo>
                    <a:cubicBezTo>
                      <a:pt x="28834" y="21619"/>
                      <a:pt x="25246" y="22542"/>
                      <a:pt x="21600" y="22543"/>
                    </a:cubicBezTo>
                    <a:cubicBezTo>
                      <a:pt x="9670" y="22543"/>
                      <a:pt x="0" y="12872"/>
                      <a:pt x="0" y="943"/>
                    </a:cubicBezTo>
                    <a:cubicBezTo>
                      <a:pt x="-1" y="628"/>
                      <a:pt x="6" y="314"/>
                      <a:pt x="20" y="-1"/>
                    </a:cubicBezTo>
                  </a:path>
                  <a:path w="32028" h="22543" stroke="0" extrusionOk="0">
                    <a:moveTo>
                      <a:pt x="32028" y="19859"/>
                    </a:moveTo>
                    <a:cubicBezTo>
                      <a:pt x="28834" y="21619"/>
                      <a:pt x="25246" y="22542"/>
                      <a:pt x="21600" y="22543"/>
                    </a:cubicBezTo>
                    <a:cubicBezTo>
                      <a:pt x="9670" y="22543"/>
                      <a:pt x="0" y="12872"/>
                      <a:pt x="0" y="943"/>
                    </a:cubicBezTo>
                    <a:cubicBezTo>
                      <a:pt x="-1" y="628"/>
                      <a:pt x="6" y="314"/>
                      <a:pt x="20" y="-1"/>
                    </a:cubicBezTo>
                    <a:lnTo>
                      <a:pt x="21600" y="943"/>
                    </a:lnTo>
                    <a:close/>
                  </a:path>
                </a:pathLst>
              </a:custGeom>
              <a:solidFill>
                <a:srgbClr val="C1CEFF"/>
              </a:solidFill>
              <a:ln w="9525" cap="rnd">
                <a:noFill/>
                <a:round/>
                <a:headEnd/>
                <a:tailEnd/>
              </a:ln>
            </p:spPr>
            <p:txBody>
              <a:bodyPr/>
              <a:lstStyle/>
              <a:p>
                <a:endParaRPr lang="es-ES"/>
              </a:p>
            </p:txBody>
          </p:sp>
          <p:sp>
            <p:nvSpPr>
              <p:cNvPr id="5242" name="Arc 76"/>
              <p:cNvSpPr>
                <a:spLocks/>
              </p:cNvSpPr>
              <p:nvPr/>
            </p:nvSpPr>
            <p:spPr bwMode="auto">
              <a:xfrm>
                <a:off x="4025" y="1926"/>
                <a:ext cx="576" cy="198"/>
              </a:xfrm>
              <a:custGeom>
                <a:avLst/>
                <a:gdLst>
                  <a:gd name="T0" fmla="*/ 0 w 38898"/>
                  <a:gd name="T1" fmla="*/ 0 h 21600"/>
                  <a:gd name="T2" fmla="*/ 0 w 38898"/>
                  <a:gd name="T3" fmla="*/ 0 h 21600"/>
                  <a:gd name="T4" fmla="*/ 0 w 38898"/>
                  <a:gd name="T5" fmla="*/ 0 h 21600"/>
                  <a:gd name="T6" fmla="*/ 0 60000 65536"/>
                  <a:gd name="T7" fmla="*/ 0 60000 65536"/>
                  <a:gd name="T8" fmla="*/ 0 60000 65536"/>
                  <a:gd name="T9" fmla="*/ 0 w 38898"/>
                  <a:gd name="T10" fmla="*/ 0 h 21600"/>
                  <a:gd name="T11" fmla="*/ 38898 w 38898"/>
                  <a:gd name="T12" fmla="*/ 21600 h 21600"/>
                </a:gdLst>
                <a:ahLst/>
                <a:cxnLst>
                  <a:cxn ang="T6">
                    <a:pos x="T0" y="T1"/>
                  </a:cxn>
                  <a:cxn ang="T7">
                    <a:pos x="T2" y="T3"/>
                  </a:cxn>
                  <a:cxn ang="T8">
                    <a:pos x="T4" y="T5"/>
                  </a:cxn>
                </a:cxnLst>
                <a:rect l="T9" t="T10" r="T11" b="T12"/>
                <a:pathLst>
                  <a:path w="38898" h="21600" fill="none" extrusionOk="0">
                    <a:moveTo>
                      <a:pt x="38897" y="12351"/>
                    </a:moveTo>
                    <a:cubicBezTo>
                      <a:pt x="34858" y="18146"/>
                      <a:pt x="28241" y="21599"/>
                      <a:pt x="21178" y="21600"/>
                    </a:cubicBezTo>
                    <a:cubicBezTo>
                      <a:pt x="10887" y="21600"/>
                      <a:pt x="2025" y="14340"/>
                      <a:pt x="0" y="4250"/>
                    </a:cubicBezTo>
                  </a:path>
                  <a:path w="38898" h="21600" stroke="0" extrusionOk="0">
                    <a:moveTo>
                      <a:pt x="38897" y="12351"/>
                    </a:moveTo>
                    <a:cubicBezTo>
                      <a:pt x="34858" y="18146"/>
                      <a:pt x="28241" y="21599"/>
                      <a:pt x="21178" y="21600"/>
                    </a:cubicBezTo>
                    <a:cubicBezTo>
                      <a:pt x="10887" y="21600"/>
                      <a:pt x="2025" y="14340"/>
                      <a:pt x="0" y="4250"/>
                    </a:cubicBezTo>
                    <a:lnTo>
                      <a:pt x="21178" y="0"/>
                    </a:lnTo>
                    <a:close/>
                  </a:path>
                </a:pathLst>
              </a:custGeom>
              <a:solidFill>
                <a:srgbClr val="C1CEFF"/>
              </a:solidFill>
              <a:ln w="9525" cap="rnd">
                <a:noFill/>
                <a:round/>
                <a:headEnd/>
                <a:tailEnd/>
              </a:ln>
            </p:spPr>
            <p:txBody>
              <a:bodyPr/>
              <a:lstStyle/>
              <a:p>
                <a:endParaRPr lang="es-ES"/>
              </a:p>
            </p:txBody>
          </p:sp>
          <p:sp>
            <p:nvSpPr>
              <p:cNvPr id="5243" name="Arc 77"/>
              <p:cNvSpPr>
                <a:spLocks/>
              </p:cNvSpPr>
              <p:nvPr/>
            </p:nvSpPr>
            <p:spPr bwMode="auto">
              <a:xfrm>
                <a:off x="4606" y="1250"/>
                <a:ext cx="251" cy="234"/>
              </a:xfrm>
              <a:custGeom>
                <a:avLst/>
                <a:gdLst>
                  <a:gd name="T0" fmla="*/ 0 w 26150"/>
                  <a:gd name="T1" fmla="*/ 0 h 32301"/>
                  <a:gd name="T2" fmla="*/ 0 w 26150"/>
                  <a:gd name="T3" fmla="*/ 0 h 32301"/>
                  <a:gd name="T4" fmla="*/ 0 w 26150"/>
                  <a:gd name="T5" fmla="*/ 0 h 32301"/>
                  <a:gd name="T6" fmla="*/ 0 60000 65536"/>
                  <a:gd name="T7" fmla="*/ 0 60000 65536"/>
                  <a:gd name="T8" fmla="*/ 0 60000 65536"/>
                  <a:gd name="T9" fmla="*/ 0 w 26150"/>
                  <a:gd name="T10" fmla="*/ 0 h 32301"/>
                  <a:gd name="T11" fmla="*/ 26150 w 26150"/>
                  <a:gd name="T12" fmla="*/ 32301 h 32301"/>
                </a:gdLst>
                <a:ahLst/>
                <a:cxnLst>
                  <a:cxn ang="T6">
                    <a:pos x="T0" y="T1"/>
                  </a:cxn>
                  <a:cxn ang="T7">
                    <a:pos x="T2" y="T3"/>
                  </a:cxn>
                  <a:cxn ang="T8">
                    <a:pos x="T4" y="T5"/>
                  </a:cxn>
                </a:cxnLst>
                <a:rect l="T9" t="T10" r="T11" b="T12"/>
                <a:pathLst>
                  <a:path w="26150" h="32301" fill="none" extrusionOk="0">
                    <a:moveTo>
                      <a:pt x="-1" y="484"/>
                    </a:moveTo>
                    <a:cubicBezTo>
                      <a:pt x="1495" y="162"/>
                      <a:pt x="3020" y="-1"/>
                      <a:pt x="4550" y="0"/>
                    </a:cubicBezTo>
                    <a:cubicBezTo>
                      <a:pt x="16479" y="0"/>
                      <a:pt x="26150" y="9670"/>
                      <a:pt x="26150" y="21600"/>
                    </a:cubicBezTo>
                    <a:cubicBezTo>
                      <a:pt x="26150" y="25352"/>
                      <a:pt x="25172" y="29041"/>
                      <a:pt x="23312" y="32300"/>
                    </a:cubicBezTo>
                  </a:path>
                  <a:path w="26150" h="32301" stroke="0" extrusionOk="0">
                    <a:moveTo>
                      <a:pt x="-1" y="484"/>
                    </a:moveTo>
                    <a:cubicBezTo>
                      <a:pt x="1495" y="162"/>
                      <a:pt x="3020" y="-1"/>
                      <a:pt x="4550" y="0"/>
                    </a:cubicBezTo>
                    <a:cubicBezTo>
                      <a:pt x="16479" y="0"/>
                      <a:pt x="26150" y="9670"/>
                      <a:pt x="26150" y="21600"/>
                    </a:cubicBezTo>
                    <a:cubicBezTo>
                      <a:pt x="26150" y="25352"/>
                      <a:pt x="25172" y="29041"/>
                      <a:pt x="23312" y="32300"/>
                    </a:cubicBezTo>
                    <a:lnTo>
                      <a:pt x="4550" y="21600"/>
                    </a:lnTo>
                    <a:close/>
                  </a:path>
                </a:pathLst>
              </a:custGeom>
              <a:solidFill>
                <a:srgbClr val="C1CEFF"/>
              </a:solidFill>
              <a:ln w="9525" cap="rnd">
                <a:noFill/>
                <a:round/>
                <a:headEnd/>
                <a:tailEnd/>
              </a:ln>
            </p:spPr>
            <p:txBody>
              <a:bodyPr/>
              <a:lstStyle/>
              <a:p>
                <a:endParaRPr lang="es-ES"/>
              </a:p>
            </p:txBody>
          </p:sp>
          <p:sp>
            <p:nvSpPr>
              <p:cNvPr id="5244" name="Arc 78"/>
              <p:cNvSpPr>
                <a:spLocks/>
              </p:cNvSpPr>
              <p:nvPr/>
            </p:nvSpPr>
            <p:spPr bwMode="auto">
              <a:xfrm>
                <a:off x="4678" y="1485"/>
                <a:ext cx="239" cy="231"/>
              </a:xfrm>
              <a:custGeom>
                <a:avLst/>
                <a:gdLst>
                  <a:gd name="T0" fmla="*/ 0 w 21600"/>
                  <a:gd name="T1" fmla="*/ 0 h 29146"/>
                  <a:gd name="T2" fmla="*/ 0 w 21600"/>
                  <a:gd name="T3" fmla="*/ 0 h 29146"/>
                  <a:gd name="T4" fmla="*/ 0 w 21600"/>
                  <a:gd name="T5" fmla="*/ 0 h 29146"/>
                  <a:gd name="T6" fmla="*/ 0 60000 65536"/>
                  <a:gd name="T7" fmla="*/ 0 60000 65536"/>
                  <a:gd name="T8" fmla="*/ 0 60000 65536"/>
                  <a:gd name="T9" fmla="*/ 0 w 21600"/>
                  <a:gd name="T10" fmla="*/ 0 h 29146"/>
                  <a:gd name="T11" fmla="*/ 21600 w 21600"/>
                  <a:gd name="T12" fmla="*/ 29146 h 29146"/>
                </a:gdLst>
                <a:ahLst/>
                <a:cxnLst>
                  <a:cxn ang="T6">
                    <a:pos x="T0" y="T1"/>
                  </a:cxn>
                  <a:cxn ang="T7">
                    <a:pos x="T2" y="T3"/>
                  </a:cxn>
                  <a:cxn ang="T8">
                    <a:pos x="T4" y="T5"/>
                  </a:cxn>
                </a:cxnLst>
                <a:rect l="T9" t="T10" r="T11" b="T12"/>
                <a:pathLst>
                  <a:path w="21600" h="29146" fill="none" extrusionOk="0">
                    <a:moveTo>
                      <a:pt x="13526" y="0"/>
                    </a:moveTo>
                    <a:cubicBezTo>
                      <a:pt x="18630" y="4099"/>
                      <a:pt x="21600" y="10293"/>
                      <a:pt x="21600" y="16840"/>
                    </a:cubicBezTo>
                    <a:cubicBezTo>
                      <a:pt x="21600" y="21238"/>
                      <a:pt x="20257" y="25531"/>
                      <a:pt x="17751" y="29145"/>
                    </a:cubicBezTo>
                  </a:path>
                  <a:path w="21600" h="29146" stroke="0" extrusionOk="0">
                    <a:moveTo>
                      <a:pt x="13526" y="0"/>
                    </a:moveTo>
                    <a:cubicBezTo>
                      <a:pt x="18630" y="4099"/>
                      <a:pt x="21600" y="10293"/>
                      <a:pt x="21600" y="16840"/>
                    </a:cubicBezTo>
                    <a:cubicBezTo>
                      <a:pt x="21600" y="21238"/>
                      <a:pt x="20257" y="25531"/>
                      <a:pt x="17751" y="29145"/>
                    </a:cubicBezTo>
                    <a:lnTo>
                      <a:pt x="0" y="16840"/>
                    </a:lnTo>
                    <a:close/>
                  </a:path>
                </a:pathLst>
              </a:custGeom>
              <a:solidFill>
                <a:srgbClr val="C1CEFF"/>
              </a:solidFill>
              <a:ln w="9525" cap="rnd">
                <a:noFill/>
                <a:round/>
                <a:headEnd/>
                <a:tailEnd/>
              </a:ln>
            </p:spPr>
            <p:txBody>
              <a:bodyPr/>
              <a:lstStyle/>
              <a:p>
                <a:endParaRPr lang="es-ES"/>
              </a:p>
            </p:txBody>
          </p:sp>
          <p:sp>
            <p:nvSpPr>
              <p:cNvPr id="5245" name="Arc 79"/>
              <p:cNvSpPr>
                <a:spLocks/>
              </p:cNvSpPr>
              <p:nvPr/>
            </p:nvSpPr>
            <p:spPr bwMode="auto">
              <a:xfrm>
                <a:off x="4599" y="1721"/>
                <a:ext cx="280" cy="335"/>
              </a:xfrm>
              <a:custGeom>
                <a:avLst/>
                <a:gdLst>
                  <a:gd name="T0" fmla="*/ 0 w 28679"/>
                  <a:gd name="T1" fmla="*/ 0 h 27636"/>
                  <a:gd name="T2" fmla="*/ 0 w 28679"/>
                  <a:gd name="T3" fmla="*/ 0 h 27636"/>
                  <a:gd name="T4" fmla="*/ 0 w 28679"/>
                  <a:gd name="T5" fmla="*/ 0 h 27636"/>
                  <a:gd name="T6" fmla="*/ 0 60000 65536"/>
                  <a:gd name="T7" fmla="*/ 0 60000 65536"/>
                  <a:gd name="T8" fmla="*/ 0 60000 65536"/>
                  <a:gd name="T9" fmla="*/ 0 w 28679"/>
                  <a:gd name="T10" fmla="*/ 0 h 27636"/>
                  <a:gd name="T11" fmla="*/ 28679 w 28679"/>
                  <a:gd name="T12" fmla="*/ 27636 h 27636"/>
                </a:gdLst>
                <a:ahLst/>
                <a:cxnLst>
                  <a:cxn ang="T6">
                    <a:pos x="T0" y="T1"/>
                  </a:cxn>
                  <a:cxn ang="T7">
                    <a:pos x="T2" y="T3"/>
                  </a:cxn>
                  <a:cxn ang="T8">
                    <a:pos x="T4" y="T5"/>
                  </a:cxn>
                </a:cxnLst>
                <a:rect l="T9" t="T10" r="T11" b="T12"/>
                <a:pathLst>
                  <a:path w="28679" h="27636" fill="none" extrusionOk="0">
                    <a:moveTo>
                      <a:pt x="27818" y="-1"/>
                    </a:moveTo>
                    <a:cubicBezTo>
                      <a:pt x="28389" y="1961"/>
                      <a:pt x="28679" y="3993"/>
                      <a:pt x="28679" y="6036"/>
                    </a:cubicBezTo>
                    <a:cubicBezTo>
                      <a:pt x="28679" y="17965"/>
                      <a:pt x="19008" y="27636"/>
                      <a:pt x="7079" y="27636"/>
                    </a:cubicBezTo>
                    <a:cubicBezTo>
                      <a:pt x="4669" y="27636"/>
                      <a:pt x="2276" y="27232"/>
                      <a:pt x="-1" y="26443"/>
                    </a:cubicBezTo>
                  </a:path>
                  <a:path w="28679" h="27636" stroke="0" extrusionOk="0">
                    <a:moveTo>
                      <a:pt x="27818" y="-1"/>
                    </a:moveTo>
                    <a:cubicBezTo>
                      <a:pt x="28389" y="1961"/>
                      <a:pt x="28679" y="3993"/>
                      <a:pt x="28679" y="6036"/>
                    </a:cubicBezTo>
                    <a:cubicBezTo>
                      <a:pt x="28679" y="17965"/>
                      <a:pt x="19008" y="27636"/>
                      <a:pt x="7079" y="27636"/>
                    </a:cubicBezTo>
                    <a:cubicBezTo>
                      <a:pt x="4669" y="27636"/>
                      <a:pt x="2276" y="27232"/>
                      <a:pt x="-1" y="26443"/>
                    </a:cubicBezTo>
                    <a:lnTo>
                      <a:pt x="7079" y="6036"/>
                    </a:lnTo>
                    <a:close/>
                  </a:path>
                </a:pathLst>
              </a:custGeom>
              <a:solidFill>
                <a:srgbClr val="C1CEFF"/>
              </a:solidFill>
              <a:ln w="9525" cap="rnd">
                <a:noFill/>
                <a:round/>
                <a:headEnd/>
                <a:tailEnd/>
              </a:ln>
            </p:spPr>
            <p:txBody>
              <a:bodyPr/>
              <a:lstStyle/>
              <a:p>
                <a:endParaRPr lang="es-ES"/>
              </a:p>
            </p:txBody>
          </p:sp>
          <p:sp>
            <p:nvSpPr>
              <p:cNvPr id="5246" name="Arc 80"/>
              <p:cNvSpPr>
                <a:spLocks/>
              </p:cNvSpPr>
              <p:nvPr/>
            </p:nvSpPr>
            <p:spPr bwMode="auto">
              <a:xfrm>
                <a:off x="3616" y="1486"/>
                <a:ext cx="150" cy="318"/>
              </a:xfrm>
              <a:custGeom>
                <a:avLst/>
                <a:gdLst>
                  <a:gd name="T0" fmla="*/ 0 w 21600"/>
                  <a:gd name="T1" fmla="*/ 0 h 41197"/>
                  <a:gd name="T2" fmla="*/ 0 w 21600"/>
                  <a:gd name="T3" fmla="*/ 0 h 41197"/>
                  <a:gd name="T4" fmla="*/ 0 w 21600"/>
                  <a:gd name="T5" fmla="*/ 0 h 41197"/>
                  <a:gd name="T6" fmla="*/ 0 60000 65536"/>
                  <a:gd name="T7" fmla="*/ 0 60000 65536"/>
                  <a:gd name="T8" fmla="*/ 0 60000 65536"/>
                  <a:gd name="T9" fmla="*/ 0 w 21600"/>
                  <a:gd name="T10" fmla="*/ 0 h 41197"/>
                  <a:gd name="T11" fmla="*/ 21600 w 21600"/>
                  <a:gd name="T12" fmla="*/ 41197 h 41197"/>
                </a:gdLst>
                <a:ahLst/>
                <a:cxnLst>
                  <a:cxn ang="T6">
                    <a:pos x="T0" y="T1"/>
                  </a:cxn>
                  <a:cxn ang="T7">
                    <a:pos x="T2" y="T3"/>
                  </a:cxn>
                  <a:cxn ang="T8">
                    <a:pos x="T4" y="T5"/>
                  </a:cxn>
                </a:cxnLst>
                <a:rect l="T9" t="T10" r="T11" b="T12"/>
                <a:pathLst>
                  <a:path w="21600" h="41197" fill="none" extrusionOk="0">
                    <a:moveTo>
                      <a:pt x="12642" y="41196"/>
                    </a:moveTo>
                    <a:cubicBezTo>
                      <a:pt x="4941" y="37687"/>
                      <a:pt x="0" y="30004"/>
                      <a:pt x="0" y="21542"/>
                    </a:cubicBezTo>
                    <a:cubicBezTo>
                      <a:pt x="-1" y="10223"/>
                      <a:pt x="8736" y="824"/>
                      <a:pt x="20024" y="-1"/>
                    </a:cubicBezTo>
                  </a:path>
                  <a:path w="21600" h="41197" stroke="0" extrusionOk="0">
                    <a:moveTo>
                      <a:pt x="12642" y="41196"/>
                    </a:moveTo>
                    <a:cubicBezTo>
                      <a:pt x="4941" y="37687"/>
                      <a:pt x="0" y="30004"/>
                      <a:pt x="0" y="21542"/>
                    </a:cubicBezTo>
                    <a:cubicBezTo>
                      <a:pt x="-1" y="10223"/>
                      <a:pt x="8736" y="824"/>
                      <a:pt x="20024" y="-1"/>
                    </a:cubicBezTo>
                    <a:lnTo>
                      <a:pt x="21600" y="21542"/>
                    </a:lnTo>
                    <a:close/>
                  </a:path>
                </a:pathLst>
              </a:custGeom>
              <a:solidFill>
                <a:srgbClr val="C1CEFF"/>
              </a:solidFill>
              <a:ln w="9525" cap="rnd">
                <a:noFill/>
                <a:round/>
                <a:headEnd/>
                <a:tailEnd/>
              </a:ln>
            </p:spPr>
            <p:txBody>
              <a:bodyPr/>
              <a:lstStyle/>
              <a:p>
                <a:endParaRPr lang="es-ES"/>
              </a:p>
            </p:txBody>
          </p:sp>
        </p:grpSp>
      </p:grpSp>
      <p:grpSp>
        <p:nvGrpSpPr>
          <p:cNvPr id="12" name="Group 81"/>
          <p:cNvGrpSpPr>
            <a:grpSpLocks/>
          </p:cNvGrpSpPr>
          <p:nvPr/>
        </p:nvGrpSpPr>
        <p:grpSpPr bwMode="auto">
          <a:xfrm>
            <a:off x="3397250" y="2051050"/>
            <a:ext cx="2339975" cy="2052638"/>
            <a:chOff x="1903" y="988"/>
            <a:chExt cx="1310" cy="1150"/>
          </a:xfrm>
        </p:grpSpPr>
        <p:grpSp>
          <p:nvGrpSpPr>
            <p:cNvPr id="13" name="Group 82"/>
            <p:cNvGrpSpPr>
              <a:grpSpLocks/>
            </p:cNvGrpSpPr>
            <p:nvPr/>
          </p:nvGrpSpPr>
          <p:grpSpPr bwMode="auto">
            <a:xfrm>
              <a:off x="1912" y="996"/>
              <a:ext cx="1301" cy="1142"/>
              <a:chOff x="1912" y="996"/>
              <a:chExt cx="1301" cy="1142"/>
            </a:xfrm>
          </p:grpSpPr>
          <p:grpSp>
            <p:nvGrpSpPr>
              <p:cNvPr id="14" name="Group 83"/>
              <p:cNvGrpSpPr>
                <a:grpSpLocks/>
              </p:cNvGrpSpPr>
              <p:nvPr/>
            </p:nvGrpSpPr>
            <p:grpSpPr bwMode="auto">
              <a:xfrm>
                <a:off x="1913" y="999"/>
                <a:ext cx="1295" cy="1134"/>
                <a:chOff x="1913" y="999"/>
                <a:chExt cx="1295" cy="1134"/>
              </a:xfrm>
            </p:grpSpPr>
            <p:sp>
              <p:nvSpPr>
                <p:cNvPr id="5227" name="Oval 84"/>
                <p:cNvSpPr>
                  <a:spLocks noChangeArrowheads="1"/>
                </p:cNvSpPr>
                <p:nvPr/>
              </p:nvSpPr>
              <p:spPr bwMode="auto">
                <a:xfrm>
                  <a:off x="2360" y="999"/>
                  <a:ext cx="559" cy="463"/>
                </a:xfrm>
                <a:prstGeom prst="ellipse">
                  <a:avLst/>
                </a:prstGeom>
                <a:solidFill>
                  <a:srgbClr val="C1CEFF"/>
                </a:solidFill>
                <a:ln w="9525">
                  <a:noFill/>
                  <a:round/>
                  <a:headEnd/>
                  <a:tailEnd/>
                </a:ln>
              </p:spPr>
              <p:txBody>
                <a:bodyPr wrap="none" anchor="ctr"/>
                <a:lstStyle/>
                <a:p>
                  <a:endParaRPr lang="es-ES"/>
                </a:p>
              </p:txBody>
            </p:sp>
            <p:sp>
              <p:nvSpPr>
                <p:cNvPr id="5228" name="Oval 85"/>
                <p:cNvSpPr>
                  <a:spLocks noChangeArrowheads="1"/>
                </p:cNvSpPr>
                <p:nvPr/>
              </p:nvSpPr>
              <p:spPr bwMode="auto">
                <a:xfrm>
                  <a:off x="2046" y="1124"/>
                  <a:ext cx="425" cy="465"/>
                </a:xfrm>
                <a:prstGeom prst="ellipse">
                  <a:avLst/>
                </a:prstGeom>
                <a:solidFill>
                  <a:srgbClr val="C1CEFF"/>
                </a:solidFill>
                <a:ln w="9525">
                  <a:noFill/>
                  <a:round/>
                  <a:headEnd/>
                  <a:tailEnd/>
                </a:ln>
              </p:spPr>
              <p:txBody>
                <a:bodyPr wrap="none" anchor="ctr"/>
                <a:lstStyle/>
                <a:p>
                  <a:endParaRPr lang="es-ES"/>
                </a:p>
              </p:txBody>
            </p:sp>
            <p:sp>
              <p:nvSpPr>
                <p:cNvPr id="5229" name="Oval 86"/>
                <p:cNvSpPr>
                  <a:spLocks noChangeArrowheads="1"/>
                </p:cNvSpPr>
                <p:nvPr/>
              </p:nvSpPr>
              <p:spPr bwMode="auto">
                <a:xfrm>
                  <a:off x="1913" y="1409"/>
                  <a:ext cx="284" cy="373"/>
                </a:xfrm>
                <a:prstGeom prst="ellipse">
                  <a:avLst/>
                </a:prstGeom>
                <a:solidFill>
                  <a:srgbClr val="C1CEFF"/>
                </a:solidFill>
                <a:ln w="9525">
                  <a:noFill/>
                  <a:round/>
                  <a:headEnd/>
                  <a:tailEnd/>
                </a:ln>
              </p:spPr>
              <p:txBody>
                <a:bodyPr wrap="none" anchor="ctr"/>
                <a:lstStyle/>
                <a:p>
                  <a:endParaRPr lang="es-ES"/>
                </a:p>
              </p:txBody>
            </p:sp>
            <p:sp>
              <p:nvSpPr>
                <p:cNvPr id="5230" name="Oval 87"/>
                <p:cNvSpPr>
                  <a:spLocks noChangeArrowheads="1"/>
                </p:cNvSpPr>
                <p:nvPr/>
              </p:nvSpPr>
              <p:spPr bwMode="auto">
                <a:xfrm>
                  <a:off x="1996" y="1578"/>
                  <a:ext cx="437" cy="409"/>
                </a:xfrm>
                <a:prstGeom prst="ellipse">
                  <a:avLst/>
                </a:prstGeom>
                <a:solidFill>
                  <a:srgbClr val="C1CEFF"/>
                </a:solidFill>
                <a:ln w="9525">
                  <a:noFill/>
                  <a:round/>
                  <a:headEnd/>
                  <a:tailEnd/>
                </a:ln>
              </p:spPr>
              <p:txBody>
                <a:bodyPr wrap="none" anchor="ctr"/>
                <a:lstStyle/>
                <a:p>
                  <a:endParaRPr lang="es-ES"/>
                </a:p>
              </p:txBody>
            </p:sp>
            <p:sp>
              <p:nvSpPr>
                <p:cNvPr id="5231" name="Oval 88"/>
                <p:cNvSpPr>
                  <a:spLocks noChangeArrowheads="1"/>
                </p:cNvSpPr>
                <p:nvPr/>
              </p:nvSpPr>
              <p:spPr bwMode="auto">
                <a:xfrm>
                  <a:off x="2310" y="1647"/>
                  <a:ext cx="656" cy="486"/>
                </a:xfrm>
                <a:prstGeom prst="ellipse">
                  <a:avLst/>
                </a:prstGeom>
                <a:solidFill>
                  <a:srgbClr val="C1CEFF"/>
                </a:solidFill>
                <a:ln w="9525">
                  <a:noFill/>
                  <a:round/>
                  <a:headEnd/>
                  <a:tailEnd/>
                </a:ln>
              </p:spPr>
              <p:txBody>
                <a:bodyPr wrap="none" anchor="ctr"/>
                <a:lstStyle/>
                <a:p>
                  <a:endParaRPr lang="es-ES"/>
                </a:p>
              </p:txBody>
            </p:sp>
            <p:sp>
              <p:nvSpPr>
                <p:cNvPr id="5232" name="Oval 89"/>
                <p:cNvSpPr>
                  <a:spLocks noChangeArrowheads="1"/>
                </p:cNvSpPr>
                <p:nvPr/>
              </p:nvSpPr>
              <p:spPr bwMode="auto">
                <a:xfrm>
                  <a:off x="2734" y="1135"/>
                  <a:ext cx="414" cy="362"/>
                </a:xfrm>
                <a:prstGeom prst="ellipse">
                  <a:avLst/>
                </a:prstGeom>
                <a:solidFill>
                  <a:srgbClr val="C1CEFF"/>
                </a:solidFill>
                <a:ln w="9525">
                  <a:noFill/>
                  <a:round/>
                  <a:headEnd/>
                  <a:tailEnd/>
                </a:ln>
              </p:spPr>
              <p:txBody>
                <a:bodyPr wrap="none" anchor="ctr"/>
                <a:lstStyle/>
                <a:p>
                  <a:endParaRPr lang="es-ES"/>
                </a:p>
              </p:txBody>
            </p:sp>
            <p:sp>
              <p:nvSpPr>
                <p:cNvPr id="5233" name="Oval 90"/>
                <p:cNvSpPr>
                  <a:spLocks noChangeArrowheads="1"/>
                </p:cNvSpPr>
                <p:nvPr/>
              </p:nvSpPr>
              <p:spPr bwMode="auto">
                <a:xfrm>
                  <a:off x="2797" y="1373"/>
                  <a:ext cx="411" cy="363"/>
                </a:xfrm>
                <a:prstGeom prst="ellipse">
                  <a:avLst/>
                </a:prstGeom>
                <a:solidFill>
                  <a:srgbClr val="C1CEFF"/>
                </a:solidFill>
                <a:ln w="9525">
                  <a:noFill/>
                  <a:round/>
                  <a:headEnd/>
                  <a:tailEnd/>
                </a:ln>
              </p:spPr>
              <p:txBody>
                <a:bodyPr wrap="none" anchor="ctr"/>
                <a:lstStyle/>
                <a:p>
                  <a:endParaRPr lang="es-ES"/>
                </a:p>
              </p:txBody>
            </p:sp>
            <p:sp>
              <p:nvSpPr>
                <p:cNvPr id="5234" name="Oval 91"/>
                <p:cNvSpPr>
                  <a:spLocks noChangeArrowheads="1"/>
                </p:cNvSpPr>
                <p:nvPr/>
              </p:nvSpPr>
              <p:spPr bwMode="auto">
                <a:xfrm>
                  <a:off x="2759" y="1452"/>
                  <a:ext cx="409" cy="602"/>
                </a:xfrm>
                <a:prstGeom prst="ellipse">
                  <a:avLst/>
                </a:prstGeom>
                <a:solidFill>
                  <a:srgbClr val="C1CEFF"/>
                </a:solidFill>
                <a:ln w="9525">
                  <a:noFill/>
                  <a:round/>
                  <a:headEnd/>
                  <a:tailEnd/>
                </a:ln>
              </p:spPr>
              <p:txBody>
                <a:bodyPr wrap="none" anchor="ctr"/>
                <a:lstStyle/>
                <a:p>
                  <a:endParaRPr lang="es-ES"/>
                </a:p>
              </p:txBody>
            </p:sp>
            <p:sp>
              <p:nvSpPr>
                <p:cNvPr id="5235" name="Oval 92"/>
                <p:cNvSpPr>
                  <a:spLocks noChangeArrowheads="1"/>
                </p:cNvSpPr>
                <p:nvPr/>
              </p:nvSpPr>
              <p:spPr bwMode="auto">
                <a:xfrm>
                  <a:off x="2146" y="1273"/>
                  <a:ext cx="844" cy="601"/>
                </a:xfrm>
                <a:prstGeom prst="ellipse">
                  <a:avLst/>
                </a:prstGeom>
                <a:solidFill>
                  <a:srgbClr val="C1CEFF"/>
                </a:solidFill>
                <a:ln w="9525">
                  <a:noFill/>
                  <a:round/>
                  <a:headEnd/>
                  <a:tailEnd/>
                </a:ln>
              </p:spPr>
              <p:txBody>
                <a:bodyPr wrap="none" anchor="ctr"/>
                <a:lstStyle/>
                <a:p>
                  <a:endParaRPr lang="es-ES"/>
                </a:p>
              </p:txBody>
            </p:sp>
          </p:grpSp>
          <p:sp>
            <p:nvSpPr>
              <p:cNvPr id="5219" name="Arc 93"/>
              <p:cNvSpPr>
                <a:spLocks/>
              </p:cNvSpPr>
              <p:nvPr/>
            </p:nvSpPr>
            <p:spPr bwMode="auto">
              <a:xfrm>
                <a:off x="2373" y="996"/>
                <a:ext cx="535" cy="234"/>
              </a:xfrm>
              <a:custGeom>
                <a:avLst/>
                <a:gdLst>
                  <a:gd name="T0" fmla="*/ 0 w 40656"/>
                  <a:gd name="T1" fmla="*/ 0 h 21600"/>
                  <a:gd name="T2" fmla="*/ 0 w 40656"/>
                  <a:gd name="T3" fmla="*/ 0 h 21600"/>
                  <a:gd name="T4" fmla="*/ 0 w 40656"/>
                  <a:gd name="T5" fmla="*/ 0 h 21600"/>
                  <a:gd name="T6" fmla="*/ 0 60000 65536"/>
                  <a:gd name="T7" fmla="*/ 0 60000 65536"/>
                  <a:gd name="T8" fmla="*/ 0 60000 65536"/>
                  <a:gd name="T9" fmla="*/ 0 w 40656"/>
                  <a:gd name="T10" fmla="*/ 0 h 21600"/>
                  <a:gd name="T11" fmla="*/ 40656 w 40656"/>
                  <a:gd name="T12" fmla="*/ 21600 h 21600"/>
                </a:gdLst>
                <a:ahLst/>
                <a:cxnLst>
                  <a:cxn ang="T6">
                    <a:pos x="T0" y="T1"/>
                  </a:cxn>
                  <a:cxn ang="T7">
                    <a:pos x="T2" y="T3"/>
                  </a:cxn>
                  <a:cxn ang="T8">
                    <a:pos x="T4" y="T5"/>
                  </a:cxn>
                </a:cxnLst>
                <a:rect l="T9" t="T10" r="T11" b="T12"/>
                <a:pathLst>
                  <a:path w="40656" h="21600" fill="none" extrusionOk="0">
                    <a:moveTo>
                      <a:pt x="0" y="14782"/>
                    </a:moveTo>
                    <a:cubicBezTo>
                      <a:pt x="2936" y="5955"/>
                      <a:pt x="11193" y="-1"/>
                      <a:pt x="20496" y="0"/>
                    </a:cubicBezTo>
                    <a:cubicBezTo>
                      <a:pt x="29432" y="0"/>
                      <a:pt x="37446" y="5503"/>
                      <a:pt x="40655" y="13844"/>
                    </a:cubicBezTo>
                  </a:path>
                  <a:path w="40656" h="21600" stroke="0" extrusionOk="0">
                    <a:moveTo>
                      <a:pt x="0" y="14782"/>
                    </a:moveTo>
                    <a:cubicBezTo>
                      <a:pt x="2936" y="5955"/>
                      <a:pt x="11193" y="-1"/>
                      <a:pt x="20496" y="0"/>
                    </a:cubicBezTo>
                    <a:cubicBezTo>
                      <a:pt x="29432" y="0"/>
                      <a:pt x="37446" y="5503"/>
                      <a:pt x="40655" y="13844"/>
                    </a:cubicBezTo>
                    <a:lnTo>
                      <a:pt x="20496" y="21600"/>
                    </a:lnTo>
                    <a:close/>
                  </a:path>
                </a:pathLst>
              </a:custGeom>
              <a:solidFill>
                <a:srgbClr val="C1CEFF"/>
              </a:solidFill>
              <a:ln w="9525" cap="rnd">
                <a:noFill/>
                <a:round/>
                <a:headEnd/>
                <a:tailEnd/>
              </a:ln>
            </p:spPr>
            <p:txBody>
              <a:bodyPr/>
              <a:lstStyle/>
              <a:p>
                <a:endParaRPr lang="es-ES"/>
              </a:p>
            </p:txBody>
          </p:sp>
          <p:sp>
            <p:nvSpPr>
              <p:cNvPr id="5220" name="Arc 94"/>
              <p:cNvSpPr>
                <a:spLocks/>
              </p:cNvSpPr>
              <p:nvPr/>
            </p:nvSpPr>
            <p:spPr bwMode="auto">
              <a:xfrm>
                <a:off x="2043" y="1118"/>
                <a:ext cx="330" cy="282"/>
              </a:xfrm>
              <a:custGeom>
                <a:avLst/>
                <a:gdLst>
                  <a:gd name="T0" fmla="*/ 0 w 32873"/>
                  <a:gd name="T1" fmla="*/ 0 h 25913"/>
                  <a:gd name="T2" fmla="*/ 0 w 32873"/>
                  <a:gd name="T3" fmla="*/ 0 h 25913"/>
                  <a:gd name="T4" fmla="*/ 0 w 32873"/>
                  <a:gd name="T5" fmla="*/ 0 h 25913"/>
                  <a:gd name="T6" fmla="*/ 0 60000 65536"/>
                  <a:gd name="T7" fmla="*/ 0 60000 65536"/>
                  <a:gd name="T8" fmla="*/ 0 60000 65536"/>
                  <a:gd name="T9" fmla="*/ 0 w 32873"/>
                  <a:gd name="T10" fmla="*/ 0 h 25913"/>
                  <a:gd name="T11" fmla="*/ 32873 w 32873"/>
                  <a:gd name="T12" fmla="*/ 25913 h 25913"/>
                </a:gdLst>
                <a:ahLst/>
                <a:cxnLst>
                  <a:cxn ang="T6">
                    <a:pos x="T0" y="T1"/>
                  </a:cxn>
                  <a:cxn ang="T7">
                    <a:pos x="T2" y="T3"/>
                  </a:cxn>
                  <a:cxn ang="T8">
                    <a:pos x="T4" y="T5"/>
                  </a:cxn>
                </a:cxnLst>
                <a:rect l="T9" t="T10" r="T11" b="T12"/>
                <a:pathLst>
                  <a:path w="32873" h="25913" fill="none" extrusionOk="0">
                    <a:moveTo>
                      <a:pt x="434" y="25913"/>
                    </a:moveTo>
                    <a:cubicBezTo>
                      <a:pt x="145" y="24493"/>
                      <a:pt x="0" y="23048"/>
                      <a:pt x="0" y="21600"/>
                    </a:cubicBezTo>
                    <a:cubicBezTo>
                      <a:pt x="0" y="9670"/>
                      <a:pt x="9670" y="0"/>
                      <a:pt x="21600" y="0"/>
                    </a:cubicBezTo>
                    <a:cubicBezTo>
                      <a:pt x="25578" y="-1"/>
                      <a:pt x="29479" y="1098"/>
                      <a:pt x="32872" y="3175"/>
                    </a:cubicBezTo>
                  </a:path>
                  <a:path w="32873" h="25913" stroke="0" extrusionOk="0">
                    <a:moveTo>
                      <a:pt x="434" y="25913"/>
                    </a:moveTo>
                    <a:cubicBezTo>
                      <a:pt x="145" y="24493"/>
                      <a:pt x="0" y="23048"/>
                      <a:pt x="0" y="21600"/>
                    </a:cubicBezTo>
                    <a:cubicBezTo>
                      <a:pt x="0" y="9670"/>
                      <a:pt x="9670" y="0"/>
                      <a:pt x="21600" y="0"/>
                    </a:cubicBezTo>
                    <a:cubicBezTo>
                      <a:pt x="25578" y="-1"/>
                      <a:pt x="29479" y="1098"/>
                      <a:pt x="32872" y="3175"/>
                    </a:cubicBezTo>
                    <a:lnTo>
                      <a:pt x="21600" y="21600"/>
                    </a:lnTo>
                    <a:close/>
                  </a:path>
                </a:pathLst>
              </a:custGeom>
              <a:solidFill>
                <a:srgbClr val="C1CEFF"/>
              </a:solidFill>
              <a:ln w="9525" cap="rnd">
                <a:noFill/>
                <a:round/>
                <a:headEnd/>
                <a:tailEnd/>
              </a:ln>
            </p:spPr>
            <p:txBody>
              <a:bodyPr/>
              <a:lstStyle/>
              <a:p>
                <a:endParaRPr lang="es-ES"/>
              </a:p>
            </p:txBody>
          </p:sp>
          <p:sp>
            <p:nvSpPr>
              <p:cNvPr id="5221" name="Arc 95"/>
              <p:cNvSpPr>
                <a:spLocks/>
              </p:cNvSpPr>
              <p:nvPr/>
            </p:nvSpPr>
            <p:spPr bwMode="auto">
              <a:xfrm>
                <a:off x="1998" y="1771"/>
                <a:ext cx="331" cy="220"/>
              </a:xfrm>
              <a:custGeom>
                <a:avLst/>
                <a:gdLst>
                  <a:gd name="T0" fmla="*/ 0 w 32105"/>
                  <a:gd name="T1" fmla="*/ 0 h 22518"/>
                  <a:gd name="T2" fmla="*/ 0 w 32105"/>
                  <a:gd name="T3" fmla="*/ 0 h 22518"/>
                  <a:gd name="T4" fmla="*/ 0 w 32105"/>
                  <a:gd name="T5" fmla="*/ 0 h 22518"/>
                  <a:gd name="T6" fmla="*/ 0 60000 65536"/>
                  <a:gd name="T7" fmla="*/ 0 60000 65536"/>
                  <a:gd name="T8" fmla="*/ 0 60000 65536"/>
                  <a:gd name="T9" fmla="*/ 0 w 32105"/>
                  <a:gd name="T10" fmla="*/ 0 h 22518"/>
                  <a:gd name="T11" fmla="*/ 32105 w 32105"/>
                  <a:gd name="T12" fmla="*/ 22518 h 22518"/>
                </a:gdLst>
                <a:ahLst/>
                <a:cxnLst>
                  <a:cxn ang="T6">
                    <a:pos x="T0" y="T1"/>
                  </a:cxn>
                  <a:cxn ang="T7">
                    <a:pos x="T2" y="T3"/>
                  </a:cxn>
                  <a:cxn ang="T8">
                    <a:pos x="T4" y="T5"/>
                  </a:cxn>
                </a:cxnLst>
                <a:rect l="T9" t="T10" r="T11" b="T12"/>
                <a:pathLst>
                  <a:path w="32105" h="22518" fill="none" extrusionOk="0">
                    <a:moveTo>
                      <a:pt x="32105" y="19791"/>
                    </a:moveTo>
                    <a:cubicBezTo>
                      <a:pt x="28892" y="21579"/>
                      <a:pt x="25276" y="22517"/>
                      <a:pt x="21600" y="22518"/>
                    </a:cubicBezTo>
                    <a:cubicBezTo>
                      <a:pt x="9670" y="22518"/>
                      <a:pt x="0" y="12847"/>
                      <a:pt x="0" y="918"/>
                    </a:cubicBezTo>
                    <a:cubicBezTo>
                      <a:pt x="-1" y="611"/>
                      <a:pt x="6" y="305"/>
                      <a:pt x="19" y="-1"/>
                    </a:cubicBezTo>
                  </a:path>
                  <a:path w="32105" h="22518" stroke="0" extrusionOk="0">
                    <a:moveTo>
                      <a:pt x="32105" y="19791"/>
                    </a:moveTo>
                    <a:cubicBezTo>
                      <a:pt x="28892" y="21579"/>
                      <a:pt x="25276" y="22517"/>
                      <a:pt x="21600" y="22518"/>
                    </a:cubicBezTo>
                    <a:cubicBezTo>
                      <a:pt x="9670" y="22518"/>
                      <a:pt x="0" y="12847"/>
                      <a:pt x="0" y="918"/>
                    </a:cubicBezTo>
                    <a:cubicBezTo>
                      <a:pt x="-1" y="611"/>
                      <a:pt x="6" y="305"/>
                      <a:pt x="19" y="-1"/>
                    </a:cubicBezTo>
                    <a:lnTo>
                      <a:pt x="21600" y="918"/>
                    </a:lnTo>
                    <a:close/>
                  </a:path>
                </a:pathLst>
              </a:custGeom>
              <a:solidFill>
                <a:srgbClr val="C1CEFF"/>
              </a:solidFill>
              <a:ln w="9525" cap="rnd">
                <a:noFill/>
                <a:round/>
                <a:headEnd/>
                <a:tailEnd/>
              </a:ln>
            </p:spPr>
            <p:txBody>
              <a:bodyPr/>
              <a:lstStyle/>
              <a:p>
                <a:endParaRPr lang="es-ES"/>
              </a:p>
            </p:txBody>
          </p:sp>
          <p:sp>
            <p:nvSpPr>
              <p:cNvPr id="5222" name="Arc 96"/>
              <p:cNvSpPr>
                <a:spLocks/>
              </p:cNvSpPr>
              <p:nvPr/>
            </p:nvSpPr>
            <p:spPr bwMode="auto">
              <a:xfrm>
                <a:off x="2323" y="1911"/>
                <a:ext cx="576" cy="227"/>
              </a:xfrm>
              <a:custGeom>
                <a:avLst/>
                <a:gdLst>
                  <a:gd name="T0" fmla="*/ 0 w 38823"/>
                  <a:gd name="T1" fmla="*/ 0 h 21600"/>
                  <a:gd name="T2" fmla="*/ 0 w 38823"/>
                  <a:gd name="T3" fmla="*/ 0 h 21600"/>
                  <a:gd name="T4" fmla="*/ 0 w 38823"/>
                  <a:gd name="T5" fmla="*/ 0 h 21600"/>
                  <a:gd name="T6" fmla="*/ 0 60000 65536"/>
                  <a:gd name="T7" fmla="*/ 0 60000 65536"/>
                  <a:gd name="T8" fmla="*/ 0 60000 65536"/>
                  <a:gd name="T9" fmla="*/ 0 w 38823"/>
                  <a:gd name="T10" fmla="*/ 0 h 21600"/>
                  <a:gd name="T11" fmla="*/ 38823 w 38823"/>
                  <a:gd name="T12" fmla="*/ 21600 h 21600"/>
                </a:gdLst>
                <a:ahLst/>
                <a:cxnLst>
                  <a:cxn ang="T6">
                    <a:pos x="T0" y="T1"/>
                  </a:cxn>
                  <a:cxn ang="T7">
                    <a:pos x="T2" y="T3"/>
                  </a:cxn>
                  <a:cxn ang="T8">
                    <a:pos x="T4" y="T5"/>
                  </a:cxn>
                </a:cxnLst>
                <a:rect l="T9" t="T10" r="T11" b="T12"/>
                <a:pathLst>
                  <a:path w="38823" h="21600" fill="none" extrusionOk="0">
                    <a:moveTo>
                      <a:pt x="38823" y="12425"/>
                    </a:moveTo>
                    <a:cubicBezTo>
                      <a:pt x="34778" y="18177"/>
                      <a:pt x="28186" y="21599"/>
                      <a:pt x="21155" y="21600"/>
                    </a:cubicBezTo>
                    <a:cubicBezTo>
                      <a:pt x="10906" y="21600"/>
                      <a:pt x="2069" y="14398"/>
                      <a:pt x="0" y="4361"/>
                    </a:cubicBezTo>
                  </a:path>
                  <a:path w="38823" h="21600" stroke="0" extrusionOk="0">
                    <a:moveTo>
                      <a:pt x="38823" y="12425"/>
                    </a:moveTo>
                    <a:cubicBezTo>
                      <a:pt x="34778" y="18177"/>
                      <a:pt x="28186" y="21599"/>
                      <a:pt x="21155" y="21600"/>
                    </a:cubicBezTo>
                    <a:cubicBezTo>
                      <a:pt x="10906" y="21600"/>
                      <a:pt x="2069" y="14398"/>
                      <a:pt x="0" y="4361"/>
                    </a:cubicBezTo>
                    <a:lnTo>
                      <a:pt x="21155" y="0"/>
                    </a:lnTo>
                    <a:close/>
                  </a:path>
                </a:pathLst>
              </a:custGeom>
              <a:solidFill>
                <a:srgbClr val="C1CEFF"/>
              </a:solidFill>
              <a:ln w="9525" cap="rnd">
                <a:noFill/>
                <a:round/>
                <a:headEnd/>
                <a:tailEnd/>
              </a:ln>
            </p:spPr>
            <p:txBody>
              <a:bodyPr/>
              <a:lstStyle/>
              <a:p>
                <a:endParaRPr lang="es-ES"/>
              </a:p>
            </p:txBody>
          </p:sp>
          <p:sp>
            <p:nvSpPr>
              <p:cNvPr id="5223" name="Arc 97"/>
              <p:cNvSpPr>
                <a:spLocks/>
              </p:cNvSpPr>
              <p:nvPr/>
            </p:nvSpPr>
            <p:spPr bwMode="auto">
              <a:xfrm>
                <a:off x="2902" y="1134"/>
                <a:ext cx="252" cy="269"/>
              </a:xfrm>
              <a:custGeom>
                <a:avLst/>
                <a:gdLst>
                  <a:gd name="T0" fmla="*/ 0 w 26120"/>
                  <a:gd name="T1" fmla="*/ 0 h 32403"/>
                  <a:gd name="T2" fmla="*/ 0 w 26120"/>
                  <a:gd name="T3" fmla="*/ 0 h 32403"/>
                  <a:gd name="T4" fmla="*/ 0 w 26120"/>
                  <a:gd name="T5" fmla="*/ 0 h 32403"/>
                  <a:gd name="T6" fmla="*/ 0 60000 65536"/>
                  <a:gd name="T7" fmla="*/ 0 60000 65536"/>
                  <a:gd name="T8" fmla="*/ 0 60000 65536"/>
                  <a:gd name="T9" fmla="*/ 0 w 26120"/>
                  <a:gd name="T10" fmla="*/ 0 h 32403"/>
                  <a:gd name="T11" fmla="*/ 26120 w 26120"/>
                  <a:gd name="T12" fmla="*/ 32403 h 32403"/>
                </a:gdLst>
                <a:ahLst/>
                <a:cxnLst>
                  <a:cxn ang="T6">
                    <a:pos x="T0" y="T1"/>
                  </a:cxn>
                  <a:cxn ang="T7">
                    <a:pos x="T2" y="T3"/>
                  </a:cxn>
                  <a:cxn ang="T8">
                    <a:pos x="T4" y="T5"/>
                  </a:cxn>
                </a:cxnLst>
                <a:rect l="T9" t="T10" r="T11" b="T12"/>
                <a:pathLst>
                  <a:path w="26120" h="32403" fill="none" extrusionOk="0">
                    <a:moveTo>
                      <a:pt x="0" y="478"/>
                    </a:moveTo>
                    <a:cubicBezTo>
                      <a:pt x="1485" y="160"/>
                      <a:pt x="3000" y="-1"/>
                      <a:pt x="4520" y="0"/>
                    </a:cubicBezTo>
                    <a:cubicBezTo>
                      <a:pt x="16449" y="0"/>
                      <a:pt x="26120" y="9670"/>
                      <a:pt x="26120" y="21600"/>
                    </a:cubicBezTo>
                    <a:cubicBezTo>
                      <a:pt x="26120" y="25392"/>
                      <a:pt x="25121" y="29118"/>
                      <a:pt x="23224" y="32402"/>
                    </a:cubicBezTo>
                  </a:path>
                  <a:path w="26120" h="32403" stroke="0" extrusionOk="0">
                    <a:moveTo>
                      <a:pt x="0" y="478"/>
                    </a:moveTo>
                    <a:cubicBezTo>
                      <a:pt x="1485" y="160"/>
                      <a:pt x="3000" y="-1"/>
                      <a:pt x="4520" y="0"/>
                    </a:cubicBezTo>
                    <a:cubicBezTo>
                      <a:pt x="16449" y="0"/>
                      <a:pt x="26120" y="9670"/>
                      <a:pt x="26120" y="21600"/>
                    </a:cubicBezTo>
                    <a:cubicBezTo>
                      <a:pt x="26120" y="25392"/>
                      <a:pt x="25121" y="29118"/>
                      <a:pt x="23224" y="32402"/>
                    </a:cubicBezTo>
                    <a:lnTo>
                      <a:pt x="4520" y="21600"/>
                    </a:lnTo>
                    <a:close/>
                  </a:path>
                </a:pathLst>
              </a:custGeom>
              <a:solidFill>
                <a:srgbClr val="C1CEFF"/>
              </a:solidFill>
              <a:ln w="9525" cap="rnd">
                <a:noFill/>
                <a:round/>
                <a:headEnd/>
                <a:tailEnd/>
              </a:ln>
            </p:spPr>
            <p:txBody>
              <a:bodyPr/>
              <a:lstStyle/>
              <a:p>
                <a:endParaRPr lang="es-ES"/>
              </a:p>
            </p:txBody>
          </p:sp>
          <p:sp>
            <p:nvSpPr>
              <p:cNvPr id="5224" name="Arc 98"/>
              <p:cNvSpPr>
                <a:spLocks/>
              </p:cNvSpPr>
              <p:nvPr/>
            </p:nvSpPr>
            <p:spPr bwMode="auto">
              <a:xfrm>
                <a:off x="2974" y="1403"/>
                <a:ext cx="239" cy="269"/>
              </a:xfrm>
              <a:custGeom>
                <a:avLst/>
                <a:gdLst>
                  <a:gd name="T0" fmla="*/ 0 w 21600"/>
                  <a:gd name="T1" fmla="*/ 0 h 29158"/>
                  <a:gd name="T2" fmla="*/ 0 w 21600"/>
                  <a:gd name="T3" fmla="*/ 0 h 29158"/>
                  <a:gd name="T4" fmla="*/ 0 w 21600"/>
                  <a:gd name="T5" fmla="*/ 0 h 29158"/>
                  <a:gd name="T6" fmla="*/ 0 60000 65536"/>
                  <a:gd name="T7" fmla="*/ 0 60000 65536"/>
                  <a:gd name="T8" fmla="*/ 0 60000 65536"/>
                  <a:gd name="T9" fmla="*/ 0 w 21600"/>
                  <a:gd name="T10" fmla="*/ 0 h 29158"/>
                  <a:gd name="T11" fmla="*/ 21600 w 21600"/>
                  <a:gd name="T12" fmla="*/ 29158 h 29158"/>
                </a:gdLst>
                <a:ahLst/>
                <a:cxnLst>
                  <a:cxn ang="T6">
                    <a:pos x="T0" y="T1"/>
                  </a:cxn>
                  <a:cxn ang="T7">
                    <a:pos x="T2" y="T3"/>
                  </a:cxn>
                  <a:cxn ang="T8">
                    <a:pos x="T4" y="T5"/>
                  </a:cxn>
                </a:cxnLst>
                <a:rect l="T9" t="T10" r="T11" b="T12"/>
                <a:pathLst>
                  <a:path w="21600" h="29158" fill="none" extrusionOk="0">
                    <a:moveTo>
                      <a:pt x="13552" y="0"/>
                    </a:moveTo>
                    <a:cubicBezTo>
                      <a:pt x="18641" y="4100"/>
                      <a:pt x="21600" y="10284"/>
                      <a:pt x="21600" y="16819"/>
                    </a:cubicBezTo>
                    <a:cubicBezTo>
                      <a:pt x="21600" y="21230"/>
                      <a:pt x="20249" y="25536"/>
                      <a:pt x="17728" y="29157"/>
                    </a:cubicBezTo>
                  </a:path>
                  <a:path w="21600" h="29158" stroke="0" extrusionOk="0">
                    <a:moveTo>
                      <a:pt x="13552" y="0"/>
                    </a:moveTo>
                    <a:cubicBezTo>
                      <a:pt x="18641" y="4100"/>
                      <a:pt x="21600" y="10284"/>
                      <a:pt x="21600" y="16819"/>
                    </a:cubicBezTo>
                    <a:cubicBezTo>
                      <a:pt x="21600" y="21230"/>
                      <a:pt x="20249" y="25536"/>
                      <a:pt x="17728" y="29157"/>
                    </a:cubicBezTo>
                    <a:lnTo>
                      <a:pt x="0" y="16819"/>
                    </a:lnTo>
                    <a:close/>
                  </a:path>
                </a:pathLst>
              </a:custGeom>
              <a:solidFill>
                <a:srgbClr val="C1CEFF"/>
              </a:solidFill>
              <a:ln w="9525" cap="rnd">
                <a:noFill/>
                <a:round/>
                <a:headEnd/>
                <a:tailEnd/>
              </a:ln>
            </p:spPr>
            <p:txBody>
              <a:bodyPr/>
              <a:lstStyle/>
              <a:p>
                <a:endParaRPr lang="es-ES"/>
              </a:p>
            </p:txBody>
          </p:sp>
          <p:sp>
            <p:nvSpPr>
              <p:cNvPr id="5225" name="Arc 99"/>
              <p:cNvSpPr>
                <a:spLocks/>
              </p:cNvSpPr>
              <p:nvPr/>
            </p:nvSpPr>
            <p:spPr bwMode="auto">
              <a:xfrm>
                <a:off x="2894" y="1676"/>
                <a:ext cx="281" cy="390"/>
              </a:xfrm>
              <a:custGeom>
                <a:avLst/>
                <a:gdLst>
                  <a:gd name="T0" fmla="*/ 0 w 28795"/>
                  <a:gd name="T1" fmla="*/ 0 h 27730"/>
                  <a:gd name="T2" fmla="*/ 0 w 28795"/>
                  <a:gd name="T3" fmla="*/ 0 h 27730"/>
                  <a:gd name="T4" fmla="*/ 0 w 28795"/>
                  <a:gd name="T5" fmla="*/ 0 h 27730"/>
                  <a:gd name="T6" fmla="*/ 0 60000 65536"/>
                  <a:gd name="T7" fmla="*/ 0 60000 65536"/>
                  <a:gd name="T8" fmla="*/ 0 60000 65536"/>
                  <a:gd name="T9" fmla="*/ 0 w 28795"/>
                  <a:gd name="T10" fmla="*/ 0 h 27730"/>
                  <a:gd name="T11" fmla="*/ 28795 w 28795"/>
                  <a:gd name="T12" fmla="*/ 27730 h 27730"/>
                </a:gdLst>
                <a:ahLst/>
                <a:cxnLst>
                  <a:cxn ang="T6">
                    <a:pos x="T0" y="T1"/>
                  </a:cxn>
                  <a:cxn ang="T7">
                    <a:pos x="T2" y="T3"/>
                  </a:cxn>
                  <a:cxn ang="T8">
                    <a:pos x="T4" y="T5"/>
                  </a:cxn>
                </a:cxnLst>
                <a:rect l="T9" t="T10" r="T11" b="T12"/>
                <a:pathLst>
                  <a:path w="28795" h="27730" fill="none" extrusionOk="0">
                    <a:moveTo>
                      <a:pt x="27906" y="0"/>
                    </a:moveTo>
                    <a:cubicBezTo>
                      <a:pt x="28495" y="1990"/>
                      <a:pt x="28795" y="4054"/>
                      <a:pt x="28795" y="6130"/>
                    </a:cubicBezTo>
                    <a:cubicBezTo>
                      <a:pt x="28795" y="18059"/>
                      <a:pt x="19124" y="27730"/>
                      <a:pt x="7195" y="27730"/>
                    </a:cubicBezTo>
                    <a:cubicBezTo>
                      <a:pt x="4744" y="27730"/>
                      <a:pt x="2310" y="27312"/>
                      <a:pt x="-1" y="26496"/>
                    </a:cubicBezTo>
                  </a:path>
                  <a:path w="28795" h="27730" stroke="0" extrusionOk="0">
                    <a:moveTo>
                      <a:pt x="27906" y="0"/>
                    </a:moveTo>
                    <a:cubicBezTo>
                      <a:pt x="28495" y="1990"/>
                      <a:pt x="28795" y="4054"/>
                      <a:pt x="28795" y="6130"/>
                    </a:cubicBezTo>
                    <a:cubicBezTo>
                      <a:pt x="28795" y="18059"/>
                      <a:pt x="19124" y="27730"/>
                      <a:pt x="7195" y="27730"/>
                    </a:cubicBezTo>
                    <a:cubicBezTo>
                      <a:pt x="4744" y="27730"/>
                      <a:pt x="2310" y="27312"/>
                      <a:pt x="-1" y="26496"/>
                    </a:cubicBezTo>
                    <a:lnTo>
                      <a:pt x="7195" y="6130"/>
                    </a:lnTo>
                    <a:close/>
                  </a:path>
                </a:pathLst>
              </a:custGeom>
              <a:solidFill>
                <a:srgbClr val="C1CEFF"/>
              </a:solidFill>
              <a:ln w="9525" cap="rnd">
                <a:noFill/>
                <a:round/>
                <a:headEnd/>
                <a:tailEnd/>
              </a:ln>
            </p:spPr>
            <p:txBody>
              <a:bodyPr/>
              <a:lstStyle/>
              <a:p>
                <a:endParaRPr lang="es-ES"/>
              </a:p>
            </p:txBody>
          </p:sp>
          <p:sp>
            <p:nvSpPr>
              <p:cNvPr id="5226" name="Arc 100"/>
              <p:cNvSpPr>
                <a:spLocks/>
              </p:cNvSpPr>
              <p:nvPr/>
            </p:nvSpPr>
            <p:spPr bwMode="auto">
              <a:xfrm>
                <a:off x="1912" y="1406"/>
                <a:ext cx="151" cy="365"/>
              </a:xfrm>
              <a:custGeom>
                <a:avLst/>
                <a:gdLst>
                  <a:gd name="T0" fmla="*/ 0 w 21600"/>
                  <a:gd name="T1" fmla="*/ 0 h 41216"/>
                  <a:gd name="T2" fmla="*/ 0 w 21600"/>
                  <a:gd name="T3" fmla="*/ 0 h 41216"/>
                  <a:gd name="T4" fmla="*/ 0 w 21600"/>
                  <a:gd name="T5" fmla="*/ 0 h 41216"/>
                  <a:gd name="T6" fmla="*/ 0 60000 65536"/>
                  <a:gd name="T7" fmla="*/ 0 60000 65536"/>
                  <a:gd name="T8" fmla="*/ 0 60000 65536"/>
                  <a:gd name="T9" fmla="*/ 0 w 21600"/>
                  <a:gd name="T10" fmla="*/ 0 h 41216"/>
                  <a:gd name="T11" fmla="*/ 21600 w 21600"/>
                  <a:gd name="T12" fmla="*/ 41216 h 41216"/>
                </a:gdLst>
                <a:ahLst/>
                <a:cxnLst>
                  <a:cxn ang="T6">
                    <a:pos x="T0" y="T1"/>
                  </a:cxn>
                  <a:cxn ang="T7">
                    <a:pos x="T2" y="T3"/>
                  </a:cxn>
                  <a:cxn ang="T8">
                    <a:pos x="T4" y="T5"/>
                  </a:cxn>
                </a:cxnLst>
                <a:rect l="T9" t="T10" r="T11" b="T12"/>
                <a:pathLst>
                  <a:path w="21600" h="41216" fill="none" extrusionOk="0">
                    <a:moveTo>
                      <a:pt x="12705" y="41215"/>
                    </a:moveTo>
                    <a:cubicBezTo>
                      <a:pt x="4970" y="37720"/>
                      <a:pt x="0" y="30019"/>
                      <a:pt x="0" y="21532"/>
                    </a:cubicBezTo>
                    <a:cubicBezTo>
                      <a:pt x="-1" y="10264"/>
                      <a:pt x="8660" y="890"/>
                      <a:pt x="19892" y="-1"/>
                    </a:cubicBezTo>
                  </a:path>
                  <a:path w="21600" h="41216" stroke="0" extrusionOk="0">
                    <a:moveTo>
                      <a:pt x="12705" y="41215"/>
                    </a:moveTo>
                    <a:cubicBezTo>
                      <a:pt x="4970" y="37720"/>
                      <a:pt x="0" y="30019"/>
                      <a:pt x="0" y="21532"/>
                    </a:cubicBezTo>
                    <a:cubicBezTo>
                      <a:pt x="-1" y="10264"/>
                      <a:pt x="8660" y="890"/>
                      <a:pt x="19892" y="-1"/>
                    </a:cubicBezTo>
                    <a:lnTo>
                      <a:pt x="21600" y="21532"/>
                    </a:lnTo>
                    <a:close/>
                  </a:path>
                </a:pathLst>
              </a:custGeom>
              <a:solidFill>
                <a:srgbClr val="C1CEFF"/>
              </a:solidFill>
              <a:ln w="9525" cap="rnd">
                <a:noFill/>
                <a:round/>
                <a:headEnd/>
                <a:tailEnd/>
              </a:ln>
            </p:spPr>
            <p:txBody>
              <a:bodyPr/>
              <a:lstStyle/>
              <a:p>
                <a:endParaRPr lang="es-ES"/>
              </a:p>
            </p:txBody>
          </p:sp>
        </p:grpSp>
        <p:grpSp>
          <p:nvGrpSpPr>
            <p:cNvPr id="15" name="Group 101"/>
            <p:cNvGrpSpPr>
              <a:grpSpLocks/>
            </p:cNvGrpSpPr>
            <p:nvPr/>
          </p:nvGrpSpPr>
          <p:grpSpPr bwMode="auto">
            <a:xfrm>
              <a:off x="1903" y="988"/>
              <a:ext cx="1302" cy="1144"/>
              <a:chOff x="1903" y="988"/>
              <a:chExt cx="1302" cy="1144"/>
            </a:xfrm>
          </p:grpSpPr>
          <p:grpSp>
            <p:nvGrpSpPr>
              <p:cNvPr id="16" name="Group 102"/>
              <p:cNvGrpSpPr>
                <a:grpSpLocks/>
              </p:cNvGrpSpPr>
              <p:nvPr/>
            </p:nvGrpSpPr>
            <p:grpSpPr bwMode="auto">
              <a:xfrm>
                <a:off x="1903" y="989"/>
                <a:ext cx="1297" cy="1137"/>
                <a:chOff x="1903" y="989"/>
                <a:chExt cx="1297" cy="1137"/>
              </a:xfrm>
            </p:grpSpPr>
            <p:sp>
              <p:nvSpPr>
                <p:cNvPr id="5209" name="Oval 103"/>
                <p:cNvSpPr>
                  <a:spLocks noChangeArrowheads="1"/>
                </p:cNvSpPr>
                <p:nvPr/>
              </p:nvSpPr>
              <p:spPr bwMode="auto">
                <a:xfrm>
                  <a:off x="2350" y="989"/>
                  <a:ext cx="560" cy="466"/>
                </a:xfrm>
                <a:prstGeom prst="ellipse">
                  <a:avLst/>
                </a:prstGeom>
                <a:solidFill>
                  <a:srgbClr val="C1CEFF"/>
                </a:solidFill>
                <a:ln w="9525">
                  <a:noFill/>
                  <a:round/>
                  <a:headEnd/>
                  <a:tailEnd/>
                </a:ln>
              </p:spPr>
              <p:txBody>
                <a:bodyPr wrap="none" anchor="ctr"/>
                <a:lstStyle/>
                <a:p>
                  <a:endParaRPr lang="es-ES"/>
                </a:p>
              </p:txBody>
            </p:sp>
            <p:sp>
              <p:nvSpPr>
                <p:cNvPr id="5210" name="Oval 104"/>
                <p:cNvSpPr>
                  <a:spLocks noChangeArrowheads="1"/>
                </p:cNvSpPr>
                <p:nvPr/>
              </p:nvSpPr>
              <p:spPr bwMode="auto">
                <a:xfrm>
                  <a:off x="2037" y="1116"/>
                  <a:ext cx="427" cy="464"/>
                </a:xfrm>
                <a:prstGeom prst="ellipse">
                  <a:avLst/>
                </a:prstGeom>
                <a:solidFill>
                  <a:srgbClr val="C1CEFF"/>
                </a:solidFill>
                <a:ln w="9525">
                  <a:noFill/>
                  <a:round/>
                  <a:headEnd/>
                  <a:tailEnd/>
                </a:ln>
              </p:spPr>
              <p:txBody>
                <a:bodyPr wrap="none" anchor="ctr"/>
                <a:lstStyle/>
                <a:p>
                  <a:endParaRPr lang="es-ES"/>
                </a:p>
              </p:txBody>
            </p:sp>
            <p:sp>
              <p:nvSpPr>
                <p:cNvPr id="5211" name="Oval 105"/>
                <p:cNvSpPr>
                  <a:spLocks noChangeArrowheads="1"/>
                </p:cNvSpPr>
                <p:nvPr/>
              </p:nvSpPr>
              <p:spPr bwMode="auto">
                <a:xfrm>
                  <a:off x="1903" y="1399"/>
                  <a:ext cx="287" cy="373"/>
                </a:xfrm>
                <a:prstGeom prst="ellipse">
                  <a:avLst/>
                </a:prstGeom>
                <a:solidFill>
                  <a:srgbClr val="C1CEFF"/>
                </a:solidFill>
                <a:ln w="9525">
                  <a:noFill/>
                  <a:round/>
                  <a:headEnd/>
                  <a:tailEnd/>
                </a:ln>
              </p:spPr>
              <p:txBody>
                <a:bodyPr wrap="none" anchor="ctr"/>
                <a:lstStyle/>
                <a:p>
                  <a:endParaRPr lang="es-ES"/>
                </a:p>
              </p:txBody>
            </p:sp>
            <p:sp>
              <p:nvSpPr>
                <p:cNvPr id="5212" name="Oval 106"/>
                <p:cNvSpPr>
                  <a:spLocks noChangeArrowheads="1"/>
                </p:cNvSpPr>
                <p:nvPr/>
              </p:nvSpPr>
              <p:spPr bwMode="auto">
                <a:xfrm>
                  <a:off x="1989" y="1570"/>
                  <a:ext cx="436" cy="407"/>
                </a:xfrm>
                <a:prstGeom prst="ellipse">
                  <a:avLst/>
                </a:prstGeom>
                <a:solidFill>
                  <a:srgbClr val="C1CEFF"/>
                </a:solidFill>
                <a:ln w="9525">
                  <a:noFill/>
                  <a:round/>
                  <a:headEnd/>
                  <a:tailEnd/>
                </a:ln>
              </p:spPr>
              <p:txBody>
                <a:bodyPr wrap="none" anchor="ctr"/>
                <a:lstStyle/>
                <a:p>
                  <a:endParaRPr lang="es-ES"/>
                </a:p>
              </p:txBody>
            </p:sp>
            <p:sp>
              <p:nvSpPr>
                <p:cNvPr id="5213" name="Oval 107"/>
                <p:cNvSpPr>
                  <a:spLocks noChangeArrowheads="1"/>
                </p:cNvSpPr>
                <p:nvPr/>
              </p:nvSpPr>
              <p:spPr bwMode="auto">
                <a:xfrm>
                  <a:off x="2303" y="1638"/>
                  <a:ext cx="654" cy="488"/>
                </a:xfrm>
                <a:prstGeom prst="ellipse">
                  <a:avLst/>
                </a:prstGeom>
                <a:solidFill>
                  <a:srgbClr val="C1CEFF"/>
                </a:solidFill>
                <a:ln w="9525">
                  <a:noFill/>
                  <a:round/>
                  <a:headEnd/>
                  <a:tailEnd/>
                </a:ln>
              </p:spPr>
              <p:txBody>
                <a:bodyPr wrap="none" anchor="ctr"/>
                <a:lstStyle/>
                <a:p>
                  <a:endParaRPr lang="es-ES"/>
                </a:p>
              </p:txBody>
            </p:sp>
            <p:sp>
              <p:nvSpPr>
                <p:cNvPr id="5214" name="Oval 108"/>
                <p:cNvSpPr>
                  <a:spLocks noChangeArrowheads="1"/>
                </p:cNvSpPr>
                <p:nvPr/>
              </p:nvSpPr>
              <p:spPr bwMode="auto">
                <a:xfrm>
                  <a:off x="2727" y="1128"/>
                  <a:ext cx="414" cy="360"/>
                </a:xfrm>
                <a:prstGeom prst="ellipse">
                  <a:avLst/>
                </a:prstGeom>
                <a:solidFill>
                  <a:srgbClr val="C1CEFF"/>
                </a:solidFill>
                <a:ln w="9525">
                  <a:noFill/>
                  <a:round/>
                  <a:headEnd/>
                  <a:tailEnd/>
                </a:ln>
              </p:spPr>
              <p:txBody>
                <a:bodyPr wrap="none" anchor="ctr"/>
                <a:lstStyle/>
                <a:p>
                  <a:endParaRPr lang="es-ES"/>
                </a:p>
              </p:txBody>
            </p:sp>
            <p:sp>
              <p:nvSpPr>
                <p:cNvPr id="5215" name="Oval 109"/>
                <p:cNvSpPr>
                  <a:spLocks noChangeArrowheads="1"/>
                </p:cNvSpPr>
                <p:nvPr/>
              </p:nvSpPr>
              <p:spPr bwMode="auto">
                <a:xfrm>
                  <a:off x="2789" y="1366"/>
                  <a:ext cx="411" cy="362"/>
                </a:xfrm>
                <a:prstGeom prst="ellipse">
                  <a:avLst/>
                </a:prstGeom>
                <a:solidFill>
                  <a:srgbClr val="C1CEFF"/>
                </a:solidFill>
                <a:ln w="9525">
                  <a:noFill/>
                  <a:round/>
                  <a:headEnd/>
                  <a:tailEnd/>
                </a:ln>
              </p:spPr>
              <p:txBody>
                <a:bodyPr wrap="none" anchor="ctr"/>
                <a:lstStyle/>
                <a:p>
                  <a:endParaRPr lang="es-ES"/>
                </a:p>
              </p:txBody>
            </p:sp>
            <p:sp>
              <p:nvSpPr>
                <p:cNvPr id="5216" name="Oval 110"/>
                <p:cNvSpPr>
                  <a:spLocks noChangeArrowheads="1"/>
                </p:cNvSpPr>
                <p:nvPr/>
              </p:nvSpPr>
              <p:spPr bwMode="auto">
                <a:xfrm>
                  <a:off x="2749" y="1445"/>
                  <a:ext cx="412" cy="601"/>
                </a:xfrm>
                <a:prstGeom prst="ellipse">
                  <a:avLst/>
                </a:prstGeom>
                <a:solidFill>
                  <a:srgbClr val="C1CEFF"/>
                </a:solidFill>
                <a:ln w="9525">
                  <a:noFill/>
                  <a:round/>
                  <a:headEnd/>
                  <a:tailEnd/>
                </a:ln>
              </p:spPr>
              <p:txBody>
                <a:bodyPr wrap="none" anchor="ctr"/>
                <a:lstStyle/>
                <a:p>
                  <a:endParaRPr lang="es-ES"/>
                </a:p>
              </p:txBody>
            </p:sp>
            <p:sp>
              <p:nvSpPr>
                <p:cNvPr id="5217" name="Oval 111"/>
                <p:cNvSpPr>
                  <a:spLocks noChangeArrowheads="1"/>
                </p:cNvSpPr>
                <p:nvPr/>
              </p:nvSpPr>
              <p:spPr bwMode="auto">
                <a:xfrm>
                  <a:off x="2138" y="1263"/>
                  <a:ext cx="843" cy="601"/>
                </a:xfrm>
                <a:prstGeom prst="ellipse">
                  <a:avLst/>
                </a:prstGeom>
                <a:solidFill>
                  <a:srgbClr val="C1CEFF"/>
                </a:solidFill>
                <a:ln w="9525">
                  <a:noFill/>
                  <a:round/>
                  <a:headEnd/>
                  <a:tailEnd/>
                </a:ln>
              </p:spPr>
              <p:txBody>
                <a:bodyPr wrap="none" anchor="ctr"/>
                <a:lstStyle/>
                <a:p>
                  <a:endParaRPr lang="es-ES"/>
                </a:p>
              </p:txBody>
            </p:sp>
          </p:grpSp>
          <p:sp>
            <p:nvSpPr>
              <p:cNvPr id="5201" name="Arc 112"/>
              <p:cNvSpPr>
                <a:spLocks/>
              </p:cNvSpPr>
              <p:nvPr/>
            </p:nvSpPr>
            <p:spPr bwMode="auto">
              <a:xfrm>
                <a:off x="2365" y="988"/>
                <a:ext cx="533" cy="235"/>
              </a:xfrm>
              <a:custGeom>
                <a:avLst/>
                <a:gdLst>
                  <a:gd name="T0" fmla="*/ 0 w 40632"/>
                  <a:gd name="T1" fmla="*/ 0 h 21600"/>
                  <a:gd name="T2" fmla="*/ 0 w 40632"/>
                  <a:gd name="T3" fmla="*/ 0 h 21600"/>
                  <a:gd name="T4" fmla="*/ 0 w 40632"/>
                  <a:gd name="T5" fmla="*/ 0 h 21600"/>
                  <a:gd name="T6" fmla="*/ 0 60000 65536"/>
                  <a:gd name="T7" fmla="*/ 0 60000 65536"/>
                  <a:gd name="T8" fmla="*/ 0 60000 65536"/>
                  <a:gd name="T9" fmla="*/ 0 w 40632"/>
                  <a:gd name="T10" fmla="*/ 0 h 21600"/>
                  <a:gd name="T11" fmla="*/ 40632 w 40632"/>
                  <a:gd name="T12" fmla="*/ 21600 h 21600"/>
                </a:gdLst>
                <a:ahLst/>
                <a:cxnLst>
                  <a:cxn ang="T6">
                    <a:pos x="T0" y="T1"/>
                  </a:cxn>
                  <a:cxn ang="T7">
                    <a:pos x="T2" y="T3"/>
                  </a:cxn>
                  <a:cxn ang="T8">
                    <a:pos x="T4" y="T5"/>
                  </a:cxn>
                </a:cxnLst>
                <a:rect l="T9" t="T10" r="T11" b="T12"/>
                <a:pathLst>
                  <a:path w="40632" h="21600" fill="none" extrusionOk="0">
                    <a:moveTo>
                      <a:pt x="0" y="14819"/>
                    </a:moveTo>
                    <a:cubicBezTo>
                      <a:pt x="2924" y="5973"/>
                      <a:pt x="11191" y="-1"/>
                      <a:pt x="20508" y="0"/>
                    </a:cubicBezTo>
                    <a:cubicBezTo>
                      <a:pt x="29409" y="0"/>
                      <a:pt x="37399" y="5460"/>
                      <a:pt x="40632" y="13753"/>
                    </a:cubicBezTo>
                  </a:path>
                  <a:path w="40632" h="21600" stroke="0" extrusionOk="0">
                    <a:moveTo>
                      <a:pt x="0" y="14819"/>
                    </a:moveTo>
                    <a:cubicBezTo>
                      <a:pt x="2924" y="5973"/>
                      <a:pt x="11191" y="-1"/>
                      <a:pt x="20508" y="0"/>
                    </a:cubicBezTo>
                    <a:cubicBezTo>
                      <a:pt x="29409" y="0"/>
                      <a:pt x="37399" y="5460"/>
                      <a:pt x="40632" y="13753"/>
                    </a:cubicBezTo>
                    <a:lnTo>
                      <a:pt x="20508" y="21600"/>
                    </a:lnTo>
                    <a:close/>
                  </a:path>
                </a:pathLst>
              </a:custGeom>
              <a:solidFill>
                <a:srgbClr val="C1CEFF"/>
              </a:solidFill>
              <a:ln w="9525" cap="rnd">
                <a:noFill/>
                <a:round/>
                <a:headEnd/>
                <a:tailEnd/>
              </a:ln>
            </p:spPr>
            <p:txBody>
              <a:bodyPr/>
              <a:lstStyle/>
              <a:p>
                <a:endParaRPr lang="es-ES"/>
              </a:p>
            </p:txBody>
          </p:sp>
          <p:sp>
            <p:nvSpPr>
              <p:cNvPr id="5202" name="Arc 113"/>
              <p:cNvSpPr>
                <a:spLocks/>
              </p:cNvSpPr>
              <p:nvPr/>
            </p:nvSpPr>
            <p:spPr bwMode="auto">
              <a:xfrm>
                <a:off x="2036" y="1110"/>
                <a:ext cx="329" cy="282"/>
              </a:xfrm>
              <a:custGeom>
                <a:avLst/>
                <a:gdLst>
                  <a:gd name="T0" fmla="*/ 0 w 32911"/>
                  <a:gd name="T1" fmla="*/ 0 h 25913"/>
                  <a:gd name="T2" fmla="*/ 0 w 32911"/>
                  <a:gd name="T3" fmla="*/ 0 h 25913"/>
                  <a:gd name="T4" fmla="*/ 0 w 32911"/>
                  <a:gd name="T5" fmla="*/ 0 h 25913"/>
                  <a:gd name="T6" fmla="*/ 0 60000 65536"/>
                  <a:gd name="T7" fmla="*/ 0 60000 65536"/>
                  <a:gd name="T8" fmla="*/ 0 60000 65536"/>
                  <a:gd name="T9" fmla="*/ 0 w 32911"/>
                  <a:gd name="T10" fmla="*/ 0 h 25913"/>
                  <a:gd name="T11" fmla="*/ 32911 w 32911"/>
                  <a:gd name="T12" fmla="*/ 25913 h 25913"/>
                </a:gdLst>
                <a:ahLst/>
                <a:cxnLst>
                  <a:cxn ang="T6">
                    <a:pos x="T0" y="T1"/>
                  </a:cxn>
                  <a:cxn ang="T7">
                    <a:pos x="T2" y="T3"/>
                  </a:cxn>
                  <a:cxn ang="T8">
                    <a:pos x="T4" y="T5"/>
                  </a:cxn>
                </a:cxnLst>
                <a:rect l="T9" t="T10" r="T11" b="T12"/>
                <a:pathLst>
                  <a:path w="32911" h="25913" fill="none" extrusionOk="0">
                    <a:moveTo>
                      <a:pt x="434" y="25913"/>
                    </a:moveTo>
                    <a:cubicBezTo>
                      <a:pt x="145" y="24493"/>
                      <a:pt x="0" y="23048"/>
                      <a:pt x="0" y="21600"/>
                    </a:cubicBezTo>
                    <a:cubicBezTo>
                      <a:pt x="0" y="9670"/>
                      <a:pt x="9670" y="0"/>
                      <a:pt x="21600" y="0"/>
                    </a:cubicBezTo>
                    <a:cubicBezTo>
                      <a:pt x="25593" y="-1"/>
                      <a:pt x="29509" y="1107"/>
                      <a:pt x="32911" y="3198"/>
                    </a:cubicBezTo>
                  </a:path>
                  <a:path w="32911" h="25913" stroke="0" extrusionOk="0">
                    <a:moveTo>
                      <a:pt x="434" y="25913"/>
                    </a:moveTo>
                    <a:cubicBezTo>
                      <a:pt x="145" y="24493"/>
                      <a:pt x="0" y="23048"/>
                      <a:pt x="0" y="21600"/>
                    </a:cubicBezTo>
                    <a:cubicBezTo>
                      <a:pt x="0" y="9670"/>
                      <a:pt x="9670" y="0"/>
                      <a:pt x="21600" y="0"/>
                    </a:cubicBezTo>
                    <a:cubicBezTo>
                      <a:pt x="25593" y="-1"/>
                      <a:pt x="29509" y="1107"/>
                      <a:pt x="32911" y="3198"/>
                    </a:cubicBezTo>
                    <a:lnTo>
                      <a:pt x="21600" y="21600"/>
                    </a:lnTo>
                    <a:close/>
                  </a:path>
                </a:pathLst>
              </a:custGeom>
              <a:solidFill>
                <a:srgbClr val="C1CEFF"/>
              </a:solidFill>
              <a:ln w="9525" cap="rnd">
                <a:noFill/>
                <a:round/>
                <a:headEnd/>
                <a:tailEnd/>
              </a:ln>
            </p:spPr>
            <p:txBody>
              <a:bodyPr/>
              <a:lstStyle/>
              <a:p>
                <a:endParaRPr lang="es-ES"/>
              </a:p>
            </p:txBody>
          </p:sp>
          <p:sp>
            <p:nvSpPr>
              <p:cNvPr id="5203" name="Arc 114"/>
              <p:cNvSpPr>
                <a:spLocks/>
              </p:cNvSpPr>
              <p:nvPr/>
            </p:nvSpPr>
            <p:spPr bwMode="auto">
              <a:xfrm>
                <a:off x="1988" y="1763"/>
                <a:ext cx="329" cy="220"/>
              </a:xfrm>
              <a:custGeom>
                <a:avLst/>
                <a:gdLst>
                  <a:gd name="T0" fmla="*/ 0 w 31956"/>
                  <a:gd name="T1" fmla="*/ 0 h 22518"/>
                  <a:gd name="T2" fmla="*/ 0 w 31956"/>
                  <a:gd name="T3" fmla="*/ 0 h 22518"/>
                  <a:gd name="T4" fmla="*/ 0 w 31956"/>
                  <a:gd name="T5" fmla="*/ 0 h 22518"/>
                  <a:gd name="T6" fmla="*/ 0 60000 65536"/>
                  <a:gd name="T7" fmla="*/ 0 60000 65536"/>
                  <a:gd name="T8" fmla="*/ 0 60000 65536"/>
                  <a:gd name="T9" fmla="*/ 0 w 31956"/>
                  <a:gd name="T10" fmla="*/ 0 h 22518"/>
                  <a:gd name="T11" fmla="*/ 31956 w 31956"/>
                  <a:gd name="T12" fmla="*/ 22518 h 22518"/>
                </a:gdLst>
                <a:ahLst/>
                <a:cxnLst>
                  <a:cxn ang="T6">
                    <a:pos x="T0" y="T1"/>
                  </a:cxn>
                  <a:cxn ang="T7">
                    <a:pos x="T2" y="T3"/>
                  </a:cxn>
                  <a:cxn ang="T8">
                    <a:pos x="T4" y="T5"/>
                  </a:cxn>
                </a:cxnLst>
                <a:rect l="T9" t="T10" r="T11" b="T12"/>
                <a:pathLst>
                  <a:path w="31956" h="22518" fill="none" extrusionOk="0">
                    <a:moveTo>
                      <a:pt x="31955" y="19873"/>
                    </a:moveTo>
                    <a:cubicBezTo>
                      <a:pt x="28779" y="21608"/>
                      <a:pt x="25218" y="22517"/>
                      <a:pt x="21600" y="22518"/>
                    </a:cubicBezTo>
                    <a:cubicBezTo>
                      <a:pt x="9670" y="22518"/>
                      <a:pt x="0" y="12847"/>
                      <a:pt x="0" y="918"/>
                    </a:cubicBezTo>
                    <a:cubicBezTo>
                      <a:pt x="-1" y="611"/>
                      <a:pt x="6" y="305"/>
                      <a:pt x="19" y="-1"/>
                    </a:cubicBezTo>
                  </a:path>
                  <a:path w="31956" h="22518" stroke="0" extrusionOk="0">
                    <a:moveTo>
                      <a:pt x="31955" y="19873"/>
                    </a:moveTo>
                    <a:cubicBezTo>
                      <a:pt x="28779" y="21608"/>
                      <a:pt x="25218" y="22517"/>
                      <a:pt x="21600" y="22518"/>
                    </a:cubicBezTo>
                    <a:cubicBezTo>
                      <a:pt x="9670" y="22518"/>
                      <a:pt x="0" y="12847"/>
                      <a:pt x="0" y="918"/>
                    </a:cubicBezTo>
                    <a:cubicBezTo>
                      <a:pt x="-1" y="611"/>
                      <a:pt x="6" y="305"/>
                      <a:pt x="19" y="-1"/>
                    </a:cubicBezTo>
                    <a:lnTo>
                      <a:pt x="21600" y="918"/>
                    </a:lnTo>
                    <a:close/>
                  </a:path>
                </a:pathLst>
              </a:custGeom>
              <a:solidFill>
                <a:srgbClr val="C1CEFF"/>
              </a:solidFill>
              <a:ln w="9525" cap="rnd">
                <a:noFill/>
                <a:round/>
                <a:headEnd/>
                <a:tailEnd/>
              </a:ln>
            </p:spPr>
            <p:txBody>
              <a:bodyPr/>
              <a:lstStyle/>
              <a:p>
                <a:endParaRPr lang="es-ES"/>
              </a:p>
            </p:txBody>
          </p:sp>
          <p:sp>
            <p:nvSpPr>
              <p:cNvPr id="5204" name="Arc 115"/>
              <p:cNvSpPr>
                <a:spLocks/>
              </p:cNvSpPr>
              <p:nvPr/>
            </p:nvSpPr>
            <p:spPr bwMode="auto">
              <a:xfrm>
                <a:off x="2313" y="1904"/>
                <a:ext cx="576" cy="228"/>
              </a:xfrm>
              <a:custGeom>
                <a:avLst/>
                <a:gdLst>
                  <a:gd name="T0" fmla="*/ 0 w 38901"/>
                  <a:gd name="T1" fmla="*/ 0 h 21600"/>
                  <a:gd name="T2" fmla="*/ 0 w 38901"/>
                  <a:gd name="T3" fmla="*/ 0 h 21600"/>
                  <a:gd name="T4" fmla="*/ 0 w 38901"/>
                  <a:gd name="T5" fmla="*/ 0 h 21600"/>
                  <a:gd name="T6" fmla="*/ 0 60000 65536"/>
                  <a:gd name="T7" fmla="*/ 0 60000 65536"/>
                  <a:gd name="T8" fmla="*/ 0 60000 65536"/>
                  <a:gd name="T9" fmla="*/ 0 w 38901"/>
                  <a:gd name="T10" fmla="*/ 0 h 21600"/>
                  <a:gd name="T11" fmla="*/ 38901 w 38901"/>
                  <a:gd name="T12" fmla="*/ 21600 h 21600"/>
                </a:gdLst>
                <a:ahLst/>
                <a:cxnLst>
                  <a:cxn ang="T6">
                    <a:pos x="T0" y="T1"/>
                  </a:cxn>
                  <a:cxn ang="T7">
                    <a:pos x="T2" y="T3"/>
                  </a:cxn>
                  <a:cxn ang="T8">
                    <a:pos x="T4" y="T5"/>
                  </a:cxn>
                </a:cxnLst>
                <a:rect l="T9" t="T10" r="T11" b="T12"/>
                <a:pathLst>
                  <a:path w="38901" h="21600" fill="none" extrusionOk="0">
                    <a:moveTo>
                      <a:pt x="38901" y="12344"/>
                    </a:moveTo>
                    <a:cubicBezTo>
                      <a:pt x="34862" y="18143"/>
                      <a:pt x="28242" y="21599"/>
                      <a:pt x="21176" y="21600"/>
                    </a:cubicBezTo>
                    <a:cubicBezTo>
                      <a:pt x="10888" y="21600"/>
                      <a:pt x="2028" y="14344"/>
                      <a:pt x="0" y="4258"/>
                    </a:cubicBezTo>
                  </a:path>
                  <a:path w="38901" h="21600" stroke="0" extrusionOk="0">
                    <a:moveTo>
                      <a:pt x="38901" y="12344"/>
                    </a:moveTo>
                    <a:cubicBezTo>
                      <a:pt x="34862" y="18143"/>
                      <a:pt x="28242" y="21599"/>
                      <a:pt x="21176" y="21600"/>
                    </a:cubicBezTo>
                    <a:cubicBezTo>
                      <a:pt x="10888" y="21600"/>
                      <a:pt x="2028" y="14344"/>
                      <a:pt x="0" y="4258"/>
                    </a:cubicBezTo>
                    <a:lnTo>
                      <a:pt x="21176" y="0"/>
                    </a:lnTo>
                    <a:close/>
                  </a:path>
                </a:pathLst>
              </a:custGeom>
              <a:solidFill>
                <a:srgbClr val="C1CEFF"/>
              </a:solidFill>
              <a:ln w="9525" cap="rnd">
                <a:noFill/>
                <a:round/>
                <a:headEnd/>
                <a:tailEnd/>
              </a:ln>
            </p:spPr>
            <p:txBody>
              <a:bodyPr/>
              <a:lstStyle/>
              <a:p>
                <a:endParaRPr lang="es-ES"/>
              </a:p>
            </p:txBody>
          </p:sp>
          <p:sp>
            <p:nvSpPr>
              <p:cNvPr id="5205" name="Arc 116"/>
              <p:cNvSpPr>
                <a:spLocks/>
              </p:cNvSpPr>
              <p:nvPr/>
            </p:nvSpPr>
            <p:spPr bwMode="auto">
              <a:xfrm>
                <a:off x="2894" y="1124"/>
                <a:ext cx="251" cy="270"/>
              </a:xfrm>
              <a:custGeom>
                <a:avLst/>
                <a:gdLst>
                  <a:gd name="T0" fmla="*/ 0 w 26141"/>
                  <a:gd name="T1" fmla="*/ 0 h 32319"/>
                  <a:gd name="T2" fmla="*/ 0 w 26141"/>
                  <a:gd name="T3" fmla="*/ 0 h 32319"/>
                  <a:gd name="T4" fmla="*/ 0 w 26141"/>
                  <a:gd name="T5" fmla="*/ 0 h 32319"/>
                  <a:gd name="T6" fmla="*/ 0 60000 65536"/>
                  <a:gd name="T7" fmla="*/ 0 60000 65536"/>
                  <a:gd name="T8" fmla="*/ 0 60000 65536"/>
                  <a:gd name="T9" fmla="*/ 0 w 26141"/>
                  <a:gd name="T10" fmla="*/ 0 h 32319"/>
                  <a:gd name="T11" fmla="*/ 26141 w 26141"/>
                  <a:gd name="T12" fmla="*/ 32319 h 32319"/>
                </a:gdLst>
                <a:ahLst/>
                <a:cxnLst>
                  <a:cxn ang="T6">
                    <a:pos x="T0" y="T1"/>
                  </a:cxn>
                  <a:cxn ang="T7">
                    <a:pos x="T2" y="T3"/>
                  </a:cxn>
                  <a:cxn ang="T8">
                    <a:pos x="T4" y="T5"/>
                  </a:cxn>
                </a:cxnLst>
                <a:rect l="T9" t="T10" r="T11" b="T12"/>
                <a:pathLst>
                  <a:path w="26141" h="32319" fill="none" extrusionOk="0">
                    <a:moveTo>
                      <a:pt x="-1" y="482"/>
                    </a:moveTo>
                    <a:cubicBezTo>
                      <a:pt x="1492" y="161"/>
                      <a:pt x="3014" y="-1"/>
                      <a:pt x="4541" y="0"/>
                    </a:cubicBezTo>
                    <a:cubicBezTo>
                      <a:pt x="16470" y="0"/>
                      <a:pt x="26141" y="9670"/>
                      <a:pt x="26141" y="21600"/>
                    </a:cubicBezTo>
                    <a:cubicBezTo>
                      <a:pt x="26141" y="25359"/>
                      <a:pt x="25159" y="29054"/>
                      <a:pt x="23293" y="32318"/>
                    </a:cubicBezTo>
                  </a:path>
                  <a:path w="26141" h="32319" stroke="0" extrusionOk="0">
                    <a:moveTo>
                      <a:pt x="-1" y="482"/>
                    </a:moveTo>
                    <a:cubicBezTo>
                      <a:pt x="1492" y="161"/>
                      <a:pt x="3014" y="-1"/>
                      <a:pt x="4541" y="0"/>
                    </a:cubicBezTo>
                    <a:cubicBezTo>
                      <a:pt x="16470" y="0"/>
                      <a:pt x="26141" y="9670"/>
                      <a:pt x="26141" y="21600"/>
                    </a:cubicBezTo>
                    <a:cubicBezTo>
                      <a:pt x="26141" y="25359"/>
                      <a:pt x="25159" y="29054"/>
                      <a:pt x="23293" y="32318"/>
                    </a:cubicBezTo>
                    <a:lnTo>
                      <a:pt x="4541" y="21600"/>
                    </a:lnTo>
                    <a:close/>
                  </a:path>
                </a:pathLst>
              </a:custGeom>
              <a:solidFill>
                <a:srgbClr val="C1CEFF"/>
              </a:solidFill>
              <a:ln w="9525" cap="rnd">
                <a:noFill/>
                <a:round/>
                <a:headEnd/>
                <a:tailEnd/>
              </a:ln>
            </p:spPr>
            <p:txBody>
              <a:bodyPr/>
              <a:lstStyle/>
              <a:p>
                <a:endParaRPr lang="es-ES"/>
              </a:p>
            </p:txBody>
          </p:sp>
          <p:sp>
            <p:nvSpPr>
              <p:cNvPr id="5206" name="Arc 117"/>
              <p:cNvSpPr>
                <a:spLocks/>
              </p:cNvSpPr>
              <p:nvPr/>
            </p:nvSpPr>
            <p:spPr bwMode="auto">
              <a:xfrm>
                <a:off x="2966" y="1396"/>
                <a:ext cx="239" cy="268"/>
              </a:xfrm>
              <a:custGeom>
                <a:avLst/>
                <a:gdLst>
                  <a:gd name="T0" fmla="*/ 0 w 21600"/>
                  <a:gd name="T1" fmla="*/ 0 h 29196"/>
                  <a:gd name="T2" fmla="*/ 0 w 21600"/>
                  <a:gd name="T3" fmla="*/ 0 h 29196"/>
                  <a:gd name="T4" fmla="*/ 0 w 21600"/>
                  <a:gd name="T5" fmla="*/ 0 h 29196"/>
                  <a:gd name="T6" fmla="*/ 0 60000 65536"/>
                  <a:gd name="T7" fmla="*/ 0 60000 65536"/>
                  <a:gd name="T8" fmla="*/ 0 60000 65536"/>
                  <a:gd name="T9" fmla="*/ 0 w 21600"/>
                  <a:gd name="T10" fmla="*/ 0 h 29196"/>
                  <a:gd name="T11" fmla="*/ 21600 w 21600"/>
                  <a:gd name="T12" fmla="*/ 29196 h 29196"/>
                </a:gdLst>
                <a:ahLst/>
                <a:cxnLst>
                  <a:cxn ang="T6">
                    <a:pos x="T0" y="T1"/>
                  </a:cxn>
                  <a:cxn ang="T7">
                    <a:pos x="T2" y="T3"/>
                  </a:cxn>
                  <a:cxn ang="T8">
                    <a:pos x="T4" y="T5"/>
                  </a:cxn>
                </a:cxnLst>
                <a:rect l="T9" t="T10" r="T11" b="T12"/>
                <a:pathLst>
                  <a:path w="21600" h="29196" fill="none" extrusionOk="0">
                    <a:moveTo>
                      <a:pt x="13531" y="0"/>
                    </a:moveTo>
                    <a:cubicBezTo>
                      <a:pt x="18632" y="4100"/>
                      <a:pt x="21600" y="10291"/>
                      <a:pt x="21600" y="16836"/>
                    </a:cubicBezTo>
                    <a:cubicBezTo>
                      <a:pt x="21600" y="21256"/>
                      <a:pt x="20243" y="25570"/>
                      <a:pt x="17714" y="29196"/>
                    </a:cubicBezTo>
                  </a:path>
                  <a:path w="21600" h="29196" stroke="0" extrusionOk="0">
                    <a:moveTo>
                      <a:pt x="13531" y="0"/>
                    </a:moveTo>
                    <a:cubicBezTo>
                      <a:pt x="18632" y="4100"/>
                      <a:pt x="21600" y="10291"/>
                      <a:pt x="21600" y="16836"/>
                    </a:cubicBezTo>
                    <a:cubicBezTo>
                      <a:pt x="21600" y="21256"/>
                      <a:pt x="20243" y="25570"/>
                      <a:pt x="17714" y="29196"/>
                    </a:cubicBezTo>
                    <a:lnTo>
                      <a:pt x="0" y="16836"/>
                    </a:lnTo>
                    <a:close/>
                  </a:path>
                </a:pathLst>
              </a:custGeom>
              <a:solidFill>
                <a:srgbClr val="C1CEFF"/>
              </a:solidFill>
              <a:ln w="9525" cap="rnd">
                <a:noFill/>
                <a:round/>
                <a:headEnd/>
                <a:tailEnd/>
              </a:ln>
            </p:spPr>
            <p:txBody>
              <a:bodyPr/>
              <a:lstStyle/>
              <a:p>
                <a:endParaRPr lang="es-ES"/>
              </a:p>
            </p:txBody>
          </p:sp>
          <p:sp>
            <p:nvSpPr>
              <p:cNvPr id="5207" name="Arc 118"/>
              <p:cNvSpPr>
                <a:spLocks/>
              </p:cNvSpPr>
              <p:nvPr/>
            </p:nvSpPr>
            <p:spPr bwMode="auto">
              <a:xfrm>
                <a:off x="2887" y="1668"/>
                <a:ext cx="280" cy="388"/>
              </a:xfrm>
              <a:custGeom>
                <a:avLst/>
                <a:gdLst>
                  <a:gd name="T0" fmla="*/ 0 w 28683"/>
                  <a:gd name="T1" fmla="*/ 0 h 27683"/>
                  <a:gd name="T2" fmla="*/ 0 w 28683"/>
                  <a:gd name="T3" fmla="*/ 0 h 27683"/>
                  <a:gd name="T4" fmla="*/ 0 w 28683"/>
                  <a:gd name="T5" fmla="*/ 0 h 27683"/>
                  <a:gd name="T6" fmla="*/ 0 60000 65536"/>
                  <a:gd name="T7" fmla="*/ 0 60000 65536"/>
                  <a:gd name="T8" fmla="*/ 0 60000 65536"/>
                  <a:gd name="T9" fmla="*/ 0 w 28683"/>
                  <a:gd name="T10" fmla="*/ 0 h 27683"/>
                  <a:gd name="T11" fmla="*/ 28683 w 28683"/>
                  <a:gd name="T12" fmla="*/ 27683 h 27683"/>
                </a:gdLst>
                <a:ahLst/>
                <a:cxnLst>
                  <a:cxn ang="T6">
                    <a:pos x="T0" y="T1"/>
                  </a:cxn>
                  <a:cxn ang="T7">
                    <a:pos x="T2" y="T3"/>
                  </a:cxn>
                  <a:cxn ang="T8">
                    <a:pos x="T4" y="T5"/>
                  </a:cxn>
                </a:cxnLst>
                <a:rect l="T9" t="T10" r="T11" b="T12"/>
                <a:pathLst>
                  <a:path w="28683" h="27683" fill="none" extrusionOk="0">
                    <a:moveTo>
                      <a:pt x="27808" y="0"/>
                    </a:moveTo>
                    <a:cubicBezTo>
                      <a:pt x="28388" y="1975"/>
                      <a:pt x="28683" y="4024"/>
                      <a:pt x="28683" y="6083"/>
                    </a:cubicBezTo>
                    <a:cubicBezTo>
                      <a:pt x="28683" y="18012"/>
                      <a:pt x="19012" y="27683"/>
                      <a:pt x="7083" y="27683"/>
                    </a:cubicBezTo>
                    <a:cubicBezTo>
                      <a:pt x="4671" y="27683"/>
                      <a:pt x="2277" y="27279"/>
                      <a:pt x="0" y="26488"/>
                    </a:cubicBezTo>
                  </a:path>
                  <a:path w="28683" h="27683" stroke="0" extrusionOk="0">
                    <a:moveTo>
                      <a:pt x="27808" y="0"/>
                    </a:moveTo>
                    <a:cubicBezTo>
                      <a:pt x="28388" y="1975"/>
                      <a:pt x="28683" y="4024"/>
                      <a:pt x="28683" y="6083"/>
                    </a:cubicBezTo>
                    <a:cubicBezTo>
                      <a:pt x="28683" y="18012"/>
                      <a:pt x="19012" y="27683"/>
                      <a:pt x="7083" y="27683"/>
                    </a:cubicBezTo>
                    <a:cubicBezTo>
                      <a:pt x="4671" y="27683"/>
                      <a:pt x="2277" y="27279"/>
                      <a:pt x="0" y="26488"/>
                    </a:cubicBezTo>
                    <a:lnTo>
                      <a:pt x="7083" y="6083"/>
                    </a:lnTo>
                    <a:close/>
                  </a:path>
                </a:pathLst>
              </a:custGeom>
              <a:solidFill>
                <a:srgbClr val="C1CEFF"/>
              </a:solidFill>
              <a:ln w="9525" cap="rnd">
                <a:noFill/>
                <a:round/>
                <a:headEnd/>
                <a:tailEnd/>
              </a:ln>
            </p:spPr>
            <p:txBody>
              <a:bodyPr/>
              <a:lstStyle/>
              <a:p>
                <a:endParaRPr lang="es-ES"/>
              </a:p>
            </p:txBody>
          </p:sp>
          <p:sp>
            <p:nvSpPr>
              <p:cNvPr id="5208" name="Arc 119"/>
              <p:cNvSpPr>
                <a:spLocks/>
              </p:cNvSpPr>
              <p:nvPr/>
            </p:nvSpPr>
            <p:spPr bwMode="auto">
              <a:xfrm>
                <a:off x="1904" y="1396"/>
                <a:ext cx="150" cy="366"/>
              </a:xfrm>
              <a:custGeom>
                <a:avLst/>
                <a:gdLst>
                  <a:gd name="T0" fmla="*/ 0 w 21600"/>
                  <a:gd name="T1" fmla="*/ 0 h 41140"/>
                  <a:gd name="T2" fmla="*/ 0 w 21600"/>
                  <a:gd name="T3" fmla="*/ 0 h 41140"/>
                  <a:gd name="T4" fmla="*/ 0 w 21600"/>
                  <a:gd name="T5" fmla="*/ 0 h 41140"/>
                  <a:gd name="T6" fmla="*/ 0 60000 65536"/>
                  <a:gd name="T7" fmla="*/ 0 60000 65536"/>
                  <a:gd name="T8" fmla="*/ 0 60000 65536"/>
                  <a:gd name="T9" fmla="*/ 0 w 21600"/>
                  <a:gd name="T10" fmla="*/ 0 h 41140"/>
                  <a:gd name="T11" fmla="*/ 21600 w 21600"/>
                  <a:gd name="T12" fmla="*/ 41140 h 41140"/>
                </a:gdLst>
                <a:ahLst/>
                <a:cxnLst>
                  <a:cxn ang="T6">
                    <a:pos x="T0" y="T1"/>
                  </a:cxn>
                  <a:cxn ang="T7">
                    <a:pos x="T2" y="T3"/>
                  </a:cxn>
                  <a:cxn ang="T8">
                    <a:pos x="T4" y="T5"/>
                  </a:cxn>
                </a:cxnLst>
                <a:rect l="T9" t="T10" r="T11" b="T12"/>
                <a:pathLst>
                  <a:path w="21600" h="41140" fill="none" extrusionOk="0">
                    <a:moveTo>
                      <a:pt x="12518" y="41139"/>
                    </a:moveTo>
                    <a:cubicBezTo>
                      <a:pt x="4884" y="37602"/>
                      <a:pt x="0" y="29955"/>
                      <a:pt x="0" y="21542"/>
                    </a:cubicBezTo>
                    <a:cubicBezTo>
                      <a:pt x="-1" y="10225"/>
                      <a:pt x="8733" y="827"/>
                      <a:pt x="20019" y="-1"/>
                    </a:cubicBezTo>
                  </a:path>
                  <a:path w="21600" h="41140" stroke="0" extrusionOk="0">
                    <a:moveTo>
                      <a:pt x="12518" y="41139"/>
                    </a:moveTo>
                    <a:cubicBezTo>
                      <a:pt x="4884" y="37602"/>
                      <a:pt x="0" y="29955"/>
                      <a:pt x="0" y="21542"/>
                    </a:cubicBezTo>
                    <a:cubicBezTo>
                      <a:pt x="-1" y="10225"/>
                      <a:pt x="8733" y="827"/>
                      <a:pt x="20019" y="-1"/>
                    </a:cubicBezTo>
                    <a:lnTo>
                      <a:pt x="21600" y="21542"/>
                    </a:lnTo>
                    <a:close/>
                  </a:path>
                </a:pathLst>
              </a:custGeom>
              <a:solidFill>
                <a:srgbClr val="C1CEFF"/>
              </a:solidFill>
              <a:ln w="9525" cap="rnd">
                <a:noFill/>
                <a:round/>
                <a:headEnd/>
                <a:tailEnd/>
              </a:ln>
            </p:spPr>
            <p:txBody>
              <a:bodyPr/>
              <a:lstStyle/>
              <a:p>
                <a:endParaRPr lang="es-ES"/>
              </a:p>
            </p:txBody>
          </p:sp>
        </p:grpSp>
        <p:sp>
          <p:nvSpPr>
            <p:cNvPr id="5199" name="Rectangle 120"/>
            <p:cNvSpPr>
              <a:spLocks noChangeArrowheads="1"/>
            </p:cNvSpPr>
            <p:nvPr/>
          </p:nvSpPr>
          <p:spPr bwMode="auto">
            <a:xfrm>
              <a:off x="2065" y="1401"/>
              <a:ext cx="936" cy="289"/>
            </a:xfrm>
            <a:prstGeom prst="rect">
              <a:avLst/>
            </a:prstGeom>
            <a:noFill/>
            <a:ln w="9525">
              <a:noFill/>
              <a:miter lim="800000"/>
              <a:headEnd/>
              <a:tailEnd/>
            </a:ln>
          </p:spPr>
          <p:txBody>
            <a:bodyPr wrap="none" lIns="103548" tIns="51774" rIns="103548" bIns="51774">
              <a:spAutoFit/>
            </a:bodyPr>
            <a:lstStyle/>
            <a:p>
              <a:pPr algn="ctr" defTabSz="1028700" eaLnBrk="0" hangingPunct="0"/>
              <a:r>
                <a:rPr lang="es-ES" sz="2700" b="1">
                  <a:latin typeface="Arial" charset="0"/>
                </a:rPr>
                <a:t>Red SNA</a:t>
              </a:r>
            </a:p>
          </p:txBody>
        </p:sp>
      </p:grpSp>
      <p:grpSp>
        <p:nvGrpSpPr>
          <p:cNvPr id="17" name="Group 121"/>
          <p:cNvGrpSpPr>
            <a:grpSpLocks/>
          </p:cNvGrpSpPr>
          <p:nvPr/>
        </p:nvGrpSpPr>
        <p:grpSpPr bwMode="auto">
          <a:xfrm>
            <a:off x="331788" y="2324100"/>
            <a:ext cx="2346325" cy="1790700"/>
            <a:chOff x="186" y="1141"/>
            <a:chExt cx="1314" cy="1003"/>
          </a:xfrm>
        </p:grpSpPr>
        <p:sp>
          <p:nvSpPr>
            <p:cNvPr id="5187" name="Arc 122"/>
            <p:cNvSpPr>
              <a:spLocks/>
            </p:cNvSpPr>
            <p:nvPr/>
          </p:nvSpPr>
          <p:spPr bwMode="auto">
            <a:xfrm>
              <a:off x="651" y="1141"/>
              <a:ext cx="535" cy="207"/>
            </a:xfrm>
            <a:custGeom>
              <a:avLst/>
              <a:gdLst>
                <a:gd name="T0" fmla="*/ 0 w 40374"/>
                <a:gd name="T1" fmla="*/ 0 h 21600"/>
                <a:gd name="T2" fmla="*/ 0 w 40374"/>
                <a:gd name="T3" fmla="*/ 0 h 21600"/>
                <a:gd name="T4" fmla="*/ 0 w 40374"/>
                <a:gd name="T5" fmla="*/ 0 h 21600"/>
                <a:gd name="T6" fmla="*/ 0 60000 65536"/>
                <a:gd name="T7" fmla="*/ 0 60000 65536"/>
                <a:gd name="T8" fmla="*/ 0 60000 65536"/>
                <a:gd name="T9" fmla="*/ 0 w 40374"/>
                <a:gd name="T10" fmla="*/ 0 h 21600"/>
                <a:gd name="T11" fmla="*/ 40374 w 40374"/>
                <a:gd name="T12" fmla="*/ 21600 h 21600"/>
              </a:gdLst>
              <a:ahLst/>
              <a:cxnLst>
                <a:cxn ang="T6">
                  <a:pos x="T0" y="T1"/>
                </a:cxn>
                <a:cxn ang="T7">
                  <a:pos x="T2" y="T3"/>
                </a:cxn>
                <a:cxn ang="T8">
                  <a:pos x="T4" y="T5"/>
                </a:cxn>
              </a:cxnLst>
              <a:rect l="T9" t="T10" r="T11" b="T12"/>
              <a:pathLst>
                <a:path w="40374" h="21600" fill="none" extrusionOk="0">
                  <a:moveTo>
                    <a:pt x="0" y="14432"/>
                  </a:moveTo>
                  <a:cubicBezTo>
                    <a:pt x="3041" y="5785"/>
                    <a:pt x="11209" y="-1"/>
                    <a:pt x="20376" y="0"/>
                  </a:cubicBezTo>
                  <a:cubicBezTo>
                    <a:pt x="29152" y="0"/>
                    <a:pt x="37057" y="5310"/>
                    <a:pt x="40374" y="13436"/>
                  </a:cubicBezTo>
                </a:path>
                <a:path w="40374" h="21600" stroke="0" extrusionOk="0">
                  <a:moveTo>
                    <a:pt x="0" y="14432"/>
                  </a:moveTo>
                  <a:cubicBezTo>
                    <a:pt x="3041" y="5785"/>
                    <a:pt x="11209" y="-1"/>
                    <a:pt x="20376" y="0"/>
                  </a:cubicBezTo>
                  <a:cubicBezTo>
                    <a:pt x="29152" y="0"/>
                    <a:pt x="37057" y="5310"/>
                    <a:pt x="40374" y="13436"/>
                  </a:cubicBezTo>
                  <a:lnTo>
                    <a:pt x="20376" y="21600"/>
                  </a:lnTo>
                  <a:close/>
                </a:path>
              </a:pathLst>
            </a:custGeom>
            <a:noFill/>
            <a:ln w="9525" cap="rnd">
              <a:noFill/>
              <a:round/>
              <a:headEnd type="none" w="sm" len="sm"/>
              <a:tailEnd type="none" w="sm" len="sm"/>
            </a:ln>
          </p:spPr>
          <p:txBody>
            <a:bodyPr/>
            <a:lstStyle/>
            <a:p>
              <a:endParaRPr lang="es-ES"/>
            </a:p>
          </p:txBody>
        </p:sp>
        <p:sp>
          <p:nvSpPr>
            <p:cNvPr id="5188" name="Arc 123"/>
            <p:cNvSpPr>
              <a:spLocks/>
            </p:cNvSpPr>
            <p:nvPr/>
          </p:nvSpPr>
          <p:spPr bwMode="auto">
            <a:xfrm>
              <a:off x="651" y="1141"/>
              <a:ext cx="535" cy="207"/>
            </a:xfrm>
            <a:custGeom>
              <a:avLst/>
              <a:gdLst>
                <a:gd name="T0" fmla="*/ 0 w 40374"/>
                <a:gd name="T1" fmla="*/ 0 h 21600"/>
                <a:gd name="T2" fmla="*/ 0 w 40374"/>
                <a:gd name="T3" fmla="*/ 0 h 21600"/>
                <a:gd name="T4" fmla="*/ 0 w 40374"/>
                <a:gd name="T5" fmla="*/ 0 h 21600"/>
                <a:gd name="T6" fmla="*/ 0 60000 65536"/>
                <a:gd name="T7" fmla="*/ 0 60000 65536"/>
                <a:gd name="T8" fmla="*/ 0 60000 65536"/>
                <a:gd name="T9" fmla="*/ 0 w 40374"/>
                <a:gd name="T10" fmla="*/ 0 h 21600"/>
                <a:gd name="T11" fmla="*/ 40374 w 40374"/>
                <a:gd name="T12" fmla="*/ 21600 h 21600"/>
              </a:gdLst>
              <a:ahLst/>
              <a:cxnLst>
                <a:cxn ang="T6">
                  <a:pos x="T0" y="T1"/>
                </a:cxn>
                <a:cxn ang="T7">
                  <a:pos x="T2" y="T3"/>
                </a:cxn>
                <a:cxn ang="T8">
                  <a:pos x="T4" y="T5"/>
                </a:cxn>
              </a:cxnLst>
              <a:rect l="T9" t="T10" r="T11" b="T12"/>
              <a:pathLst>
                <a:path w="40374" h="21600" fill="none" extrusionOk="0">
                  <a:moveTo>
                    <a:pt x="0" y="14432"/>
                  </a:moveTo>
                  <a:cubicBezTo>
                    <a:pt x="3041" y="5785"/>
                    <a:pt x="11209" y="-1"/>
                    <a:pt x="20376" y="0"/>
                  </a:cubicBezTo>
                  <a:cubicBezTo>
                    <a:pt x="29152" y="0"/>
                    <a:pt x="37057" y="5310"/>
                    <a:pt x="40374" y="13436"/>
                  </a:cubicBezTo>
                </a:path>
                <a:path w="40374" h="21600" stroke="0" extrusionOk="0">
                  <a:moveTo>
                    <a:pt x="0" y="14432"/>
                  </a:moveTo>
                  <a:cubicBezTo>
                    <a:pt x="3041" y="5785"/>
                    <a:pt x="11209" y="-1"/>
                    <a:pt x="20376" y="0"/>
                  </a:cubicBezTo>
                  <a:cubicBezTo>
                    <a:pt x="29152" y="0"/>
                    <a:pt x="37057" y="5310"/>
                    <a:pt x="40374" y="13436"/>
                  </a:cubicBezTo>
                  <a:lnTo>
                    <a:pt x="20376" y="21600"/>
                  </a:lnTo>
                  <a:close/>
                </a:path>
              </a:pathLst>
            </a:custGeom>
            <a:noFill/>
            <a:ln w="12700" cap="rnd">
              <a:solidFill>
                <a:srgbClr val="6C8F93"/>
              </a:solidFill>
              <a:round/>
              <a:headEnd type="none" w="sm" len="sm"/>
              <a:tailEnd type="none" w="sm" len="sm"/>
            </a:ln>
          </p:spPr>
          <p:txBody>
            <a:bodyPr/>
            <a:lstStyle/>
            <a:p>
              <a:endParaRPr lang="es-ES"/>
            </a:p>
          </p:txBody>
        </p:sp>
        <p:sp>
          <p:nvSpPr>
            <p:cNvPr id="5189" name="Arc 124"/>
            <p:cNvSpPr>
              <a:spLocks/>
            </p:cNvSpPr>
            <p:nvPr/>
          </p:nvSpPr>
          <p:spPr bwMode="auto">
            <a:xfrm>
              <a:off x="319" y="1247"/>
              <a:ext cx="331" cy="250"/>
            </a:xfrm>
            <a:custGeom>
              <a:avLst/>
              <a:gdLst>
                <a:gd name="T0" fmla="*/ 0 w 32914"/>
                <a:gd name="T1" fmla="*/ 0 h 26213"/>
                <a:gd name="T2" fmla="*/ 0 w 32914"/>
                <a:gd name="T3" fmla="*/ 0 h 26213"/>
                <a:gd name="T4" fmla="*/ 0 w 32914"/>
                <a:gd name="T5" fmla="*/ 0 h 26213"/>
                <a:gd name="T6" fmla="*/ 0 60000 65536"/>
                <a:gd name="T7" fmla="*/ 0 60000 65536"/>
                <a:gd name="T8" fmla="*/ 0 60000 65536"/>
                <a:gd name="T9" fmla="*/ 0 w 32914"/>
                <a:gd name="T10" fmla="*/ 0 h 26213"/>
                <a:gd name="T11" fmla="*/ 32914 w 32914"/>
                <a:gd name="T12" fmla="*/ 26213 h 26213"/>
              </a:gdLst>
              <a:ahLst/>
              <a:cxnLst>
                <a:cxn ang="T6">
                  <a:pos x="T0" y="T1"/>
                </a:cxn>
                <a:cxn ang="T7">
                  <a:pos x="T2" y="T3"/>
                </a:cxn>
                <a:cxn ang="T8">
                  <a:pos x="T4" y="T5"/>
                </a:cxn>
              </a:cxnLst>
              <a:rect l="T9" t="T10" r="T11" b="T12"/>
              <a:pathLst>
                <a:path w="32914" h="26213" fill="none" extrusionOk="0">
                  <a:moveTo>
                    <a:pt x="498" y="26212"/>
                  </a:moveTo>
                  <a:cubicBezTo>
                    <a:pt x="167" y="24697"/>
                    <a:pt x="0" y="23151"/>
                    <a:pt x="0" y="21600"/>
                  </a:cubicBezTo>
                  <a:cubicBezTo>
                    <a:pt x="0" y="9670"/>
                    <a:pt x="9670" y="0"/>
                    <a:pt x="21600" y="0"/>
                  </a:cubicBezTo>
                  <a:cubicBezTo>
                    <a:pt x="25594" y="-1"/>
                    <a:pt x="29511" y="1107"/>
                    <a:pt x="32913" y="3200"/>
                  </a:cubicBezTo>
                </a:path>
                <a:path w="32914" h="26213" stroke="0" extrusionOk="0">
                  <a:moveTo>
                    <a:pt x="498" y="26212"/>
                  </a:moveTo>
                  <a:cubicBezTo>
                    <a:pt x="167" y="24697"/>
                    <a:pt x="0" y="23151"/>
                    <a:pt x="0" y="21600"/>
                  </a:cubicBezTo>
                  <a:cubicBezTo>
                    <a:pt x="0" y="9670"/>
                    <a:pt x="9670" y="0"/>
                    <a:pt x="21600" y="0"/>
                  </a:cubicBezTo>
                  <a:cubicBezTo>
                    <a:pt x="25594" y="-1"/>
                    <a:pt x="29511" y="1107"/>
                    <a:pt x="32913" y="3200"/>
                  </a:cubicBezTo>
                  <a:lnTo>
                    <a:pt x="21600" y="21600"/>
                  </a:lnTo>
                  <a:close/>
                </a:path>
              </a:pathLst>
            </a:custGeom>
            <a:noFill/>
            <a:ln w="12700" cap="rnd">
              <a:solidFill>
                <a:srgbClr val="6C8F93"/>
              </a:solidFill>
              <a:round/>
              <a:headEnd type="none" w="sm" len="sm"/>
              <a:tailEnd type="none" w="sm" len="sm"/>
            </a:ln>
          </p:spPr>
          <p:txBody>
            <a:bodyPr/>
            <a:lstStyle/>
            <a:p>
              <a:endParaRPr lang="es-ES"/>
            </a:p>
          </p:txBody>
        </p:sp>
        <p:sp>
          <p:nvSpPr>
            <p:cNvPr id="5190" name="Arc 125"/>
            <p:cNvSpPr>
              <a:spLocks/>
            </p:cNvSpPr>
            <p:nvPr/>
          </p:nvSpPr>
          <p:spPr bwMode="auto">
            <a:xfrm>
              <a:off x="270" y="1819"/>
              <a:ext cx="334" cy="197"/>
            </a:xfrm>
            <a:custGeom>
              <a:avLst/>
              <a:gdLst>
                <a:gd name="T0" fmla="*/ 0 w 32032"/>
                <a:gd name="T1" fmla="*/ 0 h 22998"/>
                <a:gd name="T2" fmla="*/ 0 w 32032"/>
                <a:gd name="T3" fmla="*/ 0 h 22998"/>
                <a:gd name="T4" fmla="*/ 0 w 32032"/>
                <a:gd name="T5" fmla="*/ 0 h 22998"/>
                <a:gd name="T6" fmla="*/ 0 60000 65536"/>
                <a:gd name="T7" fmla="*/ 0 60000 65536"/>
                <a:gd name="T8" fmla="*/ 0 60000 65536"/>
                <a:gd name="T9" fmla="*/ 0 w 32032"/>
                <a:gd name="T10" fmla="*/ 0 h 22998"/>
                <a:gd name="T11" fmla="*/ 32032 w 32032"/>
                <a:gd name="T12" fmla="*/ 22998 h 22998"/>
              </a:gdLst>
              <a:ahLst/>
              <a:cxnLst>
                <a:cxn ang="T6">
                  <a:pos x="T0" y="T1"/>
                </a:cxn>
                <a:cxn ang="T7">
                  <a:pos x="T2" y="T3"/>
                </a:cxn>
                <a:cxn ang="T8">
                  <a:pos x="T4" y="T5"/>
                </a:cxn>
              </a:cxnLst>
              <a:rect l="T9" t="T10" r="T11" b="T12"/>
              <a:pathLst>
                <a:path w="32032" h="22998" fill="none" extrusionOk="0">
                  <a:moveTo>
                    <a:pt x="32031" y="20311"/>
                  </a:moveTo>
                  <a:cubicBezTo>
                    <a:pt x="28837" y="22073"/>
                    <a:pt x="25248" y="22997"/>
                    <a:pt x="21600" y="22998"/>
                  </a:cubicBezTo>
                  <a:cubicBezTo>
                    <a:pt x="9670" y="22998"/>
                    <a:pt x="0" y="13327"/>
                    <a:pt x="0" y="1398"/>
                  </a:cubicBezTo>
                  <a:cubicBezTo>
                    <a:pt x="-1" y="931"/>
                    <a:pt x="15" y="465"/>
                    <a:pt x="45" y="0"/>
                  </a:cubicBezTo>
                </a:path>
                <a:path w="32032" h="22998" stroke="0" extrusionOk="0">
                  <a:moveTo>
                    <a:pt x="32031" y="20311"/>
                  </a:moveTo>
                  <a:cubicBezTo>
                    <a:pt x="28837" y="22073"/>
                    <a:pt x="25248" y="22997"/>
                    <a:pt x="21600" y="22998"/>
                  </a:cubicBezTo>
                  <a:cubicBezTo>
                    <a:pt x="9670" y="22998"/>
                    <a:pt x="0" y="13327"/>
                    <a:pt x="0" y="1398"/>
                  </a:cubicBezTo>
                  <a:cubicBezTo>
                    <a:pt x="-1" y="931"/>
                    <a:pt x="15" y="465"/>
                    <a:pt x="45" y="0"/>
                  </a:cubicBezTo>
                  <a:lnTo>
                    <a:pt x="21600" y="1398"/>
                  </a:lnTo>
                  <a:close/>
                </a:path>
              </a:pathLst>
            </a:custGeom>
            <a:noFill/>
            <a:ln w="12700" cap="rnd">
              <a:solidFill>
                <a:srgbClr val="6C8F93"/>
              </a:solidFill>
              <a:round/>
              <a:headEnd type="none" w="sm" len="sm"/>
              <a:tailEnd type="none" w="sm" len="sm"/>
            </a:ln>
          </p:spPr>
          <p:txBody>
            <a:bodyPr/>
            <a:lstStyle/>
            <a:p>
              <a:endParaRPr lang="es-ES"/>
            </a:p>
          </p:txBody>
        </p:sp>
        <p:sp>
          <p:nvSpPr>
            <p:cNvPr id="5191" name="Arc 126"/>
            <p:cNvSpPr>
              <a:spLocks/>
            </p:cNvSpPr>
            <p:nvPr/>
          </p:nvSpPr>
          <p:spPr bwMode="auto">
            <a:xfrm>
              <a:off x="1188" y="1263"/>
              <a:ext cx="254" cy="239"/>
            </a:xfrm>
            <a:custGeom>
              <a:avLst/>
              <a:gdLst>
                <a:gd name="T0" fmla="*/ 0 w 26112"/>
                <a:gd name="T1" fmla="*/ 0 h 32687"/>
                <a:gd name="T2" fmla="*/ 0 w 26112"/>
                <a:gd name="T3" fmla="*/ 0 h 32687"/>
                <a:gd name="T4" fmla="*/ 0 w 26112"/>
                <a:gd name="T5" fmla="*/ 0 h 32687"/>
                <a:gd name="T6" fmla="*/ 0 60000 65536"/>
                <a:gd name="T7" fmla="*/ 0 60000 65536"/>
                <a:gd name="T8" fmla="*/ 0 60000 65536"/>
                <a:gd name="T9" fmla="*/ 0 w 26112"/>
                <a:gd name="T10" fmla="*/ 0 h 32687"/>
                <a:gd name="T11" fmla="*/ 26112 w 26112"/>
                <a:gd name="T12" fmla="*/ 32687 h 32687"/>
              </a:gdLst>
              <a:ahLst/>
              <a:cxnLst>
                <a:cxn ang="T6">
                  <a:pos x="T0" y="T1"/>
                </a:cxn>
                <a:cxn ang="T7">
                  <a:pos x="T2" y="T3"/>
                </a:cxn>
                <a:cxn ang="T8">
                  <a:pos x="T4" y="T5"/>
                </a:cxn>
              </a:cxnLst>
              <a:rect l="T9" t="T10" r="T11" b="T12"/>
              <a:pathLst>
                <a:path w="26112" h="32687" fill="none" extrusionOk="0">
                  <a:moveTo>
                    <a:pt x="0" y="476"/>
                  </a:moveTo>
                  <a:cubicBezTo>
                    <a:pt x="1483" y="159"/>
                    <a:pt x="2995" y="-1"/>
                    <a:pt x="4512" y="0"/>
                  </a:cubicBezTo>
                  <a:cubicBezTo>
                    <a:pt x="16441" y="0"/>
                    <a:pt x="26112" y="9670"/>
                    <a:pt x="26112" y="21600"/>
                  </a:cubicBezTo>
                  <a:cubicBezTo>
                    <a:pt x="26112" y="25504"/>
                    <a:pt x="25053" y="29336"/>
                    <a:pt x="23049" y="32687"/>
                  </a:cubicBezTo>
                </a:path>
                <a:path w="26112" h="32687" stroke="0" extrusionOk="0">
                  <a:moveTo>
                    <a:pt x="0" y="476"/>
                  </a:moveTo>
                  <a:cubicBezTo>
                    <a:pt x="1483" y="159"/>
                    <a:pt x="2995" y="-1"/>
                    <a:pt x="4512" y="0"/>
                  </a:cubicBezTo>
                  <a:cubicBezTo>
                    <a:pt x="16441" y="0"/>
                    <a:pt x="26112" y="9670"/>
                    <a:pt x="26112" y="21600"/>
                  </a:cubicBezTo>
                  <a:cubicBezTo>
                    <a:pt x="26112" y="25504"/>
                    <a:pt x="25053" y="29336"/>
                    <a:pt x="23049" y="32687"/>
                  </a:cubicBezTo>
                  <a:lnTo>
                    <a:pt x="4512" y="21600"/>
                  </a:lnTo>
                  <a:close/>
                </a:path>
              </a:pathLst>
            </a:custGeom>
            <a:noFill/>
            <a:ln w="9525" cap="rnd">
              <a:noFill/>
              <a:round/>
              <a:headEnd type="none" w="sm" len="sm"/>
              <a:tailEnd type="none" w="sm" len="sm"/>
            </a:ln>
          </p:spPr>
          <p:txBody>
            <a:bodyPr/>
            <a:lstStyle/>
            <a:p>
              <a:endParaRPr lang="es-ES"/>
            </a:p>
          </p:txBody>
        </p:sp>
        <p:sp>
          <p:nvSpPr>
            <p:cNvPr id="5192" name="Arc 127"/>
            <p:cNvSpPr>
              <a:spLocks/>
            </p:cNvSpPr>
            <p:nvPr/>
          </p:nvSpPr>
          <p:spPr bwMode="auto">
            <a:xfrm>
              <a:off x="1188" y="1263"/>
              <a:ext cx="254" cy="239"/>
            </a:xfrm>
            <a:custGeom>
              <a:avLst/>
              <a:gdLst>
                <a:gd name="T0" fmla="*/ 0 w 26112"/>
                <a:gd name="T1" fmla="*/ 0 h 32687"/>
                <a:gd name="T2" fmla="*/ 0 w 26112"/>
                <a:gd name="T3" fmla="*/ 0 h 32687"/>
                <a:gd name="T4" fmla="*/ 0 w 26112"/>
                <a:gd name="T5" fmla="*/ 0 h 32687"/>
                <a:gd name="T6" fmla="*/ 0 60000 65536"/>
                <a:gd name="T7" fmla="*/ 0 60000 65536"/>
                <a:gd name="T8" fmla="*/ 0 60000 65536"/>
                <a:gd name="T9" fmla="*/ 0 w 26112"/>
                <a:gd name="T10" fmla="*/ 0 h 32687"/>
                <a:gd name="T11" fmla="*/ 26112 w 26112"/>
                <a:gd name="T12" fmla="*/ 32687 h 32687"/>
              </a:gdLst>
              <a:ahLst/>
              <a:cxnLst>
                <a:cxn ang="T6">
                  <a:pos x="T0" y="T1"/>
                </a:cxn>
                <a:cxn ang="T7">
                  <a:pos x="T2" y="T3"/>
                </a:cxn>
                <a:cxn ang="T8">
                  <a:pos x="T4" y="T5"/>
                </a:cxn>
              </a:cxnLst>
              <a:rect l="T9" t="T10" r="T11" b="T12"/>
              <a:pathLst>
                <a:path w="26112" h="32687" fill="none" extrusionOk="0">
                  <a:moveTo>
                    <a:pt x="0" y="476"/>
                  </a:moveTo>
                  <a:cubicBezTo>
                    <a:pt x="1483" y="159"/>
                    <a:pt x="2995" y="-1"/>
                    <a:pt x="4512" y="0"/>
                  </a:cubicBezTo>
                  <a:cubicBezTo>
                    <a:pt x="16441" y="0"/>
                    <a:pt x="26112" y="9670"/>
                    <a:pt x="26112" y="21600"/>
                  </a:cubicBezTo>
                  <a:cubicBezTo>
                    <a:pt x="26112" y="25504"/>
                    <a:pt x="25053" y="29336"/>
                    <a:pt x="23049" y="32687"/>
                  </a:cubicBezTo>
                </a:path>
                <a:path w="26112" h="32687" stroke="0" extrusionOk="0">
                  <a:moveTo>
                    <a:pt x="0" y="476"/>
                  </a:moveTo>
                  <a:cubicBezTo>
                    <a:pt x="1483" y="159"/>
                    <a:pt x="2995" y="-1"/>
                    <a:pt x="4512" y="0"/>
                  </a:cubicBezTo>
                  <a:cubicBezTo>
                    <a:pt x="16441" y="0"/>
                    <a:pt x="26112" y="9670"/>
                    <a:pt x="26112" y="21600"/>
                  </a:cubicBezTo>
                  <a:cubicBezTo>
                    <a:pt x="26112" y="25504"/>
                    <a:pt x="25053" y="29336"/>
                    <a:pt x="23049" y="32687"/>
                  </a:cubicBezTo>
                  <a:lnTo>
                    <a:pt x="4512" y="21600"/>
                  </a:lnTo>
                  <a:close/>
                </a:path>
              </a:pathLst>
            </a:custGeom>
            <a:noFill/>
            <a:ln w="12700" cap="rnd">
              <a:solidFill>
                <a:srgbClr val="6C8F93"/>
              </a:solidFill>
              <a:round/>
              <a:headEnd type="none" w="sm" len="sm"/>
              <a:tailEnd type="none" w="sm" len="sm"/>
            </a:ln>
          </p:spPr>
          <p:txBody>
            <a:bodyPr/>
            <a:lstStyle/>
            <a:p>
              <a:endParaRPr lang="es-ES"/>
            </a:p>
          </p:txBody>
        </p:sp>
        <p:sp>
          <p:nvSpPr>
            <p:cNvPr id="5193" name="Arc 128"/>
            <p:cNvSpPr>
              <a:spLocks/>
            </p:cNvSpPr>
            <p:nvPr/>
          </p:nvSpPr>
          <p:spPr bwMode="auto">
            <a:xfrm>
              <a:off x="1257" y="1502"/>
              <a:ext cx="243" cy="239"/>
            </a:xfrm>
            <a:custGeom>
              <a:avLst/>
              <a:gdLst>
                <a:gd name="T0" fmla="*/ 0 w 21600"/>
                <a:gd name="T1" fmla="*/ 0 h 29569"/>
                <a:gd name="T2" fmla="*/ 0 w 21600"/>
                <a:gd name="T3" fmla="*/ 0 h 29569"/>
                <a:gd name="T4" fmla="*/ 0 w 21600"/>
                <a:gd name="T5" fmla="*/ 0 h 29569"/>
                <a:gd name="T6" fmla="*/ 0 60000 65536"/>
                <a:gd name="T7" fmla="*/ 0 60000 65536"/>
                <a:gd name="T8" fmla="*/ 0 60000 65536"/>
                <a:gd name="T9" fmla="*/ 0 w 21600"/>
                <a:gd name="T10" fmla="*/ 0 h 29569"/>
                <a:gd name="T11" fmla="*/ 21600 w 21600"/>
                <a:gd name="T12" fmla="*/ 29569 h 29569"/>
              </a:gdLst>
              <a:ahLst/>
              <a:cxnLst>
                <a:cxn ang="T6">
                  <a:pos x="T0" y="T1"/>
                </a:cxn>
                <a:cxn ang="T7">
                  <a:pos x="T2" y="T3"/>
                </a:cxn>
                <a:cxn ang="T8">
                  <a:pos x="T4" y="T5"/>
                </a:cxn>
              </a:cxnLst>
              <a:rect l="T9" t="T10" r="T11" b="T12"/>
              <a:pathLst>
                <a:path w="21600" h="29569" fill="none" extrusionOk="0">
                  <a:moveTo>
                    <a:pt x="13459" y="0"/>
                  </a:moveTo>
                  <a:cubicBezTo>
                    <a:pt x="18603" y="4098"/>
                    <a:pt x="21600" y="10317"/>
                    <a:pt x="21600" y="16894"/>
                  </a:cubicBezTo>
                  <a:cubicBezTo>
                    <a:pt x="21600" y="21446"/>
                    <a:pt x="20161" y="25882"/>
                    <a:pt x="17490" y="29569"/>
                  </a:cubicBezTo>
                </a:path>
                <a:path w="21600" h="29569" stroke="0" extrusionOk="0">
                  <a:moveTo>
                    <a:pt x="13459" y="0"/>
                  </a:moveTo>
                  <a:cubicBezTo>
                    <a:pt x="18603" y="4098"/>
                    <a:pt x="21600" y="10317"/>
                    <a:pt x="21600" y="16894"/>
                  </a:cubicBezTo>
                  <a:cubicBezTo>
                    <a:pt x="21600" y="21446"/>
                    <a:pt x="20161" y="25882"/>
                    <a:pt x="17490" y="29569"/>
                  </a:cubicBezTo>
                  <a:lnTo>
                    <a:pt x="0" y="16894"/>
                  </a:lnTo>
                  <a:close/>
                </a:path>
              </a:pathLst>
            </a:custGeom>
            <a:noFill/>
            <a:ln w="12700" cap="rnd">
              <a:solidFill>
                <a:srgbClr val="6C8F93"/>
              </a:solidFill>
              <a:round/>
              <a:headEnd type="none" w="sm" len="sm"/>
              <a:tailEnd type="none" w="sm" len="sm"/>
            </a:ln>
          </p:spPr>
          <p:txBody>
            <a:bodyPr/>
            <a:lstStyle/>
            <a:p>
              <a:endParaRPr lang="es-ES"/>
            </a:p>
          </p:txBody>
        </p:sp>
        <p:sp>
          <p:nvSpPr>
            <p:cNvPr id="5194" name="Arc 129"/>
            <p:cNvSpPr>
              <a:spLocks/>
            </p:cNvSpPr>
            <p:nvPr/>
          </p:nvSpPr>
          <p:spPr bwMode="auto">
            <a:xfrm>
              <a:off x="1177" y="1735"/>
              <a:ext cx="282" cy="346"/>
            </a:xfrm>
            <a:custGeom>
              <a:avLst/>
              <a:gdLst>
                <a:gd name="T0" fmla="*/ 0 w 28748"/>
                <a:gd name="T1" fmla="*/ 0 h 28113"/>
                <a:gd name="T2" fmla="*/ 0 w 28748"/>
                <a:gd name="T3" fmla="*/ 0 h 28113"/>
                <a:gd name="T4" fmla="*/ 0 w 28748"/>
                <a:gd name="T5" fmla="*/ 0 h 28113"/>
                <a:gd name="T6" fmla="*/ 0 60000 65536"/>
                <a:gd name="T7" fmla="*/ 0 60000 65536"/>
                <a:gd name="T8" fmla="*/ 0 60000 65536"/>
                <a:gd name="T9" fmla="*/ 0 w 28748"/>
                <a:gd name="T10" fmla="*/ 0 h 28113"/>
                <a:gd name="T11" fmla="*/ 28748 w 28748"/>
                <a:gd name="T12" fmla="*/ 28113 h 28113"/>
              </a:gdLst>
              <a:ahLst/>
              <a:cxnLst>
                <a:cxn ang="T6">
                  <a:pos x="T0" y="T1"/>
                </a:cxn>
                <a:cxn ang="T7">
                  <a:pos x="T2" y="T3"/>
                </a:cxn>
                <a:cxn ang="T8">
                  <a:pos x="T4" y="T5"/>
                </a:cxn>
              </a:cxnLst>
              <a:rect l="T9" t="T10" r="T11" b="T12"/>
              <a:pathLst>
                <a:path w="28748" h="28113" fill="none" extrusionOk="0">
                  <a:moveTo>
                    <a:pt x="27742" y="0"/>
                  </a:moveTo>
                  <a:cubicBezTo>
                    <a:pt x="28408" y="2106"/>
                    <a:pt x="28748" y="4303"/>
                    <a:pt x="28748" y="6513"/>
                  </a:cubicBezTo>
                  <a:cubicBezTo>
                    <a:pt x="28748" y="18442"/>
                    <a:pt x="19077" y="28113"/>
                    <a:pt x="7148" y="28113"/>
                  </a:cubicBezTo>
                  <a:cubicBezTo>
                    <a:pt x="4713" y="28113"/>
                    <a:pt x="2297" y="27701"/>
                    <a:pt x="0" y="26895"/>
                  </a:cubicBezTo>
                </a:path>
                <a:path w="28748" h="28113" stroke="0" extrusionOk="0">
                  <a:moveTo>
                    <a:pt x="27742" y="0"/>
                  </a:moveTo>
                  <a:cubicBezTo>
                    <a:pt x="28408" y="2106"/>
                    <a:pt x="28748" y="4303"/>
                    <a:pt x="28748" y="6513"/>
                  </a:cubicBezTo>
                  <a:cubicBezTo>
                    <a:pt x="28748" y="18442"/>
                    <a:pt x="19077" y="28113"/>
                    <a:pt x="7148" y="28113"/>
                  </a:cubicBezTo>
                  <a:cubicBezTo>
                    <a:pt x="4713" y="28113"/>
                    <a:pt x="2297" y="27701"/>
                    <a:pt x="0" y="26895"/>
                  </a:cubicBezTo>
                  <a:lnTo>
                    <a:pt x="7148" y="6513"/>
                  </a:lnTo>
                  <a:close/>
                </a:path>
              </a:pathLst>
            </a:custGeom>
            <a:noFill/>
            <a:ln w="12700" cap="rnd">
              <a:solidFill>
                <a:srgbClr val="6C8F93"/>
              </a:solidFill>
              <a:round/>
              <a:headEnd type="none" w="sm" len="sm"/>
              <a:tailEnd type="none" w="sm" len="sm"/>
            </a:ln>
          </p:spPr>
          <p:txBody>
            <a:bodyPr/>
            <a:lstStyle/>
            <a:p>
              <a:endParaRPr lang="es-ES"/>
            </a:p>
          </p:txBody>
        </p:sp>
        <p:sp>
          <p:nvSpPr>
            <p:cNvPr id="5195" name="Arc 130"/>
            <p:cNvSpPr>
              <a:spLocks/>
            </p:cNvSpPr>
            <p:nvPr/>
          </p:nvSpPr>
          <p:spPr bwMode="auto">
            <a:xfrm>
              <a:off x="186" y="1500"/>
              <a:ext cx="152" cy="322"/>
            </a:xfrm>
            <a:custGeom>
              <a:avLst/>
              <a:gdLst>
                <a:gd name="T0" fmla="*/ 0 w 21600"/>
                <a:gd name="T1" fmla="*/ 0 h 41206"/>
                <a:gd name="T2" fmla="*/ 0 w 21600"/>
                <a:gd name="T3" fmla="*/ 0 h 41206"/>
                <a:gd name="T4" fmla="*/ 0 w 21600"/>
                <a:gd name="T5" fmla="*/ 0 h 41206"/>
                <a:gd name="T6" fmla="*/ 0 60000 65536"/>
                <a:gd name="T7" fmla="*/ 0 60000 65536"/>
                <a:gd name="T8" fmla="*/ 0 60000 65536"/>
                <a:gd name="T9" fmla="*/ 0 w 21600"/>
                <a:gd name="T10" fmla="*/ 0 h 41206"/>
                <a:gd name="T11" fmla="*/ 21600 w 21600"/>
                <a:gd name="T12" fmla="*/ 41206 h 41206"/>
              </a:gdLst>
              <a:ahLst/>
              <a:cxnLst>
                <a:cxn ang="T6">
                  <a:pos x="T0" y="T1"/>
                </a:cxn>
                <a:cxn ang="T7">
                  <a:pos x="T2" y="T3"/>
                </a:cxn>
                <a:cxn ang="T8">
                  <a:pos x="T4" y="T5"/>
                </a:cxn>
              </a:cxnLst>
              <a:rect l="T9" t="T10" r="T11" b="T12"/>
              <a:pathLst>
                <a:path w="21600" h="41206" fill="none" extrusionOk="0">
                  <a:moveTo>
                    <a:pt x="12657" y="41205"/>
                  </a:moveTo>
                  <a:cubicBezTo>
                    <a:pt x="4948" y="37699"/>
                    <a:pt x="0" y="30012"/>
                    <a:pt x="0" y="21544"/>
                  </a:cubicBezTo>
                  <a:cubicBezTo>
                    <a:pt x="-1" y="10219"/>
                    <a:pt x="8746" y="817"/>
                    <a:pt x="20041" y="0"/>
                  </a:cubicBezTo>
                </a:path>
                <a:path w="21600" h="41206" stroke="0" extrusionOk="0">
                  <a:moveTo>
                    <a:pt x="12657" y="41205"/>
                  </a:moveTo>
                  <a:cubicBezTo>
                    <a:pt x="4948" y="37699"/>
                    <a:pt x="0" y="30012"/>
                    <a:pt x="0" y="21544"/>
                  </a:cubicBezTo>
                  <a:cubicBezTo>
                    <a:pt x="-1" y="10219"/>
                    <a:pt x="8746" y="817"/>
                    <a:pt x="20041" y="0"/>
                  </a:cubicBezTo>
                  <a:lnTo>
                    <a:pt x="21600" y="21544"/>
                  </a:lnTo>
                  <a:close/>
                </a:path>
              </a:pathLst>
            </a:custGeom>
            <a:noFill/>
            <a:ln w="12700" cap="rnd">
              <a:solidFill>
                <a:srgbClr val="6C8F93"/>
              </a:solidFill>
              <a:round/>
              <a:headEnd type="none" w="sm" len="sm"/>
              <a:tailEnd type="none" w="sm" len="sm"/>
            </a:ln>
          </p:spPr>
          <p:txBody>
            <a:bodyPr/>
            <a:lstStyle/>
            <a:p>
              <a:endParaRPr lang="es-ES"/>
            </a:p>
          </p:txBody>
        </p:sp>
        <p:sp>
          <p:nvSpPr>
            <p:cNvPr id="5196" name="Arc 131"/>
            <p:cNvSpPr>
              <a:spLocks/>
            </p:cNvSpPr>
            <p:nvPr/>
          </p:nvSpPr>
          <p:spPr bwMode="auto">
            <a:xfrm>
              <a:off x="603" y="1947"/>
              <a:ext cx="581" cy="197"/>
            </a:xfrm>
            <a:custGeom>
              <a:avLst/>
              <a:gdLst>
                <a:gd name="T0" fmla="*/ 0 w 38780"/>
                <a:gd name="T1" fmla="*/ 0 h 21600"/>
                <a:gd name="T2" fmla="*/ 0 w 38780"/>
                <a:gd name="T3" fmla="*/ 0 h 21600"/>
                <a:gd name="T4" fmla="*/ 0 w 38780"/>
                <a:gd name="T5" fmla="*/ 0 h 21600"/>
                <a:gd name="T6" fmla="*/ 0 60000 65536"/>
                <a:gd name="T7" fmla="*/ 0 60000 65536"/>
                <a:gd name="T8" fmla="*/ 0 60000 65536"/>
                <a:gd name="T9" fmla="*/ 0 w 38780"/>
                <a:gd name="T10" fmla="*/ 0 h 21600"/>
                <a:gd name="T11" fmla="*/ 38780 w 38780"/>
                <a:gd name="T12" fmla="*/ 21600 h 21600"/>
              </a:gdLst>
              <a:ahLst/>
              <a:cxnLst>
                <a:cxn ang="T6">
                  <a:pos x="T0" y="T1"/>
                </a:cxn>
                <a:cxn ang="T7">
                  <a:pos x="T2" y="T3"/>
                </a:cxn>
                <a:cxn ang="T8">
                  <a:pos x="T4" y="T5"/>
                </a:cxn>
              </a:cxnLst>
              <a:rect l="T9" t="T10" r="T11" b="T12"/>
              <a:pathLst>
                <a:path w="38780" h="21600" fill="none" extrusionOk="0">
                  <a:moveTo>
                    <a:pt x="38780" y="12347"/>
                  </a:moveTo>
                  <a:cubicBezTo>
                    <a:pt x="34741" y="18144"/>
                    <a:pt x="28122" y="21599"/>
                    <a:pt x="21057" y="21600"/>
                  </a:cubicBezTo>
                  <a:cubicBezTo>
                    <a:pt x="10982" y="21600"/>
                    <a:pt x="2246" y="14635"/>
                    <a:pt x="0" y="4814"/>
                  </a:cubicBezTo>
                </a:path>
                <a:path w="38780" h="21600" stroke="0" extrusionOk="0">
                  <a:moveTo>
                    <a:pt x="38780" y="12347"/>
                  </a:moveTo>
                  <a:cubicBezTo>
                    <a:pt x="34741" y="18144"/>
                    <a:pt x="28122" y="21599"/>
                    <a:pt x="21057" y="21600"/>
                  </a:cubicBezTo>
                  <a:cubicBezTo>
                    <a:pt x="10982" y="21600"/>
                    <a:pt x="2246" y="14635"/>
                    <a:pt x="0" y="4814"/>
                  </a:cubicBezTo>
                  <a:lnTo>
                    <a:pt x="21057" y="0"/>
                  </a:lnTo>
                  <a:close/>
                </a:path>
              </a:pathLst>
            </a:custGeom>
            <a:noFill/>
            <a:ln w="12700" cap="rnd">
              <a:solidFill>
                <a:srgbClr val="6C8F93"/>
              </a:solidFill>
              <a:round/>
              <a:headEnd type="none" w="sm" len="sm"/>
              <a:tailEnd type="none" w="sm" len="sm"/>
            </a:ln>
          </p:spPr>
          <p:txBody>
            <a:bodyPr/>
            <a:lstStyle/>
            <a:p>
              <a:endParaRPr lang="es-ES"/>
            </a:p>
          </p:txBody>
        </p:sp>
      </p:grpSp>
      <p:grpSp>
        <p:nvGrpSpPr>
          <p:cNvPr id="18" name="Group 132"/>
          <p:cNvGrpSpPr>
            <a:grpSpLocks/>
          </p:cNvGrpSpPr>
          <p:nvPr/>
        </p:nvGrpSpPr>
        <p:grpSpPr bwMode="auto">
          <a:xfrm>
            <a:off x="3400425" y="2036763"/>
            <a:ext cx="2346325" cy="2078037"/>
            <a:chOff x="1904" y="980"/>
            <a:chExt cx="1314" cy="1164"/>
          </a:xfrm>
        </p:grpSpPr>
        <p:sp>
          <p:nvSpPr>
            <p:cNvPr id="5177" name="Arc 133"/>
            <p:cNvSpPr>
              <a:spLocks/>
            </p:cNvSpPr>
            <p:nvPr/>
          </p:nvSpPr>
          <p:spPr bwMode="auto">
            <a:xfrm>
              <a:off x="2370" y="980"/>
              <a:ext cx="534" cy="240"/>
            </a:xfrm>
            <a:custGeom>
              <a:avLst/>
              <a:gdLst>
                <a:gd name="T0" fmla="*/ 0 w 40356"/>
                <a:gd name="T1" fmla="*/ 0 h 21600"/>
                <a:gd name="T2" fmla="*/ 0 w 40356"/>
                <a:gd name="T3" fmla="*/ 0 h 21600"/>
                <a:gd name="T4" fmla="*/ 0 w 40356"/>
                <a:gd name="T5" fmla="*/ 0 h 21600"/>
                <a:gd name="T6" fmla="*/ 0 60000 65536"/>
                <a:gd name="T7" fmla="*/ 0 60000 65536"/>
                <a:gd name="T8" fmla="*/ 0 60000 65536"/>
                <a:gd name="T9" fmla="*/ 0 w 40356"/>
                <a:gd name="T10" fmla="*/ 0 h 21600"/>
                <a:gd name="T11" fmla="*/ 40356 w 40356"/>
                <a:gd name="T12" fmla="*/ 21600 h 21600"/>
              </a:gdLst>
              <a:ahLst/>
              <a:cxnLst>
                <a:cxn ang="T6">
                  <a:pos x="T0" y="T1"/>
                </a:cxn>
                <a:cxn ang="T7">
                  <a:pos x="T2" y="T3"/>
                </a:cxn>
                <a:cxn ang="T8">
                  <a:pos x="T4" y="T5"/>
                </a:cxn>
              </a:cxnLst>
              <a:rect l="T9" t="T10" r="T11" b="T12"/>
              <a:pathLst>
                <a:path w="40356" h="21600" fill="none" extrusionOk="0">
                  <a:moveTo>
                    <a:pt x="0" y="14432"/>
                  </a:moveTo>
                  <a:cubicBezTo>
                    <a:pt x="3041" y="5785"/>
                    <a:pt x="11209" y="-1"/>
                    <a:pt x="20376" y="0"/>
                  </a:cubicBezTo>
                  <a:cubicBezTo>
                    <a:pt x="29135" y="0"/>
                    <a:pt x="37027" y="5290"/>
                    <a:pt x="40356" y="13392"/>
                  </a:cubicBezTo>
                </a:path>
                <a:path w="40356" h="21600" stroke="0" extrusionOk="0">
                  <a:moveTo>
                    <a:pt x="0" y="14432"/>
                  </a:moveTo>
                  <a:cubicBezTo>
                    <a:pt x="3041" y="5785"/>
                    <a:pt x="11209" y="-1"/>
                    <a:pt x="20376" y="0"/>
                  </a:cubicBezTo>
                  <a:cubicBezTo>
                    <a:pt x="29135" y="0"/>
                    <a:pt x="37027" y="5290"/>
                    <a:pt x="40356" y="13392"/>
                  </a:cubicBezTo>
                  <a:lnTo>
                    <a:pt x="20376" y="21600"/>
                  </a:lnTo>
                  <a:close/>
                </a:path>
              </a:pathLst>
            </a:custGeom>
            <a:noFill/>
            <a:ln w="9525" cap="rnd">
              <a:noFill/>
              <a:round/>
              <a:headEnd type="none" w="sm" len="sm"/>
              <a:tailEnd type="none" w="sm" len="sm"/>
            </a:ln>
          </p:spPr>
          <p:txBody>
            <a:bodyPr/>
            <a:lstStyle/>
            <a:p>
              <a:endParaRPr lang="es-ES"/>
            </a:p>
          </p:txBody>
        </p:sp>
        <p:sp>
          <p:nvSpPr>
            <p:cNvPr id="5178" name="Arc 134"/>
            <p:cNvSpPr>
              <a:spLocks/>
            </p:cNvSpPr>
            <p:nvPr/>
          </p:nvSpPr>
          <p:spPr bwMode="auto">
            <a:xfrm>
              <a:off x="2370" y="980"/>
              <a:ext cx="534" cy="240"/>
            </a:xfrm>
            <a:custGeom>
              <a:avLst/>
              <a:gdLst>
                <a:gd name="T0" fmla="*/ 0 w 40356"/>
                <a:gd name="T1" fmla="*/ 0 h 21600"/>
                <a:gd name="T2" fmla="*/ 0 w 40356"/>
                <a:gd name="T3" fmla="*/ 0 h 21600"/>
                <a:gd name="T4" fmla="*/ 0 w 40356"/>
                <a:gd name="T5" fmla="*/ 0 h 21600"/>
                <a:gd name="T6" fmla="*/ 0 60000 65536"/>
                <a:gd name="T7" fmla="*/ 0 60000 65536"/>
                <a:gd name="T8" fmla="*/ 0 60000 65536"/>
                <a:gd name="T9" fmla="*/ 0 w 40356"/>
                <a:gd name="T10" fmla="*/ 0 h 21600"/>
                <a:gd name="T11" fmla="*/ 40356 w 40356"/>
                <a:gd name="T12" fmla="*/ 21600 h 21600"/>
              </a:gdLst>
              <a:ahLst/>
              <a:cxnLst>
                <a:cxn ang="T6">
                  <a:pos x="T0" y="T1"/>
                </a:cxn>
                <a:cxn ang="T7">
                  <a:pos x="T2" y="T3"/>
                </a:cxn>
                <a:cxn ang="T8">
                  <a:pos x="T4" y="T5"/>
                </a:cxn>
              </a:cxnLst>
              <a:rect l="T9" t="T10" r="T11" b="T12"/>
              <a:pathLst>
                <a:path w="40356" h="21600" fill="none" extrusionOk="0">
                  <a:moveTo>
                    <a:pt x="0" y="14432"/>
                  </a:moveTo>
                  <a:cubicBezTo>
                    <a:pt x="3041" y="5785"/>
                    <a:pt x="11209" y="-1"/>
                    <a:pt x="20376" y="0"/>
                  </a:cubicBezTo>
                  <a:cubicBezTo>
                    <a:pt x="29135" y="0"/>
                    <a:pt x="37027" y="5290"/>
                    <a:pt x="40356" y="13392"/>
                  </a:cubicBezTo>
                </a:path>
                <a:path w="40356" h="21600" stroke="0" extrusionOk="0">
                  <a:moveTo>
                    <a:pt x="0" y="14432"/>
                  </a:moveTo>
                  <a:cubicBezTo>
                    <a:pt x="3041" y="5785"/>
                    <a:pt x="11209" y="-1"/>
                    <a:pt x="20376" y="0"/>
                  </a:cubicBezTo>
                  <a:cubicBezTo>
                    <a:pt x="29135" y="0"/>
                    <a:pt x="37027" y="5290"/>
                    <a:pt x="40356" y="13392"/>
                  </a:cubicBezTo>
                  <a:lnTo>
                    <a:pt x="20376" y="21600"/>
                  </a:lnTo>
                  <a:close/>
                </a:path>
              </a:pathLst>
            </a:custGeom>
            <a:noFill/>
            <a:ln w="12700" cap="rnd">
              <a:solidFill>
                <a:srgbClr val="6C8F93"/>
              </a:solidFill>
              <a:round/>
              <a:headEnd type="none" w="sm" len="sm"/>
              <a:tailEnd type="none" w="sm" len="sm"/>
            </a:ln>
          </p:spPr>
          <p:txBody>
            <a:bodyPr/>
            <a:lstStyle/>
            <a:p>
              <a:endParaRPr lang="es-ES"/>
            </a:p>
          </p:txBody>
        </p:sp>
        <p:sp>
          <p:nvSpPr>
            <p:cNvPr id="5179" name="Arc 135"/>
            <p:cNvSpPr>
              <a:spLocks/>
            </p:cNvSpPr>
            <p:nvPr/>
          </p:nvSpPr>
          <p:spPr bwMode="auto">
            <a:xfrm>
              <a:off x="2037" y="1103"/>
              <a:ext cx="330" cy="291"/>
            </a:xfrm>
            <a:custGeom>
              <a:avLst/>
              <a:gdLst>
                <a:gd name="T0" fmla="*/ 0 w 32827"/>
                <a:gd name="T1" fmla="*/ 0 h 26286"/>
                <a:gd name="T2" fmla="*/ 0 w 32827"/>
                <a:gd name="T3" fmla="*/ 0 h 26286"/>
                <a:gd name="T4" fmla="*/ 0 w 32827"/>
                <a:gd name="T5" fmla="*/ 0 h 26286"/>
                <a:gd name="T6" fmla="*/ 0 60000 65536"/>
                <a:gd name="T7" fmla="*/ 0 60000 65536"/>
                <a:gd name="T8" fmla="*/ 0 60000 65536"/>
                <a:gd name="T9" fmla="*/ 0 w 32827"/>
                <a:gd name="T10" fmla="*/ 0 h 26286"/>
                <a:gd name="T11" fmla="*/ 32827 w 32827"/>
                <a:gd name="T12" fmla="*/ 26286 h 26286"/>
              </a:gdLst>
              <a:ahLst/>
              <a:cxnLst>
                <a:cxn ang="T6">
                  <a:pos x="T0" y="T1"/>
                </a:cxn>
                <a:cxn ang="T7">
                  <a:pos x="T2" y="T3"/>
                </a:cxn>
                <a:cxn ang="T8">
                  <a:pos x="T4" y="T5"/>
                </a:cxn>
              </a:cxnLst>
              <a:rect l="T9" t="T10" r="T11" b="T12"/>
              <a:pathLst>
                <a:path w="32827" h="26286" fill="none" extrusionOk="0">
                  <a:moveTo>
                    <a:pt x="514" y="26285"/>
                  </a:moveTo>
                  <a:cubicBezTo>
                    <a:pt x="172" y="24747"/>
                    <a:pt x="0" y="23176"/>
                    <a:pt x="0" y="21600"/>
                  </a:cubicBezTo>
                  <a:cubicBezTo>
                    <a:pt x="0" y="9670"/>
                    <a:pt x="9670" y="0"/>
                    <a:pt x="21600" y="0"/>
                  </a:cubicBezTo>
                  <a:cubicBezTo>
                    <a:pt x="25560" y="-1"/>
                    <a:pt x="29443" y="1088"/>
                    <a:pt x="32827" y="3146"/>
                  </a:cubicBezTo>
                </a:path>
                <a:path w="32827" h="26286" stroke="0" extrusionOk="0">
                  <a:moveTo>
                    <a:pt x="514" y="26285"/>
                  </a:moveTo>
                  <a:cubicBezTo>
                    <a:pt x="172" y="24747"/>
                    <a:pt x="0" y="23176"/>
                    <a:pt x="0" y="21600"/>
                  </a:cubicBezTo>
                  <a:cubicBezTo>
                    <a:pt x="0" y="9670"/>
                    <a:pt x="9670" y="0"/>
                    <a:pt x="21600" y="0"/>
                  </a:cubicBezTo>
                  <a:cubicBezTo>
                    <a:pt x="25560" y="-1"/>
                    <a:pt x="29443" y="1088"/>
                    <a:pt x="32827" y="3146"/>
                  </a:cubicBezTo>
                  <a:lnTo>
                    <a:pt x="21600" y="21600"/>
                  </a:lnTo>
                  <a:close/>
                </a:path>
              </a:pathLst>
            </a:custGeom>
            <a:noFill/>
            <a:ln w="12700" cap="rnd">
              <a:solidFill>
                <a:srgbClr val="6C8F93"/>
              </a:solidFill>
              <a:round/>
              <a:headEnd type="none" w="sm" len="sm"/>
              <a:tailEnd type="none" w="sm" len="sm"/>
            </a:ln>
          </p:spPr>
          <p:txBody>
            <a:bodyPr/>
            <a:lstStyle/>
            <a:p>
              <a:endParaRPr lang="es-ES"/>
            </a:p>
          </p:txBody>
        </p:sp>
        <p:sp>
          <p:nvSpPr>
            <p:cNvPr id="5180" name="Arc 136"/>
            <p:cNvSpPr>
              <a:spLocks/>
            </p:cNvSpPr>
            <p:nvPr/>
          </p:nvSpPr>
          <p:spPr bwMode="auto">
            <a:xfrm>
              <a:off x="1989" y="1766"/>
              <a:ext cx="333" cy="228"/>
            </a:xfrm>
            <a:custGeom>
              <a:avLst/>
              <a:gdLst>
                <a:gd name="T0" fmla="*/ 0 w 31902"/>
                <a:gd name="T1" fmla="*/ 0 h 22901"/>
                <a:gd name="T2" fmla="*/ 0 w 31902"/>
                <a:gd name="T3" fmla="*/ 0 h 22901"/>
                <a:gd name="T4" fmla="*/ 0 w 31902"/>
                <a:gd name="T5" fmla="*/ 0 h 22901"/>
                <a:gd name="T6" fmla="*/ 0 60000 65536"/>
                <a:gd name="T7" fmla="*/ 0 60000 65536"/>
                <a:gd name="T8" fmla="*/ 0 60000 65536"/>
                <a:gd name="T9" fmla="*/ 0 w 31902"/>
                <a:gd name="T10" fmla="*/ 0 h 22901"/>
                <a:gd name="T11" fmla="*/ 31902 w 31902"/>
                <a:gd name="T12" fmla="*/ 22901 h 22901"/>
              </a:gdLst>
              <a:ahLst/>
              <a:cxnLst>
                <a:cxn ang="T6">
                  <a:pos x="T0" y="T1"/>
                </a:cxn>
                <a:cxn ang="T7">
                  <a:pos x="T2" y="T3"/>
                </a:cxn>
                <a:cxn ang="T8">
                  <a:pos x="T4" y="T5"/>
                </a:cxn>
              </a:cxnLst>
              <a:rect l="T9" t="T10" r="T11" b="T12"/>
              <a:pathLst>
                <a:path w="31902" h="22901" fill="none" extrusionOk="0">
                  <a:moveTo>
                    <a:pt x="31901" y="20285"/>
                  </a:moveTo>
                  <a:cubicBezTo>
                    <a:pt x="28739" y="22002"/>
                    <a:pt x="25198" y="22900"/>
                    <a:pt x="21600" y="22901"/>
                  </a:cubicBezTo>
                  <a:cubicBezTo>
                    <a:pt x="9670" y="22901"/>
                    <a:pt x="0" y="13230"/>
                    <a:pt x="0" y="1301"/>
                  </a:cubicBezTo>
                  <a:cubicBezTo>
                    <a:pt x="-1" y="867"/>
                    <a:pt x="13" y="433"/>
                    <a:pt x="39" y="0"/>
                  </a:cubicBezTo>
                </a:path>
                <a:path w="31902" h="22901" stroke="0" extrusionOk="0">
                  <a:moveTo>
                    <a:pt x="31901" y="20285"/>
                  </a:moveTo>
                  <a:cubicBezTo>
                    <a:pt x="28739" y="22002"/>
                    <a:pt x="25198" y="22900"/>
                    <a:pt x="21600" y="22901"/>
                  </a:cubicBezTo>
                  <a:cubicBezTo>
                    <a:pt x="9670" y="22901"/>
                    <a:pt x="0" y="13230"/>
                    <a:pt x="0" y="1301"/>
                  </a:cubicBezTo>
                  <a:cubicBezTo>
                    <a:pt x="-1" y="867"/>
                    <a:pt x="13" y="433"/>
                    <a:pt x="39" y="0"/>
                  </a:cubicBezTo>
                  <a:lnTo>
                    <a:pt x="21600" y="1301"/>
                  </a:lnTo>
                  <a:close/>
                </a:path>
              </a:pathLst>
            </a:custGeom>
            <a:noFill/>
            <a:ln w="12700" cap="rnd">
              <a:solidFill>
                <a:srgbClr val="6C8F93"/>
              </a:solidFill>
              <a:round/>
              <a:headEnd type="none" w="sm" len="sm"/>
              <a:tailEnd type="none" w="sm" len="sm"/>
            </a:ln>
          </p:spPr>
          <p:txBody>
            <a:bodyPr/>
            <a:lstStyle/>
            <a:p>
              <a:endParaRPr lang="es-ES"/>
            </a:p>
          </p:txBody>
        </p:sp>
        <p:sp>
          <p:nvSpPr>
            <p:cNvPr id="5181" name="Arc 137"/>
            <p:cNvSpPr>
              <a:spLocks/>
            </p:cNvSpPr>
            <p:nvPr/>
          </p:nvSpPr>
          <p:spPr bwMode="auto">
            <a:xfrm>
              <a:off x="2906" y="1120"/>
              <a:ext cx="254" cy="278"/>
            </a:xfrm>
            <a:custGeom>
              <a:avLst/>
              <a:gdLst>
                <a:gd name="T0" fmla="*/ 0 w 26112"/>
                <a:gd name="T1" fmla="*/ 0 h 32726"/>
                <a:gd name="T2" fmla="*/ 0 w 26112"/>
                <a:gd name="T3" fmla="*/ 0 h 32726"/>
                <a:gd name="T4" fmla="*/ 0 w 26112"/>
                <a:gd name="T5" fmla="*/ 0 h 32726"/>
                <a:gd name="T6" fmla="*/ 0 60000 65536"/>
                <a:gd name="T7" fmla="*/ 0 60000 65536"/>
                <a:gd name="T8" fmla="*/ 0 60000 65536"/>
                <a:gd name="T9" fmla="*/ 0 w 26112"/>
                <a:gd name="T10" fmla="*/ 0 h 32726"/>
                <a:gd name="T11" fmla="*/ 26112 w 26112"/>
                <a:gd name="T12" fmla="*/ 32726 h 32726"/>
              </a:gdLst>
              <a:ahLst/>
              <a:cxnLst>
                <a:cxn ang="T6">
                  <a:pos x="T0" y="T1"/>
                </a:cxn>
                <a:cxn ang="T7">
                  <a:pos x="T2" y="T3"/>
                </a:cxn>
                <a:cxn ang="T8">
                  <a:pos x="T4" y="T5"/>
                </a:cxn>
              </a:cxnLst>
              <a:rect l="T9" t="T10" r="T11" b="T12"/>
              <a:pathLst>
                <a:path w="26112" h="32726" fill="none" extrusionOk="0">
                  <a:moveTo>
                    <a:pt x="0" y="476"/>
                  </a:moveTo>
                  <a:cubicBezTo>
                    <a:pt x="1483" y="159"/>
                    <a:pt x="2995" y="-1"/>
                    <a:pt x="4512" y="0"/>
                  </a:cubicBezTo>
                  <a:cubicBezTo>
                    <a:pt x="16441" y="0"/>
                    <a:pt x="26112" y="9670"/>
                    <a:pt x="26112" y="21600"/>
                  </a:cubicBezTo>
                  <a:cubicBezTo>
                    <a:pt x="26112" y="25519"/>
                    <a:pt x="25045" y="29366"/>
                    <a:pt x="23026" y="32726"/>
                  </a:cubicBezTo>
                </a:path>
                <a:path w="26112" h="32726" stroke="0" extrusionOk="0">
                  <a:moveTo>
                    <a:pt x="0" y="476"/>
                  </a:moveTo>
                  <a:cubicBezTo>
                    <a:pt x="1483" y="159"/>
                    <a:pt x="2995" y="-1"/>
                    <a:pt x="4512" y="0"/>
                  </a:cubicBezTo>
                  <a:cubicBezTo>
                    <a:pt x="16441" y="0"/>
                    <a:pt x="26112" y="9670"/>
                    <a:pt x="26112" y="21600"/>
                  </a:cubicBezTo>
                  <a:cubicBezTo>
                    <a:pt x="26112" y="25519"/>
                    <a:pt x="25045" y="29366"/>
                    <a:pt x="23026" y="32726"/>
                  </a:cubicBezTo>
                  <a:lnTo>
                    <a:pt x="4512" y="21600"/>
                  </a:lnTo>
                  <a:close/>
                </a:path>
              </a:pathLst>
            </a:custGeom>
            <a:noFill/>
            <a:ln w="9525" cap="rnd">
              <a:noFill/>
              <a:round/>
              <a:headEnd type="none" w="sm" len="sm"/>
              <a:tailEnd type="none" w="sm" len="sm"/>
            </a:ln>
          </p:spPr>
          <p:txBody>
            <a:bodyPr/>
            <a:lstStyle/>
            <a:p>
              <a:endParaRPr lang="es-ES"/>
            </a:p>
          </p:txBody>
        </p:sp>
        <p:sp>
          <p:nvSpPr>
            <p:cNvPr id="5182" name="Arc 138"/>
            <p:cNvSpPr>
              <a:spLocks/>
            </p:cNvSpPr>
            <p:nvPr/>
          </p:nvSpPr>
          <p:spPr bwMode="auto">
            <a:xfrm>
              <a:off x="2906" y="1120"/>
              <a:ext cx="254" cy="278"/>
            </a:xfrm>
            <a:custGeom>
              <a:avLst/>
              <a:gdLst>
                <a:gd name="T0" fmla="*/ 0 w 26112"/>
                <a:gd name="T1" fmla="*/ 0 h 32726"/>
                <a:gd name="T2" fmla="*/ 0 w 26112"/>
                <a:gd name="T3" fmla="*/ 0 h 32726"/>
                <a:gd name="T4" fmla="*/ 0 w 26112"/>
                <a:gd name="T5" fmla="*/ 0 h 32726"/>
                <a:gd name="T6" fmla="*/ 0 60000 65536"/>
                <a:gd name="T7" fmla="*/ 0 60000 65536"/>
                <a:gd name="T8" fmla="*/ 0 60000 65536"/>
                <a:gd name="T9" fmla="*/ 0 w 26112"/>
                <a:gd name="T10" fmla="*/ 0 h 32726"/>
                <a:gd name="T11" fmla="*/ 26112 w 26112"/>
                <a:gd name="T12" fmla="*/ 32726 h 32726"/>
              </a:gdLst>
              <a:ahLst/>
              <a:cxnLst>
                <a:cxn ang="T6">
                  <a:pos x="T0" y="T1"/>
                </a:cxn>
                <a:cxn ang="T7">
                  <a:pos x="T2" y="T3"/>
                </a:cxn>
                <a:cxn ang="T8">
                  <a:pos x="T4" y="T5"/>
                </a:cxn>
              </a:cxnLst>
              <a:rect l="T9" t="T10" r="T11" b="T12"/>
              <a:pathLst>
                <a:path w="26112" h="32726" fill="none" extrusionOk="0">
                  <a:moveTo>
                    <a:pt x="0" y="476"/>
                  </a:moveTo>
                  <a:cubicBezTo>
                    <a:pt x="1483" y="159"/>
                    <a:pt x="2995" y="-1"/>
                    <a:pt x="4512" y="0"/>
                  </a:cubicBezTo>
                  <a:cubicBezTo>
                    <a:pt x="16441" y="0"/>
                    <a:pt x="26112" y="9670"/>
                    <a:pt x="26112" y="21600"/>
                  </a:cubicBezTo>
                  <a:cubicBezTo>
                    <a:pt x="26112" y="25519"/>
                    <a:pt x="25045" y="29366"/>
                    <a:pt x="23026" y="32726"/>
                  </a:cubicBezTo>
                </a:path>
                <a:path w="26112" h="32726" stroke="0" extrusionOk="0">
                  <a:moveTo>
                    <a:pt x="0" y="476"/>
                  </a:moveTo>
                  <a:cubicBezTo>
                    <a:pt x="1483" y="159"/>
                    <a:pt x="2995" y="-1"/>
                    <a:pt x="4512" y="0"/>
                  </a:cubicBezTo>
                  <a:cubicBezTo>
                    <a:pt x="16441" y="0"/>
                    <a:pt x="26112" y="9670"/>
                    <a:pt x="26112" y="21600"/>
                  </a:cubicBezTo>
                  <a:cubicBezTo>
                    <a:pt x="26112" y="25519"/>
                    <a:pt x="25045" y="29366"/>
                    <a:pt x="23026" y="32726"/>
                  </a:cubicBezTo>
                  <a:lnTo>
                    <a:pt x="4512" y="21600"/>
                  </a:lnTo>
                  <a:close/>
                </a:path>
              </a:pathLst>
            </a:custGeom>
            <a:noFill/>
            <a:ln w="12700" cap="rnd">
              <a:solidFill>
                <a:srgbClr val="6C8F93"/>
              </a:solidFill>
              <a:round/>
              <a:headEnd type="none" w="sm" len="sm"/>
              <a:tailEnd type="none" w="sm" len="sm"/>
            </a:ln>
          </p:spPr>
          <p:txBody>
            <a:bodyPr/>
            <a:lstStyle/>
            <a:p>
              <a:endParaRPr lang="es-ES"/>
            </a:p>
          </p:txBody>
        </p:sp>
        <p:sp>
          <p:nvSpPr>
            <p:cNvPr id="5183" name="Arc 139"/>
            <p:cNvSpPr>
              <a:spLocks/>
            </p:cNvSpPr>
            <p:nvPr/>
          </p:nvSpPr>
          <p:spPr bwMode="auto">
            <a:xfrm>
              <a:off x="2975" y="1395"/>
              <a:ext cx="243" cy="277"/>
            </a:xfrm>
            <a:custGeom>
              <a:avLst/>
              <a:gdLst>
                <a:gd name="T0" fmla="*/ 0 w 21600"/>
                <a:gd name="T1" fmla="*/ 0 h 29507"/>
                <a:gd name="T2" fmla="*/ 0 w 21600"/>
                <a:gd name="T3" fmla="*/ 0 h 29507"/>
                <a:gd name="T4" fmla="*/ 0 w 21600"/>
                <a:gd name="T5" fmla="*/ 0 h 29507"/>
                <a:gd name="T6" fmla="*/ 0 60000 65536"/>
                <a:gd name="T7" fmla="*/ 0 60000 65536"/>
                <a:gd name="T8" fmla="*/ 0 60000 65536"/>
                <a:gd name="T9" fmla="*/ 0 w 21600"/>
                <a:gd name="T10" fmla="*/ 0 h 29507"/>
                <a:gd name="T11" fmla="*/ 21600 w 21600"/>
                <a:gd name="T12" fmla="*/ 29507 h 29507"/>
              </a:gdLst>
              <a:ahLst/>
              <a:cxnLst>
                <a:cxn ang="T6">
                  <a:pos x="T0" y="T1"/>
                </a:cxn>
                <a:cxn ang="T7">
                  <a:pos x="T2" y="T3"/>
                </a:cxn>
                <a:cxn ang="T8">
                  <a:pos x="T4" y="T5"/>
                </a:cxn>
              </a:cxnLst>
              <a:rect l="T9" t="T10" r="T11" b="T12"/>
              <a:pathLst>
                <a:path w="21600" h="29507" fill="none" extrusionOk="0">
                  <a:moveTo>
                    <a:pt x="13479" y="-1"/>
                  </a:moveTo>
                  <a:cubicBezTo>
                    <a:pt x="18611" y="4098"/>
                    <a:pt x="21600" y="10309"/>
                    <a:pt x="21600" y="16878"/>
                  </a:cubicBezTo>
                  <a:cubicBezTo>
                    <a:pt x="21600" y="21411"/>
                    <a:pt x="20173" y="25829"/>
                    <a:pt x="17523" y="29506"/>
                  </a:cubicBezTo>
                </a:path>
                <a:path w="21600" h="29507" stroke="0" extrusionOk="0">
                  <a:moveTo>
                    <a:pt x="13479" y="-1"/>
                  </a:moveTo>
                  <a:cubicBezTo>
                    <a:pt x="18611" y="4098"/>
                    <a:pt x="21600" y="10309"/>
                    <a:pt x="21600" y="16878"/>
                  </a:cubicBezTo>
                  <a:cubicBezTo>
                    <a:pt x="21600" y="21411"/>
                    <a:pt x="20173" y="25829"/>
                    <a:pt x="17523" y="29506"/>
                  </a:cubicBezTo>
                  <a:lnTo>
                    <a:pt x="0" y="16878"/>
                  </a:lnTo>
                  <a:close/>
                </a:path>
              </a:pathLst>
            </a:custGeom>
            <a:noFill/>
            <a:ln w="12700" cap="rnd">
              <a:solidFill>
                <a:srgbClr val="6C8F93"/>
              </a:solidFill>
              <a:round/>
              <a:headEnd type="none" w="sm" len="sm"/>
              <a:tailEnd type="none" w="sm" len="sm"/>
            </a:ln>
          </p:spPr>
          <p:txBody>
            <a:bodyPr/>
            <a:lstStyle/>
            <a:p>
              <a:endParaRPr lang="es-ES"/>
            </a:p>
          </p:txBody>
        </p:sp>
        <p:sp>
          <p:nvSpPr>
            <p:cNvPr id="5184" name="Arc 140"/>
            <p:cNvSpPr>
              <a:spLocks/>
            </p:cNvSpPr>
            <p:nvPr/>
          </p:nvSpPr>
          <p:spPr bwMode="auto">
            <a:xfrm>
              <a:off x="2896" y="1669"/>
              <a:ext cx="281" cy="400"/>
            </a:xfrm>
            <a:custGeom>
              <a:avLst/>
              <a:gdLst>
                <a:gd name="T0" fmla="*/ 0 w 28790"/>
                <a:gd name="T1" fmla="*/ 0 h 28072"/>
                <a:gd name="T2" fmla="*/ 0 w 28790"/>
                <a:gd name="T3" fmla="*/ 0 h 28072"/>
                <a:gd name="T4" fmla="*/ 0 w 28790"/>
                <a:gd name="T5" fmla="*/ 0 h 28072"/>
                <a:gd name="T6" fmla="*/ 0 60000 65536"/>
                <a:gd name="T7" fmla="*/ 0 60000 65536"/>
                <a:gd name="T8" fmla="*/ 0 60000 65536"/>
                <a:gd name="T9" fmla="*/ 0 w 28790"/>
                <a:gd name="T10" fmla="*/ 0 h 28072"/>
                <a:gd name="T11" fmla="*/ 28790 w 28790"/>
                <a:gd name="T12" fmla="*/ 28072 h 28072"/>
              </a:gdLst>
              <a:ahLst/>
              <a:cxnLst>
                <a:cxn ang="T6">
                  <a:pos x="T0" y="T1"/>
                </a:cxn>
                <a:cxn ang="T7">
                  <a:pos x="T2" y="T3"/>
                </a:cxn>
                <a:cxn ang="T8">
                  <a:pos x="T4" y="T5"/>
                </a:cxn>
              </a:cxnLst>
              <a:rect l="T9" t="T10" r="T11" b="T12"/>
              <a:pathLst>
                <a:path w="28790" h="28072" fill="none" extrusionOk="0">
                  <a:moveTo>
                    <a:pt x="27797" y="0"/>
                  </a:moveTo>
                  <a:cubicBezTo>
                    <a:pt x="28455" y="2094"/>
                    <a:pt x="28790" y="4276"/>
                    <a:pt x="28790" y="6472"/>
                  </a:cubicBezTo>
                  <a:cubicBezTo>
                    <a:pt x="28790" y="18401"/>
                    <a:pt x="19119" y="28072"/>
                    <a:pt x="7190" y="28072"/>
                  </a:cubicBezTo>
                  <a:cubicBezTo>
                    <a:pt x="4740" y="28072"/>
                    <a:pt x="2309" y="27655"/>
                    <a:pt x="-1" y="26840"/>
                  </a:cubicBezTo>
                </a:path>
                <a:path w="28790" h="28072" stroke="0" extrusionOk="0">
                  <a:moveTo>
                    <a:pt x="27797" y="0"/>
                  </a:moveTo>
                  <a:cubicBezTo>
                    <a:pt x="28455" y="2094"/>
                    <a:pt x="28790" y="4276"/>
                    <a:pt x="28790" y="6472"/>
                  </a:cubicBezTo>
                  <a:cubicBezTo>
                    <a:pt x="28790" y="18401"/>
                    <a:pt x="19119" y="28072"/>
                    <a:pt x="7190" y="28072"/>
                  </a:cubicBezTo>
                  <a:cubicBezTo>
                    <a:pt x="4740" y="28072"/>
                    <a:pt x="2309" y="27655"/>
                    <a:pt x="-1" y="26840"/>
                  </a:cubicBezTo>
                  <a:lnTo>
                    <a:pt x="7190" y="6472"/>
                  </a:lnTo>
                  <a:close/>
                </a:path>
              </a:pathLst>
            </a:custGeom>
            <a:noFill/>
            <a:ln w="12700" cap="rnd">
              <a:solidFill>
                <a:srgbClr val="6C8F93"/>
              </a:solidFill>
              <a:round/>
              <a:headEnd type="none" w="sm" len="sm"/>
              <a:tailEnd type="none" w="sm" len="sm"/>
            </a:ln>
          </p:spPr>
          <p:txBody>
            <a:bodyPr/>
            <a:lstStyle/>
            <a:p>
              <a:endParaRPr lang="es-ES"/>
            </a:p>
          </p:txBody>
        </p:sp>
        <p:sp>
          <p:nvSpPr>
            <p:cNvPr id="5185" name="Arc 141"/>
            <p:cNvSpPr>
              <a:spLocks/>
            </p:cNvSpPr>
            <p:nvPr/>
          </p:nvSpPr>
          <p:spPr bwMode="auto">
            <a:xfrm>
              <a:off x="1904" y="1397"/>
              <a:ext cx="152" cy="374"/>
            </a:xfrm>
            <a:custGeom>
              <a:avLst/>
              <a:gdLst>
                <a:gd name="T0" fmla="*/ 0 w 21600"/>
                <a:gd name="T1" fmla="*/ 0 h 41194"/>
                <a:gd name="T2" fmla="*/ 0 w 21600"/>
                <a:gd name="T3" fmla="*/ 0 h 41194"/>
                <a:gd name="T4" fmla="*/ 0 w 21600"/>
                <a:gd name="T5" fmla="*/ 0 h 41194"/>
                <a:gd name="T6" fmla="*/ 0 60000 65536"/>
                <a:gd name="T7" fmla="*/ 0 60000 65536"/>
                <a:gd name="T8" fmla="*/ 0 60000 65536"/>
                <a:gd name="T9" fmla="*/ 0 w 21600"/>
                <a:gd name="T10" fmla="*/ 0 h 41194"/>
                <a:gd name="T11" fmla="*/ 21600 w 21600"/>
                <a:gd name="T12" fmla="*/ 41194 h 41194"/>
              </a:gdLst>
              <a:ahLst/>
              <a:cxnLst>
                <a:cxn ang="T6">
                  <a:pos x="T0" y="T1"/>
                </a:cxn>
                <a:cxn ang="T7">
                  <a:pos x="T2" y="T3"/>
                </a:cxn>
                <a:cxn ang="T8">
                  <a:pos x="T4" y="T5"/>
                </a:cxn>
              </a:cxnLst>
              <a:rect l="T9" t="T10" r="T11" b="T12"/>
              <a:pathLst>
                <a:path w="21600" h="41194" fill="none" extrusionOk="0">
                  <a:moveTo>
                    <a:pt x="12631" y="41194"/>
                  </a:moveTo>
                  <a:cubicBezTo>
                    <a:pt x="4937" y="37682"/>
                    <a:pt x="0" y="30002"/>
                    <a:pt x="0" y="21544"/>
                  </a:cubicBezTo>
                  <a:cubicBezTo>
                    <a:pt x="-1" y="10219"/>
                    <a:pt x="8746" y="817"/>
                    <a:pt x="20041" y="0"/>
                  </a:cubicBezTo>
                </a:path>
                <a:path w="21600" h="41194" stroke="0" extrusionOk="0">
                  <a:moveTo>
                    <a:pt x="12631" y="41194"/>
                  </a:moveTo>
                  <a:cubicBezTo>
                    <a:pt x="4937" y="37682"/>
                    <a:pt x="0" y="30002"/>
                    <a:pt x="0" y="21544"/>
                  </a:cubicBezTo>
                  <a:cubicBezTo>
                    <a:pt x="-1" y="10219"/>
                    <a:pt x="8746" y="817"/>
                    <a:pt x="20041" y="0"/>
                  </a:cubicBezTo>
                  <a:lnTo>
                    <a:pt x="21600" y="21544"/>
                  </a:lnTo>
                  <a:close/>
                </a:path>
              </a:pathLst>
            </a:custGeom>
            <a:noFill/>
            <a:ln w="12700" cap="rnd">
              <a:solidFill>
                <a:srgbClr val="6C8F93"/>
              </a:solidFill>
              <a:round/>
              <a:headEnd type="none" w="sm" len="sm"/>
              <a:tailEnd type="none" w="sm" len="sm"/>
            </a:ln>
          </p:spPr>
          <p:txBody>
            <a:bodyPr/>
            <a:lstStyle/>
            <a:p>
              <a:endParaRPr lang="es-ES"/>
            </a:p>
          </p:txBody>
        </p:sp>
        <p:sp>
          <p:nvSpPr>
            <p:cNvPr id="5186" name="Arc 142"/>
            <p:cNvSpPr>
              <a:spLocks/>
            </p:cNvSpPr>
            <p:nvPr/>
          </p:nvSpPr>
          <p:spPr bwMode="auto">
            <a:xfrm>
              <a:off x="2321" y="1915"/>
              <a:ext cx="581" cy="229"/>
            </a:xfrm>
            <a:custGeom>
              <a:avLst/>
              <a:gdLst>
                <a:gd name="T0" fmla="*/ 0 w 38770"/>
                <a:gd name="T1" fmla="*/ 0 h 21600"/>
                <a:gd name="T2" fmla="*/ 0 w 38770"/>
                <a:gd name="T3" fmla="*/ 0 h 21600"/>
                <a:gd name="T4" fmla="*/ 0 w 38770"/>
                <a:gd name="T5" fmla="*/ 0 h 21600"/>
                <a:gd name="T6" fmla="*/ 0 60000 65536"/>
                <a:gd name="T7" fmla="*/ 0 60000 65536"/>
                <a:gd name="T8" fmla="*/ 0 60000 65536"/>
                <a:gd name="T9" fmla="*/ 0 w 38770"/>
                <a:gd name="T10" fmla="*/ 0 h 21600"/>
                <a:gd name="T11" fmla="*/ 38770 w 38770"/>
                <a:gd name="T12" fmla="*/ 21600 h 21600"/>
              </a:gdLst>
              <a:ahLst/>
              <a:cxnLst>
                <a:cxn ang="T6">
                  <a:pos x="T0" y="T1"/>
                </a:cxn>
                <a:cxn ang="T7">
                  <a:pos x="T2" y="T3"/>
                </a:cxn>
                <a:cxn ang="T8">
                  <a:pos x="T4" y="T5"/>
                </a:cxn>
              </a:cxnLst>
              <a:rect l="T9" t="T10" r="T11" b="T12"/>
              <a:pathLst>
                <a:path w="38770" h="21600" fill="none" extrusionOk="0">
                  <a:moveTo>
                    <a:pt x="38770" y="12398"/>
                  </a:moveTo>
                  <a:cubicBezTo>
                    <a:pt x="34727" y="18165"/>
                    <a:pt x="28126" y="21599"/>
                    <a:pt x="21083" y="21600"/>
                  </a:cubicBezTo>
                  <a:cubicBezTo>
                    <a:pt x="10963" y="21600"/>
                    <a:pt x="2201" y="14574"/>
                    <a:pt x="0" y="4697"/>
                  </a:cubicBezTo>
                </a:path>
                <a:path w="38770" h="21600" stroke="0" extrusionOk="0">
                  <a:moveTo>
                    <a:pt x="38770" y="12398"/>
                  </a:moveTo>
                  <a:cubicBezTo>
                    <a:pt x="34727" y="18165"/>
                    <a:pt x="28126" y="21599"/>
                    <a:pt x="21083" y="21600"/>
                  </a:cubicBezTo>
                  <a:cubicBezTo>
                    <a:pt x="10963" y="21600"/>
                    <a:pt x="2201" y="14574"/>
                    <a:pt x="0" y="4697"/>
                  </a:cubicBezTo>
                  <a:lnTo>
                    <a:pt x="21083" y="0"/>
                  </a:lnTo>
                  <a:close/>
                </a:path>
              </a:pathLst>
            </a:custGeom>
            <a:noFill/>
            <a:ln w="12700" cap="rnd">
              <a:solidFill>
                <a:srgbClr val="6C8F93"/>
              </a:solidFill>
              <a:round/>
              <a:headEnd type="none" w="sm" len="sm"/>
              <a:tailEnd type="none" w="sm" len="sm"/>
            </a:ln>
          </p:spPr>
          <p:txBody>
            <a:bodyPr/>
            <a:lstStyle/>
            <a:p>
              <a:endParaRPr lang="es-ES"/>
            </a:p>
          </p:txBody>
        </p:sp>
      </p:grpSp>
      <p:grpSp>
        <p:nvGrpSpPr>
          <p:cNvPr id="19" name="Group 143"/>
          <p:cNvGrpSpPr>
            <a:grpSpLocks/>
          </p:cNvGrpSpPr>
          <p:nvPr/>
        </p:nvGrpSpPr>
        <p:grpSpPr bwMode="auto">
          <a:xfrm>
            <a:off x="6440488" y="2305050"/>
            <a:ext cx="2346325" cy="1789113"/>
            <a:chOff x="3607" y="1130"/>
            <a:chExt cx="1314" cy="1003"/>
          </a:xfrm>
        </p:grpSpPr>
        <p:sp>
          <p:nvSpPr>
            <p:cNvPr id="5167" name="Arc 144"/>
            <p:cNvSpPr>
              <a:spLocks/>
            </p:cNvSpPr>
            <p:nvPr/>
          </p:nvSpPr>
          <p:spPr bwMode="auto">
            <a:xfrm>
              <a:off x="4072" y="1130"/>
              <a:ext cx="535" cy="207"/>
            </a:xfrm>
            <a:custGeom>
              <a:avLst/>
              <a:gdLst>
                <a:gd name="T0" fmla="*/ 0 w 40374"/>
                <a:gd name="T1" fmla="*/ 0 h 21600"/>
                <a:gd name="T2" fmla="*/ 0 w 40374"/>
                <a:gd name="T3" fmla="*/ 0 h 21600"/>
                <a:gd name="T4" fmla="*/ 0 w 40374"/>
                <a:gd name="T5" fmla="*/ 0 h 21600"/>
                <a:gd name="T6" fmla="*/ 0 60000 65536"/>
                <a:gd name="T7" fmla="*/ 0 60000 65536"/>
                <a:gd name="T8" fmla="*/ 0 60000 65536"/>
                <a:gd name="T9" fmla="*/ 0 w 40374"/>
                <a:gd name="T10" fmla="*/ 0 h 21600"/>
                <a:gd name="T11" fmla="*/ 40374 w 40374"/>
                <a:gd name="T12" fmla="*/ 21600 h 21600"/>
              </a:gdLst>
              <a:ahLst/>
              <a:cxnLst>
                <a:cxn ang="T6">
                  <a:pos x="T0" y="T1"/>
                </a:cxn>
                <a:cxn ang="T7">
                  <a:pos x="T2" y="T3"/>
                </a:cxn>
                <a:cxn ang="T8">
                  <a:pos x="T4" y="T5"/>
                </a:cxn>
              </a:cxnLst>
              <a:rect l="T9" t="T10" r="T11" b="T12"/>
              <a:pathLst>
                <a:path w="40374" h="21600" fill="none" extrusionOk="0">
                  <a:moveTo>
                    <a:pt x="0" y="14432"/>
                  </a:moveTo>
                  <a:cubicBezTo>
                    <a:pt x="3041" y="5785"/>
                    <a:pt x="11209" y="-1"/>
                    <a:pt x="20376" y="0"/>
                  </a:cubicBezTo>
                  <a:cubicBezTo>
                    <a:pt x="29152" y="0"/>
                    <a:pt x="37057" y="5310"/>
                    <a:pt x="40374" y="13436"/>
                  </a:cubicBezTo>
                </a:path>
                <a:path w="40374" h="21600" stroke="0" extrusionOk="0">
                  <a:moveTo>
                    <a:pt x="0" y="14432"/>
                  </a:moveTo>
                  <a:cubicBezTo>
                    <a:pt x="3041" y="5785"/>
                    <a:pt x="11209" y="-1"/>
                    <a:pt x="20376" y="0"/>
                  </a:cubicBezTo>
                  <a:cubicBezTo>
                    <a:pt x="29152" y="0"/>
                    <a:pt x="37057" y="5310"/>
                    <a:pt x="40374" y="13436"/>
                  </a:cubicBezTo>
                  <a:lnTo>
                    <a:pt x="20376" y="21600"/>
                  </a:lnTo>
                  <a:close/>
                </a:path>
              </a:pathLst>
            </a:custGeom>
            <a:noFill/>
            <a:ln w="9525" cap="rnd">
              <a:noFill/>
              <a:round/>
              <a:headEnd type="none" w="sm" len="sm"/>
              <a:tailEnd type="none" w="sm" len="sm"/>
            </a:ln>
          </p:spPr>
          <p:txBody>
            <a:bodyPr/>
            <a:lstStyle/>
            <a:p>
              <a:endParaRPr lang="es-ES"/>
            </a:p>
          </p:txBody>
        </p:sp>
        <p:sp>
          <p:nvSpPr>
            <p:cNvPr id="5168" name="Arc 145"/>
            <p:cNvSpPr>
              <a:spLocks/>
            </p:cNvSpPr>
            <p:nvPr/>
          </p:nvSpPr>
          <p:spPr bwMode="auto">
            <a:xfrm>
              <a:off x="4072" y="1130"/>
              <a:ext cx="535" cy="207"/>
            </a:xfrm>
            <a:custGeom>
              <a:avLst/>
              <a:gdLst>
                <a:gd name="T0" fmla="*/ 0 w 40374"/>
                <a:gd name="T1" fmla="*/ 0 h 21600"/>
                <a:gd name="T2" fmla="*/ 0 w 40374"/>
                <a:gd name="T3" fmla="*/ 0 h 21600"/>
                <a:gd name="T4" fmla="*/ 0 w 40374"/>
                <a:gd name="T5" fmla="*/ 0 h 21600"/>
                <a:gd name="T6" fmla="*/ 0 60000 65536"/>
                <a:gd name="T7" fmla="*/ 0 60000 65536"/>
                <a:gd name="T8" fmla="*/ 0 60000 65536"/>
                <a:gd name="T9" fmla="*/ 0 w 40374"/>
                <a:gd name="T10" fmla="*/ 0 h 21600"/>
                <a:gd name="T11" fmla="*/ 40374 w 40374"/>
                <a:gd name="T12" fmla="*/ 21600 h 21600"/>
              </a:gdLst>
              <a:ahLst/>
              <a:cxnLst>
                <a:cxn ang="T6">
                  <a:pos x="T0" y="T1"/>
                </a:cxn>
                <a:cxn ang="T7">
                  <a:pos x="T2" y="T3"/>
                </a:cxn>
                <a:cxn ang="T8">
                  <a:pos x="T4" y="T5"/>
                </a:cxn>
              </a:cxnLst>
              <a:rect l="T9" t="T10" r="T11" b="T12"/>
              <a:pathLst>
                <a:path w="40374" h="21600" fill="none" extrusionOk="0">
                  <a:moveTo>
                    <a:pt x="0" y="14432"/>
                  </a:moveTo>
                  <a:cubicBezTo>
                    <a:pt x="3041" y="5785"/>
                    <a:pt x="11209" y="-1"/>
                    <a:pt x="20376" y="0"/>
                  </a:cubicBezTo>
                  <a:cubicBezTo>
                    <a:pt x="29152" y="0"/>
                    <a:pt x="37057" y="5310"/>
                    <a:pt x="40374" y="13436"/>
                  </a:cubicBezTo>
                </a:path>
                <a:path w="40374" h="21600" stroke="0" extrusionOk="0">
                  <a:moveTo>
                    <a:pt x="0" y="14432"/>
                  </a:moveTo>
                  <a:cubicBezTo>
                    <a:pt x="3041" y="5785"/>
                    <a:pt x="11209" y="-1"/>
                    <a:pt x="20376" y="0"/>
                  </a:cubicBezTo>
                  <a:cubicBezTo>
                    <a:pt x="29152" y="0"/>
                    <a:pt x="37057" y="5310"/>
                    <a:pt x="40374" y="13436"/>
                  </a:cubicBezTo>
                  <a:lnTo>
                    <a:pt x="20376" y="21600"/>
                  </a:lnTo>
                  <a:close/>
                </a:path>
              </a:pathLst>
            </a:custGeom>
            <a:noFill/>
            <a:ln w="12700" cap="rnd">
              <a:solidFill>
                <a:srgbClr val="6C8F93"/>
              </a:solidFill>
              <a:round/>
              <a:headEnd type="none" w="sm" len="sm"/>
              <a:tailEnd type="none" w="sm" len="sm"/>
            </a:ln>
          </p:spPr>
          <p:txBody>
            <a:bodyPr/>
            <a:lstStyle/>
            <a:p>
              <a:endParaRPr lang="es-ES"/>
            </a:p>
          </p:txBody>
        </p:sp>
        <p:sp>
          <p:nvSpPr>
            <p:cNvPr id="5169" name="Arc 146"/>
            <p:cNvSpPr>
              <a:spLocks/>
            </p:cNvSpPr>
            <p:nvPr/>
          </p:nvSpPr>
          <p:spPr bwMode="auto">
            <a:xfrm>
              <a:off x="3740" y="1236"/>
              <a:ext cx="331" cy="250"/>
            </a:xfrm>
            <a:custGeom>
              <a:avLst/>
              <a:gdLst>
                <a:gd name="T0" fmla="*/ 0 w 32914"/>
                <a:gd name="T1" fmla="*/ 0 h 26213"/>
                <a:gd name="T2" fmla="*/ 0 w 32914"/>
                <a:gd name="T3" fmla="*/ 0 h 26213"/>
                <a:gd name="T4" fmla="*/ 0 w 32914"/>
                <a:gd name="T5" fmla="*/ 0 h 26213"/>
                <a:gd name="T6" fmla="*/ 0 60000 65536"/>
                <a:gd name="T7" fmla="*/ 0 60000 65536"/>
                <a:gd name="T8" fmla="*/ 0 60000 65536"/>
                <a:gd name="T9" fmla="*/ 0 w 32914"/>
                <a:gd name="T10" fmla="*/ 0 h 26213"/>
                <a:gd name="T11" fmla="*/ 32914 w 32914"/>
                <a:gd name="T12" fmla="*/ 26213 h 26213"/>
              </a:gdLst>
              <a:ahLst/>
              <a:cxnLst>
                <a:cxn ang="T6">
                  <a:pos x="T0" y="T1"/>
                </a:cxn>
                <a:cxn ang="T7">
                  <a:pos x="T2" y="T3"/>
                </a:cxn>
                <a:cxn ang="T8">
                  <a:pos x="T4" y="T5"/>
                </a:cxn>
              </a:cxnLst>
              <a:rect l="T9" t="T10" r="T11" b="T12"/>
              <a:pathLst>
                <a:path w="32914" h="26213" fill="none" extrusionOk="0">
                  <a:moveTo>
                    <a:pt x="498" y="26212"/>
                  </a:moveTo>
                  <a:cubicBezTo>
                    <a:pt x="167" y="24697"/>
                    <a:pt x="0" y="23151"/>
                    <a:pt x="0" y="21600"/>
                  </a:cubicBezTo>
                  <a:cubicBezTo>
                    <a:pt x="0" y="9670"/>
                    <a:pt x="9670" y="0"/>
                    <a:pt x="21600" y="0"/>
                  </a:cubicBezTo>
                  <a:cubicBezTo>
                    <a:pt x="25594" y="-1"/>
                    <a:pt x="29511" y="1107"/>
                    <a:pt x="32913" y="3200"/>
                  </a:cubicBezTo>
                </a:path>
                <a:path w="32914" h="26213" stroke="0" extrusionOk="0">
                  <a:moveTo>
                    <a:pt x="498" y="26212"/>
                  </a:moveTo>
                  <a:cubicBezTo>
                    <a:pt x="167" y="24697"/>
                    <a:pt x="0" y="23151"/>
                    <a:pt x="0" y="21600"/>
                  </a:cubicBezTo>
                  <a:cubicBezTo>
                    <a:pt x="0" y="9670"/>
                    <a:pt x="9670" y="0"/>
                    <a:pt x="21600" y="0"/>
                  </a:cubicBezTo>
                  <a:cubicBezTo>
                    <a:pt x="25594" y="-1"/>
                    <a:pt x="29511" y="1107"/>
                    <a:pt x="32913" y="3200"/>
                  </a:cubicBezTo>
                  <a:lnTo>
                    <a:pt x="21600" y="21600"/>
                  </a:lnTo>
                  <a:close/>
                </a:path>
              </a:pathLst>
            </a:custGeom>
            <a:noFill/>
            <a:ln w="12700" cap="rnd">
              <a:solidFill>
                <a:srgbClr val="6C8F93"/>
              </a:solidFill>
              <a:round/>
              <a:headEnd type="none" w="sm" len="sm"/>
              <a:tailEnd type="none" w="sm" len="sm"/>
            </a:ln>
          </p:spPr>
          <p:txBody>
            <a:bodyPr/>
            <a:lstStyle/>
            <a:p>
              <a:endParaRPr lang="es-ES"/>
            </a:p>
          </p:txBody>
        </p:sp>
        <p:sp>
          <p:nvSpPr>
            <p:cNvPr id="5170" name="Arc 147"/>
            <p:cNvSpPr>
              <a:spLocks/>
            </p:cNvSpPr>
            <p:nvPr/>
          </p:nvSpPr>
          <p:spPr bwMode="auto">
            <a:xfrm>
              <a:off x="3691" y="1808"/>
              <a:ext cx="334" cy="197"/>
            </a:xfrm>
            <a:custGeom>
              <a:avLst/>
              <a:gdLst>
                <a:gd name="T0" fmla="*/ 0 w 32032"/>
                <a:gd name="T1" fmla="*/ 0 h 22998"/>
                <a:gd name="T2" fmla="*/ 0 w 32032"/>
                <a:gd name="T3" fmla="*/ 0 h 22998"/>
                <a:gd name="T4" fmla="*/ 0 w 32032"/>
                <a:gd name="T5" fmla="*/ 0 h 22998"/>
                <a:gd name="T6" fmla="*/ 0 60000 65536"/>
                <a:gd name="T7" fmla="*/ 0 60000 65536"/>
                <a:gd name="T8" fmla="*/ 0 60000 65536"/>
                <a:gd name="T9" fmla="*/ 0 w 32032"/>
                <a:gd name="T10" fmla="*/ 0 h 22998"/>
                <a:gd name="T11" fmla="*/ 32032 w 32032"/>
                <a:gd name="T12" fmla="*/ 22998 h 22998"/>
              </a:gdLst>
              <a:ahLst/>
              <a:cxnLst>
                <a:cxn ang="T6">
                  <a:pos x="T0" y="T1"/>
                </a:cxn>
                <a:cxn ang="T7">
                  <a:pos x="T2" y="T3"/>
                </a:cxn>
                <a:cxn ang="T8">
                  <a:pos x="T4" y="T5"/>
                </a:cxn>
              </a:cxnLst>
              <a:rect l="T9" t="T10" r="T11" b="T12"/>
              <a:pathLst>
                <a:path w="32032" h="22998" fill="none" extrusionOk="0">
                  <a:moveTo>
                    <a:pt x="32031" y="20311"/>
                  </a:moveTo>
                  <a:cubicBezTo>
                    <a:pt x="28837" y="22073"/>
                    <a:pt x="25248" y="22997"/>
                    <a:pt x="21600" y="22998"/>
                  </a:cubicBezTo>
                  <a:cubicBezTo>
                    <a:pt x="9670" y="22998"/>
                    <a:pt x="0" y="13327"/>
                    <a:pt x="0" y="1398"/>
                  </a:cubicBezTo>
                  <a:cubicBezTo>
                    <a:pt x="-1" y="931"/>
                    <a:pt x="15" y="465"/>
                    <a:pt x="45" y="0"/>
                  </a:cubicBezTo>
                </a:path>
                <a:path w="32032" h="22998" stroke="0" extrusionOk="0">
                  <a:moveTo>
                    <a:pt x="32031" y="20311"/>
                  </a:moveTo>
                  <a:cubicBezTo>
                    <a:pt x="28837" y="22073"/>
                    <a:pt x="25248" y="22997"/>
                    <a:pt x="21600" y="22998"/>
                  </a:cubicBezTo>
                  <a:cubicBezTo>
                    <a:pt x="9670" y="22998"/>
                    <a:pt x="0" y="13327"/>
                    <a:pt x="0" y="1398"/>
                  </a:cubicBezTo>
                  <a:cubicBezTo>
                    <a:pt x="-1" y="931"/>
                    <a:pt x="15" y="465"/>
                    <a:pt x="45" y="0"/>
                  </a:cubicBezTo>
                  <a:lnTo>
                    <a:pt x="21600" y="1398"/>
                  </a:lnTo>
                  <a:close/>
                </a:path>
              </a:pathLst>
            </a:custGeom>
            <a:noFill/>
            <a:ln w="12700" cap="rnd">
              <a:solidFill>
                <a:srgbClr val="6C8F93"/>
              </a:solidFill>
              <a:round/>
              <a:headEnd type="none" w="sm" len="sm"/>
              <a:tailEnd type="none" w="sm" len="sm"/>
            </a:ln>
          </p:spPr>
          <p:txBody>
            <a:bodyPr/>
            <a:lstStyle/>
            <a:p>
              <a:endParaRPr lang="es-ES"/>
            </a:p>
          </p:txBody>
        </p:sp>
        <p:sp>
          <p:nvSpPr>
            <p:cNvPr id="5171" name="Arc 148"/>
            <p:cNvSpPr>
              <a:spLocks/>
            </p:cNvSpPr>
            <p:nvPr/>
          </p:nvSpPr>
          <p:spPr bwMode="auto">
            <a:xfrm>
              <a:off x="4609" y="1252"/>
              <a:ext cx="254" cy="239"/>
            </a:xfrm>
            <a:custGeom>
              <a:avLst/>
              <a:gdLst>
                <a:gd name="T0" fmla="*/ 0 w 26112"/>
                <a:gd name="T1" fmla="*/ 0 h 32687"/>
                <a:gd name="T2" fmla="*/ 0 w 26112"/>
                <a:gd name="T3" fmla="*/ 0 h 32687"/>
                <a:gd name="T4" fmla="*/ 0 w 26112"/>
                <a:gd name="T5" fmla="*/ 0 h 32687"/>
                <a:gd name="T6" fmla="*/ 0 60000 65536"/>
                <a:gd name="T7" fmla="*/ 0 60000 65536"/>
                <a:gd name="T8" fmla="*/ 0 60000 65536"/>
                <a:gd name="T9" fmla="*/ 0 w 26112"/>
                <a:gd name="T10" fmla="*/ 0 h 32687"/>
                <a:gd name="T11" fmla="*/ 26112 w 26112"/>
                <a:gd name="T12" fmla="*/ 32687 h 32687"/>
              </a:gdLst>
              <a:ahLst/>
              <a:cxnLst>
                <a:cxn ang="T6">
                  <a:pos x="T0" y="T1"/>
                </a:cxn>
                <a:cxn ang="T7">
                  <a:pos x="T2" y="T3"/>
                </a:cxn>
                <a:cxn ang="T8">
                  <a:pos x="T4" y="T5"/>
                </a:cxn>
              </a:cxnLst>
              <a:rect l="T9" t="T10" r="T11" b="T12"/>
              <a:pathLst>
                <a:path w="26112" h="32687" fill="none" extrusionOk="0">
                  <a:moveTo>
                    <a:pt x="0" y="476"/>
                  </a:moveTo>
                  <a:cubicBezTo>
                    <a:pt x="1483" y="159"/>
                    <a:pt x="2995" y="-1"/>
                    <a:pt x="4512" y="0"/>
                  </a:cubicBezTo>
                  <a:cubicBezTo>
                    <a:pt x="16441" y="0"/>
                    <a:pt x="26112" y="9670"/>
                    <a:pt x="26112" y="21600"/>
                  </a:cubicBezTo>
                  <a:cubicBezTo>
                    <a:pt x="26112" y="25504"/>
                    <a:pt x="25053" y="29336"/>
                    <a:pt x="23049" y="32687"/>
                  </a:cubicBezTo>
                </a:path>
                <a:path w="26112" h="32687" stroke="0" extrusionOk="0">
                  <a:moveTo>
                    <a:pt x="0" y="476"/>
                  </a:moveTo>
                  <a:cubicBezTo>
                    <a:pt x="1483" y="159"/>
                    <a:pt x="2995" y="-1"/>
                    <a:pt x="4512" y="0"/>
                  </a:cubicBezTo>
                  <a:cubicBezTo>
                    <a:pt x="16441" y="0"/>
                    <a:pt x="26112" y="9670"/>
                    <a:pt x="26112" y="21600"/>
                  </a:cubicBezTo>
                  <a:cubicBezTo>
                    <a:pt x="26112" y="25504"/>
                    <a:pt x="25053" y="29336"/>
                    <a:pt x="23049" y="32687"/>
                  </a:cubicBezTo>
                  <a:lnTo>
                    <a:pt x="4512" y="21600"/>
                  </a:lnTo>
                  <a:close/>
                </a:path>
              </a:pathLst>
            </a:custGeom>
            <a:noFill/>
            <a:ln w="9525" cap="rnd">
              <a:noFill/>
              <a:round/>
              <a:headEnd type="none" w="sm" len="sm"/>
              <a:tailEnd type="none" w="sm" len="sm"/>
            </a:ln>
          </p:spPr>
          <p:txBody>
            <a:bodyPr/>
            <a:lstStyle/>
            <a:p>
              <a:endParaRPr lang="es-ES"/>
            </a:p>
          </p:txBody>
        </p:sp>
        <p:sp>
          <p:nvSpPr>
            <p:cNvPr id="5172" name="Arc 149"/>
            <p:cNvSpPr>
              <a:spLocks/>
            </p:cNvSpPr>
            <p:nvPr/>
          </p:nvSpPr>
          <p:spPr bwMode="auto">
            <a:xfrm>
              <a:off x="4609" y="1252"/>
              <a:ext cx="254" cy="239"/>
            </a:xfrm>
            <a:custGeom>
              <a:avLst/>
              <a:gdLst>
                <a:gd name="T0" fmla="*/ 0 w 26112"/>
                <a:gd name="T1" fmla="*/ 0 h 32687"/>
                <a:gd name="T2" fmla="*/ 0 w 26112"/>
                <a:gd name="T3" fmla="*/ 0 h 32687"/>
                <a:gd name="T4" fmla="*/ 0 w 26112"/>
                <a:gd name="T5" fmla="*/ 0 h 32687"/>
                <a:gd name="T6" fmla="*/ 0 60000 65536"/>
                <a:gd name="T7" fmla="*/ 0 60000 65536"/>
                <a:gd name="T8" fmla="*/ 0 60000 65536"/>
                <a:gd name="T9" fmla="*/ 0 w 26112"/>
                <a:gd name="T10" fmla="*/ 0 h 32687"/>
                <a:gd name="T11" fmla="*/ 26112 w 26112"/>
                <a:gd name="T12" fmla="*/ 32687 h 32687"/>
              </a:gdLst>
              <a:ahLst/>
              <a:cxnLst>
                <a:cxn ang="T6">
                  <a:pos x="T0" y="T1"/>
                </a:cxn>
                <a:cxn ang="T7">
                  <a:pos x="T2" y="T3"/>
                </a:cxn>
                <a:cxn ang="T8">
                  <a:pos x="T4" y="T5"/>
                </a:cxn>
              </a:cxnLst>
              <a:rect l="T9" t="T10" r="T11" b="T12"/>
              <a:pathLst>
                <a:path w="26112" h="32687" fill="none" extrusionOk="0">
                  <a:moveTo>
                    <a:pt x="0" y="476"/>
                  </a:moveTo>
                  <a:cubicBezTo>
                    <a:pt x="1483" y="159"/>
                    <a:pt x="2995" y="-1"/>
                    <a:pt x="4512" y="0"/>
                  </a:cubicBezTo>
                  <a:cubicBezTo>
                    <a:pt x="16441" y="0"/>
                    <a:pt x="26112" y="9670"/>
                    <a:pt x="26112" y="21600"/>
                  </a:cubicBezTo>
                  <a:cubicBezTo>
                    <a:pt x="26112" y="25504"/>
                    <a:pt x="25053" y="29336"/>
                    <a:pt x="23049" y="32687"/>
                  </a:cubicBezTo>
                </a:path>
                <a:path w="26112" h="32687" stroke="0" extrusionOk="0">
                  <a:moveTo>
                    <a:pt x="0" y="476"/>
                  </a:moveTo>
                  <a:cubicBezTo>
                    <a:pt x="1483" y="159"/>
                    <a:pt x="2995" y="-1"/>
                    <a:pt x="4512" y="0"/>
                  </a:cubicBezTo>
                  <a:cubicBezTo>
                    <a:pt x="16441" y="0"/>
                    <a:pt x="26112" y="9670"/>
                    <a:pt x="26112" y="21600"/>
                  </a:cubicBezTo>
                  <a:cubicBezTo>
                    <a:pt x="26112" y="25504"/>
                    <a:pt x="25053" y="29336"/>
                    <a:pt x="23049" y="32687"/>
                  </a:cubicBezTo>
                  <a:lnTo>
                    <a:pt x="4512" y="21600"/>
                  </a:lnTo>
                  <a:close/>
                </a:path>
              </a:pathLst>
            </a:custGeom>
            <a:noFill/>
            <a:ln w="12700" cap="rnd">
              <a:solidFill>
                <a:srgbClr val="6C8F93"/>
              </a:solidFill>
              <a:round/>
              <a:headEnd type="none" w="sm" len="sm"/>
              <a:tailEnd type="none" w="sm" len="sm"/>
            </a:ln>
          </p:spPr>
          <p:txBody>
            <a:bodyPr/>
            <a:lstStyle/>
            <a:p>
              <a:endParaRPr lang="es-ES"/>
            </a:p>
          </p:txBody>
        </p:sp>
        <p:sp>
          <p:nvSpPr>
            <p:cNvPr id="5173" name="Arc 150"/>
            <p:cNvSpPr>
              <a:spLocks/>
            </p:cNvSpPr>
            <p:nvPr/>
          </p:nvSpPr>
          <p:spPr bwMode="auto">
            <a:xfrm>
              <a:off x="4678" y="1491"/>
              <a:ext cx="243" cy="239"/>
            </a:xfrm>
            <a:custGeom>
              <a:avLst/>
              <a:gdLst>
                <a:gd name="T0" fmla="*/ 0 w 21600"/>
                <a:gd name="T1" fmla="*/ 0 h 29569"/>
                <a:gd name="T2" fmla="*/ 0 w 21600"/>
                <a:gd name="T3" fmla="*/ 0 h 29569"/>
                <a:gd name="T4" fmla="*/ 0 w 21600"/>
                <a:gd name="T5" fmla="*/ 0 h 29569"/>
                <a:gd name="T6" fmla="*/ 0 60000 65536"/>
                <a:gd name="T7" fmla="*/ 0 60000 65536"/>
                <a:gd name="T8" fmla="*/ 0 60000 65536"/>
                <a:gd name="T9" fmla="*/ 0 w 21600"/>
                <a:gd name="T10" fmla="*/ 0 h 29569"/>
                <a:gd name="T11" fmla="*/ 21600 w 21600"/>
                <a:gd name="T12" fmla="*/ 29569 h 29569"/>
              </a:gdLst>
              <a:ahLst/>
              <a:cxnLst>
                <a:cxn ang="T6">
                  <a:pos x="T0" y="T1"/>
                </a:cxn>
                <a:cxn ang="T7">
                  <a:pos x="T2" y="T3"/>
                </a:cxn>
                <a:cxn ang="T8">
                  <a:pos x="T4" y="T5"/>
                </a:cxn>
              </a:cxnLst>
              <a:rect l="T9" t="T10" r="T11" b="T12"/>
              <a:pathLst>
                <a:path w="21600" h="29569" fill="none" extrusionOk="0">
                  <a:moveTo>
                    <a:pt x="13459" y="0"/>
                  </a:moveTo>
                  <a:cubicBezTo>
                    <a:pt x="18603" y="4098"/>
                    <a:pt x="21600" y="10317"/>
                    <a:pt x="21600" y="16894"/>
                  </a:cubicBezTo>
                  <a:cubicBezTo>
                    <a:pt x="21600" y="21446"/>
                    <a:pt x="20161" y="25882"/>
                    <a:pt x="17490" y="29569"/>
                  </a:cubicBezTo>
                </a:path>
                <a:path w="21600" h="29569" stroke="0" extrusionOk="0">
                  <a:moveTo>
                    <a:pt x="13459" y="0"/>
                  </a:moveTo>
                  <a:cubicBezTo>
                    <a:pt x="18603" y="4098"/>
                    <a:pt x="21600" y="10317"/>
                    <a:pt x="21600" y="16894"/>
                  </a:cubicBezTo>
                  <a:cubicBezTo>
                    <a:pt x="21600" y="21446"/>
                    <a:pt x="20161" y="25882"/>
                    <a:pt x="17490" y="29569"/>
                  </a:cubicBezTo>
                  <a:lnTo>
                    <a:pt x="0" y="16894"/>
                  </a:lnTo>
                  <a:close/>
                </a:path>
              </a:pathLst>
            </a:custGeom>
            <a:noFill/>
            <a:ln w="12700" cap="rnd">
              <a:solidFill>
                <a:srgbClr val="6C8F93"/>
              </a:solidFill>
              <a:round/>
              <a:headEnd type="none" w="sm" len="sm"/>
              <a:tailEnd type="none" w="sm" len="sm"/>
            </a:ln>
          </p:spPr>
          <p:txBody>
            <a:bodyPr/>
            <a:lstStyle/>
            <a:p>
              <a:endParaRPr lang="es-ES"/>
            </a:p>
          </p:txBody>
        </p:sp>
        <p:sp>
          <p:nvSpPr>
            <p:cNvPr id="5174" name="Arc 151"/>
            <p:cNvSpPr>
              <a:spLocks/>
            </p:cNvSpPr>
            <p:nvPr/>
          </p:nvSpPr>
          <p:spPr bwMode="auto">
            <a:xfrm>
              <a:off x="4598" y="1724"/>
              <a:ext cx="282" cy="346"/>
            </a:xfrm>
            <a:custGeom>
              <a:avLst/>
              <a:gdLst>
                <a:gd name="T0" fmla="*/ 0 w 28748"/>
                <a:gd name="T1" fmla="*/ 0 h 28113"/>
                <a:gd name="T2" fmla="*/ 0 w 28748"/>
                <a:gd name="T3" fmla="*/ 0 h 28113"/>
                <a:gd name="T4" fmla="*/ 0 w 28748"/>
                <a:gd name="T5" fmla="*/ 0 h 28113"/>
                <a:gd name="T6" fmla="*/ 0 60000 65536"/>
                <a:gd name="T7" fmla="*/ 0 60000 65536"/>
                <a:gd name="T8" fmla="*/ 0 60000 65536"/>
                <a:gd name="T9" fmla="*/ 0 w 28748"/>
                <a:gd name="T10" fmla="*/ 0 h 28113"/>
                <a:gd name="T11" fmla="*/ 28748 w 28748"/>
                <a:gd name="T12" fmla="*/ 28113 h 28113"/>
              </a:gdLst>
              <a:ahLst/>
              <a:cxnLst>
                <a:cxn ang="T6">
                  <a:pos x="T0" y="T1"/>
                </a:cxn>
                <a:cxn ang="T7">
                  <a:pos x="T2" y="T3"/>
                </a:cxn>
                <a:cxn ang="T8">
                  <a:pos x="T4" y="T5"/>
                </a:cxn>
              </a:cxnLst>
              <a:rect l="T9" t="T10" r="T11" b="T12"/>
              <a:pathLst>
                <a:path w="28748" h="28113" fill="none" extrusionOk="0">
                  <a:moveTo>
                    <a:pt x="27742" y="0"/>
                  </a:moveTo>
                  <a:cubicBezTo>
                    <a:pt x="28408" y="2106"/>
                    <a:pt x="28748" y="4303"/>
                    <a:pt x="28748" y="6513"/>
                  </a:cubicBezTo>
                  <a:cubicBezTo>
                    <a:pt x="28748" y="18442"/>
                    <a:pt x="19077" y="28113"/>
                    <a:pt x="7148" y="28113"/>
                  </a:cubicBezTo>
                  <a:cubicBezTo>
                    <a:pt x="4713" y="28113"/>
                    <a:pt x="2297" y="27701"/>
                    <a:pt x="0" y="26895"/>
                  </a:cubicBezTo>
                </a:path>
                <a:path w="28748" h="28113" stroke="0" extrusionOk="0">
                  <a:moveTo>
                    <a:pt x="27742" y="0"/>
                  </a:moveTo>
                  <a:cubicBezTo>
                    <a:pt x="28408" y="2106"/>
                    <a:pt x="28748" y="4303"/>
                    <a:pt x="28748" y="6513"/>
                  </a:cubicBezTo>
                  <a:cubicBezTo>
                    <a:pt x="28748" y="18442"/>
                    <a:pt x="19077" y="28113"/>
                    <a:pt x="7148" y="28113"/>
                  </a:cubicBezTo>
                  <a:cubicBezTo>
                    <a:pt x="4713" y="28113"/>
                    <a:pt x="2297" y="27701"/>
                    <a:pt x="0" y="26895"/>
                  </a:cubicBezTo>
                  <a:lnTo>
                    <a:pt x="7148" y="6513"/>
                  </a:lnTo>
                  <a:close/>
                </a:path>
              </a:pathLst>
            </a:custGeom>
            <a:noFill/>
            <a:ln w="12700" cap="rnd">
              <a:solidFill>
                <a:srgbClr val="6C8F93"/>
              </a:solidFill>
              <a:round/>
              <a:headEnd type="none" w="sm" len="sm"/>
              <a:tailEnd type="none" w="sm" len="sm"/>
            </a:ln>
          </p:spPr>
          <p:txBody>
            <a:bodyPr/>
            <a:lstStyle/>
            <a:p>
              <a:endParaRPr lang="es-ES"/>
            </a:p>
          </p:txBody>
        </p:sp>
        <p:sp>
          <p:nvSpPr>
            <p:cNvPr id="5175" name="Arc 152"/>
            <p:cNvSpPr>
              <a:spLocks/>
            </p:cNvSpPr>
            <p:nvPr/>
          </p:nvSpPr>
          <p:spPr bwMode="auto">
            <a:xfrm>
              <a:off x="3607" y="1489"/>
              <a:ext cx="152" cy="322"/>
            </a:xfrm>
            <a:custGeom>
              <a:avLst/>
              <a:gdLst>
                <a:gd name="T0" fmla="*/ 0 w 21600"/>
                <a:gd name="T1" fmla="*/ 0 h 41206"/>
                <a:gd name="T2" fmla="*/ 0 w 21600"/>
                <a:gd name="T3" fmla="*/ 0 h 41206"/>
                <a:gd name="T4" fmla="*/ 0 w 21600"/>
                <a:gd name="T5" fmla="*/ 0 h 41206"/>
                <a:gd name="T6" fmla="*/ 0 60000 65536"/>
                <a:gd name="T7" fmla="*/ 0 60000 65536"/>
                <a:gd name="T8" fmla="*/ 0 60000 65536"/>
                <a:gd name="T9" fmla="*/ 0 w 21600"/>
                <a:gd name="T10" fmla="*/ 0 h 41206"/>
                <a:gd name="T11" fmla="*/ 21600 w 21600"/>
                <a:gd name="T12" fmla="*/ 41206 h 41206"/>
              </a:gdLst>
              <a:ahLst/>
              <a:cxnLst>
                <a:cxn ang="T6">
                  <a:pos x="T0" y="T1"/>
                </a:cxn>
                <a:cxn ang="T7">
                  <a:pos x="T2" y="T3"/>
                </a:cxn>
                <a:cxn ang="T8">
                  <a:pos x="T4" y="T5"/>
                </a:cxn>
              </a:cxnLst>
              <a:rect l="T9" t="T10" r="T11" b="T12"/>
              <a:pathLst>
                <a:path w="21600" h="41206" fill="none" extrusionOk="0">
                  <a:moveTo>
                    <a:pt x="12657" y="41205"/>
                  </a:moveTo>
                  <a:cubicBezTo>
                    <a:pt x="4948" y="37699"/>
                    <a:pt x="0" y="30012"/>
                    <a:pt x="0" y="21544"/>
                  </a:cubicBezTo>
                  <a:cubicBezTo>
                    <a:pt x="-1" y="10219"/>
                    <a:pt x="8746" y="817"/>
                    <a:pt x="20041" y="0"/>
                  </a:cubicBezTo>
                </a:path>
                <a:path w="21600" h="41206" stroke="0" extrusionOk="0">
                  <a:moveTo>
                    <a:pt x="12657" y="41205"/>
                  </a:moveTo>
                  <a:cubicBezTo>
                    <a:pt x="4948" y="37699"/>
                    <a:pt x="0" y="30012"/>
                    <a:pt x="0" y="21544"/>
                  </a:cubicBezTo>
                  <a:cubicBezTo>
                    <a:pt x="-1" y="10219"/>
                    <a:pt x="8746" y="817"/>
                    <a:pt x="20041" y="0"/>
                  </a:cubicBezTo>
                  <a:lnTo>
                    <a:pt x="21600" y="21544"/>
                  </a:lnTo>
                  <a:close/>
                </a:path>
              </a:pathLst>
            </a:custGeom>
            <a:noFill/>
            <a:ln w="12700" cap="rnd">
              <a:solidFill>
                <a:srgbClr val="6C8F93"/>
              </a:solidFill>
              <a:round/>
              <a:headEnd type="none" w="sm" len="sm"/>
              <a:tailEnd type="none" w="sm" len="sm"/>
            </a:ln>
          </p:spPr>
          <p:txBody>
            <a:bodyPr/>
            <a:lstStyle/>
            <a:p>
              <a:endParaRPr lang="es-ES"/>
            </a:p>
          </p:txBody>
        </p:sp>
        <p:sp>
          <p:nvSpPr>
            <p:cNvPr id="5176" name="Arc 153"/>
            <p:cNvSpPr>
              <a:spLocks/>
            </p:cNvSpPr>
            <p:nvPr/>
          </p:nvSpPr>
          <p:spPr bwMode="auto">
            <a:xfrm>
              <a:off x="4024" y="1936"/>
              <a:ext cx="581" cy="197"/>
            </a:xfrm>
            <a:custGeom>
              <a:avLst/>
              <a:gdLst>
                <a:gd name="T0" fmla="*/ 0 w 38780"/>
                <a:gd name="T1" fmla="*/ 0 h 21600"/>
                <a:gd name="T2" fmla="*/ 0 w 38780"/>
                <a:gd name="T3" fmla="*/ 0 h 21600"/>
                <a:gd name="T4" fmla="*/ 0 w 38780"/>
                <a:gd name="T5" fmla="*/ 0 h 21600"/>
                <a:gd name="T6" fmla="*/ 0 60000 65536"/>
                <a:gd name="T7" fmla="*/ 0 60000 65536"/>
                <a:gd name="T8" fmla="*/ 0 60000 65536"/>
                <a:gd name="T9" fmla="*/ 0 w 38780"/>
                <a:gd name="T10" fmla="*/ 0 h 21600"/>
                <a:gd name="T11" fmla="*/ 38780 w 38780"/>
                <a:gd name="T12" fmla="*/ 21600 h 21600"/>
              </a:gdLst>
              <a:ahLst/>
              <a:cxnLst>
                <a:cxn ang="T6">
                  <a:pos x="T0" y="T1"/>
                </a:cxn>
                <a:cxn ang="T7">
                  <a:pos x="T2" y="T3"/>
                </a:cxn>
                <a:cxn ang="T8">
                  <a:pos x="T4" y="T5"/>
                </a:cxn>
              </a:cxnLst>
              <a:rect l="T9" t="T10" r="T11" b="T12"/>
              <a:pathLst>
                <a:path w="38780" h="21600" fill="none" extrusionOk="0">
                  <a:moveTo>
                    <a:pt x="38780" y="12347"/>
                  </a:moveTo>
                  <a:cubicBezTo>
                    <a:pt x="34741" y="18144"/>
                    <a:pt x="28122" y="21599"/>
                    <a:pt x="21057" y="21600"/>
                  </a:cubicBezTo>
                  <a:cubicBezTo>
                    <a:pt x="10982" y="21600"/>
                    <a:pt x="2246" y="14635"/>
                    <a:pt x="0" y="4814"/>
                  </a:cubicBezTo>
                </a:path>
                <a:path w="38780" h="21600" stroke="0" extrusionOk="0">
                  <a:moveTo>
                    <a:pt x="38780" y="12347"/>
                  </a:moveTo>
                  <a:cubicBezTo>
                    <a:pt x="34741" y="18144"/>
                    <a:pt x="28122" y="21599"/>
                    <a:pt x="21057" y="21600"/>
                  </a:cubicBezTo>
                  <a:cubicBezTo>
                    <a:pt x="10982" y="21600"/>
                    <a:pt x="2246" y="14635"/>
                    <a:pt x="0" y="4814"/>
                  </a:cubicBezTo>
                  <a:lnTo>
                    <a:pt x="21057" y="0"/>
                  </a:lnTo>
                  <a:close/>
                </a:path>
              </a:pathLst>
            </a:custGeom>
            <a:noFill/>
            <a:ln w="12700" cap="rnd">
              <a:solidFill>
                <a:srgbClr val="6C8F93"/>
              </a:solidFill>
              <a:round/>
              <a:headEnd type="none" w="sm" len="sm"/>
              <a:tailEnd type="none" w="sm" len="sm"/>
            </a:ln>
          </p:spPr>
          <p:txBody>
            <a:bodyPr/>
            <a:lstStyle/>
            <a:p>
              <a:endParaRPr lang="es-ES"/>
            </a:p>
          </p:txBody>
        </p:sp>
      </p:grpSp>
      <p:sp>
        <p:nvSpPr>
          <p:cNvPr id="63642" name="Freeform 154"/>
          <p:cNvSpPr>
            <a:spLocks/>
          </p:cNvSpPr>
          <p:nvPr/>
        </p:nvSpPr>
        <p:spPr bwMode="auto">
          <a:xfrm>
            <a:off x="5862638" y="3373438"/>
            <a:ext cx="868362" cy="173037"/>
          </a:xfrm>
          <a:custGeom>
            <a:avLst/>
            <a:gdLst/>
            <a:ahLst/>
            <a:cxnLst>
              <a:cxn ang="0">
                <a:pos x="486" y="0"/>
              </a:cxn>
              <a:cxn ang="0">
                <a:pos x="205" y="0"/>
              </a:cxn>
              <a:cxn ang="0">
                <a:pos x="230" y="96"/>
              </a:cxn>
              <a:cxn ang="0">
                <a:pos x="0" y="96"/>
              </a:cxn>
            </a:cxnLst>
            <a:rect l="0" t="0" r="r" b="b"/>
            <a:pathLst>
              <a:path w="487" h="97">
                <a:moveTo>
                  <a:pt x="486" y="0"/>
                </a:moveTo>
                <a:lnTo>
                  <a:pt x="205" y="0"/>
                </a:lnTo>
                <a:lnTo>
                  <a:pt x="230" y="96"/>
                </a:lnTo>
                <a:lnTo>
                  <a:pt x="0" y="96"/>
                </a:lnTo>
              </a:path>
            </a:pathLst>
          </a:custGeom>
          <a:noFill/>
          <a:ln w="25400" cap="rnd" cmpd="sng">
            <a:solidFill>
              <a:schemeClr val="accent2"/>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sp>
        <p:nvSpPr>
          <p:cNvPr id="5130" name="Oval 155"/>
          <p:cNvSpPr>
            <a:spLocks noChangeArrowheads="1"/>
          </p:cNvSpPr>
          <p:nvPr/>
        </p:nvSpPr>
        <p:spPr bwMode="auto">
          <a:xfrm>
            <a:off x="5768975" y="3282950"/>
            <a:ext cx="163513" cy="285750"/>
          </a:xfrm>
          <a:prstGeom prst="ellipse">
            <a:avLst/>
          </a:prstGeom>
          <a:solidFill>
            <a:srgbClr val="C0C0C0"/>
          </a:solidFill>
          <a:ln w="12700">
            <a:solidFill>
              <a:schemeClr val="tx1"/>
            </a:solidFill>
            <a:round/>
            <a:headEnd/>
            <a:tailEnd/>
          </a:ln>
        </p:spPr>
        <p:txBody>
          <a:bodyPr wrap="none" anchor="ctr"/>
          <a:lstStyle/>
          <a:p>
            <a:endParaRPr lang="es-ES"/>
          </a:p>
        </p:txBody>
      </p:sp>
      <p:sp>
        <p:nvSpPr>
          <p:cNvPr id="5131" name="Rectangle 156"/>
          <p:cNvSpPr>
            <a:spLocks noChangeArrowheads="1"/>
          </p:cNvSpPr>
          <p:nvPr/>
        </p:nvSpPr>
        <p:spPr bwMode="auto">
          <a:xfrm>
            <a:off x="3281363" y="3275013"/>
            <a:ext cx="2571750" cy="300037"/>
          </a:xfrm>
          <a:prstGeom prst="rect">
            <a:avLst/>
          </a:prstGeom>
          <a:solidFill>
            <a:srgbClr val="C0C0C0"/>
          </a:solidFill>
          <a:ln w="9525">
            <a:noFill/>
            <a:miter lim="800000"/>
            <a:headEnd/>
            <a:tailEnd/>
          </a:ln>
        </p:spPr>
        <p:txBody>
          <a:bodyPr wrap="none" anchor="ctr"/>
          <a:lstStyle/>
          <a:p>
            <a:endParaRPr lang="es-ES"/>
          </a:p>
        </p:txBody>
      </p:sp>
      <p:sp>
        <p:nvSpPr>
          <p:cNvPr id="5132" name="Oval 157"/>
          <p:cNvSpPr>
            <a:spLocks noChangeArrowheads="1"/>
          </p:cNvSpPr>
          <p:nvPr/>
        </p:nvSpPr>
        <p:spPr bwMode="auto">
          <a:xfrm>
            <a:off x="3203575" y="3282950"/>
            <a:ext cx="157163" cy="285750"/>
          </a:xfrm>
          <a:prstGeom prst="ellipse">
            <a:avLst/>
          </a:prstGeom>
          <a:solidFill>
            <a:srgbClr val="969696"/>
          </a:solidFill>
          <a:ln w="12700">
            <a:solidFill>
              <a:schemeClr val="tx1"/>
            </a:solidFill>
            <a:round/>
            <a:headEnd/>
            <a:tailEnd/>
          </a:ln>
        </p:spPr>
        <p:txBody>
          <a:bodyPr wrap="none" anchor="ctr"/>
          <a:lstStyle/>
          <a:p>
            <a:endParaRPr lang="es-ES"/>
          </a:p>
        </p:txBody>
      </p:sp>
      <p:sp>
        <p:nvSpPr>
          <p:cNvPr id="5133" name="Line 158"/>
          <p:cNvSpPr>
            <a:spLocks noChangeShapeType="1"/>
          </p:cNvSpPr>
          <p:nvPr/>
        </p:nvSpPr>
        <p:spPr bwMode="auto">
          <a:xfrm>
            <a:off x="3282950" y="3275013"/>
            <a:ext cx="2570163" cy="0"/>
          </a:xfrm>
          <a:prstGeom prst="line">
            <a:avLst/>
          </a:prstGeom>
          <a:noFill/>
          <a:ln w="12700">
            <a:solidFill>
              <a:schemeClr val="tx1"/>
            </a:solidFill>
            <a:round/>
            <a:headEnd type="none" w="sm" len="sm"/>
            <a:tailEnd type="none" w="sm" len="sm"/>
          </a:ln>
        </p:spPr>
        <p:txBody>
          <a:bodyPr/>
          <a:lstStyle/>
          <a:p>
            <a:endParaRPr lang="es-ES"/>
          </a:p>
        </p:txBody>
      </p:sp>
      <p:sp>
        <p:nvSpPr>
          <p:cNvPr id="5134" name="Line 159"/>
          <p:cNvSpPr>
            <a:spLocks noChangeShapeType="1"/>
          </p:cNvSpPr>
          <p:nvPr/>
        </p:nvSpPr>
        <p:spPr bwMode="auto">
          <a:xfrm>
            <a:off x="3282950" y="3575050"/>
            <a:ext cx="2570163" cy="0"/>
          </a:xfrm>
          <a:prstGeom prst="line">
            <a:avLst/>
          </a:prstGeom>
          <a:noFill/>
          <a:ln w="12700">
            <a:solidFill>
              <a:schemeClr val="tx1"/>
            </a:solidFill>
            <a:round/>
            <a:headEnd type="none" w="sm" len="sm"/>
            <a:tailEnd type="none" w="sm" len="sm"/>
          </a:ln>
        </p:spPr>
        <p:txBody>
          <a:bodyPr/>
          <a:lstStyle/>
          <a:p>
            <a:endParaRPr lang="es-ES"/>
          </a:p>
        </p:txBody>
      </p:sp>
      <p:sp>
        <p:nvSpPr>
          <p:cNvPr id="63648" name="Freeform 160"/>
          <p:cNvSpPr>
            <a:spLocks/>
          </p:cNvSpPr>
          <p:nvPr/>
        </p:nvSpPr>
        <p:spPr bwMode="auto">
          <a:xfrm>
            <a:off x="6742113" y="3108325"/>
            <a:ext cx="1104900" cy="292100"/>
          </a:xfrm>
          <a:custGeom>
            <a:avLst/>
            <a:gdLst/>
            <a:ahLst/>
            <a:cxnLst>
              <a:cxn ang="0">
                <a:pos x="0" y="163"/>
              </a:cxn>
              <a:cxn ang="0">
                <a:pos x="313" y="68"/>
              </a:cxn>
              <a:cxn ang="0">
                <a:pos x="296" y="110"/>
              </a:cxn>
              <a:cxn ang="0">
                <a:pos x="618" y="0"/>
              </a:cxn>
            </a:cxnLst>
            <a:rect l="0" t="0" r="r" b="b"/>
            <a:pathLst>
              <a:path w="619" h="164">
                <a:moveTo>
                  <a:pt x="0" y="163"/>
                </a:moveTo>
                <a:lnTo>
                  <a:pt x="313" y="68"/>
                </a:lnTo>
                <a:lnTo>
                  <a:pt x="296" y="110"/>
                </a:lnTo>
                <a:lnTo>
                  <a:pt x="618" y="0"/>
                </a:lnTo>
              </a:path>
            </a:pathLst>
          </a:custGeom>
          <a:noFill/>
          <a:ln w="25400" cap="rnd" cmpd="sng">
            <a:solidFill>
              <a:schemeClr val="accent2"/>
            </a:solidFill>
            <a:prstDash val="solid"/>
            <a:round/>
            <a:headEnd type="none" w="sm" len="sm"/>
            <a:tailEnd type="none" w="sm" len="sm"/>
          </a:ln>
          <a:effectLst>
            <a:outerShdw dist="17961" dir="2700000" algn="ctr" rotWithShape="0">
              <a:schemeClr val="bg2"/>
            </a:outerShdw>
          </a:effectLst>
        </p:spPr>
        <p:txBody>
          <a:bodyPr/>
          <a:lstStyle/>
          <a:p>
            <a:pPr>
              <a:defRPr/>
            </a:pPr>
            <a:endParaRPr lang="es-ES"/>
          </a:p>
        </p:txBody>
      </p:sp>
      <p:sp>
        <p:nvSpPr>
          <p:cNvPr id="63649" name="Arc 161"/>
          <p:cNvSpPr>
            <a:spLocks/>
          </p:cNvSpPr>
          <p:nvPr/>
        </p:nvSpPr>
        <p:spPr bwMode="auto">
          <a:xfrm>
            <a:off x="6894513" y="3449638"/>
            <a:ext cx="1036637" cy="322262"/>
          </a:xfrm>
          <a:custGeom>
            <a:avLst/>
            <a:gdLst>
              <a:gd name="G0" fmla="+- 0 0 0"/>
              <a:gd name="G1" fmla="+- 21600 0 0"/>
              <a:gd name="G2" fmla="+- 21600 0 0"/>
              <a:gd name="T0" fmla="*/ 0 w 21600"/>
              <a:gd name="T1" fmla="*/ 0 h 21600"/>
              <a:gd name="T2" fmla="*/ 21600 w 21600"/>
              <a:gd name="T3" fmla="*/ 2148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82" y="0"/>
                  <a:pt x="21533" y="9597"/>
                  <a:pt x="21599" y="21480"/>
                </a:cubicBezTo>
              </a:path>
              <a:path w="21600" h="21600" stroke="0" extrusionOk="0">
                <a:moveTo>
                  <a:pt x="-1" y="0"/>
                </a:moveTo>
                <a:cubicBezTo>
                  <a:pt x="11882" y="0"/>
                  <a:pt x="21533" y="9597"/>
                  <a:pt x="21599" y="21480"/>
                </a:cubicBezTo>
                <a:lnTo>
                  <a:pt x="0" y="21600"/>
                </a:lnTo>
                <a:close/>
              </a:path>
            </a:pathLst>
          </a:custGeom>
          <a:noFill/>
          <a:ln w="25400" cap="rnd">
            <a:solidFill>
              <a:schemeClr val="accent2"/>
            </a:solidFill>
            <a:round/>
            <a:headEnd type="none" w="sm" len="sm"/>
            <a:tailEnd type="none" w="sm" len="sm"/>
          </a:ln>
          <a:effectLst>
            <a:outerShdw dist="17961" dir="2700000" algn="ctr" rotWithShape="0">
              <a:schemeClr val="bg2"/>
            </a:outerShdw>
          </a:effectLst>
        </p:spPr>
        <p:txBody>
          <a:bodyPr/>
          <a:lstStyle/>
          <a:p>
            <a:pPr>
              <a:defRPr/>
            </a:pPr>
            <a:endParaRPr lang="es-ES"/>
          </a:p>
        </p:txBody>
      </p:sp>
      <p:sp>
        <p:nvSpPr>
          <p:cNvPr id="63650" name="Arc 162"/>
          <p:cNvSpPr>
            <a:spLocks/>
          </p:cNvSpPr>
          <p:nvPr/>
        </p:nvSpPr>
        <p:spPr bwMode="auto">
          <a:xfrm>
            <a:off x="6856413" y="3492500"/>
            <a:ext cx="1036637" cy="323850"/>
          </a:xfrm>
          <a:custGeom>
            <a:avLst/>
            <a:gdLst>
              <a:gd name="G0" fmla="+- 21600 0 0"/>
              <a:gd name="G1" fmla="+- 241 0 0"/>
              <a:gd name="G2" fmla="+- 21600 0 0"/>
              <a:gd name="T0" fmla="*/ 21525 w 21600"/>
              <a:gd name="T1" fmla="*/ 21841 h 21841"/>
              <a:gd name="T2" fmla="*/ 1 w 21600"/>
              <a:gd name="T3" fmla="*/ 0 h 21841"/>
              <a:gd name="T4" fmla="*/ 21600 w 21600"/>
              <a:gd name="T5" fmla="*/ 241 h 21841"/>
            </a:gdLst>
            <a:ahLst/>
            <a:cxnLst>
              <a:cxn ang="0">
                <a:pos x="T0" y="T1"/>
              </a:cxn>
              <a:cxn ang="0">
                <a:pos x="T2" y="T3"/>
              </a:cxn>
              <a:cxn ang="0">
                <a:pos x="T4" y="T5"/>
              </a:cxn>
            </a:cxnLst>
            <a:rect l="0" t="0" r="r" b="b"/>
            <a:pathLst>
              <a:path w="21600" h="21841" fill="none" extrusionOk="0">
                <a:moveTo>
                  <a:pt x="21525" y="21840"/>
                </a:moveTo>
                <a:cubicBezTo>
                  <a:pt x="9625" y="21799"/>
                  <a:pt x="0" y="12141"/>
                  <a:pt x="0" y="241"/>
                </a:cubicBezTo>
                <a:cubicBezTo>
                  <a:pt x="-1" y="160"/>
                  <a:pt x="0" y="80"/>
                  <a:pt x="1" y="0"/>
                </a:cubicBezTo>
              </a:path>
              <a:path w="21600" h="21841" stroke="0" extrusionOk="0">
                <a:moveTo>
                  <a:pt x="21525" y="21840"/>
                </a:moveTo>
                <a:cubicBezTo>
                  <a:pt x="9625" y="21799"/>
                  <a:pt x="0" y="12141"/>
                  <a:pt x="0" y="241"/>
                </a:cubicBezTo>
                <a:cubicBezTo>
                  <a:pt x="-1" y="160"/>
                  <a:pt x="0" y="80"/>
                  <a:pt x="1" y="0"/>
                </a:cubicBezTo>
                <a:lnTo>
                  <a:pt x="21600" y="241"/>
                </a:lnTo>
                <a:close/>
              </a:path>
            </a:pathLst>
          </a:custGeom>
          <a:noFill/>
          <a:ln w="25400" cap="rnd">
            <a:solidFill>
              <a:schemeClr val="accent2"/>
            </a:solidFill>
            <a:round/>
            <a:headEnd type="none" w="sm" len="sm"/>
            <a:tailEnd type="none" w="sm" len="sm"/>
          </a:ln>
          <a:effectLst>
            <a:outerShdw dist="17961" dir="2700000" algn="ctr" rotWithShape="0">
              <a:schemeClr val="tx1"/>
            </a:outerShdw>
          </a:effectLst>
        </p:spPr>
        <p:txBody>
          <a:bodyPr/>
          <a:lstStyle/>
          <a:p>
            <a:pPr>
              <a:defRPr/>
            </a:pPr>
            <a:endParaRPr lang="es-ES"/>
          </a:p>
        </p:txBody>
      </p:sp>
      <p:pic>
        <p:nvPicPr>
          <p:cNvPr id="5138" name="Picture 163"/>
          <p:cNvPicPr>
            <a:picLocks noChangeArrowheads="1"/>
          </p:cNvPicPr>
          <p:nvPr/>
        </p:nvPicPr>
        <p:blipFill>
          <a:blip r:embed="rId3" cstate="print"/>
          <a:srcRect/>
          <a:stretch>
            <a:fillRect/>
          </a:stretch>
        </p:blipFill>
        <p:spPr bwMode="auto">
          <a:xfrm>
            <a:off x="6635750" y="2809875"/>
            <a:ext cx="492125" cy="746125"/>
          </a:xfrm>
          <a:prstGeom prst="rect">
            <a:avLst/>
          </a:prstGeom>
          <a:noFill/>
          <a:ln w="9525">
            <a:noFill/>
            <a:miter lim="800000"/>
            <a:headEnd/>
            <a:tailEnd/>
          </a:ln>
        </p:spPr>
      </p:pic>
      <p:pic>
        <p:nvPicPr>
          <p:cNvPr id="5139" name="Picture 164"/>
          <p:cNvPicPr>
            <a:picLocks noChangeArrowheads="1"/>
          </p:cNvPicPr>
          <p:nvPr/>
        </p:nvPicPr>
        <p:blipFill>
          <a:blip r:embed="rId4" cstate="print"/>
          <a:srcRect/>
          <a:stretch>
            <a:fillRect/>
          </a:stretch>
        </p:blipFill>
        <p:spPr bwMode="auto">
          <a:xfrm>
            <a:off x="7759700" y="2744788"/>
            <a:ext cx="836613" cy="325437"/>
          </a:xfrm>
          <a:prstGeom prst="rect">
            <a:avLst/>
          </a:prstGeom>
          <a:noFill/>
          <a:ln w="9525">
            <a:noFill/>
            <a:miter lim="800000"/>
            <a:headEnd/>
            <a:tailEnd/>
          </a:ln>
        </p:spPr>
      </p:pic>
      <p:pic>
        <p:nvPicPr>
          <p:cNvPr id="5140" name="Picture 165"/>
          <p:cNvPicPr>
            <a:picLocks noChangeArrowheads="1"/>
          </p:cNvPicPr>
          <p:nvPr/>
        </p:nvPicPr>
        <p:blipFill>
          <a:blip r:embed="rId5" cstate="print"/>
          <a:srcRect/>
          <a:stretch>
            <a:fillRect/>
          </a:stretch>
        </p:blipFill>
        <p:spPr bwMode="auto">
          <a:xfrm>
            <a:off x="7839075" y="3549650"/>
            <a:ext cx="193675" cy="250825"/>
          </a:xfrm>
          <a:prstGeom prst="rect">
            <a:avLst/>
          </a:prstGeom>
          <a:noFill/>
          <a:ln w="9525">
            <a:noFill/>
            <a:miter lim="800000"/>
            <a:headEnd/>
            <a:tailEnd/>
          </a:ln>
        </p:spPr>
      </p:pic>
      <p:pic>
        <p:nvPicPr>
          <p:cNvPr id="5141" name="Picture 166"/>
          <p:cNvPicPr>
            <a:picLocks noChangeArrowheads="1"/>
          </p:cNvPicPr>
          <p:nvPr/>
        </p:nvPicPr>
        <p:blipFill>
          <a:blip r:embed="rId6" cstate="print"/>
          <a:srcRect/>
          <a:stretch>
            <a:fillRect/>
          </a:stretch>
        </p:blipFill>
        <p:spPr bwMode="auto">
          <a:xfrm>
            <a:off x="8016875" y="3262313"/>
            <a:ext cx="414338" cy="538162"/>
          </a:xfrm>
          <a:prstGeom prst="rect">
            <a:avLst/>
          </a:prstGeom>
          <a:noFill/>
          <a:ln w="9525">
            <a:noFill/>
            <a:miter lim="800000"/>
            <a:headEnd/>
            <a:tailEnd/>
          </a:ln>
        </p:spPr>
      </p:pic>
      <p:pic>
        <p:nvPicPr>
          <p:cNvPr id="5142" name="Picture 167"/>
          <p:cNvPicPr>
            <a:picLocks noChangeArrowheads="1"/>
          </p:cNvPicPr>
          <p:nvPr/>
        </p:nvPicPr>
        <p:blipFill>
          <a:blip r:embed="rId7" cstate="print"/>
          <a:srcRect/>
          <a:stretch>
            <a:fillRect/>
          </a:stretch>
        </p:blipFill>
        <p:spPr bwMode="auto">
          <a:xfrm>
            <a:off x="7794625" y="3678238"/>
            <a:ext cx="406400" cy="241300"/>
          </a:xfrm>
          <a:prstGeom prst="rect">
            <a:avLst/>
          </a:prstGeom>
          <a:noFill/>
          <a:ln w="9525">
            <a:noFill/>
            <a:miter lim="800000"/>
            <a:headEnd/>
            <a:tailEnd/>
          </a:ln>
        </p:spPr>
      </p:pic>
      <p:pic>
        <p:nvPicPr>
          <p:cNvPr id="5143" name="Picture 168"/>
          <p:cNvPicPr>
            <a:picLocks noChangeArrowheads="1"/>
          </p:cNvPicPr>
          <p:nvPr/>
        </p:nvPicPr>
        <p:blipFill>
          <a:blip r:embed="rId8" cstate="print"/>
          <a:srcRect/>
          <a:stretch>
            <a:fillRect/>
          </a:stretch>
        </p:blipFill>
        <p:spPr bwMode="auto">
          <a:xfrm>
            <a:off x="7704138" y="2959100"/>
            <a:ext cx="409575" cy="241300"/>
          </a:xfrm>
          <a:prstGeom prst="rect">
            <a:avLst/>
          </a:prstGeom>
          <a:noFill/>
          <a:ln w="9525">
            <a:noFill/>
            <a:miter lim="800000"/>
            <a:headEnd/>
            <a:tailEnd/>
          </a:ln>
        </p:spPr>
      </p:pic>
      <p:sp>
        <p:nvSpPr>
          <p:cNvPr id="63657" name="Freeform 169"/>
          <p:cNvSpPr>
            <a:spLocks/>
          </p:cNvSpPr>
          <p:nvPr/>
        </p:nvSpPr>
        <p:spPr bwMode="auto">
          <a:xfrm>
            <a:off x="1854200" y="3116263"/>
            <a:ext cx="1492250" cy="258762"/>
          </a:xfrm>
          <a:custGeom>
            <a:avLst/>
            <a:gdLst/>
            <a:ahLst/>
            <a:cxnLst>
              <a:cxn ang="0">
                <a:pos x="835" y="144"/>
              </a:cxn>
              <a:cxn ang="0">
                <a:pos x="528" y="144"/>
              </a:cxn>
              <a:cxn ang="0">
                <a:pos x="656" y="0"/>
              </a:cxn>
              <a:cxn ang="0">
                <a:pos x="0" y="0"/>
              </a:cxn>
            </a:cxnLst>
            <a:rect l="0" t="0" r="r" b="b"/>
            <a:pathLst>
              <a:path w="836" h="145">
                <a:moveTo>
                  <a:pt x="835" y="144"/>
                </a:moveTo>
                <a:lnTo>
                  <a:pt x="528" y="144"/>
                </a:lnTo>
                <a:lnTo>
                  <a:pt x="656" y="0"/>
                </a:lnTo>
                <a:lnTo>
                  <a:pt x="0" y="0"/>
                </a:lnTo>
              </a:path>
            </a:pathLst>
          </a:custGeom>
          <a:noFill/>
          <a:ln w="25400" cap="rnd" cmpd="sng">
            <a:solidFill>
              <a:schemeClr val="accent2"/>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sp>
        <p:nvSpPr>
          <p:cNvPr id="63658" name="Freeform 170"/>
          <p:cNvSpPr>
            <a:spLocks/>
          </p:cNvSpPr>
          <p:nvPr/>
        </p:nvSpPr>
        <p:spPr bwMode="auto">
          <a:xfrm>
            <a:off x="571500" y="3108325"/>
            <a:ext cx="1104900" cy="292100"/>
          </a:xfrm>
          <a:custGeom>
            <a:avLst/>
            <a:gdLst/>
            <a:ahLst/>
            <a:cxnLst>
              <a:cxn ang="0">
                <a:pos x="0" y="163"/>
              </a:cxn>
              <a:cxn ang="0">
                <a:pos x="313" y="68"/>
              </a:cxn>
              <a:cxn ang="0">
                <a:pos x="296" y="110"/>
              </a:cxn>
              <a:cxn ang="0">
                <a:pos x="618" y="0"/>
              </a:cxn>
            </a:cxnLst>
            <a:rect l="0" t="0" r="r" b="b"/>
            <a:pathLst>
              <a:path w="619" h="164">
                <a:moveTo>
                  <a:pt x="0" y="163"/>
                </a:moveTo>
                <a:lnTo>
                  <a:pt x="313" y="68"/>
                </a:lnTo>
                <a:lnTo>
                  <a:pt x="296" y="110"/>
                </a:lnTo>
                <a:lnTo>
                  <a:pt x="618" y="0"/>
                </a:lnTo>
              </a:path>
            </a:pathLst>
          </a:custGeom>
          <a:noFill/>
          <a:ln w="25400" cap="rnd" cmpd="sng">
            <a:solidFill>
              <a:schemeClr val="accent2"/>
            </a:solidFill>
            <a:prstDash val="solid"/>
            <a:round/>
            <a:headEnd type="none" w="sm" len="sm"/>
            <a:tailEnd type="none" w="sm" len="sm"/>
          </a:ln>
          <a:effectLst>
            <a:outerShdw dist="17961" dir="2700000" algn="ctr" rotWithShape="0">
              <a:schemeClr val="bg2"/>
            </a:outerShdw>
          </a:effectLst>
        </p:spPr>
        <p:txBody>
          <a:bodyPr/>
          <a:lstStyle/>
          <a:p>
            <a:pPr>
              <a:defRPr/>
            </a:pPr>
            <a:endParaRPr lang="es-ES"/>
          </a:p>
        </p:txBody>
      </p:sp>
      <p:sp>
        <p:nvSpPr>
          <p:cNvPr id="63659" name="Arc 171"/>
          <p:cNvSpPr>
            <a:spLocks/>
          </p:cNvSpPr>
          <p:nvPr/>
        </p:nvSpPr>
        <p:spPr bwMode="auto">
          <a:xfrm>
            <a:off x="723900" y="3449638"/>
            <a:ext cx="1038225" cy="322262"/>
          </a:xfrm>
          <a:custGeom>
            <a:avLst/>
            <a:gdLst>
              <a:gd name="G0" fmla="+- 0 0 0"/>
              <a:gd name="G1" fmla="+- 21600 0 0"/>
              <a:gd name="G2" fmla="+- 21600 0 0"/>
              <a:gd name="T0" fmla="*/ 0 w 21600"/>
              <a:gd name="T1" fmla="*/ 0 h 21600"/>
              <a:gd name="T2" fmla="*/ 21600 w 21600"/>
              <a:gd name="T3" fmla="*/ 2148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82" y="0"/>
                  <a:pt x="21533" y="9597"/>
                  <a:pt x="21599" y="21480"/>
                </a:cubicBezTo>
              </a:path>
              <a:path w="21600" h="21600" stroke="0" extrusionOk="0">
                <a:moveTo>
                  <a:pt x="-1" y="0"/>
                </a:moveTo>
                <a:cubicBezTo>
                  <a:pt x="11882" y="0"/>
                  <a:pt x="21533" y="9597"/>
                  <a:pt x="21599" y="21480"/>
                </a:cubicBezTo>
                <a:lnTo>
                  <a:pt x="0" y="21600"/>
                </a:lnTo>
                <a:close/>
              </a:path>
            </a:pathLst>
          </a:custGeom>
          <a:noFill/>
          <a:ln w="25400" cap="rnd">
            <a:solidFill>
              <a:schemeClr val="accent2"/>
            </a:solidFill>
            <a:round/>
            <a:headEnd type="none" w="sm" len="sm"/>
            <a:tailEnd type="none" w="sm" len="sm"/>
          </a:ln>
          <a:effectLst>
            <a:outerShdw dist="17961" dir="2700000" algn="ctr" rotWithShape="0">
              <a:schemeClr val="bg2"/>
            </a:outerShdw>
          </a:effectLst>
        </p:spPr>
        <p:txBody>
          <a:bodyPr/>
          <a:lstStyle/>
          <a:p>
            <a:pPr>
              <a:defRPr/>
            </a:pPr>
            <a:endParaRPr lang="es-ES"/>
          </a:p>
        </p:txBody>
      </p:sp>
      <p:sp>
        <p:nvSpPr>
          <p:cNvPr id="63660" name="Arc 172"/>
          <p:cNvSpPr>
            <a:spLocks/>
          </p:cNvSpPr>
          <p:nvPr/>
        </p:nvSpPr>
        <p:spPr bwMode="auto">
          <a:xfrm>
            <a:off x="685800" y="3492500"/>
            <a:ext cx="1035050" cy="323850"/>
          </a:xfrm>
          <a:custGeom>
            <a:avLst/>
            <a:gdLst>
              <a:gd name="G0" fmla="+- 21600 0 0"/>
              <a:gd name="G1" fmla="+- 241 0 0"/>
              <a:gd name="G2" fmla="+- 21600 0 0"/>
              <a:gd name="T0" fmla="*/ 21525 w 21600"/>
              <a:gd name="T1" fmla="*/ 21841 h 21841"/>
              <a:gd name="T2" fmla="*/ 1 w 21600"/>
              <a:gd name="T3" fmla="*/ 0 h 21841"/>
              <a:gd name="T4" fmla="*/ 21600 w 21600"/>
              <a:gd name="T5" fmla="*/ 241 h 21841"/>
            </a:gdLst>
            <a:ahLst/>
            <a:cxnLst>
              <a:cxn ang="0">
                <a:pos x="T0" y="T1"/>
              </a:cxn>
              <a:cxn ang="0">
                <a:pos x="T2" y="T3"/>
              </a:cxn>
              <a:cxn ang="0">
                <a:pos x="T4" y="T5"/>
              </a:cxn>
            </a:cxnLst>
            <a:rect l="0" t="0" r="r" b="b"/>
            <a:pathLst>
              <a:path w="21600" h="21841" fill="none" extrusionOk="0">
                <a:moveTo>
                  <a:pt x="21525" y="21840"/>
                </a:moveTo>
                <a:cubicBezTo>
                  <a:pt x="9625" y="21799"/>
                  <a:pt x="0" y="12141"/>
                  <a:pt x="0" y="241"/>
                </a:cubicBezTo>
                <a:cubicBezTo>
                  <a:pt x="-1" y="160"/>
                  <a:pt x="0" y="80"/>
                  <a:pt x="1" y="0"/>
                </a:cubicBezTo>
              </a:path>
              <a:path w="21600" h="21841" stroke="0" extrusionOk="0">
                <a:moveTo>
                  <a:pt x="21525" y="21840"/>
                </a:moveTo>
                <a:cubicBezTo>
                  <a:pt x="9625" y="21799"/>
                  <a:pt x="0" y="12141"/>
                  <a:pt x="0" y="241"/>
                </a:cubicBezTo>
                <a:cubicBezTo>
                  <a:pt x="-1" y="160"/>
                  <a:pt x="0" y="80"/>
                  <a:pt x="1" y="0"/>
                </a:cubicBezTo>
                <a:lnTo>
                  <a:pt x="21600" y="241"/>
                </a:lnTo>
                <a:close/>
              </a:path>
            </a:pathLst>
          </a:custGeom>
          <a:noFill/>
          <a:ln w="25400" cap="rnd">
            <a:solidFill>
              <a:schemeClr val="accent2"/>
            </a:solidFill>
            <a:round/>
            <a:headEnd type="none" w="sm" len="sm"/>
            <a:tailEnd type="none" w="sm" len="sm"/>
          </a:ln>
          <a:effectLst>
            <a:outerShdw dist="17961" dir="2700000" algn="ctr" rotWithShape="0">
              <a:schemeClr val="tx1"/>
            </a:outerShdw>
          </a:effectLst>
        </p:spPr>
        <p:txBody>
          <a:bodyPr/>
          <a:lstStyle/>
          <a:p>
            <a:pPr>
              <a:defRPr/>
            </a:pPr>
            <a:endParaRPr lang="es-ES"/>
          </a:p>
        </p:txBody>
      </p:sp>
      <p:pic>
        <p:nvPicPr>
          <p:cNvPr id="5148" name="Picture 173"/>
          <p:cNvPicPr>
            <a:picLocks noChangeArrowheads="1"/>
          </p:cNvPicPr>
          <p:nvPr/>
        </p:nvPicPr>
        <p:blipFill>
          <a:blip r:embed="rId9" cstate="print"/>
          <a:srcRect/>
          <a:stretch>
            <a:fillRect/>
          </a:stretch>
        </p:blipFill>
        <p:spPr bwMode="auto">
          <a:xfrm>
            <a:off x="487363" y="2809875"/>
            <a:ext cx="493712" cy="746125"/>
          </a:xfrm>
          <a:prstGeom prst="rect">
            <a:avLst/>
          </a:prstGeom>
          <a:noFill/>
          <a:ln w="9525">
            <a:noFill/>
            <a:miter lim="800000"/>
            <a:headEnd/>
            <a:tailEnd/>
          </a:ln>
        </p:spPr>
      </p:pic>
      <p:pic>
        <p:nvPicPr>
          <p:cNvPr id="5149" name="Picture 174"/>
          <p:cNvPicPr>
            <a:picLocks noChangeArrowheads="1"/>
          </p:cNvPicPr>
          <p:nvPr/>
        </p:nvPicPr>
        <p:blipFill>
          <a:blip r:embed="rId10" cstate="print"/>
          <a:srcRect/>
          <a:stretch>
            <a:fillRect/>
          </a:stretch>
        </p:blipFill>
        <p:spPr bwMode="auto">
          <a:xfrm>
            <a:off x="1589088" y="2744788"/>
            <a:ext cx="835025" cy="325437"/>
          </a:xfrm>
          <a:prstGeom prst="rect">
            <a:avLst/>
          </a:prstGeom>
          <a:noFill/>
          <a:ln w="9525">
            <a:noFill/>
            <a:miter lim="800000"/>
            <a:headEnd/>
            <a:tailEnd/>
          </a:ln>
        </p:spPr>
      </p:pic>
      <p:pic>
        <p:nvPicPr>
          <p:cNvPr id="5150" name="Picture 175"/>
          <p:cNvPicPr>
            <a:picLocks noChangeArrowheads="1"/>
          </p:cNvPicPr>
          <p:nvPr/>
        </p:nvPicPr>
        <p:blipFill>
          <a:blip r:embed="rId11" cstate="print"/>
          <a:srcRect/>
          <a:stretch>
            <a:fillRect/>
          </a:stretch>
        </p:blipFill>
        <p:spPr bwMode="auto">
          <a:xfrm>
            <a:off x="1725613" y="3549650"/>
            <a:ext cx="193675" cy="250825"/>
          </a:xfrm>
          <a:prstGeom prst="rect">
            <a:avLst/>
          </a:prstGeom>
          <a:noFill/>
          <a:ln w="9525">
            <a:noFill/>
            <a:miter lim="800000"/>
            <a:headEnd/>
            <a:tailEnd/>
          </a:ln>
        </p:spPr>
      </p:pic>
      <p:pic>
        <p:nvPicPr>
          <p:cNvPr id="5151" name="Picture 176"/>
          <p:cNvPicPr>
            <a:picLocks noChangeArrowheads="1"/>
          </p:cNvPicPr>
          <p:nvPr/>
        </p:nvPicPr>
        <p:blipFill>
          <a:blip r:embed="rId12" cstate="print"/>
          <a:srcRect/>
          <a:stretch>
            <a:fillRect/>
          </a:stretch>
        </p:blipFill>
        <p:spPr bwMode="auto">
          <a:xfrm>
            <a:off x="1846263" y="3262313"/>
            <a:ext cx="414337" cy="538162"/>
          </a:xfrm>
          <a:prstGeom prst="rect">
            <a:avLst/>
          </a:prstGeom>
          <a:noFill/>
          <a:ln w="9525">
            <a:noFill/>
            <a:miter lim="800000"/>
            <a:headEnd/>
            <a:tailEnd/>
          </a:ln>
        </p:spPr>
      </p:pic>
      <p:pic>
        <p:nvPicPr>
          <p:cNvPr id="5152" name="Picture 177"/>
          <p:cNvPicPr>
            <a:picLocks noChangeArrowheads="1"/>
          </p:cNvPicPr>
          <p:nvPr/>
        </p:nvPicPr>
        <p:blipFill>
          <a:blip r:embed="rId13" cstate="print"/>
          <a:srcRect/>
          <a:stretch>
            <a:fillRect/>
          </a:stretch>
        </p:blipFill>
        <p:spPr bwMode="auto">
          <a:xfrm>
            <a:off x="1622425" y="3678238"/>
            <a:ext cx="407988" cy="241300"/>
          </a:xfrm>
          <a:prstGeom prst="rect">
            <a:avLst/>
          </a:prstGeom>
          <a:noFill/>
          <a:ln w="9525">
            <a:noFill/>
            <a:miter lim="800000"/>
            <a:headEnd/>
            <a:tailEnd/>
          </a:ln>
        </p:spPr>
      </p:pic>
      <p:pic>
        <p:nvPicPr>
          <p:cNvPr id="5153" name="Picture 178"/>
          <p:cNvPicPr>
            <a:picLocks noChangeArrowheads="1"/>
          </p:cNvPicPr>
          <p:nvPr/>
        </p:nvPicPr>
        <p:blipFill>
          <a:blip r:embed="rId14" cstate="print"/>
          <a:srcRect/>
          <a:stretch>
            <a:fillRect/>
          </a:stretch>
        </p:blipFill>
        <p:spPr bwMode="auto">
          <a:xfrm>
            <a:off x="1533525" y="2959100"/>
            <a:ext cx="409575" cy="241300"/>
          </a:xfrm>
          <a:prstGeom prst="rect">
            <a:avLst/>
          </a:prstGeom>
          <a:noFill/>
          <a:ln w="9525">
            <a:noFill/>
            <a:miter lim="800000"/>
            <a:headEnd/>
            <a:tailEnd/>
          </a:ln>
        </p:spPr>
      </p:pic>
      <p:pic>
        <p:nvPicPr>
          <p:cNvPr id="5154" name="Picture 179"/>
          <p:cNvPicPr>
            <a:picLocks noChangeArrowheads="1"/>
          </p:cNvPicPr>
          <p:nvPr/>
        </p:nvPicPr>
        <p:blipFill>
          <a:blip r:embed="rId15" cstate="print"/>
          <a:srcRect/>
          <a:stretch>
            <a:fillRect/>
          </a:stretch>
        </p:blipFill>
        <p:spPr bwMode="auto">
          <a:xfrm>
            <a:off x="438150" y="3316288"/>
            <a:ext cx="407988" cy="242887"/>
          </a:xfrm>
          <a:prstGeom prst="rect">
            <a:avLst/>
          </a:prstGeom>
          <a:noFill/>
          <a:ln w="9525">
            <a:noFill/>
            <a:miter lim="800000"/>
            <a:headEnd/>
            <a:tailEnd/>
          </a:ln>
        </p:spPr>
      </p:pic>
      <p:pic>
        <p:nvPicPr>
          <p:cNvPr id="5155" name="Picture 180"/>
          <p:cNvPicPr>
            <a:picLocks noChangeArrowheads="1"/>
          </p:cNvPicPr>
          <p:nvPr/>
        </p:nvPicPr>
        <p:blipFill>
          <a:blip r:embed="rId16" cstate="print"/>
          <a:srcRect/>
          <a:stretch>
            <a:fillRect/>
          </a:stretch>
        </p:blipFill>
        <p:spPr bwMode="auto">
          <a:xfrm>
            <a:off x="6608763" y="3316288"/>
            <a:ext cx="407987" cy="242887"/>
          </a:xfrm>
          <a:prstGeom prst="rect">
            <a:avLst/>
          </a:prstGeom>
          <a:noFill/>
          <a:ln w="9525">
            <a:noFill/>
            <a:miter lim="800000"/>
            <a:headEnd/>
            <a:tailEnd/>
          </a:ln>
        </p:spPr>
      </p:pic>
      <p:sp>
        <p:nvSpPr>
          <p:cNvPr id="5156" name="Rectangle 181"/>
          <p:cNvSpPr>
            <a:spLocks noChangeArrowheads="1"/>
          </p:cNvSpPr>
          <p:nvPr/>
        </p:nvSpPr>
        <p:spPr bwMode="auto">
          <a:xfrm>
            <a:off x="685800" y="277813"/>
            <a:ext cx="7772400" cy="990600"/>
          </a:xfrm>
          <a:prstGeom prst="rect">
            <a:avLst/>
          </a:prstGeom>
          <a:noFill/>
          <a:ln w="9525">
            <a:noFill/>
            <a:miter lim="800000"/>
            <a:headEnd/>
            <a:tailEnd/>
          </a:ln>
        </p:spPr>
        <p:txBody>
          <a:bodyPr lIns="92836" tIns="46418" rIns="92836" bIns="46418" anchor="ctr"/>
          <a:lstStyle/>
          <a:p>
            <a:pPr algn="ctr" eaLnBrk="0" hangingPunct="0">
              <a:lnSpc>
                <a:spcPct val="90000"/>
              </a:lnSpc>
            </a:pPr>
            <a:r>
              <a:rPr lang="es-ES" sz="4000">
                <a:solidFill>
                  <a:schemeClr val="tx2"/>
                </a:solidFill>
                <a:latin typeface="Arial" charset="0"/>
              </a:rPr>
              <a:t>Ejemplo de túnel</a:t>
            </a:r>
          </a:p>
        </p:txBody>
      </p:sp>
      <p:sp>
        <p:nvSpPr>
          <p:cNvPr id="5157" name="Text Box 182"/>
          <p:cNvSpPr txBox="1">
            <a:spLocks noChangeArrowheads="1"/>
          </p:cNvSpPr>
          <p:nvPr/>
        </p:nvSpPr>
        <p:spPr bwMode="auto">
          <a:xfrm>
            <a:off x="914400" y="4135438"/>
            <a:ext cx="1416050" cy="366712"/>
          </a:xfrm>
          <a:prstGeom prst="rect">
            <a:avLst/>
          </a:prstGeom>
          <a:noFill/>
          <a:ln w="9525">
            <a:noFill/>
            <a:miter lim="800000"/>
            <a:headEnd/>
            <a:tailEnd/>
          </a:ln>
        </p:spPr>
        <p:txBody>
          <a:bodyPr wrap="none">
            <a:spAutoFit/>
          </a:bodyPr>
          <a:lstStyle/>
          <a:p>
            <a:r>
              <a:rPr lang="es-ES_tradnl" b="1">
                <a:latin typeface="Arial" charset="0"/>
              </a:rPr>
              <a:t>Red TCP/IP</a:t>
            </a:r>
            <a:endParaRPr lang="es-ES" b="1">
              <a:latin typeface="Arial" charset="0"/>
            </a:endParaRPr>
          </a:p>
        </p:txBody>
      </p:sp>
      <p:sp>
        <p:nvSpPr>
          <p:cNvPr id="5158" name="Text Box 183"/>
          <p:cNvSpPr txBox="1">
            <a:spLocks noChangeArrowheads="1"/>
          </p:cNvSpPr>
          <p:nvPr/>
        </p:nvSpPr>
        <p:spPr bwMode="auto">
          <a:xfrm>
            <a:off x="838200" y="5578475"/>
            <a:ext cx="7366000" cy="822325"/>
          </a:xfrm>
          <a:prstGeom prst="rect">
            <a:avLst/>
          </a:prstGeom>
          <a:noFill/>
          <a:ln w="9525">
            <a:noFill/>
            <a:miter lim="800000"/>
            <a:headEnd/>
            <a:tailEnd/>
          </a:ln>
        </p:spPr>
        <p:txBody>
          <a:bodyPr wrap="none">
            <a:spAutoFit/>
          </a:bodyPr>
          <a:lstStyle/>
          <a:p>
            <a:pPr algn="ctr"/>
            <a:r>
              <a:rPr lang="es-ES" sz="2400"/>
              <a:t>Túnel SNA transportando datagramas IP</a:t>
            </a:r>
          </a:p>
          <a:p>
            <a:pPr algn="ctr"/>
            <a:r>
              <a:rPr lang="es-ES" sz="2400"/>
              <a:t>Los datagramas IP viajan ‘encapsulados’ en paquetes SNA</a:t>
            </a:r>
          </a:p>
        </p:txBody>
      </p:sp>
      <p:sp>
        <p:nvSpPr>
          <p:cNvPr id="5159" name="Line 184"/>
          <p:cNvSpPr>
            <a:spLocks noChangeShapeType="1"/>
          </p:cNvSpPr>
          <p:nvPr/>
        </p:nvSpPr>
        <p:spPr bwMode="auto">
          <a:xfrm>
            <a:off x="1143000" y="2057400"/>
            <a:ext cx="381000" cy="838200"/>
          </a:xfrm>
          <a:prstGeom prst="line">
            <a:avLst/>
          </a:prstGeom>
          <a:noFill/>
          <a:ln w="9525">
            <a:solidFill>
              <a:schemeClr val="tx1"/>
            </a:solidFill>
            <a:round/>
            <a:headEnd/>
            <a:tailEnd type="triangle" w="med" len="med"/>
          </a:ln>
        </p:spPr>
        <p:txBody>
          <a:bodyPr/>
          <a:lstStyle/>
          <a:p>
            <a:endParaRPr lang="es-ES"/>
          </a:p>
        </p:txBody>
      </p:sp>
      <p:sp>
        <p:nvSpPr>
          <p:cNvPr id="5160" name="Line 185"/>
          <p:cNvSpPr>
            <a:spLocks noChangeShapeType="1"/>
          </p:cNvSpPr>
          <p:nvPr/>
        </p:nvSpPr>
        <p:spPr bwMode="auto">
          <a:xfrm>
            <a:off x="6629400" y="2209800"/>
            <a:ext cx="0" cy="1066800"/>
          </a:xfrm>
          <a:prstGeom prst="line">
            <a:avLst/>
          </a:prstGeom>
          <a:noFill/>
          <a:ln w="9525">
            <a:solidFill>
              <a:schemeClr val="tx1"/>
            </a:solidFill>
            <a:round/>
            <a:headEnd/>
            <a:tailEnd type="triangle" w="med" len="med"/>
          </a:ln>
        </p:spPr>
        <p:txBody>
          <a:bodyPr/>
          <a:lstStyle/>
          <a:p>
            <a:endParaRPr lang="es-ES"/>
          </a:p>
        </p:txBody>
      </p:sp>
      <p:sp>
        <p:nvSpPr>
          <p:cNvPr id="5161" name="Text Box 186"/>
          <p:cNvSpPr txBox="1">
            <a:spLocks noChangeArrowheads="1"/>
          </p:cNvSpPr>
          <p:nvPr/>
        </p:nvSpPr>
        <p:spPr bwMode="auto">
          <a:xfrm>
            <a:off x="457200" y="1709738"/>
            <a:ext cx="1525588" cy="336550"/>
          </a:xfrm>
          <a:prstGeom prst="rect">
            <a:avLst/>
          </a:prstGeom>
          <a:noFill/>
          <a:ln w="9525">
            <a:noFill/>
            <a:miter lim="800000"/>
            <a:headEnd/>
            <a:tailEnd/>
          </a:ln>
        </p:spPr>
        <p:txBody>
          <a:bodyPr wrap="none">
            <a:spAutoFit/>
          </a:bodyPr>
          <a:lstStyle/>
          <a:p>
            <a:r>
              <a:rPr lang="es-ES" sz="1600" b="1">
                <a:latin typeface="Arial" charset="0"/>
              </a:rPr>
              <a:t>Encapsulador</a:t>
            </a:r>
          </a:p>
        </p:txBody>
      </p:sp>
      <p:sp>
        <p:nvSpPr>
          <p:cNvPr id="5162" name="Text Box 187"/>
          <p:cNvSpPr txBox="1">
            <a:spLocks noChangeArrowheads="1"/>
          </p:cNvSpPr>
          <p:nvPr/>
        </p:nvSpPr>
        <p:spPr bwMode="auto">
          <a:xfrm>
            <a:off x="5942013" y="1801813"/>
            <a:ext cx="1525587" cy="336550"/>
          </a:xfrm>
          <a:prstGeom prst="rect">
            <a:avLst/>
          </a:prstGeom>
          <a:noFill/>
          <a:ln w="9525">
            <a:noFill/>
            <a:miter lim="800000"/>
            <a:headEnd/>
            <a:tailEnd/>
          </a:ln>
        </p:spPr>
        <p:txBody>
          <a:bodyPr wrap="none">
            <a:spAutoFit/>
          </a:bodyPr>
          <a:lstStyle/>
          <a:p>
            <a:r>
              <a:rPr lang="es-ES" sz="1600" b="1">
                <a:latin typeface="Arial" charset="0"/>
              </a:rPr>
              <a:t>Encapsulador</a:t>
            </a:r>
          </a:p>
        </p:txBody>
      </p:sp>
      <p:sp>
        <p:nvSpPr>
          <p:cNvPr id="5163" name="Rectangle 188"/>
          <p:cNvSpPr>
            <a:spLocks noChangeArrowheads="1"/>
          </p:cNvSpPr>
          <p:nvPr/>
        </p:nvSpPr>
        <p:spPr bwMode="auto">
          <a:xfrm>
            <a:off x="4038600" y="4876800"/>
            <a:ext cx="2514600" cy="381000"/>
          </a:xfrm>
          <a:prstGeom prst="rect">
            <a:avLst/>
          </a:prstGeom>
          <a:solidFill>
            <a:srgbClr val="99CCFF"/>
          </a:solidFill>
          <a:ln w="9525">
            <a:solidFill>
              <a:schemeClr val="tx1"/>
            </a:solidFill>
            <a:miter lim="800000"/>
            <a:headEnd/>
            <a:tailEnd/>
          </a:ln>
        </p:spPr>
        <p:txBody>
          <a:bodyPr wrap="none" anchor="ctr"/>
          <a:lstStyle/>
          <a:p>
            <a:pPr algn="ctr"/>
            <a:r>
              <a:rPr lang="es-ES" b="1">
                <a:latin typeface="Arial" charset="0"/>
              </a:rPr>
              <a:t>Datagrama IP</a:t>
            </a:r>
          </a:p>
        </p:txBody>
      </p:sp>
      <p:sp>
        <p:nvSpPr>
          <p:cNvPr id="5164" name="Text Box 189"/>
          <p:cNvSpPr txBox="1">
            <a:spLocks noChangeArrowheads="1"/>
          </p:cNvSpPr>
          <p:nvPr/>
        </p:nvSpPr>
        <p:spPr bwMode="auto">
          <a:xfrm>
            <a:off x="2743200" y="4692650"/>
            <a:ext cx="1219200" cy="641350"/>
          </a:xfrm>
          <a:prstGeom prst="rect">
            <a:avLst/>
          </a:prstGeom>
          <a:noFill/>
          <a:ln w="9525">
            <a:noFill/>
            <a:miter lim="800000"/>
            <a:headEnd/>
            <a:tailEnd/>
          </a:ln>
        </p:spPr>
        <p:txBody>
          <a:bodyPr>
            <a:spAutoFit/>
          </a:bodyPr>
          <a:lstStyle/>
          <a:p>
            <a:pPr algn="ctr">
              <a:spcBef>
                <a:spcPct val="50000"/>
              </a:spcBef>
            </a:pPr>
            <a:r>
              <a:rPr lang="es-ES" b="1">
                <a:latin typeface="Arial" charset="0"/>
              </a:rPr>
              <a:t>Paquete SNA</a:t>
            </a:r>
          </a:p>
        </p:txBody>
      </p:sp>
      <p:sp>
        <p:nvSpPr>
          <p:cNvPr id="5165" name="Text Box 190"/>
          <p:cNvSpPr txBox="1">
            <a:spLocks noChangeArrowheads="1"/>
          </p:cNvSpPr>
          <p:nvPr/>
        </p:nvSpPr>
        <p:spPr bwMode="auto">
          <a:xfrm>
            <a:off x="7104063" y="4135438"/>
            <a:ext cx="1416050" cy="366712"/>
          </a:xfrm>
          <a:prstGeom prst="rect">
            <a:avLst/>
          </a:prstGeom>
          <a:noFill/>
          <a:ln w="9525">
            <a:noFill/>
            <a:miter lim="800000"/>
            <a:headEnd/>
            <a:tailEnd/>
          </a:ln>
        </p:spPr>
        <p:txBody>
          <a:bodyPr wrap="none">
            <a:spAutoFit/>
          </a:bodyPr>
          <a:lstStyle/>
          <a:p>
            <a:r>
              <a:rPr lang="es-ES_tradnl" b="1">
                <a:latin typeface="Arial" charset="0"/>
              </a:rPr>
              <a:t>Red TCP/IP</a:t>
            </a:r>
            <a:endParaRPr lang="es-ES" b="1">
              <a:latin typeface="Arial" charset="0"/>
            </a:endParaRPr>
          </a:p>
        </p:txBody>
      </p:sp>
      <p:sp>
        <p:nvSpPr>
          <p:cNvPr id="5166" name="Line 191"/>
          <p:cNvSpPr>
            <a:spLocks noChangeShapeType="1"/>
          </p:cNvSpPr>
          <p:nvPr/>
        </p:nvSpPr>
        <p:spPr bwMode="auto">
          <a:xfrm flipV="1">
            <a:off x="4572000" y="3657600"/>
            <a:ext cx="0" cy="106680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609600"/>
          </a:xfrm>
        </p:spPr>
        <p:txBody>
          <a:bodyPr/>
          <a:lstStyle/>
          <a:p>
            <a:pPr eaLnBrk="1" hangingPunct="1"/>
            <a:r>
              <a:rPr lang="es-ES" sz="4000" smtClean="0">
                <a:latin typeface="Times New Roman" pitchFamily="18" charset="0"/>
              </a:rPr>
              <a:t>Redes Privadas Virtuales (VPNs)</a:t>
            </a:r>
          </a:p>
        </p:txBody>
      </p:sp>
      <p:sp>
        <p:nvSpPr>
          <p:cNvPr id="6147" name="Rectangle 3"/>
          <p:cNvSpPr>
            <a:spLocks noGrp="1" noChangeArrowheads="1"/>
          </p:cNvSpPr>
          <p:nvPr>
            <p:ph type="body" idx="1"/>
          </p:nvPr>
        </p:nvSpPr>
        <p:spPr>
          <a:xfrm>
            <a:off x="685800" y="1447800"/>
            <a:ext cx="7772400" cy="4648200"/>
          </a:xfrm>
        </p:spPr>
        <p:txBody>
          <a:bodyPr/>
          <a:lstStyle/>
          <a:p>
            <a:pPr eaLnBrk="1" hangingPunct="1">
              <a:lnSpc>
                <a:spcPct val="90000"/>
              </a:lnSpc>
            </a:pPr>
            <a:r>
              <a:rPr lang="es-ES" sz="2800" smtClean="0">
                <a:latin typeface="Times New Roman" pitchFamily="18" charset="0"/>
              </a:rPr>
              <a:t>Consiste en aprovechar una infraestructura pública para simular una red privada.</a:t>
            </a:r>
          </a:p>
          <a:p>
            <a:pPr eaLnBrk="1" hangingPunct="1">
              <a:lnSpc>
                <a:spcPct val="90000"/>
              </a:lnSpc>
            </a:pPr>
            <a:r>
              <a:rPr lang="es-ES" sz="2800" smtClean="0">
                <a:latin typeface="Times New Roman" pitchFamily="18" charset="0"/>
              </a:rPr>
              <a:t>El direccionamiento es independiente del de la red pública.</a:t>
            </a:r>
          </a:p>
          <a:p>
            <a:pPr eaLnBrk="1" hangingPunct="1">
              <a:lnSpc>
                <a:spcPct val="90000"/>
              </a:lnSpc>
            </a:pPr>
            <a:r>
              <a:rPr lang="es-ES" sz="2800" smtClean="0">
                <a:latin typeface="Times New Roman" pitchFamily="18" charset="0"/>
              </a:rPr>
              <a:t>Solución muy útil actualmente para comunicar  una empresa a través de Internet.</a:t>
            </a:r>
          </a:p>
          <a:p>
            <a:pPr eaLnBrk="1" hangingPunct="1">
              <a:lnSpc>
                <a:spcPct val="90000"/>
              </a:lnSpc>
            </a:pPr>
            <a:r>
              <a:rPr lang="es-ES" sz="2800" smtClean="0">
                <a:latin typeface="Times New Roman" pitchFamily="18" charset="0"/>
              </a:rPr>
              <a:t>A menudo conllevan un requerimiento de seguridad (encriptación con IPSec).</a:t>
            </a:r>
          </a:p>
          <a:p>
            <a:pPr eaLnBrk="1" hangingPunct="1">
              <a:lnSpc>
                <a:spcPct val="90000"/>
              </a:lnSpc>
            </a:pPr>
            <a:r>
              <a:rPr lang="es-ES" sz="2800" smtClean="0">
                <a:latin typeface="Times New Roman" pitchFamily="18" charset="0"/>
              </a:rPr>
              <a:t>Se basa en la creación de túneles. Los túneles pueden conectar usuarios u oficinas remotas.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354513" y="5029200"/>
            <a:ext cx="2808287" cy="1508125"/>
            <a:chOff x="2743" y="3168"/>
            <a:chExt cx="1769" cy="950"/>
          </a:xfrm>
        </p:grpSpPr>
        <p:grpSp>
          <p:nvGrpSpPr>
            <p:cNvPr id="3" name="Group 3"/>
            <p:cNvGrpSpPr>
              <a:grpSpLocks/>
            </p:cNvGrpSpPr>
            <p:nvPr/>
          </p:nvGrpSpPr>
          <p:grpSpPr bwMode="auto">
            <a:xfrm>
              <a:off x="2743" y="3648"/>
              <a:ext cx="1253" cy="470"/>
              <a:chOff x="2743" y="3648"/>
              <a:chExt cx="1253" cy="470"/>
            </a:xfrm>
          </p:grpSpPr>
          <p:sp>
            <p:nvSpPr>
              <p:cNvPr id="7232" name="Line 4"/>
              <p:cNvSpPr>
                <a:spLocks noChangeShapeType="1"/>
              </p:cNvSpPr>
              <p:nvPr/>
            </p:nvSpPr>
            <p:spPr bwMode="auto">
              <a:xfrm flipV="1">
                <a:off x="3024" y="3648"/>
                <a:ext cx="384" cy="144"/>
              </a:xfrm>
              <a:prstGeom prst="line">
                <a:avLst/>
              </a:prstGeom>
              <a:noFill/>
              <a:ln w="9525">
                <a:solidFill>
                  <a:schemeClr val="tx1"/>
                </a:solidFill>
                <a:round/>
                <a:headEnd/>
                <a:tailEnd type="triangle" w="med" len="med"/>
              </a:ln>
            </p:spPr>
            <p:txBody>
              <a:bodyPr/>
              <a:lstStyle/>
              <a:p>
                <a:endParaRPr lang="es-ES"/>
              </a:p>
            </p:txBody>
          </p:sp>
          <p:sp>
            <p:nvSpPr>
              <p:cNvPr id="7233" name="Text Box 5"/>
              <p:cNvSpPr txBox="1">
                <a:spLocks noChangeArrowheads="1"/>
              </p:cNvSpPr>
              <p:nvPr/>
            </p:nvSpPr>
            <p:spPr bwMode="auto">
              <a:xfrm>
                <a:off x="2743" y="3792"/>
                <a:ext cx="1253" cy="326"/>
              </a:xfrm>
              <a:prstGeom prst="rect">
                <a:avLst/>
              </a:prstGeom>
              <a:noFill/>
              <a:ln w="9525">
                <a:noFill/>
                <a:miter lim="800000"/>
                <a:headEnd/>
                <a:tailEnd/>
              </a:ln>
            </p:spPr>
            <p:txBody>
              <a:bodyPr wrap="none">
                <a:spAutoFit/>
              </a:bodyPr>
              <a:lstStyle/>
              <a:p>
                <a:pPr algn="ctr"/>
                <a:r>
                  <a:rPr lang="es-ES" sz="1400" b="1">
                    <a:latin typeface="Arial" charset="0"/>
                  </a:rPr>
                  <a:t>Puede ir encriptado</a:t>
                </a:r>
              </a:p>
              <a:p>
                <a:pPr algn="ctr"/>
                <a:r>
                  <a:rPr lang="es-ES" sz="1400" b="1">
                    <a:latin typeface="Arial" charset="0"/>
                  </a:rPr>
                  <a:t>(si se usa IPSec ESP)</a:t>
                </a:r>
              </a:p>
            </p:txBody>
          </p:sp>
        </p:grpSp>
        <p:sp>
          <p:nvSpPr>
            <p:cNvPr id="7231" name="Rectangle 6" descr="Tablero de damas grande"/>
            <p:cNvSpPr>
              <a:spLocks noChangeArrowheads="1"/>
            </p:cNvSpPr>
            <p:nvPr/>
          </p:nvSpPr>
          <p:spPr bwMode="auto">
            <a:xfrm>
              <a:off x="3345" y="3168"/>
              <a:ext cx="1167" cy="459"/>
            </a:xfrm>
            <a:prstGeom prst="rect">
              <a:avLst/>
            </a:prstGeom>
            <a:pattFill prst="lgCheck">
              <a:fgClr>
                <a:schemeClr val="accent1"/>
              </a:fgClr>
              <a:bgClr>
                <a:schemeClr val="bg1"/>
              </a:bgClr>
            </a:pattFill>
            <a:ln w="9525">
              <a:solidFill>
                <a:schemeClr val="tx1"/>
              </a:solidFill>
              <a:miter lim="800000"/>
              <a:headEnd/>
              <a:tailEnd/>
            </a:ln>
          </p:spPr>
          <p:txBody>
            <a:bodyPr wrap="none" anchor="ctr"/>
            <a:lstStyle/>
            <a:p>
              <a:endParaRPr lang="es-ES"/>
            </a:p>
          </p:txBody>
        </p:sp>
      </p:grpSp>
      <p:grpSp>
        <p:nvGrpSpPr>
          <p:cNvPr id="4" name="Group 7"/>
          <p:cNvGrpSpPr>
            <a:grpSpLocks/>
          </p:cNvGrpSpPr>
          <p:nvPr/>
        </p:nvGrpSpPr>
        <p:grpSpPr bwMode="auto">
          <a:xfrm>
            <a:off x="427038" y="4832350"/>
            <a:ext cx="2711450" cy="882650"/>
            <a:chOff x="269" y="3044"/>
            <a:chExt cx="1708" cy="556"/>
          </a:xfrm>
        </p:grpSpPr>
        <p:grpSp>
          <p:nvGrpSpPr>
            <p:cNvPr id="5" name="Group 8"/>
            <p:cNvGrpSpPr>
              <a:grpSpLocks/>
            </p:cNvGrpSpPr>
            <p:nvPr/>
          </p:nvGrpSpPr>
          <p:grpSpPr bwMode="auto">
            <a:xfrm rot="-1200000">
              <a:off x="528" y="3044"/>
              <a:ext cx="1449" cy="76"/>
              <a:chOff x="1790" y="1441"/>
              <a:chExt cx="2016" cy="96"/>
            </a:xfrm>
          </p:grpSpPr>
          <p:sp>
            <p:nvSpPr>
              <p:cNvPr id="67593" name="Line 9"/>
              <p:cNvSpPr>
                <a:spLocks noChangeShapeType="1"/>
              </p:cNvSpPr>
              <p:nvPr/>
            </p:nvSpPr>
            <p:spPr bwMode="auto">
              <a:xfrm flipV="1">
                <a:off x="2702" y="1432"/>
                <a:ext cx="96" cy="96"/>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594" name="Line 10"/>
              <p:cNvSpPr>
                <a:spLocks noChangeShapeType="1"/>
              </p:cNvSpPr>
              <p:nvPr/>
            </p:nvSpPr>
            <p:spPr bwMode="auto">
              <a:xfrm>
                <a:off x="1788" y="1432"/>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595" name="Line 11"/>
              <p:cNvSpPr>
                <a:spLocks noChangeShapeType="1"/>
              </p:cNvSpPr>
              <p:nvPr/>
            </p:nvSpPr>
            <p:spPr bwMode="auto">
              <a:xfrm>
                <a:off x="1934" y="1433"/>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596" name="Line 12"/>
              <p:cNvSpPr>
                <a:spLocks noChangeShapeType="1"/>
              </p:cNvSpPr>
              <p:nvPr/>
            </p:nvSpPr>
            <p:spPr bwMode="auto">
              <a:xfrm>
                <a:off x="2076" y="1437"/>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597" name="Line 13"/>
              <p:cNvSpPr>
                <a:spLocks noChangeShapeType="1"/>
              </p:cNvSpPr>
              <p:nvPr/>
            </p:nvSpPr>
            <p:spPr bwMode="auto">
              <a:xfrm>
                <a:off x="2222" y="1438"/>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598" name="Line 14"/>
              <p:cNvSpPr>
                <a:spLocks noChangeShapeType="1"/>
              </p:cNvSpPr>
              <p:nvPr/>
            </p:nvSpPr>
            <p:spPr bwMode="auto">
              <a:xfrm>
                <a:off x="2365" y="1438"/>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599" name="Line 15"/>
              <p:cNvSpPr>
                <a:spLocks noChangeShapeType="1"/>
              </p:cNvSpPr>
              <p:nvPr/>
            </p:nvSpPr>
            <p:spPr bwMode="auto">
              <a:xfrm>
                <a:off x="2510" y="1441"/>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0" name="Line 16"/>
              <p:cNvSpPr>
                <a:spLocks noChangeShapeType="1"/>
              </p:cNvSpPr>
              <p:nvPr/>
            </p:nvSpPr>
            <p:spPr bwMode="auto">
              <a:xfrm>
                <a:off x="2652" y="1438"/>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1" name="Line 17"/>
              <p:cNvSpPr>
                <a:spLocks noChangeShapeType="1"/>
              </p:cNvSpPr>
              <p:nvPr/>
            </p:nvSpPr>
            <p:spPr bwMode="auto">
              <a:xfrm>
                <a:off x="2703" y="1537"/>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2" name="Line 18"/>
              <p:cNvSpPr>
                <a:spLocks noChangeShapeType="1"/>
              </p:cNvSpPr>
              <p:nvPr/>
            </p:nvSpPr>
            <p:spPr bwMode="auto">
              <a:xfrm>
                <a:off x="2845" y="1534"/>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3" name="Line 19"/>
              <p:cNvSpPr>
                <a:spLocks noChangeShapeType="1"/>
              </p:cNvSpPr>
              <p:nvPr/>
            </p:nvSpPr>
            <p:spPr bwMode="auto">
              <a:xfrm>
                <a:off x="2990" y="1527"/>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4" name="Line 20"/>
              <p:cNvSpPr>
                <a:spLocks noChangeShapeType="1"/>
              </p:cNvSpPr>
              <p:nvPr/>
            </p:nvSpPr>
            <p:spPr bwMode="auto">
              <a:xfrm>
                <a:off x="3132" y="1529"/>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5" name="Line 21"/>
              <p:cNvSpPr>
                <a:spLocks noChangeShapeType="1"/>
              </p:cNvSpPr>
              <p:nvPr/>
            </p:nvSpPr>
            <p:spPr bwMode="auto">
              <a:xfrm>
                <a:off x="3279" y="1529"/>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6" name="Line 22"/>
              <p:cNvSpPr>
                <a:spLocks noChangeShapeType="1"/>
              </p:cNvSpPr>
              <p:nvPr/>
            </p:nvSpPr>
            <p:spPr bwMode="auto">
              <a:xfrm>
                <a:off x="3416" y="1529"/>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7" name="Line 23"/>
              <p:cNvSpPr>
                <a:spLocks noChangeShapeType="1"/>
              </p:cNvSpPr>
              <p:nvPr/>
            </p:nvSpPr>
            <p:spPr bwMode="auto">
              <a:xfrm>
                <a:off x="3566" y="1536"/>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sp>
            <p:nvSpPr>
              <p:cNvPr id="67608" name="Line 24"/>
              <p:cNvSpPr>
                <a:spLocks noChangeShapeType="1"/>
              </p:cNvSpPr>
              <p:nvPr/>
            </p:nvSpPr>
            <p:spPr bwMode="auto">
              <a:xfrm>
                <a:off x="3708" y="1533"/>
                <a:ext cx="96" cy="0"/>
              </a:xfrm>
              <a:prstGeom prst="line">
                <a:avLst/>
              </a:prstGeom>
              <a:noFill/>
              <a:ln w="25400">
                <a:solidFill>
                  <a:schemeClr val="accent2"/>
                </a:solidFill>
                <a:round/>
                <a:headEnd type="none" w="sm" len="sm"/>
                <a:tailEnd type="none" w="sm" len="sm"/>
              </a:ln>
              <a:effectLst>
                <a:outerShdw dist="17961" dir="2700000" algn="ctr" rotWithShape="0">
                  <a:schemeClr val="tx1"/>
                </a:outerShdw>
              </a:effectLst>
            </p:spPr>
            <p:txBody>
              <a:bodyPr wrap="none" anchor="ctr"/>
              <a:lstStyle/>
              <a:p>
                <a:pPr>
                  <a:defRPr/>
                </a:pPr>
                <a:endParaRPr lang="es-ES"/>
              </a:p>
            </p:txBody>
          </p:sp>
        </p:grpSp>
        <p:sp>
          <p:nvSpPr>
            <p:cNvPr id="7213" name="Text Box 25"/>
            <p:cNvSpPr txBox="1">
              <a:spLocks noChangeArrowheads="1"/>
            </p:cNvSpPr>
            <p:nvPr/>
          </p:nvSpPr>
          <p:spPr bwMode="auto">
            <a:xfrm>
              <a:off x="269" y="3408"/>
              <a:ext cx="643" cy="192"/>
            </a:xfrm>
            <a:prstGeom prst="rect">
              <a:avLst/>
            </a:prstGeom>
            <a:noFill/>
            <a:ln w="9525">
              <a:noFill/>
              <a:miter lim="800000"/>
              <a:headEnd/>
              <a:tailEnd/>
            </a:ln>
          </p:spPr>
          <p:txBody>
            <a:bodyPr wrap="none">
              <a:spAutoFit/>
            </a:bodyPr>
            <a:lstStyle/>
            <a:p>
              <a:r>
                <a:rPr lang="es-ES" sz="1400" b="1">
                  <a:latin typeface="Arial" charset="0"/>
                </a:rPr>
                <a:t>200.1.1.20</a:t>
              </a:r>
            </a:p>
          </p:txBody>
        </p:sp>
      </p:grpSp>
      <p:sp>
        <p:nvSpPr>
          <p:cNvPr id="67610" name="Freeform 26"/>
          <p:cNvSpPr>
            <a:spLocks/>
          </p:cNvSpPr>
          <p:nvPr/>
        </p:nvSpPr>
        <p:spPr bwMode="auto">
          <a:xfrm rot="20400000">
            <a:off x="2895600" y="4137025"/>
            <a:ext cx="1998663" cy="130175"/>
          </a:xfrm>
          <a:custGeom>
            <a:avLst/>
            <a:gdLst/>
            <a:ahLst/>
            <a:cxnLst>
              <a:cxn ang="0">
                <a:pos x="0" y="0"/>
              </a:cxn>
              <a:cxn ang="0">
                <a:pos x="1008" y="0"/>
              </a:cxn>
              <a:cxn ang="0">
                <a:pos x="912" y="96"/>
              </a:cxn>
              <a:cxn ang="0">
                <a:pos x="2016" y="96"/>
              </a:cxn>
            </a:cxnLst>
            <a:rect l="0" t="0" r="r" b="b"/>
            <a:pathLst>
              <a:path w="2017" h="97">
                <a:moveTo>
                  <a:pt x="0" y="0"/>
                </a:moveTo>
                <a:lnTo>
                  <a:pt x="1008" y="0"/>
                </a:lnTo>
                <a:lnTo>
                  <a:pt x="912" y="96"/>
                </a:lnTo>
                <a:lnTo>
                  <a:pt x="2016" y="96"/>
                </a:lnTo>
              </a:path>
            </a:pathLst>
          </a:custGeom>
          <a:noFill/>
          <a:ln w="25400" cap="rnd" cmpd="sng">
            <a:solidFill>
              <a:schemeClr val="accent2"/>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sp>
        <p:nvSpPr>
          <p:cNvPr id="67611" name="Freeform 27"/>
          <p:cNvSpPr>
            <a:spLocks/>
          </p:cNvSpPr>
          <p:nvPr/>
        </p:nvSpPr>
        <p:spPr bwMode="auto">
          <a:xfrm rot="20400000">
            <a:off x="4865688" y="3276600"/>
            <a:ext cx="1154112" cy="109538"/>
          </a:xfrm>
          <a:custGeom>
            <a:avLst/>
            <a:gdLst/>
            <a:ahLst/>
            <a:cxnLst>
              <a:cxn ang="0">
                <a:pos x="0" y="0"/>
              </a:cxn>
              <a:cxn ang="0">
                <a:pos x="1008" y="0"/>
              </a:cxn>
              <a:cxn ang="0">
                <a:pos x="912" y="96"/>
              </a:cxn>
              <a:cxn ang="0">
                <a:pos x="2016" y="96"/>
              </a:cxn>
            </a:cxnLst>
            <a:rect l="0" t="0" r="r" b="b"/>
            <a:pathLst>
              <a:path w="2017" h="97">
                <a:moveTo>
                  <a:pt x="0" y="0"/>
                </a:moveTo>
                <a:lnTo>
                  <a:pt x="1008" y="0"/>
                </a:lnTo>
                <a:lnTo>
                  <a:pt x="912" y="96"/>
                </a:lnTo>
                <a:lnTo>
                  <a:pt x="2016" y="96"/>
                </a:lnTo>
              </a:path>
            </a:pathLst>
          </a:custGeom>
          <a:noFill/>
          <a:ln w="25400" cap="rnd" cmpd="sng">
            <a:solidFill>
              <a:schemeClr val="accent2"/>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pic>
        <p:nvPicPr>
          <p:cNvPr id="7174" name="Picture 28"/>
          <p:cNvPicPr>
            <a:picLocks noChangeArrowheads="1"/>
          </p:cNvPicPr>
          <p:nvPr/>
        </p:nvPicPr>
        <p:blipFill>
          <a:blip r:embed="rId3" cstate="print"/>
          <a:srcRect/>
          <a:stretch>
            <a:fillRect/>
          </a:stretch>
        </p:blipFill>
        <p:spPr bwMode="auto">
          <a:xfrm>
            <a:off x="3962400" y="3276600"/>
            <a:ext cx="1752600" cy="1219200"/>
          </a:xfrm>
          <a:prstGeom prst="rect">
            <a:avLst/>
          </a:prstGeom>
          <a:noFill/>
          <a:ln w="9525">
            <a:noFill/>
            <a:miter lim="800000"/>
            <a:headEnd/>
            <a:tailEnd/>
          </a:ln>
        </p:spPr>
      </p:pic>
      <p:pic>
        <p:nvPicPr>
          <p:cNvPr id="7175" name="Picture 29"/>
          <p:cNvPicPr>
            <a:picLocks noChangeArrowheads="1"/>
          </p:cNvPicPr>
          <p:nvPr/>
        </p:nvPicPr>
        <p:blipFill>
          <a:blip r:embed="rId4" cstate="print"/>
          <a:srcRect/>
          <a:stretch>
            <a:fillRect/>
          </a:stretch>
        </p:blipFill>
        <p:spPr bwMode="auto">
          <a:xfrm>
            <a:off x="381000" y="4648200"/>
            <a:ext cx="1174750" cy="773113"/>
          </a:xfrm>
          <a:prstGeom prst="rect">
            <a:avLst/>
          </a:prstGeom>
          <a:noFill/>
          <a:ln w="9525">
            <a:noFill/>
            <a:miter lim="800000"/>
            <a:headEnd/>
            <a:tailEnd/>
          </a:ln>
        </p:spPr>
      </p:pic>
      <p:sp>
        <p:nvSpPr>
          <p:cNvPr id="7176" name="Line 30"/>
          <p:cNvSpPr>
            <a:spLocks noChangeShapeType="1"/>
          </p:cNvSpPr>
          <p:nvPr/>
        </p:nvSpPr>
        <p:spPr bwMode="auto">
          <a:xfrm flipH="1">
            <a:off x="6477000" y="1524000"/>
            <a:ext cx="0" cy="2057400"/>
          </a:xfrm>
          <a:prstGeom prst="line">
            <a:avLst/>
          </a:prstGeom>
          <a:noFill/>
          <a:ln w="25400">
            <a:solidFill>
              <a:schemeClr val="accent2"/>
            </a:solidFill>
            <a:round/>
            <a:headEnd/>
            <a:tailEnd/>
          </a:ln>
        </p:spPr>
        <p:txBody>
          <a:bodyPr/>
          <a:lstStyle/>
          <a:p>
            <a:endParaRPr lang="es-ES"/>
          </a:p>
        </p:txBody>
      </p:sp>
      <p:sp>
        <p:nvSpPr>
          <p:cNvPr id="7177" name="Line 31"/>
          <p:cNvSpPr>
            <a:spLocks noChangeShapeType="1"/>
          </p:cNvSpPr>
          <p:nvPr/>
        </p:nvSpPr>
        <p:spPr bwMode="auto">
          <a:xfrm>
            <a:off x="6481763" y="1676400"/>
            <a:ext cx="762000" cy="0"/>
          </a:xfrm>
          <a:prstGeom prst="line">
            <a:avLst/>
          </a:prstGeom>
          <a:noFill/>
          <a:ln w="25400">
            <a:solidFill>
              <a:schemeClr val="accent2"/>
            </a:solidFill>
            <a:round/>
            <a:headEnd/>
            <a:tailEnd/>
          </a:ln>
        </p:spPr>
        <p:txBody>
          <a:bodyPr/>
          <a:lstStyle/>
          <a:p>
            <a:endParaRPr lang="es-ES"/>
          </a:p>
        </p:txBody>
      </p:sp>
      <p:sp>
        <p:nvSpPr>
          <p:cNvPr id="7178" name="Line 32"/>
          <p:cNvSpPr>
            <a:spLocks noChangeShapeType="1"/>
          </p:cNvSpPr>
          <p:nvPr/>
        </p:nvSpPr>
        <p:spPr bwMode="auto">
          <a:xfrm>
            <a:off x="6481763" y="3124200"/>
            <a:ext cx="762000" cy="0"/>
          </a:xfrm>
          <a:prstGeom prst="line">
            <a:avLst/>
          </a:prstGeom>
          <a:noFill/>
          <a:ln w="25400">
            <a:solidFill>
              <a:schemeClr val="accent2"/>
            </a:solidFill>
            <a:round/>
            <a:headEnd/>
            <a:tailEnd/>
          </a:ln>
        </p:spPr>
        <p:txBody>
          <a:bodyPr/>
          <a:lstStyle/>
          <a:p>
            <a:endParaRPr lang="es-ES"/>
          </a:p>
        </p:txBody>
      </p:sp>
      <p:pic>
        <p:nvPicPr>
          <p:cNvPr id="7179" name="Picture 33" descr="VPNConcentratorAug2000"/>
          <p:cNvPicPr>
            <a:picLocks noChangeAspect="1" noChangeArrowheads="1"/>
          </p:cNvPicPr>
          <p:nvPr/>
        </p:nvPicPr>
        <p:blipFill>
          <a:blip r:embed="rId5" cstate="print"/>
          <a:srcRect/>
          <a:stretch>
            <a:fillRect/>
          </a:stretch>
        </p:blipFill>
        <p:spPr bwMode="auto">
          <a:xfrm>
            <a:off x="7004050" y="2719388"/>
            <a:ext cx="776288" cy="709612"/>
          </a:xfrm>
          <a:prstGeom prst="rect">
            <a:avLst/>
          </a:prstGeom>
          <a:noFill/>
          <a:ln w="9525">
            <a:noFill/>
            <a:miter lim="800000"/>
            <a:headEnd/>
            <a:tailEnd/>
          </a:ln>
        </p:spPr>
      </p:pic>
      <p:sp>
        <p:nvSpPr>
          <p:cNvPr id="7180" name="Line 34"/>
          <p:cNvSpPr>
            <a:spLocks noChangeShapeType="1"/>
          </p:cNvSpPr>
          <p:nvPr/>
        </p:nvSpPr>
        <p:spPr bwMode="auto">
          <a:xfrm>
            <a:off x="5719763" y="3048000"/>
            <a:ext cx="762000" cy="0"/>
          </a:xfrm>
          <a:prstGeom prst="line">
            <a:avLst/>
          </a:prstGeom>
          <a:noFill/>
          <a:ln w="25400">
            <a:solidFill>
              <a:schemeClr val="accent2"/>
            </a:solidFill>
            <a:round/>
            <a:headEnd/>
            <a:tailEnd/>
          </a:ln>
        </p:spPr>
        <p:txBody>
          <a:bodyPr/>
          <a:lstStyle/>
          <a:p>
            <a:endParaRPr lang="es-ES"/>
          </a:p>
        </p:txBody>
      </p:sp>
      <p:pic>
        <p:nvPicPr>
          <p:cNvPr id="7181" name="Picture 35"/>
          <p:cNvPicPr>
            <a:picLocks noChangeArrowheads="1"/>
          </p:cNvPicPr>
          <p:nvPr/>
        </p:nvPicPr>
        <p:blipFill>
          <a:blip r:embed="rId6" cstate="print"/>
          <a:srcRect/>
          <a:stretch>
            <a:fillRect/>
          </a:stretch>
        </p:blipFill>
        <p:spPr bwMode="auto">
          <a:xfrm>
            <a:off x="5392738" y="2819400"/>
            <a:ext cx="931862" cy="609600"/>
          </a:xfrm>
          <a:prstGeom prst="rect">
            <a:avLst/>
          </a:prstGeom>
          <a:noFill/>
          <a:ln w="12700">
            <a:noFill/>
            <a:miter lim="800000"/>
            <a:headEnd/>
            <a:tailEnd/>
          </a:ln>
        </p:spPr>
      </p:pic>
      <p:pic>
        <p:nvPicPr>
          <p:cNvPr id="7182" name="Picture 36"/>
          <p:cNvPicPr>
            <a:picLocks noChangeArrowheads="1"/>
          </p:cNvPicPr>
          <p:nvPr/>
        </p:nvPicPr>
        <p:blipFill>
          <a:blip r:embed="rId7" cstate="print"/>
          <a:srcRect/>
          <a:stretch>
            <a:fillRect/>
          </a:stretch>
        </p:blipFill>
        <p:spPr bwMode="auto">
          <a:xfrm>
            <a:off x="6942138" y="1066800"/>
            <a:ext cx="487362" cy="785813"/>
          </a:xfrm>
          <a:prstGeom prst="rect">
            <a:avLst/>
          </a:prstGeom>
          <a:noFill/>
          <a:ln w="9525">
            <a:noFill/>
            <a:miter lim="800000"/>
            <a:headEnd/>
            <a:tailEnd/>
          </a:ln>
        </p:spPr>
      </p:pic>
      <p:pic>
        <p:nvPicPr>
          <p:cNvPr id="7183" name="Picture 37"/>
          <p:cNvPicPr>
            <a:picLocks noChangeArrowheads="1"/>
          </p:cNvPicPr>
          <p:nvPr/>
        </p:nvPicPr>
        <p:blipFill>
          <a:blip r:embed="rId3" cstate="print"/>
          <a:srcRect/>
          <a:stretch>
            <a:fillRect/>
          </a:stretch>
        </p:blipFill>
        <p:spPr bwMode="auto">
          <a:xfrm>
            <a:off x="2057400" y="3962400"/>
            <a:ext cx="1752600" cy="1219200"/>
          </a:xfrm>
          <a:prstGeom prst="rect">
            <a:avLst/>
          </a:prstGeom>
          <a:noFill/>
          <a:ln w="9525">
            <a:noFill/>
            <a:miter lim="800000"/>
            <a:headEnd/>
            <a:tailEnd/>
          </a:ln>
        </p:spPr>
      </p:pic>
      <p:sp>
        <p:nvSpPr>
          <p:cNvPr id="7184" name="Text Box 38"/>
          <p:cNvSpPr txBox="1">
            <a:spLocks noChangeArrowheads="1"/>
          </p:cNvSpPr>
          <p:nvPr/>
        </p:nvSpPr>
        <p:spPr bwMode="auto">
          <a:xfrm>
            <a:off x="2438400" y="4175125"/>
            <a:ext cx="804863" cy="396875"/>
          </a:xfrm>
          <a:prstGeom prst="rect">
            <a:avLst/>
          </a:prstGeom>
          <a:noFill/>
          <a:ln w="9525">
            <a:noFill/>
            <a:miter lim="800000"/>
            <a:headEnd/>
            <a:tailEnd/>
          </a:ln>
        </p:spPr>
        <p:txBody>
          <a:bodyPr wrap="none">
            <a:spAutoFit/>
          </a:bodyPr>
          <a:lstStyle/>
          <a:p>
            <a:r>
              <a:rPr lang="es-ES" sz="2000" b="1">
                <a:latin typeface="Arial" charset="0"/>
              </a:rPr>
              <a:t>ISP 1</a:t>
            </a:r>
          </a:p>
        </p:txBody>
      </p:sp>
      <p:sp>
        <p:nvSpPr>
          <p:cNvPr id="7185" name="Text Box 39"/>
          <p:cNvSpPr txBox="1">
            <a:spLocks noChangeArrowheads="1"/>
          </p:cNvSpPr>
          <p:nvPr/>
        </p:nvSpPr>
        <p:spPr bwMode="auto">
          <a:xfrm>
            <a:off x="4267200" y="3489325"/>
            <a:ext cx="804863" cy="396875"/>
          </a:xfrm>
          <a:prstGeom prst="rect">
            <a:avLst/>
          </a:prstGeom>
          <a:noFill/>
          <a:ln w="9525">
            <a:noFill/>
            <a:miter lim="800000"/>
            <a:headEnd/>
            <a:tailEnd/>
          </a:ln>
        </p:spPr>
        <p:txBody>
          <a:bodyPr wrap="none">
            <a:spAutoFit/>
          </a:bodyPr>
          <a:lstStyle/>
          <a:p>
            <a:r>
              <a:rPr lang="es-ES" sz="2000" b="1">
                <a:latin typeface="Arial" charset="0"/>
              </a:rPr>
              <a:t>ISP 2</a:t>
            </a:r>
          </a:p>
        </p:txBody>
      </p:sp>
      <p:sp>
        <p:nvSpPr>
          <p:cNvPr id="7186" name="Text Box 40"/>
          <p:cNvSpPr txBox="1">
            <a:spLocks noChangeArrowheads="1"/>
          </p:cNvSpPr>
          <p:nvPr/>
        </p:nvSpPr>
        <p:spPr bwMode="auto">
          <a:xfrm>
            <a:off x="7445375" y="1371600"/>
            <a:ext cx="1020763" cy="304800"/>
          </a:xfrm>
          <a:prstGeom prst="rect">
            <a:avLst/>
          </a:prstGeom>
          <a:noFill/>
          <a:ln w="9525">
            <a:noFill/>
            <a:miter lim="800000"/>
            <a:headEnd/>
            <a:tailEnd/>
          </a:ln>
        </p:spPr>
        <p:txBody>
          <a:bodyPr wrap="none">
            <a:spAutoFit/>
          </a:bodyPr>
          <a:lstStyle/>
          <a:p>
            <a:r>
              <a:rPr lang="es-ES" sz="1400" b="1">
                <a:latin typeface="Arial" charset="0"/>
              </a:rPr>
              <a:t>199.1.1.69</a:t>
            </a:r>
          </a:p>
        </p:txBody>
      </p:sp>
      <p:sp>
        <p:nvSpPr>
          <p:cNvPr id="7187" name="Text Box 41"/>
          <p:cNvSpPr txBox="1">
            <a:spLocks noChangeArrowheads="1"/>
          </p:cNvSpPr>
          <p:nvPr/>
        </p:nvSpPr>
        <p:spPr bwMode="auto">
          <a:xfrm>
            <a:off x="6445250" y="3429000"/>
            <a:ext cx="2073275" cy="730250"/>
          </a:xfrm>
          <a:prstGeom prst="rect">
            <a:avLst/>
          </a:prstGeom>
          <a:noFill/>
          <a:ln w="9525">
            <a:noFill/>
            <a:miter lim="800000"/>
            <a:headEnd/>
            <a:tailEnd/>
          </a:ln>
        </p:spPr>
        <p:txBody>
          <a:bodyPr wrap="none">
            <a:spAutoFit/>
          </a:bodyPr>
          <a:lstStyle/>
          <a:p>
            <a:pPr algn="ctr"/>
            <a:r>
              <a:rPr lang="es-ES" sz="1400" b="1">
                <a:latin typeface="Arial" charset="0"/>
              </a:rPr>
              <a:t>199.1.1.10</a:t>
            </a:r>
          </a:p>
          <a:p>
            <a:pPr algn="ctr"/>
            <a:r>
              <a:rPr lang="es-ES" sz="1400" b="1">
                <a:latin typeface="Arial" charset="0"/>
              </a:rPr>
              <a:t>Servidor de Túneles</a:t>
            </a:r>
          </a:p>
          <a:p>
            <a:pPr algn="ctr"/>
            <a:r>
              <a:rPr lang="es-ES" sz="1400" b="1">
                <a:latin typeface="Arial" charset="0"/>
              </a:rPr>
              <a:t>Rango 199.1.1.245-254</a:t>
            </a:r>
          </a:p>
        </p:txBody>
      </p:sp>
      <p:grpSp>
        <p:nvGrpSpPr>
          <p:cNvPr id="6" name="Group 42"/>
          <p:cNvGrpSpPr>
            <a:grpSpLocks/>
          </p:cNvGrpSpPr>
          <p:nvPr/>
        </p:nvGrpSpPr>
        <p:grpSpPr bwMode="auto">
          <a:xfrm>
            <a:off x="1176338" y="4038600"/>
            <a:ext cx="5988050" cy="838200"/>
            <a:chOff x="740" y="2544"/>
            <a:chExt cx="3772" cy="528"/>
          </a:xfrm>
        </p:grpSpPr>
        <p:sp>
          <p:nvSpPr>
            <p:cNvPr id="7208" name="Rectangle 43"/>
            <p:cNvSpPr>
              <a:spLocks noChangeArrowheads="1"/>
            </p:cNvSpPr>
            <p:nvPr/>
          </p:nvSpPr>
          <p:spPr bwMode="auto">
            <a:xfrm rot="-1200000">
              <a:off x="816" y="2544"/>
              <a:ext cx="3696" cy="96"/>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7209" name="Text Box 44"/>
            <p:cNvSpPr txBox="1">
              <a:spLocks noChangeArrowheads="1"/>
            </p:cNvSpPr>
            <p:nvPr/>
          </p:nvSpPr>
          <p:spPr bwMode="auto">
            <a:xfrm rot="-1200000">
              <a:off x="2208" y="2668"/>
              <a:ext cx="755" cy="212"/>
            </a:xfrm>
            <a:prstGeom prst="rect">
              <a:avLst/>
            </a:prstGeom>
            <a:noFill/>
            <a:ln w="9525">
              <a:noFill/>
              <a:miter lim="800000"/>
              <a:headEnd/>
              <a:tailEnd/>
            </a:ln>
          </p:spPr>
          <p:txBody>
            <a:bodyPr wrap="none">
              <a:spAutoFit/>
            </a:bodyPr>
            <a:lstStyle/>
            <a:p>
              <a:r>
                <a:rPr lang="es-ES" sz="1600" b="1">
                  <a:latin typeface="Arial" charset="0"/>
                </a:rPr>
                <a:t>Túnel VPN</a:t>
              </a:r>
            </a:p>
          </p:txBody>
        </p:sp>
        <p:sp>
          <p:nvSpPr>
            <p:cNvPr id="7210" name="Line 45"/>
            <p:cNvSpPr>
              <a:spLocks noChangeShapeType="1"/>
            </p:cNvSpPr>
            <p:nvPr/>
          </p:nvSpPr>
          <p:spPr bwMode="auto">
            <a:xfrm flipH="1">
              <a:off x="1061" y="2736"/>
              <a:ext cx="0" cy="336"/>
            </a:xfrm>
            <a:prstGeom prst="line">
              <a:avLst/>
            </a:prstGeom>
            <a:noFill/>
            <a:ln w="9525">
              <a:solidFill>
                <a:schemeClr val="tx1"/>
              </a:solidFill>
              <a:round/>
              <a:headEnd/>
              <a:tailEnd type="triangle" w="med" len="med"/>
            </a:ln>
          </p:spPr>
          <p:txBody>
            <a:bodyPr/>
            <a:lstStyle/>
            <a:p>
              <a:endParaRPr lang="es-ES"/>
            </a:p>
          </p:txBody>
        </p:sp>
        <p:sp>
          <p:nvSpPr>
            <p:cNvPr id="7211" name="Text Box 46"/>
            <p:cNvSpPr txBox="1">
              <a:spLocks noChangeArrowheads="1"/>
            </p:cNvSpPr>
            <p:nvPr/>
          </p:nvSpPr>
          <p:spPr bwMode="auto">
            <a:xfrm>
              <a:off x="740" y="2544"/>
              <a:ext cx="705" cy="192"/>
            </a:xfrm>
            <a:prstGeom prst="rect">
              <a:avLst/>
            </a:prstGeom>
            <a:noFill/>
            <a:ln w="9525">
              <a:noFill/>
              <a:miter lim="800000"/>
              <a:headEnd/>
              <a:tailEnd/>
            </a:ln>
          </p:spPr>
          <p:txBody>
            <a:bodyPr wrap="none">
              <a:spAutoFit/>
            </a:bodyPr>
            <a:lstStyle/>
            <a:p>
              <a:r>
                <a:rPr lang="es-ES" sz="1400" b="1">
                  <a:latin typeface="Arial" charset="0"/>
                </a:rPr>
                <a:t>199.1.1.245</a:t>
              </a:r>
            </a:p>
          </p:txBody>
        </p:sp>
      </p:grpSp>
      <p:sp>
        <p:nvSpPr>
          <p:cNvPr id="67631" name="Line 47"/>
          <p:cNvSpPr>
            <a:spLocks noChangeShapeType="1"/>
          </p:cNvSpPr>
          <p:nvPr/>
        </p:nvSpPr>
        <p:spPr bwMode="auto">
          <a:xfrm flipV="1">
            <a:off x="1531938" y="3090863"/>
            <a:ext cx="5486400" cy="2014537"/>
          </a:xfrm>
          <a:prstGeom prst="line">
            <a:avLst/>
          </a:prstGeom>
          <a:noFill/>
          <a:ln w="38100">
            <a:solidFill>
              <a:schemeClr val="tx1"/>
            </a:solidFill>
            <a:prstDash val="sysDot"/>
            <a:round/>
            <a:headEnd/>
            <a:tailEnd/>
          </a:ln>
        </p:spPr>
        <p:txBody>
          <a:bodyPr/>
          <a:lstStyle/>
          <a:p>
            <a:endParaRPr lang="es-ES"/>
          </a:p>
        </p:txBody>
      </p:sp>
      <p:grpSp>
        <p:nvGrpSpPr>
          <p:cNvPr id="7" name="Group 48"/>
          <p:cNvGrpSpPr>
            <a:grpSpLocks/>
          </p:cNvGrpSpPr>
          <p:nvPr/>
        </p:nvGrpSpPr>
        <p:grpSpPr bwMode="auto">
          <a:xfrm>
            <a:off x="5029200" y="3962400"/>
            <a:ext cx="2178050" cy="1911350"/>
            <a:chOff x="3168" y="2496"/>
            <a:chExt cx="1372" cy="1204"/>
          </a:xfrm>
        </p:grpSpPr>
        <p:sp>
          <p:nvSpPr>
            <p:cNvPr id="7205" name="Text Box 49"/>
            <p:cNvSpPr txBox="1">
              <a:spLocks noChangeArrowheads="1"/>
            </p:cNvSpPr>
            <p:nvPr/>
          </p:nvSpPr>
          <p:spPr bwMode="auto">
            <a:xfrm>
              <a:off x="3308" y="2832"/>
              <a:ext cx="1232" cy="868"/>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  Origen:  200.1.1.20  </a:t>
              </a:r>
            </a:p>
            <a:p>
              <a:pPr algn="ctr"/>
              <a:r>
                <a:rPr lang="es-ES" sz="1400" b="1">
                  <a:latin typeface="Arial" charset="0"/>
                </a:rPr>
                <a:t>Destino: 199.1.1.10</a:t>
              </a:r>
            </a:p>
            <a:p>
              <a:pPr algn="ctr"/>
              <a:endParaRPr lang="es-ES" sz="1400" b="1">
                <a:latin typeface="Arial" charset="0"/>
              </a:endParaRPr>
            </a:p>
            <a:p>
              <a:pPr algn="ctr"/>
              <a:endParaRPr lang="es-ES" sz="1400" b="1">
                <a:latin typeface="Arial" charset="0"/>
              </a:endParaRPr>
            </a:p>
            <a:p>
              <a:pPr algn="ctr"/>
              <a:endParaRPr lang="es-ES" sz="1400" b="1">
                <a:latin typeface="Arial" charset="0"/>
              </a:endParaRPr>
            </a:p>
            <a:p>
              <a:pPr algn="ctr"/>
              <a:endParaRPr lang="es-ES" sz="1400" b="1">
                <a:latin typeface="Arial" charset="0"/>
              </a:endParaRPr>
            </a:p>
          </p:txBody>
        </p:sp>
        <p:sp>
          <p:nvSpPr>
            <p:cNvPr id="7206" name="Text Box 50" descr="Tablero de damas grande"/>
            <p:cNvSpPr txBox="1">
              <a:spLocks noChangeArrowheads="1"/>
            </p:cNvSpPr>
            <p:nvPr/>
          </p:nvSpPr>
          <p:spPr bwMode="auto">
            <a:xfrm>
              <a:off x="3342" y="3168"/>
              <a:ext cx="1170" cy="466"/>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199.1.1.245</a:t>
              </a:r>
            </a:p>
            <a:p>
              <a:pPr algn="ctr"/>
              <a:r>
                <a:rPr lang="es-ES" sz="1400" b="1">
                  <a:latin typeface="Arial" charset="0"/>
                </a:rPr>
                <a:t>Destino: 199.1.1.69</a:t>
              </a:r>
            </a:p>
            <a:p>
              <a:pPr algn="ctr"/>
              <a:r>
                <a:rPr lang="es-ES" sz="1400" b="1">
                  <a:latin typeface="Arial" charset="0"/>
                </a:rPr>
                <a:t>Datos</a:t>
              </a:r>
            </a:p>
          </p:txBody>
        </p:sp>
        <p:sp>
          <p:nvSpPr>
            <p:cNvPr id="7207" name="Line 51"/>
            <p:cNvSpPr>
              <a:spLocks noChangeShapeType="1"/>
            </p:cNvSpPr>
            <p:nvPr/>
          </p:nvSpPr>
          <p:spPr bwMode="auto">
            <a:xfrm flipH="1" flipV="1">
              <a:off x="3168" y="2496"/>
              <a:ext cx="139" cy="330"/>
            </a:xfrm>
            <a:prstGeom prst="line">
              <a:avLst/>
            </a:prstGeom>
            <a:noFill/>
            <a:ln w="9525">
              <a:solidFill>
                <a:schemeClr val="tx1"/>
              </a:solidFill>
              <a:round/>
              <a:headEnd/>
              <a:tailEnd type="triangle" w="med" len="med"/>
            </a:ln>
          </p:spPr>
          <p:txBody>
            <a:bodyPr/>
            <a:lstStyle/>
            <a:p>
              <a:endParaRPr lang="es-ES"/>
            </a:p>
          </p:txBody>
        </p:sp>
      </p:grpSp>
      <p:sp>
        <p:nvSpPr>
          <p:cNvPr id="67636" name="Arc 52"/>
          <p:cNvSpPr>
            <a:spLocks/>
          </p:cNvSpPr>
          <p:nvPr/>
        </p:nvSpPr>
        <p:spPr bwMode="auto">
          <a:xfrm rot="5400000" flipV="1">
            <a:off x="5989638" y="2171700"/>
            <a:ext cx="1447800" cy="4572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38100">
            <a:solidFill>
              <a:schemeClr val="tx1"/>
            </a:solidFill>
            <a:prstDash val="sysDot"/>
            <a:round/>
            <a:headEnd/>
            <a:tailEnd/>
          </a:ln>
        </p:spPr>
        <p:txBody>
          <a:bodyPr wrap="none" anchor="ctr"/>
          <a:lstStyle/>
          <a:p>
            <a:endParaRPr lang="es-ES"/>
          </a:p>
        </p:txBody>
      </p:sp>
      <p:sp>
        <p:nvSpPr>
          <p:cNvPr id="7192" name="Text Box 53"/>
          <p:cNvSpPr txBox="1">
            <a:spLocks noChangeArrowheads="1"/>
          </p:cNvSpPr>
          <p:nvPr/>
        </p:nvSpPr>
        <p:spPr bwMode="auto">
          <a:xfrm>
            <a:off x="1181100" y="161925"/>
            <a:ext cx="6610350" cy="641350"/>
          </a:xfrm>
          <a:prstGeom prst="rect">
            <a:avLst/>
          </a:prstGeom>
          <a:noFill/>
          <a:ln w="9525">
            <a:noFill/>
            <a:miter lim="800000"/>
            <a:headEnd/>
            <a:tailEnd/>
          </a:ln>
        </p:spPr>
        <p:txBody>
          <a:bodyPr wrap="none">
            <a:spAutoFit/>
          </a:bodyPr>
          <a:lstStyle/>
          <a:p>
            <a:r>
              <a:rPr lang="es-ES" sz="3600">
                <a:latin typeface="Arial" charset="0"/>
              </a:rPr>
              <a:t>Túnel VPN para usuario remoto</a:t>
            </a:r>
          </a:p>
        </p:txBody>
      </p:sp>
      <p:sp>
        <p:nvSpPr>
          <p:cNvPr id="7193" name="Text Box 54"/>
          <p:cNvSpPr txBox="1">
            <a:spLocks noChangeArrowheads="1"/>
          </p:cNvSpPr>
          <p:nvPr/>
        </p:nvSpPr>
        <p:spPr bwMode="auto">
          <a:xfrm>
            <a:off x="2060575" y="5589588"/>
            <a:ext cx="2224088" cy="517525"/>
          </a:xfrm>
          <a:prstGeom prst="rect">
            <a:avLst/>
          </a:prstGeom>
          <a:noFill/>
          <a:ln w="9525">
            <a:noFill/>
            <a:miter lim="800000"/>
            <a:headEnd/>
            <a:tailEnd/>
          </a:ln>
        </p:spPr>
        <p:txBody>
          <a:bodyPr wrap="none">
            <a:spAutoFit/>
          </a:bodyPr>
          <a:lstStyle/>
          <a:p>
            <a:pPr algn="ctr"/>
            <a:r>
              <a:rPr lang="es-ES" sz="1400" b="1">
                <a:latin typeface="Arial" charset="0"/>
              </a:rPr>
              <a:t>POP (Point of Presence)</a:t>
            </a:r>
          </a:p>
          <a:p>
            <a:pPr algn="ctr"/>
            <a:r>
              <a:rPr lang="es-ES" sz="1400" b="1">
                <a:latin typeface="Arial" charset="0"/>
              </a:rPr>
              <a:t>Red 200.1.1.0/24</a:t>
            </a:r>
          </a:p>
        </p:txBody>
      </p:sp>
      <p:sp>
        <p:nvSpPr>
          <p:cNvPr id="7194" name="Line 55"/>
          <p:cNvSpPr>
            <a:spLocks noChangeShapeType="1"/>
          </p:cNvSpPr>
          <p:nvPr/>
        </p:nvSpPr>
        <p:spPr bwMode="auto">
          <a:xfrm flipH="1" flipV="1">
            <a:off x="2286000" y="5021263"/>
            <a:ext cx="9525" cy="560387"/>
          </a:xfrm>
          <a:prstGeom prst="line">
            <a:avLst/>
          </a:prstGeom>
          <a:noFill/>
          <a:ln w="9525">
            <a:solidFill>
              <a:schemeClr val="tx1"/>
            </a:solidFill>
            <a:round/>
            <a:headEnd/>
            <a:tailEnd type="triangle" w="med" len="med"/>
          </a:ln>
        </p:spPr>
        <p:txBody>
          <a:bodyPr/>
          <a:lstStyle/>
          <a:p>
            <a:endParaRPr lang="es-ES"/>
          </a:p>
        </p:txBody>
      </p:sp>
      <p:sp>
        <p:nvSpPr>
          <p:cNvPr id="67640" name="Text Box 56"/>
          <p:cNvSpPr txBox="1">
            <a:spLocks noChangeArrowheads="1"/>
          </p:cNvSpPr>
          <p:nvPr/>
        </p:nvSpPr>
        <p:spPr bwMode="auto">
          <a:xfrm>
            <a:off x="263525" y="5791200"/>
            <a:ext cx="1565275" cy="274638"/>
          </a:xfrm>
          <a:prstGeom prst="rect">
            <a:avLst/>
          </a:prstGeom>
          <a:noFill/>
          <a:ln w="9525">
            <a:noFill/>
            <a:miter lim="800000"/>
            <a:headEnd/>
            <a:tailEnd/>
          </a:ln>
        </p:spPr>
        <p:txBody>
          <a:bodyPr wrap="none">
            <a:spAutoFit/>
          </a:bodyPr>
          <a:lstStyle/>
          <a:p>
            <a:r>
              <a:rPr lang="es-ES" sz="1200" b="1">
                <a:latin typeface="Courier New" pitchFamily="49" charset="0"/>
              </a:rPr>
              <a:t>Ping 199.1.1.69</a:t>
            </a:r>
          </a:p>
        </p:txBody>
      </p:sp>
      <p:grpSp>
        <p:nvGrpSpPr>
          <p:cNvPr id="8" name="Group 57"/>
          <p:cNvGrpSpPr>
            <a:grpSpLocks/>
          </p:cNvGrpSpPr>
          <p:nvPr/>
        </p:nvGrpSpPr>
        <p:grpSpPr bwMode="auto">
          <a:xfrm>
            <a:off x="6561138" y="1905000"/>
            <a:ext cx="2278062" cy="739775"/>
            <a:chOff x="4133" y="1200"/>
            <a:chExt cx="1435" cy="466"/>
          </a:xfrm>
        </p:grpSpPr>
        <p:sp>
          <p:nvSpPr>
            <p:cNvPr id="7203" name="Line 58"/>
            <p:cNvSpPr>
              <a:spLocks noChangeShapeType="1"/>
            </p:cNvSpPr>
            <p:nvPr/>
          </p:nvSpPr>
          <p:spPr bwMode="auto">
            <a:xfrm flipH="1">
              <a:off x="4133" y="1440"/>
              <a:ext cx="240" cy="0"/>
            </a:xfrm>
            <a:prstGeom prst="line">
              <a:avLst/>
            </a:prstGeom>
            <a:noFill/>
            <a:ln w="9525">
              <a:solidFill>
                <a:schemeClr val="tx1"/>
              </a:solidFill>
              <a:round/>
              <a:headEnd/>
              <a:tailEnd type="triangle" w="med" len="med"/>
            </a:ln>
          </p:spPr>
          <p:txBody>
            <a:bodyPr/>
            <a:lstStyle/>
            <a:p>
              <a:endParaRPr lang="es-ES"/>
            </a:p>
          </p:txBody>
        </p:sp>
        <p:sp>
          <p:nvSpPr>
            <p:cNvPr id="7204" name="Text Box 59"/>
            <p:cNvSpPr txBox="1">
              <a:spLocks noChangeArrowheads="1"/>
            </p:cNvSpPr>
            <p:nvPr/>
          </p:nvSpPr>
          <p:spPr bwMode="auto">
            <a:xfrm>
              <a:off x="4398" y="1200"/>
              <a:ext cx="1170" cy="466"/>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199.1.1.245</a:t>
              </a:r>
            </a:p>
            <a:p>
              <a:pPr algn="ctr"/>
              <a:r>
                <a:rPr lang="es-ES" sz="1400" b="1">
                  <a:latin typeface="Arial" charset="0"/>
                </a:rPr>
                <a:t>Destino: 199.1.1.69</a:t>
              </a:r>
            </a:p>
            <a:p>
              <a:pPr algn="ctr"/>
              <a:r>
                <a:rPr lang="es-ES" sz="1400" b="1">
                  <a:latin typeface="Arial" charset="0"/>
                </a:rPr>
                <a:t>Datos</a:t>
              </a:r>
            </a:p>
          </p:txBody>
        </p:sp>
      </p:grpSp>
      <p:sp>
        <p:nvSpPr>
          <p:cNvPr id="7197" name="Oval 60"/>
          <p:cNvSpPr>
            <a:spLocks noChangeArrowheads="1"/>
          </p:cNvSpPr>
          <p:nvPr/>
        </p:nvSpPr>
        <p:spPr bwMode="auto">
          <a:xfrm>
            <a:off x="2209800" y="4724400"/>
            <a:ext cx="152400" cy="152400"/>
          </a:xfrm>
          <a:prstGeom prst="ellipse">
            <a:avLst/>
          </a:prstGeom>
          <a:solidFill>
            <a:srgbClr val="FF0000"/>
          </a:solidFill>
          <a:ln w="9525">
            <a:solidFill>
              <a:schemeClr val="tx1"/>
            </a:solidFill>
            <a:round/>
            <a:headEnd/>
            <a:tailEnd/>
          </a:ln>
        </p:spPr>
        <p:txBody>
          <a:bodyPr wrap="none" anchor="ctr"/>
          <a:lstStyle/>
          <a:p>
            <a:endParaRPr lang="es-ES"/>
          </a:p>
        </p:txBody>
      </p:sp>
      <p:sp>
        <p:nvSpPr>
          <p:cNvPr id="7198" name="Text Box 61"/>
          <p:cNvSpPr txBox="1">
            <a:spLocks noChangeArrowheads="1"/>
          </p:cNvSpPr>
          <p:nvPr/>
        </p:nvSpPr>
        <p:spPr bwMode="auto">
          <a:xfrm>
            <a:off x="3886200" y="1066800"/>
            <a:ext cx="2044700" cy="730250"/>
          </a:xfrm>
          <a:prstGeom prst="rect">
            <a:avLst/>
          </a:prstGeom>
          <a:noFill/>
          <a:ln w="9525">
            <a:noFill/>
            <a:miter lim="800000"/>
            <a:headEnd/>
            <a:tailEnd/>
          </a:ln>
        </p:spPr>
        <p:txBody>
          <a:bodyPr wrap="none">
            <a:spAutoFit/>
          </a:bodyPr>
          <a:lstStyle/>
          <a:p>
            <a:pPr algn="ctr"/>
            <a:r>
              <a:rPr lang="es-ES" sz="1400" b="1">
                <a:latin typeface="Arial" charset="0"/>
              </a:rPr>
              <a:t>Servidor con acceso</a:t>
            </a:r>
          </a:p>
          <a:p>
            <a:pPr algn="ctr"/>
            <a:r>
              <a:rPr lang="es-ES" sz="1400" b="1">
                <a:latin typeface="Arial" charset="0"/>
              </a:rPr>
              <a:t>restringido a usuarios</a:t>
            </a:r>
          </a:p>
          <a:p>
            <a:pPr algn="ctr"/>
            <a:r>
              <a:rPr lang="es-ES" sz="1400" b="1">
                <a:latin typeface="Arial" charset="0"/>
              </a:rPr>
              <a:t>de la red 199.1.1.0/24</a:t>
            </a:r>
          </a:p>
        </p:txBody>
      </p:sp>
      <p:sp>
        <p:nvSpPr>
          <p:cNvPr id="7199" name="Line 62"/>
          <p:cNvSpPr>
            <a:spLocks noChangeShapeType="1"/>
          </p:cNvSpPr>
          <p:nvPr/>
        </p:nvSpPr>
        <p:spPr bwMode="auto">
          <a:xfrm>
            <a:off x="5867400" y="1295400"/>
            <a:ext cx="990600" cy="0"/>
          </a:xfrm>
          <a:prstGeom prst="line">
            <a:avLst/>
          </a:prstGeom>
          <a:noFill/>
          <a:ln w="9525">
            <a:solidFill>
              <a:schemeClr val="tx1"/>
            </a:solidFill>
            <a:round/>
            <a:headEnd/>
            <a:tailEnd type="triangle" w="med" len="med"/>
          </a:ln>
        </p:spPr>
        <p:txBody>
          <a:bodyPr/>
          <a:lstStyle/>
          <a:p>
            <a:endParaRPr lang="es-ES"/>
          </a:p>
        </p:txBody>
      </p:sp>
      <p:sp>
        <p:nvSpPr>
          <p:cNvPr id="7200" name="Oval 63"/>
          <p:cNvSpPr>
            <a:spLocks noChangeArrowheads="1"/>
          </p:cNvSpPr>
          <p:nvPr/>
        </p:nvSpPr>
        <p:spPr bwMode="auto">
          <a:xfrm>
            <a:off x="6096000" y="914400"/>
            <a:ext cx="2895600" cy="3581400"/>
          </a:xfrm>
          <a:prstGeom prst="ellipse">
            <a:avLst/>
          </a:prstGeom>
          <a:noFill/>
          <a:ln w="9525">
            <a:solidFill>
              <a:schemeClr val="tx1"/>
            </a:solidFill>
            <a:prstDash val="dash"/>
            <a:round/>
            <a:headEnd/>
            <a:tailEnd/>
          </a:ln>
        </p:spPr>
        <p:txBody>
          <a:bodyPr wrap="none" anchor="ctr"/>
          <a:lstStyle/>
          <a:p>
            <a:endParaRPr lang="es-ES"/>
          </a:p>
        </p:txBody>
      </p:sp>
      <p:sp>
        <p:nvSpPr>
          <p:cNvPr id="7201" name="Line 64"/>
          <p:cNvSpPr>
            <a:spLocks noChangeShapeType="1"/>
          </p:cNvSpPr>
          <p:nvPr/>
        </p:nvSpPr>
        <p:spPr bwMode="auto">
          <a:xfrm flipH="1" flipV="1">
            <a:off x="8229600" y="4419600"/>
            <a:ext cx="304800" cy="609600"/>
          </a:xfrm>
          <a:prstGeom prst="line">
            <a:avLst/>
          </a:prstGeom>
          <a:noFill/>
          <a:ln w="9525">
            <a:solidFill>
              <a:schemeClr val="tx1"/>
            </a:solidFill>
            <a:round/>
            <a:headEnd/>
            <a:tailEnd type="triangle" w="med" len="med"/>
          </a:ln>
        </p:spPr>
        <p:txBody>
          <a:bodyPr/>
          <a:lstStyle/>
          <a:p>
            <a:endParaRPr lang="es-ES"/>
          </a:p>
        </p:txBody>
      </p:sp>
      <p:sp>
        <p:nvSpPr>
          <p:cNvPr id="7202" name="Text Box 65"/>
          <p:cNvSpPr txBox="1">
            <a:spLocks noChangeArrowheads="1"/>
          </p:cNvSpPr>
          <p:nvPr/>
        </p:nvSpPr>
        <p:spPr bwMode="auto">
          <a:xfrm>
            <a:off x="7439025" y="5029200"/>
            <a:ext cx="1552575" cy="304800"/>
          </a:xfrm>
          <a:prstGeom prst="rect">
            <a:avLst/>
          </a:prstGeom>
          <a:noFill/>
          <a:ln w="9525">
            <a:noFill/>
            <a:miter lim="800000"/>
            <a:headEnd/>
            <a:tailEnd/>
          </a:ln>
        </p:spPr>
        <p:txBody>
          <a:bodyPr wrap="none">
            <a:spAutoFit/>
          </a:bodyPr>
          <a:lstStyle/>
          <a:p>
            <a:pPr algn="ctr"/>
            <a:r>
              <a:rPr lang="es-ES" sz="1400" b="1">
                <a:latin typeface="Arial" charset="0"/>
              </a:rPr>
              <a:t>Red 199.1.1.0/24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6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7631"/>
                                        </p:tgtEl>
                                        <p:attrNameLst>
                                          <p:attrName>style.visibility</p:attrName>
                                        </p:attrNameLst>
                                      </p:cBhvr>
                                      <p:to>
                                        <p:strVal val="visible"/>
                                      </p:to>
                                    </p:set>
                                    <p:animEffect transition="in" filter="wipe(left)">
                                      <p:cBhvr>
                                        <p:cTn id="19" dur="500"/>
                                        <p:tgtEl>
                                          <p:spTgt spid="67631"/>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7636"/>
                                        </p:tgtEl>
                                        <p:attrNameLst>
                                          <p:attrName>style.visibility</p:attrName>
                                        </p:attrNameLst>
                                      </p:cBhvr>
                                      <p:to>
                                        <p:strVal val="visible"/>
                                      </p:to>
                                    </p:set>
                                    <p:animEffect transition="in" filter="wipe(down)">
                                      <p:cBhvr>
                                        <p:cTn id="27" dur="500"/>
                                        <p:tgtEl>
                                          <p:spTgt spid="67636"/>
                                        </p:tgtEl>
                                      </p:cBhvr>
                                    </p:animEffec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499"/>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31" grpId="0" animBg="1"/>
      <p:bldP spid="67636" grpId="0" animBg="1"/>
      <p:bldP spid="6764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reeform 2"/>
          <p:cNvSpPr>
            <a:spLocks/>
          </p:cNvSpPr>
          <p:nvPr/>
        </p:nvSpPr>
        <p:spPr bwMode="auto">
          <a:xfrm>
            <a:off x="5021263" y="3575050"/>
            <a:ext cx="1154112" cy="109538"/>
          </a:xfrm>
          <a:custGeom>
            <a:avLst/>
            <a:gdLst/>
            <a:ahLst/>
            <a:cxnLst>
              <a:cxn ang="0">
                <a:pos x="0" y="0"/>
              </a:cxn>
              <a:cxn ang="0">
                <a:pos x="1008" y="0"/>
              </a:cxn>
              <a:cxn ang="0">
                <a:pos x="912" y="96"/>
              </a:cxn>
              <a:cxn ang="0">
                <a:pos x="2016" y="96"/>
              </a:cxn>
            </a:cxnLst>
            <a:rect l="0" t="0" r="r" b="b"/>
            <a:pathLst>
              <a:path w="2017" h="97">
                <a:moveTo>
                  <a:pt x="0" y="0"/>
                </a:moveTo>
                <a:lnTo>
                  <a:pt x="1008" y="0"/>
                </a:lnTo>
                <a:lnTo>
                  <a:pt x="912" y="96"/>
                </a:lnTo>
                <a:lnTo>
                  <a:pt x="2016" y="96"/>
                </a:lnTo>
              </a:path>
            </a:pathLst>
          </a:custGeom>
          <a:noFill/>
          <a:ln w="25400" cap="rnd" cmpd="sng">
            <a:solidFill>
              <a:schemeClr val="accent2"/>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sp>
        <p:nvSpPr>
          <p:cNvPr id="8195" name="Line 3"/>
          <p:cNvSpPr>
            <a:spLocks noChangeShapeType="1"/>
          </p:cNvSpPr>
          <p:nvPr/>
        </p:nvSpPr>
        <p:spPr bwMode="auto">
          <a:xfrm flipH="1">
            <a:off x="6850063" y="1844675"/>
            <a:ext cx="0" cy="2209800"/>
          </a:xfrm>
          <a:prstGeom prst="line">
            <a:avLst/>
          </a:prstGeom>
          <a:noFill/>
          <a:ln w="25400">
            <a:solidFill>
              <a:schemeClr val="accent2"/>
            </a:solidFill>
            <a:round/>
            <a:headEnd/>
            <a:tailEnd/>
          </a:ln>
        </p:spPr>
        <p:txBody>
          <a:bodyPr/>
          <a:lstStyle/>
          <a:p>
            <a:endParaRPr lang="es-ES"/>
          </a:p>
        </p:txBody>
      </p:sp>
      <p:sp>
        <p:nvSpPr>
          <p:cNvPr id="8196" name="Line 4"/>
          <p:cNvSpPr>
            <a:spLocks noChangeShapeType="1"/>
          </p:cNvSpPr>
          <p:nvPr/>
        </p:nvSpPr>
        <p:spPr bwMode="auto">
          <a:xfrm>
            <a:off x="6854825" y="2355850"/>
            <a:ext cx="762000" cy="0"/>
          </a:xfrm>
          <a:prstGeom prst="line">
            <a:avLst/>
          </a:prstGeom>
          <a:noFill/>
          <a:ln w="25400">
            <a:solidFill>
              <a:schemeClr val="accent2"/>
            </a:solidFill>
            <a:round/>
            <a:headEnd/>
            <a:tailEnd/>
          </a:ln>
        </p:spPr>
        <p:txBody>
          <a:bodyPr/>
          <a:lstStyle/>
          <a:p>
            <a:endParaRPr lang="es-ES"/>
          </a:p>
        </p:txBody>
      </p:sp>
      <p:sp>
        <p:nvSpPr>
          <p:cNvPr id="8197" name="Line 5"/>
          <p:cNvSpPr>
            <a:spLocks noChangeShapeType="1"/>
          </p:cNvSpPr>
          <p:nvPr/>
        </p:nvSpPr>
        <p:spPr bwMode="auto">
          <a:xfrm>
            <a:off x="6854825" y="3956050"/>
            <a:ext cx="762000" cy="0"/>
          </a:xfrm>
          <a:prstGeom prst="line">
            <a:avLst/>
          </a:prstGeom>
          <a:noFill/>
          <a:ln w="25400">
            <a:solidFill>
              <a:schemeClr val="accent2"/>
            </a:solidFill>
            <a:round/>
            <a:headEnd/>
            <a:tailEnd/>
          </a:ln>
        </p:spPr>
        <p:txBody>
          <a:bodyPr/>
          <a:lstStyle/>
          <a:p>
            <a:endParaRPr lang="es-ES"/>
          </a:p>
        </p:txBody>
      </p:sp>
      <p:sp>
        <p:nvSpPr>
          <p:cNvPr id="8198" name="Line 6"/>
          <p:cNvSpPr>
            <a:spLocks noChangeShapeType="1"/>
          </p:cNvSpPr>
          <p:nvPr/>
        </p:nvSpPr>
        <p:spPr bwMode="auto">
          <a:xfrm>
            <a:off x="6092825" y="3657600"/>
            <a:ext cx="762000" cy="0"/>
          </a:xfrm>
          <a:prstGeom prst="line">
            <a:avLst/>
          </a:prstGeom>
          <a:noFill/>
          <a:ln w="25400">
            <a:solidFill>
              <a:schemeClr val="accent2"/>
            </a:solidFill>
            <a:round/>
            <a:headEnd/>
            <a:tailEnd/>
          </a:ln>
        </p:spPr>
        <p:txBody>
          <a:bodyPr/>
          <a:lstStyle/>
          <a:p>
            <a:endParaRPr lang="es-ES"/>
          </a:p>
        </p:txBody>
      </p:sp>
      <p:pic>
        <p:nvPicPr>
          <p:cNvPr id="8199" name="Picture 7"/>
          <p:cNvPicPr>
            <a:picLocks noChangeArrowheads="1"/>
          </p:cNvPicPr>
          <p:nvPr/>
        </p:nvPicPr>
        <p:blipFill>
          <a:blip r:embed="rId3" cstate="print"/>
          <a:srcRect/>
          <a:stretch>
            <a:fillRect/>
          </a:stretch>
        </p:blipFill>
        <p:spPr bwMode="auto">
          <a:xfrm>
            <a:off x="5765800" y="3346450"/>
            <a:ext cx="931863" cy="609600"/>
          </a:xfrm>
          <a:prstGeom prst="rect">
            <a:avLst/>
          </a:prstGeom>
          <a:noFill/>
          <a:ln w="12700">
            <a:noFill/>
            <a:miter lim="800000"/>
            <a:headEnd/>
            <a:tailEnd/>
          </a:ln>
        </p:spPr>
      </p:pic>
      <p:pic>
        <p:nvPicPr>
          <p:cNvPr id="8200" name="Picture 8"/>
          <p:cNvPicPr>
            <a:picLocks noChangeArrowheads="1"/>
          </p:cNvPicPr>
          <p:nvPr/>
        </p:nvPicPr>
        <p:blipFill>
          <a:blip r:embed="rId4" cstate="print"/>
          <a:srcRect/>
          <a:stretch>
            <a:fillRect/>
          </a:stretch>
        </p:blipFill>
        <p:spPr bwMode="auto">
          <a:xfrm>
            <a:off x="7315200" y="1822450"/>
            <a:ext cx="487363" cy="785813"/>
          </a:xfrm>
          <a:prstGeom prst="rect">
            <a:avLst/>
          </a:prstGeom>
          <a:noFill/>
          <a:ln w="9525">
            <a:noFill/>
            <a:miter lim="800000"/>
            <a:headEnd/>
            <a:tailEnd/>
          </a:ln>
        </p:spPr>
      </p:pic>
      <p:sp>
        <p:nvSpPr>
          <p:cNvPr id="8201" name="Text Box 9"/>
          <p:cNvSpPr txBox="1">
            <a:spLocks noChangeArrowheads="1"/>
          </p:cNvSpPr>
          <p:nvPr/>
        </p:nvSpPr>
        <p:spPr bwMode="auto">
          <a:xfrm>
            <a:off x="7086600" y="2590800"/>
            <a:ext cx="1020763" cy="304800"/>
          </a:xfrm>
          <a:prstGeom prst="rect">
            <a:avLst/>
          </a:prstGeom>
          <a:noFill/>
          <a:ln w="9525">
            <a:noFill/>
            <a:miter lim="800000"/>
            <a:headEnd/>
            <a:tailEnd/>
          </a:ln>
        </p:spPr>
        <p:txBody>
          <a:bodyPr wrap="none">
            <a:spAutoFit/>
          </a:bodyPr>
          <a:lstStyle/>
          <a:p>
            <a:r>
              <a:rPr lang="es-ES" sz="1400" b="1">
                <a:latin typeface="Arial" charset="0"/>
              </a:rPr>
              <a:t>199.1.1.69</a:t>
            </a:r>
          </a:p>
        </p:txBody>
      </p:sp>
      <p:sp>
        <p:nvSpPr>
          <p:cNvPr id="8202" name="Text Box 10"/>
          <p:cNvSpPr txBox="1">
            <a:spLocks noChangeArrowheads="1"/>
          </p:cNvSpPr>
          <p:nvPr/>
        </p:nvSpPr>
        <p:spPr bwMode="auto">
          <a:xfrm>
            <a:off x="1258888" y="409575"/>
            <a:ext cx="6432550" cy="641350"/>
          </a:xfrm>
          <a:prstGeom prst="rect">
            <a:avLst/>
          </a:prstGeom>
          <a:noFill/>
          <a:ln w="9525">
            <a:noFill/>
            <a:miter lim="800000"/>
            <a:headEnd/>
            <a:tailEnd/>
          </a:ln>
        </p:spPr>
        <p:txBody>
          <a:bodyPr wrap="none">
            <a:spAutoFit/>
          </a:bodyPr>
          <a:lstStyle/>
          <a:p>
            <a:r>
              <a:rPr lang="es-ES" sz="3600">
                <a:latin typeface="Arial" charset="0"/>
              </a:rPr>
              <a:t>Túnel VPN para oficina remota</a:t>
            </a:r>
          </a:p>
        </p:txBody>
      </p:sp>
      <p:sp>
        <p:nvSpPr>
          <p:cNvPr id="69643" name="Freeform 11"/>
          <p:cNvSpPr>
            <a:spLocks/>
          </p:cNvSpPr>
          <p:nvPr/>
        </p:nvSpPr>
        <p:spPr bwMode="auto">
          <a:xfrm>
            <a:off x="2571750" y="3651250"/>
            <a:ext cx="1154113" cy="109538"/>
          </a:xfrm>
          <a:custGeom>
            <a:avLst/>
            <a:gdLst/>
            <a:ahLst/>
            <a:cxnLst>
              <a:cxn ang="0">
                <a:pos x="0" y="0"/>
              </a:cxn>
              <a:cxn ang="0">
                <a:pos x="1008" y="0"/>
              </a:cxn>
              <a:cxn ang="0">
                <a:pos x="912" y="96"/>
              </a:cxn>
              <a:cxn ang="0">
                <a:pos x="2016" y="96"/>
              </a:cxn>
            </a:cxnLst>
            <a:rect l="0" t="0" r="r" b="b"/>
            <a:pathLst>
              <a:path w="2017" h="97">
                <a:moveTo>
                  <a:pt x="0" y="0"/>
                </a:moveTo>
                <a:lnTo>
                  <a:pt x="1008" y="0"/>
                </a:lnTo>
                <a:lnTo>
                  <a:pt x="912" y="96"/>
                </a:lnTo>
                <a:lnTo>
                  <a:pt x="2016" y="96"/>
                </a:lnTo>
              </a:path>
            </a:pathLst>
          </a:custGeom>
          <a:noFill/>
          <a:ln w="25400" cap="rnd" cmpd="sng">
            <a:solidFill>
              <a:schemeClr val="accent2"/>
            </a:solidFill>
            <a:prstDash val="solid"/>
            <a:round/>
            <a:headEnd type="none" w="sm" len="sm"/>
            <a:tailEnd type="none" w="sm" len="sm"/>
          </a:ln>
          <a:effectLst>
            <a:outerShdw dist="17961" dir="2700000" algn="ctr" rotWithShape="0">
              <a:schemeClr val="tx1"/>
            </a:outerShdw>
          </a:effectLst>
        </p:spPr>
        <p:txBody>
          <a:bodyPr/>
          <a:lstStyle/>
          <a:p>
            <a:pPr>
              <a:defRPr/>
            </a:pPr>
            <a:endParaRPr lang="es-ES"/>
          </a:p>
        </p:txBody>
      </p:sp>
      <p:pic>
        <p:nvPicPr>
          <p:cNvPr id="8204" name="Picture 12"/>
          <p:cNvPicPr>
            <a:picLocks noChangeArrowheads="1"/>
          </p:cNvPicPr>
          <p:nvPr/>
        </p:nvPicPr>
        <p:blipFill>
          <a:blip r:embed="rId5" cstate="print"/>
          <a:srcRect/>
          <a:stretch>
            <a:fillRect/>
          </a:stretch>
        </p:blipFill>
        <p:spPr bwMode="auto">
          <a:xfrm>
            <a:off x="3268663" y="3162300"/>
            <a:ext cx="2133600" cy="1130300"/>
          </a:xfrm>
          <a:prstGeom prst="rect">
            <a:avLst/>
          </a:prstGeom>
          <a:noFill/>
          <a:ln w="9525">
            <a:noFill/>
            <a:miter lim="800000"/>
            <a:headEnd/>
            <a:tailEnd/>
          </a:ln>
        </p:spPr>
      </p:pic>
      <p:sp>
        <p:nvSpPr>
          <p:cNvPr id="8205" name="Line 13"/>
          <p:cNvSpPr>
            <a:spLocks noChangeShapeType="1"/>
          </p:cNvSpPr>
          <p:nvPr/>
        </p:nvSpPr>
        <p:spPr bwMode="auto">
          <a:xfrm flipH="1">
            <a:off x="1820863" y="1939925"/>
            <a:ext cx="0" cy="2209800"/>
          </a:xfrm>
          <a:prstGeom prst="line">
            <a:avLst/>
          </a:prstGeom>
          <a:noFill/>
          <a:ln w="25400">
            <a:solidFill>
              <a:schemeClr val="accent2"/>
            </a:solidFill>
            <a:round/>
            <a:headEnd/>
            <a:tailEnd/>
          </a:ln>
        </p:spPr>
        <p:txBody>
          <a:bodyPr/>
          <a:lstStyle/>
          <a:p>
            <a:endParaRPr lang="es-ES"/>
          </a:p>
        </p:txBody>
      </p:sp>
      <p:sp>
        <p:nvSpPr>
          <p:cNvPr id="8206" name="Line 14"/>
          <p:cNvSpPr>
            <a:spLocks noChangeShapeType="1"/>
          </p:cNvSpPr>
          <p:nvPr/>
        </p:nvSpPr>
        <p:spPr bwMode="auto">
          <a:xfrm>
            <a:off x="1820863" y="3651250"/>
            <a:ext cx="762000" cy="0"/>
          </a:xfrm>
          <a:prstGeom prst="line">
            <a:avLst/>
          </a:prstGeom>
          <a:noFill/>
          <a:ln w="25400">
            <a:solidFill>
              <a:schemeClr val="accent2"/>
            </a:solidFill>
            <a:round/>
            <a:headEnd/>
            <a:tailEnd/>
          </a:ln>
        </p:spPr>
        <p:txBody>
          <a:bodyPr/>
          <a:lstStyle/>
          <a:p>
            <a:endParaRPr lang="es-ES"/>
          </a:p>
        </p:txBody>
      </p:sp>
      <p:pic>
        <p:nvPicPr>
          <p:cNvPr id="8207" name="Picture 15"/>
          <p:cNvPicPr>
            <a:picLocks noChangeArrowheads="1"/>
          </p:cNvPicPr>
          <p:nvPr/>
        </p:nvPicPr>
        <p:blipFill>
          <a:blip r:embed="rId3" cstate="print"/>
          <a:srcRect/>
          <a:stretch>
            <a:fillRect/>
          </a:stretch>
        </p:blipFill>
        <p:spPr bwMode="auto">
          <a:xfrm>
            <a:off x="2190750" y="3422650"/>
            <a:ext cx="855663" cy="533400"/>
          </a:xfrm>
          <a:prstGeom prst="rect">
            <a:avLst/>
          </a:prstGeom>
          <a:noFill/>
          <a:ln w="12700">
            <a:noFill/>
            <a:miter lim="800000"/>
            <a:headEnd/>
            <a:tailEnd/>
          </a:ln>
        </p:spPr>
      </p:pic>
      <p:sp>
        <p:nvSpPr>
          <p:cNvPr id="8208" name="Line 16"/>
          <p:cNvSpPr>
            <a:spLocks noChangeShapeType="1"/>
          </p:cNvSpPr>
          <p:nvPr/>
        </p:nvSpPr>
        <p:spPr bwMode="auto">
          <a:xfrm>
            <a:off x="1058863" y="4032250"/>
            <a:ext cx="762000" cy="0"/>
          </a:xfrm>
          <a:prstGeom prst="line">
            <a:avLst/>
          </a:prstGeom>
          <a:noFill/>
          <a:ln w="25400">
            <a:solidFill>
              <a:schemeClr val="accent2"/>
            </a:solidFill>
            <a:round/>
            <a:headEnd/>
            <a:tailEnd/>
          </a:ln>
        </p:spPr>
        <p:txBody>
          <a:bodyPr/>
          <a:lstStyle/>
          <a:p>
            <a:endParaRPr lang="es-ES"/>
          </a:p>
        </p:txBody>
      </p:sp>
      <p:sp>
        <p:nvSpPr>
          <p:cNvPr id="8209" name="Line 17"/>
          <p:cNvSpPr>
            <a:spLocks noChangeShapeType="1"/>
          </p:cNvSpPr>
          <p:nvPr/>
        </p:nvSpPr>
        <p:spPr bwMode="auto">
          <a:xfrm>
            <a:off x="1058863" y="2889250"/>
            <a:ext cx="762000" cy="0"/>
          </a:xfrm>
          <a:prstGeom prst="line">
            <a:avLst/>
          </a:prstGeom>
          <a:noFill/>
          <a:ln w="25400">
            <a:solidFill>
              <a:schemeClr val="accent2"/>
            </a:solidFill>
            <a:round/>
            <a:headEnd/>
            <a:tailEnd/>
          </a:ln>
        </p:spPr>
        <p:txBody>
          <a:bodyPr/>
          <a:lstStyle/>
          <a:p>
            <a:endParaRPr lang="es-ES"/>
          </a:p>
        </p:txBody>
      </p:sp>
      <p:pic>
        <p:nvPicPr>
          <p:cNvPr id="8210" name="Picture 18"/>
          <p:cNvPicPr>
            <a:picLocks noChangeArrowheads="1"/>
          </p:cNvPicPr>
          <p:nvPr/>
        </p:nvPicPr>
        <p:blipFill>
          <a:blip r:embed="rId6" cstate="print"/>
          <a:srcRect/>
          <a:stretch>
            <a:fillRect/>
          </a:stretch>
        </p:blipFill>
        <p:spPr bwMode="auto">
          <a:xfrm>
            <a:off x="906463" y="2432050"/>
            <a:ext cx="609600" cy="663575"/>
          </a:xfrm>
          <a:prstGeom prst="rect">
            <a:avLst/>
          </a:prstGeom>
          <a:noFill/>
          <a:ln w="9525">
            <a:noFill/>
            <a:miter lim="800000"/>
            <a:headEnd/>
            <a:tailEnd/>
          </a:ln>
        </p:spPr>
      </p:pic>
      <p:pic>
        <p:nvPicPr>
          <p:cNvPr id="8211" name="Picture 19"/>
          <p:cNvPicPr>
            <a:picLocks noChangeArrowheads="1"/>
          </p:cNvPicPr>
          <p:nvPr/>
        </p:nvPicPr>
        <p:blipFill>
          <a:blip r:embed="rId6" cstate="print"/>
          <a:srcRect/>
          <a:stretch>
            <a:fillRect/>
          </a:stretch>
        </p:blipFill>
        <p:spPr bwMode="auto">
          <a:xfrm>
            <a:off x="906463" y="3575050"/>
            <a:ext cx="609600" cy="663575"/>
          </a:xfrm>
          <a:prstGeom prst="rect">
            <a:avLst/>
          </a:prstGeom>
          <a:noFill/>
          <a:ln w="9525">
            <a:noFill/>
            <a:miter lim="800000"/>
            <a:headEnd/>
            <a:tailEnd/>
          </a:ln>
        </p:spPr>
      </p:pic>
      <p:sp>
        <p:nvSpPr>
          <p:cNvPr id="69652" name="Rectangle 20"/>
          <p:cNvSpPr>
            <a:spLocks noChangeArrowheads="1"/>
          </p:cNvSpPr>
          <p:nvPr/>
        </p:nvSpPr>
        <p:spPr bwMode="auto">
          <a:xfrm>
            <a:off x="2811463" y="3575050"/>
            <a:ext cx="3124200" cy="152400"/>
          </a:xfrm>
          <a:prstGeom prst="rect">
            <a:avLst/>
          </a:prstGeom>
          <a:solidFill>
            <a:schemeClr val="accent1">
              <a:alpha val="50195"/>
            </a:schemeClr>
          </a:solidFill>
          <a:ln w="9525">
            <a:solidFill>
              <a:schemeClr val="tx1"/>
            </a:solidFill>
            <a:miter lim="800000"/>
            <a:headEnd/>
            <a:tailEnd/>
          </a:ln>
        </p:spPr>
        <p:txBody>
          <a:bodyPr wrap="none" anchor="ctr"/>
          <a:lstStyle/>
          <a:p>
            <a:endParaRPr lang="es-ES"/>
          </a:p>
        </p:txBody>
      </p:sp>
      <p:sp>
        <p:nvSpPr>
          <p:cNvPr id="69653" name="Text Box 21"/>
          <p:cNvSpPr txBox="1">
            <a:spLocks noChangeArrowheads="1"/>
          </p:cNvSpPr>
          <p:nvPr/>
        </p:nvSpPr>
        <p:spPr bwMode="auto">
          <a:xfrm>
            <a:off x="3725863" y="3270250"/>
            <a:ext cx="1198562" cy="336550"/>
          </a:xfrm>
          <a:prstGeom prst="rect">
            <a:avLst/>
          </a:prstGeom>
          <a:noFill/>
          <a:ln w="9525">
            <a:noFill/>
            <a:miter lim="800000"/>
            <a:headEnd/>
            <a:tailEnd/>
          </a:ln>
        </p:spPr>
        <p:txBody>
          <a:bodyPr wrap="none">
            <a:spAutoFit/>
          </a:bodyPr>
          <a:lstStyle/>
          <a:p>
            <a:r>
              <a:rPr lang="es-ES" sz="1600" b="1">
                <a:latin typeface="Arial" charset="0"/>
              </a:rPr>
              <a:t>Túnel VPN</a:t>
            </a:r>
          </a:p>
        </p:txBody>
      </p:sp>
      <p:sp>
        <p:nvSpPr>
          <p:cNvPr id="8214" name="Text Box 22"/>
          <p:cNvSpPr txBox="1">
            <a:spLocks noChangeArrowheads="1"/>
          </p:cNvSpPr>
          <p:nvPr/>
        </p:nvSpPr>
        <p:spPr bwMode="auto">
          <a:xfrm>
            <a:off x="3954463" y="3810000"/>
            <a:ext cx="1114425" cy="396875"/>
          </a:xfrm>
          <a:prstGeom prst="rect">
            <a:avLst/>
          </a:prstGeom>
          <a:noFill/>
          <a:ln w="9525">
            <a:noFill/>
            <a:miter lim="800000"/>
            <a:headEnd/>
            <a:tailEnd/>
          </a:ln>
        </p:spPr>
        <p:txBody>
          <a:bodyPr wrap="none">
            <a:spAutoFit/>
          </a:bodyPr>
          <a:lstStyle/>
          <a:p>
            <a:r>
              <a:rPr lang="es-ES" sz="2000" b="1">
                <a:latin typeface="Arial" charset="0"/>
              </a:rPr>
              <a:t>Internet</a:t>
            </a:r>
          </a:p>
        </p:txBody>
      </p:sp>
      <p:sp>
        <p:nvSpPr>
          <p:cNvPr id="8215" name="Text Box 23"/>
          <p:cNvSpPr txBox="1">
            <a:spLocks noChangeArrowheads="1"/>
          </p:cNvSpPr>
          <p:nvPr/>
        </p:nvSpPr>
        <p:spPr bwMode="auto">
          <a:xfrm>
            <a:off x="754063" y="5197475"/>
            <a:ext cx="1825625" cy="822325"/>
          </a:xfrm>
          <a:prstGeom prst="rect">
            <a:avLst/>
          </a:prstGeom>
          <a:noFill/>
          <a:ln w="9525">
            <a:noFill/>
            <a:miter lim="800000"/>
            <a:headEnd/>
            <a:tailEnd/>
          </a:ln>
        </p:spPr>
        <p:txBody>
          <a:bodyPr wrap="none">
            <a:spAutoFit/>
          </a:bodyPr>
          <a:lstStyle/>
          <a:p>
            <a:pPr algn="ctr"/>
            <a:r>
              <a:rPr lang="es-ES" sz="2400" b="1">
                <a:latin typeface="Arial" charset="0"/>
              </a:rPr>
              <a:t>Red oficina</a:t>
            </a:r>
          </a:p>
          <a:p>
            <a:pPr algn="ctr"/>
            <a:r>
              <a:rPr lang="es-ES" sz="2400" b="1">
                <a:latin typeface="Arial" charset="0"/>
              </a:rPr>
              <a:t>remota</a:t>
            </a:r>
          </a:p>
        </p:txBody>
      </p:sp>
      <p:sp>
        <p:nvSpPr>
          <p:cNvPr id="8216" name="Text Box 24"/>
          <p:cNvSpPr txBox="1">
            <a:spLocks noChangeArrowheads="1"/>
          </p:cNvSpPr>
          <p:nvPr/>
        </p:nvSpPr>
        <p:spPr bwMode="auto">
          <a:xfrm>
            <a:off x="6396038" y="5343525"/>
            <a:ext cx="1825625" cy="822325"/>
          </a:xfrm>
          <a:prstGeom prst="rect">
            <a:avLst/>
          </a:prstGeom>
          <a:noFill/>
          <a:ln w="9525">
            <a:noFill/>
            <a:miter lim="800000"/>
            <a:headEnd/>
            <a:tailEnd/>
          </a:ln>
        </p:spPr>
        <p:txBody>
          <a:bodyPr wrap="none">
            <a:spAutoFit/>
          </a:bodyPr>
          <a:lstStyle/>
          <a:p>
            <a:pPr algn="ctr"/>
            <a:r>
              <a:rPr lang="es-ES" sz="2400" b="1">
                <a:latin typeface="Arial" charset="0"/>
              </a:rPr>
              <a:t>Red oficina</a:t>
            </a:r>
          </a:p>
          <a:p>
            <a:pPr algn="ctr"/>
            <a:r>
              <a:rPr lang="es-ES" sz="2400" b="1">
                <a:latin typeface="Arial" charset="0"/>
              </a:rPr>
              <a:t>principal</a:t>
            </a:r>
          </a:p>
        </p:txBody>
      </p:sp>
      <p:sp>
        <p:nvSpPr>
          <p:cNvPr id="8217" name="Text Box 25"/>
          <p:cNvSpPr txBox="1">
            <a:spLocks noChangeArrowheads="1"/>
          </p:cNvSpPr>
          <p:nvPr/>
        </p:nvSpPr>
        <p:spPr bwMode="auto">
          <a:xfrm>
            <a:off x="2974975" y="2836863"/>
            <a:ext cx="1020763" cy="304800"/>
          </a:xfrm>
          <a:prstGeom prst="rect">
            <a:avLst/>
          </a:prstGeom>
          <a:noFill/>
          <a:ln w="9525">
            <a:noFill/>
            <a:miter lim="800000"/>
            <a:headEnd/>
            <a:tailEnd/>
          </a:ln>
        </p:spPr>
        <p:txBody>
          <a:bodyPr wrap="none">
            <a:spAutoFit/>
          </a:bodyPr>
          <a:lstStyle/>
          <a:p>
            <a:r>
              <a:rPr lang="es-ES" sz="1400" b="1">
                <a:latin typeface="Arial" charset="0"/>
              </a:rPr>
              <a:t>200.1.1.20</a:t>
            </a:r>
          </a:p>
        </p:txBody>
      </p:sp>
      <p:sp>
        <p:nvSpPr>
          <p:cNvPr id="8218" name="Line 26"/>
          <p:cNvSpPr>
            <a:spLocks noChangeShapeType="1"/>
          </p:cNvSpPr>
          <p:nvPr/>
        </p:nvSpPr>
        <p:spPr bwMode="auto">
          <a:xfrm flipH="1">
            <a:off x="3040063" y="3141663"/>
            <a:ext cx="92075" cy="357187"/>
          </a:xfrm>
          <a:prstGeom prst="line">
            <a:avLst/>
          </a:prstGeom>
          <a:noFill/>
          <a:ln w="9525">
            <a:solidFill>
              <a:schemeClr val="tx1"/>
            </a:solidFill>
            <a:round/>
            <a:headEnd/>
            <a:tailEnd type="triangle" w="med" len="med"/>
          </a:ln>
        </p:spPr>
        <p:txBody>
          <a:bodyPr/>
          <a:lstStyle/>
          <a:p>
            <a:endParaRPr lang="es-ES"/>
          </a:p>
        </p:txBody>
      </p:sp>
      <p:sp>
        <p:nvSpPr>
          <p:cNvPr id="8219" name="Text Box 27"/>
          <p:cNvSpPr txBox="1">
            <a:spLocks noChangeArrowheads="1"/>
          </p:cNvSpPr>
          <p:nvPr/>
        </p:nvSpPr>
        <p:spPr bwMode="auto">
          <a:xfrm>
            <a:off x="601663" y="3117850"/>
            <a:ext cx="1119187" cy="304800"/>
          </a:xfrm>
          <a:prstGeom prst="rect">
            <a:avLst/>
          </a:prstGeom>
          <a:noFill/>
          <a:ln w="9525">
            <a:noFill/>
            <a:miter lim="800000"/>
            <a:headEnd/>
            <a:tailEnd/>
          </a:ln>
        </p:spPr>
        <p:txBody>
          <a:bodyPr wrap="none">
            <a:spAutoFit/>
          </a:bodyPr>
          <a:lstStyle/>
          <a:p>
            <a:r>
              <a:rPr lang="es-ES" sz="1400" b="1">
                <a:latin typeface="Arial" charset="0"/>
              </a:rPr>
              <a:t>199.1.1.245</a:t>
            </a:r>
          </a:p>
        </p:txBody>
      </p:sp>
      <p:sp>
        <p:nvSpPr>
          <p:cNvPr id="8220" name="Text Box 28"/>
          <p:cNvSpPr txBox="1">
            <a:spLocks noChangeArrowheads="1"/>
          </p:cNvSpPr>
          <p:nvPr/>
        </p:nvSpPr>
        <p:spPr bwMode="auto">
          <a:xfrm>
            <a:off x="601663" y="4337050"/>
            <a:ext cx="1119187" cy="304800"/>
          </a:xfrm>
          <a:prstGeom prst="rect">
            <a:avLst/>
          </a:prstGeom>
          <a:noFill/>
          <a:ln w="9525">
            <a:noFill/>
            <a:miter lim="800000"/>
            <a:headEnd/>
            <a:tailEnd/>
          </a:ln>
        </p:spPr>
        <p:txBody>
          <a:bodyPr wrap="none">
            <a:spAutoFit/>
          </a:bodyPr>
          <a:lstStyle/>
          <a:p>
            <a:r>
              <a:rPr lang="es-ES" sz="1400" b="1">
                <a:latin typeface="Arial" charset="0"/>
              </a:rPr>
              <a:t>199.1.1.246</a:t>
            </a:r>
          </a:p>
        </p:txBody>
      </p:sp>
      <p:pic>
        <p:nvPicPr>
          <p:cNvPr id="8221" name="Picture 29"/>
          <p:cNvPicPr>
            <a:picLocks noChangeArrowheads="1"/>
          </p:cNvPicPr>
          <p:nvPr/>
        </p:nvPicPr>
        <p:blipFill>
          <a:blip r:embed="rId6" cstate="print"/>
          <a:srcRect/>
          <a:stretch>
            <a:fillRect/>
          </a:stretch>
        </p:blipFill>
        <p:spPr bwMode="auto">
          <a:xfrm>
            <a:off x="7459663" y="3521075"/>
            <a:ext cx="609600" cy="663575"/>
          </a:xfrm>
          <a:prstGeom prst="rect">
            <a:avLst/>
          </a:prstGeom>
          <a:noFill/>
          <a:ln w="9525">
            <a:noFill/>
            <a:miter lim="800000"/>
            <a:headEnd/>
            <a:tailEnd/>
          </a:ln>
        </p:spPr>
      </p:pic>
      <p:sp>
        <p:nvSpPr>
          <p:cNvPr id="8222" name="Text Box 30"/>
          <p:cNvSpPr txBox="1">
            <a:spLocks noChangeArrowheads="1"/>
          </p:cNvSpPr>
          <p:nvPr/>
        </p:nvSpPr>
        <p:spPr bwMode="auto">
          <a:xfrm>
            <a:off x="6242050" y="4054475"/>
            <a:ext cx="922338" cy="304800"/>
          </a:xfrm>
          <a:prstGeom prst="rect">
            <a:avLst/>
          </a:prstGeom>
          <a:noFill/>
          <a:ln w="9525">
            <a:noFill/>
            <a:miter lim="800000"/>
            <a:headEnd/>
            <a:tailEnd/>
          </a:ln>
        </p:spPr>
        <p:txBody>
          <a:bodyPr wrap="none">
            <a:spAutoFit/>
          </a:bodyPr>
          <a:lstStyle/>
          <a:p>
            <a:pPr algn="r"/>
            <a:r>
              <a:rPr lang="es-ES" sz="1400" b="1">
                <a:latin typeface="Arial" charset="0"/>
              </a:rPr>
              <a:t>199.1.1.1</a:t>
            </a:r>
          </a:p>
        </p:txBody>
      </p:sp>
      <p:sp>
        <p:nvSpPr>
          <p:cNvPr id="8223" name="Line 31"/>
          <p:cNvSpPr>
            <a:spLocks noChangeShapeType="1"/>
          </p:cNvSpPr>
          <p:nvPr/>
        </p:nvSpPr>
        <p:spPr bwMode="auto">
          <a:xfrm flipV="1">
            <a:off x="6705600" y="3651250"/>
            <a:ext cx="0" cy="387350"/>
          </a:xfrm>
          <a:prstGeom prst="line">
            <a:avLst/>
          </a:prstGeom>
          <a:noFill/>
          <a:ln w="9525">
            <a:solidFill>
              <a:schemeClr val="tx1"/>
            </a:solidFill>
            <a:round/>
            <a:headEnd/>
            <a:tailEnd type="triangle" w="med" len="med"/>
          </a:ln>
        </p:spPr>
        <p:txBody>
          <a:bodyPr/>
          <a:lstStyle/>
          <a:p>
            <a:endParaRPr lang="es-ES"/>
          </a:p>
        </p:txBody>
      </p:sp>
      <p:sp>
        <p:nvSpPr>
          <p:cNvPr id="69664" name="Line 32"/>
          <p:cNvSpPr>
            <a:spLocks noChangeShapeType="1"/>
          </p:cNvSpPr>
          <p:nvPr/>
        </p:nvSpPr>
        <p:spPr bwMode="auto">
          <a:xfrm>
            <a:off x="5402263" y="2051050"/>
            <a:ext cx="1371600" cy="609600"/>
          </a:xfrm>
          <a:prstGeom prst="line">
            <a:avLst/>
          </a:prstGeom>
          <a:noFill/>
          <a:ln w="9525">
            <a:solidFill>
              <a:schemeClr val="tx1"/>
            </a:solidFill>
            <a:round/>
            <a:headEnd/>
            <a:tailEnd type="triangle" w="med" len="med"/>
          </a:ln>
        </p:spPr>
        <p:txBody>
          <a:bodyPr/>
          <a:lstStyle/>
          <a:p>
            <a:endParaRPr lang="es-ES"/>
          </a:p>
        </p:txBody>
      </p:sp>
      <p:sp>
        <p:nvSpPr>
          <p:cNvPr id="8225" name="Text Box 33"/>
          <p:cNvSpPr txBox="1">
            <a:spLocks noChangeArrowheads="1"/>
          </p:cNvSpPr>
          <p:nvPr/>
        </p:nvSpPr>
        <p:spPr bwMode="auto">
          <a:xfrm>
            <a:off x="457200" y="4867275"/>
            <a:ext cx="2025650" cy="304800"/>
          </a:xfrm>
          <a:prstGeom prst="rect">
            <a:avLst/>
          </a:prstGeom>
          <a:noFill/>
          <a:ln w="9525">
            <a:noFill/>
            <a:miter lim="800000"/>
            <a:headEnd/>
            <a:tailEnd/>
          </a:ln>
        </p:spPr>
        <p:txBody>
          <a:bodyPr wrap="none">
            <a:spAutoFit/>
          </a:bodyPr>
          <a:lstStyle/>
          <a:p>
            <a:r>
              <a:rPr lang="es-ES" sz="1400" b="1">
                <a:latin typeface="Arial" charset="0"/>
              </a:rPr>
              <a:t>Subred 199.1.1.192/26</a:t>
            </a:r>
          </a:p>
        </p:txBody>
      </p:sp>
      <p:sp>
        <p:nvSpPr>
          <p:cNvPr id="8226" name="Text Box 34"/>
          <p:cNvSpPr txBox="1">
            <a:spLocks noChangeArrowheads="1"/>
          </p:cNvSpPr>
          <p:nvPr/>
        </p:nvSpPr>
        <p:spPr bwMode="auto">
          <a:xfrm>
            <a:off x="6356350" y="5068888"/>
            <a:ext cx="1828800" cy="304800"/>
          </a:xfrm>
          <a:prstGeom prst="rect">
            <a:avLst/>
          </a:prstGeom>
          <a:noFill/>
          <a:ln w="9525">
            <a:noFill/>
            <a:miter lim="800000"/>
            <a:headEnd/>
            <a:tailEnd/>
          </a:ln>
        </p:spPr>
        <p:txBody>
          <a:bodyPr wrap="none">
            <a:spAutoFit/>
          </a:bodyPr>
          <a:lstStyle/>
          <a:p>
            <a:r>
              <a:rPr lang="es-ES" sz="1400" b="1">
                <a:latin typeface="Arial" charset="0"/>
              </a:rPr>
              <a:t>Subred 199.1.1.0/25</a:t>
            </a:r>
          </a:p>
        </p:txBody>
      </p:sp>
      <p:sp>
        <p:nvSpPr>
          <p:cNvPr id="8227" name="Text Box 35"/>
          <p:cNvSpPr txBox="1">
            <a:spLocks noChangeArrowheads="1"/>
          </p:cNvSpPr>
          <p:nvPr/>
        </p:nvSpPr>
        <p:spPr bwMode="auto">
          <a:xfrm>
            <a:off x="1547813" y="4114800"/>
            <a:ext cx="1119187" cy="304800"/>
          </a:xfrm>
          <a:prstGeom prst="rect">
            <a:avLst/>
          </a:prstGeom>
          <a:noFill/>
          <a:ln w="9525">
            <a:noFill/>
            <a:miter lim="800000"/>
            <a:headEnd/>
            <a:tailEnd/>
          </a:ln>
        </p:spPr>
        <p:txBody>
          <a:bodyPr wrap="none">
            <a:spAutoFit/>
          </a:bodyPr>
          <a:lstStyle/>
          <a:p>
            <a:r>
              <a:rPr lang="es-ES" sz="1400" b="1">
                <a:latin typeface="Arial" charset="0"/>
              </a:rPr>
              <a:t>199.1.1.193</a:t>
            </a:r>
          </a:p>
        </p:txBody>
      </p:sp>
      <p:sp>
        <p:nvSpPr>
          <p:cNvPr id="8228" name="Line 36"/>
          <p:cNvSpPr>
            <a:spLocks noChangeShapeType="1"/>
          </p:cNvSpPr>
          <p:nvPr/>
        </p:nvSpPr>
        <p:spPr bwMode="auto">
          <a:xfrm flipV="1">
            <a:off x="2057400" y="3727450"/>
            <a:ext cx="0" cy="387350"/>
          </a:xfrm>
          <a:prstGeom prst="line">
            <a:avLst/>
          </a:prstGeom>
          <a:noFill/>
          <a:ln w="9525">
            <a:solidFill>
              <a:schemeClr val="tx1"/>
            </a:solidFill>
            <a:round/>
            <a:headEnd/>
            <a:tailEnd type="triangle" w="med" len="med"/>
          </a:ln>
        </p:spPr>
        <p:txBody>
          <a:bodyPr/>
          <a:lstStyle/>
          <a:p>
            <a:endParaRPr lang="es-ES"/>
          </a:p>
        </p:txBody>
      </p:sp>
      <p:grpSp>
        <p:nvGrpSpPr>
          <p:cNvPr id="2" name="Group 37"/>
          <p:cNvGrpSpPr>
            <a:grpSpLocks/>
          </p:cNvGrpSpPr>
          <p:nvPr/>
        </p:nvGrpSpPr>
        <p:grpSpPr bwMode="auto">
          <a:xfrm>
            <a:off x="1897063" y="1600200"/>
            <a:ext cx="3436937" cy="1289050"/>
            <a:chOff x="1195" y="1008"/>
            <a:chExt cx="2165" cy="812"/>
          </a:xfrm>
        </p:grpSpPr>
        <p:sp>
          <p:nvSpPr>
            <p:cNvPr id="8261" name="Line 38"/>
            <p:cNvSpPr>
              <a:spLocks noChangeShapeType="1"/>
            </p:cNvSpPr>
            <p:nvPr/>
          </p:nvSpPr>
          <p:spPr bwMode="auto">
            <a:xfrm flipH="1">
              <a:off x="1195" y="1292"/>
              <a:ext cx="912" cy="528"/>
            </a:xfrm>
            <a:prstGeom prst="line">
              <a:avLst/>
            </a:prstGeom>
            <a:noFill/>
            <a:ln w="9525">
              <a:solidFill>
                <a:schemeClr val="tx1"/>
              </a:solidFill>
              <a:round/>
              <a:headEnd/>
              <a:tailEnd type="triangle" w="med" len="med"/>
            </a:ln>
          </p:spPr>
          <p:txBody>
            <a:bodyPr/>
            <a:lstStyle/>
            <a:p>
              <a:endParaRPr lang="es-ES"/>
            </a:p>
          </p:txBody>
        </p:sp>
        <p:sp>
          <p:nvSpPr>
            <p:cNvPr id="8262" name="Text Box 39"/>
            <p:cNvSpPr txBox="1">
              <a:spLocks noChangeArrowheads="1"/>
            </p:cNvSpPr>
            <p:nvPr/>
          </p:nvSpPr>
          <p:spPr bwMode="auto">
            <a:xfrm>
              <a:off x="2190" y="1008"/>
              <a:ext cx="1170" cy="466"/>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199.1.1.245</a:t>
              </a:r>
            </a:p>
            <a:p>
              <a:pPr algn="ctr"/>
              <a:r>
                <a:rPr lang="es-ES" sz="1400" b="1">
                  <a:latin typeface="Arial" charset="0"/>
                </a:rPr>
                <a:t>Destino: 199.1.1.69</a:t>
              </a:r>
            </a:p>
            <a:p>
              <a:pPr algn="ctr"/>
              <a:r>
                <a:rPr lang="es-ES" sz="1400" b="1">
                  <a:latin typeface="Arial" charset="0"/>
                </a:rPr>
                <a:t>Datos</a:t>
              </a:r>
            </a:p>
          </p:txBody>
        </p:sp>
      </p:grpSp>
      <p:sp>
        <p:nvSpPr>
          <p:cNvPr id="69672" name="Text Box 40"/>
          <p:cNvSpPr txBox="1">
            <a:spLocks noChangeArrowheads="1"/>
          </p:cNvSpPr>
          <p:nvPr/>
        </p:nvSpPr>
        <p:spPr bwMode="auto">
          <a:xfrm>
            <a:off x="263525" y="2133600"/>
            <a:ext cx="1565275" cy="274638"/>
          </a:xfrm>
          <a:prstGeom prst="rect">
            <a:avLst/>
          </a:prstGeom>
          <a:noFill/>
          <a:ln w="9525">
            <a:noFill/>
            <a:miter lim="800000"/>
            <a:headEnd/>
            <a:tailEnd/>
          </a:ln>
        </p:spPr>
        <p:txBody>
          <a:bodyPr wrap="none">
            <a:spAutoFit/>
          </a:bodyPr>
          <a:lstStyle/>
          <a:p>
            <a:r>
              <a:rPr lang="es-ES" sz="1200" b="1">
                <a:latin typeface="Courier New" pitchFamily="49" charset="0"/>
              </a:rPr>
              <a:t>Ping 199.1.1.69</a:t>
            </a:r>
          </a:p>
        </p:txBody>
      </p:sp>
      <p:sp>
        <p:nvSpPr>
          <p:cNvPr id="8231" name="Oval 41"/>
          <p:cNvSpPr>
            <a:spLocks noChangeArrowheads="1"/>
          </p:cNvSpPr>
          <p:nvPr/>
        </p:nvSpPr>
        <p:spPr bwMode="auto">
          <a:xfrm>
            <a:off x="152400" y="1752600"/>
            <a:ext cx="2438400" cy="3124200"/>
          </a:xfrm>
          <a:prstGeom prst="ellipse">
            <a:avLst/>
          </a:prstGeom>
          <a:noFill/>
          <a:ln w="9525">
            <a:solidFill>
              <a:schemeClr val="tx1"/>
            </a:solidFill>
            <a:prstDash val="dash"/>
            <a:round/>
            <a:headEnd/>
            <a:tailEnd/>
          </a:ln>
        </p:spPr>
        <p:txBody>
          <a:bodyPr wrap="none" anchor="ctr"/>
          <a:lstStyle/>
          <a:p>
            <a:endParaRPr lang="es-ES"/>
          </a:p>
        </p:txBody>
      </p:sp>
      <p:sp>
        <p:nvSpPr>
          <p:cNvPr id="8232" name="Oval 42"/>
          <p:cNvSpPr>
            <a:spLocks noChangeArrowheads="1"/>
          </p:cNvSpPr>
          <p:nvPr/>
        </p:nvSpPr>
        <p:spPr bwMode="auto">
          <a:xfrm>
            <a:off x="6172200" y="1600200"/>
            <a:ext cx="2438400" cy="3052763"/>
          </a:xfrm>
          <a:prstGeom prst="ellipse">
            <a:avLst/>
          </a:prstGeom>
          <a:noFill/>
          <a:ln w="9525">
            <a:solidFill>
              <a:schemeClr val="tx1"/>
            </a:solidFill>
            <a:prstDash val="dash"/>
            <a:round/>
            <a:headEnd/>
            <a:tailEnd/>
          </a:ln>
        </p:spPr>
        <p:txBody>
          <a:bodyPr wrap="none" anchor="ctr"/>
          <a:lstStyle/>
          <a:p>
            <a:endParaRPr lang="es-ES"/>
          </a:p>
        </p:txBody>
      </p:sp>
      <p:sp>
        <p:nvSpPr>
          <p:cNvPr id="8233" name="Text Box 43"/>
          <p:cNvSpPr txBox="1">
            <a:spLocks noChangeArrowheads="1"/>
          </p:cNvSpPr>
          <p:nvPr/>
        </p:nvSpPr>
        <p:spPr bwMode="auto">
          <a:xfrm>
            <a:off x="7162800" y="4191000"/>
            <a:ext cx="1020763" cy="304800"/>
          </a:xfrm>
          <a:prstGeom prst="rect">
            <a:avLst/>
          </a:prstGeom>
          <a:noFill/>
          <a:ln w="9525">
            <a:noFill/>
            <a:miter lim="800000"/>
            <a:headEnd/>
            <a:tailEnd/>
          </a:ln>
        </p:spPr>
        <p:txBody>
          <a:bodyPr wrap="none">
            <a:spAutoFit/>
          </a:bodyPr>
          <a:lstStyle/>
          <a:p>
            <a:r>
              <a:rPr lang="es-ES" sz="1400" b="1">
                <a:latin typeface="Arial" charset="0"/>
              </a:rPr>
              <a:t>199.1.1.50</a:t>
            </a:r>
          </a:p>
        </p:txBody>
      </p:sp>
      <p:grpSp>
        <p:nvGrpSpPr>
          <p:cNvPr id="3" name="Group 44"/>
          <p:cNvGrpSpPr>
            <a:grpSpLocks/>
          </p:cNvGrpSpPr>
          <p:nvPr/>
        </p:nvGrpSpPr>
        <p:grpSpPr bwMode="auto">
          <a:xfrm>
            <a:off x="3132138" y="5557838"/>
            <a:ext cx="4371975" cy="1071562"/>
            <a:chOff x="1998" y="3501"/>
            <a:chExt cx="2754" cy="675"/>
          </a:xfrm>
        </p:grpSpPr>
        <p:sp>
          <p:nvSpPr>
            <p:cNvPr id="8258" name="Rectangle 45" descr="Tablero de damas grande"/>
            <p:cNvSpPr>
              <a:spLocks noChangeArrowheads="1"/>
            </p:cNvSpPr>
            <p:nvPr/>
          </p:nvSpPr>
          <p:spPr bwMode="auto">
            <a:xfrm>
              <a:off x="1998" y="3501"/>
              <a:ext cx="1170" cy="462"/>
            </a:xfrm>
            <a:prstGeom prst="rect">
              <a:avLst/>
            </a:prstGeom>
            <a:pattFill prst="lgCheck">
              <a:fgClr>
                <a:schemeClr val="accent1"/>
              </a:fgClr>
              <a:bgClr>
                <a:schemeClr val="bg1"/>
              </a:bgClr>
            </a:pattFill>
            <a:ln w="9525">
              <a:solidFill>
                <a:schemeClr val="tx1"/>
              </a:solidFill>
              <a:miter lim="800000"/>
              <a:headEnd/>
              <a:tailEnd/>
            </a:ln>
          </p:spPr>
          <p:txBody>
            <a:bodyPr wrap="none" anchor="ctr"/>
            <a:lstStyle/>
            <a:p>
              <a:endParaRPr lang="es-ES"/>
            </a:p>
          </p:txBody>
        </p:sp>
        <p:sp>
          <p:nvSpPr>
            <p:cNvPr id="8259" name="Text Box 46"/>
            <p:cNvSpPr txBox="1">
              <a:spLocks noChangeArrowheads="1"/>
            </p:cNvSpPr>
            <p:nvPr/>
          </p:nvSpPr>
          <p:spPr bwMode="auto">
            <a:xfrm>
              <a:off x="3499" y="3850"/>
              <a:ext cx="1253" cy="326"/>
            </a:xfrm>
            <a:prstGeom prst="rect">
              <a:avLst/>
            </a:prstGeom>
            <a:noFill/>
            <a:ln w="9525">
              <a:noFill/>
              <a:miter lim="800000"/>
              <a:headEnd/>
              <a:tailEnd/>
            </a:ln>
          </p:spPr>
          <p:txBody>
            <a:bodyPr wrap="none">
              <a:spAutoFit/>
            </a:bodyPr>
            <a:lstStyle/>
            <a:p>
              <a:pPr algn="ctr"/>
              <a:r>
                <a:rPr lang="es-ES" sz="1400" b="1">
                  <a:latin typeface="Arial" charset="0"/>
                </a:rPr>
                <a:t>Puede ir encriptado</a:t>
              </a:r>
            </a:p>
            <a:p>
              <a:pPr algn="ctr"/>
              <a:r>
                <a:rPr lang="es-ES" sz="1400" b="1">
                  <a:latin typeface="Arial" charset="0"/>
                </a:rPr>
                <a:t>(si se usa IPSec ESP)</a:t>
              </a:r>
            </a:p>
          </p:txBody>
        </p:sp>
        <p:sp>
          <p:nvSpPr>
            <p:cNvPr id="8260" name="Line 47"/>
            <p:cNvSpPr>
              <a:spLocks noChangeShapeType="1"/>
            </p:cNvSpPr>
            <p:nvPr/>
          </p:nvSpPr>
          <p:spPr bwMode="auto">
            <a:xfrm flipH="1" flipV="1">
              <a:off x="3168" y="3936"/>
              <a:ext cx="336" cy="48"/>
            </a:xfrm>
            <a:prstGeom prst="line">
              <a:avLst/>
            </a:prstGeom>
            <a:noFill/>
            <a:ln w="9525">
              <a:solidFill>
                <a:schemeClr val="tx1"/>
              </a:solidFill>
              <a:round/>
              <a:headEnd/>
              <a:tailEnd type="triangle" w="med" len="med"/>
            </a:ln>
          </p:spPr>
          <p:txBody>
            <a:bodyPr/>
            <a:lstStyle/>
            <a:p>
              <a:endParaRPr lang="es-ES"/>
            </a:p>
          </p:txBody>
        </p:sp>
      </p:grpSp>
      <p:sp>
        <p:nvSpPr>
          <p:cNvPr id="69680" name="Line 48"/>
          <p:cNvSpPr>
            <a:spLocks noChangeShapeType="1"/>
          </p:cNvSpPr>
          <p:nvPr/>
        </p:nvSpPr>
        <p:spPr bwMode="auto">
          <a:xfrm>
            <a:off x="1371600" y="2895600"/>
            <a:ext cx="457200" cy="0"/>
          </a:xfrm>
          <a:prstGeom prst="line">
            <a:avLst/>
          </a:prstGeom>
          <a:noFill/>
          <a:ln w="44450">
            <a:solidFill>
              <a:schemeClr val="tx1"/>
            </a:solidFill>
            <a:prstDash val="sysDot"/>
            <a:round/>
            <a:headEnd/>
            <a:tailEnd/>
          </a:ln>
        </p:spPr>
        <p:txBody>
          <a:bodyPr/>
          <a:lstStyle/>
          <a:p>
            <a:endParaRPr lang="es-ES"/>
          </a:p>
        </p:txBody>
      </p:sp>
      <p:sp>
        <p:nvSpPr>
          <p:cNvPr id="69681" name="Line 49"/>
          <p:cNvSpPr>
            <a:spLocks noChangeShapeType="1"/>
          </p:cNvSpPr>
          <p:nvPr/>
        </p:nvSpPr>
        <p:spPr bwMode="auto">
          <a:xfrm>
            <a:off x="1828800" y="2895600"/>
            <a:ext cx="0" cy="762000"/>
          </a:xfrm>
          <a:prstGeom prst="line">
            <a:avLst/>
          </a:prstGeom>
          <a:noFill/>
          <a:ln w="44450">
            <a:solidFill>
              <a:schemeClr val="tx1"/>
            </a:solidFill>
            <a:prstDash val="sysDot"/>
            <a:round/>
            <a:headEnd/>
            <a:tailEnd/>
          </a:ln>
        </p:spPr>
        <p:txBody>
          <a:bodyPr/>
          <a:lstStyle/>
          <a:p>
            <a:endParaRPr lang="es-ES"/>
          </a:p>
        </p:txBody>
      </p:sp>
      <p:sp>
        <p:nvSpPr>
          <p:cNvPr id="69682" name="Line 50"/>
          <p:cNvSpPr>
            <a:spLocks noChangeShapeType="1"/>
          </p:cNvSpPr>
          <p:nvPr/>
        </p:nvSpPr>
        <p:spPr bwMode="auto">
          <a:xfrm>
            <a:off x="1828800" y="3657600"/>
            <a:ext cx="762000" cy="0"/>
          </a:xfrm>
          <a:prstGeom prst="line">
            <a:avLst/>
          </a:prstGeom>
          <a:noFill/>
          <a:ln w="44450">
            <a:solidFill>
              <a:schemeClr val="tx1"/>
            </a:solidFill>
            <a:prstDash val="sysDot"/>
            <a:round/>
            <a:headEnd/>
            <a:tailEnd/>
          </a:ln>
        </p:spPr>
        <p:txBody>
          <a:bodyPr/>
          <a:lstStyle/>
          <a:p>
            <a:endParaRPr lang="es-ES"/>
          </a:p>
        </p:txBody>
      </p:sp>
      <p:sp>
        <p:nvSpPr>
          <p:cNvPr id="69684" name="Line 52"/>
          <p:cNvSpPr>
            <a:spLocks noChangeShapeType="1"/>
          </p:cNvSpPr>
          <p:nvPr/>
        </p:nvSpPr>
        <p:spPr bwMode="auto">
          <a:xfrm>
            <a:off x="6248400" y="3657600"/>
            <a:ext cx="609600" cy="0"/>
          </a:xfrm>
          <a:prstGeom prst="line">
            <a:avLst/>
          </a:prstGeom>
          <a:noFill/>
          <a:ln w="44450">
            <a:solidFill>
              <a:schemeClr val="tx1"/>
            </a:solidFill>
            <a:prstDash val="sysDot"/>
            <a:round/>
            <a:headEnd/>
            <a:tailEnd/>
          </a:ln>
        </p:spPr>
        <p:txBody>
          <a:bodyPr/>
          <a:lstStyle/>
          <a:p>
            <a:endParaRPr lang="es-ES"/>
          </a:p>
        </p:txBody>
      </p:sp>
      <p:sp>
        <p:nvSpPr>
          <p:cNvPr id="69685" name="Line 53"/>
          <p:cNvSpPr>
            <a:spLocks noChangeShapeType="1"/>
          </p:cNvSpPr>
          <p:nvPr/>
        </p:nvSpPr>
        <p:spPr bwMode="auto">
          <a:xfrm flipV="1">
            <a:off x="6858000" y="2362200"/>
            <a:ext cx="0" cy="1295400"/>
          </a:xfrm>
          <a:prstGeom prst="line">
            <a:avLst/>
          </a:prstGeom>
          <a:noFill/>
          <a:ln w="44450">
            <a:solidFill>
              <a:schemeClr val="tx1"/>
            </a:solidFill>
            <a:prstDash val="sysDot"/>
            <a:round/>
            <a:headEnd/>
            <a:tailEnd/>
          </a:ln>
        </p:spPr>
        <p:txBody>
          <a:bodyPr/>
          <a:lstStyle/>
          <a:p>
            <a:endParaRPr lang="es-ES"/>
          </a:p>
        </p:txBody>
      </p:sp>
      <p:sp>
        <p:nvSpPr>
          <p:cNvPr id="69686" name="Line 54"/>
          <p:cNvSpPr>
            <a:spLocks noChangeShapeType="1"/>
          </p:cNvSpPr>
          <p:nvPr/>
        </p:nvSpPr>
        <p:spPr bwMode="auto">
          <a:xfrm>
            <a:off x="6858000" y="2362200"/>
            <a:ext cx="685800" cy="0"/>
          </a:xfrm>
          <a:prstGeom prst="line">
            <a:avLst/>
          </a:prstGeom>
          <a:noFill/>
          <a:ln w="44450">
            <a:solidFill>
              <a:schemeClr val="tx1"/>
            </a:solidFill>
            <a:prstDash val="sysDot"/>
            <a:round/>
            <a:headEnd/>
            <a:tailEnd/>
          </a:ln>
        </p:spPr>
        <p:txBody>
          <a:bodyPr/>
          <a:lstStyle/>
          <a:p>
            <a:endParaRPr lang="es-ES"/>
          </a:p>
        </p:txBody>
      </p:sp>
      <p:grpSp>
        <p:nvGrpSpPr>
          <p:cNvPr id="4" name="Group 55"/>
          <p:cNvGrpSpPr>
            <a:grpSpLocks/>
          </p:cNvGrpSpPr>
          <p:nvPr/>
        </p:nvGrpSpPr>
        <p:grpSpPr bwMode="auto">
          <a:xfrm>
            <a:off x="3059113" y="3727450"/>
            <a:ext cx="1955800" cy="2673350"/>
            <a:chOff x="1963" y="2348"/>
            <a:chExt cx="1232" cy="1684"/>
          </a:xfrm>
        </p:grpSpPr>
        <p:sp>
          <p:nvSpPr>
            <p:cNvPr id="8255" name="Text Box 56"/>
            <p:cNvSpPr txBox="1">
              <a:spLocks noChangeArrowheads="1"/>
            </p:cNvSpPr>
            <p:nvPr/>
          </p:nvSpPr>
          <p:spPr bwMode="auto">
            <a:xfrm>
              <a:off x="1963" y="3164"/>
              <a:ext cx="1232" cy="868"/>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  Origen:  200.1.1.20  </a:t>
              </a:r>
            </a:p>
            <a:p>
              <a:pPr algn="ctr"/>
              <a:r>
                <a:rPr lang="es-ES" sz="1400" b="1">
                  <a:latin typeface="Arial" charset="0"/>
                </a:rPr>
                <a:t>Destino: 130.1.1.12</a:t>
              </a:r>
            </a:p>
            <a:p>
              <a:pPr algn="ctr"/>
              <a:endParaRPr lang="es-ES" sz="1400" b="1">
                <a:latin typeface="Arial" charset="0"/>
              </a:endParaRPr>
            </a:p>
            <a:p>
              <a:pPr algn="ctr"/>
              <a:endParaRPr lang="es-ES" sz="1400" b="1">
                <a:latin typeface="Arial" charset="0"/>
              </a:endParaRPr>
            </a:p>
            <a:p>
              <a:pPr algn="ctr"/>
              <a:endParaRPr lang="es-ES" sz="1400" b="1">
                <a:latin typeface="Arial" charset="0"/>
              </a:endParaRPr>
            </a:p>
            <a:p>
              <a:pPr algn="ctr"/>
              <a:endParaRPr lang="es-ES" sz="1400" b="1">
                <a:latin typeface="Arial" charset="0"/>
              </a:endParaRPr>
            </a:p>
          </p:txBody>
        </p:sp>
        <p:sp>
          <p:nvSpPr>
            <p:cNvPr id="8256" name="Line 57"/>
            <p:cNvSpPr>
              <a:spLocks noChangeShapeType="1"/>
            </p:cNvSpPr>
            <p:nvPr/>
          </p:nvSpPr>
          <p:spPr bwMode="auto">
            <a:xfrm flipV="1">
              <a:off x="2491" y="2348"/>
              <a:ext cx="0" cy="816"/>
            </a:xfrm>
            <a:prstGeom prst="line">
              <a:avLst/>
            </a:prstGeom>
            <a:noFill/>
            <a:ln w="9525">
              <a:solidFill>
                <a:schemeClr val="tx1"/>
              </a:solidFill>
              <a:round/>
              <a:headEnd/>
              <a:tailEnd type="triangle" w="med" len="med"/>
            </a:ln>
          </p:spPr>
          <p:txBody>
            <a:bodyPr/>
            <a:lstStyle/>
            <a:p>
              <a:endParaRPr lang="es-ES"/>
            </a:p>
          </p:txBody>
        </p:sp>
        <p:sp>
          <p:nvSpPr>
            <p:cNvPr id="8257" name="Text Box 58" descr="Tablero de damas grande"/>
            <p:cNvSpPr txBox="1">
              <a:spLocks noChangeArrowheads="1"/>
            </p:cNvSpPr>
            <p:nvPr/>
          </p:nvSpPr>
          <p:spPr bwMode="auto">
            <a:xfrm>
              <a:off x="1998" y="3500"/>
              <a:ext cx="1170" cy="466"/>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199.1.1.245</a:t>
              </a:r>
            </a:p>
            <a:p>
              <a:pPr algn="ctr"/>
              <a:r>
                <a:rPr lang="es-ES" sz="1400" b="1">
                  <a:latin typeface="Arial" charset="0"/>
                </a:rPr>
                <a:t>Destino: 199.1.1.69</a:t>
              </a:r>
            </a:p>
            <a:p>
              <a:pPr algn="ctr"/>
              <a:r>
                <a:rPr lang="es-ES" sz="1400" b="1">
                  <a:latin typeface="Arial" charset="0"/>
                </a:rPr>
                <a:t>Datos</a:t>
              </a:r>
            </a:p>
          </p:txBody>
        </p:sp>
      </p:grpSp>
      <p:sp>
        <p:nvSpPr>
          <p:cNvPr id="69691" name="Oval 59"/>
          <p:cNvSpPr>
            <a:spLocks noChangeArrowheads="1"/>
          </p:cNvSpPr>
          <p:nvPr/>
        </p:nvSpPr>
        <p:spPr bwMode="auto">
          <a:xfrm>
            <a:off x="2771775" y="3573463"/>
            <a:ext cx="142875" cy="142875"/>
          </a:xfrm>
          <a:prstGeom prst="ellipse">
            <a:avLst/>
          </a:prstGeom>
          <a:solidFill>
            <a:srgbClr val="FF0000"/>
          </a:solidFill>
          <a:ln w="9525">
            <a:solidFill>
              <a:schemeClr val="tx1"/>
            </a:solidFill>
            <a:round/>
            <a:headEnd/>
            <a:tailEnd/>
          </a:ln>
        </p:spPr>
        <p:txBody>
          <a:bodyPr wrap="none" anchor="ctr"/>
          <a:lstStyle/>
          <a:p>
            <a:endParaRPr lang="es-ES"/>
          </a:p>
        </p:txBody>
      </p:sp>
      <p:sp>
        <p:nvSpPr>
          <p:cNvPr id="69692" name="Oval 60"/>
          <p:cNvSpPr>
            <a:spLocks noChangeArrowheads="1"/>
          </p:cNvSpPr>
          <p:nvPr/>
        </p:nvSpPr>
        <p:spPr bwMode="auto">
          <a:xfrm>
            <a:off x="5795963" y="3573463"/>
            <a:ext cx="142875" cy="142875"/>
          </a:xfrm>
          <a:prstGeom prst="ellipse">
            <a:avLst/>
          </a:prstGeom>
          <a:solidFill>
            <a:srgbClr val="FF0000"/>
          </a:solidFill>
          <a:ln w="9525">
            <a:solidFill>
              <a:schemeClr val="tx1"/>
            </a:solidFill>
            <a:round/>
            <a:headEnd/>
            <a:tailEnd/>
          </a:ln>
        </p:spPr>
        <p:txBody>
          <a:bodyPr wrap="none" anchor="ctr"/>
          <a:lstStyle/>
          <a:p>
            <a:endParaRPr lang="es-ES"/>
          </a:p>
        </p:txBody>
      </p:sp>
      <p:sp>
        <p:nvSpPr>
          <p:cNvPr id="69683" name="Line 51"/>
          <p:cNvSpPr>
            <a:spLocks noChangeShapeType="1"/>
          </p:cNvSpPr>
          <p:nvPr/>
        </p:nvSpPr>
        <p:spPr bwMode="auto">
          <a:xfrm>
            <a:off x="2590800" y="3657600"/>
            <a:ext cx="3657600" cy="0"/>
          </a:xfrm>
          <a:prstGeom prst="line">
            <a:avLst/>
          </a:prstGeom>
          <a:noFill/>
          <a:ln w="44450">
            <a:solidFill>
              <a:schemeClr val="tx1"/>
            </a:solidFill>
            <a:prstDash val="sysDot"/>
            <a:round/>
            <a:headEnd/>
            <a:tailEnd/>
          </a:ln>
        </p:spPr>
        <p:txBody>
          <a:bodyPr/>
          <a:lstStyle/>
          <a:p>
            <a:endParaRPr lang="es-ES"/>
          </a:p>
        </p:txBody>
      </p:sp>
      <p:sp>
        <p:nvSpPr>
          <p:cNvPr id="8245" name="Text Box 61"/>
          <p:cNvSpPr txBox="1">
            <a:spLocks noChangeArrowheads="1"/>
          </p:cNvSpPr>
          <p:nvPr/>
        </p:nvSpPr>
        <p:spPr bwMode="auto">
          <a:xfrm>
            <a:off x="4572000" y="2924175"/>
            <a:ext cx="1020763" cy="304800"/>
          </a:xfrm>
          <a:prstGeom prst="rect">
            <a:avLst/>
          </a:prstGeom>
          <a:noFill/>
          <a:ln w="9525">
            <a:noFill/>
            <a:miter lim="800000"/>
            <a:headEnd/>
            <a:tailEnd/>
          </a:ln>
        </p:spPr>
        <p:txBody>
          <a:bodyPr wrap="none">
            <a:spAutoFit/>
          </a:bodyPr>
          <a:lstStyle/>
          <a:p>
            <a:r>
              <a:rPr lang="es-ES" sz="1400" b="1">
                <a:latin typeface="Arial" charset="0"/>
              </a:rPr>
              <a:t>130.1.1.12</a:t>
            </a:r>
          </a:p>
        </p:txBody>
      </p:sp>
      <p:sp>
        <p:nvSpPr>
          <p:cNvPr id="8246" name="Line 62"/>
          <p:cNvSpPr>
            <a:spLocks noChangeShapeType="1"/>
          </p:cNvSpPr>
          <p:nvPr/>
        </p:nvSpPr>
        <p:spPr bwMode="auto">
          <a:xfrm>
            <a:off x="5435600" y="3213100"/>
            <a:ext cx="196850" cy="285750"/>
          </a:xfrm>
          <a:prstGeom prst="line">
            <a:avLst/>
          </a:prstGeom>
          <a:noFill/>
          <a:ln w="9525">
            <a:solidFill>
              <a:schemeClr val="tx1"/>
            </a:solidFill>
            <a:round/>
            <a:headEnd/>
            <a:tailEnd type="triangle" w="med" len="med"/>
          </a:ln>
        </p:spPr>
        <p:txBody>
          <a:bodyPr/>
          <a:lstStyle/>
          <a:p>
            <a:endParaRPr lang="es-ES"/>
          </a:p>
        </p:txBody>
      </p:sp>
      <p:sp>
        <p:nvSpPr>
          <p:cNvPr id="69695" name="Line 63"/>
          <p:cNvSpPr>
            <a:spLocks noChangeShapeType="1"/>
          </p:cNvSpPr>
          <p:nvPr/>
        </p:nvSpPr>
        <p:spPr bwMode="auto">
          <a:xfrm flipH="1">
            <a:off x="2843213" y="2708275"/>
            <a:ext cx="73025" cy="790575"/>
          </a:xfrm>
          <a:prstGeom prst="line">
            <a:avLst/>
          </a:prstGeom>
          <a:noFill/>
          <a:ln w="9525">
            <a:solidFill>
              <a:schemeClr val="tx1"/>
            </a:solidFill>
            <a:round/>
            <a:headEnd/>
            <a:tailEnd type="triangle" w="med" len="med"/>
          </a:ln>
        </p:spPr>
        <p:txBody>
          <a:bodyPr/>
          <a:lstStyle/>
          <a:p>
            <a:endParaRPr lang="es-ES"/>
          </a:p>
        </p:txBody>
      </p:sp>
      <p:sp>
        <p:nvSpPr>
          <p:cNvPr id="69696" name="Text Box 64"/>
          <p:cNvSpPr txBox="1">
            <a:spLocks noChangeArrowheads="1"/>
          </p:cNvSpPr>
          <p:nvPr/>
        </p:nvSpPr>
        <p:spPr bwMode="auto">
          <a:xfrm>
            <a:off x="2700338" y="2420938"/>
            <a:ext cx="1365250" cy="304800"/>
          </a:xfrm>
          <a:prstGeom prst="rect">
            <a:avLst/>
          </a:prstGeom>
          <a:noFill/>
          <a:ln w="9525">
            <a:noFill/>
            <a:miter lim="800000"/>
            <a:headEnd/>
            <a:tailEnd/>
          </a:ln>
        </p:spPr>
        <p:txBody>
          <a:bodyPr wrap="none">
            <a:spAutoFit/>
          </a:bodyPr>
          <a:lstStyle/>
          <a:p>
            <a:r>
              <a:rPr lang="es-ES" sz="1400" b="1">
                <a:latin typeface="Arial" charset="0"/>
              </a:rPr>
              <a:t>192.168.1.1/30</a:t>
            </a:r>
          </a:p>
        </p:txBody>
      </p:sp>
      <p:sp>
        <p:nvSpPr>
          <p:cNvPr id="69697" name="Line 65"/>
          <p:cNvSpPr>
            <a:spLocks noChangeShapeType="1"/>
          </p:cNvSpPr>
          <p:nvPr/>
        </p:nvSpPr>
        <p:spPr bwMode="auto">
          <a:xfrm>
            <a:off x="5795963" y="2708275"/>
            <a:ext cx="71437" cy="790575"/>
          </a:xfrm>
          <a:prstGeom prst="line">
            <a:avLst/>
          </a:prstGeom>
          <a:noFill/>
          <a:ln w="9525">
            <a:solidFill>
              <a:schemeClr val="tx1"/>
            </a:solidFill>
            <a:round/>
            <a:headEnd/>
            <a:tailEnd type="triangle" w="med" len="med"/>
          </a:ln>
        </p:spPr>
        <p:txBody>
          <a:bodyPr/>
          <a:lstStyle/>
          <a:p>
            <a:endParaRPr lang="es-ES"/>
          </a:p>
        </p:txBody>
      </p:sp>
      <p:sp>
        <p:nvSpPr>
          <p:cNvPr id="69698" name="Text Box 66"/>
          <p:cNvSpPr txBox="1">
            <a:spLocks noChangeArrowheads="1"/>
          </p:cNvSpPr>
          <p:nvPr/>
        </p:nvSpPr>
        <p:spPr bwMode="auto">
          <a:xfrm>
            <a:off x="4646613" y="2420938"/>
            <a:ext cx="1365250" cy="304800"/>
          </a:xfrm>
          <a:prstGeom prst="rect">
            <a:avLst/>
          </a:prstGeom>
          <a:noFill/>
          <a:ln w="9525">
            <a:noFill/>
            <a:miter lim="800000"/>
            <a:headEnd/>
            <a:tailEnd/>
          </a:ln>
        </p:spPr>
        <p:txBody>
          <a:bodyPr wrap="none">
            <a:spAutoFit/>
          </a:bodyPr>
          <a:lstStyle/>
          <a:p>
            <a:r>
              <a:rPr lang="es-ES" sz="1400" b="1">
                <a:latin typeface="Arial" charset="0"/>
              </a:rPr>
              <a:t>192.168.1.2/30</a:t>
            </a:r>
          </a:p>
        </p:txBody>
      </p:sp>
      <p:sp>
        <p:nvSpPr>
          <p:cNvPr id="8251" name="Text Box 67"/>
          <p:cNvSpPr txBox="1">
            <a:spLocks noChangeArrowheads="1"/>
          </p:cNvSpPr>
          <p:nvPr/>
        </p:nvSpPr>
        <p:spPr bwMode="auto">
          <a:xfrm>
            <a:off x="4602163" y="4589463"/>
            <a:ext cx="2492375" cy="284162"/>
          </a:xfrm>
          <a:prstGeom prst="rect">
            <a:avLst/>
          </a:prstGeom>
          <a:noFill/>
          <a:ln w="9525">
            <a:solidFill>
              <a:schemeClr val="tx1"/>
            </a:solidFill>
            <a:miter lim="800000"/>
            <a:headEnd/>
            <a:tailEnd/>
          </a:ln>
        </p:spPr>
        <p:txBody>
          <a:bodyPr wrap="none">
            <a:spAutoFit/>
          </a:bodyPr>
          <a:lstStyle/>
          <a:p>
            <a:pPr algn="r"/>
            <a:r>
              <a:rPr lang="es-ES" sz="1200" b="1">
                <a:latin typeface="Arial" charset="0"/>
              </a:rPr>
              <a:t>A 199.1.1.192/26 por 192.168.1.1</a:t>
            </a:r>
          </a:p>
        </p:txBody>
      </p:sp>
      <p:sp>
        <p:nvSpPr>
          <p:cNvPr id="8252" name="Line 68"/>
          <p:cNvSpPr>
            <a:spLocks noChangeShapeType="1"/>
          </p:cNvSpPr>
          <p:nvPr/>
        </p:nvSpPr>
        <p:spPr bwMode="auto">
          <a:xfrm flipV="1">
            <a:off x="6156325" y="3933825"/>
            <a:ext cx="0" cy="647700"/>
          </a:xfrm>
          <a:prstGeom prst="line">
            <a:avLst/>
          </a:prstGeom>
          <a:noFill/>
          <a:ln w="9525">
            <a:solidFill>
              <a:schemeClr val="tx1"/>
            </a:solidFill>
            <a:round/>
            <a:headEnd/>
            <a:tailEnd type="triangle" w="med" len="med"/>
          </a:ln>
        </p:spPr>
        <p:txBody>
          <a:bodyPr/>
          <a:lstStyle/>
          <a:p>
            <a:endParaRPr lang="es-ES"/>
          </a:p>
        </p:txBody>
      </p:sp>
      <p:sp>
        <p:nvSpPr>
          <p:cNvPr id="8253" name="Text Box 69"/>
          <p:cNvSpPr txBox="1">
            <a:spLocks noChangeArrowheads="1"/>
          </p:cNvSpPr>
          <p:nvPr/>
        </p:nvSpPr>
        <p:spPr bwMode="auto">
          <a:xfrm>
            <a:off x="1763713" y="4516438"/>
            <a:ext cx="2071687" cy="284162"/>
          </a:xfrm>
          <a:prstGeom prst="rect">
            <a:avLst/>
          </a:prstGeom>
          <a:noFill/>
          <a:ln w="9525">
            <a:solidFill>
              <a:schemeClr val="tx1"/>
            </a:solidFill>
            <a:miter lim="800000"/>
            <a:headEnd/>
            <a:tailEnd/>
          </a:ln>
        </p:spPr>
        <p:txBody>
          <a:bodyPr wrap="none">
            <a:spAutoFit/>
          </a:bodyPr>
          <a:lstStyle/>
          <a:p>
            <a:pPr algn="r"/>
            <a:r>
              <a:rPr lang="es-ES" sz="1200" b="1">
                <a:latin typeface="Arial" charset="0"/>
              </a:rPr>
              <a:t>A 0.0.0.0/0 por 192.168.1.2</a:t>
            </a:r>
          </a:p>
        </p:txBody>
      </p:sp>
      <p:sp>
        <p:nvSpPr>
          <p:cNvPr id="8254" name="Line 70"/>
          <p:cNvSpPr>
            <a:spLocks noChangeShapeType="1"/>
          </p:cNvSpPr>
          <p:nvPr/>
        </p:nvSpPr>
        <p:spPr bwMode="auto">
          <a:xfrm flipV="1">
            <a:off x="2627313" y="3933825"/>
            <a:ext cx="0" cy="574675"/>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69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69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96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96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6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969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69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9672"/>
                                        </p:tgtEl>
                                        <p:attrNameLst>
                                          <p:attrName>style.visibility</p:attrName>
                                        </p:attrNameLst>
                                      </p:cBhvr>
                                      <p:to>
                                        <p:strVal val="visible"/>
                                      </p:to>
                                    </p:se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69680"/>
                                        </p:tgtEl>
                                        <p:attrNameLst>
                                          <p:attrName>style.visibility</p:attrName>
                                        </p:attrNameLst>
                                      </p:cBhvr>
                                      <p:to>
                                        <p:strVal val="visible"/>
                                      </p:to>
                                    </p:set>
                                    <p:animEffect transition="in" filter="wipe(left)">
                                      <p:cBhvr>
                                        <p:cTn id="30" dur="500"/>
                                        <p:tgtEl>
                                          <p:spTgt spid="69680"/>
                                        </p:tgtEl>
                                      </p:cBhvr>
                                    </p:animEffect>
                                  </p:childTnLst>
                                </p:cTn>
                              </p:par>
                            </p:childTnLst>
                          </p:cTn>
                        </p:par>
                        <p:par>
                          <p:cTn id="31" fill="hold">
                            <p:stCondLst>
                              <p:cond delay="1000"/>
                            </p:stCondLst>
                            <p:childTnLst>
                              <p:par>
                                <p:cTn id="32" presetID="1" presetClass="entr" presetSubtype="0" fill="hold" nodeType="afterEffect">
                                  <p:stCondLst>
                                    <p:cond delay="0"/>
                                  </p:stCondLst>
                                  <p:childTnLst>
                                    <p:set>
                                      <p:cBhvr>
                                        <p:cTn id="33" dur="1" fill="hold">
                                          <p:stCondLst>
                                            <p:cond delay="499"/>
                                          </p:stCondLst>
                                        </p:cTn>
                                        <p:tgtEl>
                                          <p:spTgt spid="2"/>
                                        </p:tgtEl>
                                        <p:attrNameLst>
                                          <p:attrName>style.visibility</p:attrName>
                                        </p:attrNameLst>
                                      </p:cBhvr>
                                      <p:to>
                                        <p:strVal val="visible"/>
                                      </p:to>
                                    </p:se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69681"/>
                                        </p:tgtEl>
                                        <p:attrNameLst>
                                          <p:attrName>style.visibility</p:attrName>
                                        </p:attrNameLst>
                                      </p:cBhvr>
                                      <p:to>
                                        <p:strVal val="visible"/>
                                      </p:to>
                                    </p:set>
                                    <p:animEffect transition="in" filter="wipe(up)">
                                      <p:cBhvr>
                                        <p:cTn id="37" dur="500"/>
                                        <p:tgtEl>
                                          <p:spTgt spid="69681"/>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69682"/>
                                        </p:tgtEl>
                                        <p:attrNameLst>
                                          <p:attrName>style.visibility</p:attrName>
                                        </p:attrNameLst>
                                      </p:cBhvr>
                                      <p:to>
                                        <p:strVal val="visible"/>
                                      </p:to>
                                    </p:set>
                                    <p:animEffect transition="in" filter="wipe(left)">
                                      <p:cBhvr>
                                        <p:cTn id="41" dur="500"/>
                                        <p:tgtEl>
                                          <p:spTgt spid="69682"/>
                                        </p:tgtEl>
                                      </p:cBhvr>
                                    </p:animEffect>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69683"/>
                                        </p:tgtEl>
                                        <p:attrNameLst>
                                          <p:attrName>style.visibility</p:attrName>
                                        </p:attrNameLst>
                                      </p:cBhvr>
                                      <p:to>
                                        <p:strVal val="visible"/>
                                      </p:to>
                                    </p:set>
                                    <p:animEffect transition="in" filter="wipe(left)">
                                      <p:cBhvr>
                                        <p:cTn id="45" dur="500"/>
                                        <p:tgtEl>
                                          <p:spTgt spid="69683"/>
                                        </p:tgtEl>
                                      </p:cBhvr>
                                    </p:animEffect>
                                  </p:childTnLst>
                                </p:cTn>
                              </p:par>
                            </p:childTnLst>
                          </p:cTn>
                        </p:par>
                        <p:par>
                          <p:cTn id="46" fill="hold">
                            <p:stCondLst>
                              <p:cond delay="3000"/>
                            </p:stCondLst>
                            <p:childTnLst>
                              <p:par>
                                <p:cTn id="47" presetID="1" presetClass="entr" presetSubtype="0" fill="hold" nodeType="afterEffect">
                                  <p:stCondLst>
                                    <p:cond delay="0"/>
                                  </p:stCondLst>
                                  <p:childTnLst>
                                    <p:set>
                                      <p:cBhvr>
                                        <p:cTn id="48" dur="1" fill="hold">
                                          <p:stCondLst>
                                            <p:cond delay="499"/>
                                          </p:stCondLst>
                                        </p:cTn>
                                        <p:tgtEl>
                                          <p:spTgt spid="4"/>
                                        </p:tgtEl>
                                        <p:attrNameLst>
                                          <p:attrName>style.visibility</p:attrName>
                                        </p:attrNameLst>
                                      </p:cBhvr>
                                      <p:to>
                                        <p:strVal val="visible"/>
                                      </p:to>
                                    </p:set>
                                  </p:childTnLst>
                                </p:cTn>
                              </p:par>
                            </p:childTnLst>
                          </p:cTn>
                        </p:par>
                        <p:par>
                          <p:cTn id="49" fill="hold">
                            <p:stCondLst>
                              <p:cond delay="3500"/>
                            </p:stCondLst>
                            <p:childTnLst>
                              <p:par>
                                <p:cTn id="50" presetID="22" presetClass="entr" presetSubtype="8" fill="hold" grpId="0" nodeType="afterEffect">
                                  <p:stCondLst>
                                    <p:cond delay="1000"/>
                                  </p:stCondLst>
                                  <p:childTnLst>
                                    <p:set>
                                      <p:cBhvr>
                                        <p:cTn id="51" dur="1" fill="hold">
                                          <p:stCondLst>
                                            <p:cond delay="0"/>
                                          </p:stCondLst>
                                        </p:cTn>
                                        <p:tgtEl>
                                          <p:spTgt spid="69684"/>
                                        </p:tgtEl>
                                        <p:attrNameLst>
                                          <p:attrName>style.visibility</p:attrName>
                                        </p:attrNameLst>
                                      </p:cBhvr>
                                      <p:to>
                                        <p:strVal val="visible"/>
                                      </p:to>
                                    </p:set>
                                    <p:animEffect transition="in" filter="wipe(left)">
                                      <p:cBhvr>
                                        <p:cTn id="52" dur="500"/>
                                        <p:tgtEl>
                                          <p:spTgt spid="69684"/>
                                        </p:tgtEl>
                                      </p:cBhvr>
                                    </p:animEffect>
                                  </p:childTnLst>
                                </p:cTn>
                              </p:par>
                            </p:childTnLst>
                          </p:cTn>
                        </p:par>
                        <p:par>
                          <p:cTn id="53" fill="hold">
                            <p:stCondLst>
                              <p:cond delay="5000"/>
                            </p:stCondLst>
                            <p:childTnLst>
                              <p:par>
                                <p:cTn id="54" presetID="22" presetClass="entr" presetSubtype="4" fill="hold" grpId="0" nodeType="afterEffect">
                                  <p:stCondLst>
                                    <p:cond delay="0"/>
                                  </p:stCondLst>
                                  <p:childTnLst>
                                    <p:set>
                                      <p:cBhvr>
                                        <p:cTn id="55" dur="1" fill="hold">
                                          <p:stCondLst>
                                            <p:cond delay="0"/>
                                          </p:stCondLst>
                                        </p:cTn>
                                        <p:tgtEl>
                                          <p:spTgt spid="69685"/>
                                        </p:tgtEl>
                                        <p:attrNameLst>
                                          <p:attrName>style.visibility</p:attrName>
                                        </p:attrNameLst>
                                      </p:cBhvr>
                                      <p:to>
                                        <p:strVal val="visible"/>
                                      </p:to>
                                    </p:set>
                                    <p:animEffect transition="in" filter="wipe(down)">
                                      <p:cBhvr>
                                        <p:cTn id="56" dur="500"/>
                                        <p:tgtEl>
                                          <p:spTgt spid="69685"/>
                                        </p:tgtEl>
                                      </p:cBhvr>
                                    </p:animEffect>
                                  </p:childTnLst>
                                </p:cTn>
                              </p:par>
                            </p:childTnLst>
                          </p:cTn>
                        </p:par>
                        <p:par>
                          <p:cTn id="57" fill="hold">
                            <p:stCondLst>
                              <p:cond delay="5500"/>
                            </p:stCondLst>
                            <p:childTnLst>
                              <p:par>
                                <p:cTn id="58" presetID="1" presetClass="entr" presetSubtype="0" fill="hold" grpId="0" nodeType="afterEffect">
                                  <p:stCondLst>
                                    <p:cond delay="0"/>
                                  </p:stCondLst>
                                  <p:childTnLst>
                                    <p:set>
                                      <p:cBhvr>
                                        <p:cTn id="59" dur="1" fill="hold">
                                          <p:stCondLst>
                                            <p:cond delay="499"/>
                                          </p:stCondLst>
                                        </p:cTn>
                                        <p:tgtEl>
                                          <p:spTgt spid="69664"/>
                                        </p:tgtEl>
                                        <p:attrNameLst>
                                          <p:attrName>style.visibility</p:attrName>
                                        </p:attrNameLst>
                                      </p:cBhvr>
                                      <p:to>
                                        <p:strVal val="visible"/>
                                      </p:to>
                                    </p:se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69686"/>
                                        </p:tgtEl>
                                        <p:attrNameLst>
                                          <p:attrName>style.visibility</p:attrName>
                                        </p:attrNameLst>
                                      </p:cBhvr>
                                      <p:to>
                                        <p:strVal val="visible"/>
                                      </p:to>
                                    </p:set>
                                    <p:animEffect transition="in" filter="wipe(left)">
                                      <p:cBhvr>
                                        <p:cTn id="63" dur="500"/>
                                        <p:tgtEl>
                                          <p:spTgt spid="69686"/>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2" grpId="0" animBg="1"/>
      <p:bldP spid="69653" grpId="0"/>
      <p:bldP spid="69664" grpId="0" animBg="1"/>
      <p:bldP spid="69672" grpId="0" autoUpdateAnimBg="0"/>
      <p:bldP spid="69680" grpId="0" animBg="1"/>
      <p:bldP spid="69681" grpId="0" animBg="1"/>
      <p:bldP spid="69682" grpId="0" animBg="1"/>
      <p:bldP spid="69684" grpId="0" animBg="1"/>
      <p:bldP spid="69685" grpId="0" animBg="1"/>
      <p:bldP spid="69686" grpId="0" animBg="1"/>
      <p:bldP spid="69691" grpId="0" animBg="1"/>
      <p:bldP spid="69692" grpId="0" animBg="1"/>
      <p:bldP spid="69683" grpId="0" animBg="1"/>
      <p:bldP spid="69695" grpId="0" animBg="1"/>
      <p:bldP spid="69696" grpId="0"/>
      <p:bldP spid="69697" grpId="0" animBg="1"/>
      <p:bldP spid="6969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143000"/>
          </a:xfrm>
        </p:spPr>
        <p:txBody>
          <a:bodyPr/>
          <a:lstStyle/>
          <a:p>
            <a:pPr eaLnBrk="1" hangingPunct="1"/>
            <a:r>
              <a:rPr lang="es-ES_tradnl" smtClean="0">
                <a:latin typeface="Times New Roman" pitchFamily="18" charset="0"/>
              </a:rPr>
              <a:t>Sumario</a:t>
            </a:r>
            <a:endParaRPr lang="es-ES" smtClean="0">
              <a:latin typeface="Times New Roman" pitchFamily="18" charset="0"/>
            </a:endParaRPr>
          </a:p>
        </p:txBody>
      </p:sp>
      <p:sp>
        <p:nvSpPr>
          <p:cNvPr id="16387" name="Rectangle 3"/>
          <p:cNvSpPr>
            <a:spLocks noGrp="1" noChangeArrowheads="1"/>
          </p:cNvSpPr>
          <p:nvPr>
            <p:ph type="body" idx="1"/>
          </p:nvPr>
        </p:nvSpPr>
        <p:spPr>
          <a:xfrm>
            <a:off x="457200" y="1340768"/>
            <a:ext cx="8229600" cy="4525963"/>
          </a:xfrm>
        </p:spPr>
        <p:txBody>
          <a:bodyPr/>
          <a:lstStyle/>
          <a:p>
            <a:pPr eaLnBrk="1" hangingPunct="1"/>
            <a:r>
              <a:rPr lang="es-ES_tradnl" dirty="0" smtClean="0">
                <a:latin typeface="Times New Roman" pitchFamily="18" charset="0"/>
                <a:cs typeface="Times New Roman" pitchFamily="18" charset="0"/>
              </a:rPr>
              <a:t>Listas de Control de Acceso (</a:t>
            </a:r>
            <a:r>
              <a:rPr lang="es-ES_tradnl" dirty="0" err="1" smtClean="0">
                <a:latin typeface="Times New Roman" pitchFamily="18" charset="0"/>
                <a:cs typeface="Times New Roman" pitchFamily="18" charset="0"/>
              </a:rPr>
              <a:t>ACLs</a:t>
            </a:r>
            <a:r>
              <a:rPr lang="es-ES_tradnl" dirty="0" smtClean="0">
                <a:latin typeface="Times New Roman" pitchFamily="18" charset="0"/>
                <a:cs typeface="Times New Roman" pitchFamily="18" charset="0"/>
              </a:rPr>
              <a:t>)</a:t>
            </a:r>
          </a:p>
          <a:p>
            <a:pPr eaLnBrk="1" hangingPunct="1"/>
            <a:r>
              <a:rPr lang="es-ES_tradnl" dirty="0" smtClean="0">
                <a:latin typeface="Times New Roman" pitchFamily="18" charset="0"/>
                <a:cs typeface="Times New Roman" pitchFamily="18" charset="0"/>
              </a:rPr>
              <a:t>Dispositivos de protección frente a ataques. Cortafuegos</a:t>
            </a:r>
          </a:p>
          <a:p>
            <a:pPr eaLnBrk="1" hangingPunct="1"/>
            <a:r>
              <a:rPr lang="es-ES_tradnl" dirty="0" smtClean="0">
                <a:latin typeface="Times New Roman" pitchFamily="18" charset="0"/>
                <a:cs typeface="Times New Roman" pitchFamily="18" charset="0"/>
              </a:rPr>
              <a:t>Túneles. Redes Privadas Virtuales</a:t>
            </a:r>
          </a:p>
          <a:p>
            <a:pPr eaLnBrk="1" hangingPunct="1"/>
            <a:r>
              <a:rPr lang="es-ES_tradnl" b="1" dirty="0" err="1" smtClean="0">
                <a:solidFill>
                  <a:srgbClr val="FF0000"/>
                </a:solidFill>
                <a:latin typeface="Times New Roman" pitchFamily="18" charset="0"/>
                <a:cs typeface="Times New Roman" pitchFamily="18" charset="0"/>
              </a:rPr>
              <a:t>IPSec</a:t>
            </a:r>
            <a:endParaRPr lang="es-ES_tradnl" b="1" dirty="0" smtClean="0">
              <a:solidFill>
                <a:srgbClr val="FF0000"/>
              </a:solidFill>
              <a:latin typeface="Times New Roman" pitchFamily="18" charset="0"/>
              <a:cs typeface="Times New Roman" pitchFamily="18" charset="0"/>
            </a:endParaRPr>
          </a:p>
          <a:p>
            <a:pPr eaLnBrk="1" hangingPunct="1"/>
            <a:r>
              <a:rPr lang="es-ES_tradnl" dirty="0">
                <a:latin typeface="Times New Roman" pitchFamily="18" charset="0"/>
                <a:cs typeface="Times New Roman" pitchFamily="18" charset="0"/>
              </a:rPr>
              <a:t>NAT. Tipos y </a:t>
            </a:r>
            <a:r>
              <a:rPr lang="es-ES_tradnl" dirty="0" smtClean="0">
                <a:latin typeface="Times New Roman" pitchFamily="18" charset="0"/>
                <a:cs typeface="Times New Roman" pitchFamily="18" charset="0"/>
              </a:rPr>
              <a:t>limitaciones</a:t>
            </a:r>
            <a:endParaRPr lang="es-ES_tradnl" b="1" dirty="0" smtClean="0">
              <a:solidFill>
                <a:srgbClr val="FF0000"/>
              </a:solidFill>
              <a:latin typeface="Times New Roman" pitchFamily="18" charset="0"/>
              <a:cs typeface="Times New Roman" pitchFamily="18" charset="0"/>
            </a:endParaRPr>
          </a:p>
          <a:p>
            <a:pPr eaLnBrk="1" hangingPunct="1">
              <a:buNone/>
            </a:pPr>
            <a:endParaRPr lang="es-ES_tradnl"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2"/>
          <p:cNvSpPr>
            <a:spLocks/>
          </p:cNvSpPr>
          <p:nvPr/>
        </p:nvSpPr>
        <p:spPr bwMode="auto">
          <a:xfrm>
            <a:off x="4787900" y="3071813"/>
            <a:ext cx="2016125" cy="84137"/>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33795" name="Rectangle 3"/>
          <p:cNvSpPr>
            <a:spLocks noChangeArrowheads="1"/>
          </p:cNvSpPr>
          <p:nvPr/>
        </p:nvSpPr>
        <p:spPr bwMode="auto">
          <a:xfrm>
            <a:off x="763588" y="457200"/>
            <a:ext cx="7772400" cy="838200"/>
          </a:xfrm>
          <a:prstGeom prst="rect">
            <a:avLst/>
          </a:prstGeom>
          <a:noFill/>
          <a:ln w="9525">
            <a:noFill/>
            <a:miter lim="800000"/>
            <a:headEnd/>
            <a:tailEnd/>
          </a:ln>
        </p:spPr>
        <p:txBody>
          <a:bodyPr lIns="102833" tIns="51417" rIns="102833" bIns="51417"/>
          <a:lstStyle/>
          <a:p>
            <a:pPr algn="ctr"/>
            <a:r>
              <a:rPr lang="en-GB" sz="3200">
                <a:solidFill>
                  <a:schemeClr val="tx2"/>
                </a:solidFill>
                <a:latin typeface="Arial" charset="0"/>
              </a:rPr>
              <a:t>Filtrado de paquetes por ruta a Null0</a:t>
            </a:r>
          </a:p>
        </p:txBody>
      </p:sp>
      <p:pic>
        <p:nvPicPr>
          <p:cNvPr id="33796" name="Picture 4"/>
          <p:cNvPicPr>
            <a:picLocks noChangeArrowheads="1"/>
          </p:cNvPicPr>
          <p:nvPr/>
        </p:nvPicPr>
        <p:blipFill>
          <a:blip r:embed="rId3" cstate="print"/>
          <a:srcRect/>
          <a:stretch>
            <a:fillRect/>
          </a:stretch>
        </p:blipFill>
        <p:spPr bwMode="auto">
          <a:xfrm>
            <a:off x="6659563" y="2767013"/>
            <a:ext cx="1109662" cy="631825"/>
          </a:xfrm>
          <a:prstGeom prst="rect">
            <a:avLst/>
          </a:prstGeom>
          <a:noFill/>
          <a:ln w="12700">
            <a:noFill/>
            <a:miter lim="800000"/>
            <a:headEnd/>
            <a:tailEnd/>
          </a:ln>
        </p:spPr>
      </p:pic>
      <p:sp>
        <p:nvSpPr>
          <p:cNvPr id="33797" name="Line 5"/>
          <p:cNvSpPr>
            <a:spLocks noChangeShapeType="1"/>
          </p:cNvSpPr>
          <p:nvPr/>
        </p:nvSpPr>
        <p:spPr bwMode="auto">
          <a:xfrm rot="16200000" flipH="1">
            <a:off x="1364456" y="4685507"/>
            <a:ext cx="1655763" cy="6350"/>
          </a:xfrm>
          <a:prstGeom prst="line">
            <a:avLst/>
          </a:prstGeom>
          <a:noFill/>
          <a:ln w="25400">
            <a:solidFill>
              <a:schemeClr val="accent2"/>
            </a:solidFill>
            <a:round/>
            <a:headEnd/>
            <a:tailEnd/>
          </a:ln>
        </p:spPr>
        <p:txBody>
          <a:bodyPr/>
          <a:lstStyle/>
          <a:p>
            <a:endParaRPr lang="es-ES"/>
          </a:p>
        </p:txBody>
      </p:sp>
      <p:pic>
        <p:nvPicPr>
          <p:cNvPr id="33798" name="Picture 6"/>
          <p:cNvPicPr>
            <a:picLocks noChangeArrowheads="1"/>
          </p:cNvPicPr>
          <p:nvPr/>
        </p:nvPicPr>
        <p:blipFill>
          <a:blip r:embed="rId4" cstate="print"/>
          <a:srcRect/>
          <a:stretch>
            <a:fillRect/>
          </a:stretch>
        </p:blipFill>
        <p:spPr bwMode="auto">
          <a:xfrm>
            <a:off x="1217613" y="3967163"/>
            <a:ext cx="679450" cy="654050"/>
          </a:xfrm>
          <a:prstGeom prst="rect">
            <a:avLst/>
          </a:prstGeom>
          <a:noFill/>
          <a:ln w="12700">
            <a:noFill/>
            <a:miter lim="800000"/>
            <a:headEnd/>
            <a:tailEnd/>
          </a:ln>
        </p:spPr>
      </p:pic>
      <p:pic>
        <p:nvPicPr>
          <p:cNvPr id="33799" name="Picture 7"/>
          <p:cNvPicPr>
            <a:picLocks noChangeArrowheads="1"/>
          </p:cNvPicPr>
          <p:nvPr/>
        </p:nvPicPr>
        <p:blipFill>
          <a:blip r:embed="rId4" cstate="print"/>
          <a:srcRect/>
          <a:stretch>
            <a:fillRect/>
          </a:stretch>
        </p:blipFill>
        <p:spPr bwMode="auto">
          <a:xfrm>
            <a:off x="1217613" y="4905375"/>
            <a:ext cx="679450" cy="654050"/>
          </a:xfrm>
          <a:prstGeom prst="rect">
            <a:avLst/>
          </a:prstGeom>
          <a:noFill/>
          <a:ln w="12700">
            <a:noFill/>
            <a:miter lim="800000"/>
            <a:headEnd/>
            <a:tailEnd/>
          </a:ln>
        </p:spPr>
      </p:pic>
      <p:sp>
        <p:nvSpPr>
          <p:cNvPr id="33800" name="Line 8"/>
          <p:cNvSpPr>
            <a:spLocks noChangeShapeType="1"/>
          </p:cNvSpPr>
          <p:nvPr/>
        </p:nvSpPr>
        <p:spPr bwMode="auto">
          <a:xfrm>
            <a:off x="1865313" y="4459288"/>
            <a:ext cx="323850" cy="0"/>
          </a:xfrm>
          <a:prstGeom prst="line">
            <a:avLst/>
          </a:prstGeom>
          <a:noFill/>
          <a:ln w="25400">
            <a:solidFill>
              <a:schemeClr val="accent2"/>
            </a:solidFill>
            <a:round/>
            <a:headEnd/>
            <a:tailEnd/>
          </a:ln>
        </p:spPr>
        <p:txBody>
          <a:bodyPr/>
          <a:lstStyle/>
          <a:p>
            <a:endParaRPr lang="es-ES"/>
          </a:p>
        </p:txBody>
      </p:sp>
      <p:sp>
        <p:nvSpPr>
          <p:cNvPr id="33801" name="Line 9"/>
          <p:cNvSpPr>
            <a:spLocks noChangeShapeType="1"/>
          </p:cNvSpPr>
          <p:nvPr/>
        </p:nvSpPr>
        <p:spPr bwMode="auto">
          <a:xfrm>
            <a:off x="1865313" y="5380038"/>
            <a:ext cx="323850" cy="0"/>
          </a:xfrm>
          <a:prstGeom prst="line">
            <a:avLst/>
          </a:prstGeom>
          <a:noFill/>
          <a:ln w="25400">
            <a:solidFill>
              <a:schemeClr val="accent2"/>
            </a:solidFill>
            <a:round/>
            <a:headEnd/>
            <a:tailEnd/>
          </a:ln>
        </p:spPr>
        <p:txBody>
          <a:bodyPr/>
          <a:lstStyle/>
          <a:p>
            <a:endParaRPr lang="es-ES"/>
          </a:p>
        </p:txBody>
      </p:sp>
      <p:sp>
        <p:nvSpPr>
          <p:cNvPr id="33802" name="Line 10"/>
          <p:cNvSpPr>
            <a:spLocks noChangeShapeType="1"/>
          </p:cNvSpPr>
          <p:nvPr/>
        </p:nvSpPr>
        <p:spPr bwMode="auto">
          <a:xfrm flipV="1">
            <a:off x="2195513" y="4005263"/>
            <a:ext cx="2232025" cy="0"/>
          </a:xfrm>
          <a:prstGeom prst="line">
            <a:avLst/>
          </a:prstGeom>
          <a:noFill/>
          <a:ln w="25400">
            <a:solidFill>
              <a:schemeClr val="accent2"/>
            </a:solidFill>
            <a:round/>
            <a:headEnd/>
            <a:tailEnd/>
          </a:ln>
        </p:spPr>
        <p:txBody>
          <a:bodyPr/>
          <a:lstStyle/>
          <a:p>
            <a:endParaRPr lang="es-ES"/>
          </a:p>
        </p:txBody>
      </p:sp>
      <p:sp>
        <p:nvSpPr>
          <p:cNvPr id="33803" name="Text Box 11"/>
          <p:cNvSpPr txBox="1">
            <a:spLocks noChangeArrowheads="1"/>
          </p:cNvSpPr>
          <p:nvPr/>
        </p:nvSpPr>
        <p:spPr bwMode="auto">
          <a:xfrm>
            <a:off x="6778625" y="2913063"/>
            <a:ext cx="992188"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sp>
        <p:nvSpPr>
          <p:cNvPr id="33804" name="Text Box 12"/>
          <p:cNvSpPr txBox="1">
            <a:spLocks noChangeArrowheads="1"/>
          </p:cNvSpPr>
          <p:nvPr/>
        </p:nvSpPr>
        <p:spPr bwMode="auto">
          <a:xfrm>
            <a:off x="900113" y="5805488"/>
            <a:ext cx="1655762"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Red 20.0.2.0/24</a:t>
            </a:r>
            <a:endParaRPr lang="es-ES" sz="1400" b="1">
              <a:latin typeface="Arial" charset="0"/>
            </a:endParaRPr>
          </a:p>
        </p:txBody>
      </p:sp>
      <p:sp>
        <p:nvSpPr>
          <p:cNvPr id="167949" name="Line 13"/>
          <p:cNvSpPr>
            <a:spLocks noChangeShapeType="1"/>
          </p:cNvSpPr>
          <p:nvPr/>
        </p:nvSpPr>
        <p:spPr bwMode="auto">
          <a:xfrm>
            <a:off x="4421188" y="2230438"/>
            <a:ext cx="6350" cy="431800"/>
          </a:xfrm>
          <a:prstGeom prst="line">
            <a:avLst/>
          </a:prstGeom>
          <a:noFill/>
          <a:ln w="9525">
            <a:solidFill>
              <a:schemeClr val="tx1"/>
            </a:solidFill>
            <a:round/>
            <a:headEnd/>
            <a:tailEnd type="triangle" w="med" len="med"/>
          </a:ln>
        </p:spPr>
        <p:txBody>
          <a:bodyPr/>
          <a:lstStyle/>
          <a:p>
            <a:endParaRPr lang="es-ES"/>
          </a:p>
        </p:txBody>
      </p:sp>
      <p:sp>
        <p:nvSpPr>
          <p:cNvPr id="167950" name="Text Box 14"/>
          <p:cNvSpPr txBox="1">
            <a:spLocks noChangeArrowheads="1"/>
          </p:cNvSpPr>
          <p:nvPr/>
        </p:nvSpPr>
        <p:spPr bwMode="auto">
          <a:xfrm>
            <a:off x="2700338" y="1916113"/>
            <a:ext cx="3632200" cy="314325"/>
          </a:xfrm>
          <a:prstGeom prst="rect">
            <a:avLst/>
          </a:prstGeom>
          <a:noFill/>
          <a:ln w="9525">
            <a:solidFill>
              <a:schemeClr val="tx1"/>
            </a:solidFill>
            <a:miter lim="800000"/>
            <a:headEnd/>
            <a:tailEnd/>
          </a:ln>
        </p:spPr>
        <p:txBody>
          <a:bodyPr>
            <a:spAutoFit/>
          </a:bodyPr>
          <a:lstStyle/>
          <a:p>
            <a:pPr>
              <a:spcBef>
                <a:spcPct val="20000"/>
              </a:spcBef>
            </a:pPr>
            <a:r>
              <a:rPr lang="es-ES_tradnl" sz="1400" b="1">
                <a:latin typeface="Arial" charset="0"/>
              </a:rPr>
              <a:t>ip route 20.0.1.1 255.255.255.255 Null0</a:t>
            </a:r>
            <a:endParaRPr lang="es-ES" sz="1400" b="1">
              <a:latin typeface="Arial" charset="0"/>
            </a:endParaRPr>
          </a:p>
        </p:txBody>
      </p:sp>
      <p:sp>
        <p:nvSpPr>
          <p:cNvPr id="167951" name="Text Box 15"/>
          <p:cNvSpPr txBox="1">
            <a:spLocks noChangeArrowheads="1"/>
          </p:cNvSpPr>
          <p:nvPr/>
        </p:nvSpPr>
        <p:spPr bwMode="auto">
          <a:xfrm>
            <a:off x="2627313" y="4508500"/>
            <a:ext cx="6048375" cy="730250"/>
          </a:xfrm>
          <a:prstGeom prst="rect">
            <a:avLst/>
          </a:prstGeom>
          <a:noFill/>
          <a:ln w="9525">
            <a:noFill/>
            <a:miter lim="800000"/>
            <a:headEnd/>
            <a:tailEnd/>
          </a:ln>
        </p:spPr>
        <p:txBody>
          <a:bodyPr>
            <a:spAutoFit/>
          </a:bodyPr>
          <a:lstStyle/>
          <a:p>
            <a:pPr>
              <a:spcBef>
                <a:spcPct val="20000"/>
              </a:spcBef>
            </a:pPr>
            <a:r>
              <a:rPr lang="es-ES" sz="1400" b="1">
                <a:latin typeface="Arial" charset="0"/>
              </a:rPr>
              <a:t>A no puede recibir datagramas, pero puede enviarlos. No podrá mantener una comunicación TCP, pero podrá enviar de forma masiva paquetes UDP, ICMP, etc. a Internet, por ejemplo si tiene un virus.</a:t>
            </a:r>
          </a:p>
        </p:txBody>
      </p:sp>
      <p:sp>
        <p:nvSpPr>
          <p:cNvPr id="33808" name="Text Box 16"/>
          <p:cNvSpPr txBox="1">
            <a:spLocks noChangeArrowheads="1"/>
          </p:cNvSpPr>
          <p:nvPr/>
        </p:nvSpPr>
        <p:spPr bwMode="auto">
          <a:xfrm>
            <a:off x="4787900" y="3038475"/>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S0</a:t>
            </a:r>
          </a:p>
        </p:txBody>
      </p:sp>
      <p:sp>
        <p:nvSpPr>
          <p:cNvPr id="33809" name="Text Box 17"/>
          <p:cNvSpPr txBox="1">
            <a:spLocks noChangeArrowheads="1"/>
          </p:cNvSpPr>
          <p:nvPr/>
        </p:nvSpPr>
        <p:spPr bwMode="auto">
          <a:xfrm>
            <a:off x="4068763" y="3284538"/>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E1</a:t>
            </a:r>
          </a:p>
        </p:txBody>
      </p:sp>
      <p:sp>
        <p:nvSpPr>
          <p:cNvPr id="33810" name="Text Box 18"/>
          <p:cNvSpPr txBox="1">
            <a:spLocks noChangeArrowheads="1"/>
          </p:cNvSpPr>
          <p:nvPr/>
        </p:nvSpPr>
        <p:spPr bwMode="auto">
          <a:xfrm>
            <a:off x="1187450" y="4594225"/>
            <a:ext cx="733425" cy="274638"/>
          </a:xfrm>
          <a:prstGeom prst="rect">
            <a:avLst/>
          </a:prstGeom>
          <a:noFill/>
          <a:ln w="9525">
            <a:noFill/>
            <a:miter lim="800000"/>
            <a:headEnd/>
            <a:tailEnd/>
          </a:ln>
        </p:spPr>
        <p:txBody>
          <a:bodyPr wrap="none">
            <a:spAutoFit/>
          </a:bodyPr>
          <a:lstStyle/>
          <a:p>
            <a:r>
              <a:rPr lang="es-ES" sz="1200" b="1">
                <a:latin typeface="Arial" charset="0"/>
              </a:rPr>
              <a:t>20.0.2.1</a:t>
            </a:r>
          </a:p>
        </p:txBody>
      </p:sp>
      <p:sp>
        <p:nvSpPr>
          <p:cNvPr id="33811" name="Text Box 19"/>
          <p:cNvSpPr txBox="1">
            <a:spLocks noChangeArrowheads="1"/>
          </p:cNvSpPr>
          <p:nvPr/>
        </p:nvSpPr>
        <p:spPr bwMode="auto">
          <a:xfrm>
            <a:off x="1187450" y="5532438"/>
            <a:ext cx="733425" cy="274637"/>
          </a:xfrm>
          <a:prstGeom prst="rect">
            <a:avLst/>
          </a:prstGeom>
          <a:noFill/>
          <a:ln w="9525">
            <a:noFill/>
            <a:miter lim="800000"/>
            <a:headEnd/>
            <a:tailEnd/>
          </a:ln>
        </p:spPr>
        <p:txBody>
          <a:bodyPr wrap="none">
            <a:spAutoFit/>
          </a:bodyPr>
          <a:lstStyle/>
          <a:p>
            <a:r>
              <a:rPr lang="es-ES" sz="1200" b="1">
                <a:latin typeface="Arial" charset="0"/>
              </a:rPr>
              <a:t>20.0.2.2</a:t>
            </a:r>
          </a:p>
        </p:txBody>
      </p:sp>
      <p:sp>
        <p:nvSpPr>
          <p:cNvPr id="33812" name="Text Box 20"/>
          <p:cNvSpPr txBox="1">
            <a:spLocks noChangeArrowheads="1"/>
          </p:cNvSpPr>
          <p:nvPr/>
        </p:nvSpPr>
        <p:spPr bwMode="auto">
          <a:xfrm>
            <a:off x="2551113" y="1244600"/>
            <a:ext cx="5403850" cy="366713"/>
          </a:xfrm>
          <a:prstGeom prst="rect">
            <a:avLst/>
          </a:prstGeom>
          <a:noFill/>
          <a:ln w="9525">
            <a:noFill/>
            <a:miter lim="800000"/>
            <a:headEnd/>
            <a:tailEnd/>
          </a:ln>
        </p:spPr>
        <p:txBody>
          <a:bodyPr wrap="none">
            <a:spAutoFit/>
          </a:bodyPr>
          <a:lstStyle/>
          <a:p>
            <a:r>
              <a:rPr lang="es-ES">
                <a:latin typeface="Arial" charset="0"/>
              </a:rPr>
              <a:t>Queremos impedir que A comunique con el exterior</a:t>
            </a:r>
          </a:p>
        </p:txBody>
      </p:sp>
      <p:sp>
        <p:nvSpPr>
          <p:cNvPr id="33813" name="Text Box 21"/>
          <p:cNvSpPr txBox="1">
            <a:spLocks noChangeArrowheads="1"/>
          </p:cNvSpPr>
          <p:nvPr/>
        </p:nvSpPr>
        <p:spPr bwMode="auto">
          <a:xfrm>
            <a:off x="1362075" y="4013200"/>
            <a:ext cx="312738"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33814" name="Text Box 22"/>
          <p:cNvSpPr txBox="1">
            <a:spLocks noChangeArrowheads="1"/>
          </p:cNvSpPr>
          <p:nvPr/>
        </p:nvSpPr>
        <p:spPr bwMode="auto">
          <a:xfrm>
            <a:off x="1362075" y="4972050"/>
            <a:ext cx="312738" cy="304800"/>
          </a:xfrm>
          <a:prstGeom prst="rect">
            <a:avLst/>
          </a:prstGeom>
          <a:noFill/>
          <a:ln w="9525">
            <a:noFill/>
            <a:miter lim="800000"/>
            <a:headEnd/>
            <a:tailEnd/>
          </a:ln>
        </p:spPr>
        <p:txBody>
          <a:bodyPr wrap="none">
            <a:spAutoFit/>
          </a:bodyPr>
          <a:lstStyle/>
          <a:p>
            <a:r>
              <a:rPr lang="es-ES" sz="1400" b="1">
                <a:latin typeface="Arial" charset="0"/>
              </a:rPr>
              <a:t>D</a:t>
            </a:r>
          </a:p>
        </p:txBody>
      </p:sp>
      <p:sp>
        <p:nvSpPr>
          <p:cNvPr id="167959" name="Text Box 23"/>
          <p:cNvSpPr txBox="1">
            <a:spLocks noChangeArrowheads="1"/>
          </p:cNvSpPr>
          <p:nvPr/>
        </p:nvSpPr>
        <p:spPr bwMode="auto">
          <a:xfrm>
            <a:off x="4683125" y="3622675"/>
            <a:ext cx="3992563" cy="527050"/>
          </a:xfrm>
          <a:prstGeom prst="rect">
            <a:avLst/>
          </a:prstGeom>
          <a:noFill/>
          <a:ln w="9525">
            <a:solidFill>
              <a:schemeClr val="tx1"/>
            </a:solidFill>
            <a:miter lim="800000"/>
            <a:headEnd/>
            <a:tailEnd/>
          </a:ln>
        </p:spPr>
        <p:txBody>
          <a:bodyPr>
            <a:spAutoFit/>
          </a:bodyPr>
          <a:lstStyle/>
          <a:p>
            <a:pPr>
              <a:spcBef>
                <a:spcPct val="20000"/>
              </a:spcBef>
            </a:pPr>
            <a:r>
              <a:rPr lang="es-ES_tradnl" sz="1400" b="1">
                <a:latin typeface="Arial" charset="0"/>
              </a:rPr>
              <a:t>El router descartará todos los paquetes con destino A (pero no los que tienen origen A)</a:t>
            </a:r>
            <a:endParaRPr lang="es-ES" sz="1400" b="1">
              <a:latin typeface="Arial" charset="0"/>
            </a:endParaRPr>
          </a:p>
        </p:txBody>
      </p:sp>
      <p:sp>
        <p:nvSpPr>
          <p:cNvPr id="33816" name="Line 24"/>
          <p:cNvSpPr>
            <a:spLocks noChangeShapeType="1"/>
          </p:cNvSpPr>
          <p:nvPr/>
        </p:nvSpPr>
        <p:spPr bwMode="auto">
          <a:xfrm rot="16200000" flipH="1">
            <a:off x="3995738" y="3573463"/>
            <a:ext cx="863600" cy="0"/>
          </a:xfrm>
          <a:prstGeom prst="line">
            <a:avLst/>
          </a:prstGeom>
          <a:noFill/>
          <a:ln w="25400">
            <a:solidFill>
              <a:schemeClr val="accent2"/>
            </a:solidFill>
            <a:round/>
            <a:headEnd/>
            <a:tailEnd/>
          </a:ln>
        </p:spPr>
        <p:txBody>
          <a:bodyPr/>
          <a:lstStyle/>
          <a:p>
            <a:endParaRPr lang="es-ES"/>
          </a:p>
        </p:txBody>
      </p:sp>
      <p:sp>
        <p:nvSpPr>
          <p:cNvPr id="33817" name="Line 25"/>
          <p:cNvSpPr>
            <a:spLocks noChangeShapeType="1"/>
          </p:cNvSpPr>
          <p:nvPr/>
        </p:nvSpPr>
        <p:spPr bwMode="auto">
          <a:xfrm rot="16200000" flipH="1">
            <a:off x="1403350" y="2565401"/>
            <a:ext cx="1584325" cy="0"/>
          </a:xfrm>
          <a:prstGeom prst="line">
            <a:avLst/>
          </a:prstGeom>
          <a:noFill/>
          <a:ln w="25400">
            <a:solidFill>
              <a:schemeClr val="accent2"/>
            </a:solidFill>
            <a:round/>
            <a:headEnd/>
            <a:tailEnd/>
          </a:ln>
        </p:spPr>
        <p:txBody>
          <a:bodyPr/>
          <a:lstStyle/>
          <a:p>
            <a:endParaRPr lang="es-ES"/>
          </a:p>
        </p:txBody>
      </p:sp>
      <p:pic>
        <p:nvPicPr>
          <p:cNvPr id="33818" name="Picture 26"/>
          <p:cNvPicPr>
            <a:picLocks noChangeArrowheads="1"/>
          </p:cNvPicPr>
          <p:nvPr/>
        </p:nvPicPr>
        <p:blipFill>
          <a:blip r:embed="rId4" cstate="print"/>
          <a:srcRect/>
          <a:stretch>
            <a:fillRect/>
          </a:stretch>
        </p:blipFill>
        <p:spPr bwMode="auto">
          <a:xfrm>
            <a:off x="1217613" y="1700213"/>
            <a:ext cx="679450" cy="654050"/>
          </a:xfrm>
          <a:prstGeom prst="rect">
            <a:avLst/>
          </a:prstGeom>
          <a:noFill/>
          <a:ln w="12700">
            <a:noFill/>
            <a:miter lim="800000"/>
            <a:headEnd/>
            <a:tailEnd/>
          </a:ln>
        </p:spPr>
      </p:pic>
      <p:pic>
        <p:nvPicPr>
          <p:cNvPr id="33819" name="Picture 27"/>
          <p:cNvPicPr>
            <a:picLocks noChangeArrowheads="1"/>
          </p:cNvPicPr>
          <p:nvPr/>
        </p:nvPicPr>
        <p:blipFill>
          <a:blip r:embed="rId4" cstate="print"/>
          <a:srcRect/>
          <a:stretch>
            <a:fillRect/>
          </a:stretch>
        </p:blipFill>
        <p:spPr bwMode="auto">
          <a:xfrm>
            <a:off x="1217613" y="2636838"/>
            <a:ext cx="679450" cy="654050"/>
          </a:xfrm>
          <a:prstGeom prst="rect">
            <a:avLst/>
          </a:prstGeom>
          <a:noFill/>
          <a:ln w="12700">
            <a:noFill/>
            <a:miter lim="800000"/>
            <a:headEnd/>
            <a:tailEnd/>
          </a:ln>
        </p:spPr>
      </p:pic>
      <p:sp>
        <p:nvSpPr>
          <p:cNvPr id="33820" name="Line 28"/>
          <p:cNvSpPr>
            <a:spLocks noChangeShapeType="1"/>
          </p:cNvSpPr>
          <p:nvPr/>
        </p:nvSpPr>
        <p:spPr bwMode="auto">
          <a:xfrm>
            <a:off x="1865313" y="2192338"/>
            <a:ext cx="323850" cy="0"/>
          </a:xfrm>
          <a:prstGeom prst="line">
            <a:avLst/>
          </a:prstGeom>
          <a:noFill/>
          <a:ln w="25400">
            <a:solidFill>
              <a:schemeClr val="accent2"/>
            </a:solidFill>
            <a:round/>
            <a:headEnd/>
            <a:tailEnd/>
          </a:ln>
        </p:spPr>
        <p:txBody>
          <a:bodyPr/>
          <a:lstStyle/>
          <a:p>
            <a:endParaRPr lang="es-ES"/>
          </a:p>
        </p:txBody>
      </p:sp>
      <p:sp>
        <p:nvSpPr>
          <p:cNvPr id="33821" name="Line 29"/>
          <p:cNvSpPr>
            <a:spLocks noChangeShapeType="1"/>
          </p:cNvSpPr>
          <p:nvPr/>
        </p:nvSpPr>
        <p:spPr bwMode="auto">
          <a:xfrm>
            <a:off x="1865313" y="3111500"/>
            <a:ext cx="323850" cy="0"/>
          </a:xfrm>
          <a:prstGeom prst="line">
            <a:avLst/>
          </a:prstGeom>
          <a:noFill/>
          <a:ln w="25400">
            <a:solidFill>
              <a:schemeClr val="accent2"/>
            </a:solidFill>
            <a:round/>
            <a:headEnd/>
            <a:tailEnd/>
          </a:ln>
        </p:spPr>
        <p:txBody>
          <a:bodyPr/>
          <a:lstStyle/>
          <a:p>
            <a:endParaRPr lang="es-ES"/>
          </a:p>
        </p:txBody>
      </p:sp>
      <p:sp>
        <p:nvSpPr>
          <p:cNvPr id="33822" name="Text Box 30"/>
          <p:cNvSpPr txBox="1">
            <a:spLocks noChangeArrowheads="1"/>
          </p:cNvSpPr>
          <p:nvPr/>
        </p:nvSpPr>
        <p:spPr bwMode="auto">
          <a:xfrm>
            <a:off x="900113" y="3500438"/>
            <a:ext cx="1655762"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Red 20.0.1.0/24</a:t>
            </a:r>
            <a:endParaRPr lang="es-ES" sz="1400" b="1">
              <a:latin typeface="Arial" charset="0"/>
            </a:endParaRPr>
          </a:p>
        </p:txBody>
      </p:sp>
      <p:sp>
        <p:nvSpPr>
          <p:cNvPr id="33823" name="Text Box 31"/>
          <p:cNvSpPr txBox="1">
            <a:spLocks noChangeArrowheads="1"/>
          </p:cNvSpPr>
          <p:nvPr/>
        </p:nvSpPr>
        <p:spPr bwMode="auto">
          <a:xfrm>
            <a:off x="1108075" y="2327275"/>
            <a:ext cx="733425" cy="274638"/>
          </a:xfrm>
          <a:prstGeom prst="rect">
            <a:avLst/>
          </a:prstGeom>
          <a:noFill/>
          <a:ln w="9525">
            <a:noFill/>
            <a:miter lim="800000"/>
            <a:headEnd/>
            <a:tailEnd/>
          </a:ln>
        </p:spPr>
        <p:txBody>
          <a:bodyPr wrap="none">
            <a:spAutoFit/>
          </a:bodyPr>
          <a:lstStyle/>
          <a:p>
            <a:r>
              <a:rPr lang="es-ES" sz="1200" b="1">
                <a:latin typeface="Arial" charset="0"/>
              </a:rPr>
              <a:t>20.0.1.1</a:t>
            </a:r>
          </a:p>
        </p:txBody>
      </p:sp>
      <p:sp>
        <p:nvSpPr>
          <p:cNvPr id="33824" name="Text Box 32"/>
          <p:cNvSpPr txBox="1">
            <a:spLocks noChangeArrowheads="1"/>
          </p:cNvSpPr>
          <p:nvPr/>
        </p:nvSpPr>
        <p:spPr bwMode="auto">
          <a:xfrm>
            <a:off x="1108075" y="3263900"/>
            <a:ext cx="733425" cy="274638"/>
          </a:xfrm>
          <a:prstGeom prst="rect">
            <a:avLst/>
          </a:prstGeom>
          <a:noFill/>
          <a:ln w="9525">
            <a:noFill/>
            <a:miter lim="800000"/>
            <a:headEnd/>
            <a:tailEnd/>
          </a:ln>
        </p:spPr>
        <p:txBody>
          <a:bodyPr wrap="none">
            <a:spAutoFit/>
          </a:bodyPr>
          <a:lstStyle/>
          <a:p>
            <a:r>
              <a:rPr lang="es-ES" sz="1200" b="1">
                <a:latin typeface="Arial" charset="0"/>
              </a:rPr>
              <a:t>20.0.1.2</a:t>
            </a:r>
          </a:p>
        </p:txBody>
      </p:sp>
      <p:sp>
        <p:nvSpPr>
          <p:cNvPr id="33825" name="Text Box 33"/>
          <p:cNvSpPr txBox="1">
            <a:spLocks noChangeArrowheads="1"/>
          </p:cNvSpPr>
          <p:nvPr/>
        </p:nvSpPr>
        <p:spPr bwMode="auto">
          <a:xfrm>
            <a:off x="1362075" y="1746250"/>
            <a:ext cx="312738"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33826" name="Text Box 34"/>
          <p:cNvSpPr txBox="1">
            <a:spLocks noChangeArrowheads="1"/>
          </p:cNvSpPr>
          <p:nvPr/>
        </p:nvSpPr>
        <p:spPr bwMode="auto">
          <a:xfrm>
            <a:off x="1362075" y="2703513"/>
            <a:ext cx="312738"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33827" name="Line 35"/>
          <p:cNvSpPr>
            <a:spLocks noChangeShapeType="1"/>
          </p:cNvSpPr>
          <p:nvPr/>
        </p:nvSpPr>
        <p:spPr bwMode="auto">
          <a:xfrm flipV="1">
            <a:off x="2195513" y="3013075"/>
            <a:ext cx="2232025" cy="0"/>
          </a:xfrm>
          <a:prstGeom prst="line">
            <a:avLst/>
          </a:prstGeom>
          <a:noFill/>
          <a:ln w="25400">
            <a:solidFill>
              <a:schemeClr val="accent2"/>
            </a:solidFill>
            <a:round/>
            <a:headEnd/>
            <a:tailEnd/>
          </a:ln>
        </p:spPr>
        <p:txBody>
          <a:bodyPr/>
          <a:lstStyle/>
          <a:p>
            <a:endParaRPr lang="es-ES"/>
          </a:p>
        </p:txBody>
      </p:sp>
      <p:pic>
        <p:nvPicPr>
          <p:cNvPr id="33828" name="Picture 36"/>
          <p:cNvPicPr>
            <a:picLocks noChangeArrowheads="1"/>
          </p:cNvPicPr>
          <p:nvPr/>
        </p:nvPicPr>
        <p:blipFill>
          <a:blip r:embed="rId5" cstate="print"/>
          <a:srcRect/>
          <a:stretch>
            <a:fillRect/>
          </a:stretch>
        </p:blipFill>
        <p:spPr bwMode="auto">
          <a:xfrm>
            <a:off x="4021138" y="2773363"/>
            <a:ext cx="911225" cy="528637"/>
          </a:xfrm>
          <a:prstGeom prst="rect">
            <a:avLst/>
          </a:prstGeom>
          <a:noFill/>
          <a:ln w="12700">
            <a:noFill/>
            <a:miter lim="800000"/>
            <a:headEnd/>
            <a:tailEnd/>
          </a:ln>
        </p:spPr>
      </p:pic>
      <p:sp>
        <p:nvSpPr>
          <p:cNvPr id="33829" name="Text Box 37"/>
          <p:cNvSpPr txBox="1">
            <a:spLocks noChangeArrowheads="1"/>
          </p:cNvSpPr>
          <p:nvPr/>
        </p:nvSpPr>
        <p:spPr bwMode="auto">
          <a:xfrm>
            <a:off x="3635375" y="2708275"/>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E0</a:t>
            </a:r>
          </a:p>
        </p:txBody>
      </p:sp>
      <p:sp>
        <p:nvSpPr>
          <p:cNvPr id="167974" name="Text Box 38"/>
          <p:cNvSpPr txBox="1">
            <a:spLocks noChangeArrowheads="1"/>
          </p:cNvSpPr>
          <p:nvPr/>
        </p:nvSpPr>
        <p:spPr bwMode="auto">
          <a:xfrm>
            <a:off x="2627313" y="5289550"/>
            <a:ext cx="6048375" cy="730250"/>
          </a:xfrm>
          <a:prstGeom prst="rect">
            <a:avLst/>
          </a:prstGeom>
          <a:noFill/>
          <a:ln w="9525">
            <a:noFill/>
            <a:miter lim="800000"/>
            <a:headEnd/>
            <a:tailEnd/>
          </a:ln>
        </p:spPr>
        <p:txBody>
          <a:bodyPr>
            <a:spAutoFit/>
          </a:bodyPr>
          <a:lstStyle/>
          <a:p>
            <a:pPr>
              <a:spcBef>
                <a:spcPct val="20000"/>
              </a:spcBef>
            </a:pPr>
            <a:r>
              <a:rPr lang="es-ES" sz="1400" b="1">
                <a:latin typeface="Arial" charset="0"/>
              </a:rPr>
              <a:t>Además la ruta a Null0 se aplica a todas las interfaces del router. Por ejemplo con esta ruta no podríamos mantener, aunque quisiéramos, la comunicación de A con la LAN de E1 (hosts C y 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79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79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795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7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9" grpId="0" animBg="1"/>
      <p:bldP spid="167950" grpId="0" animBg="1"/>
      <p:bldP spid="167951" grpId="0"/>
      <p:bldP spid="167959" grpId="0" animBg="1"/>
      <p:bldP spid="1679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143000"/>
          </a:xfrm>
        </p:spPr>
        <p:txBody>
          <a:bodyPr/>
          <a:lstStyle/>
          <a:p>
            <a:pPr eaLnBrk="1" hangingPunct="1"/>
            <a:r>
              <a:rPr lang="es-ES" smtClean="0">
                <a:latin typeface="Times New Roman" pitchFamily="18" charset="0"/>
              </a:rPr>
              <a:t>Objetivos de la Seguridad</a:t>
            </a:r>
          </a:p>
        </p:txBody>
      </p:sp>
      <p:sp>
        <p:nvSpPr>
          <p:cNvPr id="10243" name="Rectangle 3"/>
          <p:cNvSpPr>
            <a:spLocks noGrp="1" noChangeArrowheads="1"/>
          </p:cNvSpPr>
          <p:nvPr>
            <p:ph type="body" idx="1"/>
          </p:nvPr>
        </p:nvSpPr>
        <p:spPr>
          <a:xfrm>
            <a:off x="457200" y="1600200"/>
            <a:ext cx="8229600" cy="4525963"/>
          </a:xfrm>
        </p:spPr>
        <p:txBody>
          <a:bodyPr/>
          <a:lstStyle/>
          <a:p>
            <a:pPr eaLnBrk="1" hangingPunct="1">
              <a:lnSpc>
                <a:spcPct val="90000"/>
              </a:lnSpc>
            </a:pPr>
            <a:r>
              <a:rPr lang="es-ES" sz="2400" smtClean="0">
                <a:latin typeface="Times New Roman" pitchFamily="18" charset="0"/>
              </a:rPr>
              <a:t>El problema de la seguridad en redes comprende cuatro cuestiones fundamentales:</a:t>
            </a:r>
          </a:p>
          <a:p>
            <a:pPr lvl="1" eaLnBrk="1" hangingPunct="1">
              <a:lnSpc>
                <a:spcPct val="90000"/>
              </a:lnSpc>
            </a:pPr>
            <a:r>
              <a:rPr lang="es-ES" sz="2400" b="1" smtClean="0">
                <a:latin typeface="Times New Roman" pitchFamily="18" charset="0"/>
              </a:rPr>
              <a:t>Confidencialidad:</a:t>
            </a:r>
            <a:r>
              <a:rPr lang="es-ES" sz="2400" smtClean="0">
                <a:latin typeface="Times New Roman" pitchFamily="18" charset="0"/>
              </a:rPr>
              <a:t> el mensaje no puede ser interpretado por usuarios no autorizados</a:t>
            </a:r>
          </a:p>
          <a:p>
            <a:pPr lvl="1" eaLnBrk="1" hangingPunct="1">
              <a:lnSpc>
                <a:spcPct val="90000"/>
              </a:lnSpc>
            </a:pPr>
            <a:r>
              <a:rPr lang="es-ES" sz="2400" b="1" smtClean="0">
                <a:latin typeface="Times New Roman" pitchFamily="18" charset="0"/>
              </a:rPr>
              <a:t>Control de integridad</a:t>
            </a:r>
            <a:r>
              <a:rPr lang="es-ES" sz="2400" smtClean="0">
                <a:latin typeface="Times New Roman" pitchFamily="18" charset="0"/>
              </a:rPr>
              <a:t>: El mensaje no puede ser modificado, o si lo es la alteración es detectada por el receptor. </a:t>
            </a:r>
          </a:p>
          <a:p>
            <a:pPr lvl="1" eaLnBrk="1" hangingPunct="1">
              <a:lnSpc>
                <a:spcPct val="90000"/>
              </a:lnSpc>
            </a:pPr>
            <a:r>
              <a:rPr lang="es-ES" sz="2400" b="1" smtClean="0">
                <a:latin typeface="Times New Roman" pitchFamily="18" charset="0"/>
              </a:rPr>
              <a:t>Autenticación</a:t>
            </a:r>
            <a:r>
              <a:rPr lang="es-ES" sz="2400" smtClean="0">
                <a:latin typeface="Times New Roman" pitchFamily="18" charset="0"/>
              </a:rPr>
              <a:t>: el receptor tiene la certeza de que el autor del mensaje es fiable (firma digital)</a:t>
            </a:r>
          </a:p>
          <a:p>
            <a:pPr lvl="1" eaLnBrk="1" hangingPunct="1">
              <a:lnSpc>
                <a:spcPct val="90000"/>
              </a:lnSpc>
            </a:pPr>
            <a:r>
              <a:rPr lang="es-ES" sz="2400" b="1" smtClean="0">
                <a:latin typeface="Times New Roman" pitchFamily="18" charset="0"/>
              </a:rPr>
              <a:t>No repudio</a:t>
            </a:r>
            <a:r>
              <a:rPr lang="es-ES" sz="2400" smtClean="0">
                <a:latin typeface="Times New Roman" pitchFamily="18" charset="0"/>
              </a:rPr>
              <a:t>: El autor del mensaje no puede negar haberlo enviado (firma digital)</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63538"/>
            <a:ext cx="7772400" cy="762000"/>
          </a:xfrm>
        </p:spPr>
        <p:txBody>
          <a:bodyPr/>
          <a:lstStyle/>
          <a:p>
            <a:pPr eaLnBrk="1" hangingPunct="1"/>
            <a:r>
              <a:rPr lang="es-ES" sz="3600" smtClean="0">
                <a:latin typeface="Times New Roman" pitchFamily="18" charset="0"/>
              </a:rPr>
              <a:t>IPSec</a:t>
            </a:r>
          </a:p>
        </p:txBody>
      </p:sp>
      <p:sp>
        <p:nvSpPr>
          <p:cNvPr id="11267" name="Rectangle 3"/>
          <p:cNvSpPr>
            <a:spLocks noGrp="1" noChangeArrowheads="1"/>
          </p:cNvSpPr>
          <p:nvPr>
            <p:ph type="body" idx="1"/>
          </p:nvPr>
        </p:nvSpPr>
        <p:spPr>
          <a:xfrm>
            <a:off x="685800" y="1219200"/>
            <a:ext cx="7924800" cy="762000"/>
          </a:xfrm>
        </p:spPr>
        <p:txBody>
          <a:bodyPr/>
          <a:lstStyle/>
          <a:p>
            <a:pPr eaLnBrk="1" hangingPunct="1">
              <a:buFontTx/>
              <a:buNone/>
            </a:pPr>
            <a:r>
              <a:rPr lang="es-ES" sz="2400" smtClean="0">
                <a:latin typeface="Times New Roman" pitchFamily="18" charset="0"/>
              </a:rPr>
              <a:t>La comunicación segura puede realizarse a diversos niveles:</a:t>
            </a:r>
          </a:p>
          <a:p>
            <a:pPr eaLnBrk="1" hangingPunct="1">
              <a:buFontTx/>
              <a:buNone/>
            </a:pPr>
            <a:endParaRPr lang="es-ES" sz="2400" smtClean="0">
              <a:latin typeface="Times New Roman" pitchFamily="18" charset="0"/>
            </a:endParaRPr>
          </a:p>
        </p:txBody>
      </p:sp>
      <p:graphicFrame>
        <p:nvGraphicFramePr>
          <p:cNvPr id="77828" name="Group 4"/>
          <p:cNvGraphicFramePr>
            <a:graphicFrameLocks noGrp="1"/>
          </p:cNvGraphicFramePr>
          <p:nvPr/>
        </p:nvGraphicFramePr>
        <p:xfrm>
          <a:off x="914400" y="2055813"/>
          <a:ext cx="7061200" cy="4206240"/>
        </p:xfrm>
        <a:graphic>
          <a:graphicData uri="http://schemas.openxmlformats.org/drawingml/2006/table">
            <a:tbl>
              <a:tblPr/>
              <a:tblGrid>
                <a:gridCol w="965200"/>
                <a:gridCol w="1549400"/>
                <a:gridCol w="2209800"/>
                <a:gridCol w="2336800"/>
              </a:tblGrid>
              <a:tr h="187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Nivel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Ejemplo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Ventajas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rPr>
                        <a:t>Inconvenientes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Enlace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Redes CATV, redes inalámbricas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Independiente del protocolo de 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Conexión transparente de LANs.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Encriptar-desencriptar en cada salto introduce retardo y consume recursos.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Requiere control de la infraestructura de 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IPSec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Independiente de nivel de transporte o aplicación.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Independiente de infraestructura.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Conexión transparente de LANs.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Adecuado para VPNs.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Solo aplicable a IP (v4 y v6). Otros protocolos posibles previo encapsulado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Aplicación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Mail (PEM, PGP),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SNMP v3,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Secure HTTP, SSL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Máxima seguridad (comunicación extremo a extremo).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Selectivo.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Ha de implementarse en cada aplicación y en cada host.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533400"/>
            <a:ext cx="7772400" cy="1143000"/>
          </a:xfrm>
        </p:spPr>
        <p:txBody>
          <a:bodyPr/>
          <a:lstStyle/>
          <a:p>
            <a:pPr eaLnBrk="1" hangingPunct="1"/>
            <a:r>
              <a:rPr lang="es-ES" smtClean="0">
                <a:latin typeface="Times New Roman" pitchFamily="18" charset="0"/>
              </a:rPr>
              <a:t>Funcionalidades de IPSec</a:t>
            </a:r>
          </a:p>
        </p:txBody>
      </p:sp>
      <p:sp>
        <p:nvSpPr>
          <p:cNvPr id="12291" name="Rectangle 3"/>
          <p:cNvSpPr>
            <a:spLocks noGrp="1" noChangeArrowheads="1"/>
          </p:cNvSpPr>
          <p:nvPr>
            <p:ph type="body" idx="1"/>
          </p:nvPr>
        </p:nvSpPr>
        <p:spPr>
          <a:xfrm>
            <a:off x="601663" y="2060575"/>
            <a:ext cx="7931150" cy="4065588"/>
          </a:xfrm>
        </p:spPr>
        <p:txBody>
          <a:bodyPr/>
          <a:lstStyle/>
          <a:p>
            <a:pPr eaLnBrk="1" hangingPunct="1">
              <a:lnSpc>
                <a:spcPct val="90000"/>
              </a:lnSpc>
            </a:pPr>
            <a:r>
              <a:rPr lang="es-ES" sz="2800" b="1" smtClean="0">
                <a:latin typeface="Times New Roman" pitchFamily="18" charset="0"/>
              </a:rPr>
              <a:t>AH (Autentication Header, RFC 4302):</a:t>
            </a:r>
            <a:r>
              <a:rPr lang="es-ES" sz="2800" smtClean="0">
                <a:latin typeface="Times New Roman" pitchFamily="18" charset="0"/>
              </a:rPr>
              <a:t> garantiza que el datagrama fue enviado por el remitente y que no ha sido alterado durante su viaje (</a:t>
            </a:r>
            <a:r>
              <a:rPr lang="es-ES" sz="2800" u="sng" smtClean="0">
                <a:latin typeface="Times New Roman" pitchFamily="18" charset="0"/>
              </a:rPr>
              <a:t>integridad</a:t>
            </a:r>
            <a:r>
              <a:rPr lang="es-ES" sz="2800" smtClean="0">
                <a:latin typeface="Times New Roman" pitchFamily="18" charset="0"/>
              </a:rPr>
              <a:t> y </a:t>
            </a:r>
            <a:r>
              <a:rPr lang="es-ES" sz="2800" u="sng" smtClean="0">
                <a:latin typeface="Times New Roman" pitchFamily="18" charset="0"/>
              </a:rPr>
              <a:t>autenticación</a:t>
            </a:r>
            <a:r>
              <a:rPr lang="es-ES" sz="2800" smtClean="0">
                <a:latin typeface="Times New Roman" pitchFamily="18" charset="0"/>
              </a:rPr>
              <a:t>).</a:t>
            </a:r>
          </a:p>
          <a:p>
            <a:pPr eaLnBrk="1" hangingPunct="1">
              <a:lnSpc>
                <a:spcPct val="90000"/>
              </a:lnSpc>
            </a:pPr>
            <a:r>
              <a:rPr lang="es-ES" sz="2800" b="1" smtClean="0">
                <a:latin typeface="Times New Roman" pitchFamily="18" charset="0"/>
              </a:rPr>
              <a:t>ESP (Encapsulating Security Payload, RFC 4303):</a:t>
            </a:r>
            <a:r>
              <a:rPr lang="es-ES" sz="2800" smtClean="0">
                <a:latin typeface="Times New Roman" pitchFamily="18" charset="0"/>
              </a:rPr>
              <a:t> garantiza que el contenido no pueda ser interpretado por terceros (</a:t>
            </a:r>
            <a:r>
              <a:rPr lang="es-ES" sz="2800" u="sng" smtClean="0">
                <a:latin typeface="Times New Roman" pitchFamily="18" charset="0"/>
              </a:rPr>
              <a:t>confidencialidad</a:t>
            </a:r>
            <a:r>
              <a:rPr lang="es-ES" sz="2800" smtClean="0">
                <a:latin typeface="Times New Roman" pitchFamily="18" charset="0"/>
              </a:rPr>
              <a:t>). Opcionalmente puede incluir la función de AH.</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1143000"/>
          </a:xfrm>
        </p:spPr>
        <p:txBody>
          <a:bodyPr/>
          <a:lstStyle/>
          <a:p>
            <a:pPr eaLnBrk="1" hangingPunct="1"/>
            <a:r>
              <a:rPr lang="es-ES" sz="4000" smtClean="0">
                <a:latin typeface="Times New Roman" pitchFamily="18" charset="0"/>
              </a:rPr>
              <a:t>Modos de funcionamiento de IPSec</a:t>
            </a:r>
          </a:p>
        </p:txBody>
      </p:sp>
      <p:sp>
        <p:nvSpPr>
          <p:cNvPr id="13315" name="Rectangle 3"/>
          <p:cNvSpPr>
            <a:spLocks noGrp="1" noChangeArrowheads="1"/>
          </p:cNvSpPr>
          <p:nvPr>
            <p:ph type="body" idx="1"/>
          </p:nvPr>
        </p:nvSpPr>
        <p:spPr>
          <a:xfrm>
            <a:off x="457200" y="1600200"/>
            <a:ext cx="8229600" cy="4525963"/>
          </a:xfrm>
        </p:spPr>
        <p:txBody>
          <a:bodyPr/>
          <a:lstStyle/>
          <a:p>
            <a:pPr eaLnBrk="1" hangingPunct="1"/>
            <a:r>
              <a:rPr lang="es-ES" b="1" smtClean="0">
                <a:latin typeface="Times New Roman" pitchFamily="18" charset="0"/>
              </a:rPr>
              <a:t>Modo transporte</a:t>
            </a:r>
            <a:r>
              <a:rPr lang="es-ES" smtClean="0">
                <a:latin typeface="Times New Roman" pitchFamily="18" charset="0"/>
              </a:rPr>
              <a:t>: comunicación segura extremo a extremo. Requiere implementación de IPSec en ambos hosts</a:t>
            </a:r>
          </a:p>
          <a:p>
            <a:pPr eaLnBrk="1" hangingPunct="1"/>
            <a:r>
              <a:rPr lang="es-ES" b="1" smtClean="0">
                <a:latin typeface="Times New Roman" pitchFamily="18" charset="0"/>
              </a:rPr>
              <a:t>Modo túnel</a:t>
            </a:r>
            <a:r>
              <a:rPr lang="es-ES" smtClean="0">
                <a:latin typeface="Times New Roman" pitchFamily="18" charset="0"/>
              </a:rPr>
              <a:t>: comunicación segura entre routers únicamente; permite incorporar IPSec sin tener que modificar los hosts. Se integra cómodamente con VPNs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flipH="1">
            <a:off x="5181600" y="1481138"/>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39" name="Line 3"/>
          <p:cNvSpPr>
            <a:spLocks noChangeShapeType="1"/>
          </p:cNvSpPr>
          <p:nvPr/>
        </p:nvSpPr>
        <p:spPr bwMode="auto">
          <a:xfrm flipH="1">
            <a:off x="2971800" y="1484313"/>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40" name="Line 4"/>
          <p:cNvSpPr>
            <a:spLocks noChangeShapeType="1"/>
          </p:cNvSpPr>
          <p:nvPr/>
        </p:nvSpPr>
        <p:spPr bwMode="auto">
          <a:xfrm flipH="1">
            <a:off x="6096000" y="1487488"/>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41" name="Line 5"/>
          <p:cNvSpPr>
            <a:spLocks noChangeShapeType="1"/>
          </p:cNvSpPr>
          <p:nvPr/>
        </p:nvSpPr>
        <p:spPr bwMode="auto">
          <a:xfrm flipH="1">
            <a:off x="1143000" y="1655763"/>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42" name="Line 6"/>
          <p:cNvSpPr>
            <a:spLocks noChangeShapeType="1"/>
          </p:cNvSpPr>
          <p:nvPr/>
        </p:nvSpPr>
        <p:spPr bwMode="auto">
          <a:xfrm flipH="1">
            <a:off x="1143000" y="4986338"/>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43" name="Line 7"/>
          <p:cNvSpPr>
            <a:spLocks noChangeShapeType="1"/>
          </p:cNvSpPr>
          <p:nvPr/>
        </p:nvSpPr>
        <p:spPr bwMode="auto">
          <a:xfrm flipH="1">
            <a:off x="6096000" y="4757738"/>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pic>
        <p:nvPicPr>
          <p:cNvPr id="14344" name="Picture 8"/>
          <p:cNvPicPr>
            <a:picLocks noChangeArrowheads="1"/>
          </p:cNvPicPr>
          <p:nvPr/>
        </p:nvPicPr>
        <p:blipFill>
          <a:blip r:embed="rId3" cstate="print"/>
          <a:srcRect/>
          <a:stretch>
            <a:fillRect/>
          </a:stretch>
        </p:blipFill>
        <p:spPr bwMode="auto">
          <a:xfrm>
            <a:off x="2514600" y="4300538"/>
            <a:ext cx="536575" cy="838200"/>
          </a:xfrm>
          <a:prstGeom prst="rect">
            <a:avLst/>
          </a:prstGeom>
          <a:noFill/>
          <a:ln w="9525">
            <a:noFill/>
            <a:miter lim="800000"/>
            <a:headEnd/>
            <a:tailEnd/>
          </a:ln>
        </p:spPr>
      </p:pic>
      <p:sp>
        <p:nvSpPr>
          <p:cNvPr id="14345" name="Line 9"/>
          <p:cNvSpPr>
            <a:spLocks noChangeShapeType="1"/>
          </p:cNvSpPr>
          <p:nvPr/>
        </p:nvSpPr>
        <p:spPr bwMode="auto">
          <a:xfrm>
            <a:off x="1901825" y="4373563"/>
            <a:ext cx="3175" cy="841375"/>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46" name="Line 10"/>
          <p:cNvSpPr>
            <a:spLocks noChangeShapeType="1"/>
          </p:cNvSpPr>
          <p:nvPr/>
        </p:nvSpPr>
        <p:spPr bwMode="auto">
          <a:xfrm flipH="1">
            <a:off x="1905000" y="4833938"/>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pic>
        <p:nvPicPr>
          <p:cNvPr id="14347" name="Picture 11"/>
          <p:cNvPicPr>
            <a:picLocks noChangeArrowheads="1"/>
          </p:cNvPicPr>
          <p:nvPr/>
        </p:nvPicPr>
        <p:blipFill>
          <a:blip r:embed="rId4" cstate="print"/>
          <a:srcRect/>
          <a:stretch>
            <a:fillRect/>
          </a:stretch>
        </p:blipFill>
        <p:spPr bwMode="auto">
          <a:xfrm>
            <a:off x="3200400" y="4076700"/>
            <a:ext cx="2298700" cy="1298575"/>
          </a:xfrm>
          <a:prstGeom prst="rect">
            <a:avLst/>
          </a:prstGeom>
          <a:noFill/>
          <a:ln w="9525">
            <a:noFill/>
            <a:miter lim="800000"/>
            <a:headEnd/>
            <a:tailEnd/>
          </a:ln>
        </p:spPr>
      </p:pic>
      <p:sp>
        <p:nvSpPr>
          <p:cNvPr id="14348" name="Rectangle 12"/>
          <p:cNvSpPr>
            <a:spLocks noChangeArrowheads="1"/>
          </p:cNvSpPr>
          <p:nvPr/>
        </p:nvSpPr>
        <p:spPr bwMode="auto">
          <a:xfrm>
            <a:off x="1905000" y="6350"/>
            <a:ext cx="4724400" cy="685800"/>
          </a:xfrm>
          <a:prstGeom prst="rect">
            <a:avLst/>
          </a:prstGeom>
          <a:noFill/>
          <a:ln w="9525">
            <a:noFill/>
            <a:miter lim="800000"/>
            <a:headEnd/>
            <a:tailEnd/>
          </a:ln>
        </p:spPr>
        <p:txBody>
          <a:bodyPr lIns="77629" tIns="39520" rIns="77629" bIns="39520" anchor="ctr"/>
          <a:lstStyle/>
          <a:p>
            <a:pPr algn="ctr"/>
            <a:r>
              <a:rPr lang="en-GB" sz="2000" b="1">
                <a:solidFill>
                  <a:schemeClr val="tx2"/>
                </a:solidFill>
                <a:latin typeface="Arial" charset="0"/>
              </a:rPr>
              <a:t>IPSec modo transporte</a:t>
            </a:r>
          </a:p>
        </p:txBody>
      </p:sp>
      <p:pic>
        <p:nvPicPr>
          <p:cNvPr id="14349" name="Picture 13"/>
          <p:cNvPicPr>
            <a:picLocks noChangeArrowheads="1"/>
          </p:cNvPicPr>
          <p:nvPr/>
        </p:nvPicPr>
        <p:blipFill>
          <a:blip r:embed="rId5" cstate="print"/>
          <a:srcRect/>
          <a:stretch>
            <a:fillRect/>
          </a:stretch>
        </p:blipFill>
        <p:spPr bwMode="auto">
          <a:xfrm>
            <a:off x="658813" y="4376738"/>
            <a:ext cx="865187" cy="892175"/>
          </a:xfrm>
          <a:prstGeom prst="rect">
            <a:avLst/>
          </a:prstGeom>
          <a:noFill/>
          <a:ln w="9525">
            <a:noFill/>
            <a:miter lim="800000"/>
            <a:headEnd/>
            <a:tailEnd/>
          </a:ln>
        </p:spPr>
      </p:pic>
      <p:sp>
        <p:nvSpPr>
          <p:cNvPr id="14350" name="Rectangle 14"/>
          <p:cNvSpPr>
            <a:spLocks noChangeArrowheads="1"/>
          </p:cNvSpPr>
          <p:nvPr/>
        </p:nvSpPr>
        <p:spPr bwMode="auto">
          <a:xfrm>
            <a:off x="4067175" y="4202113"/>
            <a:ext cx="911225" cy="327025"/>
          </a:xfrm>
          <a:prstGeom prst="rect">
            <a:avLst/>
          </a:prstGeom>
          <a:noFill/>
          <a:ln w="9525">
            <a:noFill/>
            <a:miter lim="800000"/>
            <a:headEnd/>
            <a:tailEnd/>
          </a:ln>
        </p:spPr>
        <p:txBody>
          <a:bodyPr wrap="none" lIns="81864" tIns="40932" rIns="81864" bIns="40932">
            <a:spAutoFit/>
          </a:bodyPr>
          <a:lstStyle/>
          <a:p>
            <a:pPr defTabSz="812800" eaLnBrk="0" hangingPunct="0"/>
            <a:r>
              <a:rPr lang="en-GB" sz="1600" b="1">
                <a:latin typeface="Arial" charset="0"/>
              </a:rPr>
              <a:t>Internet</a:t>
            </a:r>
            <a:endParaRPr lang="en-GB" sz="1600" b="1" i="1">
              <a:latin typeface="Arial" charset="0"/>
            </a:endParaRPr>
          </a:p>
        </p:txBody>
      </p:sp>
      <p:grpSp>
        <p:nvGrpSpPr>
          <p:cNvPr id="2" name="Group 15"/>
          <p:cNvGrpSpPr>
            <a:grpSpLocks/>
          </p:cNvGrpSpPr>
          <p:nvPr/>
        </p:nvGrpSpPr>
        <p:grpSpPr bwMode="auto">
          <a:xfrm>
            <a:off x="4114800" y="5610225"/>
            <a:ext cx="838200" cy="781050"/>
            <a:chOff x="2592" y="3012"/>
            <a:chExt cx="528" cy="492"/>
          </a:xfrm>
        </p:grpSpPr>
        <p:grpSp>
          <p:nvGrpSpPr>
            <p:cNvPr id="3" name="Group 16"/>
            <p:cNvGrpSpPr>
              <a:grpSpLocks/>
            </p:cNvGrpSpPr>
            <p:nvPr/>
          </p:nvGrpSpPr>
          <p:grpSpPr bwMode="auto">
            <a:xfrm>
              <a:off x="2613" y="3012"/>
              <a:ext cx="507" cy="492"/>
              <a:chOff x="2406" y="2839"/>
              <a:chExt cx="570" cy="553"/>
            </a:xfrm>
          </p:grpSpPr>
          <p:grpSp>
            <p:nvGrpSpPr>
              <p:cNvPr id="4" name="Group 17"/>
              <p:cNvGrpSpPr>
                <a:grpSpLocks/>
              </p:cNvGrpSpPr>
              <p:nvPr/>
            </p:nvGrpSpPr>
            <p:grpSpPr bwMode="auto">
              <a:xfrm>
                <a:off x="2520" y="2839"/>
                <a:ext cx="315" cy="553"/>
                <a:chOff x="2520" y="2839"/>
                <a:chExt cx="315" cy="553"/>
              </a:xfrm>
            </p:grpSpPr>
            <p:sp>
              <p:nvSpPr>
                <p:cNvPr id="14592" name="Freeform 18"/>
                <p:cNvSpPr>
                  <a:spLocks/>
                </p:cNvSpPr>
                <p:nvPr/>
              </p:nvSpPr>
              <p:spPr bwMode="auto">
                <a:xfrm>
                  <a:off x="2527" y="2847"/>
                  <a:ext cx="289" cy="545"/>
                </a:xfrm>
                <a:custGeom>
                  <a:avLst/>
                  <a:gdLst>
                    <a:gd name="T0" fmla="*/ 10 w 289"/>
                    <a:gd name="T1" fmla="*/ 226 h 545"/>
                    <a:gd name="T2" fmla="*/ 0 w 289"/>
                    <a:gd name="T3" fmla="*/ 250 h 545"/>
                    <a:gd name="T4" fmla="*/ 10 w 289"/>
                    <a:gd name="T5" fmla="*/ 273 h 545"/>
                    <a:gd name="T6" fmla="*/ 16 w 289"/>
                    <a:gd name="T7" fmla="*/ 299 h 545"/>
                    <a:gd name="T8" fmla="*/ 26 w 289"/>
                    <a:gd name="T9" fmla="*/ 304 h 545"/>
                    <a:gd name="T10" fmla="*/ 33 w 289"/>
                    <a:gd name="T11" fmla="*/ 314 h 545"/>
                    <a:gd name="T12" fmla="*/ 37 w 289"/>
                    <a:gd name="T13" fmla="*/ 353 h 545"/>
                    <a:gd name="T14" fmla="*/ 53 w 289"/>
                    <a:gd name="T15" fmla="*/ 381 h 545"/>
                    <a:gd name="T16" fmla="*/ 62 w 289"/>
                    <a:gd name="T17" fmla="*/ 419 h 545"/>
                    <a:gd name="T18" fmla="*/ 77 w 289"/>
                    <a:gd name="T19" fmla="*/ 469 h 545"/>
                    <a:gd name="T20" fmla="*/ 90 w 289"/>
                    <a:gd name="T21" fmla="*/ 484 h 545"/>
                    <a:gd name="T22" fmla="*/ 144 w 289"/>
                    <a:gd name="T23" fmla="*/ 516 h 545"/>
                    <a:gd name="T24" fmla="*/ 177 w 289"/>
                    <a:gd name="T25" fmla="*/ 512 h 545"/>
                    <a:gd name="T26" fmla="*/ 236 w 289"/>
                    <a:gd name="T27" fmla="*/ 448 h 545"/>
                    <a:gd name="T28" fmla="*/ 258 w 289"/>
                    <a:gd name="T29" fmla="*/ 371 h 545"/>
                    <a:gd name="T30" fmla="*/ 264 w 289"/>
                    <a:gd name="T31" fmla="*/ 349 h 545"/>
                    <a:gd name="T32" fmla="*/ 268 w 289"/>
                    <a:gd name="T33" fmla="*/ 301 h 545"/>
                    <a:gd name="T34" fmla="*/ 280 w 289"/>
                    <a:gd name="T35" fmla="*/ 299 h 545"/>
                    <a:gd name="T36" fmla="*/ 281 w 289"/>
                    <a:gd name="T37" fmla="*/ 274 h 545"/>
                    <a:gd name="T38" fmla="*/ 288 w 289"/>
                    <a:gd name="T39" fmla="*/ 238 h 545"/>
                    <a:gd name="T40" fmla="*/ 279 w 289"/>
                    <a:gd name="T41" fmla="*/ 221 h 545"/>
                    <a:gd name="T42" fmla="*/ 280 w 289"/>
                    <a:gd name="T43" fmla="*/ 195 h 545"/>
                    <a:gd name="T44" fmla="*/ 285 w 289"/>
                    <a:gd name="T45" fmla="*/ 155 h 545"/>
                    <a:gd name="T46" fmla="*/ 286 w 289"/>
                    <a:gd name="T47" fmla="*/ 113 h 545"/>
                    <a:gd name="T48" fmla="*/ 276 w 289"/>
                    <a:gd name="T49" fmla="*/ 72 h 545"/>
                    <a:gd name="T50" fmla="*/ 250 w 289"/>
                    <a:gd name="T51" fmla="*/ 40 h 545"/>
                    <a:gd name="T52" fmla="*/ 201 w 289"/>
                    <a:gd name="T53" fmla="*/ 10 h 545"/>
                    <a:gd name="T54" fmla="*/ 144 w 289"/>
                    <a:gd name="T55" fmla="*/ 0 h 545"/>
                    <a:gd name="T56" fmla="*/ 96 w 289"/>
                    <a:gd name="T57" fmla="*/ 7 h 545"/>
                    <a:gd name="T58" fmla="*/ 44 w 289"/>
                    <a:gd name="T59" fmla="*/ 38 h 545"/>
                    <a:gd name="T60" fmla="*/ 16 w 289"/>
                    <a:gd name="T61" fmla="*/ 82 h 545"/>
                    <a:gd name="T62" fmla="*/ 7 w 289"/>
                    <a:gd name="T63" fmla="*/ 131 h 545"/>
                    <a:gd name="T64" fmla="*/ 8 w 289"/>
                    <a:gd name="T65" fmla="*/ 205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9"/>
                    <a:gd name="T100" fmla="*/ 0 h 545"/>
                    <a:gd name="T101" fmla="*/ 289 w 289"/>
                    <a:gd name="T102" fmla="*/ 545 h 5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9" h="545">
                      <a:moveTo>
                        <a:pt x="8" y="205"/>
                      </a:moveTo>
                      <a:lnTo>
                        <a:pt x="10" y="226"/>
                      </a:lnTo>
                      <a:lnTo>
                        <a:pt x="0" y="226"/>
                      </a:lnTo>
                      <a:lnTo>
                        <a:pt x="0" y="250"/>
                      </a:lnTo>
                      <a:lnTo>
                        <a:pt x="6" y="260"/>
                      </a:lnTo>
                      <a:lnTo>
                        <a:pt x="10" y="273"/>
                      </a:lnTo>
                      <a:lnTo>
                        <a:pt x="10" y="283"/>
                      </a:lnTo>
                      <a:lnTo>
                        <a:pt x="16" y="299"/>
                      </a:lnTo>
                      <a:lnTo>
                        <a:pt x="19" y="306"/>
                      </a:lnTo>
                      <a:lnTo>
                        <a:pt x="26" y="304"/>
                      </a:lnTo>
                      <a:lnTo>
                        <a:pt x="29" y="301"/>
                      </a:lnTo>
                      <a:lnTo>
                        <a:pt x="33" y="314"/>
                      </a:lnTo>
                      <a:lnTo>
                        <a:pt x="35" y="344"/>
                      </a:lnTo>
                      <a:lnTo>
                        <a:pt x="37" y="353"/>
                      </a:lnTo>
                      <a:lnTo>
                        <a:pt x="40" y="363"/>
                      </a:lnTo>
                      <a:lnTo>
                        <a:pt x="53" y="381"/>
                      </a:lnTo>
                      <a:lnTo>
                        <a:pt x="59" y="394"/>
                      </a:lnTo>
                      <a:lnTo>
                        <a:pt x="62" y="419"/>
                      </a:lnTo>
                      <a:lnTo>
                        <a:pt x="71" y="457"/>
                      </a:lnTo>
                      <a:lnTo>
                        <a:pt x="77" y="469"/>
                      </a:lnTo>
                      <a:lnTo>
                        <a:pt x="81" y="477"/>
                      </a:lnTo>
                      <a:lnTo>
                        <a:pt x="90" y="484"/>
                      </a:lnTo>
                      <a:lnTo>
                        <a:pt x="112" y="496"/>
                      </a:lnTo>
                      <a:lnTo>
                        <a:pt x="144" y="516"/>
                      </a:lnTo>
                      <a:lnTo>
                        <a:pt x="160" y="544"/>
                      </a:lnTo>
                      <a:lnTo>
                        <a:pt x="177" y="512"/>
                      </a:lnTo>
                      <a:lnTo>
                        <a:pt x="208" y="481"/>
                      </a:lnTo>
                      <a:lnTo>
                        <a:pt x="236" y="448"/>
                      </a:lnTo>
                      <a:lnTo>
                        <a:pt x="236" y="399"/>
                      </a:lnTo>
                      <a:lnTo>
                        <a:pt x="258" y="371"/>
                      </a:lnTo>
                      <a:lnTo>
                        <a:pt x="261" y="361"/>
                      </a:lnTo>
                      <a:lnTo>
                        <a:pt x="264" y="349"/>
                      </a:lnTo>
                      <a:lnTo>
                        <a:pt x="265" y="334"/>
                      </a:lnTo>
                      <a:lnTo>
                        <a:pt x="268" y="301"/>
                      </a:lnTo>
                      <a:lnTo>
                        <a:pt x="276" y="304"/>
                      </a:lnTo>
                      <a:lnTo>
                        <a:pt x="280" y="299"/>
                      </a:lnTo>
                      <a:lnTo>
                        <a:pt x="280" y="294"/>
                      </a:lnTo>
                      <a:lnTo>
                        <a:pt x="281" y="274"/>
                      </a:lnTo>
                      <a:lnTo>
                        <a:pt x="283" y="265"/>
                      </a:lnTo>
                      <a:lnTo>
                        <a:pt x="288" y="238"/>
                      </a:lnTo>
                      <a:lnTo>
                        <a:pt x="283" y="226"/>
                      </a:lnTo>
                      <a:lnTo>
                        <a:pt x="279" y="221"/>
                      </a:lnTo>
                      <a:lnTo>
                        <a:pt x="276" y="220"/>
                      </a:lnTo>
                      <a:lnTo>
                        <a:pt x="280" y="195"/>
                      </a:lnTo>
                      <a:lnTo>
                        <a:pt x="281" y="175"/>
                      </a:lnTo>
                      <a:lnTo>
                        <a:pt x="285" y="155"/>
                      </a:lnTo>
                      <a:lnTo>
                        <a:pt x="288" y="135"/>
                      </a:lnTo>
                      <a:lnTo>
                        <a:pt x="286" y="113"/>
                      </a:lnTo>
                      <a:lnTo>
                        <a:pt x="281" y="91"/>
                      </a:lnTo>
                      <a:lnTo>
                        <a:pt x="276" y="72"/>
                      </a:lnTo>
                      <a:lnTo>
                        <a:pt x="268" y="58"/>
                      </a:lnTo>
                      <a:lnTo>
                        <a:pt x="250" y="40"/>
                      </a:lnTo>
                      <a:lnTo>
                        <a:pt x="232" y="25"/>
                      </a:lnTo>
                      <a:lnTo>
                        <a:pt x="201" y="10"/>
                      </a:lnTo>
                      <a:lnTo>
                        <a:pt x="170" y="3"/>
                      </a:lnTo>
                      <a:lnTo>
                        <a:pt x="144" y="0"/>
                      </a:lnTo>
                      <a:lnTo>
                        <a:pt x="121" y="2"/>
                      </a:lnTo>
                      <a:lnTo>
                        <a:pt x="96" y="7"/>
                      </a:lnTo>
                      <a:lnTo>
                        <a:pt x="64" y="23"/>
                      </a:lnTo>
                      <a:lnTo>
                        <a:pt x="44" y="38"/>
                      </a:lnTo>
                      <a:lnTo>
                        <a:pt x="26" y="60"/>
                      </a:lnTo>
                      <a:lnTo>
                        <a:pt x="16" y="82"/>
                      </a:lnTo>
                      <a:lnTo>
                        <a:pt x="11" y="100"/>
                      </a:lnTo>
                      <a:lnTo>
                        <a:pt x="7" y="131"/>
                      </a:lnTo>
                      <a:lnTo>
                        <a:pt x="7" y="158"/>
                      </a:lnTo>
                      <a:lnTo>
                        <a:pt x="8" y="205"/>
                      </a:lnTo>
                    </a:path>
                  </a:pathLst>
                </a:custGeom>
                <a:solidFill>
                  <a:srgbClr val="FCD1C1"/>
                </a:solidFill>
                <a:ln w="12700" cap="rnd">
                  <a:solidFill>
                    <a:srgbClr val="000000"/>
                  </a:solidFill>
                  <a:round/>
                  <a:headEnd/>
                  <a:tailEnd/>
                </a:ln>
              </p:spPr>
              <p:txBody>
                <a:bodyPr/>
                <a:lstStyle/>
                <a:p>
                  <a:endParaRPr lang="es-ES"/>
                </a:p>
              </p:txBody>
            </p:sp>
            <p:grpSp>
              <p:nvGrpSpPr>
                <p:cNvPr id="5" name="Group 19"/>
                <p:cNvGrpSpPr>
                  <a:grpSpLocks/>
                </p:cNvGrpSpPr>
                <p:nvPr/>
              </p:nvGrpSpPr>
              <p:grpSpPr bwMode="auto">
                <a:xfrm>
                  <a:off x="2520" y="2839"/>
                  <a:ext cx="315" cy="438"/>
                  <a:chOff x="2520" y="2839"/>
                  <a:chExt cx="315" cy="438"/>
                </a:xfrm>
              </p:grpSpPr>
              <p:sp>
                <p:nvSpPr>
                  <p:cNvPr id="14609" name="Freeform 20"/>
                  <p:cNvSpPr>
                    <a:spLocks/>
                  </p:cNvSpPr>
                  <p:nvPr/>
                </p:nvSpPr>
                <p:spPr bwMode="auto">
                  <a:xfrm>
                    <a:off x="2698" y="3026"/>
                    <a:ext cx="80" cy="20"/>
                  </a:xfrm>
                  <a:custGeom>
                    <a:avLst/>
                    <a:gdLst>
                      <a:gd name="T0" fmla="*/ 2 w 80"/>
                      <a:gd name="T1" fmla="*/ 3 h 20"/>
                      <a:gd name="T2" fmla="*/ 20 w 80"/>
                      <a:gd name="T3" fmla="*/ 2 h 20"/>
                      <a:gd name="T4" fmla="*/ 27 w 80"/>
                      <a:gd name="T5" fmla="*/ 0 h 20"/>
                      <a:gd name="T6" fmla="*/ 35 w 80"/>
                      <a:gd name="T7" fmla="*/ 0 h 20"/>
                      <a:gd name="T8" fmla="*/ 52 w 80"/>
                      <a:gd name="T9" fmla="*/ 6 h 20"/>
                      <a:gd name="T10" fmla="*/ 79 w 80"/>
                      <a:gd name="T11" fmla="*/ 19 h 20"/>
                      <a:gd name="T12" fmla="*/ 70 w 80"/>
                      <a:gd name="T13" fmla="*/ 17 h 20"/>
                      <a:gd name="T14" fmla="*/ 61 w 80"/>
                      <a:gd name="T15" fmla="*/ 11 h 20"/>
                      <a:gd name="T16" fmla="*/ 54 w 80"/>
                      <a:gd name="T17" fmla="*/ 10 h 20"/>
                      <a:gd name="T18" fmla="*/ 47 w 80"/>
                      <a:gd name="T19" fmla="*/ 8 h 20"/>
                      <a:gd name="T20" fmla="*/ 43 w 80"/>
                      <a:gd name="T21" fmla="*/ 6 h 20"/>
                      <a:gd name="T22" fmla="*/ 36 w 80"/>
                      <a:gd name="T23" fmla="*/ 6 h 20"/>
                      <a:gd name="T24" fmla="*/ 31 w 80"/>
                      <a:gd name="T25" fmla="*/ 6 h 20"/>
                      <a:gd name="T26" fmla="*/ 26 w 80"/>
                      <a:gd name="T27" fmla="*/ 6 h 20"/>
                      <a:gd name="T28" fmla="*/ 20 w 80"/>
                      <a:gd name="T29" fmla="*/ 8 h 20"/>
                      <a:gd name="T30" fmla="*/ 6 w 80"/>
                      <a:gd name="T31" fmla="*/ 11 h 20"/>
                      <a:gd name="T32" fmla="*/ 1 w 80"/>
                      <a:gd name="T33" fmla="*/ 10 h 20"/>
                      <a:gd name="T34" fmla="*/ 0 w 80"/>
                      <a:gd name="T35" fmla="*/ 8 h 20"/>
                      <a:gd name="T36" fmla="*/ 1 w 80"/>
                      <a:gd name="T37" fmla="*/ 6 h 20"/>
                      <a:gd name="T38" fmla="*/ 2 w 80"/>
                      <a:gd name="T39" fmla="*/ 3 h 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20"/>
                      <a:gd name="T62" fmla="*/ 80 w 80"/>
                      <a:gd name="T63" fmla="*/ 20 h 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20">
                        <a:moveTo>
                          <a:pt x="2" y="3"/>
                        </a:moveTo>
                        <a:lnTo>
                          <a:pt x="20" y="2"/>
                        </a:lnTo>
                        <a:lnTo>
                          <a:pt x="27" y="0"/>
                        </a:lnTo>
                        <a:lnTo>
                          <a:pt x="35" y="0"/>
                        </a:lnTo>
                        <a:lnTo>
                          <a:pt x="52" y="6"/>
                        </a:lnTo>
                        <a:lnTo>
                          <a:pt x="79" y="19"/>
                        </a:lnTo>
                        <a:lnTo>
                          <a:pt x="70" y="17"/>
                        </a:lnTo>
                        <a:lnTo>
                          <a:pt x="61" y="11"/>
                        </a:lnTo>
                        <a:lnTo>
                          <a:pt x="54" y="10"/>
                        </a:lnTo>
                        <a:lnTo>
                          <a:pt x="47" y="8"/>
                        </a:lnTo>
                        <a:lnTo>
                          <a:pt x="43" y="6"/>
                        </a:lnTo>
                        <a:lnTo>
                          <a:pt x="36" y="6"/>
                        </a:lnTo>
                        <a:lnTo>
                          <a:pt x="31" y="6"/>
                        </a:lnTo>
                        <a:lnTo>
                          <a:pt x="26" y="6"/>
                        </a:lnTo>
                        <a:lnTo>
                          <a:pt x="20" y="8"/>
                        </a:lnTo>
                        <a:lnTo>
                          <a:pt x="6" y="11"/>
                        </a:lnTo>
                        <a:lnTo>
                          <a:pt x="1" y="10"/>
                        </a:lnTo>
                        <a:lnTo>
                          <a:pt x="0" y="8"/>
                        </a:lnTo>
                        <a:lnTo>
                          <a:pt x="1" y="6"/>
                        </a:lnTo>
                        <a:lnTo>
                          <a:pt x="2" y="3"/>
                        </a:lnTo>
                      </a:path>
                    </a:pathLst>
                  </a:custGeom>
                  <a:solidFill>
                    <a:srgbClr val="000000"/>
                  </a:solidFill>
                  <a:ln w="9525" cap="rnd">
                    <a:noFill/>
                    <a:round/>
                    <a:headEnd/>
                    <a:tailEnd/>
                  </a:ln>
                </p:spPr>
                <p:txBody>
                  <a:bodyPr/>
                  <a:lstStyle/>
                  <a:p>
                    <a:endParaRPr lang="es-ES"/>
                  </a:p>
                </p:txBody>
              </p:sp>
              <p:sp>
                <p:nvSpPr>
                  <p:cNvPr id="14610" name="Freeform 21"/>
                  <p:cNvSpPr>
                    <a:spLocks/>
                  </p:cNvSpPr>
                  <p:nvPr/>
                </p:nvSpPr>
                <p:spPr bwMode="auto">
                  <a:xfrm>
                    <a:off x="2520" y="2839"/>
                    <a:ext cx="315" cy="250"/>
                  </a:xfrm>
                  <a:custGeom>
                    <a:avLst/>
                    <a:gdLst>
                      <a:gd name="T0" fmla="*/ 6 w 315"/>
                      <a:gd name="T1" fmla="*/ 236 h 250"/>
                      <a:gd name="T2" fmla="*/ 4 w 315"/>
                      <a:gd name="T3" fmla="*/ 191 h 250"/>
                      <a:gd name="T4" fmla="*/ 0 w 315"/>
                      <a:gd name="T5" fmla="*/ 152 h 250"/>
                      <a:gd name="T6" fmla="*/ 0 w 315"/>
                      <a:gd name="T7" fmla="*/ 110 h 250"/>
                      <a:gd name="T8" fmla="*/ 2 w 315"/>
                      <a:gd name="T9" fmla="*/ 87 h 250"/>
                      <a:gd name="T10" fmla="*/ 6 w 315"/>
                      <a:gd name="T11" fmla="*/ 76 h 250"/>
                      <a:gd name="T12" fmla="*/ 11 w 315"/>
                      <a:gd name="T13" fmla="*/ 64 h 250"/>
                      <a:gd name="T14" fmla="*/ 20 w 315"/>
                      <a:gd name="T15" fmla="*/ 53 h 250"/>
                      <a:gd name="T16" fmla="*/ 32 w 315"/>
                      <a:gd name="T17" fmla="*/ 41 h 250"/>
                      <a:gd name="T18" fmla="*/ 48 w 315"/>
                      <a:gd name="T19" fmla="*/ 28 h 250"/>
                      <a:gd name="T20" fmla="*/ 76 w 315"/>
                      <a:gd name="T21" fmla="*/ 15 h 250"/>
                      <a:gd name="T22" fmla="*/ 101 w 315"/>
                      <a:gd name="T23" fmla="*/ 7 h 250"/>
                      <a:gd name="T24" fmla="*/ 123 w 315"/>
                      <a:gd name="T25" fmla="*/ 2 h 250"/>
                      <a:gd name="T26" fmla="*/ 144 w 315"/>
                      <a:gd name="T27" fmla="*/ 0 h 250"/>
                      <a:gd name="T28" fmla="*/ 175 w 315"/>
                      <a:gd name="T29" fmla="*/ 0 h 250"/>
                      <a:gd name="T30" fmla="*/ 210 w 315"/>
                      <a:gd name="T31" fmla="*/ 5 h 250"/>
                      <a:gd name="T32" fmla="*/ 226 w 315"/>
                      <a:gd name="T33" fmla="*/ 12 h 250"/>
                      <a:gd name="T34" fmla="*/ 244 w 315"/>
                      <a:gd name="T35" fmla="*/ 20 h 250"/>
                      <a:gd name="T36" fmla="*/ 260 w 315"/>
                      <a:gd name="T37" fmla="*/ 35 h 250"/>
                      <a:gd name="T38" fmla="*/ 269 w 315"/>
                      <a:gd name="T39" fmla="*/ 54 h 250"/>
                      <a:gd name="T40" fmla="*/ 289 w 315"/>
                      <a:gd name="T41" fmla="*/ 69 h 250"/>
                      <a:gd name="T42" fmla="*/ 305 w 315"/>
                      <a:gd name="T43" fmla="*/ 94 h 250"/>
                      <a:gd name="T44" fmla="*/ 309 w 315"/>
                      <a:gd name="T45" fmla="*/ 122 h 250"/>
                      <a:gd name="T46" fmla="*/ 314 w 315"/>
                      <a:gd name="T47" fmla="*/ 167 h 250"/>
                      <a:gd name="T48" fmla="*/ 311 w 315"/>
                      <a:gd name="T49" fmla="*/ 196 h 250"/>
                      <a:gd name="T50" fmla="*/ 306 w 315"/>
                      <a:gd name="T51" fmla="*/ 213 h 250"/>
                      <a:gd name="T52" fmla="*/ 289 w 315"/>
                      <a:gd name="T53" fmla="*/ 233 h 250"/>
                      <a:gd name="T54" fmla="*/ 281 w 315"/>
                      <a:gd name="T55" fmla="*/ 229 h 250"/>
                      <a:gd name="T56" fmla="*/ 278 w 315"/>
                      <a:gd name="T57" fmla="*/ 237 h 250"/>
                      <a:gd name="T58" fmla="*/ 286 w 315"/>
                      <a:gd name="T59" fmla="*/ 190 h 250"/>
                      <a:gd name="T60" fmla="*/ 291 w 315"/>
                      <a:gd name="T61" fmla="*/ 150 h 250"/>
                      <a:gd name="T62" fmla="*/ 287 w 315"/>
                      <a:gd name="T63" fmla="*/ 110 h 250"/>
                      <a:gd name="T64" fmla="*/ 277 w 315"/>
                      <a:gd name="T65" fmla="*/ 91 h 250"/>
                      <a:gd name="T66" fmla="*/ 271 w 315"/>
                      <a:gd name="T67" fmla="*/ 78 h 250"/>
                      <a:gd name="T68" fmla="*/ 268 w 315"/>
                      <a:gd name="T69" fmla="*/ 64 h 250"/>
                      <a:gd name="T70" fmla="*/ 259 w 315"/>
                      <a:gd name="T71" fmla="*/ 56 h 250"/>
                      <a:gd name="T72" fmla="*/ 244 w 315"/>
                      <a:gd name="T73" fmla="*/ 58 h 250"/>
                      <a:gd name="T74" fmla="*/ 230 w 315"/>
                      <a:gd name="T75" fmla="*/ 61 h 250"/>
                      <a:gd name="T76" fmla="*/ 217 w 315"/>
                      <a:gd name="T77" fmla="*/ 66 h 250"/>
                      <a:gd name="T78" fmla="*/ 201 w 315"/>
                      <a:gd name="T79" fmla="*/ 74 h 250"/>
                      <a:gd name="T80" fmla="*/ 186 w 315"/>
                      <a:gd name="T81" fmla="*/ 86 h 250"/>
                      <a:gd name="T82" fmla="*/ 168 w 315"/>
                      <a:gd name="T83" fmla="*/ 97 h 250"/>
                      <a:gd name="T84" fmla="*/ 157 w 315"/>
                      <a:gd name="T85" fmla="*/ 99 h 250"/>
                      <a:gd name="T86" fmla="*/ 144 w 315"/>
                      <a:gd name="T87" fmla="*/ 102 h 250"/>
                      <a:gd name="T88" fmla="*/ 125 w 315"/>
                      <a:gd name="T89" fmla="*/ 106 h 250"/>
                      <a:gd name="T90" fmla="*/ 109 w 315"/>
                      <a:gd name="T91" fmla="*/ 104 h 250"/>
                      <a:gd name="T92" fmla="*/ 96 w 315"/>
                      <a:gd name="T93" fmla="*/ 97 h 250"/>
                      <a:gd name="T94" fmla="*/ 75 w 315"/>
                      <a:gd name="T95" fmla="*/ 84 h 250"/>
                      <a:gd name="T96" fmla="*/ 56 w 315"/>
                      <a:gd name="T97" fmla="*/ 79 h 250"/>
                      <a:gd name="T98" fmla="*/ 51 w 315"/>
                      <a:gd name="T99" fmla="*/ 84 h 250"/>
                      <a:gd name="T100" fmla="*/ 45 w 315"/>
                      <a:gd name="T101" fmla="*/ 104 h 250"/>
                      <a:gd name="T102" fmla="*/ 38 w 315"/>
                      <a:gd name="T103" fmla="*/ 130 h 250"/>
                      <a:gd name="T104" fmla="*/ 29 w 315"/>
                      <a:gd name="T105" fmla="*/ 143 h 250"/>
                      <a:gd name="T106" fmla="*/ 27 w 315"/>
                      <a:gd name="T107" fmla="*/ 178 h 250"/>
                      <a:gd name="T108" fmla="*/ 29 w 315"/>
                      <a:gd name="T109" fmla="*/ 201 h 250"/>
                      <a:gd name="T110" fmla="*/ 29 w 315"/>
                      <a:gd name="T111" fmla="*/ 221 h 250"/>
                      <a:gd name="T112" fmla="*/ 16 w 315"/>
                      <a:gd name="T113" fmla="*/ 234 h 250"/>
                      <a:gd name="T114" fmla="*/ 11 w 315"/>
                      <a:gd name="T115" fmla="*/ 241 h 2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5"/>
                      <a:gd name="T175" fmla="*/ 0 h 250"/>
                      <a:gd name="T176" fmla="*/ 315 w 315"/>
                      <a:gd name="T177" fmla="*/ 250 h 25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5" h="250">
                        <a:moveTo>
                          <a:pt x="7" y="249"/>
                        </a:moveTo>
                        <a:lnTo>
                          <a:pt x="6" y="236"/>
                        </a:lnTo>
                        <a:lnTo>
                          <a:pt x="6" y="211"/>
                        </a:lnTo>
                        <a:lnTo>
                          <a:pt x="4" y="191"/>
                        </a:lnTo>
                        <a:lnTo>
                          <a:pt x="1" y="168"/>
                        </a:lnTo>
                        <a:lnTo>
                          <a:pt x="0" y="152"/>
                        </a:lnTo>
                        <a:lnTo>
                          <a:pt x="0" y="135"/>
                        </a:lnTo>
                        <a:lnTo>
                          <a:pt x="0" y="110"/>
                        </a:lnTo>
                        <a:lnTo>
                          <a:pt x="1" y="99"/>
                        </a:lnTo>
                        <a:lnTo>
                          <a:pt x="2" y="87"/>
                        </a:lnTo>
                        <a:lnTo>
                          <a:pt x="4" y="81"/>
                        </a:lnTo>
                        <a:lnTo>
                          <a:pt x="6" y="76"/>
                        </a:lnTo>
                        <a:lnTo>
                          <a:pt x="8" y="69"/>
                        </a:lnTo>
                        <a:lnTo>
                          <a:pt x="11" y="64"/>
                        </a:lnTo>
                        <a:lnTo>
                          <a:pt x="15" y="59"/>
                        </a:lnTo>
                        <a:lnTo>
                          <a:pt x="20" y="53"/>
                        </a:lnTo>
                        <a:lnTo>
                          <a:pt x="24" y="48"/>
                        </a:lnTo>
                        <a:lnTo>
                          <a:pt x="32" y="41"/>
                        </a:lnTo>
                        <a:lnTo>
                          <a:pt x="40" y="35"/>
                        </a:lnTo>
                        <a:lnTo>
                          <a:pt x="48" y="28"/>
                        </a:lnTo>
                        <a:lnTo>
                          <a:pt x="60" y="23"/>
                        </a:lnTo>
                        <a:lnTo>
                          <a:pt x="76" y="15"/>
                        </a:lnTo>
                        <a:lnTo>
                          <a:pt x="88" y="10"/>
                        </a:lnTo>
                        <a:lnTo>
                          <a:pt x="101" y="7"/>
                        </a:lnTo>
                        <a:lnTo>
                          <a:pt x="114" y="3"/>
                        </a:lnTo>
                        <a:lnTo>
                          <a:pt x="123" y="2"/>
                        </a:lnTo>
                        <a:lnTo>
                          <a:pt x="134" y="0"/>
                        </a:lnTo>
                        <a:lnTo>
                          <a:pt x="144" y="0"/>
                        </a:lnTo>
                        <a:lnTo>
                          <a:pt x="156" y="0"/>
                        </a:lnTo>
                        <a:lnTo>
                          <a:pt x="175" y="0"/>
                        </a:lnTo>
                        <a:lnTo>
                          <a:pt x="193" y="2"/>
                        </a:lnTo>
                        <a:lnTo>
                          <a:pt x="210" y="5"/>
                        </a:lnTo>
                        <a:lnTo>
                          <a:pt x="217" y="8"/>
                        </a:lnTo>
                        <a:lnTo>
                          <a:pt x="226" y="12"/>
                        </a:lnTo>
                        <a:lnTo>
                          <a:pt x="237" y="15"/>
                        </a:lnTo>
                        <a:lnTo>
                          <a:pt x="244" y="20"/>
                        </a:lnTo>
                        <a:lnTo>
                          <a:pt x="251" y="26"/>
                        </a:lnTo>
                        <a:lnTo>
                          <a:pt x="260" y="35"/>
                        </a:lnTo>
                        <a:lnTo>
                          <a:pt x="265" y="43"/>
                        </a:lnTo>
                        <a:lnTo>
                          <a:pt x="269" y="54"/>
                        </a:lnTo>
                        <a:lnTo>
                          <a:pt x="286" y="64"/>
                        </a:lnTo>
                        <a:lnTo>
                          <a:pt x="289" y="69"/>
                        </a:lnTo>
                        <a:lnTo>
                          <a:pt x="298" y="78"/>
                        </a:lnTo>
                        <a:lnTo>
                          <a:pt x="305" y="94"/>
                        </a:lnTo>
                        <a:lnTo>
                          <a:pt x="306" y="106"/>
                        </a:lnTo>
                        <a:lnTo>
                          <a:pt x="309" y="122"/>
                        </a:lnTo>
                        <a:lnTo>
                          <a:pt x="312" y="150"/>
                        </a:lnTo>
                        <a:lnTo>
                          <a:pt x="314" y="167"/>
                        </a:lnTo>
                        <a:lnTo>
                          <a:pt x="312" y="185"/>
                        </a:lnTo>
                        <a:lnTo>
                          <a:pt x="311" y="196"/>
                        </a:lnTo>
                        <a:lnTo>
                          <a:pt x="309" y="206"/>
                        </a:lnTo>
                        <a:lnTo>
                          <a:pt x="306" y="213"/>
                        </a:lnTo>
                        <a:lnTo>
                          <a:pt x="300" y="221"/>
                        </a:lnTo>
                        <a:lnTo>
                          <a:pt x="289" y="233"/>
                        </a:lnTo>
                        <a:lnTo>
                          <a:pt x="286" y="228"/>
                        </a:lnTo>
                        <a:lnTo>
                          <a:pt x="281" y="229"/>
                        </a:lnTo>
                        <a:lnTo>
                          <a:pt x="280" y="236"/>
                        </a:lnTo>
                        <a:lnTo>
                          <a:pt x="278" y="237"/>
                        </a:lnTo>
                        <a:lnTo>
                          <a:pt x="282" y="208"/>
                        </a:lnTo>
                        <a:lnTo>
                          <a:pt x="286" y="190"/>
                        </a:lnTo>
                        <a:lnTo>
                          <a:pt x="286" y="173"/>
                        </a:lnTo>
                        <a:lnTo>
                          <a:pt x="291" y="150"/>
                        </a:lnTo>
                        <a:lnTo>
                          <a:pt x="289" y="122"/>
                        </a:lnTo>
                        <a:lnTo>
                          <a:pt x="287" y="110"/>
                        </a:lnTo>
                        <a:lnTo>
                          <a:pt x="281" y="101"/>
                        </a:lnTo>
                        <a:lnTo>
                          <a:pt x="277" y="91"/>
                        </a:lnTo>
                        <a:lnTo>
                          <a:pt x="273" y="84"/>
                        </a:lnTo>
                        <a:lnTo>
                          <a:pt x="271" y="78"/>
                        </a:lnTo>
                        <a:lnTo>
                          <a:pt x="269" y="73"/>
                        </a:lnTo>
                        <a:lnTo>
                          <a:pt x="268" y="64"/>
                        </a:lnTo>
                        <a:lnTo>
                          <a:pt x="265" y="64"/>
                        </a:lnTo>
                        <a:lnTo>
                          <a:pt x="259" y="56"/>
                        </a:lnTo>
                        <a:lnTo>
                          <a:pt x="251" y="56"/>
                        </a:lnTo>
                        <a:lnTo>
                          <a:pt x="244" y="58"/>
                        </a:lnTo>
                        <a:lnTo>
                          <a:pt x="237" y="58"/>
                        </a:lnTo>
                        <a:lnTo>
                          <a:pt x="230" y="61"/>
                        </a:lnTo>
                        <a:lnTo>
                          <a:pt x="224" y="63"/>
                        </a:lnTo>
                        <a:lnTo>
                          <a:pt x="217" y="66"/>
                        </a:lnTo>
                        <a:lnTo>
                          <a:pt x="209" y="69"/>
                        </a:lnTo>
                        <a:lnTo>
                          <a:pt x="201" y="74"/>
                        </a:lnTo>
                        <a:lnTo>
                          <a:pt x="194" y="81"/>
                        </a:lnTo>
                        <a:lnTo>
                          <a:pt x="186" y="86"/>
                        </a:lnTo>
                        <a:lnTo>
                          <a:pt x="178" y="92"/>
                        </a:lnTo>
                        <a:lnTo>
                          <a:pt x="168" y="97"/>
                        </a:lnTo>
                        <a:lnTo>
                          <a:pt x="163" y="97"/>
                        </a:lnTo>
                        <a:lnTo>
                          <a:pt x="157" y="99"/>
                        </a:lnTo>
                        <a:lnTo>
                          <a:pt x="152" y="101"/>
                        </a:lnTo>
                        <a:lnTo>
                          <a:pt x="144" y="102"/>
                        </a:lnTo>
                        <a:lnTo>
                          <a:pt x="134" y="104"/>
                        </a:lnTo>
                        <a:lnTo>
                          <a:pt x="125" y="106"/>
                        </a:lnTo>
                        <a:lnTo>
                          <a:pt x="118" y="106"/>
                        </a:lnTo>
                        <a:lnTo>
                          <a:pt x="109" y="104"/>
                        </a:lnTo>
                        <a:lnTo>
                          <a:pt x="107" y="102"/>
                        </a:lnTo>
                        <a:lnTo>
                          <a:pt x="96" y="97"/>
                        </a:lnTo>
                        <a:lnTo>
                          <a:pt x="83" y="91"/>
                        </a:lnTo>
                        <a:lnTo>
                          <a:pt x="75" y="84"/>
                        </a:lnTo>
                        <a:lnTo>
                          <a:pt x="63" y="78"/>
                        </a:lnTo>
                        <a:lnTo>
                          <a:pt x="56" y="79"/>
                        </a:lnTo>
                        <a:lnTo>
                          <a:pt x="54" y="79"/>
                        </a:lnTo>
                        <a:lnTo>
                          <a:pt x="51" y="84"/>
                        </a:lnTo>
                        <a:lnTo>
                          <a:pt x="47" y="92"/>
                        </a:lnTo>
                        <a:lnTo>
                          <a:pt x="45" y="104"/>
                        </a:lnTo>
                        <a:lnTo>
                          <a:pt x="40" y="115"/>
                        </a:lnTo>
                        <a:lnTo>
                          <a:pt x="38" y="130"/>
                        </a:lnTo>
                        <a:lnTo>
                          <a:pt x="35" y="134"/>
                        </a:lnTo>
                        <a:lnTo>
                          <a:pt x="29" y="143"/>
                        </a:lnTo>
                        <a:lnTo>
                          <a:pt x="27" y="162"/>
                        </a:lnTo>
                        <a:lnTo>
                          <a:pt x="27" y="178"/>
                        </a:lnTo>
                        <a:lnTo>
                          <a:pt x="27" y="193"/>
                        </a:lnTo>
                        <a:lnTo>
                          <a:pt x="29" y="201"/>
                        </a:lnTo>
                        <a:lnTo>
                          <a:pt x="31" y="214"/>
                        </a:lnTo>
                        <a:lnTo>
                          <a:pt x="29" y="221"/>
                        </a:lnTo>
                        <a:lnTo>
                          <a:pt x="26" y="228"/>
                        </a:lnTo>
                        <a:lnTo>
                          <a:pt x="16" y="234"/>
                        </a:lnTo>
                        <a:lnTo>
                          <a:pt x="13" y="236"/>
                        </a:lnTo>
                        <a:lnTo>
                          <a:pt x="11" y="241"/>
                        </a:lnTo>
                        <a:lnTo>
                          <a:pt x="7" y="249"/>
                        </a:lnTo>
                      </a:path>
                    </a:pathLst>
                  </a:custGeom>
                  <a:solidFill>
                    <a:srgbClr val="000000"/>
                  </a:solidFill>
                  <a:ln w="9525" cap="rnd">
                    <a:noFill/>
                    <a:round/>
                    <a:headEnd/>
                    <a:tailEnd/>
                  </a:ln>
                </p:spPr>
                <p:txBody>
                  <a:bodyPr/>
                  <a:lstStyle/>
                  <a:p>
                    <a:endParaRPr lang="es-ES"/>
                  </a:p>
                </p:txBody>
              </p:sp>
              <p:sp>
                <p:nvSpPr>
                  <p:cNvPr id="14611" name="Freeform 22"/>
                  <p:cNvSpPr>
                    <a:spLocks/>
                  </p:cNvSpPr>
                  <p:nvPr/>
                </p:nvSpPr>
                <p:spPr bwMode="auto">
                  <a:xfrm>
                    <a:off x="2564" y="3022"/>
                    <a:ext cx="81" cy="17"/>
                  </a:xfrm>
                  <a:custGeom>
                    <a:avLst/>
                    <a:gdLst>
                      <a:gd name="T0" fmla="*/ 0 w 81"/>
                      <a:gd name="T1" fmla="*/ 16 h 17"/>
                      <a:gd name="T2" fmla="*/ 10 w 81"/>
                      <a:gd name="T3" fmla="*/ 11 h 17"/>
                      <a:gd name="T4" fmla="*/ 18 w 81"/>
                      <a:gd name="T5" fmla="*/ 4 h 17"/>
                      <a:gd name="T6" fmla="*/ 29 w 81"/>
                      <a:gd name="T7" fmla="*/ 1 h 17"/>
                      <a:gd name="T8" fmla="*/ 36 w 81"/>
                      <a:gd name="T9" fmla="*/ 0 h 17"/>
                      <a:gd name="T10" fmla="*/ 43 w 81"/>
                      <a:gd name="T11" fmla="*/ 0 h 17"/>
                      <a:gd name="T12" fmla="*/ 50 w 81"/>
                      <a:gd name="T13" fmla="*/ 1 h 17"/>
                      <a:gd name="T14" fmla="*/ 59 w 81"/>
                      <a:gd name="T15" fmla="*/ 3 h 17"/>
                      <a:gd name="T16" fmla="*/ 65 w 81"/>
                      <a:gd name="T17" fmla="*/ 4 h 17"/>
                      <a:gd name="T18" fmla="*/ 72 w 81"/>
                      <a:gd name="T19" fmla="*/ 7 h 17"/>
                      <a:gd name="T20" fmla="*/ 78 w 81"/>
                      <a:gd name="T21" fmla="*/ 8 h 17"/>
                      <a:gd name="T22" fmla="*/ 80 w 81"/>
                      <a:gd name="T23" fmla="*/ 11 h 17"/>
                      <a:gd name="T24" fmla="*/ 78 w 81"/>
                      <a:gd name="T25" fmla="*/ 14 h 17"/>
                      <a:gd name="T26" fmla="*/ 75 w 81"/>
                      <a:gd name="T27" fmla="*/ 14 h 17"/>
                      <a:gd name="T28" fmla="*/ 65 w 81"/>
                      <a:gd name="T29" fmla="*/ 12 h 17"/>
                      <a:gd name="T30" fmla="*/ 50 w 81"/>
                      <a:gd name="T31" fmla="*/ 11 h 17"/>
                      <a:gd name="T32" fmla="*/ 44 w 81"/>
                      <a:gd name="T33" fmla="*/ 8 h 17"/>
                      <a:gd name="T34" fmla="*/ 40 w 81"/>
                      <a:gd name="T35" fmla="*/ 7 h 17"/>
                      <a:gd name="T36" fmla="*/ 34 w 81"/>
                      <a:gd name="T37" fmla="*/ 7 h 17"/>
                      <a:gd name="T38" fmla="*/ 25 w 81"/>
                      <a:gd name="T39" fmla="*/ 8 h 17"/>
                      <a:gd name="T40" fmla="*/ 16 w 81"/>
                      <a:gd name="T41" fmla="*/ 12 h 17"/>
                      <a:gd name="T42" fmla="*/ 10 w 81"/>
                      <a:gd name="T43" fmla="*/ 14 h 17"/>
                      <a:gd name="T44" fmla="*/ 6 w 81"/>
                      <a:gd name="T45" fmla="*/ 16 h 17"/>
                      <a:gd name="T46" fmla="*/ 0 w 81"/>
                      <a:gd name="T47" fmla="*/ 16 h 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1"/>
                      <a:gd name="T73" fmla="*/ 0 h 17"/>
                      <a:gd name="T74" fmla="*/ 81 w 81"/>
                      <a:gd name="T75" fmla="*/ 17 h 1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1" h="17">
                        <a:moveTo>
                          <a:pt x="0" y="16"/>
                        </a:moveTo>
                        <a:lnTo>
                          <a:pt x="10" y="11"/>
                        </a:lnTo>
                        <a:lnTo>
                          <a:pt x="18" y="4"/>
                        </a:lnTo>
                        <a:lnTo>
                          <a:pt x="29" y="1"/>
                        </a:lnTo>
                        <a:lnTo>
                          <a:pt x="36" y="0"/>
                        </a:lnTo>
                        <a:lnTo>
                          <a:pt x="43" y="0"/>
                        </a:lnTo>
                        <a:lnTo>
                          <a:pt x="50" y="1"/>
                        </a:lnTo>
                        <a:lnTo>
                          <a:pt x="59" y="3"/>
                        </a:lnTo>
                        <a:lnTo>
                          <a:pt x="65" y="4"/>
                        </a:lnTo>
                        <a:lnTo>
                          <a:pt x="72" y="7"/>
                        </a:lnTo>
                        <a:lnTo>
                          <a:pt x="78" y="8"/>
                        </a:lnTo>
                        <a:lnTo>
                          <a:pt x="80" y="11"/>
                        </a:lnTo>
                        <a:lnTo>
                          <a:pt x="78" y="14"/>
                        </a:lnTo>
                        <a:lnTo>
                          <a:pt x="75" y="14"/>
                        </a:lnTo>
                        <a:lnTo>
                          <a:pt x="65" y="12"/>
                        </a:lnTo>
                        <a:lnTo>
                          <a:pt x="50" y="11"/>
                        </a:lnTo>
                        <a:lnTo>
                          <a:pt x="44" y="8"/>
                        </a:lnTo>
                        <a:lnTo>
                          <a:pt x="40" y="7"/>
                        </a:lnTo>
                        <a:lnTo>
                          <a:pt x="34" y="7"/>
                        </a:lnTo>
                        <a:lnTo>
                          <a:pt x="25" y="8"/>
                        </a:lnTo>
                        <a:lnTo>
                          <a:pt x="16" y="12"/>
                        </a:lnTo>
                        <a:lnTo>
                          <a:pt x="10" y="14"/>
                        </a:lnTo>
                        <a:lnTo>
                          <a:pt x="6" y="16"/>
                        </a:lnTo>
                        <a:lnTo>
                          <a:pt x="0" y="16"/>
                        </a:lnTo>
                      </a:path>
                    </a:pathLst>
                  </a:custGeom>
                  <a:solidFill>
                    <a:srgbClr val="000000"/>
                  </a:solidFill>
                  <a:ln w="9525" cap="rnd">
                    <a:noFill/>
                    <a:round/>
                    <a:headEnd/>
                    <a:tailEnd/>
                  </a:ln>
                </p:spPr>
                <p:txBody>
                  <a:bodyPr/>
                  <a:lstStyle/>
                  <a:p>
                    <a:endParaRPr lang="es-ES"/>
                  </a:p>
                </p:txBody>
              </p:sp>
              <p:grpSp>
                <p:nvGrpSpPr>
                  <p:cNvPr id="6" name="Group 23"/>
                  <p:cNvGrpSpPr>
                    <a:grpSpLocks/>
                  </p:cNvGrpSpPr>
                  <p:nvPr/>
                </p:nvGrpSpPr>
                <p:grpSpPr bwMode="auto">
                  <a:xfrm>
                    <a:off x="2585" y="3125"/>
                    <a:ext cx="145" cy="152"/>
                    <a:chOff x="2585" y="3125"/>
                    <a:chExt cx="145" cy="152"/>
                  </a:xfrm>
                </p:grpSpPr>
                <p:grpSp>
                  <p:nvGrpSpPr>
                    <p:cNvPr id="7" name="Group 24"/>
                    <p:cNvGrpSpPr>
                      <a:grpSpLocks/>
                    </p:cNvGrpSpPr>
                    <p:nvPr/>
                  </p:nvGrpSpPr>
                  <p:grpSpPr bwMode="auto">
                    <a:xfrm>
                      <a:off x="2623" y="3125"/>
                      <a:ext cx="100" cy="91"/>
                      <a:chOff x="2623" y="3125"/>
                      <a:chExt cx="100" cy="91"/>
                    </a:xfrm>
                  </p:grpSpPr>
                  <p:grpSp>
                    <p:nvGrpSpPr>
                      <p:cNvPr id="8" name="Group 25"/>
                      <p:cNvGrpSpPr>
                        <a:grpSpLocks/>
                      </p:cNvGrpSpPr>
                      <p:nvPr/>
                    </p:nvGrpSpPr>
                    <p:grpSpPr bwMode="auto">
                      <a:xfrm>
                        <a:off x="2638" y="3125"/>
                        <a:ext cx="80" cy="35"/>
                        <a:chOff x="2638" y="3125"/>
                        <a:chExt cx="80" cy="35"/>
                      </a:xfrm>
                    </p:grpSpPr>
                    <p:sp>
                      <p:nvSpPr>
                        <p:cNvPr id="14621" name="Freeform 26"/>
                        <p:cNvSpPr>
                          <a:spLocks/>
                        </p:cNvSpPr>
                        <p:nvPr/>
                      </p:nvSpPr>
                      <p:spPr bwMode="auto">
                        <a:xfrm>
                          <a:off x="2638" y="3128"/>
                          <a:ext cx="63" cy="32"/>
                        </a:xfrm>
                        <a:custGeom>
                          <a:avLst/>
                          <a:gdLst>
                            <a:gd name="T0" fmla="*/ 4 w 63"/>
                            <a:gd name="T1" fmla="*/ 0 h 32"/>
                            <a:gd name="T2" fmla="*/ 1 w 63"/>
                            <a:gd name="T3" fmla="*/ 5 h 32"/>
                            <a:gd name="T4" fmla="*/ 0 w 63"/>
                            <a:gd name="T5" fmla="*/ 8 h 32"/>
                            <a:gd name="T6" fmla="*/ 0 w 63"/>
                            <a:gd name="T7" fmla="*/ 12 h 32"/>
                            <a:gd name="T8" fmla="*/ 1 w 63"/>
                            <a:gd name="T9" fmla="*/ 16 h 32"/>
                            <a:gd name="T10" fmla="*/ 4 w 63"/>
                            <a:gd name="T11" fmla="*/ 19 h 32"/>
                            <a:gd name="T12" fmla="*/ 8 w 63"/>
                            <a:gd name="T13" fmla="*/ 20 h 32"/>
                            <a:gd name="T14" fmla="*/ 13 w 63"/>
                            <a:gd name="T15" fmla="*/ 20 h 32"/>
                            <a:gd name="T16" fmla="*/ 17 w 63"/>
                            <a:gd name="T17" fmla="*/ 22 h 32"/>
                            <a:gd name="T18" fmla="*/ 23 w 63"/>
                            <a:gd name="T19" fmla="*/ 26 h 32"/>
                            <a:gd name="T20" fmla="*/ 27 w 63"/>
                            <a:gd name="T21" fmla="*/ 29 h 32"/>
                            <a:gd name="T22" fmla="*/ 34 w 63"/>
                            <a:gd name="T23" fmla="*/ 31 h 32"/>
                            <a:gd name="T24" fmla="*/ 39 w 63"/>
                            <a:gd name="T25" fmla="*/ 31 h 32"/>
                            <a:gd name="T26" fmla="*/ 47 w 63"/>
                            <a:gd name="T27" fmla="*/ 29 h 32"/>
                            <a:gd name="T28" fmla="*/ 50 w 63"/>
                            <a:gd name="T29" fmla="*/ 26 h 32"/>
                            <a:gd name="T30" fmla="*/ 54 w 63"/>
                            <a:gd name="T31" fmla="*/ 23 h 32"/>
                            <a:gd name="T32" fmla="*/ 55 w 63"/>
                            <a:gd name="T33" fmla="*/ 20 h 32"/>
                            <a:gd name="T34" fmla="*/ 62 w 63"/>
                            <a:gd name="T35" fmla="*/ 2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3"/>
                            <a:gd name="T55" fmla="*/ 0 h 32"/>
                            <a:gd name="T56" fmla="*/ 63 w 63"/>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3" h="32">
                              <a:moveTo>
                                <a:pt x="4" y="0"/>
                              </a:moveTo>
                              <a:lnTo>
                                <a:pt x="1" y="5"/>
                              </a:lnTo>
                              <a:lnTo>
                                <a:pt x="0" y="8"/>
                              </a:lnTo>
                              <a:lnTo>
                                <a:pt x="0" y="12"/>
                              </a:lnTo>
                              <a:lnTo>
                                <a:pt x="1" y="16"/>
                              </a:lnTo>
                              <a:lnTo>
                                <a:pt x="4" y="19"/>
                              </a:lnTo>
                              <a:lnTo>
                                <a:pt x="8" y="20"/>
                              </a:lnTo>
                              <a:lnTo>
                                <a:pt x="13" y="20"/>
                              </a:lnTo>
                              <a:lnTo>
                                <a:pt x="17" y="22"/>
                              </a:lnTo>
                              <a:lnTo>
                                <a:pt x="23" y="26"/>
                              </a:lnTo>
                              <a:lnTo>
                                <a:pt x="27" y="29"/>
                              </a:lnTo>
                              <a:lnTo>
                                <a:pt x="34" y="31"/>
                              </a:lnTo>
                              <a:lnTo>
                                <a:pt x="39" y="31"/>
                              </a:lnTo>
                              <a:lnTo>
                                <a:pt x="47" y="29"/>
                              </a:lnTo>
                              <a:lnTo>
                                <a:pt x="50" y="26"/>
                              </a:lnTo>
                              <a:lnTo>
                                <a:pt x="54" y="23"/>
                              </a:lnTo>
                              <a:lnTo>
                                <a:pt x="55" y="20"/>
                              </a:lnTo>
                              <a:lnTo>
                                <a:pt x="62" y="20"/>
                              </a:lnTo>
                            </a:path>
                          </a:pathLst>
                        </a:custGeom>
                        <a:noFill/>
                        <a:ln w="12700" cap="rnd">
                          <a:solidFill>
                            <a:srgbClr val="000000"/>
                          </a:solidFill>
                          <a:round/>
                          <a:headEnd type="none" w="sm" len="sm"/>
                          <a:tailEnd type="none" w="sm" len="sm"/>
                        </a:ln>
                      </p:spPr>
                      <p:txBody>
                        <a:bodyPr/>
                        <a:lstStyle/>
                        <a:p>
                          <a:endParaRPr lang="es-ES"/>
                        </a:p>
                      </p:txBody>
                    </p:sp>
                    <p:sp>
                      <p:nvSpPr>
                        <p:cNvPr id="14622" name="Freeform 27"/>
                        <p:cNvSpPr>
                          <a:spLocks/>
                        </p:cNvSpPr>
                        <p:nvPr/>
                      </p:nvSpPr>
                      <p:spPr bwMode="auto">
                        <a:xfrm>
                          <a:off x="2701" y="3125"/>
                          <a:ext cx="17" cy="17"/>
                        </a:xfrm>
                        <a:custGeom>
                          <a:avLst/>
                          <a:gdLst>
                            <a:gd name="T0" fmla="*/ 0 w 17"/>
                            <a:gd name="T1" fmla="*/ 0 h 17"/>
                            <a:gd name="T2" fmla="*/ 10 w 17"/>
                            <a:gd name="T3" fmla="*/ 5 h 17"/>
                            <a:gd name="T4" fmla="*/ 16 w 17"/>
                            <a:gd name="T5" fmla="*/ 8 h 17"/>
                            <a:gd name="T6" fmla="*/ 16 w 17"/>
                            <a:gd name="T7" fmla="*/ 13 h 17"/>
                            <a:gd name="T8" fmla="*/ 1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10" y="5"/>
                              </a:lnTo>
                              <a:lnTo>
                                <a:pt x="16" y="8"/>
                              </a:lnTo>
                              <a:lnTo>
                                <a:pt x="16" y="13"/>
                              </a:lnTo>
                              <a:lnTo>
                                <a:pt x="10" y="16"/>
                              </a:lnTo>
                            </a:path>
                          </a:pathLst>
                        </a:custGeom>
                        <a:noFill/>
                        <a:ln w="12700" cap="rnd">
                          <a:solidFill>
                            <a:srgbClr val="000000"/>
                          </a:solidFill>
                          <a:round/>
                          <a:headEnd type="none" w="sm" len="sm"/>
                          <a:tailEnd type="none" w="sm" len="sm"/>
                        </a:ln>
                      </p:spPr>
                      <p:txBody>
                        <a:bodyPr/>
                        <a:lstStyle/>
                        <a:p>
                          <a:endParaRPr lang="es-ES"/>
                        </a:p>
                      </p:txBody>
                    </p:sp>
                  </p:grpSp>
                  <p:grpSp>
                    <p:nvGrpSpPr>
                      <p:cNvPr id="9" name="Group 28"/>
                      <p:cNvGrpSpPr>
                        <a:grpSpLocks/>
                      </p:cNvGrpSpPr>
                      <p:nvPr/>
                    </p:nvGrpSpPr>
                    <p:grpSpPr bwMode="auto">
                      <a:xfrm>
                        <a:off x="2623" y="3166"/>
                        <a:ext cx="100" cy="50"/>
                        <a:chOff x="2623" y="3166"/>
                        <a:chExt cx="100" cy="50"/>
                      </a:xfrm>
                    </p:grpSpPr>
                    <p:grpSp>
                      <p:nvGrpSpPr>
                        <p:cNvPr id="10" name="Group 29"/>
                        <p:cNvGrpSpPr>
                          <a:grpSpLocks/>
                        </p:cNvGrpSpPr>
                        <p:nvPr/>
                      </p:nvGrpSpPr>
                      <p:grpSpPr bwMode="auto">
                        <a:xfrm>
                          <a:off x="2623" y="3166"/>
                          <a:ext cx="100" cy="31"/>
                          <a:chOff x="2623" y="3166"/>
                          <a:chExt cx="100" cy="31"/>
                        </a:xfrm>
                      </p:grpSpPr>
                      <p:sp>
                        <p:nvSpPr>
                          <p:cNvPr id="14619" name="Freeform 30"/>
                          <p:cNvSpPr>
                            <a:spLocks/>
                          </p:cNvSpPr>
                          <p:nvPr/>
                        </p:nvSpPr>
                        <p:spPr bwMode="auto">
                          <a:xfrm>
                            <a:off x="2623" y="3166"/>
                            <a:ext cx="100" cy="21"/>
                          </a:xfrm>
                          <a:custGeom>
                            <a:avLst/>
                            <a:gdLst>
                              <a:gd name="T0" fmla="*/ 7 w 100"/>
                              <a:gd name="T1" fmla="*/ 8 h 21"/>
                              <a:gd name="T2" fmla="*/ 0 w 100"/>
                              <a:gd name="T3" fmla="*/ 0 h 21"/>
                              <a:gd name="T4" fmla="*/ 4 w 100"/>
                              <a:gd name="T5" fmla="*/ 2 h 21"/>
                              <a:gd name="T6" fmla="*/ 10 w 100"/>
                              <a:gd name="T7" fmla="*/ 2 h 21"/>
                              <a:gd name="T8" fmla="*/ 16 w 100"/>
                              <a:gd name="T9" fmla="*/ 2 h 21"/>
                              <a:gd name="T10" fmla="*/ 22 w 100"/>
                              <a:gd name="T11" fmla="*/ 2 h 21"/>
                              <a:gd name="T12" fmla="*/ 26 w 100"/>
                              <a:gd name="T13" fmla="*/ 3 h 21"/>
                              <a:gd name="T14" fmla="*/ 32 w 100"/>
                              <a:gd name="T15" fmla="*/ 5 h 21"/>
                              <a:gd name="T16" fmla="*/ 36 w 100"/>
                              <a:gd name="T17" fmla="*/ 7 h 21"/>
                              <a:gd name="T18" fmla="*/ 41 w 100"/>
                              <a:gd name="T19" fmla="*/ 8 h 21"/>
                              <a:gd name="T20" fmla="*/ 45 w 100"/>
                              <a:gd name="T21" fmla="*/ 8 h 21"/>
                              <a:gd name="T22" fmla="*/ 51 w 100"/>
                              <a:gd name="T23" fmla="*/ 10 h 21"/>
                              <a:gd name="T24" fmla="*/ 57 w 100"/>
                              <a:gd name="T25" fmla="*/ 8 h 21"/>
                              <a:gd name="T26" fmla="*/ 60 w 100"/>
                              <a:gd name="T27" fmla="*/ 7 h 21"/>
                              <a:gd name="T28" fmla="*/ 66 w 100"/>
                              <a:gd name="T29" fmla="*/ 7 h 21"/>
                              <a:gd name="T30" fmla="*/ 72 w 100"/>
                              <a:gd name="T31" fmla="*/ 7 h 21"/>
                              <a:gd name="T32" fmla="*/ 81 w 100"/>
                              <a:gd name="T33" fmla="*/ 8 h 21"/>
                              <a:gd name="T34" fmla="*/ 88 w 100"/>
                              <a:gd name="T35" fmla="*/ 10 h 21"/>
                              <a:gd name="T36" fmla="*/ 94 w 100"/>
                              <a:gd name="T37" fmla="*/ 12 h 21"/>
                              <a:gd name="T38" fmla="*/ 99 w 100"/>
                              <a:gd name="T39" fmla="*/ 12 h 21"/>
                              <a:gd name="T40" fmla="*/ 94 w 100"/>
                              <a:gd name="T41" fmla="*/ 13 h 21"/>
                              <a:gd name="T42" fmla="*/ 91 w 100"/>
                              <a:gd name="T43" fmla="*/ 15 h 21"/>
                              <a:gd name="T44" fmla="*/ 88 w 100"/>
                              <a:gd name="T45" fmla="*/ 18 h 21"/>
                              <a:gd name="T46" fmla="*/ 85 w 100"/>
                              <a:gd name="T47" fmla="*/ 20 h 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0"/>
                              <a:gd name="T73" fmla="*/ 0 h 21"/>
                              <a:gd name="T74" fmla="*/ 100 w 100"/>
                              <a:gd name="T75" fmla="*/ 21 h 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0" h="21">
                                <a:moveTo>
                                  <a:pt x="7" y="8"/>
                                </a:moveTo>
                                <a:lnTo>
                                  <a:pt x="0" y="0"/>
                                </a:lnTo>
                                <a:lnTo>
                                  <a:pt x="4" y="2"/>
                                </a:lnTo>
                                <a:lnTo>
                                  <a:pt x="10" y="2"/>
                                </a:lnTo>
                                <a:lnTo>
                                  <a:pt x="16" y="2"/>
                                </a:lnTo>
                                <a:lnTo>
                                  <a:pt x="22" y="2"/>
                                </a:lnTo>
                                <a:lnTo>
                                  <a:pt x="26" y="3"/>
                                </a:lnTo>
                                <a:lnTo>
                                  <a:pt x="32" y="5"/>
                                </a:lnTo>
                                <a:lnTo>
                                  <a:pt x="36" y="7"/>
                                </a:lnTo>
                                <a:lnTo>
                                  <a:pt x="41" y="8"/>
                                </a:lnTo>
                                <a:lnTo>
                                  <a:pt x="45" y="8"/>
                                </a:lnTo>
                                <a:lnTo>
                                  <a:pt x="51" y="10"/>
                                </a:lnTo>
                                <a:lnTo>
                                  <a:pt x="57" y="8"/>
                                </a:lnTo>
                                <a:lnTo>
                                  <a:pt x="60" y="7"/>
                                </a:lnTo>
                                <a:lnTo>
                                  <a:pt x="66" y="7"/>
                                </a:lnTo>
                                <a:lnTo>
                                  <a:pt x="72" y="7"/>
                                </a:lnTo>
                                <a:lnTo>
                                  <a:pt x="81" y="8"/>
                                </a:lnTo>
                                <a:lnTo>
                                  <a:pt x="88" y="10"/>
                                </a:lnTo>
                                <a:lnTo>
                                  <a:pt x="94" y="12"/>
                                </a:lnTo>
                                <a:lnTo>
                                  <a:pt x="99" y="12"/>
                                </a:lnTo>
                                <a:lnTo>
                                  <a:pt x="94" y="13"/>
                                </a:lnTo>
                                <a:lnTo>
                                  <a:pt x="91" y="15"/>
                                </a:lnTo>
                                <a:lnTo>
                                  <a:pt x="88" y="18"/>
                                </a:lnTo>
                                <a:lnTo>
                                  <a:pt x="85" y="20"/>
                                </a:lnTo>
                              </a:path>
                            </a:pathLst>
                          </a:custGeom>
                          <a:solidFill>
                            <a:srgbClr val="CF0E30"/>
                          </a:solidFill>
                          <a:ln w="12700" cap="rnd">
                            <a:solidFill>
                              <a:srgbClr val="000000"/>
                            </a:solidFill>
                            <a:round/>
                            <a:headEnd type="none" w="sm" len="sm"/>
                            <a:tailEnd type="none" w="sm" len="sm"/>
                          </a:ln>
                        </p:spPr>
                        <p:txBody>
                          <a:bodyPr/>
                          <a:lstStyle/>
                          <a:p>
                            <a:endParaRPr lang="es-ES"/>
                          </a:p>
                        </p:txBody>
                      </p:sp>
                      <p:sp>
                        <p:nvSpPr>
                          <p:cNvPr id="14620" name="Freeform 31"/>
                          <p:cNvSpPr>
                            <a:spLocks/>
                          </p:cNvSpPr>
                          <p:nvPr/>
                        </p:nvSpPr>
                        <p:spPr bwMode="auto">
                          <a:xfrm>
                            <a:off x="2638" y="3180"/>
                            <a:ext cx="66" cy="17"/>
                          </a:xfrm>
                          <a:custGeom>
                            <a:avLst/>
                            <a:gdLst>
                              <a:gd name="T0" fmla="*/ 0 w 66"/>
                              <a:gd name="T1" fmla="*/ 0 h 17"/>
                              <a:gd name="T2" fmla="*/ 5 w 66"/>
                              <a:gd name="T3" fmla="*/ 6 h 17"/>
                              <a:gd name="T4" fmla="*/ 11 w 66"/>
                              <a:gd name="T5" fmla="*/ 9 h 17"/>
                              <a:gd name="T6" fmla="*/ 16 w 66"/>
                              <a:gd name="T7" fmla="*/ 13 h 17"/>
                              <a:gd name="T8" fmla="*/ 21 w 66"/>
                              <a:gd name="T9" fmla="*/ 16 h 17"/>
                              <a:gd name="T10" fmla="*/ 30 w 66"/>
                              <a:gd name="T11" fmla="*/ 16 h 17"/>
                              <a:gd name="T12" fmla="*/ 36 w 66"/>
                              <a:gd name="T13" fmla="*/ 16 h 17"/>
                              <a:gd name="T14" fmla="*/ 43 w 66"/>
                              <a:gd name="T15" fmla="*/ 16 h 17"/>
                              <a:gd name="T16" fmla="*/ 48 w 66"/>
                              <a:gd name="T17" fmla="*/ 16 h 17"/>
                              <a:gd name="T18" fmla="*/ 53 w 66"/>
                              <a:gd name="T19" fmla="*/ 16 h 17"/>
                              <a:gd name="T20" fmla="*/ 59 w 66"/>
                              <a:gd name="T21" fmla="*/ 13 h 17"/>
                              <a:gd name="T22" fmla="*/ 63 w 66"/>
                              <a:gd name="T23" fmla="*/ 12 h 17"/>
                              <a:gd name="T24" fmla="*/ 65 w 66"/>
                              <a:gd name="T25" fmla="*/ 9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17"/>
                              <a:gd name="T41" fmla="*/ 66 w 6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17">
                                <a:moveTo>
                                  <a:pt x="0" y="0"/>
                                </a:moveTo>
                                <a:lnTo>
                                  <a:pt x="5" y="6"/>
                                </a:lnTo>
                                <a:lnTo>
                                  <a:pt x="11" y="9"/>
                                </a:lnTo>
                                <a:lnTo>
                                  <a:pt x="16" y="13"/>
                                </a:lnTo>
                                <a:lnTo>
                                  <a:pt x="21" y="16"/>
                                </a:lnTo>
                                <a:lnTo>
                                  <a:pt x="30" y="16"/>
                                </a:lnTo>
                                <a:lnTo>
                                  <a:pt x="36" y="16"/>
                                </a:lnTo>
                                <a:lnTo>
                                  <a:pt x="43" y="16"/>
                                </a:lnTo>
                                <a:lnTo>
                                  <a:pt x="48" y="16"/>
                                </a:lnTo>
                                <a:lnTo>
                                  <a:pt x="53" y="16"/>
                                </a:lnTo>
                                <a:lnTo>
                                  <a:pt x="59" y="13"/>
                                </a:lnTo>
                                <a:lnTo>
                                  <a:pt x="63" y="12"/>
                                </a:lnTo>
                                <a:lnTo>
                                  <a:pt x="65" y="9"/>
                                </a:lnTo>
                              </a:path>
                            </a:pathLst>
                          </a:custGeom>
                          <a:solidFill>
                            <a:srgbClr val="CF0E30"/>
                          </a:solidFill>
                          <a:ln w="12700" cap="rnd">
                            <a:solidFill>
                              <a:srgbClr val="000000"/>
                            </a:solidFill>
                            <a:round/>
                            <a:headEnd type="none" w="sm" len="sm"/>
                            <a:tailEnd type="none" w="sm" len="sm"/>
                          </a:ln>
                        </p:spPr>
                        <p:txBody>
                          <a:bodyPr/>
                          <a:lstStyle/>
                          <a:p>
                            <a:endParaRPr lang="es-ES"/>
                          </a:p>
                        </p:txBody>
                      </p:sp>
                    </p:grpSp>
                    <p:sp>
                      <p:nvSpPr>
                        <p:cNvPr id="14618" name="Freeform 32"/>
                        <p:cNvSpPr>
                          <a:spLocks/>
                        </p:cNvSpPr>
                        <p:nvPr/>
                      </p:nvSpPr>
                      <p:spPr bwMode="auto">
                        <a:xfrm>
                          <a:off x="2643" y="3199"/>
                          <a:ext cx="51" cy="17"/>
                        </a:xfrm>
                        <a:custGeom>
                          <a:avLst/>
                          <a:gdLst>
                            <a:gd name="T0" fmla="*/ 0 w 51"/>
                            <a:gd name="T1" fmla="*/ 0 h 17"/>
                            <a:gd name="T2" fmla="*/ 4 w 51"/>
                            <a:gd name="T3" fmla="*/ 4 h 17"/>
                            <a:gd name="T4" fmla="*/ 8 w 51"/>
                            <a:gd name="T5" fmla="*/ 8 h 17"/>
                            <a:gd name="T6" fmla="*/ 13 w 51"/>
                            <a:gd name="T7" fmla="*/ 11 h 17"/>
                            <a:gd name="T8" fmla="*/ 20 w 51"/>
                            <a:gd name="T9" fmla="*/ 13 h 17"/>
                            <a:gd name="T10" fmla="*/ 27 w 51"/>
                            <a:gd name="T11" fmla="*/ 16 h 17"/>
                            <a:gd name="T12" fmla="*/ 35 w 51"/>
                            <a:gd name="T13" fmla="*/ 16 h 17"/>
                            <a:gd name="T14" fmla="*/ 42 w 51"/>
                            <a:gd name="T15" fmla="*/ 16 h 17"/>
                            <a:gd name="T16" fmla="*/ 50 w 51"/>
                            <a:gd name="T17" fmla="*/ 13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7"/>
                            <a:gd name="T29" fmla="*/ 51 w 51"/>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7">
                              <a:moveTo>
                                <a:pt x="0" y="0"/>
                              </a:moveTo>
                              <a:lnTo>
                                <a:pt x="4" y="4"/>
                              </a:lnTo>
                              <a:lnTo>
                                <a:pt x="8" y="8"/>
                              </a:lnTo>
                              <a:lnTo>
                                <a:pt x="13" y="11"/>
                              </a:lnTo>
                              <a:lnTo>
                                <a:pt x="20" y="13"/>
                              </a:lnTo>
                              <a:lnTo>
                                <a:pt x="27" y="16"/>
                              </a:lnTo>
                              <a:lnTo>
                                <a:pt x="35" y="16"/>
                              </a:lnTo>
                              <a:lnTo>
                                <a:pt x="42" y="16"/>
                              </a:lnTo>
                              <a:lnTo>
                                <a:pt x="50" y="13"/>
                              </a:lnTo>
                            </a:path>
                          </a:pathLst>
                        </a:custGeom>
                        <a:noFill/>
                        <a:ln w="12700" cap="rnd">
                          <a:solidFill>
                            <a:srgbClr val="000000"/>
                          </a:solidFill>
                          <a:round/>
                          <a:headEnd type="none" w="sm" len="sm"/>
                          <a:tailEnd type="none" w="sm" len="sm"/>
                        </a:ln>
                      </p:spPr>
                      <p:txBody>
                        <a:bodyPr/>
                        <a:lstStyle/>
                        <a:p>
                          <a:endParaRPr lang="es-ES"/>
                        </a:p>
                      </p:txBody>
                    </p:sp>
                  </p:grpSp>
                </p:grpSp>
                <p:sp>
                  <p:nvSpPr>
                    <p:cNvPr id="14614" name="Freeform 33"/>
                    <p:cNvSpPr>
                      <a:spLocks/>
                    </p:cNvSpPr>
                    <p:nvPr/>
                  </p:nvSpPr>
                  <p:spPr bwMode="auto">
                    <a:xfrm>
                      <a:off x="2585" y="3229"/>
                      <a:ext cx="145" cy="48"/>
                    </a:xfrm>
                    <a:custGeom>
                      <a:avLst/>
                      <a:gdLst>
                        <a:gd name="T0" fmla="*/ 0 w 145"/>
                        <a:gd name="T1" fmla="*/ 0 h 48"/>
                        <a:gd name="T2" fmla="*/ 10 w 145"/>
                        <a:gd name="T3" fmla="*/ 8 h 48"/>
                        <a:gd name="T4" fmla="*/ 18 w 145"/>
                        <a:gd name="T5" fmla="*/ 15 h 48"/>
                        <a:gd name="T6" fmla="*/ 29 w 145"/>
                        <a:gd name="T7" fmla="*/ 22 h 48"/>
                        <a:gd name="T8" fmla="*/ 38 w 145"/>
                        <a:gd name="T9" fmla="*/ 30 h 48"/>
                        <a:gd name="T10" fmla="*/ 48 w 145"/>
                        <a:gd name="T11" fmla="*/ 35 h 48"/>
                        <a:gd name="T12" fmla="*/ 61 w 145"/>
                        <a:gd name="T13" fmla="*/ 40 h 48"/>
                        <a:gd name="T14" fmla="*/ 73 w 145"/>
                        <a:gd name="T15" fmla="*/ 44 h 48"/>
                        <a:gd name="T16" fmla="*/ 88 w 145"/>
                        <a:gd name="T17" fmla="*/ 45 h 48"/>
                        <a:gd name="T18" fmla="*/ 104 w 145"/>
                        <a:gd name="T19" fmla="*/ 47 h 48"/>
                        <a:gd name="T20" fmla="*/ 116 w 145"/>
                        <a:gd name="T21" fmla="*/ 47 h 48"/>
                        <a:gd name="T22" fmla="*/ 132 w 145"/>
                        <a:gd name="T23" fmla="*/ 44 h 48"/>
                        <a:gd name="T24" fmla="*/ 144 w 145"/>
                        <a:gd name="T25" fmla="*/ 35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5"/>
                        <a:gd name="T40" fmla="*/ 0 h 48"/>
                        <a:gd name="T41" fmla="*/ 145 w 145"/>
                        <a:gd name="T42" fmla="*/ 48 h 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5" h="48">
                          <a:moveTo>
                            <a:pt x="0" y="0"/>
                          </a:moveTo>
                          <a:lnTo>
                            <a:pt x="10" y="8"/>
                          </a:lnTo>
                          <a:lnTo>
                            <a:pt x="18" y="15"/>
                          </a:lnTo>
                          <a:lnTo>
                            <a:pt x="29" y="22"/>
                          </a:lnTo>
                          <a:lnTo>
                            <a:pt x="38" y="30"/>
                          </a:lnTo>
                          <a:lnTo>
                            <a:pt x="48" y="35"/>
                          </a:lnTo>
                          <a:lnTo>
                            <a:pt x="61" y="40"/>
                          </a:lnTo>
                          <a:lnTo>
                            <a:pt x="73" y="44"/>
                          </a:lnTo>
                          <a:lnTo>
                            <a:pt x="88" y="45"/>
                          </a:lnTo>
                          <a:lnTo>
                            <a:pt x="104" y="47"/>
                          </a:lnTo>
                          <a:lnTo>
                            <a:pt x="116" y="47"/>
                          </a:lnTo>
                          <a:lnTo>
                            <a:pt x="132" y="44"/>
                          </a:lnTo>
                          <a:lnTo>
                            <a:pt x="144" y="35"/>
                          </a:lnTo>
                        </a:path>
                      </a:pathLst>
                    </a:custGeom>
                    <a:noFill/>
                    <a:ln w="12700" cap="rnd">
                      <a:solidFill>
                        <a:srgbClr val="000000"/>
                      </a:solidFill>
                      <a:round/>
                      <a:headEnd type="none" w="sm" len="sm"/>
                      <a:tailEnd type="none" w="sm" len="sm"/>
                    </a:ln>
                  </p:spPr>
                  <p:txBody>
                    <a:bodyPr/>
                    <a:lstStyle/>
                    <a:p>
                      <a:endParaRPr lang="es-ES"/>
                    </a:p>
                  </p:txBody>
                </p:sp>
              </p:grpSp>
            </p:grpSp>
            <p:grpSp>
              <p:nvGrpSpPr>
                <p:cNvPr id="11" name="Group 34"/>
                <p:cNvGrpSpPr>
                  <a:grpSpLocks/>
                </p:cNvGrpSpPr>
                <p:nvPr/>
              </p:nvGrpSpPr>
              <p:grpSpPr bwMode="auto">
                <a:xfrm>
                  <a:off x="2588" y="3045"/>
                  <a:ext cx="174" cy="30"/>
                  <a:chOff x="2588" y="3045"/>
                  <a:chExt cx="174" cy="30"/>
                </a:xfrm>
              </p:grpSpPr>
              <p:grpSp>
                <p:nvGrpSpPr>
                  <p:cNvPr id="12" name="Group 35"/>
                  <p:cNvGrpSpPr>
                    <a:grpSpLocks/>
                  </p:cNvGrpSpPr>
                  <p:nvPr/>
                </p:nvGrpSpPr>
                <p:grpSpPr bwMode="auto">
                  <a:xfrm>
                    <a:off x="2701" y="3050"/>
                    <a:ext cx="61" cy="25"/>
                    <a:chOff x="2701" y="3050"/>
                    <a:chExt cx="61" cy="25"/>
                  </a:xfrm>
                </p:grpSpPr>
                <p:sp>
                  <p:nvSpPr>
                    <p:cNvPr id="14603" name="Freeform 36"/>
                    <p:cNvSpPr>
                      <a:spLocks/>
                    </p:cNvSpPr>
                    <p:nvPr/>
                  </p:nvSpPr>
                  <p:spPr bwMode="auto">
                    <a:xfrm>
                      <a:off x="2701" y="3052"/>
                      <a:ext cx="56" cy="23"/>
                    </a:xfrm>
                    <a:custGeom>
                      <a:avLst/>
                      <a:gdLst>
                        <a:gd name="T0" fmla="*/ 0 w 56"/>
                        <a:gd name="T1" fmla="*/ 17 h 23"/>
                        <a:gd name="T2" fmla="*/ 1 w 56"/>
                        <a:gd name="T3" fmla="*/ 14 h 23"/>
                        <a:gd name="T4" fmla="*/ 4 w 56"/>
                        <a:gd name="T5" fmla="*/ 11 h 23"/>
                        <a:gd name="T6" fmla="*/ 7 w 56"/>
                        <a:gd name="T7" fmla="*/ 9 h 23"/>
                        <a:gd name="T8" fmla="*/ 12 w 56"/>
                        <a:gd name="T9" fmla="*/ 6 h 23"/>
                        <a:gd name="T10" fmla="*/ 19 w 56"/>
                        <a:gd name="T11" fmla="*/ 2 h 23"/>
                        <a:gd name="T12" fmla="*/ 23 w 56"/>
                        <a:gd name="T13" fmla="*/ 0 h 23"/>
                        <a:gd name="T14" fmla="*/ 31 w 56"/>
                        <a:gd name="T15" fmla="*/ 0 h 23"/>
                        <a:gd name="T16" fmla="*/ 38 w 56"/>
                        <a:gd name="T17" fmla="*/ 2 h 23"/>
                        <a:gd name="T18" fmla="*/ 42 w 56"/>
                        <a:gd name="T19" fmla="*/ 5 h 23"/>
                        <a:gd name="T20" fmla="*/ 46 w 56"/>
                        <a:gd name="T21" fmla="*/ 8 h 23"/>
                        <a:gd name="T22" fmla="*/ 50 w 56"/>
                        <a:gd name="T23" fmla="*/ 11 h 23"/>
                        <a:gd name="T24" fmla="*/ 55 w 56"/>
                        <a:gd name="T25" fmla="*/ 16 h 23"/>
                        <a:gd name="T26" fmla="*/ 49 w 56"/>
                        <a:gd name="T27" fmla="*/ 19 h 23"/>
                        <a:gd name="T28" fmla="*/ 45 w 56"/>
                        <a:gd name="T29" fmla="*/ 20 h 23"/>
                        <a:gd name="T30" fmla="*/ 39 w 56"/>
                        <a:gd name="T31" fmla="*/ 22 h 23"/>
                        <a:gd name="T32" fmla="*/ 31 w 56"/>
                        <a:gd name="T33" fmla="*/ 22 h 23"/>
                        <a:gd name="T34" fmla="*/ 23 w 56"/>
                        <a:gd name="T35" fmla="*/ 22 h 23"/>
                        <a:gd name="T36" fmla="*/ 16 w 56"/>
                        <a:gd name="T37" fmla="*/ 20 h 23"/>
                        <a:gd name="T38" fmla="*/ 9 w 56"/>
                        <a:gd name="T39" fmla="*/ 19 h 23"/>
                        <a:gd name="T40" fmla="*/ 1 w 56"/>
                        <a:gd name="T41" fmla="*/ 19 h 23"/>
                        <a:gd name="T42" fmla="*/ 0 w 56"/>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23"/>
                        <a:gd name="T68" fmla="*/ 56 w 56"/>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23">
                          <a:moveTo>
                            <a:pt x="0" y="17"/>
                          </a:moveTo>
                          <a:lnTo>
                            <a:pt x="1" y="14"/>
                          </a:lnTo>
                          <a:lnTo>
                            <a:pt x="4" y="11"/>
                          </a:lnTo>
                          <a:lnTo>
                            <a:pt x="7" y="9"/>
                          </a:lnTo>
                          <a:lnTo>
                            <a:pt x="12" y="6"/>
                          </a:lnTo>
                          <a:lnTo>
                            <a:pt x="19" y="2"/>
                          </a:lnTo>
                          <a:lnTo>
                            <a:pt x="23" y="0"/>
                          </a:lnTo>
                          <a:lnTo>
                            <a:pt x="31" y="0"/>
                          </a:lnTo>
                          <a:lnTo>
                            <a:pt x="38" y="2"/>
                          </a:lnTo>
                          <a:lnTo>
                            <a:pt x="42" y="5"/>
                          </a:lnTo>
                          <a:lnTo>
                            <a:pt x="46" y="8"/>
                          </a:lnTo>
                          <a:lnTo>
                            <a:pt x="50" y="11"/>
                          </a:lnTo>
                          <a:lnTo>
                            <a:pt x="55" y="16"/>
                          </a:lnTo>
                          <a:lnTo>
                            <a:pt x="49" y="19"/>
                          </a:lnTo>
                          <a:lnTo>
                            <a:pt x="45" y="20"/>
                          </a:lnTo>
                          <a:lnTo>
                            <a:pt x="39" y="22"/>
                          </a:lnTo>
                          <a:lnTo>
                            <a:pt x="31" y="22"/>
                          </a:lnTo>
                          <a:lnTo>
                            <a:pt x="23" y="22"/>
                          </a:lnTo>
                          <a:lnTo>
                            <a:pt x="16" y="20"/>
                          </a:lnTo>
                          <a:lnTo>
                            <a:pt x="9" y="19"/>
                          </a:lnTo>
                          <a:lnTo>
                            <a:pt x="1" y="19"/>
                          </a:lnTo>
                          <a:lnTo>
                            <a:pt x="0" y="17"/>
                          </a:lnTo>
                        </a:path>
                      </a:pathLst>
                    </a:custGeom>
                    <a:solidFill>
                      <a:srgbClr val="DFDFDF"/>
                    </a:solidFill>
                    <a:ln w="9525" cap="rnd">
                      <a:noFill/>
                      <a:round/>
                      <a:headEnd/>
                      <a:tailEnd/>
                    </a:ln>
                  </p:spPr>
                  <p:txBody>
                    <a:bodyPr/>
                    <a:lstStyle/>
                    <a:p>
                      <a:endParaRPr lang="es-ES"/>
                    </a:p>
                  </p:txBody>
                </p:sp>
                <p:grpSp>
                  <p:nvGrpSpPr>
                    <p:cNvPr id="13" name="Group 37"/>
                    <p:cNvGrpSpPr>
                      <a:grpSpLocks/>
                    </p:cNvGrpSpPr>
                    <p:nvPr/>
                  </p:nvGrpSpPr>
                  <p:grpSpPr bwMode="auto">
                    <a:xfrm>
                      <a:off x="2716" y="3050"/>
                      <a:ext cx="25" cy="25"/>
                      <a:chOff x="2716" y="3050"/>
                      <a:chExt cx="25" cy="25"/>
                    </a:xfrm>
                  </p:grpSpPr>
                  <p:sp>
                    <p:nvSpPr>
                      <p:cNvPr id="14606" name="Oval 38"/>
                      <p:cNvSpPr>
                        <a:spLocks noChangeArrowheads="1"/>
                      </p:cNvSpPr>
                      <p:nvPr/>
                    </p:nvSpPr>
                    <p:spPr bwMode="auto">
                      <a:xfrm>
                        <a:off x="2716" y="3050"/>
                        <a:ext cx="25" cy="25"/>
                      </a:xfrm>
                      <a:prstGeom prst="ellipse">
                        <a:avLst/>
                      </a:prstGeom>
                      <a:solidFill>
                        <a:srgbClr val="7F3F00"/>
                      </a:solidFill>
                      <a:ln w="9525">
                        <a:noFill/>
                        <a:round/>
                        <a:headEnd/>
                        <a:tailEnd/>
                      </a:ln>
                    </p:spPr>
                    <p:txBody>
                      <a:bodyPr wrap="none" anchor="ctr"/>
                      <a:lstStyle/>
                      <a:p>
                        <a:endParaRPr lang="es-ES"/>
                      </a:p>
                    </p:txBody>
                  </p:sp>
                  <p:sp>
                    <p:nvSpPr>
                      <p:cNvPr id="14607" name="Oval 39"/>
                      <p:cNvSpPr>
                        <a:spLocks noChangeArrowheads="1"/>
                      </p:cNvSpPr>
                      <p:nvPr/>
                    </p:nvSpPr>
                    <p:spPr bwMode="auto">
                      <a:xfrm>
                        <a:off x="2721" y="3052"/>
                        <a:ext cx="17" cy="23"/>
                      </a:xfrm>
                      <a:prstGeom prst="ellipse">
                        <a:avLst/>
                      </a:prstGeom>
                      <a:solidFill>
                        <a:srgbClr val="BF7F3F"/>
                      </a:solidFill>
                      <a:ln w="9525">
                        <a:noFill/>
                        <a:round/>
                        <a:headEnd/>
                        <a:tailEnd/>
                      </a:ln>
                    </p:spPr>
                    <p:txBody>
                      <a:bodyPr wrap="none" anchor="ctr"/>
                      <a:lstStyle/>
                      <a:p>
                        <a:endParaRPr lang="es-ES"/>
                      </a:p>
                    </p:txBody>
                  </p:sp>
                  <p:sp>
                    <p:nvSpPr>
                      <p:cNvPr id="14608" name="Oval 40"/>
                      <p:cNvSpPr>
                        <a:spLocks noChangeArrowheads="1"/>
                      </p:cNvSpPr>
                      <p:nvPr/>
                    </p:nvSpPr>
                    <p:spPr bwMode="auto">
                      <a:xfrm>
                        <a:off x="2723" y="3055"/>
                        <a:ext cx="16" cy="17"/>
                      </a:xfrm>
                      <a:prstGeom prst="ellipse">
                        <a:avLst/>
                      </a:prstGeom>
                      <a:solidFill>
                        <a:srgbClr val="000000"/>
                      </a:solidFill>
                      <a:ln w="9525">
                        <a:noFill/>
                        <a:round/>
                        <a:headEnd/>
                        <a:tailEnd/>
                      </a:ln>
                    </p:spPr>
                    <p:txBody>
                      <a:bodyPr wrap="none" anchor="ctr"/>
                      <a:lstStyle/>
                      <a:p>
                        <a:endParaRPr lang="es-ES"/>
                      </a:p>
                    </p:txBody>
                  </p:sp>
                </p:grpSp>
                <p:sp>
                  <p:nvSpPr>
                    <p:cNvPr id="14605" name="Freeform 41"/>
                    <p:cNvSpPr>
                      <a:spLocks/>
                    </p:cNvSpPr>
                    <p:nvPr/>
                  </p:nvSpPr>
                  <p:spPr bwMode="auto">
                    <a:xfrm>
                      <a:off x="2701" y="3052"/>
                      <a:ext cx="61" cy="17"/>
                    </a:xfrm>
                    <a:custGeom>
                      <a:avLst/>
                      <a:gdLst>
                        <a:gd name="T0" fmla="*/ 0 w 61"/>
                        <a:gd name="T1" fmla="*/ 16 h 17"/>
                        <a:gd name="T2" fmla="*/ 2 w 61"/>
                        <a:gd name="T3" fmla="*/ 14 h 17"/>
                        <a:gd name="T4" fmla="*/ 6 w 61"/>
                        <a:gd name="T5" fmla="*/ 11 h 17"/>
                        <a:gd name="T6" fmla="*/ 9 w 61"/>
                        <a:gd name="T7" fmla="*/ 8 h 17"/>
                        <a:gd name="T8" fmla="*/ 13 w 61"/>
                        <a:gd name="T9" fmla="*/ 5 h 17"/>
                        <a:gd name="T10" fmla="*/ 17 w 61"/>
                        <a:gd name="T11" fmla="*/ 3 h 17"/>
                        <a:gd name="T12" fmla="*/ 25 w 61"/>
                        <a:gd name="T13" fmla="*/ 0 h 17"/>
                        <a:gd name="T14" fmla="*/ 29 w 61"/>
                        <a:gd name="T15" fmla="*/ 0 h 17"/>
                        <a:gd name="T16" fmla="*/ 34 w 61"/>
                        <a:gd name="T17" fmla="*/ 0 h 17"/>
                        <a:gd name="T18" fmla="*/ 39 w 61"/>
                        <a:gd name="T19" fmla="*/ 2 h 17"/>
                        <a:gd name="T20" fmla="*/ 43 w 61"/>
                        <a:gd name="T21" fmla="*/ 5 h 17"/>
                        <a:gd name="T22" fmla="*/ 50 w 61"/>
                        <a:gd name="T23" fmla="*/ 8 h 17"/>
                        <a:gd name="T24" fmla="*/ 53 w 61"/>
                        <a:gd name="T25" fmla="*/ 13 h 17"/>
                        <a:gd name="T26" fmla="*/ 57 w 61"/>
                        <a:gd name="T27" fmla="*/ 14 h 17"/>
                        <a:gd name="T28" fmla="*/ 60 w 61"/>
                        <a:gd name="T29" fmla="*/ 16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17"/>
                        <a:gd name="T47" fmla="*/ 61 w 61"/>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17">
                          <a:moveTo>
                            <a:pt x="0" y="16"/>
                          </a:moveTo>
                          <a:lnTo>
                            <a:pt x="2" y="14"/>
                          </a:lnTo>
                          <a:lnTo>
                            <a:pt x="6" y="11"/>
                          </a:lnTo>
                          <a:lnTo>
                            <a:pt x="9" y="8"/>
                          </a:lnTo>
                          <a:lnTo>
                            <a:pt x="13" y="5"/>
                          </a:lnTo>
                          <a:lnTo>
                            <a:pt x="17" y="3"/>
                          </a:lnTo>
                          <a:lnTo>
                            <a:pt x="25" y="0"/>
                          </a:lnTo>
                          <a:lnTo>
                            <a:pt x="29" y="0"/>
                          </a:lnTo>
                          <a:lnTo>
                            <a:pt x="34" y="0"/>
                          </a:lnTo>
                          <a:lnTo>
                            <a:pt x="39" y="2"/>
                          </a:lnTo>
                          <a:lnTo>
                            <a:pt x="43" y="5"/>
                          </a:lnTo>
                          <a:lnTo>
                            <a:pt x="50" y="8"/>
                          </a:lnTo>
                          <a:lnTo>
                            <a:pt x="53" y="13"/>
                          </a:lnTo>
                          <a:lnTo>
                            <a:pt x="57" y="14"/>
                          </a:lnTo>
                          <a:lnTo>
                            <a:pt x="60" y="16"/>
                          </a:lnTo>
                        </a:path>
                      </a:pathLst>
                    </a:custGeom>
                    <a:noFill/>
                    <a:ln w="12700" cap="rnd">
                      <a:solidFill>
                        <a:srgbClr val="000000"/>
                      </a:solidFill>
                      <a:round/>
                      <a:headEnd type="none" w="sm" len="sm"/>
                      <a:tailEnd type="none" w="sm" len="sm"/>
                    </a:ln>
                  </p:spPr>
                  <p:txBody>
                    <a:bodyPr/>
                    <a:lstStyle/>
                    <a:p>
                      <a:endParaRPr lang="es-ES"/>
                    </a:p>
                  </p:txBody>
                </p:sp>
              </p:grpSp>
              <p:grpSp>
                <p:nvGrpSpPr>
                  <p:cNvPr id="14" name="Group 42"/>
                  <p:cNvGrpSpPr>
                    <a:grpSpLocks/>
                  </p:cNvGrpSpPr>
                  <p:nvPr/>
                </p:nvGrpSpPr>
                <p:grpSpPr bwMode="auto">
                  <a:xfrm>
                    <a:off x="2588" y="3045"/>
                    <a:ext cx="61" cy="23"/>
                    <a:chOff x="2588" y="3045"/>
                    <a:chExt cx="61" cy="23"/>
                  </a:xfrm>
                </p:grpSpPr>
                <p:sp>
                  <p:nvSpPr>
                    <p:cNvPr id="14597" name="Freeform 43"/>
                    <p:cNvSpPr>
                      <a:spLocks/>
                    </p:cNvSpPr>
                    <p:nvPr/>
                  </p:nvSpPr>
                  <p:spPr bwMode="auto">
                    <a:xfrm>
                      <a:off x="2592" y="3045"/>
                      <a:ext cx="57" cy="23"/>
                    </a:xfrm>
                    <a:custGeom>
                      <a:avLst/>
                      <a:gdLst>
                        <a:gd name="T0" fmla="*/ 56 w 57"/>
                        <a:gd name="T1" fmla="*/ 17 h 23"/>
                        <a:gd name="T2" fmla="*/ 54 w 57"/>
                        <a:gd name="T3" fmla="*/ 14 h 23"/>
                        <a:gd name="T4" fmla="*/ 51 w 57"/>
                        <a:gd name="T5" fmla="*/ 13 h 23"/>
                        <a:gd name="T6" fmla="*/ 48 w 57"/>
                        <a:gd name="T7" fmla="*/ 9 h 23"/>
                        <a:gd name="T8" fmla="*/ 44 w 57"/>
                        <a:gd name="T9" fmla="*/ 6 h 23"/>
                        <a:gd name="T10" fmla="*/ 35 w 57"/>
                        <a:gd name="T11" fmla="*/ 3 h 23"/>
                        <a:gd name="T12" fmla="*/ 32 w 57"/>
                        <a:gd name="T13" fmla="*/ 2 h 23"/>
                        <a:gd name="T14" fmla="*/ 24 w 57"/>
                        <a:gd name="T15" fmla="*/ 0 h 23"/>
                        <a:gd name="T16" fmla="*/ 16 w 57"/>
                        <a:gd name="T17" fmla="*/ 2 h 23"/>
                        <a:gd name="T18" fmla="*/ 13 w 57"/>
                        <a:gd name="T19" fmla="*/ 5 h 23"/>
                        <a:gd name="T20" fmla="*/ 8 w 57"/>
                        <a:gd name="T21" fmla="*/ 8 h 23"/>
                        <a:gd name="T22" fmla="*/ 4 w 57"/>
                        <a:gd name="T23" fmla="*/ 13 h 23"/>
                        <a:gd name="T24" fmla="*/ 0 w 57"/>
                        <a:gd name="T25" fmla="*/ 16 h 23"/>
                        <a:gd name="T26" fmla="*/ 5 w 57"/>
                        <a:gd name="T27" fmla="*/ 19 h 23"/>
                        <a:gd name="T28" fmla="*/ 9 w 57"/>
                        <a:gd name="T29" fmla="*/ 20 h 23"/>
                        <a:gd name="T30" fmla="*/ 16 w 57"/>
                        <a:gd name="T31" fmla="*/ 22 h 23"/>
                        <a:gd name="T32" fmla="*/ 24 w 57"/>
                        <a:gd name="T33" fmla="*/ 22 h 23"/>
                        <a:gd name="T34" fmla="*/ 32 w 57"/>
                        <a:gd name="T35" fmla="*/ 22 h 23"/>
                        <a:gd name="T36" fmla="*/ 40 w 57"/>
                        <a:gd name="T37" fmla="*/ 22 h 23"/>
                        <a:gd name="T38" fmla="*/ 47 w 57"/>
                        <a:gd name="T39" fmla="*/ 19 h 23"/>
                        <a:gd name="T40" fmla="*/ 54 w 57"/>
                        <a:gd name="T41" fmla="*/ 19 h 23"/>
                        <a:gd name="T42" fmla="*/ 56 w 57"/>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23"/>
                        <a:gd name="T68" fmla="*/ 57 w 57"/>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23">
                          <a:moveTo>
                            <a:pt x="56" y="17"/>
                          </a:moveTo>
                          <a:lnTo>
                            <a:pt x="54" y="14"/>
                          </a:lnTo>
                          <a:lnTo>
                            <a:pt x="51" y="13"/>
                          </a:lnTo>
                          <a:lnTo>
                            <a:pt x="48" y="9"/>
                          </a:lnTo>
                          <a:lnTo>
                            <a:pt x="44" y="6"/>
                          </a:lnTo>
                          <a:lnTo>
                            <a:pt x="35" y="3"/>
                          </a:lnTo>
                          <a:lnTo>
                            <a:pt x="32" y="2"/>
                          </a:lnTo>
                          <a:lnTo>
                            <a:pt x="24" y="0"/>
                          </a:lnTo>
                          <a:lnTo>
                            <a:pt x="16" y="2"/>
                          </a:lnTo>
                          <a:lnTo>
                            <a:pt x="13" y="5"/>
                          </a:lnTo>
                          <a:lnTo>
                            <a:pt x="8" y="8"/>
                          </a:lnTo>
                          <a:lnTo>
                            <a:pt x="4" y="13"/>
                          </a:lnTo>
                          <a:lnTo>
                            <a:pt x="0" y="16"/>
                          </a:lnTo>
                          <a:lnTo>
                            <a:pt x="5" y="19"/>
                          </a:lnTo>
                          <a:lnTo>
                            <a:pt x="9" y="20"/>
                          </a:lnTo>
                          <a:lnTo>
                            <a:pt x="16" y="22"/>
                          </a:lnTo>
                          <a:lnTo>
                            <a:pt x="24" y="22"/>
                          </a:lnTo>
                          <a:lnTo>
                            <a:pt x="32" y="22"/>
                          </a:lnTo>
                          <a:lnTo>
                            <a:pt x="40" y="22"/>
                          </a:lnTo>
                          <a:lnTo>
                            <a:pt x="47" y="19"/>
                          </a:lnTo>
                          <a:lnTo>
                            <a:pt x="54" y="19"/>
                          </a:lnTo>
                          <a:lnTo>
                            <a:pt x="56" y="17"/>
                          </a:lnTo>
                        </a:path>
                      </a:pathLst>
                    </a:custGeom>
                    <a:solidFill>
                      <a:srgbClr val="DFDFDF"/>
                    </a:solidFill>
                    <a:ln w="9525" cap="rnd">
                      <a:noFill/>
                      <a:round/>
                      <a:headEnd/>
                      <a:tailEnd/>
                    </a:ln>
                  </p:spPr>
                  <p:txBody>
                    <a:bodyPr/>
                    <a:lstStyle/>
                    <a:p>
                      <a:endParaRPr lang="es-ES"/>
                    </a:p>
                  </p:txBody>
                </p:sp>
                <p:grpSp>
                  <p:nvGrpSpPr>
                    <p:cNvPr id="15" name="Group 44"/>
                    <p:cNvGrpSpPr>
                      <a:grpSpLocks/>
                    </p:cNvGrpSpPr>
                    <p:nvPr/>
                  </p:nvGrpSpPr>
                  <p:grpSpPr bwMode="auto">
                    <a:xfrm>
                      <a:off x="2605" y="3045"/>
                      <a:ext cx="24" cy="23"/>
                      <a:chOff x="2605" y="3045"/>
                      <a:chExt cx="24" cy="23"/>
                    </a:xfrm>
                  </p:grpSpPr>
                  <p:sp>
                    <p:nvSpPr>
                      <p:cNvPr id="14600" name="Oval 45"/>
                      <p:cNvSpPr>
                        <a:spLocks noChangeArrowheads="1"/>
                      </p:cNvSpPr>
                      <p:nvPr/>
                    </p:nvSpPr>
                    <p:spPr bwMode="auto">
                      <a:xfrm>
                        <a:off x="2605" y="3045"/>
                        <a:ext cx="24" cy="23"/>
                      </a:xfrm>
                      <a:prstGeom prst="ellipse">
                        <a:avLst/>
                      </a:prstGeom>
                      <a:solidFill>
                        <a:srgbClr val="7F3F00"/>
                      </a:solidFill>
                      <a:ln w="9525">
                        <a:noFill/>
                        <a:round/>
                        <a:headEnd/>
                        <a:tailEnd/>
                      </a:ln>
                    </p:spPr>
                    <p:txBody>
                      <a:bodyPr wrap="none" anchor="ctr"/>
                      <a:lstStyle/>
                      <a:p>
                        <a:endParaRPr lang="es-ES"/>
                      </a:p>
                    </p:txBody>
                  </p:sp>
                  <p:sp>
                    <p:nvSpPr>
                      <p:cNvPr id="14601" name="Oval 46"/>
                      <p:cNvSpPr>
                        <a:spLocks noChangeArrowheads="1"/>
                      </p:cNvSpPr>
                      <p:nvPr/>
                    </p:nvSpPr>
                    <p:spPr bwMode="auto">
                      <a:xfrm>
                        <a:off x="2609" y="3046"/>
                        <a:ext cx="19" cy="22"/>
                      </a:xfrm>
                      <a:prstGeom prst="ellipse">
                        <a:avLst/>
                      </a:prstGeom>
                      <a:solidFill>
                        <a:srgbClr val="BF7F3F"/>
                      </a:solidFill>
                      <a:ln w="9525">
                        <a:noFill/>
                        <a:round/>
                        <a:headEnd/>
                        <a:tailEnd/>
                      </a:ln>
                    </p:spPr>
                    <p:txBody>
                      <a:bodyPr wrap="none" anchor="ctr"/>
                      <a:lstStyle/>
                      <a:p>
                        <a:endParaRPr lang="es-ES"/>
                      </a:p>
                    </p:txBody>
                  </p:sp>
                  <p:sp>
                    <p:nvSpPr>
                      <p:cNvPr id="14602" name="Oval 47"/>
                      <p:cNvSpPr>
                        <a:spLocks noChangeArrowheads="1"/>
                      </p:cNvSpPr>
                      <p:nvPr/>
                    </p:nvSpPr>
                    <p:spPr bwMode="auto">
                      <a:xfrm>
                        <a:off x="2612" y="3049"/>
                        <a:ext cx="16" cy="17"/>
                      </a:xfrm>
                      <a:prstGeom prst="ellipse">
                        <a:avLst/>
                      </a:prstGeom>
                      <a:solidFill>
                        <a:srgbClr val="000000"/>
                      </a:solidFill>
                      <a:ln w="9525">
                        <a:noFill/>
                        <a:round/>
                        <a:headEnd/>
                        <a:tailEnd/>
                      </a:ln>
                    </p:spPr>
                    <p:txBody>
                      <a:bodyPr wrap="none" anchor="ctr"/>
                      <a:lstStyle/>
                      <a:p>
                        <a:endParaRPr lang="es-ES"/>
                      </a:p>
                    </p:txBody>
                  </p:sp>
                </p:grpSp>
                <p:sp>
                  <p:nvSpPr>
                    <p:cNvPr id="14599" name="Freeform 48"/>
                    <p:cNvSpPr>
                      <a:spLocks/>
                    </p:cNvSpPr>
                    <p:nvPr/>
                  </p:nvSpPr>
                  <p:spPr bwMode="auto">
                    <a:xfrm>
                      <a:off x="2588" y="3045"/>
                      <a:ext cx="61" cy="20"/>
                    </a:xfrm>
                    <a:custGeom>
                      <a:avLst/>
                      <a:gdLst>
                        <a:gd name="T0" fmla="*/ 60 w 61"/>
                        <a:gd name="T1" fmla="*/ 19 h 20"/>
                        <a:gd name="T2" fmla="*/ 58 w 61"/>
                        <a:gd name="T3" fmla="*/ 16 h 20"/>
                        <a:gd name="T4" fmla="*/ 53 w 61"/>
                        <a:gd name="T5" fmla="*/ 12 h 20"/>
                        <a:gd name="T6" fmla="*/ 51 w 61"/>
                        <a:gd name="T7" fmla="*/ 9 h 20"/>
                        <a:gd name="T8" fmla="*/ 46 w 61"/>
                        <a:gd name="T9" fmla="*/ 5 h 20"/>
                        <a:gd name="T10" fmla="*/ 42 w 61"/>
                        <a:gd name="T11" fmla="*/ 3 h 20"/>
                        <a:gd name="T12" fmla="*/ 34 w 61"/>
                        <a:gd name="T13" fmla="*/ 2 h 20"/>
                        <a:gd name="T14" fmla="*/ 30 w 61"/>
                        <a:gd name="T15" fmla="*/ 0 h 20"/>
                        <a:gd name="T16" fmla="*/ 25 w 61"/>
                        <a:gd name="T17" fmla="*/ 0 h 20"/>
                        <a:gd name="T18" fmla="*/ 20 w 61"/>
                        <a:gd name="T19" fmla="*/ 2 h 20"/>
                        <a:gd name="T20" fmla="*/ 16 w 61"/>
                        <a:gd name="T21" fmla="*/ 5 h 20"/>
                        <a:gd name="T22" fmla="*/ 11 w 61"/>
                        <a:gd name="T23" fmla="*/ 9 h 20"/>
                        <a:gd name="T24" fmla="*/ 6 w 61"/>
                        <a:gd name="T25" fmla="*/ 14 h 20"/>
                        <a:gd name="T26" fmla="*/ 2 w 61"/>
                        <a:gd name="T27" fmla="*/ 17 h 20"/>
                        <a:gd name="T28" fmla="*/ 0 w 61"/>
                        <a:gd name="T29" fmla="*/ 17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20"/>
                        <a:gd name="T47" fmla="*/ 61 w 61"/>
                        <a:gd name="T48" fmla="*/ 20 h 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20">
                          <a:moveTo>
                            <a:pt x="60" y="19"/>
                          </a:moveTo>
                          <a:lnTo>
                            <a:pt x="58" y="16"/>
                          </a:lnTo>
                          <a:lnTo>
                            <a:pt x="53" y="12"/>
                          </a:lnTo>
                          <a:lnTo>
                            <a:pt x="51" y="9"/>
                          </a:lnTo>
                          <a:lnTo>
                            <a:pt x="46" y="5"/>
                          </a:lnTo>
                          <a:lnTo>
                            <a:pt x="42" y="3"/>
                          </a:lnTo>
                          <a:lnTo>
                            <a:pt x="34" y="2"/>
                          </a:lnTo>
                          <a:lnTo>
                            <a:pt x="30" y="0"/>
                          </a:lnTo>
                          <a:lnTo>
                            <a:pt x="25" y="0"/>
                          </a:lnTo>
                          <a:lnTo>
                            <a:pt x="20" y="2"/>
                          </a:lnTo>
                          <a:lnTo>
                            <a:pt x="16" y="5"/>
                          </a:lnTo>
                          <a:lnTo>
                            <a:pt x="11" y="9"/>
                          </a:lnTo>
                          <a:lnTo>
                            <a:pt x="6" y="14"/>
                          </a:lnTo>
                          <a:lnTo>
                            <a:pt x="2" y="17"/>
                          </a:lnTo>
                          <a:lnTo>
                            <a:pt x="0" y="17"/>
                          </a:lnTo>
                        </a:path>
                      </a:pathLst>
                    </a:custGeom>
                    <a:noFill/>
                    <a:ln w="12700" cap="rnd">
                      <a:solidFill>
                        <a:srgbClr val="000000"/>
                      </a:solidFill>
                      <a:round/>
                      <a:headEnd type="none" w="sm" len="sm"/>
                      <a:tailEnd type="none" w="sm" len="sm"/>
                    </a:ln>
                  </p:spPr>
                  <p:txBody>
                    <a:bodyPr/>
                    <a:lstStyle/>
                    <a:p>
                      <a:endParaRPr lang="es-ES"/>
                    </a:p>
                  </p:txBody>
                </p:sp>
              </p:grpSp>
            </p:grpSp>
          </p:grpSp>
          <p:sp>
            <p:nvSpPr>
              <p:cNvPr id="14579" name="Arc 49"/>
              <p:cNvSpPr>
                <a:spLocks/>
              </p:cNvSpPr>
              <p:nvPr/>
            </p:nvSpPr>
            <p:spPr bwMode="auto">
              <a:xfrm rot="-5820000">
                <a:off x="2918" y="2984"/>
                <a:ext cx="28" cy="88"/>
              </a:xfrm>
              <a:custGeom>
                <a:avLst/>
                <a:gdLst>
                  <a:gd name="T0" fmla="*/ 0 w 21600"/>
                  <a:gd name="T1" fmla="*/ 0 h 43053"/>
                  <a:gd name="T2" fmla="*/ 0 w 21600"/>
                  <a:gd name="T3" fmla="*/ 0 h 43053"/>
                  <a:gd name="T4" fmla="*/ 0 w 21600"/>
                  <a:gd name="T5" fmla="*/ 0 h 43053"/>
                  <a:gd name="T6" fmla="*/ 0 60000 65536"/>
                  <a:gd name="T7" fmla="*/ 0 60000 65536"/>
                  <a:gd name="T8" fmla="*/ 0 60000 65536"/>
                  <a:gd name="T9" fmla="*/ 0 w 21600"/>
                  <a:gd name="T10" fmla="*/ 0 h 43053"/>
                  <a:gd name="T11" fmla="*/ 21600 w 21600"/>
                  <a:gd name="T12" fmla="*/ 43053 h 43053"/>
                </a:gdLst>
                <a:ahLst/>
                <a:cxnLst>
                  <a:cxn ang="T6">
                    <a:pos x="T0" y="T1"/>
                  </a:cxn>
                  <a:cxn ang="T7">
                    <a:pos x="T2" y="T3"/>
                  </a:cxn>
                  <a:cxn ang="T8">
                    <a:pos x="T4" y="T5"/>
                  </a:cxn>
                </a:cxnLst>
                <a:rect l="T9" t="T10" r="T11" b="T12"/>
                <a:pathLst>
                  <a:path w="21600" h="43053" fill="none" extrusionOk="0">
                    <a:moveTo>
                      <a:pt x="19204" y="43052"/>
                    </a:moveTo>
                    <a:cubicBezTo>
                      <a:pt x="8269" y="41832"/>
                      <a:pt x="0" y="32588"/>
                      <a:pt x="0" y="21586"/>
                    </a:cubicBezTo>
                    <a:cubicBezTo>
                      <a:pt x="-1" y="9962"/>
                      <a:pt x="9198" y="422"/>
                      <a:pt x="20815" y="0"/>
                    </a:cubicBezTo>
                  </a:path>
                  <a:path w="21600" h="43053" stroke="0" extrusionOk="0">
                    <a:moveTo>
                      <a:pt x="19204" y="43052"/>
                    </a:moveTo>
                    <a:cubicBezTo>
                      <a:pt x="8269" y="41832"/>
                      <a:pt x="0" y="32588"/>
                      <a:pt x="0" y="21586"/>
                    </a:cubicBezTo>
                    <a:cubicBezTo>
                      <a:pt x="-1" y="9962"/>
                      <a:pt x="9198" y="422"/>
                      <a:pt x="20815" y="0"/>
                    </a:cubicBezTo>
                    <a:lnTo>
                      <a:pt x="21600" y="21586"/>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580" name="Arc 50"/>
              <p:cNvSpPr>
                <a:spLocks/>
              </p:cNvSpPr>
              <p:nvPr/>
            </p:nvSpPr>
            <p:spPr bwMode="auto">
              <a:xfrm rot="-5820000">
                <a:off x="2840" y="2965"/>
                <a:ext cx="27" cy="96"/>
              </a:xfrm>
              <a:custGeom>
                <a:avLst/>
                <a:gdLst>
                  <a:gd name="T0" fmla="*/ 0 w 21600"/>
                  <a:gd name="T1" fmla="*/ 0 h 43185"/>
                  <a:gd name="T2" fmla="*/ 0 w 21600"/>
                  <a:gd name="T3" fmla="*/ 0 h 43185"/>
                  <a:gd name="T4" fmla="*/ 0 w 21600"/>
                  <a:gd name="T5" fmla="*/ 0 h 43185"/>
                  <a:gd name="T6" fmla="*/ 0 60000 65536"/>
                  <a:gd name="T7" fmla="*/ 0 60000 65536"/>
                  <a:gd name="T8" fmla="*/ 0 60000 65536"/>
                  <a:gd name="T9" fmla="*/ 0 w 21600"/>
                  <a:gd name="T10" fmla="*/ 0 h 43185"/>
                  <a:gd name="T11" fmla="*/ 21600 w 21600"/>
                  <a:gd name="T12" fmla="*/ 43185 h 43185"/>
                </a:gdLst>
                <a:ahLst/>
                <a:cxnLst>
                  <a:cxn ang="T6">
                    <a:pos x="T0" y="T1"/>
                  </a:cxn>
                  <a:cxn ang="T7">
                    <a:pos x="T2" y="T3"/>
                  </a:cxn>
                  <a:cxn ang="T8">
                    <a:pos x="T4" y="T5"/>
                  </a:cxn>
                </a:cxnLst>
                <a:rect l="T9" t="T10" r="T11" b="T12"/>
                <a:pathLst>
                  <a:path w="21600" h="43185" fill="none" extrusionOk="0">
                    <a:moveTo>
                      <a:pt x="-1" y="0"/>
                    </a:moveTo>
                    <a:cubicBezTo>
                      <a:pt x="11929" y="0"/>
                      <a:pt x="21600" y="9670"/>
                      <a:pt x="21600" y="21600"/>
                    </a:cubicBezTo>
                    <a:cubicBezTo>
                      <a:pt x="21600" y="33211"/>
                      <a:pt x="12419" y="42745"/>
                      <a:pt x="815" y="43184"/>
                    </a:cubicBezTo>
                  </a:path>
                  <a:path w="21600" h="43185" stroke="0" extrusionOk="0">
                    <a:moveTo>
                      <a:pt x="-1" y="0"/>
                    </a:moveTo>
                    <a:cubicBezTo>
                      <a:pt x="11929" y="0"/>
                      <a:pt x="21600" y="9670"/>
                      <a:pt x="21600" y="21600"/>
                    </a:cubicBezTo>
                    <a:cubicBezTo>
                      <a:pt x="21600" y="33211"/>
                      <a:pt x="12419" y="42745"/>
                      <a:pt x="815" y="43184"/>
                    </a:cubicBezTo>
                    <a:lnTo>
                      <a:pt x="0" y="21600"/>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581" name="Arc 51"/>
              <p:cNvSpPr>
                <a:spLocks/>
              </p:cNvSpPr>
              <p:nvPr/>
            </p:nvSpPr>
            <p:spPr bwMode="auto">
              <a:xfrm rot="3780000">
                <a:off x="2434" y="3052"/>
                <a:ext cx="29" cy="86"/>
              </a:xfrm>
              <a:custGeom>
                <a:avLst/>
                <a:gdLst>
                  <a:gd name="T0" fmla="*/ 0 w 21600"/>
                  <a:gd name="T1" fmla="*/ 0 h 43146"/>
                  <a:gd name="T2" fmla="*/ 0 w 21600"/>
                  <a:gd name="T3" fmla="*/ 0 h 43146"/>
                  <a:gd name="T4" fmla="*/ 0 w 21600"/>
                  <a:gd name="T5" fmla="*/ 0 h 43146"/>
                  <a:gd name="T6" fmla="*/ 0 60000 65536"/>
                  <a:gd name="T7" fmla="*/ 0 60000 65536"/>
                  <a:gd name="T8" fmla="*/ 0 60000 65536"/>
                  <a:gd name="T9" fmla="*/ 0 w 21600"/>
                  <a:gd name="T10" fmla="*/ 0 h 43146"/>
                  <a:gd name="T11" fmla="*/ 21600 w 21600"/>
                  <a:gd name="T12" fmla="*/ 43146 h 43146"/>
                </a:gdLst>
                <a:ahLst/>
                <a:cxnLst>
                  <a:cxn ang="T6">
                    <a:pos x="T0" y="T1"/>
                  </a:cxn>
                  <a:cxn ang="T7">
                    <a:pos x="T2" y="T3"/>
                  </a:cxn>
                  <a:cxn ang="T8">
                    <a:pos x="T4" y="T5"/>
                  </a:cxn>
                </a:cxnLst>
                <a:rect l="T9" t="T10" r="T11" b="T12"/>
                <a:pathLst>
                  <a:path w="21600" h="43146" fill="none" extrusionOk="0">
                    <a:moveTo>
                      <a:pt x="-1" y="0"/>
                    </a:moveTo>
                    <a:cubicBezTo>
                      <a:pt x="11929" y="0"/>
                      <a:pt x="21600" y="9670"/>
                      <a:pt x="21600" y="21600"/>
                    </a:cubicBezTo>
                    <a:cubicBezTo>
                      <a:pt x="21600" y="32939"/>
                      <a:pt x="12831" y="42347"/>
                      <a:pt x="1521" y="43146"/>
                    </a:cubicBezTo>
                  </a:path>
                  <a:path w="21600" h="43146" stroke="0" extrusionOk="0">
                    <a:moveTo>
                      <a:pt x="-1" y="0"/>
                    </a:moveTo>
                    <a:cubicBezTo>
                      <a:pt x="11929" y="0"/>
                      <a:pt x="21600" y="9670"/>
                      <a:pt x="21600" y="21600"/>
                    </a:cubicBezTo>
                    <a:cubicBezTo>
                      <a:pt x="21600" y="32939"/>
                      <a:pt x="12831" y="42347"/>
                      <a:pt x="1521" y="43146"/>
                    </a:cubicBezTo>
                    <a:lnTo>
                      <a:pt x="0" y="21600"/>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582" name="Arc 52"/>
              <p:cNvSpPr>
                <a:spLocks/>
              </p:cNvSpPr>
              <p:nvPr/>
            </p:nvSpPr>
            <p:spPr bwMode="auto">
              <a:xfrm rot="3780000">
                <a:off x="2496" y="2988"/>
                <a:ext cx="26" cy="93"/>
              </a:xfrm>
              <a:custGeom>
                <a:avLst/>
                <a:gdLst>
                  <a:gd name="T0" fmla="*/ 0 w 21600"/>
                  <a:gd name="T1" fmla="*/ 0 h 43026"/>
                  <a:gd name="T2" fmla="*/ 0 w 21600"/>
                  <a:gd name="T3" fmla="*/ 0 h 43026"/>
                  <a:gd name="T4" fmla="*/ 0 w 21600"/>
                  <a:gd name="T5" fmla="*/ 0 h 43026"/>
                  <a:gd name="T6" fmla="*/ 0 60000 65536"/>
                  <a:gd name="T7" fmla="*/ 0 60000 65536"/>
                  <a:gd name="T8" fmla="*/ 0 60000 65536"/>
                  <a:gd name="T9" fmla="*/ 0 w 21600"/>
                  <a:gd name="T10" fmla="*/ 0 h 43026"/>
                  <a:gd name="T11" fmla="*/ 21600 w 21600"/>
                  <a:gd name="T12" fmla="*/ 43026 h 43026"/>
                </a:gdLst>
                <a:ahLst/>
                <a:cxnLst>
                  <a:cxn ang="T6">
                    <a:pos x="T0" y="T1"/>
                  </a:cxn>
                  <a:cxn ang="T7">
                    <a:pos x="T2" y="T3"/>
                  </a:cxn>
                  <a:cxn ang="T8">
                    <a:pos x="T4" y="T5"/>
                  </a:cxn>
                </a:cxnLst>
                <a:rect l="T9" t="T10" r="T11" b="T12"/>
                <a:pathLst>
                  <a:path w="21600" h="43026" fill="none" extrusionOk="0">
                    <a:moveTo>
                      <a:pt x="18992" y="43026"/>
                    </a:moveTo>
                    <a:cubicBezTo>
                      <a:pt x="8151" y="41707"/>
                      <a:pt x="0" y="32505"/>
                      <a:pt x="0" y="21584"/>
                    </a:cubicBezTo>
                    <a:cubicBezTo>
                      <a:pt x="-1" y="9980"/>
                      <a:pt x="9168" y="449"/>
                      <a:pt x="20763" y="0"/>
                    </a:cubicBezTo>
                  </a:path>
                  <a:path w="21600" h="43026" stroke="0" extrusionOk="0">
                    <a:moveTo>
                      <a:pt x="18992" y="43026"/>
                    </a:moveTo>
                    <a:cubicBezTo>
                      <a:pt x="8151" y="41707"/>
                      <a:pt x="0" y="32505"/>
                      <a:pt x="0" y="21584"/>
                    </a:cubicBezTo>
                    <a:cubicBezTo>
                      <a:pt x="-1" y="9980"/>
                      <a:pt x="9168" y="449"/>
                      <a:pt x="20763" y="0"/>
                    </a:cubicBezTo>
                    <a:lnTo>
                      <a:pt x="21600" y="21584"/>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583" name="Freeform 53"/>
              <p:cNvSpPr>
                <a:spLocks/>
              </p:cNvSpPr>
              <p:nvPr/>
            </p:nvSpPr>
            <p:spPr bwMode="auto">
              <a:xfrm>
                <a:off x="2525" y="3017"/>
                <a:ext cx="298" cy="99"/>
              </a:xfrm>
              <a:custGeom>
                <a:avLst/>
                <a:gdLst>
                  <a:gd name="T0" fmla="*/ 135 w 298"/>
                  <a:gd name="T1" fmla="*/ 18 h 99"/>
                  <a:gd name="T2" fmla="*/ 102 w 298"/>
                  <a:gd name="T3" fmla="*/ 9 h 99"/>
                  <a:gd name="T4" fmla="*/ 30 w 298"/>
                  <a:gd name="T5" fmla="*/ 6 h 99"/>
                  <a:gd name="T6" fmla="*/ 0 w 298"/>
                  <a:gd name="T7" fmla="*/ 3 h 99"/>
                  <a:gd name="T8" fmla="*/ 9 w 298"/>
                  <a:gd name="T9" fmla="*/ 65 h 99"/>
                  <a:gd name="T10" fmla="*/ 35 w 298"/>
                  <a:gd name="T11" fmla="*/ 96 h 99"/>
                  <a:gd name="T12" fmla="*/ 96 w 298"/>
                  <a:gd name="T13" fmla="*/ 98 h 99"/>
                  <a:gd name="T14" fmla="*/ 114 w 298"/>
                  <a:gd name="T15" fmla="*/ 86 h 99"/>
                  <a:gd name="T16" fmla="*/ 133 w 298"/>
                  <a:gd name="T17" fmla="*/ 51 h 99"/>
                  <a:gd name="T18" fmla="*/ 153 w 298"/>
                  <a:gd name="T19" fmla="*/ 51 h 99"/>
                  <a:gd name="T20" fmla="*/ 174 w 298"/>
                  <a:gd name="T21" fmla="*/ 73 h 99"/>
                  <a:gd name="T22" fmla="*/ 194 w 298"/>
                  <a:gd name="T23" fmla="*/ 95 h 99"/>
                  <a:gd name="T24" fmla="*/ 252 w 298"/>
                  <a:gd name="T25" fmla="*/ 95 h 99"/>
                  <a:gd name="T26" fmla="*/ 281 w 298"/>
                  <a:gd name="T27" fmla="*/ 63 h 99"/>
                  <a:gd name="T28" fmla="*/ 297 w 298"/>
                  <a:gd name="T29" fmla="*/ 0 h 99"/>
                  <a:gd name="T30" fmla="*/ 256 w 298"/>
                  <a:gd name="T31" fmla="*/ 6 h 99"/>
                  <a:gd name="T32" fmla="*/ 192 w 298"/>
                  <a:gd name="T33" fmla="*/ 8 h 99"/>
                  <a:gd name="T34" fmla="*/ 153 w 298"/>
                  <a:gd name="T35" fmla="*/ 18 h 99"/>
                  <a:gd name="T36" fmla="*/ 135 w 298"/>
                  <a:gd name="T37" fmla="*/ 18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8"/>
                  <a:gd name="T58" fmla="*/ 0 h 99"/>
                  <a:gd name="T59" fmla="*/ 298 w 298"/>
                  <a:gd name="T60" fmla="*/ 99 h 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8" h="99">
                    <a:moveTo>
                      <a:pt x="135" y="18"/>
                    </a:moveTo>
                    <a:lnTo>
                      <a:pt x="102" y="9"/>
                    </a:lnTo>
                    <a:lnTo>
                      <a:pt x="30" y="6"/>
                    </a:lnTo>
                    <a:lnTo>
                      <a:pt x="0" y="3"/>
                    </a:lnTo>
                    <a:lnTo>
                      <a:pt x="9" y="65"/>
                    </a:lnTo>
                    <a:lnTo>
                      <a:pt x="35" y="96"/>
                    </a:lnTo>
                    <a:lnTo>
                      <a:pt x="96" y="98"/>
                    </a:lnTo>
                    <a:lnTo>
                      <a:pt x="114" y="86"/>
                    </a:lnTo>
                    <a:lnTo>
                      <a:pt x="133" y="51"/>
                    </a:lnTo>
                    <a:lnTo>
                      <a:pt x="153" y="51"/>
                    </a:lnTo>
                    <a:lnTo>
                      <a:pt x="174" y="73"/>
                    </a:lnTo>
                    <a:lnTo>
                      <a:pt x="194" y="95"/>
                    </a:lnTo>
                    <a:lnTo>
                      <a:pt x="252" y="95"/>
                    </a:lnTo>
                    <a:lnTo>
                      <a:pt x="281" y="63"/>
                    </a:lnTo>
                    <a:lnTo>
                      <a:pt x="297" y="0"/>
                    </a:lnTo>
                    <a:lnTo>
                      <a:pt x="256" y="6"/>
                    </a:lnTo>
                    <a:lnTo>
                      <a:pt x="192" y="8"/>
                    </a:lnTo>
                    <a:lnTo>
                      <a:pt x="153" y="18"/>
                    </a:lnTo>
                    <a:lnTo>
                      <a:pt x="135" y="18"/>
                    </a:lnTo>
                  </a:path>
                </a:pathLst>
              </a:custGeom>
              <a:solidFill>
                <a:schemeClr val="tx2"/>
              </a:solidFill>
              <a:ln w="12700" cap="rnd">
                <a:solidFill>
                  <a:schemeClr val="tx1"/>
                </a:solidFill>
                <a:round/>
                <a:headEnd/>
                <a:tailEnd/>
              </a:ln>
            </p:spPr>
            <p:txBody>
              <a:bodyPr/>
              <a:lstStyle/>
              <a:p>
                <a:endParaRPr lang="es-ES"/>
              </a:p>
            </p:txBody>
          </p:sp>
          <p:sp>
            <p:nvSpPr>
              <p:cNvPr id="14584" name="Oval 54"/>
              <p:cNvSpPr>
                <a:spLocks noChangeArrowheads="1"/>
              </p:cNvSpPr>
              <p:nvPr/>
            </p:nvSpPr>
            <p:spPr bwMode="auto">
              <a:xfrm>
                <a:off x="2560" y="3037"/>
                <a:ext cx="75" cy="57"/>
              </a:xfrm>
              <a:prstGeom prst="ellipse">
                <a:avLst/>
              </a:prstGeom>
              <a:solidFill>
                <a:schemeClr val="tx2"/>
              </a:solidFill>
              <a:ln w="12700">
                <a:solidFill>
                  <a:schemeClr val="tx1"/>
                </a:solidFill>
                <a:round/>
                <a:headEnd/>
                <a:tailEnd/>
              </a:ln>
            </p:spPr>
            <p:txBody>
              <a:bodyPr wrap="none" anchor="ctr"/>
              <a:lstStyle/>
              <a:p>
                <a:endParaRPr lang="es-ES"/>
              </a:p>
            </p:txBody>
          </p:sp>
          <p:sp>
            <p:nvSpPr>
              <p:cNvPr id="14585" name="Oval 55"/>
              <p:cNvSpPr>
                <a:spLocks noChangeArrowheads="1"/>
              </p:cNvSpPr>
              <p:nvPr/>
            </p:nvSpPr>
            <p:spPr bwMode="auto">
              <a:xfrm>
                <a:off x="2616" y="3063"/>
                <a:ext cx="20" cy="23"/>
              </a:xfrm>
              <a:prstGeom prst="ellipse">
                <a:avLst/>
              </a:prstGeom>
              <a:solidFill>
                <a:schemeClr val="bg2"/>
              </a:solidFill>
              <a:ln w="12700">
                <a:solidFill>
                  <a:srgbClr val="3365FB"/>
                </a:solidFill>
                <a:round/>
                <a:headEnd/>
                <a:tailEnd/>
              </a:ln>
            </p:spPr>
            <p:txBody>
              <a:bodyPr wrap="none" anchor="ctr"/>
              <a:lstStyle/>
              <a:p>
                <a:endParaRPr lang="es-ES"/>
              </a:p>
            </p:txBody>
          </p:sp>
          <p:sp>
            <p:nvSpPr>
              <p:cNvPr id="14586" name="Oval 56"/>
              <p:cNvSpPr>
                <a:spLocks noChangeArrowheads="1"/>
              </p:cNvSpPr>
              <p:nvPr/>
            </p:nvSpPr>
            <p:spPr bwMode="auto">
              <a:xfrm>
                <a:off x="2712" y="3035"/>
                <a:ext cx="73" cy="59"/>
              </a:xfrm>
              <a:prstGeom prst="ellipse">
                <a:avLst/>
              </a:prstGeom>
              <a:solidFill>
                <a:schemeClr val="tx2"/>
              </a:solidFill>
              <a:ln w="12700">
                <a:solidFill>
                  <a:schemeClr val="tx1"/>
                </a:solidFill>
                <a:round/>
                <a:headEnd/>
                <a:tailEnd/>
              </a:ln>
            </p:spPr>
            <p:txBody>
              <a:bodyPr wrap="none" anchor="ctr"/>
              <a:lstStyle/>
              <a:p>
                <a:endParaRPr lang="es-ES"/>
              </a:p>
            </p:txBody>
          </p:sp>
          <p:sp>
            <p:nvSpPr>
              <p:cNvPr id="14587" name="Oval 57"/>
              <p:cNvSpPr>
                <a:spLocks noChangeArrowheads="1"/>
              </p:cNvSpPr>
              <p:nvPr/>
            </p:nvSpPr>
            <p:spPr bwMode="auto">
              <a:xfrm>
                <a:off x="2758" y="3059"/>
                <a:ext cx="22" cy="25"/>
              </a:xfrm>
              <a:prstGeom prst="ellipse">
                <a:avLst/>
              </a:prstGeom>
              <a:solidFill>
                <a:schemeClr val="bg2"/>
              </a:solidFill>
              <a:ln w="12700">
                <a:solidFill>
                  <a:srgbClr val="3365FB"/>
                </a:solidFill>
                <a:round/>
                <a:headEnd/>
                <a:tailEnd/>
              </a:ln>
            </p:spPr>
            <p:txBody>
              <a:bodyPr wrap="none" anchor="ctr"/>
              <a:lstStyle/>
              <a:p>
                <a:endParaRPr lang="es-ES"/>
              </a:p>
            </p:txBody>
          </p:sp>
          <p:sp>
            <p:nvSpPr>
              <p:cNvPr id="14588" name="Freeform 58"/>
              <p:cNvSpPr>
                <a:spLocks/>
              </p:cNvSpPr>
              <p:nvPr/>
            </p:nvSpPr>
            <p:spPr bwMode="auto">
              <a:xfrm>
                <a:off x="2562" y="3142"/>
                <a:ext cx="208" cy="69"/>
              </a:xfrm>
              <a:custGeom>
                <a:avLst/>
                <a:gdLst>
                  <a:gd name="T0" fmla="*/ 91 w 208"/>
                  <a:gd name="T1" fmla="*/ 1 h 69"/>
                  <a:gd name="T2" fmla="*/ 52 w 208"/>
                  <a:gd name="T3" fmla="*/ 12 h 69"/>
                  <a:gd name="T4" fmla="*/ 24 w 208"/>
                  <a:gd name="T5" fmla="*/ 29 h 69"/>
                  <a:gd name="T6" fmla="*/ 15 w 208"/>
                  <a:gd name="T7" fmla="*/ 55 h 69"/>
                  <a:gd name="T8" fmla="*/ 3 w 208"/>
                  <a:gd name="T9" fmla="*/ 60 h 69"/>
                  <a:gd name="T10" fmla="*/ 0 w 208"/>
                  <a:gd name="T11" fmla="*/ 55 h 69"/>
                  <a:gd name="T12" fmla="*/ 2 w 208"/>
                  <a:gd name="T13" fmla="*/ 65 h 69"/>
                  <a:gd name="T14" fmla="*/ 18 w 208"/>
                  <a:gd name="T15" fmla="*/ 64 h 69"/>
                  <a:gd name="T16" fmla="*/ 32 w 208"/>
                  <a:gd name="T17" fmla="*/ 49 h 69"/>
                  <a:gd name="T18" fmla="*/ 48 w 208"/>
                  <a:gd name="T19" fmla="*/ 43 h 69"/>
                  <a:gd name="T20" fmla="*/ 71 w 208"/>
                  <a:gd name="T21" fmla="*/ 43 h 69"/>
                  <a:gd name="T22" fmla="*/ 99 w 208"/>
                  <a:gd name="T23" fmla="*/ 44 h 69"/>
                  <a:gd name="T24" fmla="*/ 103 w 208"/>
                  <a:gd name="T25" fmla="*/ 37 h 69"/>
                  <a:gd name="T26" fmla="*/ 110 w 208"/>
                  <a:gd name="T27" fmla="*/ 46 h 69"/>
                  <a:gd name="T28" fmla="*/ 163 w 208"/>
                  <a:gd name="T29" fmla="*/ 45 h 69"/>
                  <a:gd name="T30" fmla="*/ 180 w 208"/>
                  <a:gd name="T31" fmla="*/ 57 h 69"/>
                  <a:gd name="T32" fmla="*/ 186 w 208"/>
                  <a:gd name="T33" fmla="*/ 68 h 69"/>
                  <a:gd name="T34" fmla="*/ 201 w 208"/>
                  <a:gd name="T35" fmla="*/ 67 h 69"/>
                  <a:gd name="T36" fmla="*/ 207 w 208"/>
                  <a:gd name="T37" fmla="*/ 57 h 69"/>
                  <a:gd name="T38" fmla="*/ 199 w 208"/>
                  <a:gd name="T39" fmla="*/ 60 h 69"/>
                  <a:gd name="T40" fmla="*/ 191 w 208"/>
                  <a:gd name="T41" fmla="*/ 53 h 69"/>
                  <a:gd name="T42" fmla="*/ 183 w 208"/>
                  <a:gd name="T43" fmla="*/ 37 h 69"/>
                  <a:gd name="T44" fmla="*/ 170 w 208"/>
                  <a:gd name="T45" fmla="*/ 25 h 69"/>
                  <a:gd name="T46" fmla="*/ 157 w 208"/>
                  <a:gd name="T47" fmla="*/ 18 h 69"/>
                  <a:gd name="T48" fmla="*/ 130 w 208"/>
                  <a:gd name="T49" fmla="*/ 4 h 69"/>
                  <a:gd name="T50" fmla="*/ 107 w 208"/>
                  <a:gd name="T51" fmla="*/ 0 h 6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8"/>
                  <a:gd name="T79" fmla="*/ 0 h 69"/>
                  <a:gd name="T80" fmla="*/ 208 w 208"/>
                  <a:gd name="T81" fmla="*/ 69 h 6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8" h="69">
                    <a:moveTo>
                      <a:pt x="91" y="1"/>
                    </a:moveTo>
                    <a:lnTo>
                      <a:pt x="52" y="12"/>
                    </a:lnTo>
                    <a:lnTo>
                      <a:pt x="24" y="29"/>
                    </a:lnTo>
                    <a:lnTo>
                      <a:pt x="15" y="55"/>
                    </a:lnTo>
                    <a:lnTo>
                      <a:pt x="3" y="60"/>
                    </a:lnTo>
                    <a:lnTo>
                      <a:pt x="0" y="55"/>
                    </a:lnTo>
                    <a:lnTo>
                      <a:pt x="2" y="65"/>
                    </a:lnTo>
                    <a:lnTo>
                      <a:pt x="18" y="64"/>
                    </a:lnTo>
                    <a:lnTo>
                      <a:pt x="32" y="49"/>
                    </a:lnTo>
                    <a:lnTo>
                      <a:pt x="48" y="43"/>
                    </a:lnTo>
                    <a:lnTo>
                      <a:pt x="71" y="43"/>
                    </a:lnTo>
                    <a:lnTo>
                      <a:pt x="99" y="44"/>
                    </a:lnTo>
                    <a:lnTo>
                      <a:pt x="103" y="37"/>
                    </a:lnTo>
                    <a:lnTo>
                      <a:pt x="110" y="46"/>
                    </a:lnTo>
                    <a:lnTo>
                      <a:pt x="163" y="45"/>
                    </a:lnTo>
                    <a:lnTo>
                      <a:pt x="180" y="57"/>
                    </a:lnTo>
                    <a:lnTo>
                      <a:pt x="186" y="68"/>
                    </a:lnTo>
                    <a:lnTo>
                      <a:pt x="201" y="67"/>
                    </a:lnTo>
                    <a:lnTo>
                      <a:pt x="207" y="57"/>
                    </a:lnTo>
                    <a:lnTo>
                      <a:pt x="199" y="60"/>
                    </a:lnTo>
                    <a:lnTo>
                      <a:pt x="191" y="53"/>
                    </a:lnTo>
                    <a:lnTo>
                      <a:pt x="183" y="37"/>
                    </a:lnTo>
                    <a:lnTo>
                      <a:pt x="170" y="25"/>
                    </a:lnTo>
                    <a:lnTo>
                      <a:pt x="157" y="18"/>
                    </a:lnTo>
                    <a:lnTo>
                      <a:pt x="130" y="4"/>
                    </a:lnTo>
                    <a:lnTo>
                      <a:pt x="107" y="0"/>
                    </a:lnTo>
                  </a:path>
                </a:pathLst>
              </a:custGeom>
              <a:solidFill>
                <a:schemeClr val="tx2"/>
              </a:solidFill>
              <a:ln w="12700" cap="rnd">
                <a:solidFill>
                  <a:schemeClr val="tx1"/>
                </a:solidFill>
                <a:round/>
                <a:headEnd type="none" w="sm" len="sm"/>
                <a:tailEnd type="none" w="sm" len="sm"/>
              </a:ln>
            </p:spPr>
            <p:txBody>
              <a:bodyPr/>
              <a:lstStyle/>
              <a:p>
                <a:endParaRPr lang="es-ES"/>
              </a:p>
            </p:txBody>
          </p:sp>
          <p:sp>
            <p:nvSpPr>
              <p:cNvPr id="14589" name="Oval 59"/>
              <p:cNvSpPr>
                <a:spLocks noChangeArrowheads="1"/>
              </p:cNvSpPr>
              <p:nvPr/>
            </p:nvSpPr>
            <p:spPr bwMode="auto">
              <a:xfrm>
                <a:off x="2804" y="3033"/>
                <a:ext cx="32" cy="34"/>
              </a:xfrm>
              <a:prstGeom prst="ellipse">
                <a:avLst/>
              </a:prstGeom>
              <a:solidFill>
                <a:schemeClr val="tx2"/>
              </a:solidFill>
              <a:ln w="9525">
                <a:noFill/>
                <a:round/>
                <a:headEnd/>
                <a:tailEnd/>
              </a:ln>
            </p:spPr>
            <p:txBody>
              <a:bodyPr wrap="none" anchor="ctr"/>
              <a:lstStyle/>
              <a:p>
                <a:endParaRPr lang="es-ES"/>
              </a:p>
            </p:txBody>
          </p:sp>
          <p:sp>
            <p:nvSpPr>
              <p:cNvPr id="14590" name="Oval 60"/>
              <p:cNvSpPr>
                <a:spLocks noChangeArrowheads="1"/>
              </p:cNvSpPr>
              <p:nvPr/>
            </p:nvSpPr>
            <p:spPr bwMode="auto">
              <a:xfrm>
                <a:off x="2539" y="3036"/>
                <a:ext cx="31" cy="34"/>
              </a:xfrm>
              <a:prstGeom prst="ellipse">
                <a:avLst/>
              </a:prstGeom>
              <a:solidFill>
                <a:schemeClr val="tx2"/>
              </a:solidFill>
              <a:ln w="9525">
                <a:noFill/>
                <a:round/>
                <a:headEnd/>
                <a:tailEnd/>
              </a:ln>
            </p:spPr>
            <p:txBody>
              <a:bodyPr wrap="none" anchor="ctr"/>
              <a:lstStyle/>
              <a:p>
                <a:endParaRPr lang="es-ES"/>
              </a:p>
            </p:txBody>
          </p:sp>
          <p:sp>
            <p:nvSpPr>
              <p:cNvPr id="14591" name="Freeform 61"/>
              <p:cNvSpPr>
                <a:spLocks/>
              </p:cNvSpPr>
              <p:nvPr/>
            </p:nvSpPr>
            <p:spPr bwMode="auto">
              <a:xfrm>
                <a:off x="2638" y="3070"/>
                <a:ext cx="116" cy="108"/>
              </a:xfrm>
              <a:custGeom>
                <a:avLst/>
                <a:gdLst>
                  <a:gd name="T0" fmla="*/ 0 w 116"/>
                  <a:gd name="T1" fmla="*/ 43 h 108"/>
                  <a:gd name="T2" fmla="*/ 0 w 116"/>
                  <a:gd name="T3" fmla="*/ 66 h 108"/>
                  <a:gd name="T4" fmla="*/ 35 w 116"/>
                  <a:gd name="T5" fmla="*/ 72 h 108"/>
                  <a:gd name="T6" fmla="*/ 96 w 116"/>
                  <a:gd name="T7" fmla="*/ 107 h 108"/>
                  <a:gd name="T8" fmla="*/ 115 w 116"/>
                  <a:gd name="T9" fmla="*/ 99 h 108"/>
                  <a:gd name="T10" fmla="*/ 115 w 116"/>
                  <a:gd name="T11" fmla="*/ 78 h 108"/>
                  <a:gd name="T12" fmla="*/ 52 w 116"/>
                  <a:gd name="T13" fmla="*/ 0 h 108"/>
                  <a:gd name="T14" fmla="*/ 0 60000 65536"/>
                  <a:gd name="T15" fmla="*/ 0 60000 65536"/>
                  <a:gd name="T16" fmla="*/ 0 60000 65536"/>
                  <a:gd name="T17" fmla="*/ 0 60000 65536"/>
                  <a:gd name="T18" fmla="*/ 0 60000 65536"/>
                  <a:gd name="T19" fmla="*/ 0 60000 65536"/>
                  <a:gd name="T20" fmla="*/ 0 60000 65536"/>
                  <a:gd name="T21" fmla="*/ 0 w 116"/>
                  <a:gd name="T22" fmla="*/ 0 h 108"/>
                  <a:gd name="T23" fmla="*/ 116 w 116"/>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08">
                    <a:moveTo>
                      <a:pt x="0" y="43"/>
                    </a:moveTo>
                    <a:lnTo>
                      <a:pt x="0" y="66"/>
                    </a:lnTo>
                    <a:lnTo>
                      <a:pt x="35" y="72"/>
                    </a:lnTo>
                    <a:lnTo>
                      <a:pt x="96" y="107"/>
                    </a:lnTo>
                    <a:lnTo>
                      <a:pt x="115" y="99"/>
                    </a:lnTo>
                    <a:lnTo>
                      <a:pt x="115" y="78"/>
                    </a:lnTo>
                    <a:lnTo>
                      <a:pt x="52" y="0"/>
                    </a:lnTo>
                  </a:path>
                </a:pathLst>
              </a:custGeom>
              <a:solidFill>
                <a:srgbClr val="FFBF5F"/>
              </a:solidFill>
              <a:ln w="12700" cap="rnd">
                <a:solidFill>
                  <a:schemeClr val="bg2"/>
                </a:solidFill>
                <a:round/>
                <a:headEnd type="none" w="sm" len="sm"/>
                <a:tailEnd type="none" w="sm" len="sm"/>
              </a:ln>
            </p:spPr>
            <p:txBody>
              <a:bodyPr/>
              <a:lstStyle/>
              <a:p>
                <a:endParaRPr lang="es-ES"/>
              </a:p>
            </p:txBody>
          </p:sp>
        </p:grpSp>
        <p:sp>
          <p:nvSpPr>
            <p:cNvPr id="14576" name="Line 62"/>
            <p:cNvSpPr>
              <a:spLocks noChangeShapeType="1"/>
            </p:cNvSpPr>
            <p:nvPr/>
          </p:nvSpPr>
          <p:spPr bwMode="auto">
            <a:xfrm>
              <a:off x="2592" y="3060"/>
              <a:ext cx="528" cy="432"/>
            </a:xfrm>
            <a:prstGeom prst="line">
              <a:avLst/>
            </a:prstGeom>
            <a:noFill/>
            <a:ln w="50800">
              <a:solidFill>
                <a:schemeClr val="accent2"/>
              </a:solidFill>
              <a:round/>
              <a:headEnd type="none" w="sm" len="sm"/>
              <a:tailEnd type="none" w="sm" len="sm"/>
            </a:ln>
          </p:spPr>
          <p:txBody>
            <a:bodyPr wrap="none" anchor="ctr"/>
            <a:lstStyle/>
            <a:p>
              <a:endParaRPr lang="es-ES"/>
            </a:p>
          </p:txBody>
        </p:sp>
        <p:sp>
          <p:nvSpPr>
            <p:cNvPr id="14577" name="Line 63"/>
            <p:cNvSpPr>
              <a:spLocks noChangeShapeType="1"/>
            </p:cNvSpPr>
            <p:nvPr/>
          </p:nvSpPr>
          <p:spPr bwMode="auto">
            <a:xfrm flipH="1">
              <a:off x="2640" y="3060"/>
              <a:ext cx="480" cy="384"/>
            </a:xfrm>
            <a:prstGeom prst="line">
              <a:avLst/>
            </a:prstGeom>
            <a:noFill/>
            <a:ln w="50800">
              <a:solidFill>
                <a:schemeClr val="accent2"/>
              </a:solidFill>
              <a:round/>
              <a:headEnd type="none" w="sm" len="sm"/>
              <a:tailEnd type="none" w="sm" len="sm"/>
            </a:ln>
          </p:spPr>
          <p:txBody>
            <a:bodyPr wrap="none" anchor="ctr"/>
            <a:lstStyle/>
            <a:p>
              <a:endParaRPr lang="es-ES"/>
            </a:p>
          </p:txBody>
        </p:sp>
      </p:grpSp>
      <p:pic>
        <p:nvPicPr>
          <p:cNvPr id="14352" name="Picture 64"/>
          <p:cNvPicPr>
            <a:picLocks noChangeArrowheads="1"/>
          </p:cNvPicPr>
          <p:nvPr/>
        </p:nvPicPr>
        <p:blipFill>
          <a:blip r:embed="rId3" cstate="print"/>
          <a:srcRect/>
          <a:stretch>
            <a:fillRect/>
          </a:stretch>
        </p:blipFill>
        <p:spPr bwMode="auto">
          <a:xfrm>
            <a:off x="5867400" y="4300538"/>
            <a:ext cx="536575" cy="838200"/>
          </a:xfrm>
          <a:prstGeom prst="rect">
            <a:avLst/>
          </a:prstGeom>
          <a:noFill/>
          <a:ln w="9525">
            <a:noFill/>
            <a:miter lim="800000"/>
            <a:headEnd/>
            <a:tailEnd/>
          </a:ln>
        </p:spPr>
      </p:pic>
      <p:grpSp>
        <p:nvGrpSpPr>
          <p:cNvPr id="16" name="Group 65"/>
          <p:cNvGrpSpPr>
            <a:grpSpLocks/>
          </p:cNvGrpSpPr>
          <p:nvPr/>
        </p:nvGrpSpPr>
        <p:grpSpPr bwMode="auto">
          <a:xfrm>
            <a:off x="2971800" y="4757738"/>
            <a:ext cx="2819400" cy="76200"/>
            <a:chOff x="1448" y="1982"/>
            <a:chExt cx="2384" cy="74"/>
          </a:xfrm>
        </p:grpSpPr>
        <p:sp>
          <p:nvSpPr>
            <p:cNvPr id="14573" name="Rectangle 66"/>
            <p:cNvSpPr>
              <a:spLocks noChangeArrowheads="1"/>
            </p:cNvSpPr>
            <p:nvPr/>
          </p:nvSpPr>
          <p:spPr bwMode="auto">
            <a:xfrm>
              <a:off x="1481" y="1982"/>
              <a:ext cx="2351" cy="74"/>
            </a:xfrm>
            <a:prstGeom prst="rect">
              <a:avLst/>
            </a:prstGeom>
            <a:gradFill rotWithShape="0">
              <a:gsLst>
                <a:gs pos="0">
                  <a:srgbClr val="CF0E30"/>
                </a:gs>
                <a:gs pos="50000">
                  <a:srgbClr val="FFFFFF"/>
                </a:gs>
                <a:gs pos="100000">
                  <a:srgbClr val="CF0E30"/>
                </a:gs>
              </a:gsLst>
              <a:lin ang="5400000" scaled="1"/>
            </a:gradFill>
            <a:ln w="25400">
              <a:solidFill>
                <a:schemeClr val="accent2"/>
              </a:solidFill>
              <a:miter lim="800000"/>
              <a:headEnd/>
              <a:tailEnd/>
            </a:ln>
          </p:spPr>
          <p:txBody>
            <a:bodyPr wrap="none" anchor="ctr"/>
            <a:lstStyle/>
            <a:p>
              <a:endParaRPr lang="es-ES"/>
            </a:p>
          </p:txBody>
        </p:sp>
        <p:sp>
          <p:nvSpPr>
            <p:cNvPr id="14574" name="Oval 67"/>
            <p:cNvSpPr>
              <a:spLocks noChangeArrowheads="1"/>
            </p:cNvSpPr>
            <p:nvPr/>
          </p:nvSpPr>
          <p:spPr bwMode="auto">
            <a:xfrm>
              <a:off x="1448" y="1985"/>
              <a:ext cx="54" cy="71"/>
            </a:xfrm>
            <a:prstGeom prst="ellipse">
              <a:avLst/>
            </a:prstGeom>
            <a:solidFill>
              <a:srgbClr val="F76681"/>
            </a:solidFill>
            <a:ln w="25400">
              <a:solidFill>
                <a:schemeClr val="accent2"/>
              </a:solidFill>
              <a:round/>
              <a:headEnd/>
              <a:tailEnd/>
            </a:ln>
          </p:spPr>
          <p:txBody>
            <a:bodyPr wrap="none" anchor="ctr"/>
            <a:lstStyle/>
            <a:p>
              <a:endParaRPr lang="es-ES"/>
            </a:p>
          </p:txBody>
        </p:sp>
      </p:grpSp>
      <p:pic>
        <p:nvPicPr>
          <p:cNvPr id="14354" name="Picture 68"/>
          <p:cNvPicPr>
            <a:picLocks noChangeArrowheads="1"/>
          </p:cNvPicPr>
          <p:nvPr/>
        </p:nvPicPr>
        <p:blipFill>
          <a:blip r:embed="rId6" cstate="print"/>
          <a:srcRect/>
          <a:stretch>
            <a:fillRect/>
          </a:stretch>
        </p:blipFill>
        <p:spPr bwMode="auto">
          <a:xfrm>
            <a:off x="2362200" y="4605338"/>
            <a:ext cx="795338" cy="495300"/>
          </a:xfrm>
          <a:prstGeom prst="rect">
            <a:avLst/>
          </a:prstGeom>
          <a:noFill/>
          <a:ln w="9525">
            <a:noFill/>
            <a:miter lim="800000"/>
            <a:headEnd/>
            <a:tailEnd/>
          </a:ln>
        </p:spPr>
      </p:pic>
      <p:pic>
        <p:nvPicPr>
          <p:cNvPr id="14355" name="Picture 69"/>
          <p:cNvPicPr>
            <a:picLocks noChangeArrowheads="1"/>
          </p:cNvPicPr>
          <p:nvPr/>
        </p:nvPicPr>
        <p:blipFill>
          <a:blip r:embed="rId6" cstate="print"/>
          <a:srcRect/>
          <a:stretch>
            <a:fillRect/>
          </a:stretch>
        </p:blipFill>
        <p:spPr bwMode="auto">
          <a:xfrm>
            <a:off x="5638800" y="4529138"/>
            <a:ext cx="793750" cy="495300"/>
          </a:xfrm>
          <a:prstGeom prst="rect">
            <a:avLst/>
          </a:prstGeom>
          <a:noFill/>
          <a:ln w="9525">
            <a:noFill/>
            <a:miter lim="800000"/>
            <a:headEnd/>
            <a:tailEnd/>
          </a:ln>
        </p:spPr>
      </p:pic>
      <p:grpSp>
        <p:nvGrpSpPr>
          <p:cNvPr id="17" name="Group 70"/>
          <p:cNvGrpSpPr>
            <a:grpSpLocks/>
          </p:cNvGrpSpPr>
          <p:nvPr/>
        </p:nvGrpSpPr>
        <p:grpSpPr bwMode="auto">
          <a:xfrm>
            <a:off x="7010400" y="5591175"/>
            <a:ext cx="804863" cy="781050"/>
            <a:chOff x="4470" y="2335"/>
            <a:chExt cx="570" cy="553"/>
          </a:xfrm>
        </p:grpSpPr>
        <p:grpSp>
          <p:nvGrpSpPr>
            <p:cNvPr id="18" name="Group 71"/>
            <p:cNvGrpSpPr>
              <a:grpSpLocks/>
            </p:cNvGrpSpPr>
            <p:nvPr/>
          </p:nvGrpSpPr>
          <p:grpSpPr bwMode="auto">
            <a:xfrm>
              <a:off x="4584" y="2335"/>
              <a:ext cx="315" cy="553"/>
              <a:chOff x="4584" y="2335"/>
              <a:chExt cx="315" cy="553"/>
            </a:xfrm>
          </p:grpSpPr>
          <p:sp>
            <p:nvSpPr>
              <p:cNvPr id="14542" name="Freeform 72"/>
              <p:cNvSpPr>
                <a:spLocks/>
              </p:cNvSpPr>
              <p:nvPr/>
            </p:nvSpPr>
            <p:spPr bwMode="auto">
              <a:xfrm>
                <a:off x="4591" y="2343"/>
                <a:ext cx="289" cy="545"/>
              </a:xfrm>
              <a:custGeom>
                <a:avLst/>
                <a:gdLst>
                  <a:gd name="T0" fmla="*/ 10 w 289"/>
                  <a:gd name="T1" fmla="*/ 226 h 545"/>
                  <a:gd name="T2" fmla="*/ 0 w 289"/>
                  <a:gd name="T3" fmla="*/ 250 h 545"/>
                  <a:gd name="T4" fmla="*/ 10 w 289"/>
                  <a:gd name="T5" fmla="*/ 273 h 545"/>
                  <a:gd name="T6" fmla="*/ 16 w 289"/>
                  <a:gd name="T7" fmla="*/ 299 h 545"/>
                  <a:gd name="T8" fmla="*/ 26 w 289"/>
                  <a:gd name="T9" fmla="*/ 304 h 545"/>
                  <a:gd name="T10" fmla="*/ 33 w 289"/>
                  <a:gd name="T11" fmla="*/ 314 h 545"/>
                  <a:gd name="T12" fmla="*/ 37 w 289"/>
                  <a:gd name="T13" fmla="*/ 353 h 545"/>
                  <a:gd name="T14" fmla="*/ 53 w 289"/>
                  <a:gd name="T15" fmla="*/ 381 h 545"/>
                  <a:gd name="T16" fmla="*/ 62 w 289"/>
                  <a:gd name="T17" fmla="*/ 419 h 545"/>
                  <a:gd name="T18" fmla="*/ 77 w 289"/>
                  <a:gd name="T19" fmla="*/ 469 h 545"/>
                  <a:gd name="T20" fmla="*/ 90 w 289"/>
                  <a:gd name="T21" fmla="*/ 484 h 545"/>
                  <a:gd name="T22" fmla="*/ 144 w 289"/>
                  <a:gd name="T23" fmla="*/ 516 h 545"/>
                  <a:gd name="T24" fmla="*/ 177 w 289"/>
                  <a:gd name="T25" fmla="*/ 512 h 545"/>
                  <a:gd name="T26" fmla="*/ 236 w 289"/>
                  <a:gd name="T27" fmla="*/ 448 h 545"/>
                  <a:gd name="T28" fmla="*/ 258 w 289"/>
                  <a:gd name="T29" fmla="*/ 371 h 545"/>
                  <a:gd name="T30" fmla="*/ 264 w 289"/>
                  <a:gd name="T31" fmla="*/ 349 h 545"/>
                  <a:gd name="T32" fmla="*/ 268 w 289"/>
                  <a:gd name="T33" fmla="*/ 301 h 545"/>
                  <a:gd name="T34" fmla="*/ 280 w 289"/>
                  <a:gd name="T35" fmla="*/ 299 h 545"/>
                  <a:gd name="T36" fmla="*/ 281 w 289"/>
                  <a:gd name="T37" fmla="*/ 274 h 545"/>
                  <a:gd name="T38" fmla="*/ 288 w 289"/>
                  <a:gd name="T39" fmla="*/ 238 h 545"/>
                  <a:gd name="T40" fmla="*/ 279 w 289"/>
                  <a:gd name="T41" fmla="*/ 221 h 545"/>
                  <a:gd name="T42" fmla="*/ 280 w 289"/>
                  <a:gd name="T43" fmla="*/ 195 h 545"/>
                  <a:gd name="T44" fmla="*/ 285 w 289"/>
                  <a:gd name="T45" fmla="*/ 155 h 545"/>
                  <a:gd name="T46" fmla="*/ 286 w 289"/>
                  <a:gd name="T47" fmla="*/ 113 h 545"/>
                  <a:gd name="T48" fmla="*/ 276 w 289"/>
                  <a:gd name="T49" fmla="*/ 72 h 545"/>
                  <a:gd name="T50" fmla="*/ 250 w 289"/>
                  <a:gd name="T51" fmla="*/ 40 h 545"/>
                  <a:gd name="T52" fmla="*/ 201 w 289"/>
                  <a:gd name="T53" fmla="*/ 10 h 545"/>
                  <a:gd name="T54" fmla="*/ 144 w 289"/>
                  <a:gd name="T55" fmla="*/ 0 h 545"/>
                  <a:gd name="T56" fmla="*/ 96 w 289"/>
                  <a:gd name="T57" fmla="*/ 7 h 545"/>
                  <a:gd name="T58" fmla="*/ 44 w 289"/>
                  <a:gd name="T59" fmla="*/ 38 h 545"/>
                  <a:gd name="T60" fmla="*/ 16 w 289"/>
                  <a:gd name="T61" fmla="*/ 82 h 545"/>
                  <a:gd name="T62" fmla="*/ 7 w 289"/>
                  <a:gd name="T63" fmla="*/ 131 h 545"/>
                  <a:gd name="T64" fmla="*/ 8 w 289"/>
                  <a:gd name="T65" fmla="*/ 205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9"/>
                  <a:gd name="T100" fmla="*/ 0 h 545"/>
                  <a:gd name="T101" fmla="*/ 289 w 289"/>
                  <a:gd name="T102" fmla="*/ 545 h 5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9" h="545">
                    <a:moveTo>
                      <a:pt x="8" y="205"/>
                    </a:moveTo>
                    <a:lnTo>
                      <a:pt x="10" y="226"/>
                    </a:lnTo>
                    <a:lnTo>
                      <a:pt x="0" y="226"/>
                    </a:lnTo>
                    <a:lnTo>
                      <a:pt x="0" y="250"/>
                    </a:lnTo>
                    <a:lnTo>
                      <a:pt x="6" y="260"/>
                    </a:lnTo>
                    <a:lnTo>
                      <a:pt x="10" y="273"/>
                    </a:lnTo>
                    <a:lnTo>
                      <a:pt x="10" y="283"/>
                    </a:lnTo>
                    <a:lnTo>
                      <a:pt x="16" y="299"/>
                    </a:lnTo>
                    <a:lnTo>
                      <a:pt x="19" y="306"/>
                    </a:lnTo>
                    <a:lnTo>
                      <a:pt x="26" y="304"/>
                    </a:lnTo>
                    <a:lnTo>
                      <a:pt x="29" y="301"/>
                    </a:lnTo>
                    <a:lnTo>
                      <a:pt x="33" y="314"/>
                    </a:lnTo>
                    <a:lnTo>
                      <a:pt x="35" y="344"/>
                    </a:lnTo>
                    <a:lnTo>
                      <a:pt x="37" y="353"/>
                    </a:lnTo>
                    <a:lnTo>
                      <a:pt x="40" y="363"/>
                    </a:lnTo>
                    <a:lnTo>
                      <a:pt x="53" y="381"/>
                    </a:lnTo>
                    <a:lnTo>
                      <a:pt x="59" y="394"/>
                    </a:lnTo>
                    <a:lnTo>
                      <a:pt x="62" y="419"/>
                    </a:lnTo>
                    <a:lnTo>
                      <a:pt x="71" y="457"/>
                    </a:lnTo>
                    <a:lnTo>
                      <a:pt x="77" y="469"/>
                    </a:lnTo>
                    <a:lnTo>
                      <a:pt x="81" y="477"/>
                    </a:lnTo>
                    <a:lnTo>
                      <a:pt x="90" y="484"/>
                    </a:lnTo>
                    <a:lnTo>
                      <a:pt x="112" y="496"/>
                    </a:lnTo>
                    <a:lnTo>
                      <a:pt x="144" y="516"/>
                    </a:lnTo>
                    <a:lnTo>
                      <a:pt x="160" y="544"/>
                    </a:lnTo>
                    <a:lnTo>
                      <a:pt x="177" y="512"/>
                    </a:lnTo>
                    <a:lnTo>
                      <a:pt x="208" y="481"/>
                    </a:lnTo>
                    <a:lnTo>
                      <a:pt x="236" y="448"/>
                    </a:lnTo>
                    <a:lnTo>
                      <a:pt x="236" y="399"/>
                    </a:lnTo>
                    <a:lnTo>
                      <a:pt x="258" y="371"/>
                    </a:lnTo>
                    <a:lnTo>
                      <a:pt x="261" y="361"/>
                    </a:lnTo>
                    <a:lnTo>
                      <a:pt x="264" y="349"/>
                    </a:lnTo>
                    <a:lnTo>
                      <a:pt x="265" y="334"/>
                    </a:lnTo>
                    <a:lnTo>
                      <a:pt x="268" y="301"/>
                    </a:lnTo>
                    <a:lnTo>
                      <a:pt x="276" y="304"/>
                    </a:lnTo>
                    <a:lnTo>
                      <a:pt x="280" y="299"/>
                    </a:lnTo>
                    <a:lnTo>
                      <a:pt x="280" y="294"/>
                    </a:lnTo>
                    <a:lnTo>
                      <a:pt x="281" y="274"/>
                    </a:lnTo>
                    <a:lnTo>
                      <a:pt x="283" y="265"/>
                    </a:lnTo>
                    <a:lnTo>
                      <a:pt x="288" y="238"/>
                    </a:lnTo>
                    <a:lnTo>
                      <a:pt x="283" y="226"/>
                    </a:lnTo>
                    <a:lnTo>
                      <a:pt x="279" y="221"/>
                    </a:lnTo>
                    <a:lnTo>
                      <a:pt x="276" y="220"/>
                    </a:lnTo>
                    <a:lnTo>
                      <a:pt x="280" y="195"/>
                    </a:lnTo>
                    <a:lnTo>
                      <a:pt x="281" y="175"/>
                    </a:lnTo>
                    <a:lnTo>
                      <a:pt x="285" y="155"/>
                    </a:lnTo>
                    <a:lnTo>
                      <a:pt x="288" y="135"/>
                    </a:lnTo>
                    <a:lnTo>
                      <a:pt x="286" y="113"/>
                    </a:lnTo>
                    <a:lnTo>
                      <a:pt x="281" y="91"/>
                    </a:lnTo>
                    <a:lnTo>
                      <a:pt x="276" y="72"/>
                    </a:lnTo>
                    <a:lnTo>
                      <a:pt x="268" y="58"/>
                    </a:lnTo>
                    <a:lnTo>
                      <a:pt x="250" y="40"/>
                    </a:lnTo>
                    <a:lnTo>
                      <a:pt x="232" y="25"/>
                    </a:lnTo>
                    <a:lnTo>
                      <a:pt x="201" y="10"/>
                    </a:lnTo>
                    <a:lnTo>
                      <a:pt x="170" y="3"/>
                    </a:lnTo>
                    <a:lnTo>
                      <a:pt x="144" y="0"/>
                    </a:lnTo>
                    <a:lnTo>
                      <a:pt x="121" y="2"/>
                    </a:lnTo>
                    <a:lnTo>
                      <a:pt x="96" y="7"/>
                    </a:lnTo>
                    <a:lnTo>
                      <a:pt x="64" y="23"/>
                    </a:lnTo>
                    <a:lnTo>
                      <a:pt x="44" y="38"/>
                    </a:lnTo>
                    <a:lnTo>
                      <a:pt x="26" y="60"/>
                    </a:lnTo>
                    <a:lnTo>
                      <a:pt x="16" y="82"/>
                    </a:lnTo>
                    <a:lnTo>
                      <a:pt x="11" y="100"/>
                    </a:lnTo>
                    <a:lnTo>
                      <a:pt x="7" y="131"/>
                    </a:lnTo>
                    <a:lnTo>
                      <a:pt x="7" y="158"/>
                    </a:lnTo>
                    <a:lnTo>
                      <a:pt x="8" y="205"/>
                    </a:lnTo>
                  </a:path>
                </a:pathLst>
              </a:custGeom>
              <a:solidFill>
                <a:srgbClr val="FCD1C1"/>
              </a:solidFill>
              <a:ln w="12700" cap="rnd">
                <a:solidFill>
                  <a:srgbClr val="000000"/>
                </a:solidFill>
                <a:round/>
                <a:headEnd/>
                <a:tailEnd/>
              </a:ln>
            </p:spPr>
            <p:txBody>
              <a:bodyPr wrap="none" lIns="81864" tIns="40932" rIns="81864" bIns="40932">
                <a:spAutoFit/>
              </a:bodyPr>
              <a:lstStyle/>
              <a:p>
                <a:endParaRPr lang="es-ES"/>
              </a:p>
            </p:txBody>
          </p:sp>
          <p:grpSp>
            <p:nvGrpSpPr>
              <p:cNvPr id="19" name="Group 73"/>
              <p:cNvGrpSpPr>
                <a:grpSpLocks/>
              </p:cNvGrpSpPr>
              <p:nvPr/>
            </p:nvGrpSpPr>
            <p:grpSpPr bwMode="auto">
              <a:xfrm>
                <a:off x="4584" y="2335"/>
                <a:ext cx="315" cy="438"/>
                <a:chOff x="4584" y="2335"/>
                <a:chExt cx="315" cy="438"/>
              </a:xfrm>
            </p:grpSpPr>
            <p:sp>
              <p:nvSpPr>
                <p:cNvPr id="14559" name="Freeform 74"/>
                <p:cNvSpPr>
                  <a:spLocks/>
                </p:cNvSpPr>
                <p:nvPr/>
              </p:nvSpPr>
              <p:spPr bwMode="auto">
                <a:xfrm>
                  <a:off x="4762" y="2522"/>
                  <a:ext cx="80" cy="20"/>
                </a:xfrm>
                <a:custGeom>
                  <a:avLst/>
                  <a:gdLst>
                    <a:gd name="T0" fmla="*/ 2 w 80"/>
                    <a:gd name="T1" fmla="*/ 3 h 20"/>
                    <a:gd name="T2" fmla="*/ 20 w 80"/>
                    <a:gd name="T3" fmla="*/ 2 h 20"/>
                    <a:gd name="T4" fmla="*/ 27 w 80"/>
                    <a:gd name="T5" fmla="*/ 0 h 20"/>
                    <a:gd name="T6" fmla="*/ 35 w 80"/>
                    <a:gd name="T7" fmla="*/ 0 h 20"/>
                    <a:gd name="T8" fmla="*/ 52 w 80"/>
                    <a:gd name="T9" fmla="*/ 6 h 20"/>
                    <a:gd name="T10" fmla="*/ 79 w 80"/>
                    <a:gd name="T11" fmla="*/ 19 h 20"/>
                    <a:gd name="T12" fmla="*/ 70 w 80"/>
                    <a:gd name="T13" fmla="*/ 17 h 20"/>
                    <a:gd name="T14" fmla="*/ 61 w 80"/>
                    <a:gd name="T15" fmla="*/ 11 h 20"/>
                    <a:gd name="T16" fmla="*/ 54 w 80"/>
                    <a:gd name="T17" fmla="*/ 10 h 20"/>
                    <a:gd name="T18" fmla="*/ 47 w 80"/>
                    <a:gd name="T19" fmla="*/ 8 h 20"/>
                    <a:gd name="T20" fmla="*/ 43 w 80"/>
                    <a:gd name="T21" fmla="*/ 6 h 20"/>
                    <a:gd name="T22" fmla="*/ 36 w 80"/>
                    <a:gd name="T23" fmla="*/ 6 h 20"/>
                    <a:gd name="T24" fmla="*/ 31 w 80"/>
                    <a:gd name="T25" fmla="*/ 6 h 20"/>
                    <a:gd name="T26" fmla="*/ 26 w 80"/>
                    <a:gd name="T27" fmla="*/ 6 h 20"/>
                    <a:gd name="T28" fmla="*/ 20 w 80"/>
                    <a:gd name="T29" fmla="*/ 8 h 20"/>
                    <a:gd name="T30" fmla="*/ 6 w 80"/>
                    <a:gd name="T31" fmla="*/ 11 h 20"/>
                    <a:gd name="T32" fmla="*/ 1 w 80"/>
                    <a:gd name="T33" fmla="*/ 10 h 20"/>
                    <a:gd name="T34" fmla="*/ 0 w 80"/>
                    <a:gd name="T35" fmla="*/ 8 h 20"/>
                    <a:gd name="T36" fmla="*/ 1 w 80"/>
                    <a:gd name="T37" fmla="*/ 6 h 20"/>
                    <a:gd name="T38" fmla="*/ 2 w 80"/>
                    <a:gd name="T39" fmla="*/ 3 h 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20"/>
                    <a:gd name="T62" fmla="*/ 80 w 80"/>
                    <a:gd name="T63" fmla="*/ 20 h 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20">
                      <a:moveTo>
                        <a:pt x="2" y="3"/>
                      </a:moveTo>
                      <a:lnTo>
                        <a:pt x="20" y="2"/>
                      </a:lnTo>
                      <a:lnTo>
                        <a:pt x="27" y="0"/>
                      </a:lnTo>
                      <a:lnTo>
                        <a:pt x="35" y="0"/>
                      </a:lnTo>
                      <a:lnTo>
                        <a:pt x="52" y="6"/>
                      </a:lnTo>
                      <a:lnTo>
                        <a:pt x="79" y="19"/>
                      </a:lnTo>
                      <a:lnTo>
                        <a:pt x="70" y="17"/>
                      </a:lnTo>
                      <a:lnTo>
                        <a:pt x="61" y="11"/>
                      </a:lnTo>
                      <a:lnTo>
                        <a:pt x="54" y="10"/>
                      </a:lnTo>
                      <a:lnTo>
                        <a:pt x="47" y="8"/>
                      </a:lnTo>
                      <a:lnTo>
                        <a:pt x="43" y="6"/>
                      </a:lnTo>
                      <a:lnTo>
                        <a:pt x="36" y="6"/>
                      </a:lnTo>
                      <a:lnTo>
                        <a:pt x="31" y="6"/>
                      </a:lnTo>
                      <a:lnTo>
                        <a:pt x="26" y="6"/>
                      </a:lnTo>
                      <a:lnTo>
                        <a:pt x="20" y="8"/>
                      </a:lnTo>
                      <a:lnTo>
                        <a:pt x="6" y="11"/>
                      </a:lnTo>
                      <a:lnTo>
                        <a:pt x="1" y="10"/>
                      </a:lnTo>
                      <a:lnTo>
                        <a:pt x="0" y="8"/>
                      </a:lnTo>
                      <a:lnTo>
                        <a:pt x="1" y="6"/>
                      </a:lnTo>
                      <a:lnTo>
                        <a:pt x="2" y="3"/>
                      </a:lnTo>
                    </a:path>
                  </a:pathLst>
                </a:custGeom>
                <a:solidFill>
                  <a:srgbClr val="000000"/>
                </a:solidFill>
                <a:ln w="9525" cap="rnd">
                  <a:noFill/>
                  <a:round/>
                  <a:headEnd/>
                  <a:tailEnd/>
                </a:ln>
              </p:spPr>
              <p:txBody>
                <a:bodyPr wrap="none" lIns="81864" tIns="40932" rIns="81864" bIns="40932">
                  <a:spAutoFit/>
                </a:bodyPr>
                <a:lstStyle/>
                <a:p>
                  <a:endParaRPr lang="es-ES"/>
                </a:p>
              </p:txBody>
            </p:sp>
            <p:sp>
              <p:nvSpPr>
                <p:cNvPr id="14560" name="Freeform 75"/>
                <p:cNvSpPr>
                  <a:spLocks/>
                </p:cNvSpPr>
                <p:nvPr/>
              </p:nvSpPr>
              <p:spPr bwMode="auto">
                <a:xfrm>
                  <a:off x="4584" y="2335"/>
                  <a:ext cx="315" cy="250"/>
                </a:xfrm>
                <a:custGeom>
                  <a:avLst/>
                  <a:gdLst>
                    <a:gd name="T0" fmla="*/ 6 w 315"/>
                    <a:gd name="T1" fmla="*/ 236 h 250"/>
                    <a:gd name="T2" fmla="*/ 4 w 315"/>
                    <a:gd name="T3" fmla="*/ 191 h 250"/>
                    <a:gd name="T4" fmla="*/ 0 w 315"/>
                    <a:gd name="T5" fmla="*/ 152 h 250"/>
                    <a:gd name="T6" fmla="*/ 0 w 315"/>
                    <a:gd name="T7" fmla="*/ 110 h 250"/>
                    <a:gd name="T8" fmla="*/ 2 w 315"/>
                    <a:gd name="T9" fmla="*/ 87 h 250"/>
                    <a:gd name="T10" fmla="*/ 6 w 315"/>
                    <a:gd name="T11" fmla="*/ 76 h 250"/>
                    <a:gd name="T12" fmla="*/ 11 w 315"/>
                    <a:gd name="T13" fmla="*/ 64 h 250"/>
                    <a:gd name="T14" fmla="*/ 20 w 315"/>
                    <a:gd name="T15" fmla="*/ 53 h 250"/>
                    <a:gd name="T16" fmla="*/ 32 w 315"/>
                    <a:gd name="T17" fmla="*/ 41 h 250"/>
                    <a:gd name="T18" fmla="*/ 48 w 315"/>
                    <a:gd name="T19" fmla="*/ 28 h 250"/>
                    <a:gd name="T20" fmla="*/ 76 w 315"/>
                    <a:gd name="T21" fmla="*/ 15 h 250"/>
                    <a:gd name="T22" fmla="*/ 101 w 315"/>
                    <a:gd name="T23" fmla="*/ 7 h 250"/>
                    <a:gd name="T24" fmla="*/ 123 w 315"/>
                    <a:gd name="T25" fmla="*/ 2 h 250"/>
                    <a:gd name="T26" fmla="*/ 144 w 315"/>
                    <a:gd name="T27" fmla="*/ 0 h 250"/>
                    <a:gd name="T28" fmla="*/ 175 w 315"/>
                    <a:gd name="T29" fmla="*/ 0 h 250"/>
                    <a:gd name="T30" fmla="*/ 210 w 315"/>
                    <a:gd name="T31" fmla="*/ 5 h 250"/>
                    <a:gd name="T32" fmla="*/ 226 w 315"/>
                    <a:gd name="T33" fmla="*/ 12 h 250"/>
                    <a:gd name="T34" fmla="*/ 244 w 315"/>
                    <a:gd name="T35" fmla="*/ 20 h 250"/>
                    <a:gd name="T36" fmla="*/ 260 w 315"/>
                    <a:gd name="T37" fmla="*/ 35 h 250"/>
                    <a:gd name="T38" fmla="*/ 269 w 315"/>
                    <a:gd name="T39" fmla="*/ 54 h 250"/>
                    <a:gd name="T40" fmla="*/ 289 w 315"/>
                    <a:gd name="T41" fmla="*/ 69 h 250"/>
                    <a:gd name="T42" fmla="*/ 305 w 315"/>
                    <a:gd name="T43" fmla="*/ 94 h 250"/>
                    <a:gd name="T44" fmla="*/ 309 w 315"/>
                    <a:gd name="T45" fmla="*/ 122 h 250"/>
                    <a:gd name="T46" fmla="*/ 314 w 315"/>
                    <a:gd name="T47" fmla="*/ 167 h 250"/>
                    <a:gd name="T48" fmla="*/ 311 w 315"/>
                    <a:gd name="T49" fmla="*/ 196 h 250"/>
                    <a:gd name="T50" fmla="*/ 306 w 315"/>
                    <a:gd name="T51" fmla="*/ 213 h 250"/>
                    <a:gd name="T52" fmla="*/ 289 w 315"/>
                    <a:gd name="T53" fmla="*/ 233 h 250"/>
                    <a:gd name="T54" fmla="*/ 281 w 315"/>
                    <a:gd name="T55" fmla="*/ 229 h 250"/>
                    <a:gd name="T56" fmla="*/ 278 w 315"/>
                    <a:gd name="T57" fmla="*/ 237 h 250"/>
                    <a:gd name="T58" fmla="*/ 286 w 315"/>
                    <a:gd name="T59" fmla="*/ 190 h 250"/>
                    <a:gd name="T60" fmla="*/ 291 w 315"/>
                    <a:gd name="T61" fmla="*/ 150 h 250"/>
                    <a:gd name="T62" fmla="*/ 287 w 315"/>
                    <a:gd name="T63" fmla="*/ 110 h 250"/>
                    <a:gd name="T64" fmla="*/ 277 w 315"/>
                    <a:gd name="T65" fmla="*/ 91 h 250"/>
                    <a:gd name="T66" fmla="*/ 271 w 315"/>
                    <a:gd name="T67" fmla="*/ 78 h 250"/>
                    <a:gd name="T68" fmla="*/ 268 w 315"/>
                    <a:gd name="T69" fmla="*/ 64 h 250"/>
                    <a:gd name="T70" fmla="*/ 259 w 315"/>
                    <a:gd name="T71" fmla="*/ 56 h 250"/>
                    <a:gd name="T72" fmla="*/ 244 w 315"/>
                    <a:gd name="T73" fmla="*/ 58 h 250"/>
                    <a:gd name="T74" fmla="*/ 230 w 315"/>
                    <a:gd name="T75" fmla="*/ 61 h 250"/>
                    <a:gd name="T76" fmla="*/ 217 w 315"/>
                    <a:gd name="T77" fmla="*/ 66 h 250"/>
                    <a:gd name="T78" fmla="*/ 201 w 315"/>
                    <a:gd name="T79" fmla="*/ 74 h 250"/>
                    <a:gd name="T80" fmla="*/ 186 w 315"/>
                    <a:gd name="T81" fmla="*/ 86 h 250"/>
                    <a:gd name="T82" fmla="*/ 168 w 315"/>
                    <a:gd name="T83" fmla="*/ 97 h 250"/>
                    <a:gd name="T84" fmla="*/ 157 w 315"/>
                    <a:gd name="T85" fmla="*/ 99 h 250"/>
                    <a:gd name="T86" fmla="*/ 144 w 315"/>
                    <a:gd name="T87" fmla="*/ 102 h 250"/>
                    <a:gd name="T88" fmla="*/ 125 w 315"/>
                    <a:gd name="T89" fmla="*/ 106 h 250"/>
                    <a:gd name="T90" fmla="*/ 109 w 315"/>
                    <a:gd name="T91" fmla="*/ 104 h 250"/>
                    <a:gd name="T92" fmla="*/ 96 w 315"/>
                    <a:gd name="T93" fmla="*/ 97 h 250"/>
                    <a:gd name="T94" fmla="*/ 75 w 315"/>
                    <a:gd name="T95" fmla="*/ 84 h 250"/>
                    <a:gd name="T96" fmla="*/ 56 w 315"/>
                    <a:gd name="T97" fmla="*/ 79 h 250"/>
                    <a:gd name="T98" fmla="*/ 51 w 315"/>
                    <a:gd name="T99" fmla="*/ 84 h 250"/>
                    <a:gd name="T100" fmla="*/ 45 w 315"/>
                    <a:gd name="T101" fmla="*/ 104 h 250"/>
                    <a:gd name="T102" fmla="*/ 38 w 315"/>
                    <a:gd name="T103" fmla="*/ 130 h 250"/>
                    <a:gd name="T104" fmla="*/ 29 w 315"/>
                    <a:gd name="T105" fmla="*/ 143 h 250"/>
                    <a:gd name="T106" fmla="*/ 27 w 315"/>
                    <a:gd name="T107" fmla="*/ 178 h 250"/>
                    <a:gd name="T108" fmla="*/ 29 w 315"/>
                    <a:gd name="T109" fmla="*/ 201 h 250"/>
                    <a:gd name="T110" fmla="*/ 29 w 315"/>
                    <a:gd name="T111" fmla="*/ 221 h 250"/>
                    <a:gd name="T112" fmla="*/ 16 w 315"/>
                    <a:gd name="T113" fmla="*/ 234 h 250"/>
                    <a:gd name="T114" fmla="*/ 11 w 315"/>
                    <a:gd name="T115" fmla="*/ 241 h 2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5"/>
                    <a:gd name="T175" fmla="*/ 0 h 250"/>
                    <a:gd name="T176" fmla="*/ 315 w 315"/>
                    <a:gd name="T177" fmla="*/ 250 h 25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5" h="250">
                      <a:moveTo>
                        <a:pt x="7" y="249"/>
                      </a:moveTo>
                      <a:lnTo>
                        <a:pt x="6" y="236"/>
                      </a:lnTo>
                      <a:lnTo>
                        <a:pt x="6" y="211"/>
                      </a:lnTo>
                      <a:lnTo>
                        <a:pt x="4" y="191"/>
                      </a:lnTo>
                      <a:lnTo>
                        <a:pt x="1" y="168"/>
                      </a:lnTo>
                      <a:lnTo>
                        <a:pt x="0" y="152"/>
                      </a:lnTo>
                      <a:lnTo>
                        <a:pt x="0" y="135"/>
                      </a:lnTo>
                      <a:lnTo>
                        <a:pt x="0" y="110"/>
                      </a:lnTo>
                      <a:lnTo>
                        <a:pt x="1" y="99"/>
                      </a:lnTo>
                      <a:lnTo>
                        <a:pt x="2" y="87"/>
                      </a:lnTo>
                      <a:lnTo>
                        <a:pt x="4" y="81"/>
                      </a:lnTo>
                      <a:lnTo>
                        <a:pt x="6" y="76"/>
                      </a:lnTo>
                      <a:lnTo>
                        <a:pt x="8" y="69"/>
                      </a:lnTo>
                      <a:lnTo>
                        <a:pt x="11" y="64"/>
                      </a:lnTo>
                      <a:lnTo>
                        <a:pt x="15" y="59"/>
                      </a:lnTo>
                      <a:lnTo>
                        <a:pt x="20" y="53"/>
                      </a:lnTo>
                      <a:lnTo>
                        <a:pt x="24" y="48"/>
                      </a:lnTo>
                      <a:lnTo>
                        <a:pt x="32" y="41"/>
                      </a:lnTo>
                      <a:lnTo>
                        <a:pt x="40" y="35"/>
                      </a:lnTo>
                      <a:lnTo>
                        <a:pt x="48" y="28"/>
                      </a:lnTo>
                      <a:lnTo>
                        <a:pt x="60" y="23"/>
                      </a:lnTo>
                      <a:lnTo>
                        <a:pt x="76" y="15"/>
                      </a:lnTo>
                      <a:lnTo>
                        <a:pt x="88" y="10"/>
                      </a:lnTo>
                      <a:lnTo>
                        <a:pt x="101" y="7"/>
                      </a:lnTo>
                      <a:lnTo>
                        <a:pt x="114" y="3"/>
                      </a:lnTo>
                      <a:lnTo>
                        <a:pt x="123" y="2"/>
                      </a:lnTo>
                      <a:lnTo>
                        <a:pt x="134" y="0"/>
                      </a:lnTo>
                      <a:lnTo>
                        <a:pt x="144" y="0"/>
                      </a:lnTo>
                      <a:lnTo>
                        <a:pt x="156" y="0"/>
                      </a:lnTo>
                      <a:lnTo>
                        <a:pt x="175" y="0"/>
                      </a:lnTo>
                      <a:lnTo>
                        <a:pt x="193" y="2"/>
                      </a:lnTo>
                      <a:lnTo>
                        <a:pt x="210" y="5"/>
                      </a:lnTo>
                      <a:lnTo>
                        <a:pt x="217" y="8"/>
                      </a:lnTo>
                      <a:lnTo>
                        <a:pt x="226" y="12"/>
                      </a:lnTo>
                      <a:lnTo>
                        <a:pt x="237" y="15"/>
                      </a:lnTo>
                      <a:lnTo>
                        <a:pt x="244" y="20"/>
                      </a:lnTo>
                      <a:lnTo>
                        <a:pt x="251" y="26"/>
                      </a:lnTo>
                      <a:lnTo>
                        <a:pt x="260" y="35"/>
                      </a:lnTo>
                      <a:lnTo>
                        <a:pt x="265" y="43"/>
                      </a:lnTo>
                      <a:lnTo>
                        <a:pt x="269" y="54"/>
                      </a:lnTo>
                      <a:lnTo>
                        <a:pt x="286" y="64"/>
                      </a:lnTo>
                      <a:lnTo>
                        <a:pt x="289" y="69"/>
                      </a:lnTo>
                      <a:lnTo>
                        <a:pt x="298" y="78"/>
                      </a:lnTo>
                      <a:lnTo>
                        <a:pt x="305" y="94"/>
                      </a:lnTo>
                      <a:lnTo>
                        <a:pt x="306" y="106"/>
                      </a:lnTo>
                      <a:lnTo>
                        <a:pt x="309" y="122"/>
                      </a:lnTo>
                      <a:lnTo>
                        <a:pt x="312" y="150"/>
                      </a:lnTo>
                      <a:lnTo>
                        <a:pt x="314" y="167"/>
                      </a:lnTo>
                      <a:lnTo>
                        <a:pt x="312" y="185"/>
                      </a:lnTo>
                      <a:lnTo>
                        <a:pt x="311" y="196"/>
                      </a:lnTo>
                      <a:lnTo>
                        <a:pt x="309" y="206"/>
                      </a:lnTo>
                      <a:lnTo>
                        <a:pt x="306" y="213"/>
                      </a:lnTo>
                      <a:lnTo>
                        <a:pt x="300" y="221"/>
                      </a:lnTo>
                      <a:lnTo>
                        <a:pt x="289" y="233"/>
                      </a:lnTo>
                      <a:lnTo>
                        <a:pt x="286" y="228"/>
                      </a:lnTo>
                      <a:lnTo>
                        <a:pt x="281" y="229"/>
                      </a:lnTo>
                      <a:lnTo>
                        <a:pt x="280" y="236"/>
                      </a:lnTo>
                      <a:lnTo>
                        <a:pt x="278" y="237"/>
                      </a:lnTo>
                      <a:lnTo>
                        <a:pt x="282" y="208"/>
                      </a:lnTo>
                      <a:lnTo>
                        <a:pt x="286" y="190"/>
                      </a:lnTo>
                      <a:lnTo>
                        <a:pt x="286" y="173"/>
                      </a:lnTo>
                      <a:lnTo>
                        <a:pt x="291" y="150"/>
                      </a:lnTo>
                      <a:lnTo>
                        <a:pt x="289" y="122"/>
                      </a:lnTo>
                      <a:lnTo>
                        <a:pt x="287" y="110"/>
                      </a:lnTo>
                      <a:lnTo>
                        <a:pt x="281" y="101"/>
                      </a:lnTo>
                      <a:lnTo>
                        <a:pt x="277" y="91"/>
                      </a:lnTo>
                      <a:lnTo>
                        <a:pt x="273" y="84"/>
                      </a:lnTo>
                      <a:lnTo>
                        <a:pt x="271" y="78"/>
                      </a:lnTo>
                      <a:lnTo>
                        <a:pt x="269" y="73"/>
                      </a:lnTo>
                      <a:lnTo>
                        <a:pt x="268" y="64"/>
                      </a:lnTo>
                      <a:lnTo>
                        <a:pt x="265" y="64"/>
                      </a:lnTo>
                      <a:lnTo>
                        <a:pt x="259" y="56"/>
                      </a:lnTo>
                      <a:lnTo>
                        <a:pt x="251" y="56"/>
                      </a:lnTo>
                      <a:lnTo>
                        <a:pt x="244" y="58"/>
                      </a:lnTo>
                      <a:lnTo>
                        <a:pt x="237" y="58"/>
                      </a:lnTo>
                      <a:lnTo>
                        <a:pt x="230" y="61"/>
                      </a:lnTo>
                      <a:lnTo>
                        <a:pt x="224" y="63"/>
                      </a:lnTo>
                      <a:lnTo>
                        <a:pt x="217" y="66"/>
                      </a:lnTo>
                      <a:lnTo>
                        <a:pt x="209" y="69"/>
                      </a:lnTo>
                      <a:lnTo>
                        <a:pt x="201" y="74"/>
                      </a:lnTo>
                      <a:lnTo>
                        <a:pt x="194" y="81"/>
                      </a:lnTo>
                      <a:lnTo>
                        <a:pt x="186" y="86"/>
                      </a:lnTo>
                      <a:lnTo>
                        <a:pt x="178" y="92"/>
                      </a:lnTo>
                      <a:lnTo>
                        <a:pt x="168" y="97"/>
                      </a:lnTo>
                      <a:lnTo>
                        <a:pt x="163" y="97"/>
                      </a:lnTo>
                      <a:lnTo>
                        <a:pt x="157" y="99"/>
                      </a:lnTo>
                      <a:lnTo>
                        <a:pt x="152" y="101"/>
                      </a:lnTo>
                      <a:lnTo>
                        <a:pt x="144" y="102"/>
                      </a:lnTo>
                      <a:lnTo>
                        <a:pt x="134" y="104"/>
                      </a:lnTo>
                      <a:lnTo>
                        <a:pt x="125" y="106"/>
                      </a:lnTo>
                      <a:lnTo>
                        <a:pt x="118" y="106"/>
                      </a:lnTo>
                      <a:lnTo>
                        <a:pt x="109" y="104"/>
                      </a:lnTo>
                      <a:lnTo>
                        <a:pt x="107" y="102"/>
                      </a:lnTo>
                      <a:lnTo>
                        <a:pt x="96" y="97"/>
                      </a:lnTo>
                      <a:lnTo>
                        <a:pt x="83" y="91"/>
                      </a:lnTo>
                      <a:lnTo>
                        <a:pt x="75" y="84"/>
                      </a:lnTo>
                      <a:lnTo>
                        <a:pt x="63" y="78"/>
                      </a:lnTo>
                      <a:lnTo>
                        <a:pt x="56" y="79"/>
                      </a:lnTo>
                      <a:lnTo>
                        <a:pt x="54" y="79"/>
                      </a:lnTo>
                      <a:lnTo>
                        <a:pt x="51" y="84"/>
                      </a:lnTo>
                      <a:lnTo>
                        <a:pt x="47" y="92"/>
                      </a:lnTo>
                      <a:lnTo>
                        <a:pt x="45" y="104"/>
                      </a:lnTo>
                      <a:lnTo>
                        <a:pt x="40" y="115"/>
                      </a:lnTo>
                      <a:lnTo>
                        <a:pt x="38" y="130"/>
                      </a:lnTo>
                      <a:lnTo>
                        <a:pt x="35" y="134"/>
                      </a:lnTo>
                      <a:lnTo>
                        <a:pt x="29" y="143"/>
                      </a:lnTo>
                      <a:lnTo>
                        <a:pt x="27" y="162"/>
                      </a:lnTo>
                      <a:lnTo>
                        <a:pt x="27" y="178"/>
                      </a:lnTo>
                      <a:lnTo>
                        <a:pt x="27" y="193"/>
                      </a:lnTo>
                      <a:lnTo>
                        <a:pt x="29" y="201"/>
                      </a:lnTo>
                      <a:lnTo>
                        <a:pt x="31" y="214"/>
                      </a:lnTo>
                      <a:lnTo>
                        <a:pt x="29" y="221"/>
                      </a:lnTo>
                      <a:lnTo>
                        <a:pt x="26" y="228"/>
                      </a:lnTo>
                      <a:lnTo>
                        <a:pt x="16" y="234"/>
                      </a:lnTo>
                      <a:lnTo>
                        <a:pt x="13" y="236"/>
                      </a:lnTo>
                      <a:lnTo>
                        <a:pt x="11" y="241"/>
                      </a:lnTo>
                      <a:lnTo>
                        <a:pt x="7" y="249"/>
                      </a:lnTo>
                    </a:path>
                  </a:pathLst>
                </a:custGeom>
                <a:solidFill>
                  <a:srgbClr val="000000"/>
                </a:solidFill>
                <a:ln w="9525" cap="rnd">
                  <a:noFill/>
                  <a:round/>
                  <a:headEnd/>
                  <a:tailEnd/>
                </a:ln>
              </p:spPr>
              <p:txBody>
                <a:bodyPr wrap="none" lIns="81864" tIns="40932" rIns="81864" bIns="40932">
                  <a:spAutoFit/>
                </a:bodyPr>
                <a:lstStyle/>
                <a:p>
                  <a:endParaRPr lang="es-ES"/>
                </a:p>
              </p:txBody>
            </p:sp>
            <p:sp>
              <p:nvSpPr>
                <p:cNvPr id="14561" name="Freeform 76"/>
                <p:cNvSpPr>
                  <a:spLocks/>
                </p:cNvSpPr>
                <p:nvPr/>
              </p:nvSpPr>
              <p:spPr bwMode="auto">
                <a:xfrm>
                  <a:off x="4628" y="2518"/>
                  <a:ext cx="81" cy="17"/>
                </a:xfrm>
                <a:custGeom>
                  <a:avLst/>
                  <a:gdLst>
                    <a:gd name="T0" fmla="*/ 0 w 81"/>
                    <a:gd name="T1" fmla="*/ 16 h 17"/>
                    <a:gd name="T2" fmla="*/ 10 w 81"/>
                    <a:gd name="T3" fmla="*/ 11 h 17"/>
                    <a:gd name="T4" fmla="*/ 18 w 81"/>
                    <a:gd name="T5" fmla="*/ 4 h 17"/>
                    <a:gd name="T6" fmla="*/ 29 w 81"/>
                    <a:gd name="T7" fmla="*/ 1 h 17"/>
                    <a:gd name="T8" fmla="*/ 36 w 81"/>
                    <a:gd name="T9" fmla="*/ 0 h 17"/>
                    <a:gd name="T10" fmla="*/ 43 w 81"/>
                    <a:gd name="T11" fmla="*/ 0 h 17"/>
                    <a:gd name="T12" fmla="*/ 50 w 81"/>
                    <a:gd name="T13" fmla="*/ 1 h 17"/>
                    <a:gd name="T14" fmla="*/ 59 w 81"/>
                    <a:gd name="T15" fmla="*/ 3 h 17"/>
                    <a:gd name="T16" fmla="*/ 65 w 81"/>
                    <a:gd name="T17" fmla="*/ 4 h 17"/>
                    <a:gd name="T18" fmla="*/ 72 w 81"/>
                    <a:gd name="T19" fmla="*/ 7 h 17"/>
                    <a:gd name="T20" fmla="*/ 78 w 81"/>
                    <a:gd name="T21" fmla="*/ 8 h 17"/>
                    <a:gd name="T22" fmla="*/ 80 w 81"/>
                    <a:gd name="T23" fmla="*/ 11 h 17"/>
                    <a:gd name="T24" fmla="*/ 78 w 81"/>
                    <a:gd name="T25" fmla="*/ 14 h 17"/>
                    <a:gd name="T26" fmla="*/ 75 w 81"/>
                    <a:gd name="T27" fmla="*/ 14 h 17"/>
                    <a:gd name="T28" fmla="*/ 65 w 81"/>
                    <a:gd name="T29" fmla="*/ 12 h 17"/>
                    <a:gd name="T30" fmla="*/ 50 w 81"/>
                    <a:gd name="T31" fmla="*/ 11 h 17"/>
                    <a:gd name="T32" fmla="*/ 44 w 81"/>
                    <a:gd name="T33" fmla="*/ 8 h 17"/>
                    <a:gd name="T34" fmla="*/ 40 w 81"/>
                    <a:gd name="T35" fmla="*/ 7 h 17"/>
                    <a:gd name="T36" fmla="*/ 34 w 81"/>
                    <a:gd name="T37" fmla="*/ 7 h 17"/>
                    <a:gd name="T38" fmla="*/ 25 w 81"/>
                    <a:gd name="T39" fmla="*/ 8 h 17"/>
                    <a:gd name="T40" fmla="*/ 16 w 81"/>
                    <a:gd name="T41" fmla="*/ 12 h 17"/>
                    <a:gd name="T42" fmla="*/ 10 w 81"/>
                    <a:gd name="T43" fmla="*/ 14 h 17"/>
                    <a:gd name="T44" fmla="*/ 6 w 81"/>
                    <a:gd name="T45" fmla="*/ 16 h 17"/>
                    <a:gd name="T46" fmla="*/ 0 w 81"/>
                    <a:gd name="T47" fmla="*/ 16 h 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1"/>
                    <a:gd name="T73" fmla="*/ 0 h 17"/>
                    <a:gd name="T74" fmla="*/ 81 w 81"/>
                    <a:gd name="T75" fmla="*/ 17 h 1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1" h="17">
                      <a:moveTo>
                        <a:pt x="0" y="16"/>
                      </a:moveTo>
                      <a:lnTo>
                        <a:pt x="10" y="11"/>
                      </a:lnTo>
                      <a:lnTo>
                        <a:pt x="18" y="4"/>
                      </a:lnTo>
                      <a:lnTo>
                        <a:pt x="29" y="1"/>
                      </a:lnTo>
                      <a:lnTo>
                        <a:pt x="36" y="0"/>
                      </a:lnTo>
                      <a:lnTo>
                        <a:pt x="43" y="0"/>
                      </a:lnTo>
                      <a:lnTo>
                        <a:pt x="50" y="1"/>
                      </a:lnTo>
                      <a:lnTo>
                        <a:pt x="59" y="3"/>
                      </a:lnTo>
                      <a:lnTo>
                        <a:pt x="65" y="4"/>
                      </a:lnTo>
                      <a:lnTo>
                        <a:pt x="72" y="7"/>
                      </a:lnTo>
                      <a:lnTo>
                        <a:pt x="78" y="8"/>
                      </a:lnTo>
                      <a:lnTo>
                        <a:pt x="80" y="11"/>
                      </a:lnTo>
                      <a:lnTo>
                        <a:pt x="78" y="14"/>
                      </a:lnTo>
                      <a:lnTo>
                        <a:pt x="75" y="14"/>
                      </a:lnTo>
                      <a:lnTo>
                        <a:pt x="65" y="12"/>
                      </a:lnTo>
                      <a:lnTo>
                        <a:pt x="50" y="11"/>
                      </a:lnTo>
                      <a:lnTo>
                        <a:pt x="44" y="8"/>
                      </a:lnTo>
                      <a:lnTo>
                        <a:pt x="40" y="7"/>
                      </a:lnTo>
                      <a:lnTo>
                        <a:pt x="34" y="7"/>
                      </a:lnTo>
                      <a:lnTo>
                        <a:pt x="25" y="8"/>
                      </a:lnTo>
                      <a:lnTo>
                        <a:pt x="16" y="12"/>
                      </a:lnTo>
                      <a:lnTo>
                        <a:pt x="10" y="14"/>
                      </a:lnTo>
                      <a:lnTo>
                        <a:pt x="6" y="16"/>
                      </a:lnTo>
                      <a:lnTo>
                        <a:pt x="0" y="16"/>
                      </a:lnTo>
                    </a:path>
                  </a:pathLst>
                </a:custGeom>
                <a:solidFill>
                  <a:srgbClr val="000000"/>
                </a:solidFill>
                <a:ln w="9525" cap="rnd">
                  <a:noFill/>
                  <a:round/>
                  <a:headEnd/>
                  <a:tailEnd/>
                </a:ln>
              </p:spPr>
              <p:txBody>
                <a:bodyPr wrap="none" lIns="81864" tIns="40932" rIns="81864" bIns="40932">
                  <a:spAutoFit/>
                </a:bodyPr>
                <a:lstStyle/>
                <a:p>
                  <a:endParaRPr lang="es-ES"/>
                </a:p>
              </p:txBody>
            </p:sp>
            <p:grpSp>
              <p:nvGrpSpPr>
                <p:cNvPr id="20" name="Group 77"/>
                <p:cNvGrpSpPr>
                  <a:grpSpLocks/>
                </p:cNvGrpSpPr>
                <p:nvPr/>
              </p:nvGrpSpPr>
              <p:grpSpPr bwMode="auto">
                <a:xfrm>
                  <a:off x="4649" y="2621"/>
                  <a:ext cx="145" cy="152"/>
                  <a:chOff x="4649" y="2621"/>
                  <a:chExt cx="145" cy="152"/>
                </a:xfrm>
              </p:grpSpPr>
              <p:grpSp>
                <p:nvGrpSpPr>
                  <p:cNvPr id="21" name="Group 78"/>
                  <p:cNvGrpSpPr>
                    <a:grpSpLocks/>
                  </p:cNvGrpSpPr>
                  <p:nvPr/>
                </p:nvGrpSpPr>
                <p:grpSpPr bwMode="auto">
                  <a:xfrm>
                    <a:off x="4687" y="2621"/>
                    <a:ext cx="100" cy="91"/>
                    <a:chOff x="4687" y="2621"/>
                    <a:chExt cx="100" cy="91"/>
                  </a:xfrm>
                </p:grpSpPr>
                <p:grpSp>
                  <p:nvGrpSpPr>
                    <p:cNvPr id="22" name="Group 79"/>
                    <p:cNvGrpSpPr>
                      <a:grpSpLocks/>
                    </p:cNvGrpSpPr>
                    <p:nvPr/>
                  </p:nvGrpSpPr>
                  <p:grpSpPr bwMode="auto">
                    <a:xfrm>
                      <a:off x="4702" y="2621"/>
                      <a:ext cx="80" cy="35"/>
                      <a:chOff x="4702" y="2621"/>
                      <a:chExt cx="80" cy="35"/>
                    </a:xfrm>
                  </p:grpSpPr>
                  <p:sp>
                    <p:nvSpPr>
                      <p:cNvPr id="14571" name="Freeform 80"/>
                      <p:cNvSpPr>
                        <a:spLocks/>
                      </p:cNvSpPr>
                      <p:nvPr/>
                    </p:nvSpPr>
                    <p:spPr bwMode="auto">
                      <a:xfrm>
                        <a:off x="4702" y="2624"/>
                        <a:ext cx="63" cy="32"/>
                      </a:xfrm>
                      <a:custGeom>
                        <a:avLst/>
                        <a:gdLst>
                          <a:gd name="T0" fmla="*/ 4 w 63"/>
                          <a:gd name="T1" fmla="*/ 0 h 32"/>
                          <a:gd name="T2" fmla="*/ 1 w 63"/>
                          <a:gd name="T3" fmla="*/ 5 h 32"/>
                          <a:gd name="T4" fmla="*/ 0 w 63"/>
                          <a:gd name="T5" fmla="*/ 8 h 32"/>
                          <a:gd name="T6" fmla="*/ 0 w 63"/>
                          <a:gd name="T7" fmla="*/ 12 h 32"/>
                          <a:gd name="T8" fmla="*/ 1 w 63"/>
                          <a:gd name="T9" fmla="*/ 16 h 32"/>
                          <a:gd name="T10" fmla="*/ 4 w 63"/>
                          <a:gd name="T11" fmla="*/ 19 h 32"/>
                          <a:gd name="T12" fmla="*/ 8 w 63"/>
                          <a:gd name="T13" fmla="*/ 20 h 32"/>
                          <a:gd name="T14" fmla="*/ 13 w 63"/>
                          <a:gd name="T15" fmla="*/ 20 h 32"/>
                          <a:gd name="T16" fmla="*/ 17 w 63"/>
                          <a:gd name="T17" fmla="*/ 22 h 32"/>
                          <a:gd name="T18" fmla="*/ 23 w 63"/>
                          <a:gd name="T19" fmla="*/ 26 h 32"/>
                          <a:gd name="T20" fmla="*/ 27 w 63"/>
                          <a:gd name="T21" fmla="*/ 29 h 32"/>
                          <a:gd name="T22" fmla="*/ 34 w 63"/>
                          <a:gd name="T23" fmla="*/ 31 h 32"/>
                          <a:gd name="T24" fmla="*/ 39 w 63"/>
                          <a:gd name="T25" fmla="*/ 31 h 32"/>
                          <a:gd name="T26" fmla="*/ 47 w 63"/>
                          <a:gd name="T27" fmla="*/ 29 h 32"/>
                          <a:gd name="T28" fmla="*/ 50 w 63"/>
                          <a:gd name="T29" fmla="*/ 26 h 32"/>
                          <a:gd name="T30" fmla="*/ 54 w 63"/>
                          <a:gd name="T31" fmla="*/ 23 h 32"/>
                          <a:gd name="T32" fmla="*/ 55 w 63"/>
                          <a:gd name="T33" fmla="*/ 20 h 32"/>
                          <a:gd name="T34" fmla="*/ 62 w 63"/>
                          <a:gd name="T35" fmla="*/ 2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3"/>
                          <a:gd name="T55" fmla="*/ 0 h 32"/>
                          <a:gd name="T56" fmla="*/ 63 w 63"/>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3" h="32">
                            <a:moveTo>
                              <a:pt x="4" y="0"/>
                            </a:moveTo>
                            <a:lnTo>
                              <a:pt x="1" y="5"/>
                            </a:lnTo>
                            <a:lnTo>
                              <a:pt x="0" y="8"/>
                            </a:lnTo>
                            <a:lnTo>
                              <a:pt x="0" y="12"/>
                            </a:lnTo>
                            <a:lnTo>
                              <a:pt x="1" y="16"/>
                            </a:lnTo>
                            <a:lnTo>
                              <a:pt x="4" y="19"/>
                            </a:lnTo>
                            <a:lnTo>
                              <a:pt x="8" y="20"/>
                            </a:lnTo>
                            <a:lnTo>
                              <a:pt x="13" y="20"/>
                            </a:lnTo>
                            <a:lnTo>
                              <a:pt x="17" y="22"/>
                            </a:lnTo>
                            <a:lnTo>
                              <a:pt x="23" y="26"/>
                            </a:lnTo>
                            <a:lnTo>
                              <a:pt x="27" y="29"/>
                            </a:lnTo>
                            <a:lnTo>
                              <a:pt x="34" y="31"/>
                            </a:lnTo>
                            <a:lnTo>
                              <a:pt x="39" y="31"/>
                            </a:lnTo>
                            <a:lnTo>
                              <a:pt x="47" y="29"/>
                            </a:lnTo>
                            <a:lnTo>
                              <a:pt x="50" y="26"/>
                            </a:lnTo>
                            <a:lnTo>
                              <a:pt x="54" y="23"/>
                            </a:lnTo>
                            <a:lnTo>
                              <a:pt x="55" y="20"/>
                            </a:lnTo>
                            <a:lnTo>
                              <a:pt x="62" y="20"/>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sp>
                    <p:nvSpPr>
                      <p:cNvPr id="14572" name="Freeform 81"/>
                      <p:cNvSpPr>
                        <a:spLocks/>
                      </p:cNvSpPr>
                      <p:nvPr/>
                    </p:nvSpPr>
                    <p:spPr bwMode="auto">
                      <a:xfrm>
                        <a:off x="4765" y="2621"/>
                        <a:ext cx="17" cy="17"/>
                      </a:xfrm>
                      <a:custGeom>
                        <a:avLst/>
                        <a:gdLst>
                          <a:gd name="T0" fmla="*/ 0 w 17"/>
                          <a:gd name="T1" fmla="*/ 0 h 17"/>
                          <a:gd name="T2" fmla="*/ 10 w 17"/>
                          <a:gd name="T3" fmla="*/ 5 h 17"/>
                          <a:gd name="T4" fmla="*/ 16 w 17"/>
                          <a:gd name="T5" fmla="*/ 8 h 17"/>
                          <a:gd name="T6" fmla="*/ 16 w 17"/>
                          <a:gd name="T7" fmla="*/ 13 h 17"/>
                          <a:gd name="T8" fmla="*/ 1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10" y="5"/>
                            </a:lnTo>
                            <a:lnTo>
                              <a:pt x="16" y="8"/>
                            </a:lnTo>
                            <a:lnTo>
                              <a:pt x="16" y="13"/>
                            </a:lnTo>
                            <a:lnTo>
                              <a:pt x="10" y="16"/>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nvGrpSpPr>
                    <p:cNvPr id="23" name="Group 82"/>
                    <p:cNvGrpSpPr>
                      <a:grpSpLocks/>
                    </p:cNvGrpSpPr>
                    <p:nvPr/>
                  </p:nvGrpSpPr>
                  <p:grpSpPr bwMode="auto">
                    <a:xfrm>
                      <a:off x="4687" y="2662"/>
                      <a:ext cx="100" cy="50"/>
                      <a:chOff x="4687" y="2662"/>
                      <a:chExt cx="100" cy="50"/>
                    </a:xfrm>
                  </p:grpSpPr>
                  <p:grpSp>
                    <p:nvGrpSpPr>
                      <p:cNvPr id="24" name="Group 83"/>
                      <p:cNvGrpSpPr>
                        <a:grpSpLocks/>
                      </p:cNvGrpSpPr>
                      <p:nvPr/>
                    </p:nvGrpSpPr>
                    <p:grpSpPr bwMode="auto">
                      <a:xfrm>
                        <a:off x="4687" y="2662"/>
                        <a:ext cx="100" cy="31"/>
                        <a:chOff x="4687" y="2662"/>
                        <a:chExt cx="100" cy="31"/>
                      </a:xfrm>
                    </p:grpSpPr>
                    <p:sp>
                      <p:nvSpPr>
                        <p:cNvPr id="14569" name="Freeform 84"/>
                        <p:cNvSpPr>
                          <a:spLocks/>
                        </p:cNvSpPr>
                        <p:nvPr/>
                      </p:nvSpPr>
                      <p:spPr bwMode="auto">
                        <a:xfrm>
                          <a:off x="4687" y="2662"/>
                          <a:ext cx="100" cy="21"/>
                        </a:xfrm>
                        <a:custGeom>
                          <a:avLst/>
                          <a:gdLst>
                            <a:gd name="T0" fmla="*/ 7 w 100"/>
                            <a:gd name="T1" fmla="*/ 8 h 21"/>
                            <a:gd name="T2" fmla="*/ 0 w 100"/>
                            <a:gd name="T3" fmla="*/ 0 h 21"/>
                            <a:gd name="T4" fmla="*/ 4 w 100"/>
                            <a:gd name="T5" fmla="*/ 2 h 21"/>
                            <a:gd name="T6" fmla="*/ 10 w 100"/>
                            <a:gd name="T7" fmla="*/ 2 h 21"/>
                            <a:gd name="T8" fmla="*/ 16 w 100"/>
                            <a:gd name="T9" fmla="*/ 2 h 21"/>
                            <a:gd name="T10" fmla="*/ 22 w 100"/>
                            <a:gd name="T11" fmla="*/ 2 h 21"/>
                            <a:gd name="T12" fmla="*/ 26 w 100"/>
                            <a:gd name="T13" fmla="*/ 3 h 21"/>
                            <a:gd name="T14" fmla="*/ 32 w 100"/>
                            <a:gd name="T15" fmla="*/ 5 h 21"/>
                            <a:gd name="T16" fmla="*/ 36 w 100"/>
                            <a:gd name="T17" fmla="*/ 7 h 21"/>
                            <a:gd name="T18" fmla="*/ 41 w 100"/>
                            <a:gd name="T19" fmla="*/ 8 h 21"/>
                            <a:gd name="T20" fmla="*/ 45 w 100"/>
                            <a:gd name="T21" fmla="*/ 8 h 21"/>
                            <a:gd name="T22" fmla="*/ 51 w 100"/>
                            <a:gd name="T23" fmla="*/ 10 h 21"/>
                            <a:gd name="T24" fmla="*/ 57 w 100"/>
                            <a:gd name="T25" fmla="*/ 8 h 21"/>
                            <a:gd name="T26" fmla="*/ 60 w 100"/>
                            <a:gd name="T27" fmla="*/ 7 h 21"/>
                            <a:gd name="T28" fmla="*/ 66 w 100"/>
                            <a:gd name="T29" fmla="*/ 7 h 21"/>
                            <a:gd name="T30" fmla="*/ 72 w 100"/>
                            <a:gd name="T31" fmla="*/ 7 h 21"/>
                            <a:gd name="T32" fmla="*/ 81 w 100"/>
                            <a:gd name="T33" fmla="*/ 8 h 21"/>
                            <a:gd name="T34" fmla="*/ 88 w 100"/>
                            <a:gd name="T35" fmla="*/ 10 h 21"/>
                            <a:gd name="T36" fmla="*/ 94 w 100"/>
                            <a:gd name="T37" fmla="*/ 12 h 21"/>
                            <a:gd name="T38" fmla="*/ 99 w 100"/>
                            <a:gd name="T39" fmla="*/ 12 h 21"/>
                            <a:gd name="T40" fmla="*/ 94 w 100"/>
                            <a:gd name="T41" fmla="*/ 13 h 21"/>
                            <a:gd name="T42" fmla="*/ 91 w 100"/>
                            <a:gd name="T43" fmla="*/ 15 h 21"/>
                            <a:gd name="T44" fmla="*/ 88 w 100"/>
                            <a:gd name="T45" fmla="*/ 18 h 21"/>
                            <a:gd name="T46" fmla="*/ 85 w 100"/>
                            <a:gd name="T47" fmla="*/ 20 h 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0"/>
                            <a:gd name="T73" fmla="*/ 0 h 21"/>
                            <a:gd name="T74" fmla="*/ 100 w 100"/>
                            <a:gd name="T75" fmla="*/ 21 h 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0" h="21">
                              <a:moveTo>
                                <a:pt x="7" y="8"/>
                              </a:moveTo>
                              <a:lnTo>
                                <a:pt x="0" y="0"/>
                              </a:lnTo>
                              <a:lnTo>
                                <a:pt x="4" y="2"/>
                              </a:lnTo>
                              <a:lnTo>
                                <a:pt x="10" y="2"/>
                              </a:lnTo>
                              <a:lnTo>
                                <a:pt x="16" y="2"/>
                              </a:lnTo>
                              <a:lnTo>
                                <a:pt x="22" y="2"/>
                              </a:lnTo>
                              <a:lnTo>
                                <a:pt x="26" y="3"/>
                              </a:lnTo>
                              <a:lnTo>
                                <a:pt x="32" y="5"/>
                              </a:lnTo>
                              <a:lnTo>
                                <a:pt x="36" y="7"/>
                              </a:lnTo>
                              <a:lnTo>
                                <a:pt x="41" y="8"/>
                              </a:lnTo>
                              <a:lnTo>
                                <a:pt x="45" y="8"/>
                              </a:lnTo>
                              <a:lnTo>
                                <a:pt x="51" y="10"/>
                              </a:lnTo>
                              <a:lnTo>
                                <a:pt x="57" y="8"/>
                              </a:lnTo>
                              <a:lnTo>
                                <a:pt x="60" y="7"/>
                              </a:lnTo>
                              <a:lnTo>
                                <a:pt x="66" y="7"/>
                              </a:lnTo>
                              <a:lnTo>
                                <a:pt x="72" y="7"/>
                              </a:lnTo>
                              <a:lnTo>
                                <a:pt x="81" y="8"/>
                              </a:lnTo>
                              <a:lnTo>
                                <a:pt x="88" y="10"/>
                              </a:lnTo>
                              <a:lnTo>
                                <a:pt x="94" y="12"/>
                              </a:lnTo>
                              <a:lnTo>
                                <a:pt x="99" y="12"/>
                              </a:lnTo>
                              <a:lnTo>
                                <a:pt x="94" y="13"/>
                              </a:lnTo>
                              <a:lnTo>
                                <a:pt x="91" y="15"/>
                              </a:lnTo>
                              <a:lnTo>
                                <a:pt x="88" y="18"/>
                              </a:lnTo>
                              <a:lnTo>
                                <a:pt x="85" y="20"/>
                              </a:lnTo>
                            </a:path>
                          </a:pathLst>
                        </a:custGeom>
                        <a:solidFill>
                          <a:srgbClr val="CF0E30"/>
                        </a:solidFill>
                        <a:ln w="12700" cap="rnd">
                          <a:solidFill>
                            <a:srgbClr val="000000"/>
                          </a:solidFill>
                          <a:round/>
                          <a:headEnd type="none" w="sm" len="sm"/>
                          <a:tailEnd type="none" w="sm" len="sm"/>
                        </a:ln>
                      </p:spPr>
                      <p:txBody>
                        <a:bodyPr wrap="none" lIns="81864" tIns="40932" rIns="81864" bIns="40932">
                          <a:spAutoFit/>
                        </a:bodyPr>
                        <a:lstStyle/>
                        <a:p>
                          <a:endParaRPr lang="es-ES"/>
                        </a:p>
                      </p:txBody>
                    </p:sp>
                    <p:sp>
                      <p:nvSpPr>
                        <p:cNvPr id="14570" name="Freeform 85"/>
                        <p:cNvSpPr>
                          <a:spLocks/>
                        </p:cNvSpPr>
                        <p:nvPr/>
                      </p:nvSpPr>
                      <p:spPr bwMode="auto">
                        <a:xfrm>
                          <a:off x="4702" y="2676"/>
                          <a:ext cx="66" cy="17"/>
                        </a:xfrm>
                        <a:custGeom>
                          <a:avLst/>
                          <a:gdLst>
                            <a:gd name="T0" fmla="*/ 0 w 66"/>
                            <a:gd name="T1" fmla="*/ 0 h 17"/>
                            <a:gd name="T2" fmla="*/ 5 w 66"/>
                            <a:gd name="T3" fmla="*/ 6 h 17"/>
                            <a:gd name="T4" fmla="*/ 11 w 66"/>
                            <a:gd name="T5" fmla="*/ 9 h 17"/>
                            <a:gd name="T6" fmla="*/ 16 w 66"/>
                            <a:gd name="T7" fmla="*/ 13 h 17"/>
                            <a:gd name="T8" fmla="*/ 21 w 66"/>
                            <a:gd name="T9" fmla="*/ 16 h 17"/>
                            <a:gd name="T10" fmla="*/ 30 w 66"/>
                            <a:gd name="T11" fmla="*/ 16 h 17"/>
                            <a:gd name="T12" fmla="*/ 36 w 66"/>
                            <a:gd name="T13" fmla="*/ 16 h 17"/>
                            <a:gd name="T14" fmla="*/ 43 w 66"/>
                            <a:gd name="T15" fmla="*/ 16 h 17"/>
                            <a:gd name="T16" fmla="*/ 48 w 66"/>
                            <a:gd name="T17" fmla="*/ 16 h 17"/>
                            <a:gd name="T18" fmla="*/ 53 w 66"/>
                            <a:gd name="T19" fmla="*/ 16 h 17"/>
                            <a:gd name="T20" fmla="*/ 59 w 66"/>
                            <a:gd name="T21" fmla="*/ 13 h 17"/>
                            <a:gd name="T22" fmla="*/ 63 w 66"/>
                            <a:gd name="T23" fmla="*/ 12 h 17"/>
                            <a:gd name="T24" fmla="*/ 65 w 66"/>
                            <a:gd name="T25" fmla="*/ 9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17"/>
                            <a:gd name="T41" fmla="*/ 66 w 6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17">
                              <a:moveTo>
                                <a:pt x="0" y="0"/>
                              </a:moveTo>
                              <a:lnTo>
                                <a:pt x="5" y="6"/>
                              </a:lnTo>
                              <a:lnTo>
                                <a:pt x="11" y="9"/>
                              </a:lnTo>
                              <a:lnTo>
                                <a:pt x="16" y="13"/>
                              </a:lnTo>
                              <a:lnTo>
                                <a:pt x="21" y="16"/>
                              </a:lnTo>
                              <a:lnTo>
                                <a:pt x="30" y="16"/>
                              </a:lnTo>
                              <a:lnTo>
                                <a:pt x="36" y="16"/>
                              </a:lnTo>
                              <a:lnTo>
                                <a:pt x="43" y="16"/>
                              </a:lnTo>
                              <a:lnTo>
                                <a:pt x="48" y="16"/>
                              </a:lnTo>
                              <a:lnTo>
                                <a:pt x="53" y="16"/>
                              </a:lnTo>
                              <a:lnTo>
                                <a:pt x="59" y="13"/>
                              </a:lnTo>
                              <a:lnTo>
                                <a:pt x="63" y="12"/>
                              </a:lnTo>
                              <a:lnTo>
                                <a:pt x="65" y="9"/>
                              </a:lnTo>
                            </a:path>
                          </a:pathLst>
                        </a:custGeom>
                        <a:solidFill>
                          <a:srgbClr val="CF0E30"/>
                        </a:solidFill>
                        <a:ln w="12700" cap="rnd">
                          <a:solidFill>
                            <a:srgbClr val="000000"/>
                          </a:solidFill>
                          <a:round/>
                          <a:headEnd type="none" w="sm" len="sm"/>
                          <a:tailEnd type="none" w="sm" len="sm"/>
                        </a:ln>
                      </p:spPr>
                      <p:txBody>
                        <a:bodyPr wrap="none" lIns="81864" tIns="40932" rIns="81864" bIns="40932">
                          <a:spAutoFit/>
                        </a:bodyPr>
                        <a:lstStyle/>
                        <a:p>
                          <a:endParaRPr lang="es-ES"/>
                        </a:p>
                      </p:txBody>
                    </p:sp>
                  </p:grpSp>
                  <p:sp>
                    <p:nvSpPr>
                      <p:cNvPr id="14568" name="Freeform 86"/>
                      <p:cNvSpPr>
                        <a:spLocks/>
                      </p:cNvSpPr>
                      <p:nvPr/>
                    </p:nvSpPr>
                    <p:spPr bwMode="auto">
                      <a:xfrm>
                        <a:off x="4707" y="2695"/>
                        <a:ext cx="51" cy="17"/>
                      </a:xfrm>
                      <a:custGeom>
                        <a:avLst/>
                        <a:gdLst>
                          <a:gd name="T0" fmla="*/ 0 w 51"/>
                          <a:gd name="T1" fmla="*/ 0 h 17"/>
                          <a:gd name="T2" fmla="*/ 4 w 51"/>
                          <a:gd name="T3" fmla="*/ 4 h 17"/>
                          <a:gd name="T4" fmla="*/ 8 w 51"/>
                          <a:gd name="T5" fmla="*/ 8 h 17"/>
                          <a:gd name="T6" fmla="*/ 13 w 51"/>
                          <a:gd name="T7" fmla="*/ 11 h 17"/>
                          <a:gd name="T8" fmla="*/ 20 w 51"/>
                          <a:gd name="T9" fmla="*/ 13 h 17"/>
                          <a:gd name="T10" fmla="*/ 27 w 51"/>
                          <a:gd name="T11" fmla="*/ 16 h 17"/>
                          <a:gd name="T12" fmla="*/ 35 w 51"/>
                          <a:gd name="T13" fmla="*/ 16 h 17"/>
                          <a:gd name="T14" fmla="*/ 42 w 51"/>
                          <a:gd name="T15" fmla="*/ 16 h 17"/>
                          <a:gd name="T16" fmla="*/ 50 w 51"/>
                          <a:gd name="T17" fmla="*/ 13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7"/>
                          <a:gd name="T29" fmla="*/ 51 w 51"/>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7">
                            <a:moveTo>
                              <a:pt x="0" y="0"/>
                            </a:moveTo>
                            <a:lnTo>
                              <a:pt x="4" y="4"/>
                            </a:lnTo>
                            <a:lnTo>
                              <a:pt x="8" y="8"/>
                            </a:lnTo>
                            <a:lnTo>
                              <a:pt x="13" y="11"/>
                            </a:lnTo>
                            <a:lnTo>
                              <a:pt x="20" y="13"/>
                            </a:lnTo>
                            <a:lnTo>
                              <a:pt x="27" y="16"/>
                            </a:lnTo>
                            <a:lnTo>
                              <a:pt x="35" y="16"/>
                            </a:lnTo>
                            <a:lnTo>
                              <a:pt x="42" y="16"/>
                            </a:lnTo>
                            <a:lnTo>
                              <a:pt x="50" y="13"/>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sp>
                <p:nvSpPr>
                  <p:cNvPr id="14564" name="Freeform 87"/>
                  <p:cNvSpPr>
                    <a:spLocks/>
                  </p:cNvSpPr>
                  <p:nvPr/>
                </p:nvSpPr>
                <p:spPr bwMode="auto">
                  <a:xfrm>
                    <a:off x="4649" y="2725"/>
                    <a:ext cx="145" cy="48"/>
                  </a:xfrm>
                  <a:custGeom>
                    <a:avLst/>
                    <a:gdLst>
                      <a:gd name="T0" fmla="*/ 0 w 145"/>
                      <a:gd name="T1" fmla="*/ 0 h 48"/>
                      <a:gd name="T2" fmla="*/ 10 w 145"/>
                      <a:gd name="T3" fmla="*/ 8 h 48"/>
                      <a:gd name="T4" fmla="*/ 18 w 145"/>
                      <a:gd name="T5" fmla="*/ 15 h 48"/>
                      <a:gd name="T6" fmla="*/ 29 w 145"/>
                      <a:gd name="T7" fmla="*/ 22 h 48"/>
                      <a:gd name="T8" fmla="*/ 38 w 145"/>
                      <a:gd name="T9" fmla="*/ 30 h 48"/>
                      <a:gd name="T10" fmla="*/ 48 w 145"/>
                      <a:gd name="T11" fmla="*/ 35 h 48"/>
                      <a:gd name="T12" fmla="*/ 61 w 145"/>
                      <a:gd name="T13" fmla="*/ 40 h 48"/>
                      <a:gd name="T14" fmla="*/ 73 w 145"/>
                      <a:gd name="T15" fmla="*/ 44 h 48"/>
                      <a:gd name="T16" fmla="*/ 88 w 145"/>
                      <a:gd name="T17" fmla="*/ 45 h 48"/>
                      <a:gd name="T18" fmla="*/ 104 w 145"/>
                      <a:gd name="T19" fmla="*/ 47 h 48"/>
                      <a:gd name="T20" fmla="*/ 116 w 145"/>
                      <a:gd name="T21" fmla="*/ 47 h 48"/>
                      <a:gd name="T22" fmla="*/ 132 w 145"/>
                      <a:gd name="T23" fmla="*/ 44 h 48"/>
                      <a:gd name="T24" fmla="*/ 144 w 145"/>
                      <a:gd name="T25" fmla="*/ 35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5"/>
                      <a:gd name="T40" fmla="*/ 0 h 48"/>
                      <a:gd name="T41" fmla="*/ 145 w 145"/>
                      <a:gd name="T42" fmla="*/ 48 h 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5" h="48">
                        <a:moveTo>
                          <a:pt x="0" y="0"/>
                        </a:moveTo>
                        <a:lnTo>
                          <a:pt x="10" y="8"/>
                        </a:lnTo>
                        <a:lnTo>
                          <a:pt x="18" y="15"/>
                        </a:lnTo>
                        <a:lnTo>
                          <a:pt x="29" y="22"/>
                        </a:lnTo>
                        <a:lnTo>
                          <a:pt x="38" y="30"/>
                        </a:lnTo>
                        <a:lnTo>
                          <a:pt x="48" y="35"/>
                        </a:lnTo>
                        <a:lnTo>
                          <a:pt x="61" y="40"/>
                        </a:lnTo>
                        <a:lnTo>
                          <a:pt x="73" y="44"/>
                        </a:lnTo>
                        <a:lnTo>
                          <a:pt x="88" y="45"/>
                        </a:lnTo>
                        <a:lnTo>
                          <a:pt x="104" y="47"/>
                        </a:lnTo>
                        <a:lnTo>
                          <a:pt x="116" y="47"/>
                        </a:lnTo>
                        <a:lnTo>
                          <a:pt x="132" y="44"/>
                        </a:lnTo>
                        <a:lnTo>
                          <a:pt x="144" y="35"/>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grpSp>
            <p:nvGrpSpPr>
              <p:cNvPr id="25" name="Group 88"/>
              <p:cNvGrpSpPr>
                <a:grpSpLocks/>
              </p:cNvGrpSpPr>
              <p:nvPr/>
            </p:nvGrpSpPr>
            <p:grpSpPr bwMode="auto">
              <a:xfrm>
                <a:off x="4652" y="2541"/>
                <a:ext cx="174" cy="30"/>
                <a:chOff x="4652" y="2541"/>
                <a:chExt cx="174" cy="30"/>
              </a:xfrm>
            </p:grpSpPr>
            <p:grpSp>
              <p:nvGrpSpPr>
                <p:cNvPr id="26" name="Group 89"/>
                <p:cNvGrpSpPr>
                  <a:grpSpLocks/>
                </p:cNvGrpSpPr>
                <p:nvPr/>
              </p:nvGrpSpPr>
              <p:grpSpPr bwMode="auto">
                <a:xfrm>
                  <a:off x="4765" y="2546"/>
                  <a:ext cx="61" cy="25"/>
                  <a:chOff x="4765" y="2546"/>
                  <a:chExt cx="61" cy="25"/>
                </a:xfrm>
              </p:grpSpPr>
              <p:sp>
                <p:nvSpPr>
                  <p:cNvPr id="14553" name="Freeform 90"/>
                  <p:cNvSpPr>
                    <a:spLocks/>
                  </p:cNvSpPr>
                  <p:nvPr/>
                </p:nvSpPr>
                <p:spPr bwMode="auto">
                  <a:xfrm>
                    <a:off x="4765" y="2548"/>
                    <a:ext cx="56" cy="23"/>
                  </a:xfrm>
                  <a:custGeom>
                    <a:avLst/>
                    <a:gdLst>
                      <a:gd name="T0" fmla="*/ 0 w 56"/>
                      <a:gd name="T1" fmla="*/ 17 h 23"/>
                      <a:gd name="T2" fmla="*/ 1 w 56"/>
                      <a:gd name="T3" fmla="*/ 14 h 23"/>
                      <a:gd name="T4" fmla="*/ 4 w 56"/>
                      <a:gd name="T5" fmla="*/ 11 h 23"/>
                      <a:gd name="T6" fmla="*/ 7 w 56"/>
                      <a:gd name="T7" fmla="*/ 9 h 23"/>
                      <a:gd name="T8" fmla="*/ 12 w 56"/>
                      <a:gd name="T9" fmla="*/ 6 h 23"/>
                      <a:gd name="T10" fmla="*/ 19 w 56"/>
                      <a:gd name="T11" fmla="*/ 2 h 23"/>
                      <a:gd name="T12" fmla="*/ 23 w 56"/>
                      <a:gd name="T13" fmla="*/ 0 h 23"/>
                      <a:gd name="T14" fmla="*/ 31 w 56"/>
                      <a:gd name="T15" fmla="*/ 0 h 23"/>
                      <a:gd name="T16" fmla="*/ 38 w 56"/>
                      <a:gd name="T17" fmla="*/ 2 h 23"/>
                      <a:gd name="T18" fmla="*/ 42 w 56"/>
                      <a:gd name="T19" fmla="*/ 5 h 23"/>
                      <a:gd name="T20" fmla="*/ 46 w 56"/>
                      <a:gd name="T21" fmla="*/ 8 h 23"/>
                      <a:gd name="T22" fmla="*/ 50 w 56"/>
                      <a:gd name="T23" fmla="*/ 11 h 23"/>
                      <a:gd name="T24" fmla="*/ 55 w 56"/>
                      <a:gd name="T25" fmla="*/ 16 h 23"/>
                      <a:gd name="T26" fmla="*/ 49 w 56"/>
                      <a:gd name="T27" fmla="*/ 19 h 23"/>
                      <a:gd name="T28" fmla="*/ 45 w 56"/>
                      <a:gd name="T29" fmla="*/ 20 h 23"/>
                      <a:gd name="T30" fmla="*/ 39 w 56"/>
                      <a:gd name="T31" fmla="*/ 22 h 23"/>
                      <a:gd name="T32" fmla="*/ 31 w 56"/>
                      <a:gd name="T33" fmla="*/ 22 h 23"/>
                      <a:gd name="T34" fmla="*/ 23 w 56"/>
                      <a:gd name="T35" fmla="*/ 22 h 23"/>
                      <a:gd name="T36" fmla="*/ 16 w 56"/>
                      <a:gd name="T37" fmla="*/ 20 h 23"/>
                      <a:gd name="T38" fmla="*/ 9 w 56"/>
                      <a:gd name="T39" fmla="*/ 19 h 23"/>
                      <a:gd name="T40" fmla="*/ 1 w 56"/>
                      <a:gd name="T41" fmla="*/ 19 h 23"/>
                      <a:gd name="T42" fmla="*/ 0 w 56"/>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23"/>
                      <a:gd name="T68" fmla="*/ 56 w 56"/>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23">
                        <a:moveTo>
                          <a:pt x="0" y="17"/>
                        </a:moveTo>
                        <a:lnTo>
                          <a:pt x="1" y="14"/>
                        </a:lnTo>
                        <a:lnTo>
                          <a:pt x="4" y="11"/>
                        </a:lnTo>
                        <a:lnTo>
                          <a:pt x="7" y="9"/>
                        </a:lnTo>
                        <a:lnTo>
                          <a:pt x="12" y="6"/>
                        </a:lnTo>
                        <a:lnTo>
                          <a:pt x="19" y="2"/>
                        </a:lnTo>
                        <a:lnTo>
                          <a:pt x="23" y="0"/>
                        </a:lnTo>
                        <a:lnTo>
                          <a:pt x="31" y="0"/>
                        </a:lnTo>
                        <a:lnTo>
                          <a:pt x="38" y="2"/>
                        </a:lnTo>
                        <a:lnTo>
                          <a:pt x="42" y="5"/>
                        </a:lnTo>
                        <a:lnTo>
                          <a:pt x="46" y="8"/>
                        </a:lnTo>
                        <a:lnTo>
                          <a:pt x="50" y="11"/>
                        </a:lnTo>
                        <a:lnTo>
                          <a:pt x="55" y="16"/>
                        </a:lnTo>
                        <a:lnTo>
                          <a:pt x="49" y="19"/>
                        </a:lnTo>
                        <a:lnTo>
                          <a:pt x="45" y="20"/>
                        </a:lnTo>
                        <a:lnTo>
                          <a:pt x="39" y="22"/>
                        </a:lnTo>
                        <a:lnTo>
                          <a:pt x="31" y="22"/>
                        </a:lnTo>
                        <a:lnTo>
                          <a:pt x="23" y="22"/>
                        </a:lnTo>
                        <a:lnTo>
                          <a:pt x="16" y="20"/>
                        </a:lnTo>
                        <a:lnTo>
                          <a:pt x="9" y="19"/>
                        </a:lnTo>
                        <a:lnTo>
                          <a:pt x="1" y="19"/>
                        </a:lnTo>
                        <a:lnTo>
                          <a:pt x="0" y="17"/>
                        </a:lnTo>
                      </a:path>
                    </a:pathLst>
                  </a:custGeom>
                  <a:solidFill>
                    <a:srgbClr val="DFDFDF"/>
                  </a:solidFill>
                  <a:ln w="9525" cap="rnd">
                    <a:noFill/>
                    <a:round/>
                    <a:headEnd/>
                    <a:tailEnd/>
                  </a:ln>
                </p:spPr>
                <p:txBody>
                  <a:bodyPr wrap="none" lIns="81864" tIns="40932" rIns="81864" bIns="40932">
                    <a:spAutoFit/>
                  </a:bodyPr>
                  <a:lstStyle/>
                  <a:p>
                    <a:endParaRPr lang="es-ES"/>
                  </a:p>
                </p:txBody>
              </p:sp>
              <p:grpSp>
                <p:nvGrpSpPr>
                  <p:cNvPr id="27" name="Group 91"/>
                  <p:cNvGrpSpPr>
                    <a:grpSpLocks/>
                  </p:cNvGrpSpPr>
                  <p:nvPr/>
                </p:nvGrpSpPr>
                <p:grpSpPr bwMode="auto">
                  <a:xfrm>
                    <a:off x="4780" y="2546"/>
                    <a:ext cx="25" cy="25"/>
                    <a:chOff x="4780" y="2546"/>
                    <a:chExt cx="25" cy="25"/>
                  </a:xfrm>
                </p:grpSpPr>
                <p:sp>
                  <p:nvSpPr>
                    <p:cNvPr id="14556" name="Oval 92"/>
                    <p:cNvSpPr>
                      <a:spLocks noChangeArrowheads="1"/>
                    </p:cNvSpPr>
                    <p:nvPr/>
                  </p:nvSpPr>
                  <p:spPr bwMode="auto">
                    <a:xfrm>
                      <a:off x="4780" y="2546"/>
                      <a:ext cx="25" cy="25"/>
                    </a:xfrm>
                    <a:prstGeom prst="ellipse">
                      <a:avLst/>
                    </a:prstGeom>
                    <a:solidFill>
                      <a:srgbClr val="7F3F00"/>
                    </a:solidFill>
                    <a:ln w="9525">
                      <a:noFill/>
                      <a:round/>
                      <a:headEnd/>
                      <a:tailEnd/>
                    </a:ln>
                  </p:spPr>
                  <p:txBody>
                    <a:bodyPr wrap="none" lIns="81864" tIns="40932" rIns="81864" bIns="40932">
                      <a:spAutoFit/>
                    </a:bodyPr>
                    <a:lstStyle/>
                    <a:p>
                      <a:endParaRPr lang="es-ES"/>
                    </a:p>
                  </p:txBody>
                </p:sp>
                <p:sp>
                  <p:nvSpPr>
                    <p:cNvPr id="14557" name="Oval 93"/>
                    <p:cNvSpPr>
                      <a:spLocks noChangeArrowheads="1"/>
                    </p:cNvSpPr>
                    <p:nvPr/>
                  </p:nvSpPr>
                  <p:spPr bwMode="auto">
                    <a:xfrm>
                      <a:off x="4785" y="2548"/>
                      <a:ext cx="17" cy="23"/>
                    </a:xfrm>
                    <a:prstGeom prst="ellipse">
                      <a:avLst/>
                    </a:prstGeom>
                    <a:solidFill>
                      <a:srgbClr val="BF7F3F"/>
                    </a:solidFill>
                    <a:ln w="9525">
                      <a:noFill/>
                      <a:round/>
                      <a:headEnd/>
                      <a:tailEnd/>
                    </a:ln>
                  </p:spPr>
                  <p:txBody>
                    <a:bodyPr wrap="none" lIns="81864" tIns="40932" rIns="81864" bIns="40932">
                      <a:spAutoFit/>
                    </a:bodyPr>
                    <a:lstStyle/>
                    <a:p>
                      <a:endParaRPr lang="es-ES"/>
                    </a:p>
                  </p:txBody>
                </p:sp>
                <p:sp>
                  <p:nvSpPr>
                    <p:cNvPr id="14558" name="Oval 94"/>
                    <p:cNvSpPr>
                      <a:spLocks noChangeArrowheads="1"/>
                    </p:cNvSpPr>
                    <p:nvPr/>
                  </p:nvSpPr>
                  <p:spPr bwMode="auto">
                    <a:xfrm>
                      <a:off x="4787" y="2551"/>
                      <a:ext cx="16" cy="17"/>
                    </a:xfrm>
                    <a:prstGeom prst="ellipse">
                      <a:avLst/>
                    </a:prstGeom>
                    <a:solidFill>
                      <a:srgbClr val="000000"/>
                    </a:solidFill>
                    <a:ln w="9525">
                      <a:noFill/>
                      <a:round/>
                      <a:headEnd/>
                      <a:tailEnd/>
                    </a:ln>
                  </p:spPr>
                  <p:txBody>
                    <a:bodyPr wrap="none" lIns="81864" tIns="40932" rIns="81864" bIns="40932">
                      <a:spAutoFit/>
                    </a:bodyPr>
                    <a:lstStyle/>
                    <a:p>
                      <a:endParaRPr lang="es-ES"/>
                    </a:p>
                  </p:txBody>
                </p:sp>
              </p:grpSp>
              <p:sp>
                <p:nvSpPr>
                  <p:cNvPr id="14555" name="Freeform 95"/>
                  <p:cNvSpPr>
                    <a:spLocks/>
                  </p:cNvSpPr>
                  <p:nvPr/>
                </p:nvSpPr>
                <p:spPr bwMode="auto">
                  <a:xfrm>
                    <a:off x="4765" y="2548"/>
                    <a:ext cx="61" cy="17"/>
                  </a:xfrm>
                  <a:custGeom>
                    <a:avLst/>
                    <a:gdLst>
                      <a:gd name="T0" fmla="*/ 0 w 61"/>
                      <a:gd name="T1" fmla="*/ 16 h 17"/>
                      <a:gd name="T2" fmla="*/ 2 w 61"/>
                      <a:gd name="T3" fmla="*/ 14 h 17"/>
                      <a:gd name="T4" fmla="*/ 6 w 61"/>
                      <a:gd name="T5" fmla="*/ 11 h 17"/>
                      <a:gd name="T6" fmla="*/ 9 w 61"/>
                      <a:gd name="T7" fmla="*/ 8 h 17"/>
                      <a:gd name="T8" fmla="*/ 13 w 61"/>
                      <a:gd name="T9" fmla="*/ 5 h 17"/>
                      <a:gd name="T10" fmla="*/ 17 w 61"/>
                      <a:gd name="T11" fmla="*/ 3 h 17"/>
                      <a:gd name="T12" fmla="*/ 25 w 61"/>
                      <a:gd name="T13" fmla="*/ 0 h 17"/>
                      <a:gd name="T14" fmla="*/ 29 w 61"/>
                      <a:gd name="T15" fmla="*/ 0 h 17"/>
                      <a:gd name="T16" fmla="*/ 34 w 61"/>
                      <a:gd name="T17" fmla="*/ 0 h 17"/>
                      <a:gd name="T18" fmla="*/ 39 w 61"/>
                      <a:gd name="T19" fmla="*/ 2 h 17"/>
                      <a:gd name="T20" fmla="*/ 43 w 61"/>
                      <a:gd name="T21" fmla="*/ 5 h 17"/>
                      <a:gd name="T22" fmla="*/ 50 w 61"/>
                      <a:gd name="T23" fmla="*/ 8 h 17"/>
                      <a:gd name="T24" fmla="*/ 53 w 61"/>
                      <a:gd name="T25" fmla="*/ 13 h 17"/>
                      <a:gd name="T26" fmla="*/ 57 w 61"/>
                      <a:gd name="T27" fmla="*/ 14 h 17"/>
                      <a:gd name="T28" fmla="*/ 60 w 61"/>
                      <a:gd name="T29" fmla="*/ 16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17"/>
                      <a:gd name="T47" fmla="*/ 61 w 61"/>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17">
                        <a:moveTo>
                          <a:pt x="0" y="16"/>
                        </a:moveTo>
                        <a:lnTo>
                          <a:pt x="2" y="14"/>
                        </a:lnTo>
                        <a:lnTo>
                          <a:pt x="6" y="11"/>
                        </a:lnTo>
                        <a:lnTo>
                          <a:pt x="9" y="8"/>
                        </a:lnTo>
                        <a:lnTo>
                          <a:pt x="13" y="5"/>
                        </a:lnTo>
                        <a:lnTo>
                          <a:pt x="17" y="3"/>
                        </a:lnTo>
                        <a:lnTo>
                          <a:pt x="25" y="0"/>
                        </a:lnTo>
                        <a:lnTo>
                          <a:pt x="29" y="0"/>
                        </a:lnTo>
                        <a:lnTo>
                          <a:pt x="34" y="0"/>
                        </a:lnTo>
                        <a:lnTo>
                          <a:pt x="39" y="2"/>
                        </a:lnTo>
                        <a:lnTo>
                          <a:pt x="43" y="5"/>
                        </a:lnTo>
                        <a:lnTo>
                          <a:pt x="50" y="8"/>
                        </a:lnTo>
                        <a:lnTo>
                          <a:pt x="53" y="13"/>
                        </a:lnTo>
                        <a:lnTo>
                          <a:pt x="57" y="14"/>
                        </a:lnTo>
                        <a:lnTo>
                          <a:pt x="60" y="16"/>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nvGrpSpPr>
                <p:cNvPr id="28" name="Group 96"/>
                <p:cNvGrpSpPr>
                  <a:grpSpLocks/>
                </p:cNvGrpSpPr>
                <p:nvPr/>
              </p:nvGrpSpPr>
              <p:grpSpPr bwMode="auto">
                <a:xfrm>
                  <a:off x="4652" y="2541"/>
                  <a:ext cx="61" cy="23"/>
                  <a:chOff x="4652" y="2541"/>
                  <a:chExt cx="61" cy="23"/>
                </a:xfrm>
              </p:grpSpPr>
              <p:sp>
                <p:nvSpPr>
                  <p:cNvPr id="14547" name="Freeform 97"/>
                  <p:cNvSpPr>
                    <a:spLocks/>
                  </p:cNvSpPr>
                  <p:nvPr/>
                </p:nvSpPr>
                <p:spPr bwMode="auto">
                  <a:xfrm>
                    <a:off x="4656" y="2541"/>
                    <a:ext cx="57" cy="23"/>
                  </a:xfrm>
                  <a:custGeom>
                    <a:avLst/>
                    <a:gdLst>
                      <a:gd name="T0" fmla="*/ 56 w 57"/>
                      <a:gd name="T1" fmla="*/ 17 h 23"/>
                      <a:gd name="T2" fmla="*/ 54 w 57"/>
                      <a:gd name="T3" fmla="*/ 14 h 23"/>
                      <a:gd name="T4" fmla="*/ 51 w 57"/>
                      <a:gd name="T5" fmla="*/ 13 h 23"/>
                      <a:gd name="T6" fmla="*/ 48 w 57"/>
                      <a:gd name="T7" fmla="*/ 9 h 23"/>
                      <a:gd name="T8" fmla="*/ 44 w 57"/>
                      <a:gd name="T9" fmla="*/ 6 h 23"/>
                      <a:gd name="T10" fmla="*/ 35 w 57"/>
                      <a:gd name="T11" fmla="*/ 3 h 23"/>
                      <a:gd name="T12" fmla="*/ 32 w 57"/>
                      <a:gd name="T13" fmla="*/ 2 h 23"/>
                      <a:gd name="T14" fmla="*/ 24 w 57"/>
                      <a:gd name="T15" fmla="*/ 0 h 23"/>
                      <a:gd name="T16" fmla="*/ 16 w 57"/>
                      <a:gd name="T17" fmla="*/ 2 h 23"/>
                      <a:gd name="T18" fmla="*/ 13 w 57"/>
                      <a:gd name="T19" fmla="*/ 5 h 23"/>
                      <a:gd name="T20" fmla="*/ 8 w 57"/>
                      <a:gd name="T21" fmla="*/ 8 h 23"/>
                      <a:gd name="T22" fmla="*/ 4 w 57"/>
                      <a:gd name="T23" fmla="*/ 13 h 23"/>
                      <a:gd name="T24" fmla="*/ 0 w 57"/>
                      <a:gd name="T25" fmla="*/ 16 h 23"/>
                      <a:gd name="T26" fmla="*/ 5 w 57"/>
                      <a:gd name="T27" fmla="*/ 19 h 23"/>
                      <a:gd name="T28" fmla="*/ 9 w 57"/>
                      <a:gd name="T29" fmla="*/ 20 h 23"/>
                      <a:gd name="T30" fmla="*/ 16 w 57"/>
                      <a:gd name="T31" fmla="*/ 22 h 23"/>
                      <a:gd name="T32" fmla="*/ 24 w 57"/>
                      <a:gd name="T33" fmla="*/ 22 h 23"/>
                      <a:gd name="T34" fmla="*/ 32 w 57"/>
                      <a:gd name="T35" fmla="*/ 22 h 23"/>
                      <a:gd name="T36" fmla="*/ 40 w 57"/>
                      <a:gd name="T37" fmla="*/ 22 h 23"/>
                      <a:gd name="T38" fmla="*/ 47 w 57"/>
                      <a:gd name="T39" fmla="*/ 19 h 23"/>
                      <a:gd name="T40" fmla="*/ 54 w 57"/>
                      <a:gd name="T41" fmla="*/ 19 h 23"/>
                      <a:gd name="T42" fmla="*/ 56 w 57"/>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23"/>
                      <a:gd name="T68" fmla="*/ 57 w 57"/>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23">
                        <a:moveTo>
                          <a:pt x="56" y="17"/>
                        </a:moveTo>
                        <a:lnTo>
                          <a:pt x="54" y="14"/>
                        </a:lnTo>
                        <a:lnTo>
                          <a:pt x="51" y="13"/>
                        </a:lnTo>
                        <a:lnTo>
                          <a:pt x="48" y="9"/>
                        </a:lnTo>
                        <a:lnTo>
                          <a:pt x="44" y="6"/>
                        </a:lnTo>
                        <a:lnTo>
                          <a:pt x="35" y="3"/>
                        </a:lnTo>
                        <a:lnTo>
                          <a:pt x="32" y="2"/>
                        </a:lnTo>
                        <a:lnTo>
                          <a:pt x="24" y="0"/>
                        </a:lnTo>
                        <a:lnTo>
                          <a:pt x="16" y="2"/>
                        </a:lnTo>
                        <a:lnTo>
                          <a:pt x="13" y="5"/>
                        </a:lnTo>
                        <a:lnTo>
                          <a:pt x="8" y="8"/>
                        </a:lnTo>
                        <a:lnTo>
                          <a:pt x="4" y="13"/>
                        </a:lnTo>
                        <a:lnTo>
                          <a:pt x="0" y="16"/>
                        </a:lnTo>
                        <a:lnTo>
                          <a:pt x="5" y="19"/>
                        </a:lnTo>
                        <a:lnTo>
                          <a:pt x="9" y="20"/>
                        </a:lnTo>
                        <a:lnTo>
                          <a:pt x="16" y="22"/>
                        </a:lnTo>
                        <a:lnTo>
                          <a:pt x="24" y="22"/>
                        </a:lnTo>
                        <a:lnTo>
                          <a:pt x="32" y="22"/>
                        </a:lnTo>
                        <a:lnTo>
                          <a:pt x="40" y="22"/>
                        </a:lnTo>
                        <a:lnTo>
                          <a:pt x="47" y="19"/>
                        </a:lnTo>
                        <a:lnTo>
                          <a:pt x="54" y="19"/>
                        </a:lnTo>
                        <a:lnTo>
                          <a:pt x="56" y="17"/>
                        </a:lnTo>
                      </a:path>
                    </a:pathLst>
                  </a:custGeom>
                  <a:solidFill>
                    <a:srgbClr val="DFDFDF"/>
                  </a:solidFill>
                  <a:ln w="9525" cap="rnd">
                    <a:noFill/>
                    <a:round/>
                    <a:headEnd/>
                    <a:tailEnd/>
                  </a:ln>
                </p:spPr>
                <p:txBody>
                  <a:bodyPr wrap="none" lIns="81864" tIns="40932" rIns="81864" bIns="40932">
                    <a:spAutoFit/>
                  </a:bodyPr>
                  <a:lstStyle/>
                  <a:p>
                    <a:endParaRPr lang="es-ES"/>
                  </a:p>
                </p:txBody>
              </p:sp>
              <p:grpSp>
                <p:nvGrpSpPr>
                  <p:cNvPr id="29" name="Group 98"/>
                  <p:cNvGrpSpPr>
                    <a:grpSpLocks/>
                  </p:cNvGrpSpPr>
                  <p:nvPr/>
                </p:nvGrpSpPr>
                <p:grpSpPr bwMode="auto">
                  <a:xfrm>
                    <a:off x="4669" y="2541"/>
                    <a:ext cx="24" cy="23"/>
                    <a:chOff x="4669" y="2541"/>
                    <a:chExt cx="24" cy="23"/>
                  </a:xfrm>
                </p:grpSpPr>
                <p:sp>
                  <p:nvSpPr>
                    <p:cNvPr id="14550" name="Oval 99"/>
                    <p:cNvSpPr>
                      <a:spLocks noChangeArrowheads="1"/>
                    </p:cNvSpPr>
                    <p:nvPr/>
                  </p:nvSpPr>
                  <p:spPr bwMode="auto">
                    <a:xfrm>
                      <a:off x="4669" y="2541"/>
                      <a:ext cx="24" cy="23"/>
                    </a:xfrm>
                    <a:prstGeom prst="ellipse">
                      <a:avLst/>
                    </a:prstGeom>
                    <a:solidFill>
                      <a:srgbClr val="7F3F00"/>
                    </a:solidFill>
                    <a:ln w="9525">
                      <a:noFill/>
                      <a:round/>
                      <a:headEnd/>
                      <a:tailEnd/>
                    </a:ln>
                  </p:spPr>
                  <p:txBody>
                    <a:bodyPr wrap="none" lIns="81864" tIns="40932" rIns="81864" bIns="40932">
                      <a:spAutoFit/>
                    </a:bodyPr>
                    <a:lstStyle/>
                    <a:p>
                      <a:endParaRPr lang="es-ES"/>
                    </a:p>
                  </p:txBody>
                </p:sp>
                <p:sp>
                  <p:nvSpPr>
                    <p:cNvPr id="14551" name="Oval 100"/>
                    <p:cNvSpPr>
                      <a:spLocks noChangeArrowheads="1"/>
                    </p:cNvSpPr>
                    <p:nvPr/>
                  </p:nvSpPr>
                  <p:spPr bwMode="auto">
                    <a:xfrm>
                      <a:off x="4673" y="2542"/>
                      <a:ext cx="19" cy="22"/>
                    </a:xfrm>
                    <a:prstGeom prst="ellipse">
                      <a:avLst/>
                    </a:prstGeom>
                    <a:solidFill>
                      <a:srgbClr val="BF7F3F"/>
                    </a:solidFill>
                    <a:ln w="9525">
                      <a:noFill/>
                      <a:round/>
                      <a:headEnd/>
                      <a:tailEnd/>
                    </a:ln>
                  </p:spPr>
                  <p:txBody>
                    <a:bodyPr wrap="none" lIns="81864" tIns="40932" rIns="81864" bIns="40932">
                      <a:spAutoFit/>
                    </a:bodyPr>
                    <a:lstStyle/>
                    <a:p>
                      <a:endParaRPr lang="es-ES"/>
                    </a:p>
                  </p:txBody>
                </p:sp>
                <p:sp>
                  <p:nvSpPr>
                    <p:cNvPr id="14552" name="Oval 101"/>
                    <p:cNvSpPr>
                      <a:spLocks noChangeArrowheads="1"/>
                    </p:cNvSpPr>
                    <p:nvPr/>
                  </p:nvSpPr>
                  <p:spPr bwMode="auto">
                    <a:xfrm>
                      <a:off x="4676" y="2545"/>
                      <a:ext cx="16" cy="17"/>
                    </a:xfrm>
                    <a:prstGeom prst="ellipse">
                      <a:avLst/>
                    </a:prstGeom>
                    <a:solidFill>
                      <a:srgbClr val="000000"/>
                    </a:solidFill>
                    <a:ln w="9525">
                      <a:noFill/>
                      <a:round/>
                      <a:headEnd/>
                      <a:tailEnd/>
                    </a:ln>
                  </p:spPr>
                  <p:txBody>
                    <a:bodyPr wrap="none" lIns="81864" tIns="40932" rIns="81864" bIns="40932">
                      <a:spAutoFit/>
                    </a:bodyPr>
                    <a:lstStyle/>
                    <a:p>
                      <a:endParaRPr lang="es-ES"/>
                    </a:p>
                  </p:txBody>
                </p:sp>
              </p:grpSp>
              <p:sp>
                <p:nvSpPr>
                  <p:cNvPr id="14549" name="Freeform 102"/>
                  <p:cNvSpPr>
                    <a:spLocks/>
                  </p:cNvSpPr>
                  <p:nvPr/>
                </p:nvSpPr>
                <p:spPr bwMode="auto">
                  <a:xfrm>
                    <a:off x="4652" y="2541"/>
                    <a:ext cx="61" cy="20"/>
                  </a:xfrm>
                  <a:custGeom>
                    <a:avLst/>
                    <a:gdLst>
                      <a:gd name="T0" fmla="*/ 60 w 61"/>
                      <a:gd name="T1" fmla="*/ 19 h 20"/>
                      <a:gd name="T2" fmla="*/ 58 w 61"/>
                      <a:gd name="T3" fmla="*/ 16 h 20"/>
                      <a:gd name="T4" fmla="*/ 53 w 61"/>
                      <a:gd name="T5" fmla="*/ 12 h 20"/>
                      <a:gd name="T6" fmla="*/ 51 w 61"/>
                      <a:gd name="T7" fmla="*/ 9 h 20"/>
                      <a:gd name="T8" fmla="*/ 46 w 61"/>
                      <a:gd name="T9" fmla="*/ 5 h 20"/>
                      <a:gd name="T10" fmla="*/ 42 w 61"/>
                      <a:gd name="T11" fmla="*/ 3 h 20"/>
                      <a:gd name="T12" fmla="*/ 34 w 61"/>
                      <a:gd name="T13" fmla="*/ 2 h 20"/>
                      <a:gd name="T14" fmla="*/ 30 w 61"/>
                      <a:gd name="T15" fmla="*/ 0 h 20"/>
                      <a:gd name="T16" fmla="*/ 25 w 61"/>
                      <a:gd name="T17" fmla="*/ 0 h 20"/>
                      <a:gd name="T18" fmla="*/ 20 w 61"/>
                      <a:gd name="T19" fmla="*/ 2 h 20"/>
                      <a:gd name="T20" fmla="*/ 16 w 61"/>
                      <a:gd name="T21" fmla="*/ 5 h 20"/>
                      <a:gd name="T22" fmla="*/ 11 w 61"/>
                      <a:gd name="T23" fmla="*/ 9 h 20"/>
                      <a:gd name="T24" fmla="*/ 6 w 61"/>
                      <a:gd name="T25" fmla="*/ 14 h 20"/>
                      <a:gd name="T26" fmla="*/ 2 w 61"/>
                      <a:gd name="T27" fmla="*/ 17 h 20"/>
                      <a:gd name="T28" fmla="*/ 0 w 61"/>
                      <a:gd name="T29" fmla="*/ 17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20"/>
                      <a:gd name="T47" fmla="*/ 61 w 61"/>
                      <a:gd name="T48" fmla="*/ 20 h 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20">
                        <a:moveTo>
                          <a:pt x="60" y="19"/>
                        </a:moveTo>
                        <a:lnTo>
                          <a:pt x="58" y="16"/>
                        </a:lnTo>
                        <a:lnTo>
                          <a:pt x="53" y="12"/>
                        </a:lnTo>
                        <a:lnTo>
                          <a:pt x="51" y="9"/>
                        </a:lnTo>
                        <a:lnTo>
                          <a:pt x="46" y="5"/>
                        </a:lnTo>
                        <a:lnTo>
                          <a:pt x="42" y="3"/>
                        </a:lnTo>
                        <a:lnTo>
                          <a:pt x="34" y="2"/>
                        </a:lnTo>
                        <a:lnTo>
                          <a:pt x="30" y="0"/>
                        </a:lnTo>
                        <a:lnTo>
                          <a:pt x="25" y="0"/>
                        </a:lnTo>
                        <a:lnTo>
                          <a:pt x="20" y="2"/>
                        </a:lnTo>
                        <a:lnTo>
                          <a:pt x="16" y="5"/>
                        </a:lnTo>
                        <a:lnTo>
                          <a:pt x="11" y="9"/>
                        </a:lnTo>
                        <a:lnTo>
                          <a:pt x="6" y="14"/>
                        </a:lnTo>
                        <a:lnTo>
                          <a:pt x="2" y="17"/>
                        </a:lnTo>
                        <a:lnTo>
                          <a:pt x="0" y="17"/>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grpSp>
        <p:sp>
          <p:nvSpPr>
            <p:cNvPr id="14529" name="Arc 103"/>
            <p:cNvSpPr>
              <a:spLocks/>
            </p:cNvSpPr>
            <p:nvPr/>
          </p:nvSpPr>
          <p:spPr bwMode="auto">
            <a:xfrm rot="-5820000">
              <a:off x="4982" y="2480"/>
              <a:ext cx="28" cy="88"/>
            </a:xfrm>
            <a:custGeom>
              <a:avLst/>
              <a:gdLst>
                <a:gd name="T0" fmla="*/ 0 w 21600"/>
                <a:gd name="T1" fmla="*/ 0 h 43053"/>
                <a:gd name="T2" fmla="*/ 0 w 21600"/>
                <a:gd name="T3" fmla="*/ 0 h 43053"/>
                <a:gd name="T4" fmla="*/ 0 w 21600"/>
                <a:gd name="T5" fmla="*/ 0 h 43053"/>
                <a:gd name="T6" fmla="*/ 0 60000 65536"/>
                <a:gd name="T7" fmla="*/ 0 60000 65536"/>
                <a:gd name="T8" fmla="*/ 0 60000 65536"/>
                <a:gd name="T9" fmla="*/ 0 w 21600"/>
                <a:gd name="T10" fmla="*/ 0 h 43053"/>
                <a:gd name="T11" fmla="*/ 21600 w 21600"/>
                <a:gd name="T12" fmla="*/ 43053 h 43053"/>
              </a:gdLst>
              <a:ahLst/>
              <a:cxnLst>
                <a:cxn ang="T6">
                  <a:pos x="T0" y="T1"/>
                </a:cxn>
                <a:cxn ang="T7">
                  <a:pos x="T2" y="T3"/>
                </a:cxn>
                <a:cxn ang="T8">
                  <a:pos x="T4" y="T5"/>
                </a:cxn>
              </a:cxnLst>
              <a:rect l="T9" t="T10" r="T11" b="T12"/>
              <a:pathLst>
                <a:path w="21600" h="43053" fill="none" extrusionOk="0">
                  <a:moveTo>
                    <a:pt x="19204" y="43052"/>
                  </a:moveTo>
                  <a:cubicBezTo>
                    <a:pt x="8269" y="41832"/>
                    <a:pt x="0" y="32588"/>
                    <a:pt x="0" y="21586"/>
                  </a:cubicBezTo>
                  <a:cubicBezTo>
                    <a:pt x="-1" y="9962"/>
                    <a:pt x="9198" y="422"/>
                    <a:pt x="20815" y="0"/>
                  </a:cubicBezTo>
                </a:path>
                <a:path w="21600" h="43053" stroke="0" extrusionOk="0">
                  <a:moveTo>
                    <a:pt x="19204" y="43052"/>
                  </a:moveTo>
                  <a:cubicBezTo>
                    <a:pt x="8269" y="41832"/>
                    <a:pt x="0" y="32588"/>
                    <a:pt x="0" y="21586"/>
                  </a:cubicBezTo>
                  <a:cubicBezTo>
                    <a:pt x="-1" y="9962"/>
                    <a:pt x="9198" y="422"/>
                    <a:pt x="20815" y="0"/>
                  </a:cubicBezTo>
                  <a:lnTo>
                    <a:pt x="21600" y="21586"/>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530" name="Arc 104"/>
            <p:cNvSpPr>
              <a:spLocks/>
            </p:cNvSpPr>
            <p:nvPr/>
          </p:nvSpPr>
          <p:spPr bwMode="auto">
            <a:xfrm rot="-5820000">
              <a:off x="4904" y="2461"/>
              <a:ext cx="27" cy="96"/>
            </a:xfrm>
            <a:custGeom>
              <a:avLst/>
              <a:gdLst>
                <a:gd name="T0" fmla="*/ 0 w 21600"/>
                <a:gd name="T1" fmla="*/ 0 h 43185"/>
                <a:gd name="T2" fmla="*/ 0 w 21600"/>
                <a:gd name="T3" fmla="*/ 0 h 43185"/>
                <a:gd name="T4" fmla="*/ 0 w 21600"/>
                <a:gd name="T5" fmla="*/ 0 h 43185"/>
                <a:gd name="T6" fmla="*/ 0 60000 65536"/>
                <a:gd name="T7" fmla="*/ 0 60000 65536"/>
                <a:gd name="T8" fmla="*/ 0 60000 65536"/>
                <a:gd name="T9" fmla="*/ 0 w 21600"/>
                <a:gd name="T10" fmla="*/ 0 h 43185"/>
                <a:gd name="T11" fmla="*/ 21600 w 21600"/>
                <a:gd name="T12" fmla="*/ 43185 h 43185"/>
              </a:gdLst>
              <a:ahLst/>
              <a:cxnLst>
                <a:cxn ang="T6">
                  <a:pos x="T0" y="T1"/>
                </a:cxn>
                <a:cxn ang="T7">
                  <a:pos x="T2" y="T3"/>
                </a:cxn>
                <a:cxn ang="T8">
                  <a:pos x="T4" y="T5"/>
                </a:cxn>
              </a:cxnLst>
              <a:rect l="T9" t="T10" r="T11" b="T12"/>
              <a:pathLst>
                <a:path w="21600" h="43185" fill="none" extrusionOk="0">
                  <a:moveTo>
                    <a:pt x="-1" y="0"/>
                  </a:moveTo>
                  <a:cubicBezTo>
                    <a:pt x="11929" y="0"/>
                    <a:pt x="21600" y="9670"/>
                    <a:pt x="21600" y="21600"/>
                  </a:cubicBezTo>
                  <a:cubicBezTo>
                    <a:pt x="21600" y="33211"/>
                    <a:pt x="12419" y="42745"/>
                    <a:pt x="815" y="43184"/>
                  </a:cubicBezTo>
                </a:path>
                <a:path w="21600" h="43185" stroke="0" extrusionOk="0">
                  <a:moveTo>
                    <a:pt x="-1" y="0"/>
                  </a:moveTo>
                  <a:cubicBezTo>
                    <a:pt x="11929" y="0"/>
                    <a:pt x="21600" y="9670"/>
                    <a:pt x="21600" y="21600"/>
                  </a:cubicBezTo>
                  <a:cubicBezTo>
                    <a:pt x="21600" y="33211"/>
                    <a:pt x="12419" y="42745"/>
                    <a:pt x="815" y="43184"/>
                  </a:cubicBezTo>
                  <a:lnTo>
                    <a:pt x="0" y="21600"/>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531" name="Arc 105"/>
            <p:cNvSpPr>
              <a:spLocks/>
            </p:cNvSpPr>
            <p:nvPr/>
          </p:nvSpPr>
          <p:spPr bwMode="auto">
            <a:xfrm rot="3780000">
              <a:off x="4498" y="2548"/>
              <a:ext cx="29" cy="86"/>
            </a:xfrm>
            <a:custGeom>
              <a:avLst/>
              <a:gdLst>
                <a:gd name="T0" fmla="*/ 0 w 21600"/>
                <a:gd name="T1" fmla="*/ 0 h 43146"/>
                <a:gd name="T2" fmla="*/ 0 w 21600"/>
                <a:gd name="T3" fmla="*/ 0 h 43146"/>
                <a:gd name="T4" fmla="*/ 0 w 21600"/>
                <a:gd name="T5" fmla="*/ 0 h 43146"/>
                <a:gd name="T6" fmla="*/ 0 60000 65536"/>
                <a:gd name="T7" fmla="*/ 0 60000 65536"/>
                <a:gd name="T8" fmla="*/ 0 60000 65536"/>
                <a:gd name="T9" fmla="*/ 0 w 21600"/>
                <a:gd name="T10" fmla="*/ 0 h 43146"/>
                <a:gd name="T11" fmla="*/ 21600 w 21600"/>
                <a:gd name="T12" fmla="*/ 43146 h 43146"/>
              </a:gdLst>
              <a:ahLst/>
              <a:cxnLst>
                <a:cxn ang="T6">
                  <a:pos x="T0" y="T1"/>
                </a:cxn>
                <a:cxn ang="T7">
                  <a:pos x="T2" y="T3"/>
                </a:cxn>
                <a:cxn ang="T8">
                  <a:pos x="T4" y="T5"/>
                </a:cxn>
              </a:cxnLst>
              <a:rect l="T9" t="T10" r="T11" b="T12"/>
              <a:pathLst>
                <a:path w="21600" h="43146" fill="none" extrusionOk="0">
                  <a:moveTo>
                    <a:pt x="-1" y="0"/>
                  </a:moveTo>
                  <a:cubicBezTo>
                    <a:pt x="11929" y="0"/>
                    <a:pt x="21600" y="9670"/>
                    <a:pt x="21600" y="21600"/>
                  </a:cubicBezTo>
                  <a:cubicBezTo>
                    <a:pt x="21600" y="32939"/>
                    <a:pt x="12831" y="42347"/>
                    <a:pt x="1521" y="43146"/>
                  </a:cubicBezTo>
                </a:path>
                <a:path w="21600" h="43146" stroke="0" extrusionOk="0">
                  <a:moveTo>
                    <a:pt x="-1" y="0"/>
                  </a:moveTo>
                  <a:cubicBezTo>
                    <a:pt x="11929" y="0"/>
                    <a:pt x="21600" y="9670"/>
                    <a:pt x="21600" y="21600"/>
                  </a:cubicBezTo>
                  <a:cubicBezTo>
                    <a:pt x="21600" y="32939"/>
                    <a:pt x="12831" y="42347"/>
                    <a:pt x="1521" y="43146"/>
                  </a:cubicBezTo>
                  <a:lnTo>
                    <a:pt x="0" y="21600"/>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532" name="Arc 106"/>
            <p:cNvSpPr>
              <a:spLocks/>
            </p:cNvSpPr>
            <p:nvPr/>
          </p:nvSpPr>
          <p:spPr bwMode="auto">
            <a:xfrm rot="3780000">
              <a:off x="4560" y="2484"/>
              <a:ext cx="26" cy="93"/>
            </a:xfrm>
            <a:custGeom>
              <a:avLst/>
              <a:gdLst>
                <a:gd name="T0" fmla="*/ 0 w 21600"/>
                <a:gd name="T1" fmla="*/ 0 h 43026"/>
                <a:gd name="T2" fmla="*/ 0 w 21600"/>
                <a:gd name="T3" fmla="*/ 0 h 43026"/>
                <a:gd name="T4" fmla="*/ 0 w 21600"/>
                <a:gd name="T5" fmla="*/ 0 h 43026"/>
                <a:gd name="T6" fmla="*/ 0 60000 65536"/>
                <a:gd name="T7" fmla="*/ 0 60000 65536"/>
                <a:gd name="T8" fmla="*/ 0 60000 65536"/>
                <a:gd name="T9" fmla="*/ 0 w 21600"/>
                <a:gd name="T10" fmla="*/ 0 h 43026"/>
                <a:gd name="T11" fmla="*/ 21600 w 21600"/>
                <a:gd name="T12" fmla="*/ 43026 h 43026"/>
              </a:gdLst>
              <a:ahLst/>
              <a:cxnLst>
                <a:cxn ang="T6">
                  <a:pos x="T0" y="T1"/>
                </a:cxn>
                <a:cxn ang="T7">
                  <a:pos x="T2" y="T3"/>
                </a:cxn>
                <a:cxn ang="T8">
                  <a:pos x="T4" y="T5"/>
                </a:cxn>
              </a:cxnLst>
              <a:rect l="T9" t="T10" r="T11" b="T12"/>
              <a:pathLst>
                <a:path w="21600" h="43026" fill="none" extrusionOk="0">
                  <a:moveTo>
                    <a:pt x="18992" y="43026"/>
                  </a:moveTo>
                  <a:cubicBezTo>
                    <a:pt x="8151" y="41707"/>
                    <a:pt x="0" y="32505"/>
                    <a:pt x="0" y="21584"/>
                  </a:cubicBezTo>
                  <a:cubicBezTo>
                    <a:pt x="-1" y="9980"/>
                    <a:pt x="9168" y="449"/>
                    <a:pt x="20763" y="0"/>
                  </a:cubicBezTo>
                </a:path>
                <a:path w="21600" h="43026" stroke="0" extrusionOk="0">
                  <a:moveTo>
                    <a:pt x="18992" y="43026"/>
                  </a:moveTo>
                  <a:cubicBezTo>
                    <a:pt x="8151" y="41707"/>
                    <a:pt x="0" y="32505"/>
                    <a:pt x="0" y="21584"/>
                  </a:cubicBezTo>
                  <a:cubicBezTo>
                    <a:pt x="-1" y="9980"/>
                    <a:pt x="9168" y="449"/>
                    <a:pt x="20763" y="0"/>
                  </a:cubicBezTo>
                  <a:lnTo>
                    <a:pt x="21600" y="21584"/>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533" name="Freeform 107"/>
            <p:cNvSpPr>
              <a:spLocks/>
            </p:cNvSpPr>
            <p:nvPr/>
          </p:nvSpPr>
          <p:spPr bwMode="auto">
            <a:xfrm>
              <a:off x="4589" y="2513"/>
              <a:ext cx="298" cy="99"/>
            </a:xfrm>
            <a:custGeom>
              <a:avLst/>
              <a:gdLst>
                <a:gd name="T0" fmla="*/ 135 w 298"/>
                <a:gd name="T1" fmla="*/ 18 h 99"/>
                <a:gd name="T2" fmla="*/ 102 w 298"/>
                <a:gd name="T3" fmla="*/ 9 h 99"/>
                <a:gd name="T4" fmla="*/ 30 w 298"/>
                <a:gd name="T5" fmla="*/ 6 h 99"/>
                <a:gd name="T6" fmla="*/ 0 w 298"/>
                <a:gd name="T7" fmla="*/ 3 h 99"/>
                <a:gd name="T8" fmla="*/ 9 w 298"/>
                <a:gd name="T9" fmla="*/ 65 h 99"/>
                <a:gd name="T10" fmla="*/ 35 w 298"/>
                <a:gd name="T11" fmla="*/ 96 h 99"/>
                <a:gd name="T12" fmla="*/ 96 w 298"/>
                <a:gd name="T13" fmla="*/ 98 h 99"/>
                <a:gd name="T14" fmla="*/ 114 w 298"/>
                <a:gd name="T15" fmla="*/ 86 h 99"/>
                <a:gd name="T16" fmla="*/ 133 w 298"/>
                <a:gd name="T17" fmla="*/ 51 h 99"/>
                <a:gd name="T18" fmla="*/ 153 w 298"/>
                <a:gd name="T19" fmla="*/ 51 h 99"/>
                <a:gd name="T20" fmla="*/ 174 w 298"/>
                <a:gd name="T21" fmla="*/ 73 h 99"/>
                <a:gd name="T22" fmla="*/ 194 w 298"/>
                <a:gd name="T23" fmla="*/ 95 h 99"/>
                <a:gd name="T24" fmla="*/ 252 w 298"/>
                <a:gd name="T25" fmla="*/ 95 h 99"/>
                <a:gd name="T26" fmla="*/ 281 w 298"/>
                <a:gd name="T27" fmla="*/ 63 h 99"/>
                <a:gd name="T28" fmla="*/ 297 w 298"/>
                <a:gd name="T29" fmla="*/ 0 h 99"/>
                <a:gd name="T30" fmla="*/ 256 w 298"/>
                <a:gd name="T31" fmla="*/ 6 h 99"/>
                <a:gd name="T32" fmla="*/ 192 w 298"/>
                <a:gd name="T33" fmla="*/ 8 h 99"/>
                <a:gd name="T34" fmla="*/ 153 w 298"/>
                <a:gd name="T35" fmla="*/ 18 h 99"/>
                <a:gd name="T36" fmla="*/ 135 w 298"/>
                <a:gd name="T37" fmla="*/ 18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8"/>
                <a:gd name="T58" fmla="*/ 0 h 99"/>
                <a:gd name="T59" fmla="*/ 298 w 298"/>
                <a:gd name="T60" fmla="*/ 99 h 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8" h="99">
                  <a:moveTo>
                    <a:pt x="135" y="18"/>
                  </a:moveTo>
                  <a:lnTo>
                    <a:pt x="102" y="9"/>
                  </a:lnTo>
                  <a:lnTo>
                    <a:pt x="30" y="6"/>
                  </a:lnTo>
                  <a:lnTo>
                    <a:pt x="0" y="3"/>
                  </a:lnTo>
                  <a:lnTo>
                    <a:pt x="9" y="65"/>
                  </a:lnTo>
                  <a:lnTo>
                    <a:pt x="35" y="96"/>
                  </a:lnTo>
                  <a:lnTo>
                    <a:pt x="96" y="98"/>
                  </a:lnTo>
                  <a:lnTo>
                    <a:pt x="114" y="86"/>
                  </a:lnTo>
                  <a:lnTo>
                    <a:pt x="133" y="51"/>
                  </a:lnTo>
                  <a:lnTo>
                    <a:pt x="153" y="51"/>
                  </a:lnTo>
                  <a:lnTo>
                    <a:pt x="174" y="73"/>
                  </a:lnTo>
                  <a:lnTo>
                    <a:pt x="194" y="95"/>
                  </a:lnTo>
                  <a:lnTo>
                    <a:pt x="252" y="95"/>
                  </a:lnTo>
                  <a:lnTo>
                    <a:pt x="281" y="63"/>
                  </a:lnTo>
                  <a:lnTo>
                    <a:pt x="297" y="0"/>
                  </a:lnTo>
                  <a:lnTo>
                    <a:pt x="256" y="6"/>
                  </a:lnTo>
                  <a:lnTo>
                    <a:pt x="192" y="8"/>
                  </a:lnTo>
                  <a:lnTo>
                    <a:pt x="153" y="18"/>
                  </a:lnTo>
                  <a:lnTo>
                    <a:pt x="135" y="18"/>
                  </a:lnTo>
                </a:path>
              </a:pathLst>
            </a:custGeom>
            <a:solidFill>
              <a:schemeClr val="tx2"/>
            </a:solidFill>
            <a:ln w="12700" cap="rnd">
              <a:solidFill>
                <a:schemeClr val="tx1"/>
              </a:solidFill>
              <a:round/>
              <a:headEnd/>
              <a:tailEnd/>
            </a:ln>
          </p:spPr>
          <p:txBody>
            <a:bodyPr wrap="none" lIns="81864" tIns="40932" rIns="81864" bIns="40932">
              <a:spAutoFit/>
            </a:bodyPr>
            <a:lstStyle/>
            <a:p>
              <a:endParaRPr lang="es-ES"/>
            </a:p>
          </p:txBody>
        </p:sp>
        <p:sp>
          <p:nvSpPr>
            <p:cNvPr id="14534" name="Oval 108"/>
            <p:cNvSpPr>
              <a:spLocks noChangeArrowheads="1"/>
            </p:cNvSpPr>
            <p:nvPr/>
          </p:nvSpPr>
          <p:spPr bwMode="auto">
            <a:xfrm>
              <a:off x="4624" y="2533"/>
              <a:ext cx="75" cy="57"/>
            </a:xfrm>
            <a:prstGeom prst="ellipse">
              <a:avLst/>
            </a:prstGeom>
            <a:solidFill>
              <a:schemeClr val="tx2"/>
            </a:solidFill>
            <a:ln w="12700">
              <a:solidFill>
                <a:schemeClr val="tx1"/>
              </a:solidFill>
              <a:round/>
              <a:headEnd/>
              <a:tailEnd/>
            </a:ln>
          </p:spPr>
          <p:txBody>
            <a:bodyPr wrap="none" lIns="81864" tIns="40932" rIns="81864" bIns="40932">
              <a:spAutoFit/>
            </a:bodyPr>
            <a:lstStyle/>
            <a:p>
              <a:endParaRPr lang="es-ES"/>
            </a:p>
          </p:txBody>
        </p:sp>
        <p:sp>
          <p:nvSpPr>
            <p:cNvPr id="14535" name="Oval 109"/>
            <p:cNvSpPr>
              <a:spLocks noChangeArrowheads="1"/>
            </p:cNvSpPr>
            <p:nvPr/>
          </p:nvSpPr>
          <p:spPr bwMode="auto">
            <a:xfrm>
              <a:off x="4680" y="2559"/>
              <a:ext cx="20" cy="23"/>
            </a:xfrm>
            <a:prstGeom prst="ellipse">
              <a:avLst/>
            </a:prstGeom>
            <a:solidFill>
              <a:schemeClr val="bg2"/>
            </a:solidFill>
            <a:ln w="12700">
              <a:solidFill>
                <a:srgbClr val="3365FB"/>
              </a:solidFill>
              <a:round/>
              <a:headEnd/>
              <a:tailEnd/>
            </a:ln>
          </p:spPr>
          <p:txBody>
            <a:bodyPr wrap="none" lIns="81864" tIns="40932" rIns="81864" bIns="40932">
              <a:spAutoFit/>
            </a:bodyPr>
            <a:lstStyle/>
            <a:p>
              <a:endParaRPr lang="es-ES"/>
            </a:p>
          </p:txBody>
        </p:sp>
        <p:sp>
          <p:nvSpPr>
            <p:cNvPr id="14536" name="Oval 110"/>
            <p:cNvSpPr>
              <a:spLocks noChangeArrowheads="1"/>
            </p:cNvSpPr>
            <p:nvPr/>
          </p:nvSpPr>
          <p:spPr bwMode="auto">
            <a:xfrm>
              <a:off x="4776" y="2531"/>
              <a:ext cx="73" cy="59"/>
            </a:xfrm>
            <a:prstGeom prst="ellipse">
              <a:avLst/>
            </a:prstGeom>
            <a:solidFill>
              <a:schemeClr val="tx2"/>
            </a:solidFill>
            <a:ln w="12700">
              <a:solidFill>
                <a:schemeClr val="tx1"/>
              </a:solidFill>
              <a:round/>
              <a:headEnd/>
              <a:tailEnd/>
            </a:ln>
          </p:spPr>
          <p:txBody>
            <a:bodyPr wrap="none" lIns="81864" tIns="40932" rIns="81864" bIns="40932">
              <a:spAutoFit/>
            </a:bodyPr>
            <a:lstStyle/>
            <a:p>
              <a:endParaRPr lang="es-ES"/>
            </a:p>
          </p:txBody>
        </p:sp>
        <p:sp>
          <p:nvSpPr>
            <p:cNvPr id="14537" name="Oval 111"/>
            <p:cNvSpPr>
              <a:spLocks noChangeArrowheads="1"/>
            </p:cNvSpPr>
            <p:nvPr/>
          </p:nvSpPr>
          <p:spPr bwMode="auto">
            <a:xfrm>
              <a:off x="4822" y="2555"/>
              <a:ext cx="22" cy="25"/>
            </a:xfrm>
            <a:prstGeom prst="ellipse">
              <a:avLst/>
            </a:prstGeom>
            <a:solidFill>
              <a:schemeClr val="bg2"/>
            </a:solidFill>
            <a:ln w="12700">
              <a:solidFill>
                <a:srgbClr val="3365FB"/>
              </a:solidFill>
              <a:round/>
              <a:headEnd/>
              <a:tailEnd/>
            </a:ln>
          </p:spPr>
          <p:txBody>
            <a:bodyPr wrap="none" lIns="81864" tIns="40932" rIns="81864" bIns="40932">
              <a:spAutoFit/>
            </a:bodyPr>
            <a:lstStyle/>
            <a:p>
              <a:endParaRPr lang="es-ES"/>
            </a:p>
          </p:txBody>
        </p:sp>
        <p:sp>
          <p:nvSpPr>
            <p:cNvPr id="14538" name="Freeform 112"/>
            <p:cNvSpPr>
              <a:spLocks/>
            </p:cNvSpPr>
            <p:nvPr/>
          </p:nvSpPr>
          <p:spPr bwMode="auto">
            <a:xfrm>
              <a:off x="4626" y="2638"/>
              <a:ext cx="208" cy="69"/>
            </a:xfrm>
            <a:custGeom>
              <a:avLst/>
              <a:gdLst>
                <a:gd name="T0" fmla="*/ 91 w 208"/>
                <a:gd name="T1" fmla="*/ 1 h 69"/>
                <a:gd name="T2" fmla="*/ 52 w 208"/>
                <a:gd name="T3" fmla="*/ 12 h 69"/>
                <a:gd name="T4" fmla="*/ 24 w 208"/>
                <a:gd name="T5" fmla="*/ 29 h 69"/>
                <a:gd name="T6" fmla="*/ 15 w 208"/>
                <a:gd name="T7" fmla="*/ 55 h 69"/>
                <a:gd name="T8" fmla="*/ 3 w 208"/>
                <a:gd name="T9" fmla="*/ 60 h 69"/>
                <a:gd name="T10" fmla="*/ 0 w 208"/>
                <a:gd name="T11" fmla="*/ 55 h 69"/>
                <a:gd name="T12" fmla="*/ 2 w 208"/>
                <a:gd name="T13" fmla="*/ 65 h 69"/>
                <a:gd name="T14" fmla="*/ 18 w 208"/>
                <a:gd name="T15" fmla="*/ 64 h 69"/>
                <a:gd name="T16" fmla="*/ 32 w 208"/>
                <a:gd name="T17" fmla="*/ 49 h 69"/>
                <a:gd name="T18" fmla="*/ 48 w 208"/>
                <a:gd name="T19" fmla="*/ 43 h 69"/>
                <a:gd name="T20" fmla="*/ 71 w 208"/>
                <a:gd name="T21" fmla="*/ 43 h 69"/>
                <a:gd name="T22" fmla="*/ 99 w 208"/>
                <a:gd name="T23" fmla="*/ 44 h 69"/>
                <a:gd name="T24" fmla="*/ 103 w 208"/>
                <a:gd name="T25" fmla="*/ 37 h 69"/>
                <a:gd name="T26" fmla="*/ 110 w 208"/>
                <a:gd name="T27" fmla="*/ 46 h 69"/>
                <a:gd name="T28" fmla="*/ 163 w 208"/>
                <a:gd name="T29" fmla="*/ 45 h 69"/>
                <a:gd name="T30" fmla="*/ 180 w 208"/>
                <a:gd name="T31" fmla="*/ 57 h 69"/>
                <a:gd name="T32" fmla="*/ 186 w 208"/>
                <a:gd name="T33" fmla="*/ 68 h 69"/>
                <a:gd name="T34" fmla="*/ 201 w 208"/>
                <a:gd name="T35" fmla="*/ 67 h 69"/>
                <a:gd name="T36" fmla="*/ 207 w 208"/>
                <a:gd name="T37" fmla="*/ 57 h 69"/>
                <a:gd name="T38" fmla="*/ 199 w 208"/>
                <a:gd name="T39" fmla="*/ 60 h 69"/>
                <a:gd name="T40" fmla="*/ 191 w 208"/>
                <a:gd name="T41" fmla="*/ 53 h 69"/>
                <a:gd name="T42" fmla="*/ 183 w 208"/>
                <a:gd name="T43" fmla="*/ 37 h 69"/>
                <a:gd name="T44" fmla="*/ 170 w 208"/>
                <a:gd name="T45" fmla="*/ 25 h 69"/>
                <a:gd name="T46" fmla="*/ 157 w 208"/>
                <a:gd name="T47" fmla="*/ 18 h 69"/>
                <a:gd name="T48" fmla="*/ 130 w 208"/>
                <a:gd name="T49" fmla="*/ 4 h 69"/>
                <a:gd name="T50" fmla="*/ 107 w 208"/>
                <a:gd name="T51" fmla="*/ 0 h 6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8"/>
                <a:gd name="T79" fmla="*/ 0 h 69"/>
                <a:gd name="T80" fmla="*/ 208 w 208"/>
                <a:gd name="T81" fmla="*/ 69 h 6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8" h="69">
                  <a:moveTo>
                    <a:pt x="91" y="1"/>
                  </a:moveTo>
                  <a:lnTo>
                    <a:pt x="52" y="12"/>
                  </a:lnTo>
                  <a:lnTo>
                    <a:pt x="24" y="29"/>
                  </a:lnTo>
                  <a:lnTo>
                    <a:pt x="15" y="55"/>
                  </a:lnTo>
                  <a:lnTo>
                    <a:pt x="3" y="60"/>
                  </a:lnTo>
                  <a:lnTo>
                    <a:pt x="0" y="55"/>
                  </a:lnTo>
                  <a:lnTo>
                    <a:pt x="2" y="65"/>
                  </a:lnTo>
                  <a:lnTo>
                    <a:pt x="18" y="64"/>
                  </a:lnTo>
                  <a:lnTo>
                    <a:pt x="32" y="49"/>
                  </a:lnTo>
                  <a:lnTo>
                    <a:pt x="48" y="43"/>
                  </a:lnTo>
                  <a:lnTo>
                    <a:pt x="71" y="43"/>
                  </a:lnTo>
                  <a:lnTo>
                    <a:pt x="99" y="44"/>
                  </a:lnTo>
                  <a:lnTo>
                    <a:pt x="103" y="37"/>
                  </a:lnTo>
                  <a:lnTo>
                    <a:pt x="110" y="46"/>
                  </a:lnTo>
                  <a:lnTo>
                    <a:pt x="163" y="45"/>
                  </a:lnTo>
                  <a:lnTo>
                    <a:pt x="180" y="57"/>
                  </a:lnTo>
                  <a:lnTo>
                    <a:pt x="186" y="68"/>
                  </a:lnTo>
                  <a:lnTo>
                    <a:pt x="201" y="67"/>
                  </a:lnTo>
                  <a:lnTo>
                    <a:pt x="207" y="57"/>
                  </a:lnTo>
                  <a:lnTo>
                    <a:pt x="199" y="60"/>
                  </a:lnTo>
                  <a:lnTo>
                    <a:pt x="191" y="53"/>
                  </a:lnTo>
                  <a:lnTo>
                    <a:pt x="183" y="37"/>
                  </a:lnTo>
                  <a:lnTo>
                    <a:pt x="170" y="25"/>
                  </a:lnTo>
                  <a:lnTo>
                    <a:pt x="157" y="18"/>
                  </a:lnTo>
                  <a:lnTo>
                    <a:pt x="130" y="4"/>
                  </a:lnTo>
                  <a:lnTo>
                    <a:pt x="107" y="0"/>
                  </a:lnTo>
                </a:path>
              </a:pathLst>
            </a:custGeom>
            <a:solidFill>
              <a:schemeClr val="tx2"/>
            </a:solid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539" name="Oval 113"/>
            <p:cNvSpPr>
              <a:spLocks noChangeArrowheads="1"/>
            </p:cNvSpPr>
            <p:nvPr/>
          </p:nvSpPr>
          <p:spPr bwMode="auto">
            <a:xfrm>
              <a:off x="4868" y="2529"/>
              <a:ext cx="32" cy="34"/>
            </a:xfrm>
            <a:prstGeom prst="ellipse">
              <a:avLst/>
            </a:prstGeom>
            <a:solidFill>
              <a:schemeClr val="tx2"/>
            </a:solidFill>
            <a:ln w="9525">
              <a:noFill/>
              <a:round/>
              <a:headEnd/>
              <a:tailEnd/>
            </a:ln>
          </p:spPr>
          <p:txBody>
            <a:bodyPr wrap="none" lIns="81864" tIns="40932" rIns="81864" bIns="40932">
              <a:spAutoFit/>
            </a:bodyPr>
            <a:lstStyle/>
            <a:p>
              <a:endParaRPr lang="es-ES"/>
            </a:p>
          </p:txBody>
        </p:sp>
        <p:sp>
          <p:nvSpPr>
            <p:cNvPr id="14540" name="Oval 114"/>
            <p:cNvSpPr>
              <a:spLocks noChangeArrowheads="1"/>
            </p:cNvSpPr>
            <p:nvPr/>
          </p:nvSpPr>
          <p:spPr bwMode="auto">
            <a:xfrm>
              <a:off x="4603" y="2532"/>
              <a:ext cx="31" cy="34"/>
            </a:xfrm>
            <a:prstGeom prst="ellipse">
              <a:avLst/>
            </a:prstGeom>
            <a:solidFill>
              <a:schemeClr val="tx2"/>
            </a:solidFill>
            <a:ln w="9525">
              <a:noFill/>
              <a:round/>
              <a:headEnd/>
              <a:tailEnd/>
            </a:ln>
          </p:spPr>
          <p:txBody>
            <a:bodyPr wrap="none" lIns="81864" tIns="40932" rIns="81864" bIns="40932">
              <a:spAutoFit/>
            </a:bodyPr>
            <a:lstStyle/>
            <a:p>
              <a:endParaRPr lang="es-ES"/>
            </a:p>
          </p:txBody>
        </p:sp>
        <p:sp>
          <p:nvSpPr>
            <p:cNvPr id="14541" name="Freeform 115"/>
            <p:cNvSpPr>
              <a:spLocks/>
            </p:cNvSpPr>
            <p:nvPr/>
          </p:nvSpPr>
          <p:spPr bwMode="auto">
            <a:xfrm>
              <a:off x="4702" y="2566"/>
              <a:ext cx="116" cy="108"/>
            </a:xfrm>
            <a:custGeom>
              <a:avLst/>
              <a:gdLst>
                <a:gd name="T0" fmla="*/ 0 w 116"/>
                <a:gd name="T1" fmla="*/ 43 h 108"/>
                <a:gd name="T2" fmla="*/ 0 w 116"/>
                <a:gd name="T3" fmla="*/ 66 h 108"/>
                <a:gd name="T4" fmla="*/ 35 w 116"/>
                <a:gd name="T5" fmla="*/ 72 h 108"/>
                <a:gd name="T6" fmla="*/ 96 w 116"/>
                <a:gd name="T7" fmla="*/ 107 h 108"/>
                <a:gd name="T8" fmla="*/ 115 w 116"/>
                <a:gd name="T9" fmla="*/ 99 h 108"/>
                <a:gd name="T10" fmla="*/ 115 w 116"/>
                <a:gd name="T11" fmla="*/ 78 h 108"/>
                <a:gd name="T12" fmla="*/ 52 w 116"/>
                <a:gd name="T13" fmla="*/ 0 h 108"/>
                <a:gd name="T14" fmla="*/ 0 60000 65536"/>
                <a:gd name="T15" fmla="*/ 0 60000 65536"/>
                <a:gd name="T16" fmla="*/ 0 60000 65536"/>
                <a:gd name="T17" fmla="*/ 0 60000 65536"/>
                <a:gd name="T18" fmla="*/ 0 60000 65536"/>
                <a:gd name="T19" fmla="*/ 0 60000 65536"/>
                <a:gd name="T20" fmla="*/ 0 60000 65536"/>
                <a:gd name="T21" fmla="*/ 0 w 116"/>
                <a:gd name="T22" fmla="*/ 0 h 108"/>
                <a:gd name="T23" fmla="*/ 116 w 116"/>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08">
                  <a:moveTo>
                    <a:pt x="0" y="43"/>
                  </a:moveTo>
                  <a:lnTo>
                    <a:pt x="0" y="66"/>
                  </a:lnTo>
                  <a:lnTo>
                    <a:pt x="35" y="72"/>
                  </a:lnTo>
                  <a:lnTo>
                    <a:pt x="96" y="107"/>
                  </a:lnTo>
                  <a:lnTo>
                    <a:pt x="115" y="99"/>
                  </a:lnTo>
                  <a:lnTo>
                    <a:pt x="115" y="78"/>
                  </a:lnTo>
                  <a:lnTo>
                    <a:pt x="52" y="0"/>
                  </a:lnTo>
                </a:path>
              </a:pathLst>
            </a:custGeom>
            <a:solidFill>
              <a:srgbClr val="FFBF5F"/>
            </a:solidFill>
            <a:ln w="12700" cap="rnd">
              <a:solidFill>
                <a:schemeClr val="bg2"/>
              </a:solidFill>
              <a:round/>
              <a:headEnd type="none" w="sm" len="sm"/>
              <a:tailEnd type="none" w="sm" len="sm"/>
            </a:ln>
          </p:spPr>
          <p:txBody>
            <a:bodyPr wrap="none" lIns="81864" tIns="40932" rIns="81864" bIns="40932">
              <a:spAutoFit/>
            </a:bodyPr>
            <a:lstStyle/>
            <a:p>
              <a:endParaRPr lang="es-ES"/>
            </a:p>
          </p:txBody>
        </p:sp>
      </p:grpSp>
      <p:grpSp>
        <p:nvGrpSpPr>
          <p:cNvPr id="30" name="Group 116"/>
          <p:cNvGrpSpPr>
            <a:grpSpLocks/>
          </p:cNvGrpSpPr>
          <p:nvPr/>
        </p:nvGrpSpPr>
        <p:grpSpPr bwMode="auto">
          <a:xfrm>
            <a:off x="1447800" y="5534025"/>
            <a:ext cx="803275" cy="781050"/>
            <a:chOff x="544" y="2335"/>
            <a:chExt cx="570" cy="553"/>
          </a:xfrm>
        </p:grpSpPr>
        <p:grpSp>
          <p:nvGrpSpPr>
            <p:cNvPr id="31" name="Group 117"/>
            <p:cNvGrpSpPr>
              <a:grpSpLocks/>
            </p:cNvGrpSpPr>
            <p:nvPr/>
          </p:nvGrpSpPr>
          <p:grpSpPr bwMode="auto">
            <a:xfrm>
              <a:off x="658" y="2335"/>
              <a:ext cx="315" cy="553"/>
              <a:chOff x="658" y="2335"/>
              <a:chExt cx="315" cy="553"/>
            </a:xfrm>
          </p:grpSpPr>
          <p:sp>
            <p:nvSpPr>
              <p:cNvPr id="14497" name="Freeform 118"/>
              <p:cNvSpPr>
                <a:spLocks/>
              </p:cNvSpPr>
              <p:nvPr/>
            </p:nvSpPr>
            <p:spPr bwMode="auto">
              <a:xfrm>
                <a:off x="665" y="2343"/>
                <a:ext cx="289" cy="545"/>
              </a:xfrm>
              <a:custGeom>
                <a:avLst/>
                <a:gdLst>
                  <a:gd name="T0" fmla="*/ 10 w 289"/>
                  <a:gd name="T1" fmla="*/ 226 h 545"/>
                  <a:gd name="T2" fmla="*/ 0 w 289"/>
                  <a:gd name="T3" fmla="*/ 250 h 545"/>
                  <a:gd name="T4" fmla="*/ 10 w 289"/>
                  <a:gd name="T5" fmla="*/ 273 h 545"/>
                  <a:gd name="T6" fmla="*/ 16 w 289"/>
                  <a:gd name="T7" fmla="*/ 299 h 545"/>
                  <a:gd name="T8" fmla="*/ 26 w 289"/>
                  <a:gd name="T9" fmla="*/ 304 h 545"/>
                  <a:gd name="T10" fmla="*/ 33 w 289"/>
                  <a:gd name="T11" fmla="*/ 314 h 545"/>
                  <a:gd name="T12" fmla="*/ 37 w 289"/>
                  <a:gd name="T13" fmla="*/ 353 h 545"/>
                  <a:gd name="T14" fmla="*/ 53 w 289"/>
                  <a:gd name="T15" fmla="*/ 381 h 545"/>
                  <a:gd name="T16" fmla="*/ 62 w 289"/>
                  <a:gd name="T17" fmla="*/ 419 h 545"/>
                  <a:gd name="T18" fmla="*/ 77 w 289"/>
                  <a:gd name="T19" fmla="*/ 469 h 545"/>
                  <a:gd name="T20" fmla="*/ 90 w 289"/>
                  <a:gd name="T21" fmla="*/ 484 h 545"/>
                  <a:gd name="T22" fmla="*/ 144 w 289"/>
                  <a:gd name="T23" fmla="*/ 516 h 545"/>
                  <a:gd name="T24" fmla="*/ 177 w 289"/>
                  <a:gd name="T25" fmla="*/ 512 h 545"/>
                  <a:gd name="T26" fmla="*/ 236 w 289"/>
                  <a:gd name="T27" fmla="*/ 448 h 545"/>
                  <a:gd name="T28" fmla="*/ 258 w 289"/>
                  <a:gd name="T29" fmla="*/ 371 h 545"/>
                  <a:gd name="T30" fmla="*/ 264 w 289"/>
                  <a:gd name="T31" fmla="*/ 349 h 545"/>
                  <a:gd name="T32" fmla="*/ 268 w 289"/>
                  <a:gd name="T33" fmla="*/ 301 h 545"/>
                  <a:gd name="T34" fmla="*/ 280 w 289"/>
                  <a:gd name="T35" fmla="*/ 299 h 545"/>
                  <a:gd name="T36" fmla="*/ 281 w 289"/>
                  <a:gd name="T37" fmla="*/ 274 h 545"/>
                  <a:gd name="T38" fmla="*/ 288 w 289"/>
                  <a:gd name="T39" fmla="*/ 238 h 545"/>
                  <a:gd name="T40" fmla="*/ 279 w 289"/>
                  <a:gd name="T41" fmla="*/ 221 h 545"/>
                  <a:gd name="T42" fmla="*/ 280 w 289"/>
                  <a:gd name="T43" fmla="*/ 195 h 545"/>
                  <a:gd name="T44" fmla="*/ 285 w 289"/>
                  <a:gd name="T45" fmla="*/ 155 h 545"/>
                  <a:gd name="T46" fmla="*/ 286 w 289"/>
                  <a:gd name="T47" fmla="*/ 113 h 545"/>
                  <a:gd name="T48" fmla="*/ 276 w 289"/>
                  <a:gd name="T49" fmla="*/ 72 h 545"/>
                  <a:gd name="T50" fmla="*/ 250 w 289"/>
                  <a:gd name="T51" fmla="*/ 40 h 545"/>
                  <a:gd name="T52" fmla="*/ 201 w 289"/>
                  <a:gd name="T53" fmla="*/ 10 h 545"/>
                  <a:gd name="T54" fmla="*/ 144 w 289"/>
                  <a:gd name="T55" fmla="*/ 0 h 545"/>
                  <a:gd name="T56" fmla="*/ 96 w 289"/>
                  <a:gd name="T57" fmla="*/ 7 h 545"/>
                  <a:gd name="T58" fmla="*/ 44 w 289"/>
                  <a:gd name="T59" fmla="*/ 38 h 545"/>
                  <a:gd name="T60" fmla="*/ 16 w 289"/>
                  <a:gd name="T61" fmla="*/ 82 h 545"/>
                  <a:gd name="T62" fmla="*/ 7 w 289"/>
                  <a:gd name="T63" fmla="*/ 131 h 545"/>
                  <a:gd name="T64" fmla="*/ 8 w 289"/>
                  <a:gd name="T65" fmla="*/ 205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9"/>
                  <a:gd name="T100" fmla="*/ 0 h 545"/>
                  <a:gd name="T101" fmla="*/ 289 w 289"/>
                  <a:gd name="T102" fmla="*/ 545 h 5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9" h="545">
                    <a:moveTo>
                      <a:pt x="8" y="205"/>
                    </a:moveTo>
                    <a:lnTo>
                      <a:pt x="10" y="226"/>
                    </a:lnTo>
                    <a:lnTo>
                      <a:pt x="0" y="226"/>
                    </a:lnTo>
                    <a:lnTo>
                      <a:pt x="0" y="250"/>
                    </a:lnTo>
                    <a:lnTo>
                      <a:pt x="6" y="260"/>
                    </a:lnTo>
                    <a:lnTo>
                      <a:pt x="10" y="273"/>
                    </a:lnTo>
                    <a:lnTo>
                      <a:pt x="10" y="283"/>
                    </a:lnTo>
                    <a:lnTo>
                      <a:pt x="16" y="299"/>
                    </a:lnTo>
                    <a:lnTo>
                      <a:pt x="19" y="306"/>
                    </a:lnTo>
                    <a:lnTo>
                      <a:pt x="26" y="304"/>
                    </a:lnTo>
                    <a:lnTo>
                      <a:pt x="29" y="301"/>
                    </a:lnTo>
                    <a:lnTo>
                      <a:pt x="33" y="314"/>
                    </a:lnTo>
                    <a:lnTo>
                      <a:pt x="35" y="344"/>
                    </a:lnTo>
                    <a:lnTo>
                      <a:pt x="37" y="353"/>
                    </a:lnTo>
                    <a:lnTo>
                      <a:pt x="40" y="363"/>
                    </a:lnTo>
                    <a:lnTo>
                      <a:pt x="53" y="381"/>
                    </a:lnTo>
                    <a:lnTo>
                      <a:pt x="59" y="394"/>
                    </a:lnTo>
                    <a:lnTo>
                      <a:pt x="62" y="419"/>
                    </a:lnTo>
                    <a:lnTo>
                      <a:pt x="71" y="457"/>
                    </a:lnTo>
                    <a:lnTo>
                      <a:pt x="77" y="469"/>
                    </a:lnTo>
                    <a:lnTo>
                      <a:pt x="81" y="477"/>
                    </a:lnTo>
                    <a:lnTo>
                      <a:pt x="90" y="484"/>
                    </a:lnTo>
                    <a:lnTo>
                      <a:pt x="112" y="496"/>
                    </a:lnTo>
                    <a:lnTo>
                      <a:pt x="144" y="516"/>
                    </a:lnTo>
                    <a:lnTo>
                      <a:pt x="160" y="544"/>
                    </a:lnTo>
                    <a:lnTo>
                      <a:pt x="177" y="512"/>
                    </a:lnTo>
                    <a:lnTo>
                      <a:pt x="208" y="481"/>
                    </a:lnTo>
                    <a:lnTo>
                      <a:pt x="236" y="448"/>
                    </a:lnTo>
                    <a:lnTo>
                      <a:pt x="236" y="399"/>
                    </a:lnTo>
                    <a:lnTo>
                      <a:pt x="258" y="371"/>
                    </a:lnTo>
                    <a:lnTo>
                      <a:pt x="261" y="361"/>
                    </a:lnTo>
                    <a:lnTo>
                      <a:pt x="264" y="349"/>
                    </a:lnTo>
                    <a:lnTo>
                      <a:pt x="265" y="334"/>
                    </a:lnTo>
                    <a:lnTo>
                      <a:pt x="268" y="301"/>
                    </a:lnTo>
                    <a:lnTo>
                      <a:pt x="276" y="304"/>
                    </a:lnTo>
                    <a:lnTo>
                      <a:pt x="280" y="299"/>
                    </a:lnTo>
                    <a:lnTo>
                      <a:pt x="280" y="294"/>
                    </a:lnTo>
                    <a:lnTo>
                      <a:pt x="281" y="274"/>
                    </a:lnTo>
                    <a:lnTo>
                      <a:pt x="283" y="265"/>
                    </a:lnTo>
                    <a:lnTo>
                      <a:pt x="288" y="238"/>
                    </a:lnTo>
                    <a:lnTo>
                      <a:pt x="283" y="226"/>
                    </a:lnTo>
                    <a:lnTo>
                      <a:pt x="279" y="221"/>
                    </a:lnTo>
                    <a:lnTo>
                      <a:pt x="276" y="220"/>
                    </a:lnTo>
                    <a:lnTo>
                      <a:pt x="280" y="195"/>
                    </a:lnTo>
                    <a:lnTo>
                      <a:pt x="281" y="175"/>
                    </a:lnTo>
                    <a:lnTo>
                      <a:pt x="285" y="155"/>
                    </a:lnTo>
                    <a:lnTo>
                      <a:pt x="288" y="135"/>
                    </a:lnTo>
                    <a:lnTo>
                      <a:pt x="286" y="113"/>
                    </a:lnTo>
                    <a:lnTo>
                      <a:pt x="281" y="91"/>
                    </a:lnTo>
                    <a:lnTo>
                      <a:pt x="276" y="72"/>
                    </a:lnTo>
                    <a:lnTo>
                      <a:pt x="268" y="58"/>
                    </a:lnTo>
                    <a:lnTo>
                      <a:pt x="250" y="40"/>
                    </a:lnTo>
                    <a:lnTo>
                      <a:pt x="232" y="25"/>
                    </a:lnTo>
                    <a:lnTo>
                      <a:pt x="201" y="10"/>
                    </a:lnTo>
                    <a:lnTo>
                      <a:pt x="170" y="3"/>
                    </a:lnTo>
                    <a:lnTo>
                      <a:pt x="144" y="0"/>
                    </a:lnTo>
                    <a:lnTo>
                      <a:pt x="121" y="2"/>
                    </a:lnTo>
                    <a:lnTo>
                      <a:pt x="96" y="7"/>
                    </a:lnTo>
                    <a:lnTo>
                      <a:pt x="64" y="23"/>
                    </a:lnTo>
                    <a:lnTo>
                      <a:pt x="44" y="38"/>
                    </a:lnTo>
                    <a:lnTo>
                      <a:pt x="26" y="60"/>
                    </a:lnTo>
                    <a:lnTo>
                      <a:pt x="16" y="82"/>
                    </a:lnTo>
                    <a:lnTo>
                      <a:pt x="11" y="100"/>
                    </a:lnTo>
                    <a:lnTo>
                      <a:pt x="7" y="131"/>
                    </a:lnTo>
                    <a:lnTo>
                      <a:pt x="7" y="158"/>
                    </a:lnTo>
                    <a:lnTo>
                      <a:pt x="8" y="205"/>
                    </a:lnTo>
                  </a:path>
                </a:pathLst>
              </a:custGeom>
              <a:solidFill>
                <a:srgbClr val="FCD1C1"/>
              </a:solidFill>
              <a:ln w="12700" cap="rnd">
                <a:solidFill>
                  <a:srgbClr val="000000"/>
                </a:solidFill>
                <a:round/>
                <a:headEnd/>
                <a:tailEnd/>
              </a:ln>
            </p:spPr>
            <p:txBody>
              <a:bodyPr wrap="none" lIns="81864" tIns="40932" rIns="81864" bIns="40932">
                <a:spAutoFit/>
              </a:bodyPr>
              <a:lstStyle/>
              <a:p>
                <a:endParaRPr lang="es-ES"/>
              </a:p>
            </p:txBody>
          </p:sp>
          <p:grpSp>
            <p:nvGrpSpPr>
              <p:cNvPr id="14562" name="Group 119"/>
              <p:cNvGrpSpPr>
                <a:grpSpLocks/>
              </p:cNvGrpSpPr>
              <p:nvPr/>
            </p:nvGrpSpPr>
            <p:grpSpPr bwMode="auto">
              <a:xfrm>
                <a:off x="658" y="2335"/>
                <a:ext cx="315" cy="438"/>
                <a:chOff x="658" y="2335"/>
                <a:chExt cx="315" cy="438"/>
              </a:xfrm>
            </p:grpSpPr>
            <p:sp>
              <p:nvSpPr>
                <p:cNvPr id="14514" name="Freeform 120"/>
                <p:cNvSpPr>
                  <a:spLocks/>
                </p:cNvSpPr>
                <p:nvPr/>
              </p:nvSpPr>
              <p:spPr bwMode="auto">
                <a:xfrm>
                  <a:off x="836" y="2522"/>
                  <a:ext cx="80" cy="20"/>
                </a:xfrm>
                <a:custGeom>
                  <a:avLst/>
                  <a:gdLst>
                    <a:gd name="T0" fmla="*/ 2 w 80"/>
                    <a:gd name="T1" fmla="*/ 3 h 20"/>
                    <a:gd name="T2" fmla="*/ 20 w 80"/>
                    <a:gd name="T3" fmla="*/ 2 h 20"/>
                    <a:gd name="T4" fmla="*/ 27 w 80"/>
                    <a:gd name="T5" fmla="*/ 0 h 20"/>
                    <a:gd name="T6" fmla="*/ 35 w 80"/>
                    <a:gd name="T7" fmla="*/ 0 h 20"/>
                    <a:gd name="T8" fmla="*/ 52 w 80"/>
                    <a:gd name="T9" fmla="*/ 6 h 20"/>
                    <a:gd name="T10" fmla="*/ 79 w 80"/>
                    <a:gd name="T11" fmla="*/ 19 h 20"/>
                    <a:gd name="T12" fmla="*/ 70 w 80"/>
                    <a:gd name="T13" fmla="*/ 17 h 20"/>
                    <a:gd name="T14" fmla="*/ 61 w 80"/>
                    <a:gd name="T15" fmla="*/ 11 h 20"/>
                    <a:gd name="T16" fmla="*/ 54 w 80"/>
                    <a:gd name="T17" fmla="*/ 10 h 20"/>
                    <a:gd name="T18" fmla="*/ 47 w 80"/>
                    <a:gd name="T19" fmla="*/ 8 h 20"/>
                    <a:gd name="T20" fmla="*/ 43 w 80"/>
                    <a:gd name="T21" fmla="*/ 6 h 20"/>
                    <a:gd name="T22" fmla="*/ 36 w 80"/>
                    <a:gd name="T23" fmla="*/ 6 h 20"/>
                    <a:gd name="T24" fmla="*/ 31 w 80"/>
                    <a:gd name="T25" fmla="*/ 6 h 20"/>
                    <a:gd name="T26" fmla="*/ 26 w 80"/>
                    <a:gd name="T27" fmla="*/ 6 h 20"/>
                    <a:gd name="T28" fmla="*/ 20 w 80"/>
                    <a:gd name="T29" fmla="*/ 8 h 20"/>
                    <a:gd name="T30" fmla="*/ 6 w 80"/>
                    <a:gd name="T31" fmla="*/ 11 h 20"/>
                    <a:gd name="T32" fmla="*/ 1 w 80"/>
                    <a:gd name="T33" fmla="*/ 10 h 20"/>
                    <a:gd name="T34" fmla="*/ 0 w 80"/>
                    <a:gd name="T35" fmla="*/ 8 h 20"/>
                    <a:gd name="T36" fmla="*/ 1 w 80"/>
                    <a:gd name="T37" fmla="*/ 6 h 20"/>
                    <a:gd name="T38" fmla="*/ 2 w 80"/>
                    <a:gd name="T39" fmla="*/ 3 h 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20"/>
                    <a:gd name="T62" fmla="*/ 80 w 80"/>
                    <a:gd name="T63" fmla="*/ 20 h 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20">
                      <a:moveTo>
                        <a:pt x="2" y="3"/>
                      </a:moveTo>
                      <a:lnTo>
                        <a:pt x="20" y="2"/>
                      </a:lnTo>
                      <a:lnTo>
                        <a:pt x="27" y="0"/>
                      </a:lnTo>
                      <a:lnTo>
                        <a:pt x="35" y="0"/>
                      </a:lnTo>
                      <a:lnTo>
                        <a:pt x="52" y="6"/>
                      </a:lnTo>
                      <a:lnTo>
                        <a:pt x="79" y="19"/>
                      </a:lnTo>
                      <a:lnTo>
                        <a:pt x="70" y="17"/>
                      </a:lnTo>
                      <a:lnTo>
                        <a:pt x="61" y="11"/>
                      </a:lnTo>
                      <a:lnTo>
                        <a:pt x="54" y="10"/>
                      </a:lnTo>
                      <a:lnTo>
                        <a:pt x="47" y="8"/>
                      </a:lnTo>
                      <a:lnTo>
                        <a:pt x="43" y="6"/>
                      </a:lnTo>
                      <a:lnTo>
                        <a:pt x="36" y="6"/>
                      </a:lnTo>
                      <a:lnTo>
                        <a:pt x="31" y="6"/>
                      </a:lnTo>
                      <a:lnTo>
                        <a:pt x="26" y="6"/>
                      </a:lnTo>
                      <a:lnTo>
                        <a:pt x="20" y="8"/>
                      </a:lnTo>
                      <a:lnTo>
                        <a:pt x="6" y="11"/>
                      </a:lnTo>
                      <a:lnTo>
                        <a:pt x="1" y="10"/>
                      </a:lnTo>
                      <a:lnTo>
                        <a:pt x="0" y="8"/>
                      </a:lnTo>
                      <a:lnTo>
                        <a:pt x="1" y="6"/>
                      </a:lnTo>
                      <a:lnTo>
                        <a:pt x="2" y="3"/>
                      </a:lnTo>
                    </a:path>
                  </a:pathLst>
                </a:custGeom>
                <a:solidFill>
                  <a:srgbClr val="000000"/>
                </a:solidFill>
                <a:ln w="9525" cap="rnd">
                  <a:noFill/>
                  <a:round/>
                  <a:headEnd/>
                  <a:tailEnd/>
                </a:ln>
              </p:spPr>
              <p:txBody>
                <a:bodyPr wrap="none" lIns="81864" tIns="40932" rIns="81864" bIns="40932">
                  <a:spAutoFit/>
                </a:bodyPr>
                <a:lstStyle/>
                <a:p>
                  <a:endParaRPr lang="es-ES"/>
                </a:p>
              </p:txBody>
            </p:sp>
            <p:sp>
              <p:nvSpPr>
                <p:cNvPr id="14515" name="Freeform 121"/>
                <p:cNvSpPr>
                  <a:spLocks/>
                </p:cNvSpPr>
                <p:nvPr/>
              </p:nvSpPr>
              <p:spPr bwMode="auto">
                <a:xfrm>
                  <a:off x="658" y="2335"/>
                  <a:ext cx="315" cy="250"/>
                </a:xfrm>
                <a:custGeom>
                  <a:avLst/>
                  <a:gdLst>
                    <a:gd name="T0" fmla="*/ 6 w 315"/>
                    <a:gd name="T1" fmla="*/ 236 h 250"/>
                    <a:gd name="T2" fmla="*/ 4 w 315"/>
                    <a:gd name="T3" fmla="*/ 191 h 250"/>
                    <a:gd name="T4" fmla="*/ 0 w 315"/>
                    <a:gd name="T5" fmla="*/ 152 h 250"/>
                    <a:gd name="T6" fmla="*/ 0 w 315"/>
                    <a:gd name="T7" fmla="*/ 110 h 250"/>
                    <a:gd name="T8" fmla="*/ 2 w 315"/>
                    <a:gd name="T9" fmla="*/ 87 h 250"/>
                    <a:gd name="T10" fmla="*/ 6 w 315"/>
                    <a:gd name="T11" fmla="*/ 76 h 250"/>
                    <a:gd name="T12" fmla="*/ 11 w 315"/>
                    <a:gd name="T13" fmla="*/ 64 h 250"/>
                    <a:gd name="T14" fmla="*/ 20 w 315"/>
                    <a:gd name="T15" fmla="*/ 53 h 250"/>
                    <a:gd name="T16" fmla="*/ 32 w 315"/>
                    <a:gd name="T17" fmla="*/ 41 h 250"/>
                    <a:gd name="T18" fmla="*/ 48 w 315"/>
                    <a:gd name="T19" fmla="*/ 28 h 250"/>
                    <a:gd name="T20" fmla="*/ 76 w 315"/>
                    <a:gd name="T21" fmla="*/ 15 h 250"/>
                    <a:gd name="T22" fmla="*/ 101 w 315"/>
                    <a:gd name="T23" fmla="*/ 7 h 250"/>
                    <a:gd name="T24" fmla="*/ 123 w 315"/>
                    <a:gd name="T25" fmla="*/ 2 h 250"/>
                    <a:gd name="T26" fmla="*/ 144 w 315"/>
                    <a:gd name="T27" fmla="*/ 0 h 250"/>
                    <a:gd name="T28" fmla="*/ 175 w 315"/>
                    <a:gd name="T29" fmla="*/ 0 h 250"/>
                    <a:gd name="T30" fmla="*/ 210 w 315"/>
                    <a:gd name="T31" fmla="*/ 5 h 250"/>
                    <a:gd name="T32" fmla="*/ 226 w 315"/>
                    <a:gd name="T33" fmla="*/ 12 h 250"/>
                    <a:gd name="T34" fmla="*/ 244 w 315"/>
                    <a:gd name="T35" fmla="*/ 20 h 250"/>
                    <a:gd name="T36" fmla="*/ 260 w 315"/>
                    <a:gd name="T37" fmla="*/ 35 h 250"/>
                    <a:gd name="T38" fmla="*/ 269 w 315"/>
                    <a:gd name="T39" fmla="*/ 54 h 250"/>
                    <a:gd name="T40" fmla="*/ 289 w 315"/>
                    <a:gd name="T41" fmla="*/ 69 h 250"/>
                    <a:gd name="T42" fmla="*/ 305 w 315"/>
                    <a:gd name="T43" fmla="*/ 94 h 250"/>
                    <a:gd name="T44" fmla="*/ 309 w 315"/>
                    <a:gd name="T45" fmla="*/ 122 h 250"/>
                    <a:gd name="T46" fmla="*/ 314 w 315"/>
                    <a:gd name="T47" fmla="*/ 167 h 250"/>
                    <a:gd name="T48" fmla="*/ 311 w 315"/>
                    <a:gd name="T49" fmla="*/ 196 h 250"/>
                    <a:gd name="T50" fmla="*/ 306 w 315"/>
                    <a:gd name="T51" fmla="*/ 213 h 250"/>
                    <a:gd name="T52" fmla="*/ 289 w 315"/>
                    <a:gd name="T53" fmla="*/ 233 h 250"/>
                    <a:gd name="T54" fmla="*/ 281 w 315"/>
                    <a:gd name="T55" fmla="*/ 229 h 250"/>
                    <a:gd name="T56" fmla="*/ 278 w 315"/>
                    <a:gd name="T57" fmla="*/ 237 h 250"/>
                    <a:gd name="T58" fmla="*/ 286 w 315"/>
                    <a:gd name="T59" fmla="*/ 190 h 250"/>
                    <a:gd name="T60" fmla="*/ 291 w 315"/>
                    <a:gd name="T61" fmla="*/ 150 h 250"/>
                    <a:gd name="T62" fmla="*/ 287 w 315"/>
                    <a:gd name="T63" fmla="*/ 110 h 250"/>
                    <a:gd name="T64" fmla="*/ 277 w 315"/>
                    <a:gd name="T65" fmla="*/ 91 h 250"/>
                    <a:gd name="T66" fmla="*/ 271 w 315"/>
                    <a:gd name="T67" fmla="*/ 78 h 250"/>
                    <a:gd name="T68" fmla="*/ 268 w 315"/>
                    <a:gd name="T69" fmla="*/ 64 h 250"/>
                    <a:gd name="T70" fmla="*/ 259 w 315"/>
                    <a:gd name="T71" fmla="*/ 56 h 250"/>
                    <a:gd name="T72" fmla="*/ 244 w 315"/>
                    <a:gd name="T73" fmla="*/ 58 h 250"/>
                    <a:gd name="T74" fmla="*/ 230 w 315"/>
                    <a:gd name="T75" fmla="*/ 61 h 250"/>
                    <a:gd name="T76" fmla="*/ 217 w 315"/>
                    <a:gd name="T77" fmla="*/ 66 h 250"/>
                    <a:gd name="T78" fmla="*/ 201 w 315"/>
                    <a:gd name="T79" fmla="*/ 74 h 250"/>
                    <a:gd name="T80" fmla="*/ 186 w 315"/>
                    <a:gd name="T81" fmla="*/ 86 h 250"/>
                    <a:gd name="T82" fmla="*/ 168 w 315"/>
                    <a:gd name="T83" fmla="*/ 97 h 250"/>
                    <a:gd name="T84" fmla="*/ 157 w 315"/>
                    <a:gd name="T85" fmla="*/ 99 h 250"/>
                    <a:gd name="T86" fmla="*/ 144 w 315"/>
                    <a:gd name="T87" fmla="*/ 102 h 250"/>
                    <a:gd name="T88" fmla="*/ 125 w 315"/>
                    <a:gd name="T89" fmla="*/ 106 h 250"/>
                    <a:gd name="T90" fmla="*/ 109 w 315"/>
                    <a:gd name="T91" fmla="*/ 104 h 250"/>
                    <a:gd name="T92" fmla="*/ 96 w 315"/>
                    <a:gd name="T93" fmla="*/ 97 h 250"/>
                    <a:gd name="T94" fmla="*/ 75 w 315"/>
                    <a:gd name="T95" fmla="*/ 84 h 250"/>
                    <a:gd name="T96" fmla="*/ 56 w 315"/>
                    <a:gd name="T97" fmla="*/ 79 h 250"/>
                    <a:gd name="T98" fmla="*/ 51 w 315"/>
                    <a:gd name="T99" fmla="*/ 84 h 250"/>
                    <a:gd name="T100" fmla="*/ 45 w 315"/>
                    <a:gd name="T101" fmla="*/ 104 h 250"/>
                    <a:gd name="T102" fmla="*/ 38 w 315"/>
                    <a:gd name="T103" fmla="*/ 130 h 250"/>
                    <a:gd name="T104" fmla="*/ 29 w 315"/>
                    <a:gd name="T105" fmla="*/ 143 h 250"/>
                    <a:gd name="T106" fmla="*/ 27 w 315"/>
                    <a:gd name="T107" fmla="*/ 178 h 250"/>
                    <a:gd name="T108" fmla="*/ 29 w 315"/>
                    <a:gd name="T109" fmla="*/ 201 h 250"/>
                    <a:gd name="T110" fmla="*/ 29 w 315"/>
                    <a:gd name="T111" fmla="*/ 221 h 250"/>
                    <a:gd name="T112" fmla="*/ 16 w 315"/>
                    <a:gd name="T113" fmla="*/ 234 h 250"/>
                    <a:gd name="T114" fmla="*/ 11 w 315"/>
                    <a:gd name="T115" fmla="*/ 241 h 2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5"/>
                    <a:gd name="T175" fmla="*/ 0 h 250"/>
                    <a:gd name="T176" fmla="*/ 315 w 315"/>
                    <a:gd name="T177" fmla="*/ 250 h 25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5" h="250">
                      <a:moveTo>
                        <a:pt x="7" y="249"/>
                      </a:moveTo>
                      <a:lnTo>
                        <a:pt x="6" y="236"/>
                      </a:lnTo>
                      <a:lnTo>
                        <a:pt x="6" y="211"/>
                      </a:lnTo>
                      <a:lnTo>
                        <a:pt x="4" y="191"/>
                      </a:lnTo>
                      <a:lnTo>
                        <a:pt x="1" y="168"/>
                      </a:lnTo>
                      <a:lnTo>
                        <a:pt x="0" y="152"/>
                      </a:lnTo>
                      <a:lnTo>
                        <a:pt x="0" y="135"/>
                      </a:lnTo>
                      <a:lnTo>
                        <a:pt x="0" y="110"/>
                      </a:lnTo>
                      <a:lnTo>
                        <a:pt x="1" y="99"/>
                      </a:lnTo>
                      <a:lnTo>
                        <a:pt x="2" y="87"/>
                      </a:lnTo>
                      <a:lnTo>
                        <a:pt x="4" y="81"/>
                      </a:lnTo>
                      <a:lnTo>
                        <a:pt x="6" y="76"/>
                      </a:lnTo>
                      <a:lnTo>
                        <a:pt x="8" y="69"/>
                      </a:lnTo>
                      <a:lnTo>
                        <a:pt x="11" y="64"/>
                      </a:lnTo>
                      <a:lnTo>
                        <a:pt x="15" y="59"/>
                      </a:lnTo>
                      <a:lnTo>
                        <a:pt x="20" y="53"/>
                      </a:lnTo>
                      <a:lnTo>
                        <a:pt x="24" y="48"/>
                      </a:lnTo>
                      <a:lnTo>
                        <a:pt x="32" y="41"/>
                      </a:lnTo>
                      <a:lnTo>
                        <a:pt x="40" y="35"/>
                      </a:lnTo>
                      <a:lnTo>
                        <a:pt x="48" y="28"/>
                      </a:lnTo>
                      <a:lnTo>
                        <a:pt x="60" y="23"/>
                      </a:lnTo>
                      <a:lnTo>
                        <a:pt x="76" y="15"/>
                      </a:lnTo>
                      <a:lnTo>
                        <a:pt x="88" y="10"/>
                      </a:lnTo>
                      <a:lnTo>
                        <a:pt x="101" y="7"/>
                      </a:lnTo>
                      <a:lnTo>
                        <a:pt x="114" y="3"/>
                      </a:lnTo>
                      <a:lnTo>
                        <a:pt x="123" y="2"/>
                      </a:lnTo>
                      <a:lnTo>
                        <a:pt x="134" y="0"/>
                      </a:lnTo>
                      <a:lnTo>
                        <a:pt x="144" y="0"/>
                      </a:lnTo>
                      <a:lnTo>
                        <a:pt x="156" y="0"/>
                      </a:lnTo>
                      <a:lnTo>
                        <a:pt x="175" y="0"/>
                      </a:lnTo>
                      <a:lnTo>
                        <a:pt x="193" y="2"/>
                      </a:lnTo>
                      <a:lnTo>
                        <a:pt x="210" y="5"/>
                      </a:lnTo>
                      <a:lnTo>
                        <a:pt x="217" y="8"/>
                      </a:lnTo>
                      <a:lnTo>
                        <a:pt x="226" y="12"/>
                      </a:lnTo>
                      <a:lnTo>
                        <a:pt x="237" y="15"/>
                      </a:lnTo>
                      <a:lnTo>
                        <a:pt x="244" y="20"/>
                      </a:lnTo>
                      <a:lnTo>
                        <a:pt x="251" y="26"/>
                      </a:lnTo>
                      <a:lnTo>
                        <a:pt x="260" y="35"/>
                      </a:lnTo>
                      <a:lnTo>
                        <a:pt x="265" y="43"/>
                      </a:lnTo>
                      <a:lnTo>
                        <a:pt x="269" y="54"/>
                      </a:lnTo>
                      <a:lnTo>
                        <a:pt x="286" y="64"/>
                      </a:lnTo>
                      <a:lnTo>
                        <a:pt x="289" y="69"/>
                      </a:lnTo>
                      <a:lnTo>
                        <a:pt x="298" y="78"/>
                      </a:lnTo>
                      <a:lnTo>
                        <a:pt x="305" y="94"/>
                      </a:lnTo>
                      <a:lnTo>
                        <a:pt x="306" y="106"/>
                      </a:lnTo>
                      <a:lnTo>
                        <a:pt x="309" y="122"/>
                      </a:lnTo>
                      <a:lnTo>
                        <a:pt x="312" y="150"/>
                      </a:lnTo>
                      <a:lnTo>
                        <a:pt x="314" y="167"/>
                      </a:lnTo>
                      <a:lnTo>
                        <a:pt x="312" y="185"/>
                      </a:lnTo>
                      <a:lnTo>
                        <a:pt x="311" y="196"/>
                      </a:lnTo>
                      <a:lnTo>
                        <a:pt x="309" y="206"/>
                      </a:lnTo>
                      <a:lnTo>
                        <a:pt x="306" y="213"/>
                      </a:lnTo>
                      <a:lnTo>
                        <a:pt x="300" y="221"/>
                      </a:lnTo>
                      <a:lnTo>
                        <a:pt x="289" y="233"/>
                      </a:lnTo>
                      <a:lnTo>
                        <a:pt x="286" y="228"/>
                      </a:lnTo>
                      <a:lnTo>
                        <a:pt x="281" y="229"/>
                      </a:lnTo>
                      <a:lnTo>
                        <a:pt x="280" y="236"/>
                      </a:lnTo>
                      <a:lnTo>
                        <a:pt x="278" y="237"/>
                      </a:lnTo>
                      <a:lnTo>
                        <a:pt x="282" y="208"/>
                      </a:lnTo>
                      <a:lnTo>
                        <a:pt x="286" y="190"/>
                      </a:lnTo>
                      <a:lnTo>
                        <a:pt x="286" y="173"/>
                      </a:lnTo>
                      <a:lnTo>
                        <a:pt x="291" y="150"/>
                      </a:lnTo>
                      <a:lnTo>
                        <a:pt x="289" y="122"/>
                      </a:lnTo>
                      <a:lnTo>
                        <a:pt x="287" y="110"/>
                      </a:lnTo>
                      <a:lnTo>
                        <a:pt x="281" y="101"/>
                      </a:lnTo>
                      <a:lnTo>
                        <a:pt x="277" y="91"/>
                      </a:lnTo>
                      <a:lnTo>
                        <a:pt x="273" y="84"/>
                      </a:lnTo>
                      <a:lnTo>
                        <a:pt x="271" y="78"/>
                      </a:lnTo>
                      <a:lnTo>
                        <a:pt x="269" y="73"/>
                      </a:lnTo>
                      <a:lnTo>
                        <a:pt x="268" y="64"/>
                      </a:lnTo>
                      <a:lnTo>
                        <a:pt x="265" y="64"/>
                      </a:lnTo>
                      <a:lnTo>
                        <a:pt x="259" y="56"/>
                      </a:lnTo>
                      <a:lnTo>
                        <a:pt x="251" y="56"/>
                      </a:lnTo>
                      <a:lnTo>
                        <a:pt x="244" y="58"/>
                      </a:lnTo>
                      <a:lnTo>
                        <a:pt x="237" y="58"/>
                      </a:lnTo>
                      <a:lnTo>
                        <a:pt x="230" y="61"/>
                      </a:lnTo>
                      <a:lnTo>
                        <a:pt x="224" y="63"/>
                      </a:lnTo>
                      <a:lnTo>
                        <a:pt x="217" y="66"/>
                      </a:lnTo>
                      <a:lnTo>
                        <a:pt x="209" y="69"/>
                      </a:lnTo>
                      <a:lnTo>
                        <a:pt x="201" y="74"/>
                      </a:lnTo>
                      <a:lnTo>
                        <a:pt x="194" y="81"/>
                      </a:lnTo>
                      <a:lnTo>
                        <a:pt x="186" y="86"/>
                      </a:lnTo>
                      <a:lnTo>
                        <a:pt x="178" y="92"/>
                      </a:lnTo>
                      <a:lnTo>
                        <a:pt x="168" y="97"/>
                      </a:lnTo>
                      <a:lnTo>
                        <a:pt x="163" y="97"/>
                      </a:lnTo>
                      <a:lnTo>
                        <a:pt x="157" y="99"/>
                      </a:lnTo>
                      <a:lnTo>
                        <a:pt x="152" y="101"/>
                      </a:lnTo>
                      <a:lnTo>
                        <a:pt x="144" y="102"/>
                      </a:lnTo>
                      <a:lnTo>
                        <a:pt x="134" y="104"/>
                      </a:lnTo>
                      <a:lnTo>
                        <a:pt x="125" y="106"/>
                      </a:lnTo>
                      <a:lnTo>
                        <a:pt x="118" y="106"/>
                      </a:lnTo>
                      <a:lnTo>
                        <a:pt x="109" y="104"/>
                      </a:lnTo>
                      <a:lnTo>
                        <a:pt x="107" y="102"/>
                      </a:lnTo>
                      <a:lnTo>
                        <a:pt x="96" y="97"/>
                      </a:lnTo>
                      <a:lnTo>
                        <a:pt x="83" y="91"/>
                      </a:lnTo>
                      <a:lnTo>
                        <a:pt x="75" y="84"/>
                      </a:lnTo>
                      <a:lnTo>
                        <a:pt x="63" y="78"/>
                      </a:lnTo>
                      <a:lnTo>
                        <a:pt x="56" y="79"/>
                      </a:lnTo>
                      <a:lnTo>
                        <a:pt x="54" y="79"/>
                      </a:lnTo>
                      <a:lnTo>
                        <a:pt x="51" y="84"/>
                      </a:lnTo>
                      <a:lnTo>
                        <a:pt x="47" y="92"/>
                      </a:lnTo>
                      <a:lnTo>
                        <a:pt x="45" y="104"/>
                      </a:lnTo>
                      <a:lnTo>
                        <a:pt x="40" y="115"/>
                      </a:lnTo>
                      <a:lnTo>
                        <a:pt x="38" y="130"/>
                      </a:lnTo>
                      <a:lnTo>
                        <a:pt x="35" y="134"/>
                      </a:lnTo>
                      <a:lnTo>
                        <a:pt x="29" y="143"/>
                      </a:lnTo>
                      <a:lnTo>
                        <a:pt x="27" y="162"/>
                      </a:lnTo>
                      <a:lnTo>
                        <a:pt x="27" y="178"/>
                      </a:lnTo>
                      <a:lnTo>
                        <a:pt x="27" y="193"/>
                      </a:lnTo>
                      <a:lnTo>
                        <a:pt x="29" y="201"/>
                      </a:lnTo>
                      <a:lnTo>
                        <a:pt x="31" y="214"/>
                      </a:lnTo>
                      <a:lnTo>
                        <a:pt x="29" y="221"/>
                      </a:lnTo>
                      <a:lnTo>
                        <a:pt x="26" y="228"/>
                      </a:lnTo>
                      <a:lnTo>
                        <a:pt x="16" y="234"/>
                      </a:lnTo>
                      <a:lnTo>
                        <a:pt x="13" y="236"/>
                      </a:lnTo>
                      <a:lnTo>
                        <a:pt x="11" y="241"/>
                      </a:lnTo>
                      <a:lnTo>
                        <a:pt x="7" y="249"/>
                      </a:lnTo>
                    </a:path>
                  </a:pathLst>
                </a:custGeom>
                <a:solidFill>
                  <a:srgbClr val="000000"/>
                </a:solidFill>
                <a:ln w="9525" cap="rnd">
                  <a:noFill/>
                  <a:round/>
                  <a:headEnd/>
                  <a:tailEnd/>
                </a:ln>
              </p:spPr>
              <p:txBody>
                <a:bodyPr wrap="none" lIns="81864" tIns="40932" rIns="81864" bIns="40932">
                  <a:spAutoFit/>
                </a:bodyPr>
                <a:lstStyle/>
                <a:p>
                  <a:endParaRPr lang="es-ES"/>
                </a:p>
              </p:txBody>
            </p:sp>
            <p:sp>
              <p:nvSpPr>
                <p:cNvPr id="14516" name="Freeform 122"/>
                <p:cNvSpPr>
                  <a:spLocks/>
                </p:cNvSpPr>
                <p:nvPr/>
              </p:nvSpPr>
              <p:spPr bwMode="auto">
                <a:xfrm>
                  <a:off x="702" y="2518"/>
                  <a:ext cx="81" cy="17"/>
                </a:xfrm>
                <a:custGeom>
                  <a:avLst/>
                  <a:gdLst>
                    <a:gd name="T0" fmla="*/ 0 w 81"/>
                    <a:gd name="T1" fmla="*/ 16 h 17"/>
                    <a:gd name="T2" fmla="*/ 10 w 81"/>
                    <a:gd name="T3" fmla="*/ 11 h 17"/>
                    <a:gd name="T4" fmla="*/ 18 w 81"/>
                    <a:gd name="T5" fmla="*/ 4 h 17"/>
                    <a:gd name="T6" fmla="*/ 29 w 81"/>
                    <a:gd name="T7" fmla="*/ 1 h 17"/>
                    <a:gd name="T8" fmla="*/ 36 w 81"/>
                    <a:gd name="T9" fmla="*/ 0 h 17"/>
                    <a:gd name="T10" fmla="*/ 43 w 81"/>
                    <a:gd name="T11" fmla="*/ 0 h 17"/>
                    <a:gd name="T12" fmla="*/ 50 w 81"/>
                    <a:gd name="T13" fmla="*/ 1 h 17"/>
                    <a:gd name="T14" fmla="*/ 59 w 81"/>
                    <a:gd name="T15" fmla="*/ 3 h 17"/>
                    <a:gd name="T16" fmla="*/ 65 w 81"/>
                    <a:gd name="T17" fmla="*/ 4 h 17"/>
                    <a:gd name="T18" fmla="*/ 72 w 81"/>
                    <a:gd name="T19" fmla="*/ 7 h 17"/>
                    <a:gd name="T20" fmla="*/ 78 w 81"/>
                    <a:gd name="T21" fmla="*/ 8 h 17"/>
                    <a:gd name="T22" fmla="*/ 80 w 81"/>
                    <a:gd name="T23" fmla="*/ 11 h 17"/>
                    <a:gd name="T24" fmla="*/ 78 w 81"/>
                    <a:gd name="T25" fmla="*/ 14 h 17"/>
                    <a:gd name="T26" fmla="*/ 75 w 81"/>
                    <a:gd name="T27" fmla="*/ 14 h 17"/>
                    <a:gd name="T28" fmla="*/ 65 w 81"/>
                    <a:gd name="T29" fmla="*/ 12 h 17"/>
                    <a:gd name="T30" fmla="*/ 50 w 81"/>
                    <a:gd name="T31" fmla="*/ 11 h 17"/>
                    <a:gd name="T32" fmla="*/ 44 w 81"/>
                    <a:gd name="T33" fmla="*/ 8 h 17"/>
                    <a:gd name="T34" fmla="*/ 40 w 81"/>
                    <a:gd name="T35" fmla="*/ 7 h 17"/>
                    <a:gd name="T36" fmla="*/ 34 w 81"/>
                    <a:gd name="T37" fmla="*/ 7 h 17"/>
                    <a:gd name="T38" fmla="*/ 25 w 81"/>
                    <a:gd name="T39" fmla="*/ 8 h 17"/>
                    <a:gd name="T40" fmla="*/ 16 w 81"/>
                    <a:gd name="T41" fmla="*/ 12 h 17"/>
                    <a:gd name="T42" fmla="*/ 10 w 81"/>
                    <a:gd name="T43" fmla="*/ 14 h 17"/>
                    <a:gd name="T44" fmla="*/ 6 w 81"/>
                    <a:gd name="T45" fmla="*/ 16 h 17"/>
                    <a:gd name="T46" fmla="*/ 0 w 81"/>
                    <a:gd name="T47" fmla="*/ 16 h 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1"/>
                    <a:gd name="T73" fmla="*/ 0 h 17"/>
                    <a:gd name="T74" fmla="*/ 81 w 81"/>
                    <a:gd name="T75" fmla="*/ 17 h 1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1" h="17">
                      <a:moveTo>
                        <a:pt x="0" y="16"/>
                      </a:moveTo>
                      <a:lnTo>
                        <a:pt x="10" y="11"/>
                      </a:lnTo>
                      <a:lnTo>
                        <a:pt x="18" y="4"/>
                      </a:lnTo>
                      <a:lnTo>
                        <a:pt x="29" y="1"/>
                      </a:lnTo>
                      <a:lnTo>
                        <a:pt x="36" y="0"/>
                      </a:lnTo>
                      <a:lnTo>
                        <a:pt x="43" y="0"/>
                      </a:lnTo>
                      <a:lnTo>
                        <a:pt x="50" y="1"/>
                      </a:lnTo>
                      <a:lnTo>
                        <a:pt x="59" y="3"/>
                      </a:lnTo>
                      <a:lnTo>
                        <a:pt x="65" y="4"/>
                      </a:lnTo>
                      <a:lnTo>
                        <a:pt x="72" y="7"/>
                      </a:lnTo>
                      <a:lnTo>
                        <a:pt x="78" y="8"/>
                      </a:lnTo>
                      <a:lnTo>
                        <a:pt x="80" y="11"/>
                      </a:lnTo>
                      <a:lnTo>
                        <a:pt x="78" y="14"/>
                      </a:lnTo>
                      <a:lnTo>
                        <a:pt x="75" y="14"/>
                      </a:lnTo>
                      <a:lnTo>
                        <a:pt x="65" y="12"/>
                      </a:lnTo>
                      <a:lnTo>
                        <a:pt x="50" y="11"/>
                      </a:lnTo>
                      <a:lnTo>
                        <a:pt x="44" y="8"/>
                      </a:lnTo>
                      <a:lnTo>
                        <a:pt x="40" y="7"/>
                      </a:lnTo>
                      <a:lnTo>
                        <a:pt x="34" y="7"/>
                      </a:lnTo>
                      <a:lnTo>
                        <a:pt x="25" y="8"/>
                      </a:lnTo>
                      <a:lnTo>
                        <a:pt x="16" y="12"/>
                      </a:lnTo>
                      <a:lnTo>
                        <a:pt x="10" y="14"/>
                      </a:lnTo>
                      <a:lnTo>
                        <a:pt x="6" y="16"/>
                      </a:lnTo>
                      <a:lnTo>
                        <a:pt x="0" y="16"/>
                      </a:lnTo>
                    </a:path>
                  </a:pathLst>
                </a:custGeom>
                <a:solidFill>
                  <a:srgbClr val="000000"/>
                </a:solidFill>
                <a:ln w="9525" cap="rnd">
                  <a:noFill/>
                  <a:round/>
                  <a:headEnd/>
                  <a:tailEnd/>
                </a:ln>
              </p:spPr>
              <p:txBody>
                <a:bodyPr wrap="none" lIns="81864" tIns="40932" rIns="81864" bIns="40932">
                  <a:spAutoFit/>
                </a:bodyPr>
                <a:lstStyle/>
                <a:p>
                  <a:endParaRPr lang="es-ES"/>
                </a:p>
              </p:txBody>
            </p:sp>
            <p:grpSp>
              <p:nvGrpSpPr>
                <p:cNvPr id="14563" name="Group 123"/>
                <p:cNvGrpSpPr>
                  <a:grpSpLocks/>
                </p:cNvGrpSpPr>
                <p:nvPr/>
              </p:nvGrpSpPr>
              <p:grpSpPr bwMode="auto">
                <a:xfrm>
                  <a:off x="723" y="2621"/>
                  <a:ext cx="145" cy="152"/>
                  <a:chOff x="723" y="2621"/>
                  <a:chExt cx="145" cy="152"/>
                </a:xfrm>
              </p:grpSpPr>
              <p:grpSp>
                <p:nvGrpSpPr>
                  <p:cNvPr id="14565" name="Group 124"/>
                  <p:cNvGrpSpPr>
                    <a:grpSpLocks/>
                  </p:cNvGrpSpPr>
                  <p:nvPr/>
                </p:nvGrpSpPr>
                <p:grpSpPr bwMode="auto">
                  <a:xfrm>
                    <a:off x="761" y="2621"/>
                    <a:ext cx="100" cy="91"/>
                    <a:chOff x="761" y="2621"/>
                    <a:chExt cx="100" cy="91"/>
                  </a:xfrm>
                </p:grpSpPr>
                <p:grpSp>
                  <p:nvGrpSpPr>
                    <p:cNvPr id="14566" name="Group 125"/>
                    <p:cNvGrpSpPr>
                      <a:grpSpLocks/>
                    </p:cNvGrpSpPr>
                    <p:nvPr/>
                  </p:nvGrpSpPr>
                  <p:grpSpPr bwMode="auto">
                    <a:xfrm>
                      <a:off x="776" y="2621"/>
                      <a:ext cx="80" cy="35"/>
                      <a:chOff x="776" y="2621"/>
                      <a:chExt cx="80" cy="35"/>
                    </a:xfrm>
                  </p:grpSpPr>
                  <p:sp>
                    <p:nvSpPr>
                      <p:cNvPr id="14526" name="Freeform 126"/>
                      <p:cNvSpPr>
                        <a:spLocks/>
                      </p:cNvSpPr>
                      <p:nvPr/>
                    </p:nvSpPr>
                    <p:spPr bwMode="auto">
                      <a:xfrm>
                        <a:off x="776" y="2624"/>
                        <a:ext cx="63" cy="32"/>
                      </a:xfrm>
                      <a:custGeom>
                        <a:avLst/>
                        <a:gdLst>
                          <a:gd name="T0" fmla="*/ 4 w 63"/>
                          <a:gd name="T1" fmla="*/ 0 h 32"/>
                          <a:gd name="T2" fmla="*/ 1 w 63"/>
                          <a:gd name="T3" fmla="*/ 5 h 32"/>
                          <a:gd name="T4" fmla="*/ 0 w 63"/>
                          <a:gd name="T5" fmla="*/ 8 h 32"/>
                          <a:gd name="T6" fmla="*/ 0 w 63"/>
                          <a:gd name="T7" fmla="*/ 12 h 32"/>
                          <a:gd name="T8" fmla="*/ 1 w 63"/>
                          <a:gd name="T9" fmla="*/ 16 h 32"/>
                          <a:gd name="T10" fmla="*/ 4 w 63"/>
                          <a:gd name="T11" fmla="*/ 19 h 32"/>
                          <a:gd name="T12" fmla="*/ 8 w 63"/>
                          <a:gd name="T13" fmla="*/ 20 h 32"/>
                          <a:gd name="T14" fmla="*/ 13 w 63"/>
                          <a:gd name="T15" fmla="*/ 20 h 32"/>
                          <a:gd name="T16" fmla="*/ 17 w 63"/>
                          <a:gd name="T17" fmla="*/ 22 h 32"/>
                          <a:gd name="T18" fmla="*/ 23 w 63"/>
                          <a:gd name="T19" fmla="*/ 26 h 32"/>
                          <a:gd name="T20" fmla="*/ 27 w 63"/>
                          <a:gd name="T21" fmla="*/ 29 h 32"/>
                          <a:gd name="T22" fmla="*/ 34 w 63"/>
                          <a:gd name="T23" fmla="*/ 31 h 32"/>
                          <a:gd name="T24" fmla="*/ 39 w 63"/>
                          <a:gd name="T25" fmla="*/ 31 h 32"/>
                          <a:gd name="T26" fmla="*/ 47 w 63"/>
                          <a:gd name="T27" fmla="*/ 29 h 32"/>
                          <a:gd name="T28" fmla="*/ 50 w 63"/>
                          <a:gd name="T29" fmla="*/ 26 h 32"/>
                          <a:gd name="T30" fmla="*/ 54 w 63"/>
                          <a:gd name="T31" fmla="*/ 23 h 32"/>
                          <a:gd name="T32" fmla="*/ 55 w 63"/>
                          <a:gd name="T33" fmla="*/ 20 h 32"/>
                          <a:gd name="T34" fmla="*/ 62 w 63"/>
                          <a:gd name="T35" fmla="*/ 2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3"/>
                          <a:gd name="T55" fmla="*/ 0 h 32"/>
                          <a:gd name="T56" fmla="*/ 63 w 63"/>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3" h="32">
                            <a:moveTo>
                              <a:pt x="4" y="0"/>
                            </a:moveTo>
                            <a:lnTo>
                              <a:pt x="1" y="5"/>
                            </a:lnTo>
                            <a:lnTo>
                              <a:pt x="0" y="8"/>
                            </a:lnTo>
                            <a:lnTo>
                              <a:pt x="0" y="12"/>
                            </a:lnTo>
                            <a:lnTo>
                              <a:pt x="1" y="16"/>
                            </a:lnTo>
                            <a:lnTo>
                              <a:pt x="4" y="19"/>
                            </a:lnTo>
                            <a:lnTo>
                              <a:pt x="8" y="20"/>
                            </a:lnTo>
                            <a:lnTo>
                              <a:pt x="13" y="20"/>
                            </a:lnTo>
                            <a:lnTo>
                              <a:pt x="17" y="22"/>
                            </a:lnTo>
                            <a:lnTo>
                              <a:pt x="23" y="26"/>
                            </a:lnTo>
                            <a:lnTo>
                              <a:pt x="27" y="29"/>
                            </a:lnTo>
                            <a:lnTo>
                              <a:pt x="34" y="31"/>
                            </a:lnTo>
                            <a:lnTo>
                              <a:pt x="39" y="31"/>
                            </a:lnTo>
                            <a:lnTo>
                              <a:pt x="47" y="29"/>
                            </a:lnTo>
                            <a:lnTo>
                              <a:pt x="50" y="26"/>
                            </a:lnTo>
                            <a:lnTo>
                              <a:pt x="54" y="23"/>
                            </a:lnTo>
                            <a:lnTo>
                              <a:pt x="55" y="20"/>
                            </a:lnTo>
                            <a:lnTo>
                              <a:pt x="62" y="20"/>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sp>
                    <p:nvSpPr>
                      <p:cNvPr id="14527" name="Freeform 127"/>
                      <p:cNvSpPr>
                        <a:spLocks/>
                      </p:cNvSpPr>
                      <p:nvPr/>
                    </p:nvSpPr>
                    <p:spPr bwMode="auto">
                      <a:xfrm>
                        <a:off x="839" y="2621"/>
                        <a:ext cx="17" cy="17"/>
                      </a:xfrm>
                      <a:custGeom>
                        <a:avLst/>
                        <a:gdLst>
                          <a:gd name="T0" fmla="*/ 0 w 17"/>
                          <a:gd name="T1" fmla="*/ 0 h 17"/>
                          <a:gd name="T2" fmla="*/ 10 w 17"/>
                          <a:gd name="T3" fmla="*/ 5 h 17"/>
                          <a:gd name="T4" fmla="*/ 16 w 17"/>
                          <a:gd name="T5" fmla="*/ 8 h 17"/>
                          <a:gd name="T6" fmla="*/ 16 w 17"/>
                          <a:gd name="T7" fmla="*/ 13 h 17"/>
                          <a:gd name="T8" fmla="*/ 1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10" y="5"/>
                            </a:lnTo>
                            <a:lnTo>
                              <a:pt x="16" y="8"/>
                            </a:lnTo>
                            <a:lnTo>
                              <a:pt x="16" y="13"/>
                            </a:lnTo>
                            <a:lnTo>
                              <a:pt x="10" y="16"/>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nvGrpSpPr>
                    <p:cNvPr id="14567" name="Group 128"/>
                    <p:cNvGrpSpPr>
                      <a:grpSpLocks/>
                    </p:cNvGrpSpPr>
                    <p:nvPr/>
                  </p:nvGrpSpPr>
                  <p:grpSpPr bwMode="auto">
                    <a:xfrm>
                      <a:off x="761" y="2662"/>
                      <a:ext cx="100" cy="50"/>
                      <a:chOff x="761" y="2662"/>
                      <a:chExt cx="100" cy="50"/>
                    </a:xfrm>
                  </p:grpSpPr>
                  <p:grpSp>
                    <p:nvGrpSpPr>
                      <p:cNvPr id="14575" name="Group 129"/>
                      <p:cNvGrpSpPr>
                        <a:grpSpLocks/>
                      </p:cNvGrpSpPr>
                      <p:nvPr/>
                    </p:nvGrpSpPr>
                    <p:grpSpPr bwMode="auto">
                      <a:xfrm>
                        <a:off x="761" y="2662"/>
                        <a:ext cx="100" cy="31"/>
                        <a:chOff x="761" y="2662"/>
                        <a:chExt cx="100" cy="31"/>
                      </a:xfrm>
                    </p:grpSpPr>
                    <p:sp>
                      <p:nvSpPr>
                        <p:cNvPr id="14524" name="Freeform 130"/>
                        <p:cNvSpPr>
                          <a:spLocks/>
                        </p:cNvSpPr>
                        <p:nvPr/>
                      </p:nvSpPr>
                      <p:spPr bwMode="auto">
                        <a:xfrm>
                          <a:off x="761" y="2662"/>
                          <a:ext cx="100" cy="21"/>
                        </a:xfrm>
                        <a:custGeom>
                          <a:avLst/>
                          <a:gdLst>
                            <a:gd name="T0" fmla="*/ 7 w 100"/>
                            <a:gd name="T1" fmla="*/ 8 h 21"/>
                            <a:gd name="T2" fmla="*/ 0 w 100"/>
                            <a:gd name="T3" fmla="*/ 0 h 21"/>
                            <a:gd name="T4" fmla="*/ 4 w 100"/>
                            <a:gd name="T5" fmla="*/ 2 h 21"/>
                            <a:gd name="T6" fmla="*/ 10 w 100"/>
                            <a:gd name="T7" fmla="*/ 2 h 21"/>
                            <a:gd name="T8" fmla="*/ 16 w 100"/>
                            <a:gd name="T9" fmla="*/ 2 h 21"/>
                            <a:gd name="T10" fmla="*/ 22 w 100"/>
                            <a:gd name="T11" fmla="*/ 2 h 21"/>
                            <a:gd name="T12" fmla="*/ 26 w 100"/>
                            <a:gd name="T13" fmla="*/ 3 h 21"/>
                            <a:gd name="T14" fmla="*/ 32 w 100"/>
                            <a:gd name="T15" fmla="*/ 5 h 21"/>
                            <a:gd name="T16" fmla="*/ 36 w 100"/>
                            <a:gd name="T17" fmla="*/ 7 h 21"/>
                            <a:gd name="T18" fmla="*/ 41 w 100"/>
                            <a:gd name="T19" fmla="*/ 8 h 21"/>
                            <a:gd name="T20" fmla="*/ 45 w 100"/>
                            <a:gd name="T21" fmla="*/ 8 h 21"/>
                            <a:gd name="T22" fmla="*/ 51 w 100"/>
                            <a:gd name="T23" fmla="*/ 10 h 21"/>
                            <a:gd name="T24" fmla="*/ 57 w 100"/>
                            <a:gd name="T25" fmla="*/ 8 h 21"/>
                            <a:gd name="T26" fmla="*/ 60 w 100"/>
                            <a:gd name="T27" fmla="*/ 7 h 21"/>
                            <a:gd name="T28" fmla="*/ 66 w 100"/>
                            <a:gd name="T29" fmla="*/ 7 h 21"/>
                            <a:gd name="T30" fmla="*/ 72 w 100"/>
                            <a:gd name="T31" fmla="*/ 7 h 21"/>
                            <a:gd name="T32" fmla="*/ 81 w 100"/>
                            <a:gd name="T33" fmla="*/ 8 h 21"/>
                            <a:gd name="T34" fmla="*/ 88 w 100"/>
                            <a:gd name="T35" fmla="*/ 10 h 21"/>
                            <a:gd name="T36" fmla="*/ 94 w 100"/>
                            <a:gd name="T37" fmla="*/ 12 h 21"/>
                            <a:gd name="T38" fmla="*/ 99 w 100"/>
                            <a:gd name="T39" fmla="*/ 12 h 21"/>
                            <a:gd name="T40" fmla="*/ 94 w 100"/>
                            <a:gd name="T41" fmla="*/ 13 h 21"/>
                            <a:gd name="T42" fmla="*/ 91 w 100"/>
                            <a:gd name="T43" fmla="*/ 15 h 21"/>
                            <a:gd name="T44" fmla="*/ 88 w 100"/>
                            <a:gd name="T45" fmla="*/ 18 h 21"/>
                            <a:gd name="T46" fmla="*/ 85 w 100"/>
                            <a:gd name="T47" fmla="*/ 20 h 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0"/>
                            <a:gd name="T73" fmla="*/ 0 h 21"/>
                            <a:gd name="T74" fmla="*/ 100 w 100"/>
                            <a:gd name="T75" fmla="*/ 21 h 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0" h="21">
                              <a:moveTo>
                                <a:pt x="7" y="8"/>
                              </a:moveTo>
                              <a:lnTo>
                                <a:pt x="0" y="0"/>
                              </a:lnTo>
                              <a:lnTo>
                                <a:pt x="4" y="2"/>
                              </a:lnTo>
                              <a:lnTo>
                                <a:pt x="10" y="2"/>
                              </a:lnTo>
                              <a:lnTo>
                                <a:pt x="16" y="2"/>
                              </a:lnTo>
                              <a:lnTo>
                                <a:pt x="22" y="2"/>
                              </a:lnTo>
                              <a:lnTo>
                                <a:pt x="26" y="3"/>
                              </a:lnTo>
                              <a:lnTo>
                                <a:pt x="32" y="5"/>
                              </a:lnTo>
                              <a:lnTo>
                                <a:pt x="36" y="7"/>
                              </a:lnTo>
                              <a:lnTo>
                                <a:pt x="41" y="8"/>
                              </a:lnTo>
                              <a:lnTo>
                                <a:pt x="45" y="8"/>
                              </a:lnTo>
                              <a:lnTo>
                                <a:pt x="51" y="10"/>
                              </a:lnTo>
                              <a:lnTo>
                                <a:pt x="57" y="8"/>
                              </a:lnTo>
                              <a:lnTo>
                                <a:pt x="60" y="7"/>
                              </a:lnTo>
                              <a:lnTo>
                                <a:pt x="66" y="7"/>
                              </a:lnTo>
                              <a:lnTo>
                                <a:pt x="72" y="7"/>
                              </a:lnTo>
                              <a:lnTo>
                                <a:pt x="81" y="8"/>
                              </a:lnTo>
                              <a:lnTo>
                                <a:pt x="88" y="10"/>
                              </a:lnTo>
                              <a:lnTo>
                                <a:pt x="94" y="12"/>
                              </a:lnTo>
                              <a:lnTo>
                                <a:pt x="99" y="12"/>
                              </a:lnTo>
                              <a:lnTo>
                                <a:pt x="94" y="13"/>
                              </a:lnTo>
                              <a:lnTo>
                                <a:pt x="91" y="15"/>
                              </a:lnTo>
                              <a:lnTo>
                                <a:pt x="88" y="18"/>
                              </a:lnTo>
                              <a:lnTo>
                                <a:pt x="85" y="20"/>
                              </a:lnTo>
                            </a:path>
                          </a:pathLst>
                        </a:custGeom>
                        <a:solidFill>
                          <a:srgbClr val="CF0E30"/>
                        </a:solidFill>
                        <a:ln w="12700" cap="rnd">
                          <a:solidFill>
                            <a:srgbClr val="000000"/>
                          </a:solidFill>
                          <a:round/>
                          <a:headEnd type="none" w="sm" len="sm"/>
                          <a:tailEnd type="none" w="sm" len="sm"/>
                        </a:ln>
                      </p:spPr>
                      <p:txBody>
                        <a:bodyPr wrap="none" lIns="81864" tIns="40932" rIns="81864" bIns="40932">
                          <a:spAutoFit/>
                        </a:bodyPr>
                        <a:lstStyle/>
                        <a:p>
                          <a:endParaRPr lang="es-ES"/>
                        </a:p>
                      </p:txBody>
                    </p:sp>
                    <p:sp>
                      <p:nvSpPr>
                        <p:cNvPr id="14525" name="Freeform 131"/>
                        <p:cNvSpPr>
                          <a:spLocks/>
                        </p:cNvSpPr>
                        <p:nvPr/>
                      </p:nvSpPr>
                      <p:spPr bwMode="auto">
                        <a:xfrm>
                          <a:off x="776" y="2676"/>
                          <a:ext cx="66" cy="17"/>
                        </a:xfrm>
                        <a:custGeom>
                          <a:avLst/>
                          <a:gdLst>
                            <a:gd name="T0" fmla="*/ 0 w 66"/>
                            <a:gd name="T1" fmla="*/ 0 h 17"/>
                            <a:gd name="T2" fmla="*/ 5 w 66"/>
                            <a:gd name="T3" fmla="*/ 6 h 17"/>
                            <a:gd name="T4" fmla="*/ 11 w 66"/>
                            <a:gd name="T5" fmla="*/ 9 h 17"/>
                            <a:gd name="T6" fmla="*/ 16 w 66"/>
                            <a:gd name="T7" fmla="*/ 13 h 17"/>
                            <a:gd name="T8" fmla="*/ 21 w 66"/>
                            <a:gd name="T9" fmla="*/ 16 h 17"/>
                            <a:gd name="T10" fmla="*/ 30 w 66"/>
                            <a:gd name="T11" fmla="*/ 16 h 17"/>
                            <a:gd name="T12" fmla="*/ 36 w 66"/>
                            <a:gd name="T13" fmla="*/ 16 h 17"/>
                            <a:gd name="T14" fmla="*/ 43 w 66"/>
                            <a:gd name="T15" fmla="*/ 16 h 17"/>
                            <a:gd name="T16" fmla="*/ 48 w 66"/>
                            <a:gd name="T17" fmla="*/ 16 h 17"/>
                            <a:gd name="T18" fmla="*/ 53 w 66"/>
                            <a:gd name="T19" fmla="*/ 16 h 17"/>
                            <a:gd name="T20" fmla="*/ 59 w 66"/>
                            <a:gd name="T21" fmla="*/ 13 h 17"/>
                            <a:gd name="T22" fmla="*/ 63 w 66"/>
                            <a:gd name="T23" fmla="*/ 12 h 17"/>
                            <a:gd name="T24" fmla="*/ 65 w 66"/>
                            <a:gd name="T25" fmla="*/ 9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17"/>
                            <a:gd name="T41" fmla="*/ 66 w 6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17">
                              <a:moveTo>
                                <a:pt x="0" y="0"/>
                              </a:moveTo>
                              <a:lnTo>
                                <a:pt x="5" y="6"/>
                              </a:lnTo>
                              <a:lnTo>
                                <a:pt x="11" y="9"/>
                              </a:lnTo>
                              <a:lnTo>
                                <a:pt x="16" y="13"/>
                              </a:lnTo>
                              <a:lnTo>
                                <a:pt x="21" y="16"/>
                              </a:lnTo>
                              <a:lnTo>
                                <a:pt x="30" y="16"/>
                              </a:lnTo>
                              <a:lnTo>
                                <a:pt x="36" y="16"/>
                              </a:lnTo>
                              <a:lnTo>
                                <a:pt x="43" y="16"/>
                              </a:lnTo>
                              <a:lnTo>
                                <a:pt x="48" y="16"/>
                              </a:lnTo>
                              <a:lnTo>
                                <a:pt x="53" y="16"/>
                              </a:lnTo>
                              <a:lnTo>
                                <a:pt x="59" y="13"/>
                              </a:lnTo>
                              <a:lnTo>
                                <a:pt x="63" y="12"/>
                              </a:lnTo>
                              <a:lnTo>
                                <a:pt x="65" y="9"/>
                              </a:lnTo>
                            </a:path>
                          </a:pathLst>
                        </a:custGeom>
                        <a:solidFill>
                          <a:srgbClr val="CF0E30"/>
                        </a:solidFill>
                        <a:ln w="12700" cap="rnd">
                          <a:solidFill>
                            <a:srgbClr val="000000"/>
                          </a:solidFill>
                          <a:round/>
                          <a:headEnd type="none" w="sm" len="sm"/>
                          <a:tailEnd type="none" w="sm" len="sm"/>
                        </a:ln>
                      </p:spPr>
                      <p:txBody>
                        <a:bodyPr wrap="none" lIns="81864" tIns="40932" rIns="81864" bIns="40932">
                          <a:spAutoFit/>
                        </a:bodyPr>
                        <a:lstStyle/>
                        <a:p>
                          <a:endParaRPr lang="es-ES"/>
                        </a:p>
                      </p:txBody>
                    </p:sp>
                  </p:grpSp>
                  <p:sp>
                    <p:nvSpPr>
                      <p:cNvPr id="14523" name="Freeform 132"/>
                      <p:cNvSpPr>
                        <a:spLocks/>
                      </p:cNvSpPr>
                      <p:nvPr/>
                    </p:nvSpPr>
                    <p:spPr bwMode="auto">
                      <a:xfrm>
                        <a:off x="781" y="2695"/>
                        <a:ext cx="51" cy="17"/>
                      </a:xfrm>
                      <a:custGeom>
                        <a:avLst/>
                        <a:gdLst>
                          <a:gd name="T0" fmla="*/ 0 w 51"/>
                          <a:gd name="T1" fmla="*/ 0 h 17"/>
                          <a:gd name="T2" fmla="*/ 4 w 51"/>
                          <a:gd name="T3" fmla="*/ 4 h 17"/>
                          <a:gd name="T4" fmla="*/ 8 w 51"/>
                          <a:gd name="T5" fmla="*/ 8 h 17"/>
                          <a:gd name="T6" fmla="*/ 13 w 51"/>
                          <a:gd name="T7" fmla="*/ 11 h 17"/>
                          <a:gd name="T8" fmla="*/ 20 w 51"/>
                          <a:gd name="T9" fmla="*/ 13 h 17"/>
                          <a:gd name="T10" fmla="*/ 27 w 51"/>
                          <a:gd name="T11" fmla="*/ 16 h 17"/>
                          <a:gd name="T12" fmla="*/ 35 w 51"/>
                          <a:gd name="T13" fmla="*/ 16 h 17"/>
                          <a:gd name="T14" fmla="*/ 42 w 51"/>
                          <a:gd name="T15" fmla="*/ 16 h 17"/>
                          <a:gd name="T16" fmla="*/ 50 w 51"/>
                          <a:gd name="T17" fmla="*/ 13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7"/>
                          <a:gd name="T29" fmla="*/ 51 w 51"/>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7">
                            <a:moveTo>
                              <a:pt x="0" y="0"/>
                            </a:moveTo>
                            <a:lnTo>
                              <a:pt x="4" y="4"/>
                            </a:lnTo>
                            <a:lnTo>
                              <a:pt x="8" y="8"/>
                            </a:lnTo>
                            <a:lnTo>
                              <a:pt x="13" y="11"/>
                            </a:lnTo>
                            <a:lnTo>
                              <a:pt x="20" y="13"/>
                            </a:lnTo>
                            <a:lnTo>
                              <a:pt x="27" y="16"/>
                            </a:lnTo>
                            <a:lnTo>
                              <a:pt x="35" y="16"/>
                            </a:lnTo>
                            <a:lnTo>
                              <a:pt x="42" y="16"/>
                            </a:lnTo>
                            <a:lnTo>
                              <a:pt x="50" y="13"/>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sp>
                <p:nvSpPr>
                  <p:cNvPr id="14519" name="Freeform 133"/>
                  <p:cNvSpPr>
                    <a:spLocks/>
                  </p:cNvSpPr>
                  <p:nvPr/>
                </p:nvSpPr>
                <p:spPr bwMode="auto">
                  <a:xfrm>
                    <a:off x="723" y="2725"/>
                    <a:ext cx="145" cy="48"/>
                  </a:xfrm>
                  <a:custGeom>
                    <a:avLst/>
                    <a:gdLst>
                      <a:gd name="T0" fmla="*/ 0 w 145"/>
                      <a:gd name="T1" fmla="*/ 0 h 48"/>
                      <a:gd name="T2" fmla="*/ 10 w 145"/>
                      <a:gd name="T3" fmla="*/ 8 h 48"/>
                      <a:gd name="T4" fmla="*/ 18 w 145"/>
                      <a:gd name="T5" fmla="*/ 15 h 48"/>
                      <a:gd name="T6" fmla="*/ 29 w 145"/>
                      <a:gd name="T7" fmla="*/ 22 h 48"/>
                      <a:gd name="T8" fmla="*/ 38 w 145"/>
                      <a:gd name="T9" fmla="*/ 30 h 48"/>
                      <a:gd name="T10" fmla="*/ 48 w 145"/>
                      <a:gd name="T11" fmla="*/ 35 h 48"/>
                      <a:gd name="T12" fmla="*/ 61 w 145"/>
                      <a:gd name="T13" fmla="*/ 40 h 48"/>
                      <a:gd name="T14" fmla="*/ 73 w 145"/>
                      <a:gd name="T15" fmla="*/ 44 h 48"/>
                      <a:gd name="T16" fmla="*/ 88 w 145"/>
                      <a:gd name="T17" fmla="*/ 45 h 48"/>
                      <a:gd name="T18" fmla="*/ 104 w 145"/>
                      <a:gd name="T19" fmla="*/ 47 h 48"/>
                      <a:gd name="T20" fmla="*/ 116 w 145"/>
                      <a:gd name="T21" fmla="*/ 47 h 48"/>
                      <a:gd name="T22" fmla="*/ 132 w 145"/>
                      <a:gd name="T23" fmla="*/ 44 h 48"/>
                      <a:gd name="T24" fmla="*/ 144 w 145"/>
                      <a:gd name="T25" fmla="*/ 35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5"/>
                      <a:gd name="T40" fmla="*/ 0 h 48"/>
                      <a:gd name="T41" fmla="*/ 145 w 145"/>
                      <a:gd name="T42" fmla="*/ 48 h 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5" h="48">
                        <a:moveTo>
                          <a:pt x="0" y="0"/>
                        </a:moveTo>
                        <a:lnTo>
                          <a:pt x="10" y="8"/>
                        </a:lnTo>
                        <a:lnTo>
                          <a:pt x="18" y="15"/>
                        </a:lnTo>
                        <a:lnTo>
                          <a:pt x="29" y="22"/>
                        </a:lnTo>
                        <a:lnTo>
                          <a:pt x="38" y="30"/>
                        </a:lnTo>
                        <a:lnTo>
                          <a:pt x="48" y="35"/>
                        </a:lnTo>
                        <a:lnTo>
                          <a:pt x="61" y="40"/>
                        </a:lnTo>
                        <a:lnTo>
                          <a:pt x="73" y="44"/>
                        </a:lnTo>
                        <a:lnTo>
                          <a:pt x="88" y="45"/>
                        </a:lnTo>
                        <a:lnTo>
                          <a:pt x="104" y="47"/>
                        </a:lnTo>
                        <a:lnTo>
                          <a:pt x="116" y="47"/>
                        </a:lnTo>
                        <a:lnTo>
                          <a:pt x="132" y="44"/>
                        </a:lnTo>
                        <a:lnTo>
                          <a:pt x="144" y="35"/>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grpSp>
            <p:nvGrpSpPr>
              <p:cNvPr id="14578" name="Group 134"/>
              <p:cNvGrpSpPr>
                <a:grpSpLocks/>
              </p:cNvGrpSpPr>
              <p:nvPr/>
            </p:nvGrpSpPr>
            <p:grpSpPr bwMode="auto">
              <a:xfrm>
                <a:off x="726" y="2541"/>
                <a:ext cx="174" cy="30"/>
                <a:chOff x="726" y="2541"/>
                <a:chExt cx="174" cy="30"/>
              </a:xfrm>
            </p:grpSpPr>
            <p:grpSp>
              <p:nvGrpSpPr>
                <p:cNvPr id="14336" name="Group 135"/>
                <p:cNvGrpSpPr>
                  <a:grpSpLocks/>
                </p:cNvGrpSpPr>
                <p:nvPr/>
              </p:nvGrpSpPr>
              <p:grpSpPr bwMode="auto">
                <a:xfrm>
                  <a:off x="839" y="2546"/>
                  <a:ext cx="61" cy="25"/>
                  <a:chOff x="839" y="2546"/>
                  <a:chExt cx="61" cy="25"/>
                </a:xfrm>
              </p:grpSpPr>
              <p:sp>
                <p:nvSpPr>
                  <p:cNvPr id="14508" name="Freeform 136"/>
                  <p:cNvSpPr>
                    <a:spLocks/>
                  </p:cNvSpPr>
                  <p:nvPr/>
                </p:nvSpPr>
                <p:spPr bwMode="auto">
                  <a:xfrm>
                    <a:off x="839" y="2548"/>
                    <a:ext cx="56" cy="23"/>
                  </a:xfrm>
                  <a:custGeom>
                    <a:avLst/>
                    <a:gdLst>
                      <a:gd name="T0" fmla="*/ 0 w 56"/>
                      <a:gd name="T1" fmla="*/ 17 h 23"/>
                      <a:gd name="T2" fmla="*/ 1 w 56"/>
                      <a:gd name="T3" fmla="*/ 14 h 23"/>
                      <a:gd name="T4" fmla="*/ 4 w 56"/>
                      <a:gd name="T5" fmla="*/ 11 h 23"/>
                      <a:gd name="T6" fmla="*/ 7 w 56"/>
                      <a:gd name="T7" fmla="*/ 9 h 23"/>
                      <a:gd name="T8" fmla="*/ 12 w 56"/>
                      <a:gd name="T9" fmla="*/ 6 h 23"/>
                      <a:gd name="T10" fmla="*/ 19 w 56"/>
                      <a:gd name="T11" fmla="*/ 2 h 23"/>
                      <a:gd name="T12" fmla="*/ 23 w 56"/>
                      <a:gd name="T13" fmla="*/ 0 h 23"/>
                      <a:gd name="T14" fmla="*/ 31 w 56"/>
                      <a:gd name="T15" fmla="*/ 0 h 23"/>
                      <a:gd name="T16" fmla="*/ 38 w 56"/>
                      <a:gd name="T17" fmla="*/ 2 h 23"/>
                      <a:gd name="T18" fmla="*/ 42 w 56"/>
                      <a:gd name="T19" fmla="*/ 5 h 23"/>
                      <a:gd name="T20" fmla="*/ 46 w 56"/>
                      <a:gd name="T21" fmla="*/ 8 h 23"/>
                      <a:gd name="T22" fmla="*/ 50 w 56"/>
                      <a:gd name="T23" fmla="*/ 11 h 23"/>
                      <a:gd name="T24" fmla="*/ 55 w 56"/>
                      <a:gd name="T25" fmla="*/ 16 h 23"/>
                      <a:gd name="T26" fmla="*/ 49 w 56"/>
                      <a:gd name="T27" fmla="*/ 19 h 23"/>
                      <a:gd name="T28" fmla="*/ 45 w 56"/>
                      <a:gd name="T29" fmla="*/ 20 h 23"/>
                      <a:gd name="T30" fmla="*/ 39 w 56"/>
                      <a:gd name="T31" fmla="*/ 22 h 23"/>
                      <a:gd name="T32" fmla="*/ 31 w 56"/>
                      <a:gd name="T33" fmla="*/ 22 h 23"/>
                      <a:gd name="T34" fmla="*/ 23 w 56"/>
                      <a:gd name="T35" fmla="*/ 22 h 23"/>
                      <a:gd name="T36" fmla="*/ 16 w 56"/>
                      <a:gd name="T37" fmla="*/ 20 h 23"/>
                      <a:gd name="T38" fmla="*/ 9 w 56"/>
                      <a:gd name="T39" fmla="*/ 19 h 23"/>
                      <a:gd name="T40" fmla="*/ 1 w 56"/>
                      <a:gd name="T41" fmla="*/ 19 h 23"/>
                      <a:gd name="T42" fmla="*/ 0 w 56"/>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23"/>
                      <a:gd name="T68" fmla="*/ 56 w 56"/>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23">
                        <a:moveTo>
                          <a:pt x="0" y="17"/>
                        </a:moveTo>
                        <a:lnTo>
                          <a:pt x="1" y="14"/>
                        </a:lnTo>
                        <a:lnTo>
                          <a:pt x="4" y="11"/>
                        </a:lnTo>
                        <a:lnTo>
                          <a:pt x="7" y="9"/>
                        </a:lnTo>
                        <a:lnTo>
                          <a:pt x="12" y="6"/>
                        </a:lnTo>
                        <a:lnTo>
                          <a:pt x="19" y="2"/>
                        </a:lnTo>
                        <a:lnTo>
                          <a:pt x="23" y="0"/>
                        </a:lnTo>
                        <a:lnTo>
                          <a:pt x="31" y="0"/>
                        </a:lnTo>
                        <a:lnTo>
                          <a:pt x="38" y="2"/>
                        </a:lnTo>
                        <a:lnTo>
                          <a:pt x="42" y="5"/>
                        </a:lnTo>
                        <a:lnTo>
                          <a:pt x="46" y="8"/>
                        </a:lnTo>
                        <a:lnTo>
                          <a:pt x="50" y="11"/>
                        </a:lnTo>
                        <a:lnTo>
                          <a:pt x="55" y="16"/>
                        </a:lnTo>
                        <a:lnTo>
                          <a:pt x="49" y="19"/>
                        </a:lnTo>
                        <a:lnTo>
                          <a:pt x="45" y="20"/>
                        </a:lnTo>
                        <a:lnTo>
                          <a:pt x="39" y="22"/>
                        </a:lnTo>
                        <a:lnTo>
                          <a:pt x="31" y="22"/>
                        </a:lnTo>
                        <a:lnTo>
                          <a:pt x="23" y="22"/>
                        </a:lnTo>
                        <a:lnTo>
                          <a:pt x="16" y="20"/>
                        </a:lnTo>
                        <a:lnTo>
                          <a:pt x="9" y="19"/>
                        </a:lnTo>
                        <a:lnTo>
                          <a:pt x="1" y="19"/>
                        </a:lnTo>
                        <a:lnTo>
                          <a:pt x="0" y="17"/>
                        </a:lnTo>
                      </a:path>
                    </a:pathLst>
                  </a:custGeom>
                  <a:solidFill>
                    <a:srgbClr val="DFDFDF"/>
                  </a:solidFill>
                  <a:ln w="9525" cap="rnd">
                    <a:noFill/>
                    <a:round/>
                    <a:headEnd/>
                    <a:tailEnd/>
                  </a:ln>
                </p:spPr>
                <p:txBody>
                  <a:bodyPr wrap="none" lIns="81864" tIns="40932" rIns="81864" bIns="40932">
                    <a:spAutoFit/>
                  </a:bodyPr>
                  <a:lstStyle/>
                  <a:p>
                    <a:endParaRPr lang="es-ES"/>
                  </a:p>
                </p:txBody>
              </p:sp>
              <p:grpSp>
                <p:nvGrpSpPr>
                  <p:cNvPr id="14337" name="Group 137"/>
                  <p:cNvGrpSpPr>
                    <a:grpSpLocks/>
                  </p:cNvGrpSpPr>
                  <p:nvPr/>
                </p:nvGrpSpPr>
                <p:grpSpPr bwMode="auto">
                  <a:xfrm>
                    <a:off x="854" y="2546"/>
                    <a:ext cx="25" cy="25"/>
                    <a:chOff x="854" y="2546"/>
                    <a:chExt cx="25" cy="25"/>
                  </a:xfrm>
                </p:grpSpPr>
                <p:sp>
                  <p:nvSpPr>
                    <p:cNvPr id="14511" name="Oval 138"/>
                    <p:cNvSpPr>
                      <a:spLocks noChangeArrowheads="1"/>
                    </p:cNvSpPr>
                    <p:nvPr/>
                  </p:nvSpPr>
                  <p:spPr bwMode="auto">
                    <a:xfrm>
                      <a:off x="854" y="2546"/>
                      <a:ext cx="25" cy="25"/>
                    </a:xfrm>
                    <a:prstGeom prst="ellipse">
                      <a:avLst/>
                    </a:prstGeom>
                    <a:solidFill>
                      <a:srgbClr val="7F3F00"/>
                    </a:solidFill>
                    <a:ln w="9525">
                      <a:noFill/>
                      <a:round/>
                      <a:headEnd/>
                      <a:tailEnd/>
                    </a:ln>
                  </p:spPr>
                  <p:txBody>
                    <a:bodyPr wrap="none" lIns="81864" tIns="40932" rIns="81864" bIns="40932">
                      <a:spAutoFit/>
                    </a:bodyPr>
                    <a:lstStyle/>
                    <a:p>
                      <a:endParaRPr lang="es-ES"/>
                    </a:p>
                  </p:txBody>
                </p:sp>
                <p:sp>
                  <p:nvSpPr>
                    <p:cNvPr id="14512" name="Oval 139"/>
                    <p:cNvSpPr>
                      <a:spLocks noChangeArrowheads="1"/>
                    </p:cNvSpPr>
                    <p:nvPr/>
                  </p:nvSpPr>
                  <p:spPr bwMode="auto">
                    <a:xfrm>
                      <a:off x="859" y="2548"/>
                      <a:ext cx="17" cy="23"/>
                    </a:xfrm>
                    <a:prstGeom prst="ellipse">
                      <a:avLst/>
                    </a:prstGeom>
                    <a:solidFill>
                      <a:srgbClr val="BF7F3F"/>
                    </a:solidFill>
                    <a:ln w="9525">
                      <a:noFill/>
                      <a:round/>
                      <a:headEnd/>
                      <a:tailEnd/>
                    </a:ln>
                  </p:spPr>
                  <p:txBody>
                    <a:bodyPr wrap="none" lIns="81864" tIns="40932" rIns="81864" bIns="40932">
                      <a:spAutoFit/>
                    </a:bodyPr>
                    <a:lstStyle/>
                    <a:p>
                      <a:endParaRPr lang="es-ES"/>
                    </a:p>
                  </p:txBody>
                </p:sp>
                <p:sp>
                  <p:nvSpPr>
                    <p:cNvPr id="14513" name="Oval 140"/>
                    <p:cNvSpPr>
                      <a:spLocks noChangeArrowheads="1"/>
                    </p:cNvSpPr>
                    <p:nvPr/>
                  </p:nvSpPr>
                  <p:spPr bwMode="auto">
                    <a:xfrm>
                      <a:off x="861" y="2551"/>
                      <a:ext cx="16" cy="17"/>
                    </a:xfrm>
                    <a:prstGeom prst="ellipse">
                      <a:avLst/>
                    </a:prstGeom>
                    <a:solidFill>
                      <a:srgbClr val="000000"/>
                    </a:solidFill>
                    <a:ln w="9525">
                      <a:noFill/>
                      <a:round/>
                      <a:headEnd/>
                      <a:tailEnd/>
                    </a:ln>
                  </p:spPr>
                  <p:txBody>
                    <a:bodyPr wrap="none" lIns="81864" tIns="40932" rIns="81864" bIns="40932">
                      <a:spAutoFit/>
                    </a:bodyPr>
                    <a:lstStyle/>
                    <a:p>
                      <a:endParaRPr lang="es-ES"/>
                    </a:p>
                  </p:txBody>
                </p:sp>
              </p:grpSp>
              <p:sp>
                <p:nvSpPr>
                  <p:cNvPr id="14510" name="Freeform 141"/>
                  <p:cNvSpPr>
                    <a:spLocks/>
                  </p:cNvSpPr>
                  <p:nvPr/>
                </p:nvSpPr>
                <p:spPr bwMode="auto">
                  <a:xfrm>
                    <a:off x="839" y="2548"/>
                    <a:ext cx="61" cy="17"/>
                  </a:xfrm>
                  <a:custGeom>
                    <a:avLst/>
                    <a:gdLst>
                      <a:gd name="T0" fmla="*/ 0 w 61"/>
                      <a:gd name="T1" fmla="*/ 16 h 17"/>
                      <a:gd name="T2" fmla="*/ 2 w 61"/>
                      <a:gd name="T3" fmla="*/ 14 h 17"/>
                      <a:gd name="T4" fmla="*/ 6 w 61"/>
                      <a:gd name="T5" fmla="*/ 11 h 17"/>
                      <a:gd name="T6" fmla="*/ 9 w 61"/>
                      <a:gd name="T7" fmla="*/ 8 h 17"/>
                      <a:gd name="T8" fmla="*/ 13 w 61"/>
                      <a:gd name="T9" fmla="*/ 5 h 17"/>
                      <a:gd name="T10" fmla="*/ 17 w 61"/>
                      <a:gd name="T11" fmla="*/ 3 h 17"/>
                      <a:gd name="T12" fmla="*/ 25 w 61"/>
                      <a:gd name="T13" fmla="*/ 0 h 17"/>
                      <a:gd name="T14" fmla="*/ 29 w 61"/>
                      <a:gd name="T15" fmla="*/ 0 h 17"/>
                      <a:gd name="T16" fmla="*/ 34 w 61"/>
                      <a:gd name="T17" fmla="*/ 0 h 17"/>
                      <a:gd name="T18" fmla="*/ 39 w 61"/>
                      <a:gd name="T19" fmla="*/ 2 h 17"/>
                      <a:gd name="T20" fmla="*/ 43 w 61"/>
                      <a:gd name="T21" fmla="*/ 5 h 17"/>
                      <a:gd name="T22" fmla="*/ 50 w 61"/>
                      <a:gd name="T23" fmla="*/ 8 h 17"/>
                      <a:gd name="T24" fmla="*/ 53 w 61"/>
                      <a:gd name="T25" fmla="*/ 13 h 17"/>
                      <a:gd name="T26" fmla="*/ 57 w 61"/>
                      <a:gd name="T27" fmla="*/ 14 h 17"/>
                      <a:gd name="T28" fmla="*/ 60 w 61"/>
                      <a:gd name="T29" fmla="*/ 16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17"/>
                      <a:gd name="T47" fmla="*/ 61 w 61"/>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17">
                        <a:moveTo>
                          <a:pt x="0" y="16"/>
                        </a:moveTo>
                        <a:lnTo>
                          <a:pt x="2" y="14"/>
                        </a:lnTo>
                        <a:lnTo>
                          <a:pt x="6" y="11"/>
                        </a:lnTo>
                        <a:lnTo>
                          <a:pt x="9" y="8"/>
                        </a:lnTo>
                        <a:lnTo>
                          <a:pt x="13" y="5"/>
                        </a:lnTo>
                        <a:lnTo>
                          <a:pt x="17" y="3"/>
                        </a:lnTo>
                        <a:lnTo>
                          <a:pt x="25" y="0"/>
                        </a:lnTo>
                        <a:lnTo>
                          <a:pt x="29" y="0"/>
                        </a:lnTo>
                        <a:lnTo>
                          <a:pt x="34" y="0"/>
                        </a:lnTo>
                        <a:lnTo>
                          <a:pt x="39" y="2"/>
                        </a:lnTo>
                        <a:lnTo>
                          <a:pt x="43" y="5"/>
                        </a:lnTo>
                        <a:lnTo>
                          <a:pt x="50" y="8"/>
                        </a:lnTo>
                        <a:lnTo>
                          <a:pt x="53" y="13"/>
                        </a:lnTo>
                        <a:lnTo>
                          <a:pt x="57" y="14"/>
                        </a:lnTo>
                        <a:lnTo>
                          <a:pt x="60" y="16"/>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nvGrpSpPr>
                <p:cNvPr id="14351" name="Group 142"/>
                <p:cNvGrpSpPr>
                  <a:grpSpLocks/>
                </p:cNvGrpSpPr>
                <p:nvPr/>
              </p:nvGrpSpPr>
              <p:grpSpPr bwMode="auto">
                <a:xfrm>
                  <a:off x="726" y="2541"/>
                  <a:ext cx="61" cy="23"/>
                  <a:chOff x="726" y="2541"/>
                  <a:chExt cx="61" cy="23"/>
                </a:xfrm>
              </p:grpSpPr>
              <p:sp>
                <p:nvSpPr>
                  <p:cNvPr id="14502" name="Freeform 143"/>
                  <p:cNvSpPr>
                    <a:spLocks/>
                  </p:cNvSpPr>
                  <p:nvPr/>
                </p:nvSpPr>
                <p:spPr bwMode="auto">
                  <a:xfrm>
                    <a:off x="730" y="2541"/>
                    <a:ext cx="57" cy="23"/>
                  </a:xfrm>
                  <a:custGeom>
                    <a:avLst/>
                    <a:gdLst>
                      <a:gd name="T0" fmla="*/ 56 w 57"/>
                      <a:gd name="T1" fmla="*/ 17 h 23"/>
                      <a:gd name="T2" fmla="*/ 54 w 57"/>
                      <a:gd name="T3" fmla="*/ 14 h 23"/>
                      <a:gd name="T4" fmla="*/ 51 w 57"/>
                      <a:gd name="T5" fmla="*/ 13 h 23"/>
                      <a:gd name="T6" fmla="*/ 48 w 57"/>
                      <a:gd name="T7" fmla="*/ 9 h 23"/>
                      <a:gd name="T8" fmla="*/ 44 w 57"/>
                      <a:gd name="T9" fmla="*/ 6 h 23"/>
                      <a:gd name="T10" fmla="*/ 35 w 57"/>
                      <a:gd name="T11" fmla="*/ 3 h 23"/>
                      <a:gd name="T12" fmla="*/ 32 w 57"/>
                      <a:gd name="T13" fmla="*/ 2 h 23"/>
                      <a:gd name="T14" fmla="*/ 24 w 57"/>
                      <a:gd name="T15" fmla="*/ 0 h 23"/>
                      <a:gd name="T16" fmla="*/ 16 w 57"/>
                      <a:gd name="T17" fmla="*/ 2 h 23"/>
                      <a:gd name="T18" fmla="*/ 13 w 57"/>
                      <a:gd name="T19" fmla="*/ 5 h 23"/>
                      <a:gd name="T20" fmla="*/ 8 w 57"/>
                      <a:gd name="T21" fmla="*/ 8 h 23"/>
                      <a:gd name="T22" fmla="*/ 4 w 57"/>
                      <a:gd name="T23" fmla="*/ 13 h 23"/>
                      <a:gd name="T24" fmla="*/ 0 w 57"/>
                      <a:gd name="T25" fmla="*/ 16 h 23"/>
                      <a:gd name="T26" fmla="*/ 5 w 57"/>
                      <a:gd name="T27" fmla="*/ 19 h 23"/>
                      <a:gd name="T28" fmla="*/ 9 w 57"/>
                      <a:gd name="T29" fmla="*/ 20 h 23"/>
                      <a:gd name="T30" fmla="*/ 16 w 57"/>
                      <a:gd name="T31" fmla="*/ 22 h 23"/>
                      <a:gd name="T32" fmla="*/ 24 w 57"/>
                      <a:gd name="T33" fmla="*/ 22 h 23"/>
                      <a:gd name="T34" fmla="*/ 32 w 57"/>
                      <a:gd name="T35" fmla="*/ 22 h 23"/>
                      <a:gd name="T36" fmla="*/ 40 w 57"/>
                      <a:gd name="T37" fmla="*/ 22 h 23"/>
                      <a:gd name="T38" fmla="*/ 47 w 57"/>
                      <a:gd name="T39" fmla="*/ 19 h 23"/>
                      <a:gd name="T40" fmla="*/ 54 w 57"/>
                      <a:gd name="T41" fmla="*/ 19 h 23"/>
                      <a:gd name="T42" fmla="*/ 56 w 57"/>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23"/>
                      <a:gd name="T68" fmla="*/ 57 w 57"/>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23">
                        <a:moveTo>
                          <a:pt x="56" y="17"/>
                        </a:moveTo>
                        <a:lnTo>
                          <a:pt x="54" y="14"/>
                        </a:lnTo>
                        <a:lnTo>
                          <a:pt x="51" y="13"/>
                        </a:lnTo>
                        <a:lnTo>
                          <a:pt x="48" y="9"/>
                        </a:lnTo>
                        <a:lnTo>
                          <a:pt x="44" y="6"/>
                        </a:lnTo>
                        <a:lnTo>
                          <a:pt x="35" y="3"/>
                        </a:lnTo>
                        <a:lnTo>
                          <a:pt x="32" y="2"/>
                        </a:lnTo>
                        <a:lnTo>
                          <a:pt x="24" y="0"/>
                        </a:lnTo>
                        <a:lnTo>
                          <a:pt x="16" y="2"/>
                        </a:lnTo>
                        <a:lnTo>
                          <a:pt x="13" y="5"/>
                        </a:lnTo>
                        <a:lnTo>
                          <a:pt x="8" y="8"/>
                        </a:lnTo>
                        <a:lnTo>
                          <a:pt x="4" y="13"/>
                        </a:lnTo>
                        <a:lnTo>
                          <a:pt x="0" y="16"/>
                        </a:lnTo>
                        <a:lnTo>
                          <a:pt x="5" y="19"/>
                        </a:lnTo>
                        <a:lnTo>
                          <a:pt x="9" y="20"/>
                        </a:lnTo>
                        <a:lnTo>
                          <a:pt x="16" y="22"/>
                        </a:lnTo>
                        <a:lnTo>
                          <a:pt x="24" y="22"/>
                        </a:lnTo>
                        <a:lnTo>
                          <a:pt x="32" y="22"/>
                        </a:lnTo>
                        <a:lnTo>
                          <a:pt x="40" y="22"/>
                        </a:lnTo>
                        <a:lnTo>
                          <a:pt x="47" y="19"/>
                        </a:lnTo>
                        <a:lnTo>
                          <a:pt x="54" y="19"/>
                        </a:lnTo>
                        <a:lnTo>
                          <a:pt x="56" y="17"/>
                        </a:lnTo>
                      </a:path>
                    </a:pathLst>
                  </a:custGeom>
                  <a:solidFill>
                    <a:srgbClr val="DFDFDF"/>
                  </a:solidFill>
                  <a:ln w="9525" cap="rnd">
                    <a:noFill/>
                    <a:round/>
                    <a:headEnd/>
                    <a:tailEnd/>
                  </a:ln>
                </p:spPr>
                <p:txBody>
                  <a:bodyPr wrap="none" lIns="81864" tIns="40932" rIns="81864" bIns="40932">
                    <a:spAutoFit/>
                  </a:bodyPr>
                  <a:lstStyle/>
                  <a:p>
                    <a:endParaRPr lang="es-ES"/>
                  </a:p>
                </p:txBody>
              </p:sp>
              <p:grpSp>
                <p:nvGrpSpPr>
                  <p:cNvPr id="14353" name="Group 144"/>
                  <p:cNvGrpSpPr>
                    <a:grpSpLocks/>
                  </p:cNvGrpSpPr>
                  <p:nvPr/>
                </p:nvGrpSpPr>
                <p:grpSpPr bwMode="auto">
                  <a:xfrm>
                    <a:off x="743" y="2541"/>
                    <a:ext cx="24" cy="23"/>
                    <a:chOff x="743" y="2541"/>
                    <a:chExt cx="24" cy="23"/>
                  </a:xfrm>
                </p:grpSpPr>
                <p:sp>
                  <p:nvSpPr>
                    <p:cNvPr id="14505" name="Oval 145"/>
                    <p:cNvSpPr>
                      <a:spLocks noChangeArrowheads="1"/>
                    </p:cNvSpPr>
                    <p:nvPr/>
                  </p:nvSpPr>
                  <p:spPr bwMode="auto">
                    <a:xfrm>
                      <a:off x="743" y="2541"/>
                      <a:ext cx="24" cy="23"/>
                    </a:xfrm>
                    <a:prstGeom prst="ellipse">
                      <a:avLst/>
                    </a:prstGeom>
                    <a:solidFill>
                      <a:srgbClr val="7F3F00"/>
                    </a:solidFill>
                    <a:ln w="9525">
                      <a:noFill/>
                      <a:round/>
                      <a:headEnd/>
                      <a:tailEnd/>
                    </a:ln>
                  </p:spPr>
                  <p:txBody>
                    <a:bodyPr wrap="none" lIns="81864" tIns="40932" rIns="81864" bIns="40932">
                      <a:spAutoFit/>
                    </a:bodyPr>
                    <a:lstStyle/>
                    <a:p>
                      <a:endParaRPr lang="es-ES"/>
                    </a:p>
                  </p:txBody>
                </p:sp>
                <p:sp>
                  <p:nvSpPr>
                    <p:cNvPr id="14506" name="Oval 146"/>
                    <p:cNvSpPr>
                      <a:spLocks noChangeArrowheads="1"/>
                    </p:cNvSpPr>
                    <p:nvPr/>
                  </p:nvSpPr>
                  <p:spPr bwMode="auto">
                    <a:xfrm>
                      <a:off x="747" y="2542"/>
                      <a:ext cx="19" cy="22"/>
                    </a:xfrm>
                    <a:prstGeom prst="ellipse">
                      <a:avLst/>
                    </a:prstGeom>
                    <a:solidFill>
                      <a:srgbClr val="BF7F3F"/>
                    </a:solidFill>
                    <a:ln w="9525">
                      <a:noFill/>
                      <a:round/>
                      <a:headEnd/>
                      <a:tailEnd/>
                    </a:ln>
                  </p:spPr>
                  <p:txBody>
                    <a:bodyPr wrap="none" lIns="81864" tIns="40932" rIns="81864" bIns="40932">
                      <a:spAutoFit/>
                    </a:bodyPr>
                    <a:lstStyle/>
                    <a:p>
                      <a:endParaRPr lang="es-ES"/>
                    </a:p>
                  </p:txBody>
                </p:sp>
                <p:sp>
                  <p:nvSpPr>
                    <p:cNvPr id="14507" name="Oval 147"/>
                    <p:cNvSpPr>
                      <a:spLocks noChangeArrowheads="1"/>
                    </p:cNvSpPr>
                    <p:nvPr/>
                  </p:nvSpPr>
                  <p:spPr bwMode="auto">
                    <a:xfrm>
                      <a:off x="750" y="2545"/>
                      <a:ext cx="16" cy="17"/>
                    </a:xfrm>
                    <a:prstGeom prst="ellipse">
                      <a:avLst/>
                    </a:prstGeom>
                    <a:solidFill>
                      <a:srgbClr val="000000"/>
                    </a:solidFill>
                    <a:ln w="9525">
                      <a:noFill/>
                      <a:round/>
                      <a:headEnd/>
                      <a:tailEnd/>
                    </a:ln>
                  </p:spPr>
                  <p:txBody>
                    <a:bodyPr wrap="none" lIns="81864" tIns="40932" rIns="81864" bIns="40932">
                      <a:spAutoFit/>
                    </a:bodyPr>
                    <a:lstStyle/>
                    <a:p>
                      <a:endParaRPr lang="es-ES"/>
                    </a:p>
                  </p:txBody>
                </p:sp>
              </p:grpSp>
              <p:sp>
                <p:nvSpPr>
                  <p:cNvPr id="14504" name="Freeform 148"/>
                  <p:cNvSpPr>
                    <a:spLocks/>
                  </p:cNvSpPr>
                  <p:nvPr/>
                </p:nvSpPr>
                <p:spPr bwMode="auto">
                  <a:xfrm>
                    <a:off x="726" y="2541"/>
                    <a:ext cx="61" cy="20"/>
                  </a:xfrm>
                  <a:custGeom>
                    <a:avLst/>
                    <a:gdLst>
                      <a:gd name="T0" fmla="*/ 60 w 61"/>
                      <a:gd name="T1" fmla="*/ 19 h 20"/>
                      <a:gd name="T2" fmla="*/ 58 w 61"/>
                      <a:gd name="T3" fmla="*/ 16 h 20"/>
                      <a:gd name="T4" fmla="*/ 53 w 61"/>
                      <a:gd name="T5" fmla="*/ 12 h 20"/>
                      <a:gd name="T6" fmla="*/ 51 w 61"/>
                      <a:gd name="T7" fmla="*/ 9 h 20"/>
                      <a:gd name="T8" fmla="*/ 46 w 61"/>
                      <a:gd name="T9" fmla="*/ 5 h 20"/>
                      <a:gd name="T10" fmla="*/ 42 w 61"/>
                      <a:gd name="T11" fmla="*/ 3 h 20"/>
                      <a:gd name="T12" fmla="*/ 34 w 61"/>
                      <a:gd name="T13" fmla="*/ 2 h 20"/>
                      <a:gd name="T14" fmla="*/ 30 w 61"/>
                      <a:gd name="T15" fmla="*/ 0 h 20"/>
                      <a:gd name="T16" fmla="*/ 25 w 61"/>
                      <a:gd name="T17" fmla="*/ 0 h 20"/>
                      <a:gd name="T18" fmla="*/ 20 w 61"/>
                      <a:gd name="T19" fmla="*/ 2 h 20"/>
                      <a:gd name="T20" fmla="*/ 16 w 61"/>
                      <a:gd name="T21" fmla="*/ 5 h 20"/>
                      <a:gd name="T22" fmla="*/ 11 w 61"/>
                      <a:gd name="T23" fmla="*/ 9 h 20"/>
                      <a:gd name="T24" fmla="*/ 6 w 61"/>
                      <a:gd name="T25" fmla="*/ 14 h 20"/>
                      <a:gd name="T26" fmla="*/ 2 w 61"/>
                      <a:gd name="T27" fmla="*/ 17 h 20"/>
                      <a:gd name="T28" fmla="*/ 0 w 61"/>
                      <a:gd name="T29" fmla="*/ 17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20"/>
                      <a:gd name="T47" fmla="*/ 61 w 61"/>
                      <a:gd name="T48" fmla="*/ 20 h 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20">
                        <a:moveTo>
                          <a:pt x="60" y="19"/>
                        </a:moveTo>
                        <a:lnTo>
                          <a:pt x="58" y="16"/>
                        </a:lnTo>
                        <a:lnTo>
                          <a:pt x="53" y="12"/>
                        </a:lnTo>
                        <a:lnTo>
                          <a:pt x="51" y="9"/>
                        </a:lnTo>
                        <a:lnTo>
                          <a:pt x="46" y="5"/>
                        </a:lnTo>
                        <a:lnTo>
                          <a:pt x="42" y="3"/>
                        </a:lnTo>
                        <a:lnTo>
                          <a:pt x="34" y="2"/>
                        </a:lnTo>
                        <a:lnTo>
                          <a:pt x="30" y="0"/>
                        </a:lnTo>
                        <a:lnTo>
                          <a:pt x="25" y="0"/>
                        </a:lnTo>
                        <a:lnTo>
                          <a:pt x="20" y="2"/>
                        </a:lnTo>
                        <a:lnTo>
                          <a:pt x="16" y="5"/>
                        </a:lnTo>
                        <a:lnTo>
                          <a:pt x="11" y="9"/>
                        </a:lnTo>
                        <a:lnTo>
                          <a:pt x="6" y="14"/>
                        </a:lnTo>
                        <a:lnTo>
                          <a:pt x="2" y="17"/>
                        </a:lnTo>
                        <a:lnTo>
                          <a:pt x="0" y="17"/>
                        </a:lnTo>
                      </a:path>
                    </a:pathLst>
                  </a:custGeom>
                  <a:noFill/>
                  <a:ln w="12700" cap="rnd">
                    <a:solidFill>
                      <a:srgbClr val="000000"/>
                    </a:solidFill>
                    <a:round/>
                    <a:headEnd type="none" w="sm" len="sm"/>
                    <a:tailEnd type="none" w="sm" len="sm"/>
                  </a:ln>
                </p:spPr>
                <p:txBody>
                  <a:bodyPr wrap="none" lIns="81864" tIns="40932" rIns="81864" bIns="40932">
                    <a:spAutoFit/>
                  </a:bodyPr>
                  <a:lstStyle/>
                  <a:p>
                    <a:endParaRPr lang="es-ES"/>
                  </a:p>
                </p:txBody>
              </p:sp>
            </p:grpSp>
          </p:grpSp>
        </p:grpSp>
        <p:sp>
          <p:nvSpPr>
            <p:cNvPr id="14484" name="Arc 149"/>
            <p:cNvSpPr>
              <a:spLocks/>
            </p:cNvSpPr>
            <p:nvPr/>
          </p:nvSpPr>
          <p:spPr bwMode="auto">
            <a:xfrm rot="-5820000">
              <a:off x="1056" y="2480"/>
              <a:ext cx="28" cy="88"/>
            </a:xfrm>
            <a:custGeom>
              <a:avLst/>
              <a:gdLst>
                <a:gd name="T0" fmla="*/ 0 w 21600"/>
                <a:gd name="T1" fmla="*/ 0 h 43053"/>
                <a:gd name="T2" fmla="*/ 0 w 21600"/>
                <a:gd name="T3" fmla="*/ 0 h 43053"/>
                <a:gd name="T4" fmla="*/ 0 w 21600"/>
                <a:gd name="T5" fmla="*/ 0 h 43053"/>
                <a:gd name="T6" fmla="*/ 0 60000 65536"/>
                <a:gd name="T7" fmla="*/ 0 60000 65536"/>
                <a:gd name="T8" fmla="*/ 0 60000 65536"/>
                <a:gd name="T9" fmla="*/ 0 w 21600"/>
                <a:gd name="T10" fmla="*/ 0 h 43053"/>
                <a:gd name="T11" fmla="*/ 21600 w 21600"/>
                <a:gd name="T12" fmla="*/ 43053 h 43053"/>
              </a:gdLst>
              <a:ahLst/>
              <a:cxnLst>
                <a:cxn ang="T6">
                  <a:pos x="T0" y="T1"/>
                </a:cxn>
                <a:cxn ang="T7">
                  <a:pos x="T2" y="T3"/>
                </a:cxn>
                <a:cxn ang="T8">
                  <a:pos x="T4" y="T5"/>
                </a:cxn>
              </a:cxnLst>
              <a:rect l="T9" t="T10" r="T11" b="T12"/>
              <a:pathLst>
                <a:path w="21600" h="43053" fill="none" extrusionOk="0">
                  <a:moveTo>
                    <a:pt x="19204" y="43052"/>
                  </a:moveTo>
                  <a:cubicBezTo>
                    <a:pt x="8269" y="41832"/>
                    <a:pt x="0" y="32588"/>
                    <a:pt x="0" y="21586"/>
                  </a:cubicBezTo>
                  <a:cubicBezTo>
                    <a:pt x="-1" y="9962"/>
                    <a:pt x="9198" y="422"/>
                    <a:pt x="20815" y="0"/>
                  </a:cubicBezTo>
                </a:path>
                <a:path w="21600" h="43053" stroke="0" extrusionOk="0">
                  <a:moveTo>
                    <a:pt x="19204" y="43052"/>
                  </a:moveTo>
                  <a:cubicBezTo>
                    <a:pt x="8269" y="41832"/>
                    <a:pt x="0" y="32588"/>
                    <a:pt x="0" y="21586"/>
                  </a:cubicBezTo>
                  <a:cubicBezTo>
                    <a:pt x="-1" y="9962"/>
                    <a:pt x="9198" y="422"/>
                    <a:pt x="20815" y="0"/>
                  </a:cubicBezTo>
                  <a:lnTo>
                    <a:pt x="21600" y="21586"/>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485" name="Arc 150"/>
            <p:cNvSpPr>
              <a:spLocks/>
            </p:cNvSpPr>
            <p:nvPr/>
          </p:nvSpPr>
          <p:spPr bwMode="auto">
            <a:xfrm rot="-5820000">
              <a:off x="978" y="2461"/>
              <a:ext cx="27" cy="96"/>
            </a:xfrm>
            <a:custGeom>
              <a:avLst/>
              <a:gdLst>
                <a:gd name="T0" fmla="*/ 0 w 21600"/>
                <a:gd name="T1" fmla="*/ 0 h 43185"/>
                <a:gd name="T2" fmla="*/ 0 w 21600"/>
                <a:gd name="T3" fmla="*/ 0 h 43185"/>
                <a:gd name="T4" fmla="*/ 0 w 21600"/>
                <a:gd name="T5" fmla="*/ 0 h 43185"/>
                <a:gd name="T6" fmla="*/ 0 60000 65536"/>
                <a:gd name="T7" fmla="*/ 0 60000 65536"/>
                <a:gd name="T8" fmla="*/ 0 60000 65536"/>
                <a:gd name="T9" fmla="*/ 0 w 21600"/>
                <a:gd name="T10" fmla="*/ 0 h 43185"/>
                <a:gd name="T11" fmla="*/ 21600 w 21600"/>
                <a:gd name="T12" fmla="*/ 43185 h 43185"/>
              </a:gdLst>
              <a:ahLst/>
              <a:cxnLst>
                <a:cxn ang="T6">
                  <a:pos x="T0" y="T1"/>
                </a:cxn>
                <a:cxn ang="T7">
                  <a:pos x="T2" y="T3"/>
                </a:cxn>
                <a:cxn ang="T8">
                  <a:pos x="T4" y="T5"/>
                </a:cxn>
              </a:cxnLst>
              <a:rect l="T9" t="T10" r="T11" b="T12"/>
              <a:pathLst>
                <a:path w="21600" h="43185" fill="none" extrusionOk="0">
                  <a:moveTo>
                    <a:pt x="-1" y="0"/>
                  </a:moveTo>
                  <a:cubicBezTo>
                    <a:pt x="11929" y="0"/>
                    <a:pt x="21600" y="9670"/>
                    <a:pt x="21600" y="21600"/>
                  </a:cubicBezTo>
                  <a:cubicBezTo>
                    <a:pt x="21600" y="33211"/>
                    <a:pt x="12419" y="42745"/>
                    <a:pt x="815" y="43184"/>
                  </a:cubicBezTo>
                </a:path>
                <a:path w="21600" h="43185" stroke="0" extrusionOk="0">
                  <a:moveTo>
                    <a:pt x="-1" y="0"/>
                  </a:moveTo>
                  <a:cubicBezTo>
                    <a:pt x="11929" y="0"/>
                    <a:pt x="21600" y="9670"/>
                    <a:pt x="21600" y="21600"/>
                  </a:cubicBezTo>
                  <a:cubicBezTo>
                    <a:pt x="21600" y="33211"/>
                    <a:pt x="12419" y="42745"/>
                    <a:pt x="815" y="43184"/>
                  </a:cubicBezTo>
                  <a:lnTo>
                    <a:pt x="0" y="21600"/>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486" name="Arc 151"/>
            <p:cNvSpPr>
              <a:spLocks/>
            </p:cNvSpPr>
            <p:nvPr/>
          </p:nvSpPr>
          <p:spPr bwMode="auto">
            <a:xfrm rot="3780000">
              <a:off x="572" y="2548"/>
              <a:ext cx="29" cy="86"/>
            </a:xfrm>
            <a:custGeom>
              <a:avLst/>
              <a:gdLst>
                <a:gd name="T0" fmla="*/ 0 w 21600"/>
                <a:gd name="T1" fmla="*/ 0 h 43146"/>
                <a:gd name="T2" fmla="*/ 0 w 21600"/>
                <a:gd name="T3" fmla="*/ 0 h 43146"/>
                <a:gd name="T4" fmla="*/ 0 w 21600"/>
                <a:gd name="T5" fmla="*/ 0 h 43146"/>
                <a:gd name="T6" fmla="*/ 0 60000 65536"/>
                <a:gd name="T7" fmla="*/ 0 60000 65536"/>
                <a:gd name="T8" fmla="*/ 0 60000 65536"/>
                <a:gd name="T9" fmla="*/ 0 w 21600"/>
                <a:gd name="T10" fmla="*/ 0 h 43146"/>
                <a:gd name="T11" fmla="*/ 21600 w 21600"/>
                <a:gd name="T12" fmla="*/ 43146 h 43146"/>
              </a:gdLst>
              <a:ahLst/>
              <a:cxnLst>
                <a:cxn ang="T6">
                  <a:pos x="T0" y="T1"/>
                </a:cxn>
                <a:cxn ang="T7">
                  <a:pos x="T2" y="T3"/>
                </a:cxn>
                <a:cxn ang="T8">
                  <a:pos x="T4" y="T5"/>
                </a:cxn>
              </a:cxnLst>
              <a:rect l="T9" t="T10" r="T11" b="T12"/>
              <a:pathLst>
                <a:path w="21600" h="43146" fill="none" extrusionOk="0">
                  <a:moveTo>
                    <a:pt x="-1" y="0"/>
                  </a:moveTo>
                  <a:cubicBezTo>
                    <a:pt x="11929" y="0"/>
                    <a:pt x="21600" y="9670"/>
                    <a:pt x="21600" y="21600"/>
                  </a:cubicBezTo>
                  <a:cubicBezTo>
                    <a:pt x="21600" y="32939"/>
                    <a:pt x="12831" y="42347"/>
                    <a:pt x="1521" y="43146"/>
                  </a:cubicBezTo>
                </a:path>
                <a:path w="21600" h="43146" stroke="0" extrusionOk="0">
                  <a:moveTo>
                    <a:pt x="-1" y="0"/>
                  </a:moveTo>
                  <a:cubicBezTo>
                    <a:pt x="11929" y="0"/>
                    <a:pt x="21600" y="9670"/>
                    <a:pt x="21600" y="21600"/>
                  </a:cubicBezTo>
                  <a:cubicBezTo>
                    <a:pt x="21600" y="32939"/>
                    <a:pt x="12831" y="42347"/>
                    <a:pt x="1521" y="43146"/>
                  </a:cubicBezTo>
                  <a:lnTo>
                    <a:pt x="0" y="21600"/>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487" name="Arc 152"/>
            <p:cNvSpPr>
              <a:spLocks/>
            </p:cNvSpPr>
            <p:nvPr/>
          </p:nvSpPr>
          <p:spPr bwMode="auto">
            <a:xfrm rot="3780000">
              <a:off x="634" y="2484"/>
              <a:ext cx="26" cy="93"/>
            </a:xfrm>
            <a:custGeom>
              <a:avLst/>
              <a:gdLst>
                <a:gd name="T0" fmla="*/ 0 w 21600"/>
                <a:gd name="T1" fmla="*/ 0 h 43026"/>
                <a:gd name="T2" fmla="*/ 0 w 21600"/>
                <a:gd name="T3" fmla="*/ 0 h 43026"/>
                <a:gd name="T4" fmla="*/ 0 w 21600"/>
                <a:gd name="T5" fmla="*/ 0 h 43026"/>
                <a:gd name="T6" fmla="*/ 0 60000 65536"/>
                <a:gd name="T7" fmla="*/ 0 60000 65536"/>
                <a:gd name="T8" fmla="*/ 0 60000 65536"/>
                <a:gd name="T9" fmla="*/ 0 w 21600"/>
                <a:gd name="T10" fmla="*/ 0 h 43026"/>
                <a:gd name="T11" fmla="*/ 21600 w 21600"/>
                <a:gd name="T12" fmla="*/ 43026 h 43026"/>
              </a:gdLst>
              <a:ahLst/>
              <a:cxnLst>
                <a:cxn ang="T6">
                  <a:pos x="T0" y="T1"/>
                </a:cxn>
                <a:cxn ang="T7">
                  <a:pos x="T2" y="T3"/>
                </a:cxn>
                <a:cxn ang="T8">
                  <a:pos x="T4" y="T5"/>
                </a:cxn>
              </a:cxnLst>
              <a:rect l="T9" t="T10" r="T11" b="T12"/>
              <a:pathLst>
                <a:path w="21600" h="43026" fill="none" extrusionOk="0">
                  <a:moveTo>
                    <a:pt x="18992" y="43026"/>
                  </a:moveTo>
                  <a:cubicBezTo>
                    <a:pt x="8151" y="41707"/>
                    <a:pt x="0" y="32505"/>
                    <a:pt x="0" y="21584"/>
                  </a:cubicBezTo>
                  <a:cubicBezTo>
                    <a:pt x="-1" y="9980"/>
                    <a:pt x="9168" y="449"/>
                    <a:pt x="20763" y="0"/>
                  </a:cubicBezTo>
                </a:path>
                <a:path w="21600" h="43026" stroke="0" extrusionOk="0">
                  <a:moveTo>
                    <a:pt x="18992" y="43026"/>
                  </a:moveTo>
                  <a:cubicBezTo>
                    <a:pt x="8151" y="41707"/>
                    <a:pt x="0" y="32505"/>
                    <a:pt x="0" y="21584"/>
                  </a:cubicBezTo>
                  <a:cubicBezTo>
                    <a:pt x="-1" y="9980"/>
                    <a:pt x="9168" y="449"/>
                    <a:pt x="20763" y="0"/>
                  </a:cubicBezTo>
                  <a:lnTo>
                    <a:pt x="21600" y="21584"/>
                  </a:lnTo>
                  <a:close/>
                </a:path>
              </a:pathLst>
            </a:custGeom>
            <a:no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488" name="Freeform 153"/>
            <p:cNvSpPr>
              <a:spLocks/>
            </p:cNvSpPr>
            <p:nvPr/>
          </p:nvSpPr>
          <p:spPr bwMode="auto">
            <a:xfrm>
              <a:off x="663" y="2513"/>
              <a:ext cx="298" cy="99"/>
            </a:xfrm>
            <a:custGeom>
              <a:avLst/>
              <a:gdLst>
                <a:gd name="T0" fmla="*/ 135 w 298"/>
                <a:gd name="T1" fmla="*/ 18 h 99"/>
                <a:gd name="T2" fmla="*/ 102 w 298"/>
                <a:gd name="T3" fmla="*/ 9 h 99"/>
                <a:gd name="T4" fmla="*/ 30 w 298"/>
                <a:gd name="T5" fmla="*/ 6 h 99"/>
                <a:gd name="T6" fmla="*/ 0 w 298"/>
                <a:gd name="T7" fmla="*/ 3 h 99"/>
                <a:gd name="T8" fmla="*/ 9 w 298"/>
                <a:gd name="T9" fmla="*/ 65 h 99"/>
                <a:gd name="T10" fmla="*/ 35 w 298"/>
                <a:gd name="T11" fmla="*/ 96 h 99"/>
                <a:gd name="T12" fmla="*/ 96 w 298"/>
                <a:gd name="T13" fmla="*/ 98 h 99"/>
                <a:gd name="T14" fmla="*/ 114 w 298"/>
                <a:gd name="T15" fmla="*/ 86 h 99"/>
                <a:gd name="T16" fmla="*/ 133 w 298"/>
                <a:gd name="T17" fmla="*/ 51 h 99"/>
                <a:gd name="T18" fmla="*/ 153 w 298"/>
                <a:gd name="T19" fmla="*/ 51 h 99"/>
                <a:gd name="T20" fmla="*/ 174 w 298"/>
                <a:gd name="T21" fmla="*/ 73 h 99"/>
                <a:gd name="T22" fmla="*/ 194 w 298"/>
                <a:gd name="T23" fmla="*/ 95 h 99"/>
                <a:gd name="T24" fmla="*/ 252 w 298"/>
                <a:gd name="T25" fmla="*/ 95 h 99"/>
                <a:gd name="T26" fmla="*/ 281 w 298"/>
                <a:gd name="T27" fmla="*/ 63 h 99"/>
                <a:gd name="T28" fmla="*/ 297 w 298"/>
                <a:gd name="T29" fmla="*/ 0 h 99"/>
                <a:gd name="T30" fmla="*/ 256 w 298"/>
                <a:gd name="T31" fmla="*/ 6 h 99"/>
                <a:gd name="T32" fmla="*/ 192 w 298"/>
                <a:gd name="T33" fmla="*/ 8 h 99"/>
                <a:gd name="T34" fmla="*/ 153 w 298"/>
                <a:gd name="T35" fmla="*/ 18 h 99"/>
                <a:gd name="T36" fmla="*/ 135 w 298"/>
                <a:gd name="T37" fmla="*/ 18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8"/>
                <a:gd name="T58" fmla="*/ 0 h 99"/>
                <a:gd name="T59" fmla="*/ 298 w 298"/>
                <a:gd name="T60" fmla="*/ 99 h 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8" h="99">
                  <a:moveTo>
                    <a:pt x="135" y="18"/>
                  </a:moveTo>
                  <a:lnTo>
                    <a:pt x="102" y="9"/>
                  </a:lnTo>
                  <a:lnTo>
                    <a:pt x="30" y="6"/>
                  </a:lnTo>
                  <a:lnTo>
                    <a:pt x="0" y="3"/>
                  </a:lnTo>
                  <a:lnTo>
                    <a:pt x="9" y="65"/>
                  </a:lnTo>
                  <a:lnTo>
                    <a:pt x="35" y="96"/>
                  </a:lnTo>
                  <a:lnTo>
                    <a:pt x="96" y="98"/>
                  </a:lnTo>
                  <a:lnTo>
                    <a:pt x="114" y="86"/>
                  </a:lnTo>
                  <a:lnTo>
                    <a:pt x="133" y="51"/>
                  </a:lnTo>
                  <a:lnTo>
                    <a:pt x="153" y="51"/>
                  </a:lnTo>
                  <a:lnTo>
                    <a:pt x="174" y="73"/>
                  </a:lnTo>
                  <a:lnTo>
                    <a:pt x="194" y="95"/>
                  </a:lnTo>
                  <a:lnTo>
                    <a:pt x="252" y="95"/>
                  </a:lnTo>
                  <a:lnTo>
                    <a:pt x="281" y="63"/>
                  </a:lnTo>
                  <a:lnTo>
                    <a:pt x="297" y="0"/>
                  </a:lnTo>
                  <a:lnTo>
                    <a:pt x="256" y="6"/>
                  </a:lnTo>
                  <a:lnTo>
                    <a:pt x="192" y="8"/>
                  </a:lnTo>
                  <a:lnTo>
                    <a:pt x="153" y="18"/>
                  </a:lnTo>
                  <a:lnTo>
                    <a:pt x="135" y="18"/>
                  </a:lnTo>
                </a:path>
              </a:pathLst>
            </a:custGeom>
            <a:solidFill>
              <a:schemeClr val="tx2"/>
            </a:solidFill>
            <a:ln w="12700" cap="rnd">
              <a:solidFill>
                <a:schemeClr val="tx1"/>
              </a:solidFill>
              <a:round/>
              <a:headEnd/>
              <a:tailEnd/>
            </a:ln>
          </p:spPr>
          <p:txBody>
            <a:bodyPr wrap="none" lIns="81864" tIns="40932" rIns="81864" bIns="40932">
              <a:spAutoFit/>
            </a:bodyPr>
            <a:lstStyle/>
            <a:p>
              <a:endParaRPr lang="es-ES"/>
            </a:p>
          </p:txBody>
        </p:sp>
        <p:sp>
          <p:nvSpPr>
            <p:cNvPr id="14489" name="Oval 154"/>
            <p:cNvSpPr>
              <a:spLocks noChangeArrowheads="1"/>
            </p:cNvSpPr>
            <p:nvPr/>
          </p:nvSpPr>
          <p:spPr bwMode="auto">
            <a:xfrm>
              <a:off x="698" y="2533"/>
              <a:ext cx="75" cy="57"/>
            </a:xfrm>
            <a:prstGeom prst="ellipse">
              <a:avLst/>
            </a:prstGeom>
            <a:solidFill>
              <a:schemeClr val="tx2"/>
            </a:solidFill>
            <a:ln w="12700">
              <a:solidFill>
                <a:schemeClr val="tx1"/>
              </a:solidFill>
              <a:round/>
              <a:headEnd/>
              <a:tailEnd/>
            </a:ln>
          </p:spPr>
          <p:txBody>
            <a:bodyPr wrap="none" lIns="81864" tIns="40932" rIns="81864" bIns="40932">
              <a:spAutoFit/>
            </a:bodyPr>
            <a:lstStyle/>
            <a:p>
              <a:endParaRPr lang="es-ES"/>
            </a:p>
          </p:txBody>
        </p:sp>
        <p:sp>
          <p:nvSpPr>
            <p:cNvPr id="14490" name="Oval 155"/>
            <p:cNvSpPr>
              <a:spLocks noChangeArrowheads="1"/>
            </p:cNvSpPr>
            <p:nvPr/>
          </p:nvSpPr>
          <p:spPr bwMode="auto">
            <a:xfrm>
              <a:off x="754" y="2559"/>
              <a:ext cx="20" cy="23"/>
            </a:xfrm>
            <a:prstGeom prst="ellipse">
              <a:avLst/>
            </a:prstGeom>
            <a:solidFill>
              <a:schemeClr val="bg2"/>
            </a:solidFill>
            <a:ln w="12700">
              <a:solidFill>
                <a:srgbClr val="3365FB"/>
              </a:solidFill>
              <a:round/>
              <a:headEnd/>
              <a:tailEnd/>
            </a:ln>
          </p:spPr>
          <p:txBody>
            <a:bodyPr wrap="none" lIns="81864" tIns="40932" rIns="81864" bIns="40932">
              <a:spAutoFit/>
            </a:bodyPr>
            <a:lstStyle/>
            <a:p>
              <a:endParaRPr lang="es-ES"/>
            </a:p>
          </p:txBody>
        </p:sp>
        <p:sp>
          <p:nvSpPr>
            <p:cNvPr id="14491" name="Oval 156"/>
            <p:cNvSpPr>
              <a:spLocks noChangeArrowheads="1"/>
            </p:cNvSpPr>
            <p:nvPr/>
          </p:nvSpPr>
          <p:spPr bwMode="auto">
            <a:xfrm>
              <a:off x="850" y="2531"/>
              <a:ext cx="73" cy="59"/>
            </a:xfrm>
            <a:prstGeom prst="ellipse">
              <a:avLst/>
            </a:prstGeom>
            <a:solidFill>
              <a:schemeClr val="tx2"/>
            </a:solidFill>
            <a:ln w="12700">
              <a:solidFill>
                <a:schemeClr val="tx1"/>
              </a:solidFill>
              <a:round/>
              <a:headEnd/>
              <a:tailEnd/>
            </a:ln>
          </p:spPr>
          <p:txBody>
            <a:bodyPr wrap="none" lIns="81864" tIns="40932" rIns="81864" bIns="40932">
              <a:spAutoFit/>
            </a:bodyPr>
            <a:lstStyle/>
            <a:p>
              <a:endParaRPr lang="es-ES"/>
            </a:p>
          </p:txBody>
        </p:sp>
        <p:sp>
          <p:nvSpPr>
            <p:cNvPr id="14492" name="Oval 157"/>
            <p:cNvSpPr>
              <a:spLocks noChangeArrowheads="1"/>
            </p:cNvSpPr>
            <p:nvPr/>
          </p:nvSpPr>
          <p:spPr bwMode="auto">
            <a:xfrm>
              <a:off x="896" y="2555"/>
              <a:ext cx="22" cy="25"/>
            </a:xfrm>
            <a:prstGeom prst="ellipse">
              <a:avLst/>
            </a:prstGeom>
            <a:solidFill>
              <a:schemeClr val="bg2"/>
            </a:solidFill>
            <a:ln w="12700">
              <a:solidFill>
                <a:srgbClr val="3365FB"/>
              </a:solidFill>
              <a:round/>
              <a:headEnd/>
              <a:tailEnd/>
            </a:ln>
          </p:spPr>
          <p:txBody>
            <a:bodyPr wrap="none" lIns="81864" tIns="40932" rIns="81864" bIns="40932">
              <a:spAutoFit/>
            </a:bodyPr>
            <a:lstStyle/>
            <a:p>
              <a:endParaRPr lang="es-ES"/>
            </a:p>
          </p:txBody>
        </p:sp>
        <p:sp>
          <p:nvSpPr>
            <p:cNvPr id="14493" name="Freeform 158"/>
            <p:cNvSpPr>
              <a:spLocks/>
            </p:cNvSpPr>
            <p:nvPr/>
          </p:nvSpPr>
          <p:spPr bwMode="auto">
            <a:xfrm>
              <a:off x="700" y="2638"/>
              <a:ext cx="208" cy="69"/>
            </a:xfrm>
            <a:custGeom>
              <a:avLst/>
              <a:gdLst>
                <a:gd name="T0" fmla="*/ 91 w 208"/>
                <a:gd name="T1" fmla="*/ 1 h 69"/>
                <a:gd name="T2" fmla="*/ 52 w 208"/>
                <a:gd name="T3" fmla="*/ 12 h 69"/>
                <a:gd name="T4" fmla="*/ 24 w 208"/>
                <a:gd name="T5" fmla="*/ 29 h 69"/>
                <a:gd name="T6" fmla="*/ 15 w 208"/>
                <a:gd name="T7" fmla="*/ 55 h 69"/>
                <a:gd name="T8" fmla="*/ 3 w 208"/>
                <a:gd name="T9" fmla="*/ 60 h 69"/>
                <a:gd name="T10" fmla="*/ 0 w 208"/>
                <a:gd name="T11" fmla="*/ 55 h 69"/>
                <a:gd name="T12" fmla="*/ 2 w 208"/>
                <a:gd name="T13" fmla="*/ 65 h 69"/>
                <a:gd name="T14" fmla="*/ 18 w 208"/>
                <a:gd name="T15" fmla="*/ 64 h 69"/>
                <a:gd name="T16" fmla="*/ 32 w 208"/>
                <a:gd name="T17" fmla="*/ 49 h 69"/>
                <a:gd name="T18" fmla="*/ 48 w 208"/>
                <a:gd name="T19" fmla="*/ 43 h 69"/>
                <a:gd name="T20" fmla="*/ 71 w 208"/>
                <a:gd name="T21" fmla="*/ 43 h 69"/>
                <a:gd name="T22" fmla="*/ 99 w 208"/>
                <a:gd name="T23" fmla="*/ 44 h 69"/>
                <a:gd name="T24" fmla="*/ 103 w 208"/>
                <a:gd name="T25" fmla="*/ 37 h 69"/>
                <a:gd name="T26" fmla="*/ 110 w 208"/>
                <a:gd name="T27" fmla="*/ 46 h 69"/>
                <a:gd name="T28" fmla="*/ 163 w 208"/>
                <a:gd name="T29" fmla="*/ 45 h 69"/>
                <a:gd name="T30" fmla="*/ 180 w 208"/>
                <a:gd name="T31" fmla="*/ 57 h 69"/>
                <a:gd name="T32" fmla="*/ 186 w 208"/>
                <a:gd name="T33" fmla="*/ 68 h 69"/>
                <a:gd name="T34" fmla="*/ 201 w 208"/>
                <a:gd name="T35" fmla="*/ 67 h 69"/>
                <a:gd name="T36" fmla="*/ 207 w 208"/>
                <a:gd name="T37" fmla="*/ 57 h 69"/>
                <a:gd name="T38" fmla="*/ 199 w 208"/>
                <a:gd name="T39" fmla="*/ 60 h 69"/>
                <a:gd name="T40" fmla="*/ 191 w 208"/>
                <a:gd name="T41" fmla="*/ 53 h 69"/>
                <a:gd name="T42" fmla="*/ 183 w 208"/>
                <a:gd name="T43" fmla="*/ 37 h 69"/>
                <a:gd name="T44" fmla="*/ 170 w 208"/>
                <a:gd name="T45" fmla="*/ 25 h 69"/>
                <a:gd name="T46" fmla="*/ 157 w 208"/>
                <a:gd name="T47" fmla="*/ 18 h 69"/>
                <a:gd name="T48" fmla="*/ 130 w 208"/>
                <a:gd name="T49" fmla="*/ 4 h 69"/>
                <a:gd name="T50" fmla="*/ 107 w 208"/>
                <a:gd name="T51" fmla="*/ 0 h 6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8"/>
                <a:gd name="T79" fmla="*/ 0 h 69"/>
                <a:gd name="T80" fmla="*/ 208 w 208"/>
                <a:gd name="T81" fmla="*/ 69 h 6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8" h="69">
                  <a:moveTo>
                    <a:pt x="91" y="1"/>
                  </a:moveTo>
                  <a:lnTo>
                    <a:pt x="52" y="12"/>
                  </a:lnTo>
                  <a:lnTo>
                    <a:pt x="24" y="29"/>
                  </a:lnTo>
                  <a:lnTo>
                    <a:pt x="15" y="55"/>
                  </a:lnTo>
                  <a:lnTo>
                    <a:pt x="3" y="60"/>
                  </a:lnTo>
                  <a:lnTo>
                    <a:pt x="0" y="55"/>
                  </a:lnTo>
                  <a:lnTo>
                    <a:pt x="2" y="65"/>
                  </a:lnTo>
                  <a:lnTo>
                    <a:pt x="18" y="64"/>
                  </a:lnTo>
                  <a:lnTo>
                    <a:pt x="32" y="49"/>
                  </a:lnTo>
                  <a:lnTo>
                    <a:pt x="48" y="43"/>
                  </a:lnTo>
                  <a:lnTo>
                    <a:pt x="71" y="43"/>
                  </a:lnTo>
                  <a:lnTo>
                    <a:pt x="99" y="44"/>
                  </a:lnTo>
                  <a:lnTo>
                    <a:pt x="103" y="37"/>
                  </a:lnTo>
                  <a:lnTo>
                    <a:pt x="110" y="46"/>
                  </a:lnTo>
                  <a:lnTo>
                    <a:pt x="163" y="45"/>
                  </a:lnTo>
                  <a:lnTo>
                    <a:pt x="180" y="57"/>
                  </a:lnTo>
                  <a:lnTo>
                    <a:pt x="186" y="68"/>
                  </a:lnTo>
                  <a:lnTo>
                    <a:pt x="201" y="67"/>
                  </a:lnTo>
                  <a:lnTo>
                    <a:pt x="207" y="57"/>
                  </a:lnTo>
                  <a:lnTo>
                    <a:pt x="199" y="60"/>
                  </a:lnTo>
                  <a:lnTo>
                    <a:pt x="191" y="53"/>
                  </a:lnTo>
                  <a:lnTo>
                    <a:pt x="183" y="37"/>
                  </a:lnTo>
                  <a:lnTo>
                    <a:pt x="170" y="25"/>
                  </a:lnTo>
                  <a:lnTo>
                    <a:pt x="157" y="18"/>
                  </a:lnTo>
                  <a:lnTo>
                    <a:pt x="130" y="4"/>
                  </a:lnTo>
                  <a:lnTo>
                    <a:pt x="107" y="0"/>
                  </a:lnTo>
                </a:path>
              </a:pathLst>
            </a:custGeom>
            <a:solidFill>
              <a:schemeClr val="tx2"/>
            </a:solidFill>
            <a:ln w="12700" cap="rnd">
              <a:solidFill>
                <a:schemeClr val="tx1"/>
              </a:solidFill>
              <a:round/>
              <a:headEnd type="none" w="sm" len="sm"/>
              <a:tailEnd type="none" w="sm" len="sm"/>
            </a:ln>
          </p:spPr>
          <p:txBody>
            <a:bodyPr wrap="none" lIns="81864" tIns="40932" rIns="81864" bIns="40932">
              <a:spAutoFit/>
            </a:bodyPr>
            <a:lstStyle/>
            <a:p>
              <a:endParaRPr lang="es-ES"/>
            </a:p>
          </p:txBody>
        </p:sp>
        <p:sp>
          <p:nvSpPr>
            <p:cNvPr id="14494" name="Oval 159"/>
            <p:cNvSpPr>
              <a:spLocks noChangeArrowheads="1"/>
            </p:cNvSpPr>
            <p:nvPr/>
          </p:nvSpPr>
          <p:spPr bwMode="auto">
            <a:xfrm>
              <a:off x="942" y="2529"/>
              <a:ext cx="32" cy="34"/>
            </a:xfrm>
            <a:prstGeom prst="ellipse">
              <a:avLst/>
            </a:prstGeom>
            <a:solidFill>
              <a:schemeClr val="tx2"/>
            </a:solidFill>
            <a:ln w="9525">
              <a:noFill/>
              <a:round/>
              <a:headEnd/>
              <a:tailEnd/>
            </a:ln>
          </p:spPr>
          <p:txBody>
            <a:bodyPr wrap="none" lIns="81864" tIns="40932" rIns="81864" bIns="40932">
              <a:spAutoFit/>
            </a:bodyPr>
            <a:lstStyle/>
            <a:p>
              <a:endParaRPr lang="es-ES"/>
            </a:p>
          </p:txBody>
        </p:sp>
        <p:sp>
          <p:nvSpPr>
            <p:cNvPr id="14495" name="Oval 160"/>
            <p:cNvSpPr>
              <a:spLocks noChangeArrowheads="1"/>
            </p:cNvSpPr>
            <p:nvPr/>
          </p:nvSpPr>
          <p:spPr bwMode="auto">
            <a:xfrm>
              <a:off x="677" y="2532"/>
              <a:ext cx="31" cy="34"/>
            </a:xfrm>
            <a:prstGeom prst="ellipse">
              <a:avLst/>
            </a:prstGeom>
            <a:solidFill>
              <a:schemeClr val="tx2"/>
            </a:solidFill>
            <a:ln w="9525">
              <a:noFill/>
              <a:round/>
              <a:headEnd/>
              <a:tailEnd/>
            </a:ln>
          </p:spPr>
          <p:txBody>
            <a:bodyPr wrap="none" lIns="81864" tIns="40932" rIns="81864" bIns="40932">
              <a:spAutoFit/>
            </a:bodyPr>
            <a:lstStyle/>
            <a:p>
              <a:endParaRPr lang="es-ES"/>
            </a:p>
          </p:txBody>
        </p:sp>
        <p:sp>
          <p:nvSpPr>
            <p:cNvPr id="14496" name="Freeform 161"/>
            <p:cNvSpPr>
              <a:spLocks/>
            </p:cNvSpPr>
            <p:nvPr/>
          </p:nvSpPr>
          <p:spPr bwMode="auto">
            <a:xfrm>
              <a:off x="776" y="2566"/>
              <a:ext cx="116" cy="108"/>
            </a:xfrm>
            <a:custGeom>
              <a:avLst/>
              <a:gdLst>
                <a:gd name="T0" fmla="*/ 0 w 116"/>
                <a:gd name="T1" fmla="*/ 43 h 108"/>
                <a:gd name="T2" fmla="*/ 0 w 116"/>
                <a:gd name="T3" fmla="*/ 66 h 108"/>
                <a:gd name="T4" fmla="*/ 35 w 116"/>
                <a:gd name="T5" fmla="*/ 72 h 108"/>
                <a:gd name="T6" fmla="*/ 96 w 116"/>
                <a:gd name="T7" fmla="*/ 107 h 108"/>
                <a:gd name="T8" fmla="*/ 115 w 116"/>
                <a:gd name="T9" fmla="*/ 99 h 108"/>
                <a:gd name="T10" fmla="*/ 115 w 116"/>
                <a:gd name="T11" fmla="*/ 78 h 108"/>
                <a:gd name="T12" fmla="*/ 52 w 116"/>
                <a:gd name="T13" fmla="*/ 0 h 108"/>
                <a:gd name="T14" fmla="*/ 0 60000 65536"/>
                <a:gd name="T15" fmla="*/ 0 60000 65536"/>
                <a:gd name="T16" fmla="*/ 0 60000 65536"/>
                <a:gd name="T17" fmla="*/ 0 60000 65536"/>
                <a:gd name="T18" fmla="*/ 0 60000 65536"/>
                <a:gd name="T19" fmla="*/ 0 60000 65536"/>
                <a:gd name="T20" fmla="*/ 0 60000 65536"/>
                <a:gd name="T21" fmla="*/ 0 w 116"/>
                <a:gd name="T22" fmla="*/ 0 h 108"/>
                <a:gd name="T23" fmla="*/ 116 w 116"/>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08">
                  <a:moveTo>
                    <a:pt x="0" y="43"/>
                  </a:moveTo>
                  <a:lnTo>
                    <a:pt x="0" y="66"/>
                  </a:lnTo>
                  <a:lnTo>
                    <a:pt x="35" y="72"/>
                  </a:lnTo>
                  <a:lnTo>
                    <a:pt x="96" y="107"/>
                  </a:lnTo>
                  <a:lnTo>
                    <a:pt x="115" y="99"/>
                  </a:lnTo>
                  <a:lnTo>
                    <a:pt x="115" y="78"/>
                  </a:lnTo>
                  <a:lnTo>
                    <a:pt x="52" y="0"/>
                  </a:lnTo>
                </a:path>
              </a:pathLst>
            </a:custGeom>
            <a:solidFill>
              <a:srgbClr val="FFBF5F"/>
            </a:solidFill>
            <a:ln w="12700" cap="rnd">
              <a:solidFill>
                <a:schemeClr val="bg2"/>
              </a:solidFill>
              <a:round/>
              <a:headEnd type="none" w="sm" len="sm"/>
              <a:tailEnd type="none" w="sm" len="sm"/>
            </a:ln>
          </p:spPr>
          <p:txBody>
            <a:bodyPr wrap="none" lIns="81864" tIns="40932" rIns="81864" bIns="40932">
              <a:spAutoFit/>
            </a:bodyPr>
            <a:lstStyle/>
            <a:p>
              <a:endParaRPr lang="es-ES"/>
            </a:p>
          </p:txBody>
        </p:sp>
      </p:grpSp>
      <p:sp>
        <p:nvSpPr>
          <p:cNvPr id="14358" name="Line 162"/>
          <p:cNvSpPr>
            <a:spLocks noChangeShapeType="1"/>
          </p:cNvSpPr>
          <p:nvPr/>
        </p:nvSpPr>
        <p:spPr bwMode="auto">
          <a:xfrm>
            <a:off x="6854825" y="4297363"/>
            <a:ext cx="3175" cy="841375"/>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59" name="Line 163"/>
          <p:cNvSpPr>
            <a:spLocks noChangeShapeType="1"/>
          </p:cNvSpPr>
          <p:nvPr/>
        </p:nvSpPr>
        <p:spPr bwMode="auto">
          <a:xfrm flipH="1">
            <a:off x="6858000" y="4910138"/>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60" name="AutoShape 164"/>
          <p:cNvSpPr>
            <a:spLocks/>
          </p:cNvSpPr>
          <p:nvPr/>
        </p:nvSpPr>
        <p:spPr bwMode="auto">
          <a:xfrm rot="-5400000">
            <a:off x="4343400" y="3857625"/>
            <a:ext cx="304800" cy="3048000"/>
          </a:xfrm>
          <a:prstGeom prst="leftBrace">
            <a:avLst>
              <a:gd name="adj1" fmla="val 83333"/>
              <a:gd name="adj2" fmla="val 50000"/>
            </a:avLst>
          </a:prstGeom>
          <a:noFill/>
          <a:ln w="9525">
            <a:solidFill>
              <a:schemeClr val="tx1"/>
            </a:solidFill>
            <a:round/>
            <a:headEnd/>
            <a:tailEnd/>
          </a:ln>
        </p:spPr>
        <p:txBody>
          <a:bodyPr wrap="none" anchor="ctr"/>
          <a:lstStyle/>
          <a:p>
            <a:endParaRPr lang="es-ES"/>
          </a:p>
        </p:txBody>
      </p:sp>
      <p:sp>
        <p:nvSpPr>
          <p:cNvPr id="14361" name="Rectangle 165"/>
          <p:cNvSpPr>
            <a:spLocks noChangeArrowheads="1"/>
          </p:cNvSpPr>
          <p:nvPr/>
        </p:nvSpPr>
        <p:spPr bwMode="auto">
          <a:xfrm>
            <a:off x="3657600" y="4887913"/>
            <a:ext cx="1460500" cy="357187"/>
          </a:xfrm>
          <a:prstGeom prst="rect">
            <a:avLst/>
          </a:prstGeom>
          <a:noFill/>
          <a:ln w="9525">
            <a:noFill/>
            <a:miter lim="800000"/>
            <a:headEnd/>
            <a:tailEnd/>
          </a:ln>
        </p:spPr>
        <p:txBody>
          <a:bodyPr wrap="none" lIns="81864" tIns="40932" rIns="81864" bIns="40932">
            <a:spAutoFit/>
          </a:bodyPr>
          <a:lstStyle/>
          <a:p>
            <a:pPr defTabSz="812800" eaLnBrk="0" hangingPunct="0"/>
            <a:r>
              <a:rPr lang="en-GB" b="1">
                <a:latin typeface="Arial" charset="0"/>
              </a:rPr>
              <a:t>Túnel IPSec</a:t>
            </a:r>
          </a:p>
        </p:txBody>
      </p:sp>
      <p:sp>
        <p:nvSpPr>
          <p:cNvPr id="14362" name="AutoShape 166"/>
          <p:cNvSpPr>
            <a:spLocks/>
          </p:cNvSpPr>
          <p:nvPr/>
        </p:nvSpPr>
        <p:spPr bwMode="auto">
          <a:xfrm rot="-5400000">
            <a:off x="1676400" y="4238625"/>
            <a:ext cx="228600" cy="2209800"/>
          </a:xfrm>
          <a:prstGeom prst="leftBrace">
            <a:avLst>
              <a:gd name="adj1" fmla="val 80556"/>
              <a:gd name="adj2" fmla="val 50000"/>
            </a:avLst>
          </a:prstGeom>
          <a:noFill/>
          <a:ln w="9525">
            <a:solidFill>
              <a:schemeClr val="tx1"/>
            </a:solidFill>
            <a:round/>
            <a:headEnd/>
            <a:tailEnd/>
          </a:ln>
        </p:spPr>
        <p:txBody>
          <a:bodyPr wrap="none" anchor="ctr"/>
          <a:lstStyle/>
          <a:p>
            <a:endParaRPr lang="es-ES"/>
          </a:p>
        </p:txBody>
      </p:sp>
      <p:sp>
        <p:nvSpPr>
          <p:cNvPr id="14363" name="AutoShape 167"/>
          <p:cNvSpPr>
            <a:spLocks/>
          </p:cNvSpPr>
          <p:nvPr/>
        </p:nvSpPr>
        <p:spPr bwMode="auto">
          <a:xfrm rot="-5400000">
            <a:off x="7200900" y="4276725"/>
            <a:ext cx="304800" cy="2209800"/>
          </a:xfrm>
          <a:prstGeom prst="leftBrace">
            <a:avLst>
              <a:gd name="adj1" fmla="val 60417"/>
              <a:gd name="adj2" fmla="val 50000"/>
            </a:avLst>
          </a:prstGeom>
          <a:noFill/>
          <a:ln w="9525">
            <a:solidFill>
              <a:schemeClr val="tx1"/>
            </a:solidFill>
            <a:round/>
            <a:headEnd/>
            <a:tailEnd/>
          </a:ln>
        </p:spPr>
        <p:txBody>
          <a:bodyPr wrap="none" anchor="ctr"/>
          <a:lstStyle/>
          <a:p>
            <a:endParaRPr lang="es-ES"/>
          </a:p>
        </p:txBody>
      </p:sp>
      <p:pic>
        <p:nvPicPr>
          <p:cNvPr id="14364" name="Picture 168"/>
          <p:cNvPicPr>
            <a:picLocks noChangeArrowheads="1"/>
          </p:cNvPicPr>
          <p:nvPr/>
        </p:nvPicPr>
        <p:blipFill>
          <a:blip r:embed="rId7" cstate="print"/>
          <a:srcRect/>
          <a:stretch>
            <a:fillRect/>
          </a:stretch>
        </p:blipFill>
        <p:spPr bwMode="auto">
          <a:xfrm>
            <a:off x="7467600" y="4522788"/>
            <a:ext cx="487363" cy="692150"/>
          </a:xfrm>
          <a:prstGeom prst="rect">
            <a:avLst/>
          </a:prstGeom>
          <a:noFill/>
          <a:ln w="12700">
            <a:noFill/>
            <a:miter lim="800000"/>
            <a:headEnd/>
            <a:tailEnd/>
          </a:ln>
        </p:spPr>
      </p:pic>
      <p:pic>
        <p:nvPicPr>
          <p:cNvPr id="14365" name="Picture 169"/>
          <p:cNvPicPr>
            <a:picLocks noChangeArrowheads="1"/>
          </p:cNvPicPr>
          <p:nvPr/>
        </p:nvPicPr>
        <p:blipFill>
          <a:blip r:embed="rId3" cstate="print"/>
          <a:srcRect/>
          <a:stretch>
            <a:fillRect/>
          </a:stretch>
        </p:blipFill>
        <p:spPr bwMode="auto">
          <a:xfrm>
            <a:off x="2590800" y="1030288"/>
            <a:ext cx="536575" cy="838200"/>
          </a:xfrm>
          <a:prstGeom prst="rect">
            <a:avLst/>
          </a:prstGeom>
          <a:noFill/>
          <a:ln w="9525">
            <a:noFill/>
            <a:miter lim="800000"/>
            <a:headEnd/>
            <a:tailEnd/>
          </a:ln>
        </p:spPr>
      </p:pic>
      <p:sp>
        <p:nvSpPr>
          <p:cNvPr id="14366" name="Line 170"/>
          <p:cNvSpPr>
            <a:spLocks noChangeShapeType="1"/>
          </p:cNvSpPr>
          <p:nvPr/>
        </p:nvSpPr>
        <p:spPr bwMode="auto">
          <a:xfrm>
            <a:off x="1901825" y="1103313"/>
            <a:ext cx="3175" cy="841375"/>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67" name="Line 171"/>
          <p:cNvSpPr>
            <a:spLocks noChangeShapeType="1"/>
          </p:cNvSpPr>
          <p:nvPr/>
        </p:nvSpPr>
        <p:spPr bwMode="auto">
          <a:xfrm flipH="1">
            <a:off x="1905000" y="1490663"/>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pic>
        <p:nvPicPr>
          <p:cNvPr id="14368" name="Picture 172"/>
          <p:cNvPicPr>
            <a:picLocks noChangeArrowheads="1"/>
          </p:cNvPicPr>
          <p:nvPr/>
        </p:nvPicPr>
        <p:blipFill>
          <a:blip r:embed="rId4" cstate="print"/>
          <a:srcRect/>
          <a:stretch>
            <a:fillRect/>
          </a:stretch>
        </p:blipFill>
        <p:spPr bwMode="auto">
          <a:xfrm>
            <a:off x="3276600" y="939800"/>
            <a:ext cx="2298700" cy="1120775"/>
          </a:xfrm>
          <a:prstGeom prst="rect">
            <a:avLst/>
          </a:prstGeom>
          <a:noFill/>
          <a:ln w="9525">
            <a:noFill/>
            <a:miter lim="800000"/>
            <a:headEnd/>
            <a:tailEnd/>
          </a:ln>
        </p:spPr>
      </p:pic>
      <p:pic>
        <p:nvPicPr>
          <p:cNvPr id="14369" name="Picture 173"/>
          <p:cNvPicPr>
            <a:picLocks noChangeArrowheads="1"/>
          </p:cNvPicPr>
          <p:nvPr/>
        </p:nvPicPr>
        <p:blipFill>
          <a:blip r:embed="rId5" cstate="print"/>
          <a:srcRect/>
          <a:stretch>
            <a:fillRect/>
          </a:stretch>
        </p:blipFill>
        <p:spPr bwMode="auto">
          <a:xfrm>
            <a:off x="658813" y="1065213"/>
            <a:ext cx="865187" cy="892175"/>
          </a:xfrm>
          <a:prstGeom prst="rect">
            <a:avLst/>
          </a:prstGeom>
          <a:noFill/>
          <a:ln w="9525">
            <a:noFill/>
            <a:miter lim="800000"/>
            <a:headEnd/>
            <a:tailEnd/>
          </a:ln>
        </p:spPr>
      </p:pic>
      <p:sp>
        <p:nvSpPr>
          <p:cNvPr id="14370" name="Rectangle 174"/>
          <p:cNvSpPr>
            <a:spLocks noChangeArrowheads="1"/>
          </p:cNvSpPr>
          <p:nvPr/>
        </p:nvSpPr>
        <p:spPr bwMode="auto">
          <a:xfrm>
            <a:off x="4021138" y="1230313"/>
            <a:ext cx="911225" cy="327025"/>
          </a:xfrm>
          <a:prstGeom prst="rect">
            <a:avLst/>
          </a:prstGeom>
          <a:noFill/>
          <a:ln w="9525">
            <a:noFill/>
            <a:miter lim="800000"/>
            <a:headEnd/>
            <a:tailEnd/>
          </a:ln>
        </p:spPr>
        <p:txBody>
          <a:bodyPr wrap="none" lIns="81864" tIns="40932" rIns="81864" bIns="40932">
            <a:spAutoFit/>
          </a:bodyPr>
          <a:lstStyle/>
          <a:p>
            <a:pPr defTabSz="812800" eaLnBrk="0" hangingPunct="0"/>
            <a:r>
              <a:rPr lang="en-GB" sz="1600" b="1">
                <a:latin typeface="Arial" charset="0"/>
              </a:rPr>
              <a:t>Internet</a:t>
            </a:r>
            <a:endParaRPr lang="en-GB" sz="1600" b="1" i="1">
              <a:latin typeface="Arial" charset="0"/>
            </a:endParaRPr>
          </a:p>
        </p:txBody>
      </p:sp>
      <p:grpSp>
        <p:nvGrpSpPr>
          <p:cNvPr id="14356" name="Group 175"/>
          <p:cNvGrpSpPr>
            <a:grpSpLocks/>
          </p:cNvGrpSpPr>
          <p:nvPr/>
        </p:nvGrpSpPr>
        <p:grpSpPr bwMode="auto">
          <a:xfrm>
            <a:off x="3962400" y="2341563"/>
            <a:ext cx="838200" cy="781050"/>
            <a:chOff x="2592" y="3012"/>
            <a:chExt cx="528" cy="492"/>
          </a:xfrm>
        </p:grpSpPr>
        <p:grpSp>
          <p:nvGrpSpPr>
            <p:cNvPr id="14357" name="Group 176"/>
            <p:cNvGrpSpPr>
              <a:grpSpLocks/>
            </p:cNvGrpSpPr>
            <p:nvPr/>
          </p:nvGrpSpPr>
          <p:grpSpPr bwMode="auto">
            <a:xfrm>
              <a:off x="2613" y="3012"/>
              <a:ext cx="507" cy="492"/>
              <a:chOff x="2406" y="2839"/>
              <a:chExt cx="570" cy="553"/>
            </a:xfrm>
          </p:grpSpPr>
          <p:grpSp>
            <p:nvGrpSpPr>
              <p:cNvPr id="14371" name="Group 177"/>
              <p:cNvGrpSpPr>
                <a:grpSpLocks/>
              </p:cNvGrpSpPr>
              <p:nvPr/>
            </p:nvGrpSpPr>
            <p:grpSpPr bwMode="auto">
              <a:xfrm>
                <a:off x="2520" y="2839"/>
                <a:ext cx="315" cy="553"/>
                <a:chOff x="2520" y="2839"/>
                <a:chExt cx="315" cy="553"/>
              </a:xfrm>
            </p:grpSpPr>
            <p:sp>
              <p:nvSpPr>
                <p:cNvPr id="14452" name="Freeform 178"/>
                <p:cNvSpPr>
                  <a:spLocks/>
                </p:cNvSpPr>
                <p:nvPr/>
              </p:nvSpPr>
              <p:spPr bwMode="auto">
                <a:xfrm>
                  <a:off x="2527" y="2847"/>
                  <a:ext cx="289" cy="545"/>
                </a:xfrm>
                <a:custGeom>
                  <a:avLst/>
                  <a:gdLst>
                    <a:gd name="T0" fmla="*/ 10 w 289"/>
                    <a:gd name="T1" fmla="*/ 226 h 545"/>
                    <a:gd name="T2" fmla="*/ 0 w 289"/>
                    <a:gd name="T3" fmla="*/ 250 h 545"/>
                    <a:gd name="T4" fmla="*/ 10 w 289"/>
                    <a:gd name="T5" fmla="*/ 273 h 545"/>
                    <a:gd name="T6" fmla="*/ 16 w 289"/>
                    <a:gd name="T7" fmla="*/ 299 h 545"/>
                    <a:gd name="T8" fmla="*/ 26 w 289"/>
                    <a:gd name="T9" fmla="*/ 304 h 545"/>
                    <a:gd name="T10" fmla="*/ 33 w 289"/>
                    <a:gd name="T11" fmla="*/ 314 h 545"/>
                    <a:gd name="T12" fmla="*/ 37 w 289"/>
                    <a:gd name="T13" fmla="*/ 353 h 545"/>
                    <a:gd name="T14" fmla="*/ 53 w 289"/>
                    <a:gd name="T15" fmla="*/ 381 h 545"/>
                    <a:gd name="T16" fmla="*/ 62 w 289"/>
                    <a:gd name="T17" fmla="*/ 419 h 545"/>
                    <a:gd name="T18" fmla="*/ 77 w 289"/>
                    <a:gd name="T19" fmla="*/ 469 h 545"/>
                    <a:gd name="T20" fmla="*/ 90 w 289"/>
                    <a:gd name="T21" fmla="*/ 484 h 545"/>
                    <a:gd name="T22" fmla="*/ 144 w 289"/>
                    <a:gd name="T23" fmla="*/ 516 h 545"/>
                    <a:gd name="T24" fmla="*/ 177 w 289"/>
                    <a:gd name="T25" fmla="*/ 512 h 545"/>
                    <a:gd name="T26" fmla="*/ 236 w 289"/>
                    <a:gd name="T27" fmla="*/ 448 h 545"/>
                    <a:gd name="T28" fmla="*/ 258 w 289"/>
                    <a:gd name="T29" fmla="*/ 371 h 545"/>
                    <a:gd name="T30" fmla="*/ 264 w 289"/>
                    <a:gd name="T31" fmla="*/ 349 h 545"/>
                    <a:gd name="T32" fmla="*/ 268 w 289"/>
                    <a:gd name="T33" fmla="*/ 301 h 545"/>
                    <a:gd name="T34" fmla="*/ 280 w 289"/>
                    <a:gd name="T35" fmla="*/ 299 h 545"/>
                    <a:gd name="T36" fmla="*/ 281 w 289"/>
                    <a:gd name="T37" fmla="*/ 274 h 545"/>
                    <a:gd name="T38" fmla="*/ 288 w 289"/>
                    <a:gd name="T39" fmla="*/ 238 h 545"/>
                    <a:gd name="T40" fmla="*/ 279 w 289"/>
                    <a:gd name="T41" fmla="*/ 221 h 545"/>
                    <a:gd name="T42" fmla="*/ 280 w 289"/>
                    <a:gd name="T43" fmla="*/ 195 h 545"/>
                    <a:gd name="T44" fmla="*/ 285 w 289"/>
                    <a:gd name="T45" fmla="*/ 155 h 545"/>
                    <a:gd name="T46" fmla="*/ 286 w 289"/>
                    <a:gd name="T47" fmla="*/ 113 h 545"/>
                    <a:gd name="T48" fmla="*/ 276 w 289"/>
                    <a:gd name="T49" fmla="*/ 72 h 545"/>
                    <a:gd name="T50" fmla="*/ 250 w 289"/>
                    <a:gd name="T51" fmla="*/ 40 h 545"/>
                    <a:gd name="T52" fmla="*/ 201 w 289"/>
                    <a:gd name="T53" fmla="*/ 10 h 545"/>
                    <a:gd name="T54" fmla="*/ 144 w 289"/>
                    <a:gd name="T55" fmla="*/ 0 h 545"/>
                    <a:gd name="T56" fmla="*/ 96 w 289"/>
                    <a:gd name="T57" fmla="*/ 7 h 545"/>
                    <a:gd name="T58" fmla="*/ 44 w 289"/>
                    <a:gd name="T59" fmla="*/ 38 h 545"/>
                    <a:gd name="T60" fmla="*/ 16 w 289"/>
                    <a:gd name="T61" fmla="*/ 82 h 545"/>
                    <a:gd name="T62" fmla="*/ 7 w 289"/>
                    <a:gd name="T63" fmla="*/ 131 h 545"/>
                    <a:gd name="T64" fmla="*/ 8 w 289"/>
                    <a:gd name="T65" fmla="*/ 205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9"/>
                    <a:gd name="T100" fmla="*/ 0 h 545"/>
                    <a:gd name="T101" fmla="*/ 289 w 289"/>
                    <a:gd name="T102" fmla="*/ 545 h 5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9" h="545">
                      <a:moveTo>
                        <a:pt x="8" y="205"/>
                      </a:moveTo>
                      <a:lnTo>
                        <a:pt x="10" y="226"/>
                      </a:lnTo>
                      <a:lnTo>
                        <a:pt x="0" y="226"/>
                      </a:lnTo>
                      <a:lnTo>
                        <a:pt x="0" y="250"/>
                      </a:lnTo>
                      <a:lnTo>
                        <a:pt x="6" y="260"/>
                      </a:lnTo>
                      <a:lnTo>
                        <a:pt x="10" y="273"/>
                      </a:lnTo>
                      <a:lnTo>
                        <a:pt x="10" y="283"/>
                      </a:lnTo>
                      <a:lnTo>
                        <a:pt x="16" y="299"/>
                      </a:lnTo>
                      <a:lnTo>
                        <a:pt x="19" y="306"/>
                      </a:lnTo>
                      <a:lnTo>
                        <a:pt x="26" y="304"/>
                      </a:lnTo>
                      <a:lnTo>
                        <a:pt x="29" y="301"/>
                      </a:lnTo>
                      <a:lnTo>
                        <a:pt x="33" y="314"/>
                      </a:lnTo>
                      <a:lnTo>
                        <a:pt x="35" y="344"/>
                      </a:lnTo>
                      <a:lnTo>
                        <a:pt x="37" y="353"/>
                      </a:lnTo>
                      <a:lnTo>
                        <a:pt x="40" y="363"/>
                      </a:lnTo>
                      <a:lnTo>
                        <a:pt x="53" y="381"/>
                      </a:lnTo>
                      <a:lnTo>
                        <a:pt x="59" y="394"/>
                      </a:lnTo>
                      <a:lnTo>
                        <a:pt x="62" y="419"/>
                      </a:lnTo>
                      <a:lnTo>
                        <a:pt x="71" y="457"/>
                      </a:lnTo>
                      <a:lnTo>
                        <a:pt x="77" y="469"/>
                      </a:lnTo>
                      <a:lnTo>
                        <a:pt x="81" y="477"/>
                      </a:lnTo>
                      <a:lnTo>
                        <a:pt x="90" y="484"/>
                      </a:lnTo>
                      <a:lnTo>
                        <a:pt x="112" y="496"/>
                      </a:lnTo>
                      <a:lnTo>
                        <a:pt x="144" y="516"/>
                      </a:lnTo>
                      <a:lnTo>
                        <a:pt x="160" y="544"/>
                      </a:lnTo>
                      <a:lnTo>
                        <a:pt x="177" y="512"/>
                      </a:lnTo>
                      <a:lnTo>
                        <a:pt x="208" y="481"/>
                      </a:lnTo>
                      <a:lnTo>
                        <a:pt x="236" y="448"/>
                      </a:lnTo>
                      <a:lnTo>
                        <a:pt x="236" y="399"/>
                      </a:lnTo>
                      <a:lnTo>
                        <a:pt x="258" y="371"/>
                      </a:lnTo>
                      <a:lnTo>
                        <a:pt x="261" y="361"/>
                      </a:lnTo>
                      <a:lnTo>
                        <a:pt x="264" y="349"/>
                      </a:lnTo>
                      <a:lnTo>
                        <a:pt x="265" y="334"/>
                      </a:lnTo>
                      <a:lnTo>
                        <a:pt x="268" y="301"/>
                      </a:lnTo>
                      <a:lnTo>
                        <a:pt x="276" y="304"/>
                      </a:lnTo>
                      <a:lnTo>
                        <a:pt x="280" y="299"/>
                      </a:lnTo>
                      <a:lnTo>
                        <a:pt x="280" y="294"/>
                      </a:lnTo>
                      <a:lnTo>
                        <a:pt x="281" y="274"/>
                      </a:lnTo>
                      <a:lnTo>
                        <a:pt x="283" y="265"/>
                      </a:lnTo>
                      <a:lnTo>
                        <a:pt x="288" y="238"/>
                      </a:lnTo>
                      <a:lnTo>
                        <a:pt x="283" y="226"/>
                      </a:lnTo>
                      <a:lnTo>
                        <a:pt x="279" y="221"/>
                      </a:lnTo>
                      <a:lnTo>
                        <a:pt x="276" y="220"/>
                      </a:lnTo>
                      <a:lnTo>
                        <a:pt x="280" y="195"/>
                      </a:lnTo>
                      <a:lnTo>
                        <a:pt x="281" y="175"/>
                      </a:lnTo>
                      <a:lnTo>
                        <a:pt x="285" y="155"/>
                      </a:lnTo>
                      <a:lnTo>
                        <a:pt x="288" y="135"/>
                      </a:lnTo>
                      <a:lnTo>
                        <a:pt x="286" y="113"/>
                      </a:lnTo>
                      <a:lnTo>
                        <a:pt x="281" y="91"/>
                      </a:lnTo>
                      <a:lnTo>
                        <a:pt x="276" y="72"/>
                      </a:lnTo>
                      <a:lnTo>
                        <a:pt x="268" y="58"/>
                      </a:lnTo>
                      <a:lnTo>
                        <a:pt x="250" y="40"/>
                      </a:lnTo>
                      <a:lnTo>
                        <a:pt x="232" y="25"/>
                      </a:lnTo>
                      <a:lnTo>
                        <a:pt x="201" y="10"/>
                      </a:lnTo>
                      <a:lnTo>
                        <a:pt x="170" y="3"/>
                      </a:lnTo>
                      <a:lnTo>
                        <a:pt x="144" y="0"/>
                      </a:lnTo>
                      <a:lnTo>
                        <a:pt x="121" y="2"/>
                      </a:lnTo>
                      <a:lnTo>
                        <a:pt x="96" y="7"/>
                      </a:lnTo>
                      <a:lnTo>
                        <a:pt x="64" y="23"/>
                      </a:lnTo>
                      <a:lnTo>
                        <a:pt x="44" y="38"/>
                      </a:lnTo>
                      <a:lnTo>
                        <a:pt x="26" y="60"/>
                      </a:lnTo>
                      <a:lnTo>
                        <a:pt x="16" y="82"/>
                      </a:lnTo>
                      <a:lnTo>
                        <a:pt x="11" y="100"/>
                      </a:lnTo>
                      <a:lnTo>
                        <a:pt x="7" y="131"/>
                      </a:lnTo>
                      <a:lnTo>
                        <a:pt x="7" y="158"/>
                      </a:lnTo>
                      <a:lnTo>
                        <a:pt x="8" y="205"/>
                      </a:lnTo>
                    </a:path>
                  </a:pathLst>
                </a:custGeom>
                <a:solidFill>
                  <a:srgbClr val="FCD1C1"/>
                </a:solidFill>
                <a:ln w="12700" cap="rnd">
                  <a:solidFill>
                    <a:srgbClr val="000000"/>
                  </a:solidFill>
                  <a:round/>
                  <a:headEnd/>
                  <a:tailEnd/>
                </a:ln>
              </p:spPr>
              <p:txBody>
                <a:bodyPr/>
                <a:lstStyle/>
                <a:p>
                  <a:endParaRPr lang="es-ES"/>
                </a:p>
              </p:txBody>
            </p:sp>
            <p:grpSp>
              <p:nvGrpSpPr>
                <p:cNvPr id="14395" name="Group 179"/>
                <p:cNvGrpSpPr>
                  <a:grpSpLocks/>
                </p:cNvGrpSpPr>
                <p:nvPr/>
              </p:nvGrpSpPr>
              <p:grpSpPr bwMode="auto">
                <a:xfrm>
                  <a:off x="2520" y="2839"/>
                  <a:ext cx="315" cy="438"/>
                  <a:chOff x="2520" y="2839"/>
                  <a:chExt cx="315" cy="438"/>
                </a:xfrm>
              </p:grpSpPr>
              <p:sp>
                <p:nvSpPr>
                  <p:cNvPr id="14469" name="Freeform 180"/>
                  <p:cNvSpPr>
                    <a:spLocks/>
                  </p:cNvSpPr>
                  <p:nvPr/>
                </p:nvSpPr>
                <p:spPr bwMode="auto">
                  <a:xfrm>
                    <a:off x="2698" y="3026"/>
                    <a:ext cx="80" cy="20"/>
                  </a:xfrm>
                  <a:custGeom>
                    <a:avLst/>
                    <a:gdLst>
                      <a:gd name="T0" fmla="*/ 2 w 80"/>
                      <a:gd name="T1" fmla="*/ 3 h 20"/>
                      <a:gd name="T2" fmla="*/ 20 w 80"/>
                      <a:gd name="T3" fmla="*/ 2 h 20"/>
                      <a:gd name="T4" fmla="*/ 27 w 80"/>
                      <a:gd name="T5" fmla="*/ 0 h 20"/>
                      <a:gd name="T6" fmla="*/ 35 w 80"/>
                      <a:gd name="T7" fmla="*/ 0 h 20"/>
                      <a:gd name="T8" fmla="*/ 52 w 80"/>
                      <a:gd name="T9" fmla="*/ 6 h 20"/>
                      <a:gd name="T10" fmla="*/ 79 w 80"/>
                      <a:gd name="T11" fmla="*/ 19 h 20"/>
                      <a:gd name="T12" fmla="*/ 70 w 80"/>
                      <a:gd name="T13" fmla="*/ 17 h 20"/>
                      <a:gd name="T14" fmla="*/ 61 w 80"/>
                      <a:gd name="T15" fmla="*/ 11 h 20"/>
                      <a:gd name="T16" fmla="*/ 54 w 80"/>
                      <a:gd name="T17" fmla="*/ 10 h 20"/>
                      <a:gd name="T18" fmla="*/ 47 w 80"/>
                      <a:gd name="T19" fmla="*/ 8 h 20"/>
                      <a:gd name="T20" fmla="*/ 43 w 80"/>
                      <a:gd name="T21" fmla="*/ 6 h 20"/>
                      <a:gd name="T22" fmla="*/ 36 w 80"/>
                      <a:gd name="T23" fmla="*/ 6 h 20"/>
                      <a:gd name="T24" fmla="*/ 31 w 80"/>
                      <a:gd name="T25" fmla="*/ 6 h 20"/>
                      <a:gd name="T26" fmla="*/ 26 w 80"/>
                      <a:gd name="T27" fmla="*/ 6 h 20"/>
                      <a:gd name="T28" fmla="*/ 20 w 80"/>
                      <a:gd name="T29" fmla="*/ 8 h 20"/>
                      <a:gd name="T30" fmla="*/ 6 w 80"/>
                      <a:gd name="T31" fmla="*/ 11 h 20"/>
                      <a:gd name="T32" fmla="*/ 1 w 80"/>
                      <a:gd name="T33" fmla="*/ 10 h 20"/>
                      <a:gd name="T34" fmla="*/ 0 w 80"/>
                      <a:gd name="T35" fmla="*/ 8 h 20"/>
                      <a:gd name="T36" fmla="*/ 1 w 80"/>
                      <a:gd name="T37" fmla="*/ 6 h 20"/>
                      <a:gd name="T38" fmla="*/ 2 w 80"/>
                      <a:gd name="T39" fmla="*/ 3 h 2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0"/>
                      <a:gd name="T61" fmla="*/ 0 h 20"/>
                      <a:gd name="T62" fmla="*/ 80 w 80"/>
                      <a:gd name="T63" fmla="*/ 20 h 2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0" h="20">
                        <a:moveTo>
                          <a:pt x="2" y="3"/>
                        </a:moveTo>
                        <a:lnTo>
                          <a:pt x="20" y="2"/>
                        </a:lnTo>
                        <a:lnTo>
                          <a:pt x="27" y="0"/>
                        </a:lnTo>
                        <a:lnTo>
                          <a:pt x="35" y="0"/>
                        </a:lnTo>
                        <a:lnTo>
                          <a:pt x="52" y="6"/>
                        </a:lnTo>
                        <a:lnTo>
                          <a:pt x="79" y="19"/>
                        </a:lnTo>
                        <a:lnTo>
                          <a:pt x="70" y="17"/>
                        </a:lnTo>
                        <a:lnTo>
                          <a:pt x="61" y="11"/>
                        </a:lnTo>
                        <a:lnTo>
                          <a:pt x="54" y="10"/>
                        </a:lnTo>
                        <a:lnTo>
                          <a:pt x="47" y="8"/>
                        </a:lnTo>
                        <a:lnTo>
                          <a:pt x="43" y="6"/>
                        </a:lnTo>
                        <a:lnTo>
                          <a:pt x="36" y="6"/>
                        </a:lnTo>
                        <a:lnTo>
                          <a:pt x="31" y="6"/>
                        </a:lnTo>
                        <a:lnTo>
                          <a:pt x="26" y="6"/>
                        </a:lnTo>
                        <a:lnTo>
                          <a:pt x="20" y="8"/>
                        </a:lnTo>
                        <a:lnTo>
                          <a:pt x="6" y="11"/>
                        </a:lnTo>
                        <a:lnTo>
                          <a:pt x="1" y="10"/>
                        </a:lnTo>
                        <a:lnTo>
                          <a:pt x="0" y="8"/>
                        </a:lnTo>
                        <a:lnTo>
                          <a:pt x="1" y="6"/>
                        </a:lnTo>
                        <a:lnTo>
                          <a:pt x="2" y="3"/>
                        </a:lnTo>
                      </a:path>
                    </a:pathLst>
                  </a:custGeom>
                  <a:solidFill>
                    <a:srgbClr val="000000"/>
                  </a:solidFill>
                  <a:ln w="9525" cap="rnd">
                    <a:noFill/>
                    <a:round/>
                    <a:headEnd/>
                    <a:tailEnd/>
                  </a:ln>
                </p:spPr>
                <p:txBody>
                  <a:bodyPr/>
                  <a:lstStyle/>
                  <a:p>
                    <a:endParaRPr lang="es-ES"/>
                  </a:p>
                </p:txBody>
              </p:sp>
              <p:sp>
                <p:nvSpPr>
                  <p:cNvPr id="14470" name="Freeform 181"/>
                  <p:cNvSpPr>
                    <a:spLocks/>
                  </p:cNvSpPr>
                  <p:nvPr/>
                </p:nvSpPr>
                <p:spPr bwMode="auto">
                  <a:xfrm>
                    <a:off x="2520" y="2839"/>
                    <a:ext cx="315" cy="250"/>
                  </a:xfrm>
                  <a:custGeom>
                    <a:avLst/>
                    <a:gdLst>
                      <a:gd name="T0" fmla="*/ 6 w 315"/>
                      <a:gd name="T1" fmla="*/ 236 h 250"/>
                      <a:gd name="T2" fmla="*/ 4 w 315"/>
                      <a:gd name="T3" fmla="*/ 191 h 250"/>
                      <a:gd name="T4" fmla="*/ 0 w 315"/>
                      <a:gd name="T5" fmla="*/ 152 h 250"/>
                      <a:gd name="T6" fmla="*/ 0 w 315"/>
                      <a:gd name="T7" fmla="*/ 110 h 250"/>
                      <a:gd name="T8" fmla="*/ 2 w 315"/>
                      <a:gd name="T9" fmla="*/ 87 h 250"/>
                      <a:gd name="T10" fmla="*/ 6 w 315"/>
                      <a:gd name="T11" fmla="*/ 76 h 250"/>
                      <a:gd name="T12" fmla="*/ 11 w 315"/>
                      <a:gd name="T13" fmla="*/ 64 h 250"/>
                      <a:gd name="T14" fmla="*/ 20 w 315"/>
                      <a:gd name="T15" fmla="*/ 53 h 250"/>
                      <a:gd name="T16" fmla="*/ 32 w 315"/>
                      <a:gd name="T17" fmla="*/ 41 h 250"/>
                      <a:gd name="T18" fmla="*/ 48 w 315"/>
                      <a:gd name="T19" fmla="*/ 28 h 250"/>
                      <a:gd name="T20" fmla="*/ 76 w 315"/>
                      <a:gd name="T21" fmla="*/ 15 h 250"/>
                      <a:gd name="T22" fmla="*/ 101 w 315"/>
                      <a:gd name="T23" fmla="*/ 7 h 250"/>
                      <a:gd name="T24" fmla="*/ 123 w 315"/>
                      <a:gd name="T25" fmla="*/ 2 h 250"/>
                      <a:gd name="T26" fmla="*/ 144 w 315"/>
                      <a:gd name="T27" fmla="*/ 0 h 250"/>
                      <a:gd name="T28" fmla="*/ 175 w 315"/>
                      <a:gd name="T29" fmla="*/ 0 h 250"/>
                      <a:gd name="T30" fmla="*/ 210 w 315"/>
                      <a:gd name="T31" fmla="*/ 5 h 250"/>
                      <a:gd name="T32" fmla="*/ 226 w 315"/>
                      <a:gd name="T33" fmla="*/ 12 h 250"/>
                      <a:gd name="T34" fmla="*/ 244 w 315"/>
                      <a:gd name="T35" fmla="*/ 20 h 250"/>
                      <a:gd name="T36" fmla="*/ 260 w 315"/>
                      <a:gd name="T37" fmla="*/ 35 h 250"/>
                      <a:gd name="T38" fmla="*/ 269 w 315"/>
                      <a:gd name="T39" fmla="*/ 54 h 250"/>
                      <a:gd name="T40" fmla="*/ 289 w 315"/>
                      <a:gd name="T41" fmla="*/ 69 h 250"/>
                      <a:gd name="T42" fmla="*/ 305 w 315"/>
                      <a:gd name="T43" fmla="*/ 94 h 250"/>
                      <a:gd name="T44" fmla="*/ 309 w 315"/>
                      <a:gd name="T45" fmla="*/ 122 h 250"/>
                      <a:gd name="T46" fmla="*/ 314 w 315"/>
                      <a:gd name="T47" fmla="*/ 167 h 250"/>
                      <a:gd name="T48" fmla="*/ 311 w 315"/>
                      <a:gd name="T49" fmla="*/ 196 h 250"/>
                      <a:gd name="T50" fmla="*/ 306 w 315"/>
                      <a:gd name="T51" fmla="*/ 213 h 250"/>
                      <a:gd name="T52" fmla="*/ 289 w 315"/>
                      <a:gd name="T53" fmla="*/ 233 h 250"/>
                      <a:gd name="T54" fmla="*/ 281 w 315"/>
                      <a:gd name="T55" fmla="*/ 229 h 250"/>
                      <a:gd name="T56" fmla="*/ 278 w 315"/>
                      <a:gd name="T57" fmla="*/ 237 h 250"/>
                      <a:gd name="T58" fmla="*/ 286 w 315"/>
                      <a:gd name="T59" fmla="*/ 190 h 250"/>
                      <a:gd name="T60" fmla="*/ 291 w 315"/>
                      <a:gd name="T61" fmla="*/ 150 h 250"/>
                      <a:gd name="T62" fmla="*/ 287 w 315"/>
                      <a:gd name="T63" fmla="*/ 110 h 250"/>
                      <a:gd name="T64" fmla="*/ 277 w 315"/>
                      <a:gd name="T65" fmla="*/ 91 h 250"/>
                      <a:gd name="T66" fmla="*/ 271 w 315"/>
                      <a:gd name="T67" fmla="*/ 78 h 250"/>
                      <a:gd name="T68" fmla="*/ 268 w 315"/>
                      <a:gd name="T69" fmla="*/ 64 h 250"/>
                      <a:gd name="T70" fmla="*/ 259 w 315"/>
                      <a:gd name="T71" fmla="*/ 56 h 250"/>
                      <a:gd name="T72" fmla="*/ 244 w 315"/>
                      <a:gd name="T73" fmla="*/ 58 h 250"/>
                      <a:gd name="T74" fmla="*/ 230 w 315"/>
                      <a:gd name="T75" fmla="*/ 61 h 250"/>
                      <a:gd name="T76" fmla="*/ 217 w 315"/>
                      <a:gd name="T77" fmla="*/ 66 h 250"/>
                      <a:gd name="T78" fmla="*/ 201 w 315"/>
                      <a:gd name="T79" fmla="*/ 74 h 250"/>
                      <a:gd name="T80" fmla="*/ 186 w 315"/>
                      <a:gd name="T81" fmla="*/ 86 h 250"/>
                      <a:gd name="T82" fmla="*/ 168 w 315"/>
                      <a:gd name="T83" fmla="*/ 97 h 250"/>
                      <a:gd name="T84" fmla="*/ 157 w 315"/>
                      <a:gd name="T85" fmla="*/ 99 h 250"/>
                      <a:gd name="T86" fmla="*/ 144 w 315"/>
                      <a:gd name="T87" fmla="*/ 102 h 250"/>
                      <a:gd name="T88" fmla="*/ 125 w 315"/>
                      <a:gd name="T89" fmla="*/ 106 h 250"/>
                      <a:gd name="T90" fmla="*/ 109 w 315"/>
                      <a:gd name="T91" fmla="*/ 104 h 250"/>
                      <a:gd name="T92" fmla="*/ 96 w 315"/>
                      <a:gd name="T93" fmla="*/ 97 h 250"/>
                      <a:gd name="T94" fmla="*/ 75 w 315"/>
                      <a:gd name="T95" fmla="*/ 84 h 250"/>
                      <a:gd name="T96" fmla="*/ 56 w 315"/>
                      <a:gd name="T97" fmla="*/ 79 h 250"/>
                      <a:gd name="T98" fmla="*/ 51 w 315"/>
                      <a:gd name="T99" fmla="*/ 84 h 250"/>
                      <a:gd name="T100" fmla="*/ 45 w 315"/>
                      <a:gd name="T101" fmla="*/ 104 h 250"/>
                      <a:gd name="T102" fmla="*/ 38 w 315"/>
                      <a:gd name="T103" fmla="*/ 130 h 250"/>
                      <a:gd name="T104" fmla="*/ 29 w 315"/>
                      <a:gd name="T105" fmla="*/ 143 h 250"/>
                      <a:gd name="T106" fmla="*/ 27 w 315"/>
                      <a:gd name="T107" fmla="*/ 178 h 250"/>
                      <a:gd name="T108" fmla="*/ 29 w 315"/>
                      <a:gd name="T109" fmla="*/ 201 h 250"/>
                      <a:gd name="T110" fmla="*/ 29 w 315"/>
                      <a:gd name="T111" fmla="*/ 221 h 250"/>
                      <a:gd name="T112" fmla="*/ 16 w 315"/>
                      <a:gd name="T113" fmla="*/ 234 h 250"/>
                      <a:gd name="T114" fmla="*/ 11 w 315"/>
                      <a:gd name="T115" fmla="*/ 241 h 2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5"/>
                      <a:gd name="T175" fmla="*/ 0 h 250"/>
                      <a:gd name="T176" fmla="*/ 315 w 315"/>
                      <a:gd name="T177" fmla="*/ 250 h 25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5" h="250">
                        <a:moveTo>
                          <a:pt x="7" y="249"/>
                        </a:moveTo>
                        <a:lnTo>
                          <a:pt x="6" y="236"/>
                        </a:lnTo>
                        <a:lnTo>
                          <a:pt x="6" y="211"/>
                        </a:lnTo>
                        <a:lnTo>
                          <a:pt x="4" y="191"/>
                        </a:lnTo>
                        <a:lnTo>
                          <a:pt x="1" y="168"/>
                        </a:lnTo>
                        <a:lnTo>
                          <a:pt x="0" y="152"/>
                        </a:lnTo>
                        <a:lnTo>
                          <a:pt x="0" y="135"/>
                        </a:lnTo>
                        <a:lnTo>
                          <a:pt x="0" y="110"/>
                        </a:lnTo>
                        <a:lnTo>
                          <a:pt x="1" y="99"/>
                        </a:lnTo>
                        <a:lnTo>
                          <a:pt x="2" y="87"/>
                        </a:lnTo>
                        <a:lnTo>
                          <a:pt x="4" y="81"/>
                        </a:lnTo>
                        <a:lnTo>
                          <a:pt x="6" y="76"/>
                        </a:lnTo>
                        <a:lnTo>
                          <a:pt x="8" y="69"/>
                        </a:lnTo>
                        <a:lnTo>
                          <a:pt x="11" y="64"/>
                        </a:lnTo>
                        <a:lnTo>
                          <a:pt x="15" y="59"/>
                        </a:lnTo>
                        <a:lnTo>
                          <a:pt x="20" y="53"/>
                        </a:lnTo>
                        <a:lnTo>
                          <a:pt x="24" y="48"/>
                        </a:lnTo>
                        <a:lnTo>
                          <a:pt x="32" y="41"/>
                        </a:lnTo>
                        <a:lnTo>
                          <a:pt x="40" y="35"/>
                        </a:lnTo>
                        <a:lnTo>
                          <a:pt x="48" y="28"/>
                        </a:lnTo>
                        <a:lnTo>
                          <a:pt x="60" y="23"/>
                        </a:lnTo>
                        <a:lnTo>
                          <a:pt x="76" y="15"/>
                        </a:lnTo>
                        <a:lnTo>
                          <a:pt x="88" y="10"/>
                        </a:lnTo>
                        <a:lnTo>
                          <a:pt x="101" y="7"/>
                        </a:lnTo>
                        <a:lnTo>
                          <a:pt x="114" y="3"/>
                        </a:lnTo>
                        <a:lnTo>
                          <a:pt x="123" y="2"/>
                        </a:lnTo>
                        <a:lnTo>
                          <a:pt x="134" y="0"/>
                        </a:lnTo>
                        <a:lnTo>
                          <a:pt x="144" y="0"/>
                        </a:lnTo>
                        <a:lnTo>
                          <a:pt x="156" y="0"/>
                        </a:lnTo>
                        <a:lnTo>
                          <a:pt x="175" y="0"/>
                        </a:lnTo>
                        <a:lnTo>
                          <a:pt x="193" y="2"/>
                        </a:lnTo>
                        <a:lnTo>
                          <a:pt x="210" y="5"/>
                        </a:lnTo>
                        <a:lnTo>
                          <a:pt x="217" y="8"/>
                        </a:lnTo>
                        <a:lnTo>
                          <a:pt x="226" y="12"/>
                        </a:lnTo>
                        <a:lnTo>
                          <a:pt x="237" y="15"/>
                        </a:lnTo>
                        <a:lnTo>
                          <a:pt x="244" y="20"/>
                        </a:lnTo>
                        <a:lnTo>
                          <a:pt x="251" y="26"/>
                        </a:lnTo>
                        <a:lnTo>
                          <a:pt x="260" y="35"/>
                        </a:lnTo>
                        <a:lnTo>
                          <a:pt x="265" y="43"/>
                        </a:lnTo>
                        <a:lnTo>
                          <a:pt x="269" y="54"/>
                        </a:lnTo>
                        <a:lnTo>
                          <a:pt x="286" y="64"/>
                        </a:lnTo>
                        <a:lnTo>
                          <a:pt x="289" y="69"/>
                        </a:lnTo>
                        <a:lnTo>
                          <a:pt x="298" y="78"/>
                        </a:lnTo>
                        <a:lnTo>
                          <a:pt x="305" y="94"/>
                        </a:lnTo>
                        <a:lnTo>
                          <a:pt x="306" y="106"/>
                        </a:lnTo>
                        <a:lnTo>
                          <a:pt x="309" y="122"/>
                        </a:lnTo>
                        <a:lnTo>
                          <a:pt x="312" y="150"/>
                        </a:lnTo>
                        <a:lnTo>
                          <a:pt x="314" y="167"/>
                        </a:lnTo>
                        <a:lnTo>
                          <a:pt x="312" y="185"/>
                        </a:lnTo>
                        <a:lnTo>
                          <a:pt x="311" y="196"/>
                        </a:lnTo>
                        <a:lnTo>
                          <a:pt x="309" y="206"/>
                        </a:lnTo>
                        <a:lnTo>
                          <a:pt x="306" y="213"/>
                        </a:lnTo>
                        <a:lnTo>
                          <a:pt x="300" y="221"/>
                        </a:lnTo>
                        <a:lnTo>
                          <a:pt x="289" y="233"/>
                        </a:lnTo>
                        <a:lnTo>
                          <a:pt x="286" y="228"/>
                        </a:lnTo>
                        <a:lnTo>
                          <a:pt x="281" y="229"/>
                        </a:lnTo>
                        <a:lnTo>
                          <a:pt x="280" y="236"/>
                        </a:lnTo>
                        <a:lnTo>
                          <a:pt x="278" y="237"/>
                        </a:lnTo>
                        <a:lnTo>
                          <a:pt x="282" y="208"/>
                        </a:lnTo>
                        <a:lnTo>
                          <a:pt x="286" y="190"/>
                        </a:lnTo>
                        <a:lnTo>
                          <a:pt x="286" y="173"/>
                        </a:lnTo>
                        <a:lnTo>
                          <a:pt x="291" y="150"/>
                        </a:lnTo>
                        <a:lnTo>
                          <a:pt x="289" y="122"/>
                        </a:lnTo>
                        <a:lnTo>
                          <a:pt x="287" y="110"/>
                        </a:lnTo>
                        <a:lnTo>
                          <a:pt x="281" y="101"/>
                        </a:lnTo>
                        <a:lnTo>
                          <a:pt x="277" y="91"/>
                        </a:lnTo>
                        <a:lnTo>
                          <a:pt x="273" y="84"/>
                        </a:lnTo>
                        <a:lnTo>
                          <a:pt x="271" y="78"/>
                        </a:lnTo>
                        <a:lnTo>
                          <a:pt x="269" y="73"/>
                        </a:lnTo>
                        <a:lnTo>
                          <a:pt x="268" y="64"/>
                        </a:lnTo>
                        <a:lnTo>
                          <a:pt x="265" y="64"/>
                        </a:lnTo>
                        <a:lnTo>
                          <a:pt x="259" y="56"/>
                        </a:lnTo>
                        <a:lnTo>
                          <a:pt x="251" y="56"/>
                        </a:lnTo>
                        <a:lnTo>
                          <a:pt x="244" y="58"/>
                        </a:lnTo>
                        <a:lnTo>
                          <a:pt x="237" y="58"/>
                        </a:lnTo>
                        <a:lnTo>
                          <a:pt x="230" y="61"/>
                        </a:lnTo>
                        <a:lnTo>
                          <a:pt x="224" y="63"/>
                        </a:lnTo>
                        <a:lnTo>
                          <a:pt x="217" y="66"/>
                        </a:lnTo>
                        <a:lnTo>
                          <a:pt x="209" y="69"/>
                        </a:lnTo>
                        <a:lnTo>
                          <a:pt x="201" y="74"/>
                        </a:lnTo>
                        <a:lnTo>
                          <a:pt x="194" y="81"/>
                        </a:lnTo>
                        <a:lnTo>
                          <a:pt x="186" y="86"/>
                        </a:lnTo>
                        <a:lnTo>
                          <a:pt x="178" y="92"/>
                        </a:lnTo>
                        <a:lnTo>
                          <a:pt x="168" y="97"/>
                        </a:lnTo>
                        <a:lnTo>
                          <a:pt x="163" y="97"/>
                        </a:lnTo>
                        <a:lnTo>
                          <a:pt x="157" y="99"/>
                        </a:lnTo>
                        <a:lnTo>
                          <a:pt x="152" y="101"/>
                        </a:lnTo>
                        <a:lnTo>
                          <a:pt x="144" y="102"/>
                        </a:lnTo>
                        <a:lnTo>
                          <a:pt x="134" y="104"/>
                        </a:lnTo>
                        <a:lnTo>
                          <a:pt x="125" y="106"/>
                        </a:lnTo>
                        <a:lnTo>
                          <a:pt x="118" y="106"/>
                        </a:lnTo>
                        <a:lnTo>
                          <a:pt x="109" y="104"/>
                        </a:lnTo>
                        <a:lnTo>
                          <a:pt x="107" y="102"/>
                        </a:lnTo>
                        <a:lnTo>
                          <a:pt x="96" y="97"/>
                        </a:lnTo>
                        <a:lnTo>
                          <a:pt x="83" y="91"/>
                        </a:lnTo>
                        <a:lnTo>
                          <a:pt x="75" y="84"/>
                        </a:lnTo>
                        <a:lnTo>
                          <a:pt x="63" y="78"/>
                        </a:lnTo>
                        <a:lnTo>
                          <a:pt x="56" y="79"/>
                        </a:lnTo>
                        <a:lnTo>
                          <a:pt x="54" y="79"/>
                        </a:lnTo>
                        <a:lnTo>
                          <a:pt x="51" y="84"/>
                        </a:lnTo>
                        <a:lnTo>
                          <a:pt x="47" y="92"/>
                        </a:lnTo>
                        <a:lnTo>
                          <a:pt x="45" y="104"/>
                        </a:lnTo>
                        <a:lnTo>
                          <a:pt x="40" y="115"/>
                        </a:lnTo>
                        <a:lnTo>
                          <a:pt x="38" y="130"/>
                        </a:lnTo>
                        <a:lnTo>
                          <a:pt x="35" y="134"/>
                        </a:lnTo>
                        <a:lnTo>
                          <a:pt x="29" y="143"/>
                        </a:lnTo>
                        <a:lnTo>
                          <a:pt x="27" y="162"/>
                        </a:lnTo>
                        <a:lnTo>
                          <a:pt x="27" y="178"/>
                        </a:lnTo>
                        <a:lnTo>
                          <a:pt x="27" y="193"/>
                        </a:lnTo>
                        <a:lnTo>
                          <a:pt x="29" y="201"/>
                        </a:lnTo>
                        <a:lnTo>
                          <a:pt x="31" y="214"/>
                        </a:lnTo>
                        <a:lnTo>
                          <a:pt x="29" y="221"/>
                        </a:lnTo>
                        <a:lnTo>
                          <a:pt x="26" y="228"/>
                        </a:lnTo>
                        <a:lnTo>
                          <a:pt x="16" y="234"/>
                        </a:lnTo>
                        <a:lnTo>
                          <a:pt x="13" y="236"/>
                        </a:lnTo>
                        <a:lnTo>
                          <a:pt x="11" y="241"/>
                        </a:lnTo>
                        <a:lnTo>
                          <a:pt x="7" y="249"/>
                        </a:lnTo>
                      </a:path>
                    </a:pathLst>
                  </a:custGeom>
                  <a:solidFill>
                    <a:srgbClr val="000000"/>
                  </a:solidFill>
                  <a:ln w="9525" cap="rnd">
                    <a:noFill/>
                    <a:round/>
                    <a:headEnd/>
                    <a:tailEnd/>
                  </a:ln>
                </p:spPr>
                <p:txBody>
                  <a:bodyPr/>
                  <a:lstStyle/>
                  <a:p>
                    <a:endParaRPr lang="es-ES"/>
                  </a:p>
                </p:txBody>
              </p:sp>
              <p:sp>
                <p:nvSpPr>
                  <p:cNvPr id="14471" name="Freeform 182"/>
                  <p:cNvSpPr>
                    <a:spLocks/>
                  </p:cNvSpPr>
                  <p:nvPr/>
                </p:nvSpPr>
                <p:spPr bwMode="auto">
                  <a:xfrm>
                    <a:off x="2564" y="3022"/>
                    <a:ext cx="81" cy="17"/>
                  </a:xfrm>
                  <a:custGeom>
                    <a:avLst/>
                    <a:gdLst>
                      <a:gd name="T0" fmla="*/ 0 w 81"/>
                      <a:gd name="T1" fmla="*/ 16 h 17"/>
                      <a:gd name="T2" fmla="*/ 10 w 81"/>
                      <a:gd name="T3" fmla="*/ 11 h 17"/>
                      <a:gd name="T4" fmla="*/ 18 w 81"/>
                      <a:gd name="T5" fmla="*/ 4 h 17"/>
                      <a:gd name="T6" fmla="*/ 29 w 81"/>
                      <a:gd name="T7" fmla="*/ 1 h 17"/>
                      <a:gd name="T8" fmla="*/ 36 w 81"/>
                      <a:gd name="T9" fmla="*/ 0 h 17"/>
                      <a:gd name="T10" fmla="*/ 43 w 81"/>
                      <a:gd name="T11" fmla="*/ 0 h 17"/>
                      <a:gd name="T12" fmla="*/ 50 w 81"/>
                      <a:gd name="T13" fmla="*/ 1 h 17"/>
                      <a:gd name="T14" fmla="*/ 59 w 81"/>
                      <a:gd name="T15" fmla="*/ 3 h 17"/>
                      <a:gd name="T16" fmla="*/ 65 w 81"/>
                      <a:gd name="T17" fmla="*/ 4 h 17"/>
                      <a:gd name="T18" fmla="*/ 72 w 81"/>
                      <a:gd name="T19" fmla="*/ 7 h 17"/>
                      <a:gd name="T20" fmla="*/ 78 w 81"/>
                      <a:gd name="T21" fmla="*/ 8 h 17"/>
                      <a:gd name="T22" fmla="*/ 80 w 81"/>
                      <a:gd name="T23" fmla="*/ 11 h 17"/>
                      <a:gd name="T24" fmla="*/ 78 w 81"/>
                      <a:gd name="T25" fmla="*/ 14 h 17"/>
                      <a:gd name="T26" fmla="*/ 75 w 81"/>
                      <a:gd name="T27" fmla="*/ 14 h 17"/>
                      <a:gd name="T28" fmla="*/ 65 w 81"/>
                      <a:gd name="T29" fmla="*/ 12 h 17"/>
                      <a:gd name="T30" fmla="*/ 50 w 81"/>
                      <a:gd name="T31" fmla="*/ 11 h 17"/>
                      <a:gd name="T32" fmla="*/ 44 w 81"/>
                      <a:gd name="T33" fmla="*/ 8 h 17"/>
                      <a:gd name="T34" fmla="*/ 40 w 81"/>
                      <a:gd name="T35" fmla="*/ 7 h 17"/>
                      <a:gd name="T36" fmla="*/ 34 w 81"/>
                      <a:gd name="T37" fmla="*/ 7 h 17"/>
                      <a:gd name="T38" fmla="*/ 25 w 81"/>
                      <a:gd name="T39" fmla="*/ 8 h 17"/>
                      <a:gd name="T40" fmla="*/ 16 w 81"/>
                      <a:gd name="T41" fmla="*/ 12 h 17"/>
                      <a:gd name="T42" fmla="*/ 10 w 81"/>
                      <a:gd name="T43" fmla="*/ 14 h 17"/>
                      <a:gd name="T44" fmla="*/ 6 w 81"/>
                      <a:gd name="T45" fmla="*/ 16 h 17"/>
                      <a:gd name="T46" fmla="*/ 0 w 81"/>
                      <a:gd name="T47" fmla="*/ 16 h 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1"/>
                      <a:gd name="T73" fmla="*/ 0 h 17"/>
                      <a:gd name="T74" fmla="*/ 81 w 81"/>
                      <a:gd name="T75" fmla="*/ 17 h 1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1" h="17">
                        <a:moveTo>
                          <a:pt x="0" y="16"/>
                        </a:moveTo>
                        <a:lnTo>
                          <a:pt x="10" y="11"/>
                        </a:lnTo>
                        <a:lnTo>
                          <a:pt x="18" y="4"/>
                        </a:lnTo>
                        <a:lnTo>
                          <a:pt x="29" y="1"/>
                        </a:lnTo>
                        <a:lnTo>
                          <a:pt x="36" y="0"/>
                        </a:lnTo>
                        <a:lnTo>
                          <a:pt x="43" y="0"/>
                        </a:lnTo>
                        <a:lnTo>
                          <a:pt x="50" y="1"/>
                        </a:lnTo>
                        <a:lnTo>
                          <a:pt x="59" y="3"/>
                        </a:lnTo>
                        <a:lnTo>
                          <a:pt x="65" y="4"/>
                        </a:lnTo>
                        <a:lnTo>
                          <a:pt x="72" y="7"/>
                        </a:lnTo>
                        <a:lnTo>
                          <a:pt x="78" y="8"/>
                        </a:lnTo>
                        <a:lnTo>
                          <a:pt x="80" y="11"/>
                        </a:lnTo>
                        <a:lnTo>
                          <a:pt x="78" y="14"/>
                        </a:lnTo>
                        <a:lnTo>
                          <a:pt x="75" y="14"/>
                        </a:lnTo>
                        <a:lnTo>
                          <a:pt x="65" y="12"/>
                        </a:lnTo>
                        <a:lnTo>
                          <a:pt x="50" y="11"/>
                        </a:lnTo>
                        <a:lnTo>
                          <a:pt x="44" y="8"/>
                        </a:lnTo>
                        <a:lnTo>
                          <a:pt x="40" y="7"/>
                        </a:lnTo>
                        <a:lnTo>
                          <a:pt x="34" y="7"/>
                        </a:lnTo>
                        <a:lnTo>
                          <a:pt x="25" y="8"/>
                        </a:lnTo>
                        <a:lnTo>
                          <a:pt x="16" y="12"/>
                        </a:lnTo>
                        <a:lnTo>
                          <a:pt x="10" y="14"/>
                        </a:lnTo>
                        <a:lnTo>
                          <a:pt x="6" y="16"/>
                        </a:lnTo>
                        <a:lnTo>
                          <a:pt x="0" y="16"/>
                        </a:lnTo>
                      </a:path>
                    </a:pathLst>
                  </a:custGeom>
                  <a:solidFill>
                    <a:srgbClr val="000000"/>
                  </a:solidFill>
                  <a:ln w="9525" cap="rnd">
                    <a:noFill/>
                    <a:round/>
                    <a:headEnd/>
                    <a:tailEnd/>
                  </a:ln>
                </p:spPr>
                <p:txBody>
                  <a:bodyPr/>
                  <a:lstStyle/>
                  <a:p>
                    <a:endParaRPr lang="es-ES"/>
                  </a:p>
                </p:txBody>
              </p:sp>
              <p:grpSp>
                <p:nvGrpSpPr>
                  <p:cNvPr id="14396" name="Group 183"/>
                  <p:cNvGrpSpPr>
                    <a:grpSpLocks/>
                  </p:cNvGrpSpPr>
                  <p:nvPr/>
                </p:nvGrpSpPr>
                <p:grpSpPr bwMode="auto">
                  <a:xfrm>
                    <a:off x="2585" y="3125"/>
                    <a:ext cx="145" cy="152"/>
                    <a:chOff x="2585" y="3125"/>
                    <a:chExt cx="145" cy="152"/>
                  </a:xfrm>
                </p:grpSpPr>
                <p:grpSp>
                  <p:nvGrpSpPr>
                    <p:cNvPr id="14397" name="Group 184"/>
                    <p:cNvGrpSpPr>
                      <a:grpSpLocks/>
                    </p:cNvGrpSpPr>
                    <p:nvPr/>
                  </p:nvGrpSpPr>
                  <p:grpSpPr bwMode="auto">
                    <a:xfrm>
                      <a:off x="2623" y="3125"/>
                      <a:ext cx="100" cy="91"/>
                      <a:chOff x="2623" y="3125"/>
                      <a:chExt cx="100" cy="91"/>
                    </a:xfrm>
                  </p:grpSpPr>
                  <p:grpSp>
                    <p:nvGrpSpPr>
                      <p:cNvPr id="14398" name="Group 185"/>
                      <p:cNvGrpSpPr>
                        <a:grpSpLocks/>
                      </p:cNvGrpSpPr>
                      <p:nvPr/>
                    </p:nvGrpSpPr>
                    <p:grpSpPr bwMode="auto">
                      <a:xfrm>
                        <a:off x="2638" y="3125"/>
                        <a:ext cx="80" cy="35"/>
                        <a:chOff x="2638" y="3125"/>
                        <a:chExt cx="80" cy="35"/>
                      </a:xfrm>
                    </p:grpSpPr>
                    <p:sp>
                      <p:nvSpPr>
                        <p:cNvPr id="14481" name="Freeform 186"/>
                        <p:cNvSpPr>
                          <a:spLocks/>
                        </p:cNvSpPr>
                        <p:nvPr/>
                      </p:nvSpPr>
                      <p:spPr bwMode="auto">
                        <a:xfrm>
                          <a:off x="2638" y="3128"/>
                          <a:ext cx="63" cy="32"/>
                        </a:xfrm>
                        <a:custGeom>
                          <a:avLst/>
                          <a:gdLst>
                            <a:gd name="T0" fmla="*/ 4 w 63"/>
                            <a:gd name="T1" fmla="*/ 0 h 32"/>
                            <a:gd name="T2" fmla="*/ 1 w 63"/>
                            <a:gd name="T3" fmla="*/ 5 h 32"/>
                            <a:gd name="T4" fmla="*/ 0 w 63"/>
                            <a:gd name="T5" fmla="*/ 8 h 32"/>
                            <a:gd name="T6" fmla="*/ 0 w 63"/>
                            <a:gd name="T7" fmla="*/ 12 h 32"/>
                            <a:gd name="T8" fmla="*/ 1 w 63"/>
                            <a:gd name="T9" fmla="*/ 16 h 32"/>
                            <a:gd name="T10" fmla="*/ 4 w 63"/>
                            <a:gd name="T11" fmla="*/ 19 h 32"/>
                            <a:gd name="T12" fmla="*/ 8 w 63"/>
                            <a:gd name="T13" fmla="*/ 20 h 32"/>
                            <a:gd name="T14" fmla="*/ 13 w 63"/>
                            <a:gd name="T15" fmla="*/ 20 h 32"/>
                            <a:gd name="T16" fmla="*/ 17 w 63"/>
                            <a:gd name="T17" fmla="*/ 22 h 32"/>
                            <a:gd name="T18" fmla="*/ 23 w 63"/>
                            <a:gd name="T19" fmla="*/ 26 h 32"/>
                            <a:gd name="T20" fmla="*/ 27 w 63"/>
                            <a:gd name="T21" fmla="*/ 29 h 32"/>
                            <a:gd name="T22" fmla="*/ 34 w 63"/>
                            <a:gd name="T23" fmla="*/ 31 h 32"/>
                            <a:gd name="T24" fmla="*/ 39 w 63"/>
                            <a:gd name="T25" fmla="*/ 31 h 32"/>
                            <a:gd name="T26" fmla="*/ 47 w 63"/>
                            <a:gd name="T27" fmla="*/ 29 h 32"/>
                            <a:gd name="T28" fmla="*/ 50 w 63"/>
                            <a:gd name="T29" fmla="*/ 26 h 32"/>
                            <a:gd name="T30" fmla="*/ 54 w 63"/>
                            <a:gd name="T31" fmla="*/ 23 h 32"/>
                            <a:gd name="T32" fmla="*/ 55 w 63"/>
                            <a:gd name="T33" fmla="*/ 20 h 32"/>
                            <a:gd name="T34" fmla="*/ 62 w 63"/>
                            <a:gd name="T35" fmla="*/ 20 h 3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3"/>
                            <a:gd name="T55" fmla="*/ 0 h 32"/>
                            <a:gd name="T56" fmla="*/ 63 w 63"/>
                            <a:gd name="T57" fmla="*/ 32 h 3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3" h="32">
                              <a:moveTo>
                                <a:pt x="4" y="0"/>
                              </a:moveTo>
                              <a:lnTo>
                                <a:pt x="1" y="5"/>
                              </a:lnTo>
                              <a:lnTo>
                                <a:pt x="0" y="8"/>
                              </a:lnTo>
                              <a:lnTo>
                                <a:pt x="0" y="12"/>
                              </a:lnTo>
                              <a:lnTo>
                                <a:pt x="1" y="16"/>
                              </a:lnTo>
                              <a:lnTo>
                                <a:pt x="4" y="19"/>
                              </a:lnTo>
                              <a:lnTo>
                                <a:pt x="8" y="20"/>
                              </a:lnTo>
                              <a:lnTo>
                                <a:pt x="13" y="20"/>
                              </a:lnTo>
                              <a:lnTo>
                                <a:pt x="17" y="22"/>
                              </a:lnTo>
                              <a:lnTo>
                                <a:pt x="23" y="26"/>
                              </a:lnTo>
                              <a:lnTo>
                                <a:pt x="27" y="29"/>
                              </a:lnTo>
                              <a:lnTo>
                                <a:pt x="34" y="31"/>
                              </a:lnTo>
                              <a:lnTo>
                                <a:pt x="39" y="31"/>
                              </a:lnTo>
                              <a:lnTo>
                                <a:pt x="47" y="29"/>
                              </a:lnTo>
                              <a:lnTo>
                                <a:pt x="50" y="26"/>
                              </a:lnTo>
                              <a:lnTo>
                                <a:pt x="54" y="23"/>
                              </a:lnTo>
                              <a:lnTo>
                                <a:pt x="55" y="20"/>
                              </a:lnTo>
                              <a:lnTo>
                                <a:pt x="62" y="20"/>
                              </a:lnTo>
                            </a:path>
                          </a:pathLst>
                        </a:custGeom>
                        <a:noFill/>
                        <a:ln w="12700" cap="rnd">
                          <a:solidFill>
                            <a:srgbClr val="000000"/>
                          </a:solidFill>
                          <a:round/>
                          <a:headEnd type="none" w="sm" len="sm"/>
                          <a:tailEnd type="none" w="sm" len="sm"/>
                        </a:ln>
                      </p:spPr>
                      <p:txBody>
                        <a:bodyPr/>
                        <a:lstStyle/>
                        <a:p>
                          <a:endParaRPr lang="es-ES"/>
                        </a:p>
                      </p:txBody>
                    </p:sp>
                    <p:sp>
                      <p:nvSpPr>
                        <p:cNvPr id="14482" name="Freeform 187"/>
                        <p:cNvSpPr>
                          <a:spLocks/>
                        </p:cNvSpPr>
                        <p:nvPr/>
                      </p:nvSpPr>
                      <p:spPr bwMode="auto">
                        <a:xfrm>
                          <a:off x="2701" y="3125"/>
                          <a:ext cx="17" cy="17"/>
                        </a:xfrm>
                        <a:custGeom>
                          <a:avLst/>
                          <a:gdLst>
                            <a:gd name="T0" fmla="*/ 0 w 17"/>
                            <a:gd name="T1" fmla="*/ 0 h 17"/>
                            <a:gd name="T2" fmla="*/ 10 w 17"/>
                            <a:gd name="T3" fmla="*/ 5 h 17"/>
                            <a:gd name="T4" fmla="*/ 16 w 17"/>
                            <a:gd name="T5" fmla="*/ 8 h 17"/>
                            <a:gd name="T6" fmla="*/ 16 w 17"/>
                            <a:gd name="T7" fmla="*/ 13 h 17"/>
                            <a:gd name="T8" fmla="*/ 10 w 17"/>
                            <a:gd name="T9" fmla="*/ 16 h 17"/>
                            <a:gd name="T10" fmla="*/ 0 60000 65536"/>
                            <a:gd name="T11" fmla="*/ 0 60000 65536"/>
                            <a:gd name="T12" fmla="*/ 0 60000 65536"/>
                            <a:gd name="T13" fmla="*/ 0 60000 65536"/>
                            <a:gd name="T14" fmla="*/ 0 60000 65536"/>
                            <a:gd name="T15" fmla="*/ 0 w 17"/>
                            <a:gd name="T16" fmla="*/ 0 h 17"/>
                            <a:gd name="T17" fmla="*/ 17 w 17"/>
                            <a:gd name="T18" fmla="*/ 17 h 17"/>
                          </a:gdLst>
                          <a:ahLst/>
                          <a:cxnLst>
                            <a:cxn ang="T10">
                              <a:pos x="T0" y="T1"/>
                            </a:cxn>
                            <a:cxn ang="T11">
                              <a:pos x="T2" y="T3"/>
                            </a:cxn>
                            <a:cxn ang="T12">
                              <a:pos x="T4" y="T5"/>
                            </a:cxn>
                            <a:cxn ang="T13">
                              <a:pos x="T6" y="T7"/>
                            </a:cxn>
                            <a:cxn ang="T14">
                              <a:pos x="T8" y="T9"/>
                            </a:cxn>
                          </a:cxnLst>
                          <a:rect l="T15" t="T16" r="T17" b="T18"/>
                          <a:pathLst>
                            <a:path w="17" h="17">
                              <a:moveTo>
                                <a:pt x="0" y="0"/>
                              </a:moveTo>
                              <a:lnTo>
                                <a:pt x="10" y="5"/>
                              </a:lnTo>
                              <a:lnTo>
                                <a:pt x="16" y="8"/>
                              </a:lnTo>
                              <a:lnTo>
                                <a:pt x="16" y="13"/>
                              </a:lnTo>
                              <a:lnTo>
                                <a:pt x="10" y="16"/>
                              </a:lnTo>
                            </a:path>
                          </a:pathLst>
                        </a:custGeom>
                        <a:noFill/>
                        <a:ln w="12700" cap="rnd">
                          <a:solidFill>
                            <a:srgbClr val="000000"/>
                          </a:solidFill>
                          <a:round/>
                          <a:headEnd type="none" w="sm" len="sm"/>
                          <a:tailEnd type="none" w="sm" len="sm"/>
                        </a:ln>
                      </p:spPr>
                      <p:txBody>
                        <a:bodyPr/>
                        <a:lstStyle/>
                        <a:p>
                          <a:endParaRPr lang="es-ES"/>
                        </a:p>
                      </p:txBody>
                    </p:sp>
                  </p:grpSp>
                  <p:grpSp>
                    <p:nvGrpSpPr>
                      <p:cNvPr id="14593" name="Group 188"/>
                      <p:cNvGrpSpPr>
                        <a:grpSpLocks/>
                      </p:cNvGrpSpPr>
                      <p:nvPr/>
                    </p:nvGrpSpPr>
                    <p:grpSpPr bwMode="auto">
                      <a:xfrm>
                        <a:off x="2623" y="3166"/>
                        <a:ext cx="100" cy="50"/>
                        <a:chOff x="2623" y="3166"/>
                        <a:chExt cx="100" cy="50"/>
                      </a:xfrm>
                    </p:grpSpPr>
                    <p:grpSp>
                      <p:nvGrpSpPr>
                        <p:cNvPr id="14594" name="Group 189"/>
                        <p:cNvGrpSpPr>
                          <a:grpSpLocks/>
                        </p:cNvGrpSpPr>
                        <p:nvPr/>
                      </p:nvGrpSpPr>
                      <p:grpSpPr bwMode="auto">
                        <a:xfrm>
                          <a:off x="2623" y="3166"/>
                          <a:ext cx="100" cy="31"/>
                          <a:chOff x="2623" y="3166"/>
                          <a:chExt cx="100" cy="31"/>
                        </a:xfrm>
                      </p:grpSpPr>
                      <p:sp>
                        <p:nvSpPr>
                          <p:cNvPr id="14479" name="Freeform 190"/>
                          <p:cNvSpPr>
                            <a:spLocks/>
                          </p:cNvSpPr>
                          <p:nvPr/>
                        </p:nvSpPr>
                        <p:spPr bwMode="auto">
                          <a:xfrm>
                            <a:off x="2623" y="3166"/>
                            <a:ext cx="100" cy="21"/>
                          </a:xfrm>
                          <a:custGeom>
                            <a:avLst/>
                            <a:gdLst>
                              <a:gd name="T0" fmla="*/ 7 w 100"/>
                              <a:gd name="T1" fmla="*/ 8 h 21"/>
                              <a:gd name="T2" fmla="*/ 0 w 100"/>
                              <a:gd name="T3" fmla="*/ 0 h 21"/>
                              <a:gd name="T4" fmla="*/ 4 w 100"/>
                              <a:gd name="T5" fmla="*/ 2 h 21"/>
                              <a:gd name="T6" fmla="*/ 10 w 100"/>
                              <a:gd name="T7" fmla="*/ 2 h 21"/>
                              <a:gd name="T8" fmla="*/ 16 w 100"/>
                              <a:gd name="T9" fmla="*/ 2 h 21"/>
                              <a:gd name="T10" fmla="*/ 22 w 100"/>
                              <a:gd name="T11" fmla="*/ 2 h 21"/>
                              <a:gd name="T12" fmla="*/ 26 w 100"/>
                              <a:gd name="T13" fmla="*/ 3 h 21"/>
                              <a:gd name="T14" fmla="*/ 32 w 100"/>
                              <a:gd name="T15" fmla="*/ 5 h 21"/>
                              <a:gd name="T16" fmla="*/ 36 w 100"/>
                              <a:gd name="T17" fmla="*/ 7 h 21"/>
                              <a:gd name="T18" fmla="*/ 41 w 100"/>
                              <a:gd name="T19" fmla="*/ 8 h 21"/>
                              <a:gd name="T20" fmla="*/ 45 w 100"/>
                              <a:gd name="T21" fmla="*/ 8 h 21"/>
                              <a:gd name="T22" fmla="*/ 51 w 100"/>
                              <a:gd name="T23" fmla="*/ 10 h 21"/>
                              <a:gd name="T24" fmla="*/ 57 w 100"/>
                              <a:gd name="T25" fmla="*/ 8 h 21"/>
                              <a:gd name="T26" fmla="*/ 60 w 100"/>
                              <a:gd name="T27" fmla="*/ 7 h 21"/>
                              <a:gd name="T28" fmla="*/ 66 w 100"/>
                              <a:gd name="T29" fmla="*/ 7 h 21"/>
                              <a:gd name="T30" fmla="*/ 72 w 100"/>
                              <a:gd name="T31" fmla="*/ 7 h 21"/>
                              <a:gd name="T32" fmla="*/ 81 w 100"/>
                              <a:gd name="T33" fmla="*/ 8 h 21"/>
                              <a:gd name="T34" fmla="*/ 88 w 100"/>
                              <a:gd name="T35" fmla="*/ 10 h 21"/>
                              <a:gd name="T36" fmla="*/ 94 w 100"/>
                              <a:gd name="T37" fmla="*/ 12 h 21"/>
                              <a:gd name="T38" fmla="*/ 99 w 100"/>
                              <a:gd name="T39" fmla="*/ 12 h 21"/>
                              <a:gd name="T40" fmla="*/ 94 w 100"/>
                              <a:gd name="T41" fmla="*/ 13 h 21"/>
                              <a:gd name="T42" fmla="*/ 91 w 100"/>
                              <a:gd name="T43" fmla="*/ 15 h 21"/>
                              <a:gd name="T44" fmla="*/ 88 w 100"/>
                              <a:gd name="T45" fmla="*/ 18 h 21"/>
                              <a:gd name="T46" fmla="*/ 85 w 100"/>
                              <a:gd name="T47" fmla="*/ 20 h 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0"/>
                              <a:gd name="T73" fmla="*/ 0 h 21"/>
                              <a:gd name="T74" fmla="*/ 100 w 100"/>
                              <a:gd name="T75" fmla="*/ 21 h 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0" h="21">
                                <a:moveTo>
                                  <a:pt x="7" y="8"/>
                                </a:moveTo>
                                <a:lnTo>
                                  <a:pt x="0" y="0"/>
                                </a:lnTo>
                                <a:lnTo>
                                  <a:pt x="4" y="2"/>
                                </a:lnTo>
                                <a:lnTo>
                                  <a:pt x="10" y="2"/>
                                </a:lnTo>
                                <a:lnTo>
                                  <a:pt x="16" y="2"/>
                                </a:lnTo>
                                <a:lnTo>
                                  <a:pt x="22" y="2"/>
                                </a:lnTo>
                                <a:lnTo>
                                  <a:pt x="26" y="3"/>
                                </a:lnTo>
                                <a:lnTo>
                                  <a:pt x="32" y="5"/>
                                </a:lnTo>
                                <a:lnTo>
                                  <a:pt x="36" y="7"/>
                                </a:lnTo>
                                <a:lnTo>
                                  <a:pt x="41" y="8"/>
                                </a:lnTo>
                                <a:lnTo>
                                  <a:pt x="45" y="8"/>
                                </a:lnTo>
                                <a:lnTo>
                                  <a:pt x="51" y="10"/>
                                </a:lnTo>
                                <a:lnTo>
                                  <a:pt x="57" y="8"/>
                                </a:lnTo>
                                <a:lnTo>
                                  <a:pt x="60" y="7"/>
                                </a:lnTo>
                                <a:lnTo>
                                  <a:pt x="66" y="7"/>
                                </a:lnTo>
                                <a:lnTo>
                                  <a:pt x="72" y="7"/>
                                </a:lnTo>
                                <a:lnTo>
                                  <a:pt x="81" y="8"/>
                                </a:lnTo>
                                <a:lnTo>
                                  <a:pt x="88" y="10"/>
                                </a:lnTo>
                                <a:lnTo>
                                  <a:pt x="94" y="12"/>
                                </a:lnTo>
                                <a:lnTo>
                                  <a:pt x="99" y="12"/>
                                </a:lnTo>
                                <a:lnTo>
                                  <a:pt x="94" y="13"/>
                                </a:lnTo>
                                <a:lnTo>
                                  <a:pt x="91" y="15"/>
                                </a:lnTo>
                                <a:lnTo>
                                  <a:pt x="88" y="18"/>
                                </a:lnTo>
                                <a:lnTo>
                                  <a:pt x="85" y="20"/>
                                </a:lnTo>
                              </a:path>
                            </a:pathLst>
                          </a:custGeom>
                          <a:solidFill>
                            <a:srgbClr val="CF0E30"/>
                          </a:solidFill>
                          <a:ln w="12700" cap="rnd">
                            <a:solidFill>
                              <a:srgbClr val="000000"/>
                            </a:solidFill>
                            <a:round/>
                            <a:headEnd type="none" w="sm" len="sm"/>
                            <a:tailEnd type="none" w="sm" len="sm"/>
                          </a:ln>
                        </p:spPr>
                        <p:txBody>
                          <a:bodyPr/>
                          <a:lstStyle/>
                          <a:p>
                            <a:endParaRPr lang="es-ES"/>
                          </a:p>
                        </p:txBody>
                      </p:sp>
                      <p:sp>
                        <p:nvSpPr>
                          <p:cNvPr id="14480" name="Freeform 191"/>
                          <p:cNvSpPr>
                            <a:spLocks/>
                          </p:cNvSpPr>
                          <p:nvPr/>
                        </p:nvSpPr>
                        <p:spPr bwMode="auto">
                          <a:xfrm>
                            <a:off x="2638" y="3180"/>
                            <a:ext cx="66" cy="17"/>
                          </a:xfrm>
                          <a:custGeom>
                            <a:avLst/>
                            <a:gdLst>
                              <a:gd name="T0" fmla="*/ 0 w 66"/>
                              <a:gd name="T1" fmla="*/ 0 h 17"/>
                              <a:gd name="T2" fmla="*/ 5 w 66"/>
                              <a:gd name="T3" fmla="*/ 6 h 17"/>
                              <a:gd name="T4" fmla="*/ 11 w 66"/>
                              <a:gd name="T5" fmla="*/ 9 h 17"/>
                              <a:gd name="T6" fmla="*/ 16 w 66"/>
                              <a:gd name="T7" fmla="*/ 13 h 17"/>
                              <a:gd name="T8" fmla="*/ 21 w 66"/>
                              <a:gd name="T9" fmla="*/ 16 h 17"/>
                              <a:gd name="T10" fmla="*/ 30 w 66"/>
                              <a:gd name="T11" fmla="*/ 16 h 17"/>
                              <a:gd name="T12" fmla="*/ 36 w 66"/>
                              <a:gd name="T13" fmla="*/ 16 h 17"/>
                              <a:gd name="T14" fmla="*/ 43 w 66"/>
                              <a:gd name="T15" fmla="*/ 16 h 17"/>
                              <a:gd name="T16" fmla="*/ 48 w 66"/>
                              <a:gd name="T17" fmla="*/ 16 h 17"/>
                              <a:gd name="T18" fmla="*/ 53 w 66"/>
                              <a:gd name="T19" fmla="*/ 16 h 17"/>
                              <a:gd name="T20" fmla="*/ 59 w 66"/>
                              <a:gd name="T21" fmla="*/ 13 h 17"/>
                              <a:gd name="T22" fmla="*/ 63 w 66"/>
                              <a:gd name="T23" fmla="*/ 12 h 17"/>
                              <a:gd name="T24" fmla="*/ 65 w 66"/>
                              <a:gd name="T25" fmla="*/ 9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6"/>
                              <a:gd name="T40" fmla="*/ 0 h 17"/>
                              <a:gd name="T41" fmla="*/ 66 w 66"/>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6" h="17">
                                <a:moveTo>
                                  <a:pt x="0" y="0"/>
                                </a:moveTo>
                                <a:lnTo>
                                  <a:pt x="5" y="6"/>
                                </a:lnTo>
                                <a:lnTo>
                                  <a:pt x="11" y="9"/>
                                </a:lnTo>
                                <a:lnTo>
                                  <a:pt x="16" y="13"/>
                                </a:lnTo>
                                <a:lnTo>
                                  <a:pt x="21" y="16"/>
                                </a:lnTo>
                                <a:lnTo>
                                  <a:pt x="30" y="16"/>
                                </a:lnTo>
                                <a:lnTo>
                                  <a:pt x="36" y="16"/>
                                </a:lnTo>
                                <a:lnTo>
                                  <a:pt x="43" y="16"/>
                                </a:lnTo>
                                <a:lnTo>
                                  <a:pt x="48" y="16"/>
                                </a:lnTo>
                                <a:lnTo>
                                  <a:pt x="53" y="16"/>
                                </a:lnTo>
                                <a:lnTo>
                                  <a:pt x="59" y="13"/>
                                </a:lnTo>
                                <a:lnTo>
                                  <a:pt x="63" y="12"/>
                                </a:lnTo>
                                <a:lnTo>
                                  <a:pt x="65" y="9"/>
                                </a:lnTo>
                              </a:path>
                            </a:pathLst>
                          </a:custGeom>
                          <a:solidFill>
                            <a:srgbClr val="CF0E30"/>
                          </a:solidFill>
                          <a:ln w="12700" cap="rnd">
                            <a:solidFill>
                              <a:srgbClr val="000000"/>
                            </a:solidFill>
                            <a:round/>
                            <a:headEnd type="none" w="sm" len="sm"/>
                            <a:tailEnd type="none" w="sm" len="sm"/>
                          </a:ln>
                        </p:spPr>
                        <p:txBody>
                          <a:bodyPr/>
                          <a:lstStyle/>
                          <a:p>
                            <a:endParaRPr lang="es-ES"/>
                          </a:p>
                        </p:txBody>
                      </p:sp>
                    </p:grpSp>
                    <p:sp>
                      <p:nvSpPr>
                        <p:cNvPr id="14478" name="Freeform 192"/>
                        <p:cNvSpPr>
                          <a:spLocks/>
                        </p:cNvSpPr>
                        <p:nvPr/>
                      </p:nvSpPr>
                      <p:spPr bwMode="auto">
                        <a:xfrm>
                          <a:off x="2643" y="3199"/>
                          <a:ext cx="51" cy="17"/>
                        </a:xfrm>
                        <a:custGeom>
                          <a:avLst/>
                          <a:gdLst>
                            <a:gd name="T0" fmla="*/ 0 w 51"/>
                            <a:gd name="T1" fmla="*/ 0 h 17"/>
                            <a:gd name="T2" fmla="*/ 4 w 51"/>
                            <a:gd name="T3" fmla="*/ 4 h 17"/>
                            <a:gd name="T4" fmla="*/ 8 w 51"/>
                            <a:gd name="T5" fmla="*/ 8 h 17"/>
                            <a:gd name="T6" fmla="*/ 13 w 51"/>
                            <a:gd name="T7" fmla="*/ 11 h 17"/>
                            <a:gd name="T8" fmla="*/ 20 w 51"/>
                            <a:gd name="T9" fmla="*/ 13 h 17"/>
                            <a:gd name="T10" fmla="*/ 27 w 51"/>
                            <a:gd name="T11" fmla="*/ 16 h 17"/>
                            <a:gd name="T12" fmla="*/ 35 w 51"/>
                            <a:gd name="T13" fmla="*/ 16 h 17"/>
                            <a:gd name="T14" fmla="*/ 42 w 51"/>
                            <a:gd name="T15" fmla="*/ 16 h 17"/>
                            <a:gd name="T16" fmla="*/ 50 w 51"/>
                            <a:gd name="T17" fmla="*/ 13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7"/>
                            <a:gd name="T29" fmla="*/ 51 w 51"/>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7">
                              <a:moveTo>
                                <a:pt x="0" y="0"/>
                              </a:moveTo>
                              <a:lnTo>
                                <a:pt x="4" y="4"/>
                              </a:lnTo>
                              <a:lnTo>
                                <a:pt x="8" y="8"/>
                              </a:lnTo>
                              <a:lnTo>
                                <a:pt x="13" y="11"/>
                              </a:lnTo>
                              <a:lnTo>
                                <a:pt x="20" y="13"/>
                              </a:lnTo>
                              <a:lnTo>
                                <a:pt x="27" y="16"/>
                              </a:lnTo>
                              <a:lnTo>
                                <a:pt x="35" y="16"/>
                              </a:lnTo>
                              <a:lnTo>
                                <a:pt x="42" y="16"/>
                              </a:lnTo>
                              <a:lnTo>
                                <a:pt x="50" y="13"/>
                              </a:lnTo>
                            </a:path>
                          </a:pathLst>
                        </a:custGeom>
                        <a:noFill/>
                        <a:ln w="12700" cap="rnd">
                          <a:solidFill>
                            <a:srgbClr val="000000"/>
                          </a:solidFill>
                          <a:round/>
                          <a:headEnd type="none" w="sm" len="sm"/>
                          <a:tailEnd type="none" w="sm" len="sm"/>
                        </a:ln>
                      </p:spPr>
                      <p:txBody>
                        <a:bodyPr/>
                        <a:lstStyle/>
                        <a:p>
                          <a:endParaRPr lang="es-ES"/>
                        </a:p>
                      </p:txBody>
                    </p:sp>
                  </p:grpSp>
                </p:grpSp>
                <p:sp>
                  <p:nvSpPr>
                    <p:cNvPr id="14474" name="Freeform 193"/>
                    <p:cNvSpPr>
                      <a:spLocks/>
                    </p:cNvSpPr>
                    <p:nvPr/>
                  </p:nvSpPr>
                  <p:spPr bwMode="auto">
                    <a:xfrm>
                      <a:off x="2585" y="3229"/>
                      <a:ext cx="145" cy="48"/>
                    </a:xfrm>
                    <a:custGeom>
                      <a:avLst/>
                      <a:gdLst>
                        <a:gd name="T0" fmla="*/ 0 w 145"/>
                        <a:gd name="T1" fmla="*/ 0 h 48"/>
                        <a:gd name="T2" fmla="*/ 10 w 145"/>
                        <a:gd name="T3" fmla="*/ 8 h 48"/>
                        <a:gd name="T4" fmla="*/ 18 w 145"/>
                        <a:gd name="T5" fmla="*/ 15 h 48"/>
                        <a:gd name="T6" fmla="*/ 29 w 145"/>
                        <a:gd name="T7" fmla="*/ 22 h 48"/>
                        <a:gd name="T8" fmla="*/ 38 w 145"/>
                        <a:gd name="T9" fmla="*/ 30 h 48"/>
                        <a:gd name="T10" fmla="*/ 48 w 145"/>
                        <a:gd name="T11" fmla="*/ 35 h 48"/>
                        <a:gd name="T12" fmla="*/ 61 w 145"/>
                        <a:gd name="T13" fmla="*/ 40 h 48"/>
                        <a:gd name="T14" fmla="*/ 73 w 145"/>
                        <a:gd name="T15" fmla="*/ 44 h 48"/>
                        <a:gd name="T16" fmla="*/ 88 w 145"/>
                        <a:gd name="T17" fmla="*/ 45 h 48"/>
                        <a:gd name="T18" fmla="*/ 104 w 145"/>
                        <a:gd name="T19" fmla="*/ 47 h 48"/>
                        <a:gd name="T20" fmla="*/ 116 w 145"/>
                        <a:gd name="T21" fmla="*/ 47 h 48"/>
                        <a:gd name="T22" fmla="*/ 132 w 145"/>
                        <a:gd name="T23" fmla="*/ 44 h 48"/>
                        <a:gd name="T24" fmla="*/ 144 w 145"/>
                        <a:gd name="T25" fmla="*/ 35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5"/>
                        <a:gd name="T40" fmla="*/ 0 h 48"/>
                        <a:gd name="T41" fmla="*/ 145 w 145"/>
                        <a:gd name="T42" fmla="*/ 48 h 4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5" h="48">
                          <a:moveTo>
                            <a:pt x="0" y="0"/>
                          </a:moveTo>
                          <a:lnTo>
                            <a:pt x="10" y="8"/>
                          </a:lnTo>
                          <a:lnTo>
                            <a:pt x="18" y="15"/>
                          </a:lnTo>
                          <a:lnTo>
                            <a:pt x="29" y="22"/>
                          </a:lnTo>
                          <a:lnTo>
                            <a:pt x="38" y="30"/>
                          </a:lnTo>
                          <a:lnTo>
                            <a:pt x="48" y="35"/>
                          </a:lnTo>
                          <a:lnTo>
                            <a:pt x="61" y="40"/>
                          </a:lnTo>
                          <a:lnTo>
                            <a:pt x="73" y="44"/>
                          </a:lnTo>
                          <a:lnTo>
                            <a:pt x="88" y="45"/>
                          </a:lnTo>
                          <a:lnTo>
                            <a:pt x="104" y="47"/>
                          </a:lnTo>
                          <a:lnTo>
                            <a:pt x="116" y="47"/>
                          </a:lnTo>
                          <a:lnTo>
                            <a:pt x="132" y="44"/>
                          </a:lnTo>
                          <a:lnTo>
                            <a:pt x="144" y="35"/>
                          </a:lnTo>
                        </a:path>
                      </a:pathLst>
                    </a:custGeom>
                    <a:noFill/>
                    <a:ln w="12700" cap="rnd">
                      <a:solidFill>
                        <a:srgbClr val="000000"/>
                      </a:solidFill>
                      <a:round/>
                      <a:headEnd type="none" w="sm" len="sm"/>
                      <a:tailEnd type="none" w="sm" len="sm"/>
                    </a:ln>
                  </p:spPr>
                  <p:txBody>
                    <a:bodyPr/>
                    <a:lstStyle/>
                    <a:p>
                      <a:endParaRPr lang="es-ES"/>
                    </a:p>
                  </p:txBody>
                </p:sp>
              </p:grpSp>
            </p:grpSp>
            <p:grpSp>
              <p:nvGrpSpPr>
                <p:cNvPr id="14595" name="Group 194"/>
                <p:cNvGrpSpPr>
                  <a:grpSpLocks/>
                </p:cNvGrpSpPr>
                <p:nvPr/>
              </p:nvGrpSpPr>
              <p:grpSpPr bwMode="auto">
                <a:xfrm>
                  <a:off x="2588" y="3045"/>
                  <a:ext cx="174" cy="30"/>
                  <a:chOff x="2588" y="3045"/>
                  <a:chExt cx="174" cy="30"/>
                </a:xfrm>
              </p:grpSpPr>
              <p:grpSp>
                <p:nvGrpSpPr>
                  <p:cNvPr id="14596" name="Group 195"/>
                  <p:cNvGrpSpPr>
                    <a:grpSpLocks/>
                  </p:cNvGrpSpPr>
                  <p:nvPr/>
                </p:nvGrpSpPr>
                <p:grpSpPr bwMode="auto">
                  <a:xfrm>
                    <a:off x="2701" y="3050"/>
                    <a:ext cx="61" cy="25"/>
                    <a:chOff x="2701" y="3050"/>
                    <a:chExt cx="61" cy="25"/>
                  </a:xfrm>
                </p:grpSpPr>
                <p:sp>
                  <p:nvSpPr>
                    <p:cNvPr id="14463" name="Freeform 196"/>
                    <p:cNvSpPr>
                      <a:spLocks/>
                    </p:cNvSpPr>
                    <p:nvPr/>
                  </p:nvSpPr>
                  <p:spPr bwMode="auto">
                    <a:xfrm>
                      <a:off x="2701" y="3052"/>
                      <a:ext cx="56" cy="23"/>
                    </a:xfrm>
                    <a:custGeom>
                      <a:avLst/>
                      <a:gdLst>
                        <a:gd name="T0" fmla="*/ 0 w 56"/>
                        <a:gd name="T1" fmla="*/ 17 h 23"/>
                        <a:gd name="T2" fmla="*/ 1 w 56"/>
                        <a:gd name="T3" fmla="*/ 14 h 23"/>
                        <a:gd name="T4" fmla="*/ 4 w 56"/>
                        <a:gd name="T5" fmla="*/ 11 h 23"/>
                        <a:gd name="T6" fmla="*/ 7 w 56"/>
                        <a:gd name="T7" fmla="*/ 9 h 23"/>
                        <a:gd name="T8" fmla="*/ 12 w 56"/>
                        <a:gd name="T9" fmla="*/ 6 h 23"/>
                        <a:gd name="T10" fmla="*/ 19 w 56"/>
                        <a:gd name="T11" fmla="*/ 2 h 23"/>
                        <a:gd name="T12" fmla="*/ 23 w 56"/>
                        <a:gd name="T13" fmla="*/ 0 h 23"/>
                        <a:gd name="T14" fmla="*/ 31 w 56"/>
                        <a:gd name="T15" fmla="*/ 0 h 23"/>
                        <a:gd name="T16" fmla="*/ 38 w 56"/>
                        <a:gd name="T17" fmla="*/ 2 h 23"/>
                        <a:gd name="T18" fmla="*/ 42 w 56"/>
                        <a:gd name="T19" fmla="*/ 5 h 23"/>
                        <a:gd name="T20" fmla="*/ 46 w 56"/>
                        <a:gd name="T21" fmla="*/ 8 h 23"/>
                        <a:gd name="T22" fmla="*/ 50 w 56"/>
                        <a:gd name="T23" fmla="*/ 11 h 23"/>
                        <a:gd name="T24" fmla="*/ 55 w 56"/>
                        <a:gd name="T25" fmla="*/ 16 h 23"/>
                        <a:gd name="T26" fmla="*/ 49 w 56"/>
                        <a:gd name="T27" fmla="*/ 19 h 23"/>
                        <a:gd name="T28" fmla="*/ 45 w 56"/>
                        <a:gd name="T29" fmla="*/ 20 h 23"/>
                        <a:gd name="T30" fmla="*/ 39 w 56"/>
                        <a:gd name="T31" fmla="*/ 22 h 23"/>
                        <a:gd name="T32" fmla="*/ 31 w 56"/>
                        <a:gd name="T33" fmla="*/ 22 h 23"/>
                        <a:gd name="T34" fmla="*/ 23 w 56"/>
                        <a:gd name="T35" fmla="*/ 22 h 23"/>
                        <a:gd name="T36" fmla="*/ 16 w 56"/>
                        <a:gd name="T37" fmla="*/ 20 h 23"/>
                        <a:gd name="T38" fmla="*/ 9 w 56"/>
                        <a:gd name="T39" fmla="*/ 19 h 23"/>
                        <a:gd name="T40" fmla="*/ 1 w 56"/>
                        <a:gd name="T41" fmla="*/ 19 h 23"/>
                        <a:gd name="T42" fmla="*/ 0 w 56"/>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23"/>
                        <a:gd name="T68" fmla="*/ 56 w 56"/>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23">
                          <a:moveTo>
                            <a:pt x="0" y="17"/>
                          </a:moveTo>
                          <a:lnTo>
                            <a:pt x="1" y="14"/>
                          </a:lnTo>
                          <a:lnTo>
                            <a:pt x="4" y="11"/>
                          </a:lnTo>
                          <a:lnTo>
                            <a:pt x="7" y="9"/>
                          </a:lnTo>
                          <a:lnTo>
                            <a:pt x="12" y="6"/>
                          </a:lnTo>
                          <a:lnTo>
                            <a:pt x="19" y="2"/>
                          </a:lnTo>
                          <a:lnTo>
                            <a:pt x="23" y="0"/>
                          </a:lnTo>
                          <a:lnTo>
                            <a:pt x="31" y="0"/>
                          </a:lnTo>
                          <a:lnTo>
                            <a:pt x="38" y="2"/>
                          </a:lnTo>
                          <a:lnTo>
                            <a:pt x="42" y="5"/>
                          </a:lnTo>
                          <a:lnTo>
                            <a:pt x="46" y="8"/>
                          </a:lnTo>
                          <a:lnTo>
                            <a:pt x="50" y="11"/>
                          </a:lnTo>
                          <a:lnTo>
                            <a:pt x="55" y="16"/>
                          </a:lnTo>
                          <a:lnTo>
                            <a:pt x="49" y="19"/>
                          </a:lnTo>
                          <a:lnTo>
                            <a:pt x="45" y="20"/>
                          </a:lnTo>
                          <a:lnTo>
                            <a:pt x="39" y="22"/>
                          </a:lnTo>
                          <a:lnTo>
                            <a:pt x="31" y="22"/>
                          </a:lnTo>
                          <a:lnTo>
                            <a:pt x="23" y="22"/>
                          </a:lnTo>
                          <a:lnTo>
                            <a:pt x="16" y="20"/>
                          </a:lnTo>
                          <a:lnTo>
                            <a:pt x="9" y="19"/>
                          </a:lnTo>
                          <a:lnTo>
                            <a:pt x="1" y="19"/>
                          </a:lnTo>
                          <a:lnTo>
                            <a:pt x="0" y="17"/>
                          </a:lnTo>
                        </a:path>
                      </a:pathLst>
                    </a:custGeom>
                    <a:solidFill>
                      <a:srgbClr val="DFDFDF"/>
                    </a:solidFill>
                    <a:ln w="9525" cap="rnd">
                      <a:noFill/>
                      <a:round/>
                      <a:headEnd/>
                      <a:tailEnd/>
                    </a:ln>
                  </p:spPr>
                  <p:txBody>
                    <a:bodyPr/>
                    <a:lstStyle/>
                    <a:p>
                      <a:endParaRPr lang="es-ES"/>
                    </a:p>
                  </p:txBody>
                </p:sp>
                <p:grpSp>
                  <p:nvGrpSpPr>
                    <p:cNvPr id="14598" name="Group 197"/>
                    <p:cNvGrpSpPr>
                      <a:grpSpLocks/>
                    </p:cNvGrpSpPr>
                    <p:nvPr/>
                  </p:nvGrpSpPr>
                  <p:grpSpPr bwMode="auto">
                    <a:xfrm>
                      <a:off x="2716" y="3050"/>
                      <a:ext cx="25" cy="25"/>
                      <a:chOff x="2716" y="3050"/>
                      <a:chExt cx="25" cy="25"/>
                    </a:xfrm>
                  </p:grpSpPr>
                  <p:sp>
                    <p:nvSpPr>
                      <p:cNvPr id="14466" name="Oval 198"/>
                      <p:cNvSpPr>
                        <a:spLocks noChangeArrowheads="1"/>
                      </p:cNvSpPr>
                      <p:nvPr/>
                    </p:nvSpPr>
                    <p:spPr bwMode="auto">
                      <a:xfrm>
                        <a:off x="2716" y="3050"/>
                        <a:ext cx="25" cy="25"/>
                      </a:xfrm>
                      <a:prstGeom prst="ellipse">
                        <a:avLst/>
                      </a:prstGeom>
                      <a:solidFill>
                        <a:srgbClr val="7F3F00"/>
                      </a:solidFill>
                      <a:ln w="9525">
                        <a:noFill/>
                        <a:round/>
                        <a:headEnd/>
                        <a:tailEnd/>
                      </a:ln>
                    </p:spPr>
                    <p:txBody>
                      <a:bodyPr wrap="none" anchor="ctr"/>
                      <a:lstStyle/>
                      <a:p>
                        <a:endParaRPr lang="es-ES"/>
                      </a:p>
                    </p:txBody>
                  </p:sp>
                  <p:sp>
                    <p:nvSpPr>
                      <p:cNvPr id="14467" name="Oval 199"/>
                      <p:cNvSpPr>
                        <a:spLocks noChangeArrowheads="1"/>
                      </p:cNvSpPr>
                      <p:nvPr/>
                    </p:nvSpPr>
                    <p:spPr bwMode="auto">
                      <a:xfrm>
                        <a:off x="2721" y="3052"/>
                        <a:ext cx="17" cy="23"/>
                      </a:xfrm>
                      <a:prstGeom prst="ellipse">
                        <a:avLst/>
                      </a:prstGeom>
                      <a:solidFill>
                        <a:srgbClr val="BF7F3F"/>
                      </a:solidFill>
                      <a:ln w="9525">
                        <a:noFill/>
                        <a:round/>
                        <a:headEnd/>
                        <a:tailEnd/>
                      </a:ln>
                    </p:spPr>
                    <p:txBody>
                      <a:bodyPr wrap="none" anchor="ctr"/>
                      <a:lstStyle/>
                      <a:p>
                        <a:endParaRPr lang="es-ES"/>
                      </a:p>
                    </p:txBody>
                  </p:sp>
                  <p:sp>
                    <p:nvSpPr>
                      <p:cNvPr id="14468" name="Oval 200"/>
                      <p:cNvSpPr>
                        <a:spLocks noChangeArrowheads="1"/>
                      </p:cNvSpPr>
                      <p:nvPr/>
                    </p:nvSpPr>
                    <p:spPr bwMode="auto">
                      <a:xfrm>
                        <a:off x="2723" y="3055"/>
                        <a:ext cx="16" cy="17"/>
                      </a:xfrm>
                      <a:prstGeom prst="ellipse">
                        <a:avLst/>
                      </a:prstGeom>
                      <a:solidFill>
                        <a:srgbClr val="000000"/>
                      </a:solidFill>
                      <a:ln w="9525">
                        <a:noFill/>
                        <a:round/>
                        <a:headEnd/>
                        <a:tailEnd/>
                      </a:ln>
                    </p:spPr>
                    <p:txBody>
                      <a:bodyPr wrap="none" anchor="ctr"/>
                      <a:lstStyle/>
                      <a:p>
                        <a:endParaRPr lang="es-ES"/>
                      </a:p>
                    </p:txBody>
                  </p:sp>
                </p:grpSp>
                <p:sp>
                  <p:nvSpPr>
                    <p:cNvPr id="14465" name="Freeform 201"/>
                    <p:cNvSpPr>
                      <a:spLocks/>
                    </p:cNvSpPr>
                    <p:nvPr/>
                  </p:nvSpPr>
                  <p:spPr bwMode="auto">
                    <a:xfrm>
                      <a:off x="2701" y="3052"/>
                      <a:ext cx="61" cy="17"/>
                    </a:xfrm>
                    <a:custGeom>
                      <a:avLst/>
                      <a:gdLst>
                        <a:gd name="T0" fmla="*/ 0 w 61"/>
                        <a:gd name="T1" fmla="*/ 16 h 17"/>
                        <a:gd name="T2" fmla="*/ 2 w 61"/>
                        <a:gd name="T3" fmla="*/ 14 h 17"/>
                        <a:gd name="T4" fmla="*/ 6 w 61"/>
                        <a:gd name="T5" fmla="*/ 11 h 17"/>
                        <a:gd name="T6" fmla="*/ 9 w 61"/>
                        <a:gd name="T7" fmla="*/ 8 h 17"/>
                        <a:gd name="T8" fmla="*/ 13 w 61"/>
                        <a:gd name="T9" fmla="*/ 5 h 17"/>
                        <a:gd name="T10" fmla="*/ 17 w 61"/>
                        <a:gd name="T11" fmla="*/ 3 h 17"/>
                        <a:gd name="T12" fmla="*/ 25 w 61"/>
                        <a:gd name="T13" fmla="*/ 0 h 17"/>
                        <a:gd name="T14" fmla="*/ 29 w 61"/>
                        <a:gd name="T15" fmla="*/ 0 h 17"/>
                        <a:gd name="T16" fmla="*/ 34 w 61"/>
                        <a:gd name="T17" fmla="*/ 0 h 17"/>
                        <a:gd name="T18" fmla="*/ 39 w 61"/>
                        <a:gd name="T19" fmla="*/ 2 h 17"/>
                        <a:gd name="T20" fmla="*/ 43 w 61"/>
                        <a:gd name="T21" fmla="*/ 5 h 17"/>
                        <a:gd name="T22" fmla="*/ 50 w 61"/>
                        <a:gd name="T23" fmla="*/ 8 h 17"/>
                        <a:gd name="T24" fmla="*/ 53 w 61"/>
                        <a:gd name="T25" fmla="*/ 13 h 17"/>
                        <a:gd name="T26" fmla="*/ 57 w 61"/>
                        <a:gd name="T27" fmla="*/ 14 h 17"/>
                        <a:gd name="T28" fmla="*/ 60 w 61"/>
                        <a:gd name="T29" fmla="*/ 16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17"/>
                        <a:gd name="T47" fmla="*/ 61 w 61"/>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17">
                          <a:moveTo>
                            <a:pt x="0" y="16"/>
                          </a:moveTo>
                          <a:lnTo>
                            <a:pt x="2" y="14"/>
                          </a:lnTo>
                          <a:lnTo>
                            <a:pt x="6" y="11"/>
                          </a:lnTo>
                          <a:lnTo>
                            <a:pt x="9" y="8"/>
                          </a:lnTo>
                          <a:lnTo>
                            <a:pt x="13" y="5"/>
                          </a:lnTo>
                          <a:lnTo>
                            <a:pt x="17" y="3"/>
                          </a:lnTo>
                          <a:lnTo>
                            <a:pt x="25" y="0"/>
                          </a:lnTo>
                          <a:lnTo>
                            <a:pt x="29" y="0"/>
                          </a:lnTo>
                          <a:lnTo>
                            <a:pt x="34" y="0"/>
                          </a:lnTo>
                          <a:lnTo>
                            <a:pt x="39" y="2"/>
                          </a:lnTo>
                          <a:lnTo>
                            <a:pt x="43" y="5"/>
                          </a:lnTo>
                          <a:lnTo>
                            <a:pt x="50" y="8"/>
                          </a:lnTo>
                          <a:lnTo>
                            <a:pt x="53" y="13"/>
                          </a:lnTo>
                          <a:lnTo>
                            <a:pt x="57" y="14"/>
                          </a:lnTo>
                          <a:lnTo>
                            <a:pt x="60" y="16"/>
                          </a:lnTo>
                        </a:path>
                      </a:pathLst>
                    </a:custGeom>
                    <a:noFill/>
                    <a:ln w="12700" cap="rnd">
                      <a:solidFill>
                        <a:srgbClr val="000000"/>
                      </a:solidFill>
                      <a:round/>
                      <a:headEnd type="none" w="sm" len="sm"/>
                      <a:tailEnd type="none" w="sm" len="sm"/>
                    </a:ln>
                  </p:spPr>
                  <p:txBody>
                    <a:bodyPr/>
                    <a:lstStyle/>
                    <a:p>
                      <a:endParaRPr lang="es-ES"/>
                    </a:p>
                  </p:txBody>
                </p:sp>
              </p:grpSp>
              <p:grpSp>
                <p:nvGrpSpPr>
                  <p:cNvPr id="14604" name="Group 202"/>
                  <p:cNvGrpSpPr>
                    <a:grpSpLocks/>
                  </p:cNvGrpSpPr>
                  <p:nvPr/>
                </p:nvGrpSpPr>
                <p:grpSpPr bwMode="auto">
                  <a:xfrm>
                    <a:off x="2588" y="3045"/>
                    <a:ext cx="61" cy="23"/>
                    <a:chOff x="2588" y="3045"/>
                    <a:chExt cx="61" cy="23"/>
                  </a:xfrm>
                </p:grpSpPr>
                <p:sp>
                  <p:nvSpPr>
                    <p:cNvPr id="14457" name="Freeform 203"/>
                    <p:cNvSpPr>
                      <a:spLocks/>
                    </p:cNvSpPr>
                    <p:nvPr/>
                  </p:nvSpPr>
                  <p:spPr bwMode="auto">
                    <a:xfrm>
                      <a:off x="2592" y="3045"/>
                      <a:ext cx="57" cy="23"/>
                    </a:xfrm>
                    <a:custGeom>
                      <a:avLst/>
                      <a:gdLst>
                        <a:gd name="T0" fmla="*/ 56 w 57"/>
                        <a:gd name="T1" fmla="*/ 17 h 23"/>
                        <a:gd name="T2" fmla="*/ 54 w 57"/>
                        <a:gd name="T3" fmla="*/ 14 h 23"/>
                        <a:gd name="T4" fmla="*/ 51 w 57"/>
                        <a:gd name="T5" fmla="*/ 13 h 23"/>
                        <a:gd name="T6" fmla="*/ 48 w 57"/>
                        <a:gd name="T7" fmla="*/ 9 h 23"/>
                        <a:gd name="T8" fmla="*/ 44 w 57"/>
                        <a:gd name="T9" fmla="*/ 6 h 23"/>
                        <a:gd name="T10" fmla="*/ 35 w 57"/>
                        <a:gd name="T11" fmla="*/ 3 h 23"/>
                        <a:gd name="T12" fmla="*/ 32 w 57"/>
                        <a:gd name="T13" fmla="*/ 2 h 23"/>
                        <a:gd name="T14" fmla="*/ 24 w 57"/>
                        <a:gd name="T15" fmla="*/ 0 h 23"/>
                        <a:gd name="T16" fmla="*/ 16 w 57"/>
                        <a:gd name="T17" fmla="*/ 2 h 23"/>
                        <a:gd name="T18" fmla="*/ 13 w 57"/>
                        <a:gd name="T19" fmla="*/ 5 h 23"/>
                        <a:gd name="T20" fmla="*/ 8 w 57"/>
                        <a:gd name="T21" fmla="*/ 8 h 23"/>
                        <a:gd name="T22" fmla="*/ 4 w 57"/>
                        <a:gd name="T23" fmla="*/ 13 h 23"/>
                        <a:gd name="T24" fmla="*/ 0 w 57"/>
                        <a:gd name="T25" fmla="*/ 16 h 23"/>
                        <a:gd name="T26" fmla="*/ 5 w 57"/>
                        <a:gd name="T27" fmla="*/ 19 h 23"/>
                        <a:gd name="T28" fmla="*/ 9 w 57"/>
                        <a:gd name="T29" fmla="*/ 20 h 23"/>
                        <a:gd name="T30" fmla="*/ 16 w 57"/>
                        <a:gd name="T31" fmla="*/ 22 h 23"/>
                        <a:gd name="T32" fmla="*/ 24 w 57"/>
                        <a:gd name="T33" fmla="*/ 22 h 23"/>
                        <a:gd name="T34" fmla="*/ 32 w 57"/>
                        <a:gd name="T35" fmla="*/ 22 h 23"/>
                        <a:gd name="T36" fmla="*/ 40 w 57"/>
                        <a:gd name="T37" fmla="*/ 22 h 23"/>
                        <a:gd name="T38" fmla="*/ 47 w 57"/>
                        <a:gd name="T39" fmla="*/ 19 h 23"/>
                        <a:gd name="T40" fmla="*/ 54 w 57"/>
                        <a:gd name="T41" fmla="*/ 19 h 23"/>
                        <a:gd name="T42" fmla="*/ 56 w 57"/>
                        <a:gd name="T43" fmla="*/ 17 h 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23"/>
                        <a:gd name="T68" fmla="*/ 57 w 57"/>
                        <a:gd name="T69" fmla="*/ 23 h 2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23">
                          <a:moveTo>
                            <a:pt x="56" y="17"/>
                          </a:moveTo>
                          <a:lnTo>
                            <a:pt x="54" y="14"/>
                          </a:lnTo>
                          <a:lnTo>
                            <a:pt x="51" y="13"/>
                          </a:lnTo>
                          <a:lnTo>
                            <a:pt x="48" y="9"/>
                          </a:lnTo>
                          <a:lnTo>
                            <a:pt x="44" y="6"/>
                          </a:lnTo>
                          <a:lnTo>
                            <a:pt x="35" y="3"/>
                          </a:lnTo>
                          <a:lnTo>
                            <a:pt x="32" y="2"/>
                          </a:lnTo>
                          <a:lnTo>
                            <a:pt x="24" y="0"/>
                          </a:lnTo>
                          <a:lnTo>
                            <a:pt x="16" y="2"/>
                          </a:lnTo>
                          <a:lnTo>
                            <a:pt x="13" y="5"/>
                          </a:lnTo>
                          <a:lnTo>
                            <a:pt x="8" y="8"/>
                          </a:lnTo>
                          <a:lnTo>
                            <a:pt x="4" y="13"/>
                          </a:lnTo>
                          <a:lnTo>
                            <a:pt x="0" y="16"/>
                          </a:lnTo>
                          <a:lnTo>
                            <a:pt x="5" y="19"/>
                          </a:lnTo>
                          <a:lnTo>
                            <a:pt x="9" y="20"/>
                          </a:lnTo>
                          <a:lnTo>
                            <a:pt x="16" y="22"/>
                          </a:lnTo>
                          <a:lnTo>
                            <a:pt x="24" y="22"/>
                          </a:lnTo>
                          <a:lnTo>
                            <a:pt x="32" y="22"/>
                          </a:lnTo>
                          <a:lnTo>
                            <a:pt x="40" y="22"/>
                          </a:lnTo>
                          <a:lnTo>
                            <a:pt x="47" y="19"/>
                          </a:lnTo>
                          <a:lnTo>
                            <a:pt x="54" y="19"/>
                          </a:lnTo>
                          <a:lnTo>
                            <a:pt x="56" y="17"/>
                          </a:lnTo>
                        </a:path>
                      </a:pathLst>
                    </a:custGeom>
                    <a:solidFill>
                      <a:srgbClr val="DFDFDF"/>
                    </a:solidFill>
                    <a:ln w="9525" cap="rnd">
                      <a:noFill/>
                      <a:round/>
                      <a:headEnd/>
                      <a:tailEnd/>
                    </a:ln>
                  </p:spPr>
                  <p:txBody>
                    <a:bodyPr/>
                    <a:lstStyle/>
                    <a:p>
                      <a:endParaRPr lang="es-ES"/>
                    </a:p>
                  </p:txBody>
                </p:sp>
                <p:grpSp>
                  <p:nvGrpSpPr>
                    <p:cNvPr id="14612" name="Group 204"/>
                    <p:cNvGrpSpPr>
                      <a:grpSpLocks/>
                    </p:cNvGrpSpPr>
                    <p:nvPr/>
                  </p:nvGrpSpPr>
                  <p:grpSpPr bwMode="auto">
                    <a:xfrm>
                      <a:off x="2605" y="3045"/>
                      <a:ext cx="24" cy="23"/>
                      <a:chOff x="2605" y="3045"/>
                      <a:chExt cx="24" cy="23"/>
                    </a:xfrm>
                  </p:grpSpPr>
                  <p:sp>
                    <p:nvSpPr>
                      <p:cNvPr id="14460" name="Oval 205"/>
                      <p:cNvSpPr>
                        <a:spLocks noChangeArrowheads="1"/>
                      </p:cNvSpPr>
                      <p:nvPr/>
                    </p:nvSpPr>
                    <p:spPr bwMode="auto">
                      <a:xfrm>
                        <a:off x="2605" y="3045"/>
                        <a:ext cx="24" cy="23"/>
                      </a:xfrm>
                      <a:prstGeom prst="ellipse">
                        <a:avLst/>
                      </a:prstGeom>
                      <a:solidFill>
                        <a:srgbClr val="7F3F00"/>
                      </a:solidFill>
                      <a:ln w="9525">
                        <a:noFill/>
                        <a:round/>
                        <a:headEnd/>
                        <a:tailEnd/>
                      </a:ln>
                    </p:spPr>
                    <p:txBody>
                      <a:bodyPr wrap="none" anchor="ctr"/>
                      <a:lstStyle/>
                      <a:p>
                        <a:endParaRPr lang="es-ES"/>
                      </a:p>
                    </p:txBody>
                  </p:sp>
                  <p:sp>
                    <p:nvSpPr>
                      <p:cNvPr id="14461" name="Oval 206"/>
                      <p:cNvSpPr>
                        <a:spLocks noChangeArrowheads="1"/>
                      </p:cNvSpPr>
                      <p:nvPr/>
                    </p:nvSpPr>
                    <p:spPr bwMode="auto">
                      <a:xfrm>
                        <a:off x="2609" y="3046"/>
                        <a:ext cx="19" cy="22"/>
                      </a:xfrm>
                      <a:prstGeom prst="ellipse">
                        <a:avLst/>
                      </a:prstGeom>
                      <a:solidFill>
                        <a:srgbClr val="BF7F3F"/>
                      </a:solidFill>
                      <a:ln w="9525">
                        <a:noFill/>
                        <a:round/>
                        <a:headEnd/>
                        <a:tailEnd/>
                      </a:ln>
                    </p:spPr>
                    <p:txBody>
                      <a:bodyPr wrap="none" anchor="ctr"/>
                      <a:lstStyle/>
                      <a:p>
                        <a:endParaRPr lang="es-ES"/>
                      </a:p>
                    </p:txBody>
                  </p:sp>
                  <p:sp>
                    <p:nvSpPr>
                      <p:cNvPr id="14462" name="Oval 207"/>
                      <p:cNvSpPr>
                        <a:spLocks noChangeArrowheads="1"/>
                      </p:cNvSpPr>
                      <p:nvPr/>
                    </p:nvSpPr>
                    <p:spPr bwMode="auto">
                      <a:xfrm>
                        <a:off x="2612" y="3049"/>
                        <a:ext cx="16" cy="17"/>
                      </a:xfrm>
                      <a:prstGeom prst="ellipse">
                        <a:avLst/>
                      </a:prstGeom>
                      <a:solidFill>
                        <a:srgbClr val="000000"/>
                      </a:solidFill>
                      <a:ln w="9525">
                        <a:noFill/>
                        <a:round/>
                        <a:headEnd/>
                        <a:tailEnd/>
                      </a:ln>
                    </p:spPr>
                    <p:txBody>
                      <a:bodyPr wrap="none" anchor="ctr"/>
                      <a:lstStyle/>
                      <a:p>
                        <a:endParaRPr lang="es-ES"/>
                      </a:p>
                    </p:txBody>
                  </p:sp>
                </p:grpSp>
                <p:sp>
                  <p:nvSpPr>
                    <p:cNvPr id="14459" name="Freeform 208"/>
                    <p:cNvSpPr>
                      <a:spLocks/>
                    </p:cNvSpPr>
                    <p:nvPr/>
                  </p:nvSpPr>
                  <p:spPr bwMode="auto">
                    <a:xfrm>
                      <a:off x="2588" y="3045"/>
                      <a:ext cx="61" cy="20"/>
                    </a:xfrm>
                    <a:custGeom>
                      <a:avLst/>
                      <a:gdLst>
                        <a:gd name="T0" fmla="*/ 60 w 61"/>
                        <a:gd name="T1" fmla="*/ 19 h 20"/>
                        <a:gd name="T2" fmla="*/ 58 w 61"/>
                        <a:gd name="T3" fmla="*/ 16 h 20"/>
                        <a:gd name="T4" fmla="*/ 53 w 61"/>
                        <a:gd name="T5" fmla="*/ 12 h 20"/>
                        <a:gd name="T6" fmla="*/ 51 w 61"/>
                        <a:gd name="T7" fmla="*/ 9 h 20"/>
                        <a:gd name="T8" fmla="*/ 46 w 61"/>
                        <a:gd name="T9" fmla="*/ 5 h 20"/>
                        <a:gd name="T10" fmla="*/ 42 w 61"/>
                        <a:gd name="T11" fmla="*/ 3 h 20"/>
                        <a:gd name="T12" fmla="*/ 34 w 61"/>
                        <a:gd name="T13" fmla="*/ 2 h 20"/>
                        <a:gd name="T14" fmla="*/ 30 w 61"/>
                        <a:gd name="T15" fmla="*/ 0 h 20"/>
                        <a:gd name="T16" fmla="*/ 25 w 61"/>
                        <a:gd name="T17" fmla="*/ 0 h 20"/>
                        <a:gd name="T18" fmla="*/ 20 w 61"/>
                        <a:gd name="T19" fmla="*/ 2 h 20"/>
                        <a:gd name="T20" fmla="*/ 16 w 61"/>
                        <a:gd name="T21" fmla="*/ 5 h 20"/>
                        <a:gd name="T22" fmla="*/ 11 w 61"/>
                        <a:gd name="T23" fmla="*/ 9 h 20"/>
                        <a:gd name="T24" fmla="*/ 6 w 61"/>
                        <a:gd name="T25" fmla="*/ 14 h 20"/>
                        <a:gd name="T26" fmla="*/ 2 w 61"/>
                        <a:gd name="T27" fmla="*/ 17 h 20"/>
                        <a:gd name="T28" fmla="*/ 0 w 61"/>
                        <a:gd name="T29" fmla="*/ 17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
                        <a:gd name="T46" fmla="*/ 0 h 20"/>
                        <a:gd name="T47" fmla="*/ 61 w 61"/>
                        <a:gd name="T48" fmla="*/ 20 h 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 h="20">
                          <a:moveTo>
                            <a:pt x="60" y="19"/>
                          </a:moveTo>
                          <a:lnTo>
                            <a:pt x="58" y="16"/>
                          </a:lnTo>
                          <a:lnTo>
                            <a:pt x="53" y="12"/>
                          </a:lnTo>
                          <a:lnTo>
                            <a:pt x="51" y="9"/>
                          </a:lnTo>
                          <a:lnTo>
                            <a:pt x="46" y="5"/>
                          </a:lnTo>
                          <a:lnTo>
                            <a:pt x="42" y="3"/>
                          </a:lnTo>
                          <a:lnTo>
                            <a:pt x="34" y="2"/>
                          </a:lnTo>
                          <a:lnTo>
                            <a:pt x="30" y="0"/>
                          </a:lnTo>
                          <a:lnTo>
                            <a:pt x="25" y="0"/>
                          </a:lnTo>
                          <a:lnTo>
                            <a:pt x="20" y="2"/>
                          </a:lnTo>
                          <a:lnTo>
                            <a:pt x="16" y="5"/>
                          </a:lnTo>
                          <a:lnTo>
                            <a:pt x="11" y="9"/>
                          </a:lnTo>
                          <a:lnTo>
                            <a:pt x="6" y="14"/>
                          </a:lnTo>
                          <a:lnTo>
                            <a:pt x="2" y="17"/>
                          </a:lnTo>
                          <a:lnTo>
                            <a:pt x="0" y="17"/>
                          </a:lnTo>
                        </a:path>
                      </a:pathLst>
                    </a:custGeom>
                    <a:noFill/>
                    <a:ln w="12700" cap="rnd">
                      <a:solidFill>
                        <a:srgbClr val="000000"/>
                      </a:solidFill>
                      <a:round/>
                      <a:headEnd type="none" w="sm" len="sm"/>
                      <a:tailEnd type="none" w="sm" len="sm"/>
                    </a:ln>
                  </p:spPr>
                  <p:txBody>
                    <a:bodyPr/>
                    <a:lstStyle/>
                    <a:p>
                      <a:endParaRPr lang="es-ES"/>
                    </a:p>
                  </p:txBody>
                </p:sp>
              </p:grpSp>
            </p:grpSp>
          </p:grpSp>
          <p:sp>
            <p:nvSpPr>
              <p:cNvPr id="14439" name="Arc 209"/>
              <p:cNvSpPr>
                <a:spLocks/>
              </p:cNvSpPr>
              <p:nvPr/>
            </p:nvSpPr>
            <p:spPr bwMode="auto">
              <a:xfrm rot="-5820000">
                <a:off x="2918" y="2984"/>
                <a:ext cx="28" cy="88"/>
              </a:xfrm>
              <a:custGeom>
                <a:avLst/>
                <a:gdLst>
                  <a:gd name="T0" fmla="*/ 0 w 21600"/>
                  <a:gd name="T1" fmla="*/ 0 h 43053"/>
                  <a:gd name="T2" fmla="*/ 0 w 21600"/>
                  <a:gd name="T3" fmla="*/ 0 h 43053"/>
                  <a:gd name="T4" fmla="*/ 0 w 21600"/>
                  <a:gd name="T5" fmla="*/ 0 h 43053"/>
                  <a:gd name="T6" fmla="*/ 0 60000 65536"/>
                  <a:gd name="T7" fmla="*/ 0 60000 65536"/>
                  <a:gd name="T8" fmla="*/ 0 60000 65536"/>
                  <a:gd name="T9" fmla="*/ 0 w 21600"/>
                  <a:gd name="T10" fmla="*/ 0 h 43053"/>
                  <a:gd name="T11" fmla="*/ 21600 w 21600"/>
                  <a:gd name="T12" fmla="*/ 43053 h 43053"/>
                </a:gdLst>
                <a:ahLst/>
                <a:cxnLst>
                  <a:cxn ang="T6">
                    <a:pos x="T0" y="T1"/>
                  </a:cxn>
                  <a:cxn ang="T7">
                    <a:pos x="T2" y="T3"/>
                  </a:cxn>
                  <a:cxn ang="T8">
                    <a:pos x="T4" y="T5"/>
                  </a:cxn>
                </a:cxnLst>
                <a:rect l="T9" t="T10" r="T11" b="T12"/>
                <a:pathLst>
                  <a:path w="21600" h="43053" fill="none" extrusionOk="0">
                    <a:moveTo>
                      <a:pt x="19204" y="43052"/>
                    </a:moveTo>
                    <a:cubicBezTo>
                      <a:pt x="8269" y="41832"/>
                      <a:pt x="0" y="32588"/>
                      <a:pt x="0" y="21586"/>
                    </a:cubicBezTo>
                    <a:cubicBezTo>
                      <a:pt x="-1" y="9962"/>
                      <a:pt x="9198" y="422"/>
                      <a:pt x="20815" y="0"/>
                    </a:cubicBezTo>
                  </a:path>
                  <a:path w="21600" h="43053" stroke="0" extrusionOk="0">
                    <a:moveTo>
                      <a:pt x="19204" y="43052"/>
                    </a:moveTo>
                    <a:cubicBezTo>
                      <a:pt x="8269" y="41832"/>
                      <a:pt x="0" y="32588"/>
                      <a:pt x="0" y="21586"/>
                    </a:cubicBezTo>
                    <a:cubicBezTo>
                      <a:pt x="-1" y="9962"/>
                      <a:pt x="9198" y="422"/>
                      <a:pt x="20815" y="0"/>
                    </a:cubicBezTo>
                    <a:lnTo>
                      <a:pt x="21600" y="21586"/>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440" name="Arc 210"/>
              <p:cNvSpPr>
                <a:spLocks/>
              </p:cNvSpPr>
              <p:nvPr/>
            </p:nvSpPr>
            <p:spPr bwMode="auto">
              <a:xfrm rot="-5820000">
                <a:off x="2840" y="2965"/>
                <a:ext cx="27" cy="96"/>
              </a:xfrm>
              <a:custGeom>
                <a:avLst/>
                <a:gdLst>
                  <a:gd name="T0" fmla="*/ 0 w 21600"/>
                  <a:gd name="T1" fmla="*/ 0 h 43185"/>
                  <a:gd name="T2" fmla="*/ 0 w 21600"/>
                  <a:gd name="T3" fmla="*/ 0 h 43185"/>
                  <a:gd name="T4" fmla="*/ 0 w 21600"/>
                  <a:gd name="T5" fmla="*/ 0 h 43185"/>
                  <a:gd name="T6" fmla="*/ 0 60000 65536"/>
                  <a:gd name="T7" fmla="*/ 0 60000 65536"/>
                  <a:gd name="T8" fmla="*/ 0 60000 65536"/>
                  <a:gd name="T9" fmla="*/ 0 w 21600"/>
                  <a:gd name="T10" fmla="*/ 0 h 43185"/>
                  <a:gd name="T11" fmla="*/ 21600 w 21600"/>
                  <a:gd name="T12" fmla="*/ 43185 h 43185"/>
                </a:gdLst>
                <a:ahLst/>
                <a:cxnLst>
                  <a:cxn ang="T6">
                    <a:pos x="T0" y="T1"/>
                  </a:cxn>
                  <a:cxn ang="T7">
                    <a:pos x="T2" y="T3"/>
                  </a:cxn>
                  <a:cxn ang="T8">
                    <a:pos x="T4" y="T5"/>
                  </a:cxn>
                </a:cxnLst>
                <a:rect l="T9" t="T10" r="T11" b="T12"/>
                <a:pathLst>
                  <a:path w="21600" h="43185" fill="none" extrusionOk="0">
                    <a:moveTo>
                      <a:pt x="-1" y="0"/>
                    </a:moveTo>
                    <a:cubicBezTo>
                      <a:pt x="11929" y="0"/>
                      <a:pt x="21600" y="9670"/>
                      <a:pt x="21600" y="21600"/>
                    </a:cubicBezTo>
                    <a:cubicBezTo>
                      <a:pt x="21600" y="33211"/>
                      <a:pt x="12419" y="42745"/>
                      <a:pt x="815" y="43184"/>
                    </a:cubicBezTo>
                  </a:path>
                  <a:path w="21600" h="43185" stroke="0" extrusionOk="0">
                    <a:moveTo>
                      <a:pt x="-1" y="0"/>
                    </a:moveTo>
                    <a:cubicBezTo>
                      <a:pt x="11929" y="0"/>
                      <a:pt x="21600" y="9670"/>
                      <a:pt x="21600" y="21600"/>
                    </a:cubicBezTo>
                    <a:cubicBezTo>
                      <a:pt x="21600" y="33211"/>
                      <a:pt x="12419" y="42745"/>
                      <a:pt x="815" y="43184"/>
                    </a:cubicBezTo>
                    <a:lnTo>
                      <a:pt x="0" y="21600"/>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441" name="Arc 211"/>
              <p:cNvSpPr>
                <a:spLocks/>
              </p:cNvSpPr>
              <p:nvPr/>
            </p:nvSpPr>
            <p:spPr bwMode="auto">
              <a:xfrm rot="3780000">
                <a:off x="2434" y="3052"/>
                <a:ext cx="29" cy="86"/>
              </a:xfrm>
              <a:custGeom>
                <a:avLst/>
                <a:gdLst>
                  <a:gd name="T0" fmla="*/ 0 w 21600"/>
                  <a:gd name="T1" fmla="*/ 0 h 43146"/>
                  <a:gd name="T2" fmla="*/ 0 w 21600"/>
                  <a:gd name="T3" fmla="*/ 0 h 43146"/>
                  <a:gd name="T4" fmla="*/ 0 w 21600"/>
                  <a:gd name="T5" fmla="*/ 0 h 43146"/>
                  <a:gd name="T6" fmla="*/ 0 60000 65536"/>
                  <a:gd name="T7" fmla="*/ 0 60000 65536"/>
                  <a:gd name="T8" fmla="*/ 0 60000 65536"/>
                  <a:gd name="T9" fmla="*/ 0 w 21600"/>
                  <a:gd name="T10" fmla="*/ 0 h 43146"/>
                  <a:gd name="T11" fmla="*/ 21600 w 21600"/>
                  <a:gd name="T12" fmla="*/ 43146 h 43146"/>
                </a:gdLst>
                <a:ahLst/>
                <a:cxnLst>
                  <a:cxn ang="T6">
                    <a:pos x="T0" y="T1"/>
                  </a:cxn>
                  <a:cxn ang="T7">
                    <a:pos x="T2" y="T3"/>
                  </a:cxn>
                  <a:cxn ang="T8">
                    <a:pos x="T4" y="T5"/>
                  </a:cxn>
                </a:cxnLst>
                <a:rect l="T9" t="T10" r="T11" b="T12"/>
                <a:pathLst>
                  <a:path w="21600" h="43146" fill="none" extrusionOk="0">
                    <a:moveTo>
                      <a:pt x="-1" y="0"/>
                    </a:moveTo>
                    <a:cubicBezTo>
                      <a:pt x="11929" y="0"/>
                      <a:pt x="21600" y="9670"/>
                      <a:pt x="21600" y="21600"/>
                    </a:cubicBezTo>
                    <a:cubicBezTo>
                      <a:pt x="21600" y="32939"/>
                      <a:pt x="12831" y="42347"/>
                      <a:pt x="1521" y="43146"/>
                    </a:cubicBezTo>
                  </a:path>
                  <a:path w="21600" h="43146" stroke="0" extrusionOk="0">
                    <a:moveTo>
                      <a:pt x="-1" y="0"/>
                    </a:moveTo>
                    <a:cubicBezTo>
                      <a:pt x="11929" y="0"/>
                      <a:pt x="21600" y="9670"/>
                      <a:pt x="21600" y="21600"/>
                    </a:cubicBezTo>
                    <a:cubicBezTo>
                      <a:pt x="21600" y="32939"/>
                      <a:pt x="12831" y="42347"/>
                      <a:pt x="1521" y="43146"/>
                    </a:cubicBezTo>
                    <a:lnTo>
                      <a:pt x="0" y="21600"/>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442" name="Arc 212"/>
              <p:cNvSpPr>
                <a:spLocks/>
              </p:cNvSpPr>
              <p:nvPr/>
            </p:nvSpPr>
            <p:spPr bwMode="auto">
              <a:xfrm rot="3780000">
                <a:off x="2496" y="2988"/>
                <a:ext cx="26" cy="93"/>
              </a:xfrm>
              <a:custGeom>
                <a:avLst/>
                <a:gdLst>
                  <a:gd name="T0" fmla="*/ 0 w 21600"/>
                  <a:gd name="T1" fmla="*/ 0 h 43026"/>
                  <a:gd name="T2" fmla="*/ 0 w 21600"/>
                  <a:gd name="T3" fmla="*/ 0 h 43026"/>
                  <a:gd name="T4" fmla="*/ 0 w 21600"/>
                  <a:gd name="T5" fmla="*/ 0 h 43026"/>
                  <a:gd name="T6" fmla="*/ 0 60000 65536"/>
                  <a:gd name="T7" fmla="*/ 0 60000 65536"/>
                  <a:gd name="T8" fmla="*/ 0 60000 65536"/>
                  <a:gd name="T9" fmla="*/ 0 w 21600"/>
                  <a:gd name="T10" fmla="*/ 0 h 43026"/>
                  <a:gd name="T11" fmla="*/ 21600 w 21600"/>
                  <a:gd name="T12" fmla="*/ 43026 h 43026"/>
                </a:gdLst>
                <a:ahLst/>
                <a:cxnLst>
                  <a:cxn ang="T6">
                    <a:pos x="T0" y="T1"/>
                  </a:cxn>
                  <a:cxn ang="T7">
                    <a:pos x="T2" y="T3"/>
                  </a:cxn>
                  <a:cxn ang="T8">
                    <a:pos x="T4" y="T5"/>
                  </a:cxn>
                </a:cxnLst>
                <a:rect l="T9" t="T10" r="T11" b="T12"/>
                <a:pathLst>
                  <a:path w="21600" h="43026" fill="none" extrusionOk="0">
                    <a:moveTo>
                      <a:pt x="18992" y="43026"/>
                    </a:moveTo>
                    <a:cubicBezTo>
                      <a:pt x="8151" y="41707"/>
                      <a:pt x="0" y="32505"/>
                      <a:pt x="0" y="21584"/>
                    </a:cubicBezTo>
                    <a:cubicBezTo>
                      <a:pt x="-1" y="9980"/>
                      <a:pt x="9168" y="449"/>
                      <a:pt x="20763" y="0"/>
                    </a:cubicBezTo>
                  </a:path>
                  <a:path w="21600" h="43026" stroke="0" extrusionOk="0">
                    <a:moveTo>
                      <a:pt x="18992" y="43026"/>
                    </a:moveTo>
                    <a:cubicBezTo>
                      <a:pt x="8151" y="41707"/>
                      <a:pt x="0" y="32505"/>
                      <a:pt x="0" y="21584"/>
                    </a:cubicBezTo>
                    <a:cubicBezTo>
                      <a:pt x="-1" y="9980"/>
                      <a:pt x="9168" y="449"/>
                      <a:pt x="20763" y="0"/>
                    </a:cubicBezTo>
                    <a:lnTo>
                      <a:pt x="21600" y="21584"/>
                    </a:lnTo>
                    <a:close/>
                  </a:path>
                </a:pathLst>
              </a:custGeom>
              <a:noFill/>
              <a:ln w="12700" cap="rnd">
                <a:solidFill>
                  <a:schemeClr val="tx1"/>
                </a:solidFill>
                <a:round/>
                <a:headEnd type="none" w="sm" len="sm"/>
                <a:tailEnd type="none" w="sm" len="sm"/>
              </a:ln>
            </p:spPr>
            <p:txBody>
              <a:bodyPr wrap="none" anchor="ctr"/>
              <a:lstStyle/>
              <a:p>
                <a:endParaRPr lang="es-ES"/>
              </a:p>
            </p:txBody>
          </p:sp>
          <p:sp>
            <p:nvSpPr>
              <p:cNvPr id="14443" name="Freeform 213"/>
              <p:cNvSpPr>
                <a:spLocks/>
              </p:cNvSpPr>
              <p:nvPr/>
            </p:nvSpPr>
            <p:spPr bwMode="auto">
              <a:xfrm>
                <a:off x="2525" y="3017"/>
                <a:ext cx="298" cy="99"/>
              </a:xfrm>
              <a:custGeom>
                <a:avLst/>
                <a:gdLst>
                  <a:gd name="T0" fmla="*/ 135 w 298"/>
                  <a:gd name="T1" fmla="*/ 18 h 99"/>
                  <a:gd name="T2" fmla="*/ 102 w 298"/>
                  <a:gd name="T3" fmla="*/ 9 h 99"/>
                  <a:gd name="T4" fmla="*/ 30 w 298"/>
                  <a:gd name="T5" fmla="*/ 6 h 99"/>
                  <a:gd name="T6" fmla="*/ 0 w 298"/>
                  <a:gd name="T7" fmla="*/ 3 h 99"/>
                  <a:gd name="T8" fmla="*/ 9 w 298"/>
                  <a:gd name="T9" fmla="*/ 65 h 99"/>
                  <a:gd name="T10" fmla="*/ 35 w 298"/>
                  <a:gd name="T11" fmla="*/ 96 h 99"/>
                  <a:gd name="T12" fmla="*/ 96 w 298"/>
                  <a:gd name="T13" fmla="*/ 98 h 99"/>
                  <a:gd name="T14" fmla="*/ 114 w 298"/>
                  <a:gd name="T15" fmla="*/ 86 h 99"/>
                  <a:gd name="T16" fmla="*/ 133 w 298"/>
                  <a:gd name="T17" fmla="*/ 51 h 99"/>
                  <a:gd name="T18" fmla="*/ 153 w 298"/>
                  <a:gd name="T19" fmla="*/ 51 h 99"/>
                  <a:gd name="T20" fmla="*/ 174 w 298"/>
                  <a:gd name="T21" fmla="*/ 73 h 99"/>
                  <a:gd name="T22" fmla="*/ 194 w 298"/>
                  <a:gd name="T23" fmla="*/ 95 h 99"/>
                  <a:gd name="T24" fmla="*/ 252 w 298"/>
                  <a:gd name="T25" fmla="*/ 95 h 99"/>
                  <a:gd name="T26" fmla="*/ 281 w 298"/>
                  <a:gd name="T27" fmla="*/ 63 h 99"/>
                  <a:gd name="T28" fmla="*/ 297 w 298"/>
                  <a:gd name="T29" fmla="*/ 0 h 99"/>
                  <a:gd name="T30" fmla="*/ 256 w 298"/>
                  <a:gd name="T31" fmla="*/ 6 h 99"/>
                  <a:gd name="T32" fmla="*/ 192 w 298"/>
                  <a:gd name="T33" fmla="*/ 8 h 99"/>
                  <a:gd name="T34" fmla="*/ 153 w 298"/>
                  <a:gd name="T35" fmla="*/ 18 h 99"/>
                  <a:gd name="T36" fmla="*/ 135 w 298"/>
                  <a:gd name="T37" fmla="*/ 18 h 9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8"/>
                  <a:gd name="T58" fmla="*/ 0 h 99"/>
                  <a:gd name="T59" fmla="*/ 298 w 298"/>
                  <a:gd name="T60" fmla="*/ 99 h 9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8" h="99">
                    <a:moveTo>
                      <a:pt x="135" y="18"/>
                    </a:moveTo>
                    <a:lnTo>
                      <a:pt x="102" y="9"/>
                    </a:lnTo>
                    <a:lnTo>
                      <a:pt x="30" y="6"/>
                    </a:lnTo>
                    <a:lnTo>
                      <a:pt x="0" y="3"/>
                    </a:lnTo>
                    <a:lnTo>
                      <a:pt x="9" y="65"/>
                    </a:lnTo>
                    <a:lnTo>
                      <a:pt x="35" y="96"/>
                    </a:lnTo>
                    <a:lnTo>
                      <a:pt x="96" y="98"/>
                    </a:lnTo>
                    <a:lnTo>
                      <a:pt x="114" y="86"/>
                    </a:lnTo>
                    <a:lnTo>
                      <a:pt x="133" y="51"/>
                    </a:lnTo>
                    <a:lnTo>
                      <a:pt x="153" y="51"/>
                    </a:lnTo>
                    <a:lnTo>
                      <a:pt x="174" y="73"/>
                    </a:lnTo>
                    <a:lnTo>
                      <a:pt x="194" y="95"/>
                    </a:lnTo>
                    <a:lnTo>
                      <a:pt x="252" y="95"/>
                    </a:lnTo>
                    <a:lnTo>
                      <a:pt x="281" y="63"/>
                    </a:lnTo>
                    <a:lnTo>
                      <a:pt x="297" y="0"/>
                    </a:lnTo>
                    <a:lnTo>
                      <a:pt x="256" y="6"/>
                    </a:lnTo>
                    <a:lnTo>
                      <a:pt x="192" y="8"/>
                    </a:lnTo>
                    <a:lnTo>
                      <a:pt x="153" y="18"/>
                    </a:lnTo>
                    <a:lnTo>
                      <a:pt x="135" y="18"/>
                    </a:lnTo>
                  </a:path>
                </a:pathLst>
              </a:custGeom>
              <a:solidFill>
                <a:schemeClr val="tx2"/>
              </a:solidFill>
              <a:ln w="12700" cap="rnd">
                <a:solidFill>
                  <a:schemeClr val="tx1"/>
                </a:solidFill>
                <a:round/>
                <a:headEnd/>
                <a:tailEnd/>
              </a:ln>
            </p:spPr>
            <p:txBody>
              <a:bodyPr/>
              <a:lstStyle/>
              <a:p>
                <a:endParaRPr lang="es-ES"/>
              </a:p>
            </p:txBody>
          </p:sp>
          <p:sp>
            <p:nvSpPr>
              <p:cNvPr id="14444" name="Oval 214"/>
              <p:cNvSpPr>
                <a:spLocks noChangeArrowheads="1"/>
              </p:cNvSpPr>
              <p:nvPr/>
            </p:nvSpPr>
            <p:spPr bwMode="auto">
              <a:xfrm>
                <a:off x="2560" y="3037"/>
                <a:ext cx="75" cy="57"/>
              </a:xfrm>
              <a:prstGeom prst="ellipse">
                <a:avLst/>
              </a:prstGeom>
              <a:solidFill>
                <a:schemeClr val="tx2"/>
              </a:solidFill>
              <a:ln w="12700">
                <a:solidFill>
                  <a:schemeClr val="tx1"/>
                </a:solidFill>
                <a:round/>
                <a:headEnd/>
                <a:tailEnd/>
              </a:ln>
            </p:spPr>
            <p:txBody>
              <a:bodyPr wrap="none" anchor="ctr"/>
              <a:lstStyle/>
              <a:p>
                <a:endParaRPr lang="es-ES"/>
              </a:p>
            </p:txBody>
          </p:sp>
          <p:sp>
            <p:nvSpPr>
              <p:cNvPr id="14445" name="Oval 215"/>
              <p:cNvSpPr>
                <a:spLocks noChangeArrowheads="1"/>
              </p:cNvSpPr>
              <p:nvPr/>
            </p:nvSpPr>
            <p:spPr bwMode="auto">
              <a:xfrm>
                <a:off x="2616" y="3063"/>
                <a:ext cx="20" cy="23"/>
              </a:xfrm>
              <a:prstGeom prst="ellipse">
                <a:avLst/>
              </a:prstGeom>
              <a:solidFill>
                <a:schemeClr val="bg2"/>
              </a:solidFill>
              <a:ln w="12700">
                <a:solidFill>
                  <a:srgbClr val="3365FB"/>
                </a:solidFill>
                <a:round/>
                <a:headEnd/>
                <a:tailEnd/>
              </a:ln>
            </p:spPr>
            <p:txBody>
              <a:bodyPr wrap="none" anchor="ctr"/>
              <a:lstStyle/>
              <a:p>
                <a:endParaRPr lang="es-ES"/>
              </a:p>
            </p:txBody>
          </p:sp>
          <p:sp>
            <p:nvSpPr>
              <p:cNvPr id="14446" name="Oval 216"/>
              <p:cNvSpPr>
                <a:spLocks noChangeArrowheads="1"/>
              </p:cNvSpPr>
              <p:nvPr/>
            </p:nvSpPr>
            <p:spPr bwMode="auto">
              <a:xfrm>
                <a:off x="2712" y="3035"/>
                <a:ext cx="73" cy="59"/>
              </a:xfrm>
              <a:prstGeom prst="ellipse">
                <a:avLst/>
              </a:prstGeom>
              <a:solidFill>
                <a:schemeClr val="tx2"/>
              </a:solidFill>
              <a:ln w="12700">
                <a:solidFill>
                  <a:schemeClr val="tx1"/>
                </a:solidFill>
                <a:round/>
                <a:headEnd/>
                <a:tailEnd/>
              </a:ln>
            </p:spPr>
            <p:txBody>
              <a:bodyPr wrap="none" anchor="ctr"/>
              <a:lstStyle/>
              <a:p>
                <a:endParaRPr lang="es-ES"/>
              </a:p>
            </p:txBody>
          </p:sp>
          <p:sp>
            <p:nvSpPr>
              <p:cNvPr id="14447" name="Oval 217"/>
              <p:cNvSpPr>
                <a:spLocks noChangeArrowheads="1"/>
              </p:cNvSpPr>
              <p:nvPr/>
            </p:nvSpPr>
            <p:spPr bwMode="auto">
              <a:xfrm>
                <a:off x="2758" y="3059"/>
                <a:ext cx="22" cy="25"/>
              </a:xfrm>
              <a:prstGeom prst="ellipse">
                <a:avLst/>
              </a:prstGeom>
              <a:solidFill>
                <a:schemeClr val="bg2"/>
              </a:solidFill>
              <a:ln w="12700">
                <a:solidFill>
                  <a:srgbClr val="3365FB"/>
                </a:solidFill>
                <a:round/>
                <a:headEnd/>
                <a:tailEnd/>
              </a:ln>
            </p:spPr>
            <p:txBody>
              <a:bodyPr wrap="none" anchor="ctr"/>
              <a:lstStyle/>
              <a:p>
                <a:endParaRPr lang="es-ES"/>
              </a:p>
            </p:txBody>
          </p:sp>
          <p:sp>
            <p:nvSpPr>
              <p:cNvPr id="14448" name="Freeform 218"/>
              <p:cNvSpPr>
                <a:spLocks/>
              </p:cNvSpPr>
              <p:nvPr/>
            </p:nvSpPr>
            <p:spPr bwMode="auto">
              <a:xfrm>
                <a:off x="2562" y="3142"/>
                <a:ext cx="208" cy="69"/>
              </a:xfrm>
              <a:custGeom>
                <a:avLst/>
                <a:gdLst>
                  <a:gd name="T0" fmla="*/ 91 w 208"/>
                  <a:gd name="T1" fmla="*/ 1 h 69"/>
                  <a:gd name="T2" fmla="*/ 52 w 208"/>
                  <a:gd name="T3" fmla="*/ 12 h 69"/>
                  <a:gd name="T4" fmla="*/ 24 w 208"/>
                  <a:gd name="T5" fmla="*/ 29 h 69"/>
                  <a:gd name="T6" fmla="*/ 15 w 208"/>
                  <a:gd name="T7" fmla="*/ 55 h 69"/>
                  <a:gd name="T8" fmla="*/ 3 w 208"/>
                  <a:gd name="T9" fmla="*/ 60 h 69"/>
                  <a:gd name="T10" fmla="*/ 0 w 208"/>
                  <a:gd name="T11" fmla="*/ 55 h 69"/>
                  <a:gd name="T12" fmla="*/ 2 w 208"/>
                  <a:gd name="T13" fmla="*/ 65 h 69"/>
                  <a:gd name="T14" fmla="*/ 18 w 208"/>
                  <a:gd name="T15" fmla="*/ 64 h 69"/>
                  <a:gd name="T16" fmla="*/ 32 w 208"/>
                  <a:gd name="T17" fmla="*/ 49 h 69"/>
                  <a:gd name="T18" fmla="*/ 48 w 208"/>
                  <a:gd name="T19" fmla="*/ 43 h 69"/>
                  <a:gd name="T20" fmla="*/ 71 w 208"/>
                  <a:gd name="T21" fmla="*/ 43 h 69"/>
                  <a:gd name="T22" fmla="*/ 99 w 208"/>
                  <a:gd name="T23" fmla="*/ 44 h 69"/>
                  <a:gd name="T24" fmla="*/ 103 w 208"/>
                  <a:gd name="T25" fmla="*/ 37 h 69"/>
                  <a:gd name="T26" fmla="*/ 110 w 208"/>
                  <a:gd name="T27" fmla="*/ 46 h 69"/>
                  <a:gd name="T28" fmla="*/ 163 w 208"/>
                  <a:gd name="T29" fmla="*/ 45 h 69"/>
                  <a:gd name="T30" fmla="*/ 180 w 208"/>
                  <a:gd name="T31" fmla="*/ 57 h 69"/>
                  <a:gd name="T32" fmla="*/ 186 w 208"/>
                  <a:gd name="T33" fmla="*/ 68 h 69"/>
                  <a:gd name="T34" fmla="*/ 201 w 208"/>
                  <a:gd name="T35" fmla="*/ 67 h 69"/>
                  <a:gd name="T36" fmla="*/ 207 w 208"/>
                  <a:gd name="T37" fmla="*/ 57 h 69"/>
                  <a:gd name="T38" fmla="*/ 199 w 208"/>
                  <a:gd name="T39" fmla="*/ 60 h 69"/>
                  <a:gd name="T40" fmla="*/ 191 w 208"/>
                  <a:gd name="T41" fmla="*/ 53 h 69"/>
                  <a:gd name="T42" fmla="*/ 183 w 208"/>
                  <a:gd name="T43" fmla="*/ 37 h 69"/>
                  <a:gd name="T44" fmla="*/ 170 w 208"/>
                  <a:gd name="T45" fmla="*/ 25 h 69"/>
                  <a:gd name="T46" fmla="*/ 157 w 208"/>
                  <a:gd name="T47" fmla="*/ 18 h 69"/>
                  <a:gd name="T48" fmla="*/ 130 w 208"/>
                  <a:gd name="T49" fmla="*/ 4 h 69"/>
                  <a:gd name="T50" fmla="*/ 107 w 208"/>
                  <a:gd name="T51" fmla="*/ 0 h 6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8"/>
                  <a:gd name="T79" fmla="*/ 0 h 69"/>
                  <a:gd name="T80" fmla="*/ 208 w 208"/>
                  <a:gd name="T81" fmla="*/ 69 h 6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8" h="69">
                    <a:moveTo>
                      <a:pt x="91" y="1"/>
                    </a:moveTo>
                    <a:lnTo>
                      <a:pt x="52" y="12"/>
                    </a:lnTo>
                    <a:lnTo>
                      <a:pt x="24" y="29"/>
                    </a:lnTo>
                    <a:lnTo>
                      <a:pt x="15" y="55"/>
                    </a:lnTo>
                    <a:lnTo>
                      <a:pt x="3" y="60"/>
                    </a:lnTo>
                    <a:lnTo>
                      <a:pt x="0" y="55"/>
                    </a:lnTo>
                    <a:lnTo>
                      <a:pt x="2" y="65"/>
                    </a:lnTo>
                    <a:lnTo>
                      <a:pt x="18" y="64"/>
                    </a:lnTo>
                    <a:lnTo>
                      <a:pt x="32" y="49"/>
                    </a:lnTo>
                    <a:lnTo>
                      <a:pt x="48" y="43"/>
                    </a:lnTo>
                    <a:lnTo>
                      <a:pt x="71" y="43"/>
                    </a:lnTo>
                    <a:lnTo>
                      <a:pt x="99" y="44"/>
                    </a:lnTo>
                    <a:lnTo>
                      <a:pt x="103" y="37"/>
                    </a:lnTo>
                    <a:lnTo>
                      <a:pt x="110" y="46"/>
                    </a:lnTo>
                    <a:lnTo>
                      <a:pt x="163" y="45"/>
                    </a:lnTo>
                    <a:lnTo>
                      <a:pt x="180" y="57"/>
                    </a:lnTo>
                    <a:lnTo>
                      <a:pt x="186" y="68"/>
                    </a:lnTo>
                    <a:lnTo>
                      <a:pt x="201" y="67"/>
                    </a:lnTo>
                    <a:lnTo>
                      <a:pt x="207" y="57"/>
                    </a:lnTo>
                    <a:lnTo>
                      <a:pt x="199" y="60"/>
                    </a:lnTo>
                    <a:lnTo>
                      <a:pt x="191" y="53"/>
                    </a:lnTo>
                    <a:lnTo>
                      <a:pt x="183" y="37"/>
                    </a:lnTo>
                    <a:lnTo>
                      <a:pt x="170" y="25"/>
                    </a:lnTo>
                    <a:lnTo>
                      <a:pt x="157" y="18"/>
                    </a:lnTo>
                    <a:lnTo>
                      <a:pt x="130" y="4"/>
                    </a:lnTo>
                    <a:lnTo>
                      <a:pt x="107" y="0"/>
                    </a:lnTo>
                  </a:path>
                </a:pathLst>
              </a:custGeom>
              <a:solidFill>
                <a:schemeClr val="tx2"/>
              </a:solidFill>
              <a:ln w="12700" cap="rnd">
                <a:solidFill>
                  <a:schemeClr val="tx1"/>
                </a:solidFill>
                <a:round/>
                <a:headEnd type="none" w="sm" len="sm"/>
                <a:tailEnd type="none" w="sm" len="sm"/>
              </a:ln>
            </p:spPr>
            <p:txBody>
              <a:bodyPr/>
              <a:lstStyle/>
              <a:p>
                <a:endParaRPr lang="es-ES"/>
              </a:p>
            </p:txBody>
          </p:sp>
          <p:sp>
            <p:nvSpPr>
              <p:cNvPr id="14449" name="Oval 219"/>
              <p:cNvSpPr>
                <a:spLocks noChangeArrowheads="1"/>
              </p:cNvSpPr>
              <p:nvPr/>
            </p:nvSpPr>
            <p:spPr bwMode="auto">
              <a:xfrm>
                <a:off x="2804" y="3033"/>
                <a:ext cx="32" cy="34"/>
              </a:xfrm>
              <a:prstGeom prst="ellipse">
                <a:avLst/>
              </a:prstGeom>
              <a:solidFill>
                <a:schemeClr val="tx2"/>
              </a:solidFill>
              <a:ln w="9525">
                <a:noFill/>
                <a:round/>
                <a:headEnd/>
                <a:tailEnd/>
              </a:ln>
            </p:spPr>
            <p:txBody>
              <a:bodyPr wrap="none" anchor="ctr"/>
              <a:lstStyle/>
              <a:p>
                <a:endParaRPr lang="es-ES"/>
              </a:p>
            </p:txBody>
          </p:sp>
          <p:sp>
            <p:nvSpPr>
              <p:cNvPr id="14450" name="Oval 220"/>
              <p:cNvSpPr>
                <a:spLocks noChangeArrowheads="1"/>
              </p:cNvSpPr>
              <p:nvPr/>
            </p:nvSpPr>
            <p:spPr bwMode="auto">
              <a:xfrm>
                <a:off x="2539" y="3036"/>
                <a:ext cx="31" cy="34"/>
              </a:xfrm>
              <a:prstGeom prst="ellipse">
                <a:avLst/>
              </a:prstGeom>
              <a:solidFill>
                <a:schemeClr val="tx2"/>
              </a:solidFill>
              <a:ln w="9525">
                <a:noFill/>
                <a:round/>
                <a:headEnd/>
                <a:tailEnd/>
              </a:ln>
            </p:spPr>
            <p:txBody>
              <a:bodyPr wrap="none" anchor="ctr"/>
              <a:lstStyle/>
              <a:p>
                <a:endParaRPr lang="es-ES"/>
              </a:p>
            </p:txBody>
          </p:sp>
          <p:sp>
            <p:nvSpPr>
              <p:cNvPr id="14451" name="Freeform 221"/>
              <p:cNvSpPr>
                <a:spLocks/>
              </p:cNvSpPr>
              <p:nvPr/>
            </p:nvSpPr>
            <p:spPr bwMode="auto">
              <a:xfrm>
                <a:off x="2638" y="3070"/>
                <a:ext cx="116" cy="108"/>
              </a:xfrm>
              <a:custGeom>
                <a:avLst/>
                <a:gdLst>
                  <a:gd name="T0" fmla="*/ 0 w 116"/>
                  <a:gd name="T1" fmla="*/ 43 h 108"/>
                  <a:gd name="T2" fmla="*/ 0 w 116"/>
                  <a:gd name="T3" fmla="*/ 66 h 108"/>
                  <a:gd name="T4" fmla="*/ 35 w 116"/>
                  <a:gd name="T5" fmla="*/ 72 h 108"/>
                  <a:gd name="T6" fmla="*/ 96 w 116"/>
                  <a:gd name="T7" fmla="*/ 107 h 108"/>
                  <a:gd name="T8" fmla="*/ 115 w 116"/>
                  <a:gd name="T9" fmla="*/ 99 h 108"/>
                  <a:gd name="T10" fmla="*/ 115 w 116"/>
                  <a:gd name="T11" fmla="*/ 78 h 108"/>
                  <a:gd name="T12" fmla="*/ 52 w 116"/>
                  <a:gd name="T13" fmla="*/ 0 h 108"/>
                  <a:gd name="T14" fmla="*/ 0 60000 65536"/>
                  <a:gd name="T15" fmla="*/ 0 60000 65536"/>
                  <a:gd name="T16" fmla="*/ 0 60000 65536"/>
                  <a:gd name="T17" fmla="*/ 0 60000 65536"/>
                  <a:gd name="T18" fmla="*/ 0 60000 65536"/>
                  <a:gd name="T19" fmla="*/ 0 60000 65536"/>
                  <a:gd name="T20" fmla="*/ 0 60000 65536"/>
                  <a:gd name="T21" fmla="*/ 0 w 116"/>
                  <a:gd name="T22" fmla="*/ 0 h 108"/>
                  <a:gd name="T23" fmla="*/ 116 w 116"/>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6" h="108">
                    <a:moveTo>
                      <a:pt x="0" y="43"/>
                    </a:moveTo>
                    <a:lnTo>
                      <a:pt x="0" y="66"/>
                    </a:lnTo>
                    <a:lnTo>
                      <a:pt x="35" y="72"/>
                    </a:lnTo>
                    <a:lnTo>
                      <a:pt x="96" y="107"/>
                    </a:lnTo>
                    <a:lnTo>
                      <a:pt x="115" y="99"/>
                    </a:lnTo>
                    <a:lnTo>
                      <a:pt x="115" y="78"/>
                    </a:lnTo>
                    <a:lnTo>
                      <a:pt x="52" y="0"/>
                    </a:lnTo>
                  </a:path>
                </a:pathLst>
              </a:custGeom>
              <a:solidFill>
                <a:srgbClr val="FFBF5F"/>
              </a:solidFill>
              <a:ln w="12700" cap="rnd">
                <a:solidFill>
                  <a:schemeClr val="bg2"/>
                </a:solidFill>
                <a:round/>
                <a:headEnd type="none" w="sm" len="sm"/>
                <a:tailEnd type="none" w="sm" len="sm"/>
              </a:ln>
            </p:spPr>
            <p:txBody>
              <a:bodyPr/>
              <a:lstStyle/>
              <a:p>
                <a:endParaRPr lang="es-ES"/>
              </a:p>
            </p:txBody>
          </p:sp>
        </p:grpSp>
        <p:sp>
          <p:nvSpPr>
            <p:cNvPr id="14436" name="Line 222"/>
            <p:cNvSpPr>
              <a:spLocks noChangeShapeType="1"/>
            </p:cNvSpPr>
            <p:nvPr/>
          </p:nvSpPr>
          <p:spPr bwMode="auto">
            <a:xfrm>
              <a:off x="2592" y="3060"/>
              <a:ext cx="528" cy="432"/>
            </a:xfrm>
            <a:prstGeom prst="line">
              <a:avLst/>
            </a:prstGeom>
            <a:noFill/>
            <a:ln w="50800">
              <a:solidFill>
                <a:schemeClr val="accent2"/>
              </a:solidFill>
              <a:round/>
              <a:headEnd type="none" w="sm" len="sm"/>
              <a:tailEnd type="none" w="sm" len="sm"/>
            </a:ln>
          </p:spPr>
          <p:txBody>
            <a:bodyPr wrap="none" anchor="ctr"/>
            <a:lstStyle/>
            <a:p>
              <a:endParaRPr lang="es-ES"/>
            </a:p>
          </p:txBody>
        </p:sp>
        <p:sp>
          <p:nvSpPr>
            <p:cNvPr id="14437" name="Line 223"/>
            <p:cNvSpPr>
              <a:spLocks noChangeShapeType="1"/>
            </p:cNvSpPr>
            <p:nvPr/>
          </p:nvSpPr>
          <p:spPr bwMode="auto">
            <a:xfrm flipH="1">
              <a:off x="2640" y="3060"/>
              <a:ext cx="480" cy="384"/>
            </a:xfrm>
            <a:prstGeom prst="line">
              <a:avLst/>
            </a:prstGeom>
            <a:noFill/>
            <a:ln w="50800">
              <a:solidFill>
                <a:schemeClr val="accent2"/>
              </a:solidFill>
              <a:round/>
              <a:headEnd type="none" w="sm" len="sm"/>
              <a:tailEnd type="none" w="sm" len="sm"/>
            </a:ln>
          </p:spPr>
          <p:txBody>
            <a:bodyPr wrap="none" anchor="ctr"/>
            <a:lstStyle/>
            <a:p>
              <a:endParaRPr lang="es-ES"/>
            </a:p>
          </p:txBody>
        </p:sp>
      </p:grpSp>
      <p:pic>
        <p:nvPicPr>
          <p:cNvPr id="14372" name="Picture 224"/>
          <p:cNvPicPr>
            <a:picLocks noChangeArrowheads="1"/>
          </p:cNvPicPr>
          <p:nvPr/>
        </p:nvPicPr>
        <p:blipFill>
          <a:blip r:embed="rId3" cstate="print"/>
          <a:srcRect/>
          <a:stretch>
            <a:fillRect/>
          </a:stretch>
        </p:blipFill>
        <p:spPr bwMode="auto">
          <a:xfrm>
            <a:off x="5867400" y="1030288"/>
            <a:ext cx="536575" cy="838200"/>
          </a:xfrm>
          <a:prstGeom prst="rect">
            <a:avLst/>
          </a:prstGeom>
          <a:noFill/>
          <a:ln w="9525">
            <a:noFill/>
            <a:miter lim="800000"/>
            <a:headEnd/>
            <a:tailEnd/>
          </a:ln>
        </p:spPr>
      </p:pic>
      <p:pic>
        <p:nvPicPr>
          <p:cNvPr id="14373" name="Picture 225"/>
          <p:cNvPicPr>
            <a:picLocks noChangeArrowheads="1"/>
          </p:cNvPicPr>
          <p:nvPr/>
        </p:nvPicPr>
        <p:blipFill>
          <a:blip r:embed="rId6" cstate="print"/>
          <a:srcRect/>
          <a:stretch>
            <a:fillRect/>
          </a:stretch>
        </p:blipFill>
        <p:spPr bwMode="auto">
          <a:xfrm>
            <a:off x="2438400" y="1335088"/>
            <a:ext cx="795338" cy="495300"/>
          </a:xfrm>
          <a:prstGeom prst="rect">
            <a:avLst/>
          </a:prstGeom>
          <a:noFill/>
          <a:ln w="9525">
            <a:noFill/>
            <a:miter lim="800000"/>
            <a:headEnd/>
            <a:tailEnd/>
          </a:ln>
        </p:spPr>
      </p:pic>
      <p:pic>
        <p:nvPicPr>
          <p:cNvPr id="14374" name="Picture 226"/>
          <p:cNvPicPr>
            <a:picLocks noChangeArrowheads="1"/>
          </p:cNvPicPr>
          <p:nvPr/>
        </p:nvPicPr>
        <p:blipFill>
          <a:blip r:embed="rId6" cstate="print"/>
          <a:srcRect/>
          <a:stretch>
            <a:fillRect/>
          </a:stretch>
        </p:blipFill>
        <p:spPr bwMode="auto">
          <a:xfrm>
            <a:off x="5638800" y="1258888"/>
            <a:ext cx="793750" cy="495300"/>
          </a:xfrm>
          <a:prstGeom prst="rect">
            <a:avLst/>
          </a:prstGeom>
          <a:noFill/>
          <a:ln w="9525">
            <a:noFill/>
            <a:miter lim="800000"/>
            <a:headEnd/>
            <a:tailEnd/>
          </a:ln>
        </p:spPr>
      </p:pic>
      <p:sp>
        <p:nvSpPr>
          <p:cNvPr id="14375" name="Line 227"/>
          <p:cNvSpPr>
            <a:spLocks noChangeShapeType="1"/>
          </p:cNvSpPr>
          <p:nvPr/>
        </p:nvSpPr>
        <p:spPr bwMode="auto">
          <a:xfrm>
            <a:off x="6854825" y="1027113"/>
            <a:ext cx="3175" cy="841375"/>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76" name="Line 228"/>
          <p:cNvSpPr>
            <a:spLocks noChangeShapeType="1"/>
          </p:cNvSpPr>
          <p:nvPr/>
        </p:nvSpPr>
        <p:spPr bwMode="auto">
          <a:xfrm flipH="1">
            <a:off x="6858000" y="1579563"/>
            <a:ext cx="762000" cy="0"/>
          </a:xfrm>
          <a:prstGeom prst="line">
            <a:avLst/>
          </a:prstGeom>
          <a:noFill/>
          <a:ln w="25400">
            <a:solidFill>
              <a:schemeClr val="accent2"/>
            </a:solidFill>
            <a:round/>
            <a:headEnd type="none" w="sm" len="sm"/>
            <a:tailEnd type="none" w="sm" len="sm"/>
          </a:ln>
        </p:spPr>
        <p:txBody>
          <a:bodyPr wrap="none" anchor="ctr"/>
          <a:lstStyle/>
          <a:p>
            <a:endParaRPr lang="es-ES"/>
          </a:p>
        </p:txBody>
      </p:sp>
      <p:sp>
        <p:nvSpPr>
          <p:cNvPr id="14377" name="AutoShape 229"/>
          <p:cNvSpPr>
            <a:spLocks/>
          </p:cNvSpPr>
          <p:nvPr/>
        </p:nvSpPr>
        <p:spPr bwMode="auto">
          <a:xfrm rot="-5400000">
            <a:off x="4181475" y="-1154112"/>
            <a:ext cx="323850" cy="6553200"/>
          </a:xfrm>
          <a:prstGeom prst="leftBrace">
            <a:avLst>
              <a:gd name="adj1" fmla="val 168627"/>
              <a:gd name="adj2" fmla="val 50000"/>
            </a:avLst>
          </a:prstGeom>
          <a:noFill/>
          <a:ln w="9525">
            <a:solidFill>
              <a:schemeClr val="tx1"/>
            </a:solidFill>
            <a:round/>
            <a:headEnd/>
            <a:tailEnd/>
          </a:ln>
        </p:spPr>
        <p:txBody>
          <a:bodyPr wrap="none" anchor="ctr"/>
          <a:lstStyle/>
          <a:p>
            <a:endParaRPr lang="es-ES"/>
          </a:p>
        </p:txBody>
      </p:sp>
      <p:pic>
        <p:nvPicPr>
          <p:cNvPr id="14378" name="Picture 230"/>
          <p:cNvPicPr>
            <a:picLocks noChangeArrowheads="1"/>
          </p:cNvPicPr>
          <p:nvPr/>
        </p:nvPicPr>
        <p:blipFill>
          <a:blip r:embed="rId7" cstate="print"/>
          <a:srcRect/>
          <a:stretch>
            <a:fillRect/>
          </a:stretch>
        </p:blipFill>
        <p:spPr bwMode="auto">
          <a:xfrm>
            <a:off x="7467600" y="1195388"/>
            <a:ext cx="487363" cy="692150"/>
          </a:xfrm>
          <a:prstGeom prst="rect">
            <a:avLst/>
          </a:prstGeom>
          <a:noFill/>
          <a:ln w="12700">
            <a:noFill/>
            <a:miter lim="800000"/>
            <a:headEnd/>
            <a:tailEnd/>
          </a:ln>
        </p:spPr>
      </p:pic>
      <p:sp>
        <p:nvSpPr>
          <p:cNvPr id="14379" name="Text Box 231"/>
          <p:cNvSpPr txBox="1">
            <a:spLocks noChangeArrowheads="1"/>
          </p:cNvSpPr>
          <p:nvPr/>
        </p:nvSpPr>
        <p:spPr bwMode="auto">
          <a:xfrm>
            <a:off x="1757363" y="3640138"/>
            <a:ext cx="1446212" cy="274637"/>
          </a:xfrm>
          <a:prstGeom prst="rect">
            <a:avLst/>
          </a:prstGeom>
          <a:noFill/>
          <a:ln w="9525">
            <a:noFill/>
            <a:miter lim="800000"/>
            <a:headEnd/>
            <a:tailEnd/>
          </a:ln>
        </p:spPr>
        <p:txBody>
          <a:bodyPr wrap="none">
            <a:spAutoFit/>
          </a:bodyPr>
          <a:lstStyle/>
          <a:p>
            <a:pPr algn="ctr"/>
            <a:r>
              <a:rPr lang="es-ES" sz="1200" b="1">
                <a:latin typeface="Arial" charset="0"/>
              </a:rPr>
              <a:t>Router con IPSec</a:t>
            </a:r>
          </a:p>
        </p:txBody>
      </p:sp>
      <p:sp>
        <p:nvSpPr>
          <p:cNvPr id="14380" name="Rectangle 232"/>
          <p:cNvSpPr>
            <a:spLocks noChangeArrowheads="1"/>
          </p:cNvSpPr>
          <p:nvPr/>
        </p:nvSpPr>
        <p:spPr bwMode="auto">
          <a:xfrm>
            <a:off x="2743200" y="3252788"/>
            <a:ext cx="3124200" cy="685800"/>
          </a:xfrm>
          <a:prstGeom prst="rect">
            <a:avLst/>
          </a:prstGeom>
          <a:noFill/>
          <a:ln w="9525">
            <a:noFill/>
            <a:miter lim="800000"/>
            <a:headEnd/>
            <a:tailEnd/>
          </a:ln>
        </p:spPr>
        <p:txBody>
          <a:bodyPr lIns="77629" tIns="39520" rIns="77629" bIns="39520" anchor="ctr"/>
          <a:lstStyle/>
          <a:p>
            <a:pPr algn="ctr"/>
            <a:r>
              <a:rPr lang="en-GB" sz="2000" b="1">
                <a:solidFill>
                  <a:schemeClr val="tx2"/>
                </a:solidFill>
                <a:latin typeface="Arial" charset="0"/>
              </a:rPr>
              <a:t>IPSec modo túnel</a:t>
            </a:r>
          </a:p>
        </p:txBody>
      </p:sp>
      <p:sp>
        <p:nvSpPr>
          <p:cNvPr id="14381" name="Line 233"/>
          <p:cNvSpPr>
            <a:spLocks noChangeShapeType="1"/>
          </p:cNvSpPr>
          <p:nvPr/>
        </p:nvSpPr>
        <p:spPr bwMode="auto">
          <a:xfrm>
            <a:off x="76200" y="3252788"/>
            <a:ext cx="8915400" cy="0"/>
          </a:xfrm>
          <a:prstGeom prst="line">
            <a:avLst/>
          </a:prstGeom>
          <a:noFill/>
          <a:ln w="9525">
            <a:solidFill>
              <a:schemeClr val="tx1"/>
            </a:solidFill>
            <a:round/>
            <a:headEnd/>
            <a:tailEnd/>
          </a:ln>
        </p:spPr>
        <p:txBody>
          <a:bodyPr/>
          <a:lstStyle/>
          <a:p>
            <a:endParaRPr lang="es-ES"/>
          </a:p>
        </p:txBody>
      </p:sp>
      <p:sp>
        <p:nvSpPr>
          <p:cNvPr id="14382" name="Line 234"/>
          <p:cNvSpPr>
            <a:spLocks noChangeShapeType="1"/>
          </p:cNvSpPr>
          <p:nvPr/>
        </p:nvSpPr>
        <p:spPr bwMode="auto">
          <a:xfrm>
            <a:off x="2357438" y="3916363"/>
            <a:ext cx="228600" cy="304800"/>
          </a:xfrm>
          <a:prstGeom prst="line">
            <a:avLst/>
          </a:prstGeom>
          <a:noFill/>
          <a:ln w="9525">
            <a:solidFill>
              <a:schemeClr val="tx1"/>
            </a:solidFill>
            <a:round/>
            <a:headEnd/>
            <a:tailEnd type="triangle" w="med" len="med"/>
          </a:ln>
        </p:spPr>
        <p:txBody>
          <a:bodyPr/>
          <a:lstStyle/>
          <a:p>
            <a:endParaRPr lang="es-ES"/>
          </a:p>
        </p:txBody>
      </p:sp>
      <p:sp>
        <p:nvSpPr>
          <p:cNvPr id="14383" name="Text Box 235"/>
          <p:cNvSpPr txBox="1">
            <a:spLocks noChangeArrowheads="1"/>
          </p:cNvSpPr>
          <p:nvPr/>
        </p:nvSpPr>
        <p:spPr bwMode="auto">
          <a:xfrm>
            <a:off x="5580063" y="3644900"/>
            <a:ext cx="1446212" cy="274638"/>
          </a:xfrm>
          <a:prstGeom prst="rect">
            <a:avLst/>
          </a:prstGeom>
          <a:noFill/>
          <a:ln w="9525">
            <a:noFill/>
            <a:miter lim="800000"/>
            <a:headEnd/>
            <a:tailEnd/>
          </a:ln>
        </p:spPr>
        <p:txBody>
          <a:bodyPr wrap="none">
            <a:spAutoFit/>
          </a:bodyPr>
          <a:lstStyle/>
          <a:p>
            <a:pPr algn="ctr"/>
            <a:r>
              <a:rPr lang="es-ES" sz="1200" b="1">
                <a:latin typeface="Arial" charset="0"/>
              </a:rPr>
              <a:t>Router con IPSec</a:t>
            </a:r>
          </a:p>
        </p:txBody>
      </p:sp>
      <p:sp>
        <p:nvSpPr>
          <p:cNvPr id="14384" name="Line 236"/>
          <p:cNvSpPr>
            <a:spLocks noChangeShapeType="1"/>
          </p:cNvSpPr>
          <p:nvPr/>
        </p:nvSpPr>
        <p:spPr bwMode="auto">
          <a:xfrm flipH="1">
            <a:off x="6172200" y="3911600"/>
            <a:ext cx="228600" cy="381000"/>
          </a:xfrm>
          <a:prstGeom prst="line">
            <a:avLst/>
          </a:prstGeom>
          <a:noFill/>
          <a:ln w="9525">
            <a:solidFill>
              <a:schemeClr val="tx1"/>
            </a:solidFill>
            <a:round/>
            <a:headEnd/>
            <a:tailEnd type="triangle" w="med" len="med"/>
          </a:ln>
        </p:spPr>
        <p:txBody>
          <a:bodyPr/>
          <a:lstStyle/>
          <a:p>
            <a:endParaRPr lang="es-ES"/>
          </a:p>
        </p:txBody>
      </p:sp>
      <p:sp>
        <p:nvSpPr>
          <p:cNvPr id="14385" name="Text Box 237"/>
          <p:cNvSpPr txBox="1">
            <a:spLocks noChangeArrowheads="1"/>
          </p:cNvSpPr>
          <p:nvPr/>
        </p:nvSpPr>
        <p:spPr bwMode="auto">
          <a:xfrm>
            <a:off x="398463" y="333375"/>
            <a:ext cx="1293812" cy="274638"/>
          </a:xfrm>
          <a:prstGeom prst="rect">
            <a:avLst/>
          </a:prstGeom>
          <a:noFill/>
          <a:ln w="9525">
            <a:noFill/>
            <a:miter lim="800000"/>
            <a:headEnd/>
            <a:tailEnd/>
          </a:ln>
        </p:spPr>
        <p:txBody>
          <a:bodyPr wrap="none">
            <a:spAutoFit/>
          </a:bodyPr>
          <a:lstStyle/>
          <a:p>
            <a:pPr algn="ctr"/>
            <a:r>
              <a:rPr lang="es-ES" sz="1200" b="1">
                <a:latin typeface="Arial" charset="0"/>
              </a:rPr>
              <a:t>Host con IPSec</a:t>
            </a:r>
          </a:p>
        </p:txBody>
      </p:sp>
      <p:sp>
        <p:nvSpPr>
          <p:cNvPr id="14386" name="Text Box 238"/>
          <p:cNvSpPr txBox="1">
            <a:spLocks noChangeArrowheads="1"/>
          </p:cNvSpPr>
          <p:nvPr/>
        </p:nvSpPr>
        <p:spPr bwMode="auto">
          <a:xfrm>
            <a:off x="7092950" y="417513"/>
            <a:ext cx="1293813" cy="274637"/>
          </a:xfrm>
          <a:prstGeom prst="rect">
            <a:avLst/>
          </a:prstGeom>
          <a:noFill/>
          <a:ln w="9525">
            <a:noFill/>
            <a:miter lim="800000"/>
            <a:headEnd/>
            <a:tailEnd/>
          </a:ln>
        </p:spPr>
        <p:txBody>
          <a:bodyPr wrap="none">
            <a:spAutoFit/>
          </a:bodyPr>
          <a:lstStyle/>
          <a:p>
            <a:pPr algn="ctr"/>
            <a:r>
              <a:rPr lang="es-ES" sz="1200" b="1">
                <a:latin typeface="Arial" charset="0"/>
              </a:rPr>
              <a:t>Host con IPSec</a:t>
            </a:r>
          </a:p>
        </p:txBody>
      </p:sp>
      <p:sp>
        <p:nvSpPr>
          <p:cNvPr id="14387" name="Line 239"/>
          <p:cNvSpPr>
            <a:spLocks noChangeShapeType="1"/>
          </p:cNvSpPr>
          <p:nvPr/>
        </p:nvSpPr>
        <p:spPr bwMode="auto">
          <a:xfrm flipH="1">
            <a:off x="1066800" y="627063"/>
            <a:ext cx="1588" cy="339725"/>
          </a:xfrm>
          <a:prstGeom prst="line">
            <a:avLst/>
          </a:prstGeom>
          <a:noFill/>
          <a:ln w="9525">
            <a:solidFill>
              <a:schemeClr val="tx1"/>
            </a:solidFill>
            <a:round/>
            <a:headEnd/>
            <a:tailEnd type="triangle" w="med" len="med"/>
          </a:ln>
        </p:spPr>
        <p:txBody>
          <a:bodyPr/>
          <a:lstStyle/>
          <a:p>
            <a:endParaRPr lang="es-ES"/>
          </a:p>
        </p:txBody>
      </p:sp>
      <p:sp>
        <p:nvSpPr>
          <p:cNvPr id="14388" name="Line 240"/>
          <p:cNvSpPr>
            <a:spLocks noChangeShapeType="1"/>
          </p:cNvSpPr>
          <p:nvPr/>
        </p:nvSpPr>
        <p:spPr bwMode="auto">
          <a:xfrm>
            <a:off x="7696200" y="712788"/>
            <a:ext cx="0" cy="330200"/>
          </a:xfrm>
          <a:prstGeom prst="line">
            <a:avLst/>
          </a:prstGeom>
          <a:noFill/>
          <a:ln w="9525">
            <a:solidFill>
              <a:schemeClr val="tx1"/>
            </a:solidFill>
            <a:round/>
            <a:headEnd/>
            <a:tailEnd type="triangle" w="med" len="med"/>
          </a:ln>
        </p:spPr>
        <p:txBody>
          <a:bodyPr/>
          <a:lstStyle/>
          <a:p>
            <a:endParaRPr lang="es-ES"/>
          </a:p>
        </p:txBody>
      </p:sp>
      <p:sp>
        <p:nvSpPr>
          <p:cNvPr id="14389" name="Text Box 241"/>
          <p:cNvSpPr txBox="1">
            <a:spLocks noChangeArrowheads="1"/>
          </p:cNvSpPr>
          <p:nvPr/>
        </p:nvSpPr>
        <p:spPr bwMode="auto">
          <a:xfrm>
            <a:off x="5461000" y="1844675"/>
            <a:ext cx="1395413" cy="274638"/>
          </a:xfrm>
          <a:prstGeom prst="rect">
            <a:avLst/>
          </a:prstGeom>
          <a:noFill/>
          <a:ln w="9525">
            <a:noFill/>
            <a:miter lim="800000"/>
            <a:headEnd/>
            <a:tailEnd/>
          </a:ln>
        </p:spPr>
        <p:txBody>
          <a:bodyPr wrap="none">
            <a:spAutoFit/>
          </a:bodyPr>
          <a:lstStyle/>
          <a:p>
            <a:pPr algn="ctr"/>
            <a:r>
              <a:rPr lang="es-ES" sz="1200" b="1">
                <a:latin typeface="Arial" charset="0"/>
              </a:rPr>
              <a:t>Router sin IPSec</a:t>
            </a:r>
          </a:p>
        </p:txBody>
      </p:sp>
      <p:sp>
        <p:nvSpPr>
          <p:cNvPr id="14390" name="Text Box 242"/>
          <p:cNvSpPr txBox="1">
            <a:spLocks noChangeArrowheads="1"/>
          </p:cNvSpPr>
          <p:nvPr/>
        </p:nvSpPr>
        <p:spPr bwMode="auto">
          <a:xfrm>
            <a:off x="2268538" y="1844675"/>
            <a:ext cx="1395412" cy="274638"/>
          </a:xfrm>
          <a:prstGeom prst="rect">
            <a:avLst/>
          </a:prstGeom>
          <a:noFill/>
          <a:ln w="9525">
            <a:noFill/>
            <a:miter lim="800000"/>
            <a:headEnd/>
            <a:tailEnd/>
          </a:ln>
        </p:spPr>
        <p:txBody>
          <a:bodyPr wrap="none">
            <a:spAutoFit/>
          </a:bodyPr>
          <a:lstStyle/>
          <a:p>
            <a:pPr algn="ctr"/>
            <a:r>
              <a:rPr lang="es-ES" sz="1200" b="1">
                <a:latin typeface="Arial" charset="0"/>
              </a:rPr>
              <a:t>Router sin IPSec</a:t>
            </a:r>
          </a:p>
        </p:txBody>
      </p:sp>
      <p:sp>
        <p:nvSpPr>
          <p:cNvPr id="14391" name="Text Box 243"/>
          <p:cNvSpPr txBox="1">
            <a:spLocks noChangeArrowheads="1"/>
          </p:cNvSpPr>
          <p:nvPr/>
        </p:nvSpPr>
        <p:spPr bwMode="auto">
          <a:xfrm>
            <a:off x="376238" y="3802063"/>
            <a:ext cx="1243012" cy="274637"/>
          </a:xfrm>
          <a:prstGeom prst="rect">
            <a:avLst/>
          </a:prstGeom>
          <a:noFill/>
          <a:ln w="9525">
            <a:noFill/>
            <a:miter lim="800000"/>
            <a:headEnd/>
            <a:tailEnd/>
          </a:ln>
        </p:spPr>
        <p:txBody>
          <a:bodyPr wrap="none">
            <a:spAutoFit/>
          </a:bodyPr>
          <a:lstStyle/>
          <a:p>
            <a:pPr algn="ctr"/>
            <a:r>
              <a:rPr lang="es-ES" sz="1200" b="1">
                <a:latin typeface="Arial" charset="0"/>
              </a:rPr>
              <a:t>Host sin IPSec</a:t>
            </a:r>
          </a:p>
        </p:txBody>
      </p:sp>
      <p:sp>
        <p:nvSpPr>
          <p:cNvPr id="14392" name="Text Box 244"/>
          <p:cNvSpPr txBox="1">
            <a:spLocks noChangeArrowheads="1"/>
          </p:cNvSpPr>
          <p:nvPr/>
        </p:nvSpPr>
        <p:spPr bwMode="auto">
          <a:xfrm>
            <a:off x="7235825" y="3802063"/>
            <a:ext cx="1243013" cy="274637"/>
          </a:xfrm>
          <a:prstGeom prst="rect">
            <a:avLst/>
          </a:prstGeom>
          <a:noFill/>
          <a:ln w="9525">
            <a:noFill/>
            <a:miter lim="800000"/>
            <a:headEnd/>
            <a:tailEnd/>
          </a:ln>
        </p:spPr>
        <p:txBody>
          <a:bodyPr wrap="none">
            <a:spAutoFit/>
          </a:bodyPr>
          <a:lstStyle/>
          <a:p>
            <a:pPr algn="ctr"/>
            <a:r>
              <a:rPr lang="es-ES" sz="1200" b="1">
                <a:latin typeface="Arial" charset="0"/>
              </a:rPr>
              <a:t>Host sin IPSec</a:t>
            </a:r>
          </a:p>
        </p:txBody>
      </p:sp>
      <p:sp>
        <p:nvSpPr>
          <p:cNvPr id="14393" name="Line 245"/>
          <p:cNvSpPr>
            <a:spLocks noChangeShapeType="1"/>
          </p:cNvSpPr>
          <p:nvPr/>
        </p:nvSpPr>
        <p:spPr bwMode="auto">
          <a:xfrm>
            <a:off x="1082675" y="4041775"/>
            <a:ext cx="3175" cy="319088"/>
          </a:xfrm>
          <a:prstGeom prst="line">
            <a:avLst/>
          </a:prstGeom>
          <a:noFill/>
          <a:ln w="9525">
            <a:solidFill>
              <a:schemeClr val="tx1"/>
            </a:solidFill>
            <a:round/>
            <a:headEnd/>
            <a:tailEnd type="triangle" w="med" len="med"/>
          </a:ln>
        </p:spPr>
        <p:txBody>
          <a:bodyPr/>
          <a:lstStyle/>
          <a:p>
            <a:endParaRPr lang="es-ES"/>
          </a:p>
        </p:txBody>
      </p:sp>
      <p:sp>
        <p:nvSpPr>
          <p:cNvPr id="14394" name="Line 246"/>
          <p:cNvSpPr>
            <a:spLocks noChangeShapeType="1"/>
          </p:cNvSpPr>
          <p:nvPr/>
        </p:nvSpPr>
        <p:spPr bwMode="auto">
          <a:xfrm>
            <a:off x="7712075" y="4097338"/>
            <a:ext cx="3175" cy="339725"/>
          </a:xfrm>
          <a:prstGeom prst="line">
            <a:avLst/>
          </a:prstGeom>
          <a:noFill/>
          <a:ln w="9525">
            <a:solidFill>
              <a:schemeClr val="tx1"/>
            </a:solidFill>
            <a:round/>
            <a:headEnd/>
            <a:tailEnd type="triangle" w="med" len="med"/>
          </a:ln>
        </p:spPr>
        <p:txBody>
          <a:bodyPr/>
          <a:lstStyle/>
          <a:p>
            <a:endParaRPr lang="es-ES"/>
          </a:p>
        </p:txBody>
      </p:sp>
      <p:grpSp>
        <p:nvGrpSpPr>
          <p:cNvPr id="14613" name="Group 247"/>
          <p:cNvGrpSpPr>
            <a:grpSpLocks/>
          </p:cNvGrpSpPr>
          <p:nvPr/>
        </p:nvGrpSpPr>
        <p:grpSpPr bwMode="auto">
          <a:xfrm>
            <a:off x="7524750" y="1484313"/>
            <a:ext cx="396875" cy="165100"/>
            <a:chOff x="4844" y="983"/>
            <a:chExt cx="250" cy="104"/>
          </a:xfrm>
        </p:grpSpPr>
        <p:sp>
          <p:nvSpPr>
            <p:cNvPr id="14426" name="Freeform 24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27" name="Freeform 249"/>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28" name="Freeform 250"/>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4429" name="Line 251"/>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4430" name="Line 252"/>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4431" name="Line 253"/>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4432" name="Oval 254"/>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4433" name="Oval 255"/>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4434" name="Oval 256"/>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grpSp>
        <p:nvGrpSpPr>
          <p:cNvPr id="14615" name="Group 257"/>
          <p:cNvGrpSpPr>
            <a:grpSpLocks/>
          </p:cNvGrpSpPr>
          <p:nvPr/>
        </p:nvGrpSpPr>
        <p:grpSpPr bwMode="auto">
          <a:xfrm>
            <a:off x="900113" y="1268413"/>
            <a:ext cx="396875" cy="165100"/>
            <a:chOff x="4844" y="983"/>
            <a:chExt cx="250" cy="104"/>
          </a:xfrm>
        </p:grpSpPr>
        <p:sp>
          <p:nvSpPr>
            <p:cNvPr id="14417" name="Freeform 25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18" name="Freeform 259"/>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19" name="Freeform 260"/>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4420" name="Line 261"/>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4421" name="Line 262"/>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4422" name="Line 263"/>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4423" name="Oval 264"/>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4424" name="Oval 265"/>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4425" name="Oval 266"/>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grpSp>
        <p:nvGrpSpPr>
          <p:cNvPr id="14616" name="Group 267"/>
          <p:cNvGrpSpPr>
            <a:grpSpLocks/>
          </p:cNvGrpSpPr>
          <p:nvPr/>
        </p:nvGrpSpPr>
        <p:grpSpPr bwMode="auto">
          <a:xfrm>
            <a:off x="2519363" y="4724400"/>
            <a:ext cx="396875" cy="165100"/>
            <a:chOff x="4844" y="983"/>
            <a:chExt cx="250" cy="104"/>
          </a:xfrm>
        </p:grpSpPr>
        <p:sp>
          <p:nvSpPr>
            <p:cNvPr id="14408" name="Freeform 26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09" name="Freeform 269"/>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10" name="Freeform 270"/>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4411" name="Line 271"/>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4412" name="Line 272"/>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4413" name="Line 273"/>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4414" name="Oval 274"/>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4415" name="Oval 275"/>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4416" name="Oval 276"/>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grpSp>
        <p:nvGrpSpPr>
          <p:cNvPr id="14617" name="Group 277"/>
          <p:cNvGrpSpPr>
            <a:grpSpLocks/>
          </p:cNvGrpSpPr>
          <p:nvPr/>
        </p:nvGrpSpPr>
        <p:grpSpPr bwMode="auto">
          <a:xfrm>
            <a:off x="5830888" y="4632325"/>
            <a:ext cx="396875" cy="165100"/>
            <a:chOff x="4844" y="983"/>
            <a:chExt cx="250" cy="104"/>
          </a:xfrm>
        </p:grpSpPr>
        <p:sp>
          <p:nvSpPr>
            <p:cNvPr id="14399" name="Freeform 27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00" name="Freeform 279"/>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4401" name="Freeform 280"/>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4402" name="Line 281"/>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4403" name="Line 282"/>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4404" name="Line 283"/>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4405" name="Oval 284"/>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4406" name="Oval 285"/>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4407" name="Oval 286"/>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86000" y="284163"/>
            <a:ext cx="3702050" cy="641350"/>
          </a:xfrm>
          <a:prstGeom prst="rect">
            <a:avLst/>
          </a:prstGeom>
          <a:noFill/>
          <a:ln w="9525">
            <a:noFill/>
            <a:miter lim="800000"/>
            <a:headEnd/>
            <a:tailEnd/>
          </a:ln>
        </p:spPr>
        <p:txBody>
          <a:bodyPr wrap="none">
            <a:spAutoFit/>
          </a:bodyPr>
          <a:lstStyle/>
          <a:p>
            <a:r>
              <a:rPr lang="es-ES" sz="3600"/>
              <a:t>Encapsulado IPSec</a:t>
            </a:r>
          </a:p>
        </p:txBody>
      </p:sp>
      <p:sp>
        <p:nvSpPr>
          <p:cNvPr id="15363" name="Rectangle 3"/>
          <p:cNvSpPr>
            <a:spLocks noChangeArrowheads="1"/>
          </p:cNvSpPr>
          <p:nvPr/>
        </p:nvSpPr>
        <p:spPr bwMode="auto">
          <a:xfrm>
            <a:off x="5638800" y="4313238"/>
            <a:ext cx="2895600" cy="457200"/>
          </a:xfrm>
          <a:prstGeom prst="rect">
            <a:avLst/>
          </a:prstGeom>
          <a:solidFill>
            <a:schemeClr val="accent1"/>
          </a:solidFill>
          <a:ln w="9525">
            <a:solidFill>
              <a:schemeClr val="tx1"/>
            </a:solidFill>
            <a:miter lim="800000"/>
            <a:headEnd/>
            <a:tailEnd/>
          </a:ln>
        </p:spPr>
        <p:txBody>
          <a:bodyPr wrap="none" anchor="ctr"/>
          <a:lstStyle/>
          <a:p>
            <a:pPr algn="ctr"/>
            <a:r>
              <a:rPr lang="es-ES" sz="1600" b="1">
                <a:latin typeface="Arial" charset="0"/>
              </a:rPr>
              <a:t>Datos</a:t>
            </a:r>
          </a:p>
        </p:txBody>
      </p:sp>
      <p:sp>
        <p:nvSpPr>
          <p:cNvPr id="15364" name="Rectangle 4"/>
          <p:cNvSpPr>
            <a:spLocks noChangeArrowheads="1"/>
          </p:cNvSpPr>
          <p:nvPr/>
        </p:nvSpPr>
        <p:spPr bwMode="auto">
          <a:xfrm>
            <a:off x="4191000" y="4313238"/>
            <a:ext cx="1447800" cy="457200"/>
          </a:xfrm>
          <a:prstGeom prst="rect">
            <a:avLst/>
          </a:prstGeom>
          <a:solidFill>
            <a:srgbClr val="00FFFF"/>
          </a:solidFill>
          <a:ln w="9525">
            <a:solidFill>
              <a:schemeClr val="tx1"/>
            </a:solidFill>
            <a:miter lim="800000"/>
            <a:headEnd/>
            <a:tailEnd/>
          </a:ln>
        </p:spPr>
        <p:txBody>
          <a:bodyPr wrap="none" anchor="ctr"/>
          <a:lstStyle/>
          <a:p>
            <a:pPr algn="ctr"/>
            <a:r>
              <a:rPr lang="es-ES" sz="1600" b="1">
                <a:latin typeface="Arial" charset="0"/>
              </a:rPr>
              <a:t>Cabecera</a:t>
            </a:r>
          </a:p>
          <a:p>
            <a:pPr algn="ctr"/>
            <a:r>
              <a:rPr lang="es-ES" sz="1600" b="1">
                <a:latin typeface="Arial" charset="0"/>
              </a:rPr>
              <a:t> IP</a:t>
            </a:r>
          </a:p>
        </p:txBody>
      </p:sp>
      <p:sp>
        <p:nvSpPr>
          <p:cNvPr id="15365" name="Rectangle 5"/>
          <p:cNvSpPr>
            <a:spLocks noChangeArrowheads="1"/>
          </p:cNvSpPr>
          <p:nvPr/>
        </p:nvSpPr>
        <p:spPr bwMode="auto">
          <a:xfrm>
            <a:off x="2743200" y="5334000"/>
            <a:ext cx="1447800" cy="457200"/>
          </a:xfrm>
          <a:prstGeom prst="rect">
            <a:avLst/>
          </a:prstGeom>
          <a:solidFill>
            <a:srgbClr val="99CCFF"/>
          </a:solidFill>
          <a:ln w="9525">
            <a:solidFill>
              <a:schemeClr val="tx1"/>
            </a:solidFill>
            <a:miter lim="800000"/>
            <a:headEnd/>
            <a:tailEnd/>
          </a:ln>
        </p:spPr>
        <p:txBody>
          <a:bodyPr wrap="none" anchor="ctr"/>
          <a:lstStyle/>
          <a:p>
            <a:pPr algn="ctr"/>
            <a:r>
              <a:rPr lang="es-ES" sz="1600" b="1">
                <a:latin typeface="Arial" charset="0"/>
              </a:rPr>
              <a:t>Cabecera</a:t>
            </a:r>
          </a:p>
          <a:p>
            <a:pPr algn="ctr"/>
            <a:r>
              <a:rPr lang="es-ES" sz="1600" b="1">
                <a:latin typeface="Arial" charset="0"/>
              </a:rPr>
              <a:t> IPSec</a:t>
            </a:r>
          </a:p>
        </p:txBody>
      </p:sp>
      <p:sp>
        <p:nvSpPr>
          <p:cNvPr id="15366" name="Rectangle 6"/>
          <p:cNvSpPr>
            <a:spLocks noChangeArrowheads="1"/>
          </p:cNvSpPr>
          <p:nvPr/>
        </p:nvSpPr>
        <p:spPr bwMode="auto">
          <a:xfrm>
            <a:off x="1295400" y="5334000"/>
            <a:ext cx="1447800" cy="457200"/>
          </a:xfrm>
          <a:prstGeom prst="rect">
            <a:avLst/>
          </a:prstGeom>
          <a:solidFill>
            <a:srgbClr val="CC99FF"/>
          </a:solidFill>
          <a:ln w="9525">
            <a:solidFill>
              <a:schemeClr val="tx1"/>
            </a:solidFill>
            <a:miter lim="800000"/>
            <a:headEnd/>
            <a:tailEnd/>
          </a:ln>
        </p:spPr>
        <p:txBody>
          <a:bodyPr wrap="none" anchor="ctr"/>
          <a:lstStyle/>
          <a:p>
            <a:pPr algn="ctr"/>
            <a:r>
              <a:rPr lang="es-ES" sz="1600" b="1">
                <a:latin typeface="Arial" charset="0"/>
              </a:rPr>
              <a:t>Cabecera</a:t>
            </a:r>
          </a:p>
          <a:p>
            <a:pPr algn="ctr"/>
            <a:r>
              <a:rPr lang="es-ES" sz="1600" b="1">
                <a:latin typeface="Arial" charset="0"/>
              </a:rPr>
              <a:t> IP Túnel</a:t>
            </a:r>
          </a:p>
        </p:txBody>
      </p:sp>
      <p:sp>
        <p:nvSpPr>
          <p:cNvPr id="15367" name="Rectangle 7" descr="Tablero de damas grande"/>
          <p:cNvSpPr>
            <a:spLocks noChangeArrowheads="1"/>
          </p:cNvSpPr>
          <p:nvPr/>
        </p:nvSpPr>
        <p:spPr bwMode="auto">
          <a:xfrm>
            <a:off x="5638800" y="5334000"/>
            <a:ext cx="2895600" cy="457200"/>
          </a:xfrm>
          <a:prstGeom prst="rect">
            <a:avLst/>
          </a:prstGeom>
          <a:pattFill prst="lgCheck">
            <a:fgClr>
              <a:schemeClr val="accent1"/>
            </a:fgClr>
            <a:bgClr>
              <a:schemeClr val="bg1"/>
            </a:bgClr>
          </a:pattFill>
          <a:ln w="9525">
            <a:solidFill>
              <a:schemeClr val="tx1"/>
            </a:solidFill>
            <a:miter lim="800000"/>
            <a:headEnd/>
            <a:tailEnd/>
          </a:ln>
        </p:spPr>
        <p:txBody>
          <a:bodyPr wrap="none" anchor="ctr"/>
          <a:lstStyle/>
          <a:p>
            <a:pPr algn="ctr"/>
            <a:r>
              <a:rPr lang="es-ES" sz="1600" b="1">
                <a:latin typeface="Arial" charset="0"/>
              </a:rPr>
              <a:t>Datos</a:t>
            </a:r>
          </a:p>
        </p:txBody>
      </p:sp>
      <p:sp>
        <p:nvSpPr>
          <p:cNvPr id="15368" name="Rectangle 8" descr="Tablero de damas grande"/>
          <p:cNvSpPr>
            <a:spLocks noChangeArrowheads="1"/>
          </p:cNvSpPr>
          <p:nvPr/>
        </p:nvSpPr>
        <p:spPr bwMode="auto">
          <a:xfrm>
            <a:off x="4191000" y="5334000"/>
            <a:ext cx="1447800" cy="457200"/>
          </a:xfrm>
          <a:prstGeom prst="rect">
            <a:avLst/>
          </a:prstGeom>
          <a:pattFill prst="lgCheck">
            <a:fgClr>
              <a:srgbClr val="00FFFF"/>
            </a:fgClr>
            <a:bgClr>
              <a:srgbClr val="FFFFFF"/>
            </a:bgClr>
          </a:pattFill>
          <a:ln w="9525">
            <a:solidFill>
              <a:schemeClr val="tx1"/>
            </a:solidFill>
            <a:miter lim="800000"/>
            <a:headEnd/>
            <a:tailEnd/>
          </a:ln>
        </p:spPr>
        <p:txBody>
          <a:bodyPr wrap="none" anchor="ctr"/>
          <a:lstStyle/>
          <a:p>
            <a:pPr algn="ctr"/>
            <a:r>
              <a:rPr lang="es-ES" sz="1600" b="1">
                <a:latin typeface="Arial" charset="0"/>
              </a:rPr>
              <a:t>Cabecera</a:t>
            </a:r>
          </a:p>
          <a:p>
            <a:pPr algn="ctr"/>
            <a:r>
              <a:rPr lang="es-ES" sz="1600" b="1">
                <a:latin typeface="Arial" charset="0"/>
              </a:rPr>
              <a:t> IP</a:t>
            </a:r>
          </a:p>
        </p:txBody>
      </p:sp>
      <p:sp>
        <p:nvSpPr>
          <p:cNvPr id="15369" name="Rectangle 9"/>
          <p:cNvSpPr>
            <a:spLocks noChangeArrowheads="1"/>
          </p:cNvSpPr>
          <p:nvPr/>
        </p:nvSpPr>
        <p:spPr bwMode="auto">
          <a:xfrm>
            <a:off x="5638800" y="1646238"/>
            <a:ext cx="2895600" cy="457200"/>
          </a:xfrm>
          <a:prstGeom prst="rect">
            <a:avLst/>
          </a:prstGeom>
          <a:solidFill>
            <a:schemeClr val="accent1"/>
          </a:solidFill>
          <a:ln w="9525">
            <a:solidFill>
              <a:schemeClr val="tx1"/>
            </a:solidFill>
            <a:miter lim="800000"/>
            <a:headEnd/>
            <a:tailEnd/>
          </a:ln>
        </p:spPr>
        <p:txBody>
          <a:bodyPr wrap="none" anchor="ctr"/>
          <a:lstStyle/>
          <a:p>
            <a:pPr algn="ctr"/>
            <a:r>
              <a:rPr lang="es-ES" sz="1600" b="1">
                <a:latin typeface="Arial" charset="0"/>
              </a:rPr>
              <a:t>Datos</a:t>
            </a:r>
          </a:p>
        </p:txBody>
      </p:sp>
      <p:sp>
        <p:nvSpPr>
          <p:cNvPr id="15370" name="Rectangle 10"/>
          <p:cNvSpPr>
            <a:spLocks noChangeArrowheads="1"/>
          </p:cNvSpPr>
          <p:nvPr/>
        </p:nvSpPr>
        <p:spPr bwMode="auto">
          <a:xfrm>
            <a:off x="4191000" y="1646238"/>
            <a:ext cx="1447800" cy="457200"/>
          </a:xfrm>
          <a:prstGeom prst="rect">
            <a:avLst/>
          </a:prstGeom>
          <a:solidFill>
            <a:srgbClr val="00FFFF"/>
          </a:solidFill>
          <a:ln w="9525">
            <a:solidFill>
              <a:schemeClr val="tx1"/>
            </a:solidFill>
            <a:miter lim="800000"/>
            <a:headEnd/>
            <a:tailEnd/>
          </a:ln>
        </p:spPr>
        <p:txBody>
          <a:bodyPr wrap="none" anchor="ctr"/>
          <a:lstStyle/>
          <a:p>
            <a:pPr algn="ctr"/>
            <a:r>
              <a:rPr lang="es-ES" sz="1600" b="1">
                <a:latin typeface="Arial" charset="0"/>
              </a:rPr>
              <a:t>Cabecera IP</a:t>
            </a:r>
          </a:p>
        </p:txBody>
      </p:sp>
      <p:sp>
        <p:nvSpPr>
          <p:cNvPr id="15371" name="Rectangle 11"/>
          <p:cNvSpPr>
            <a:spLocks noChangeArrowheads="1"/>
          </p:cNvSpPr>
          <p:nvPr/>
        </p:nvSpPr>
        <p:spPr bwMode="auto">
          <a:xfrm>
            <a:off x="4191000" y="2636838"/>
            <a:ext cx="1447800" cy="457200"/>
          </a:xfrm>
          <a:prstGeom prst="rect">
            <a:avLst/>
          </a:prstGeom>
          <a:solidFill>
            <a:srgbClr val="99CCFF"/>
          </a:solidFill>
          <a:ln w="9525">
            <a:solidFill>
              <a:schemeClr val="tx1"/>
            </a:solidFill>
            <a:miter lim="800000"/>
            <a:headEnd/>
            <a:tailEnd/>
          </a:ln>
        </p:spPr>
        <p:txBody>
          <a:bodyPr wrap="none" anchor="ctr"/>
          <a:lstStyle/>
          <a:p>
            <a:pPr algn="ctr"/>
            <a:r>
              <a:rPr lang="es-ES" sz="1600" b="1">
                <a:latin typeface="Arial" charset="0"/>
              </a:rPr>
              <a:t>Cabecera </a:t>
            </a:r>
          </a:p>
          <a:p>
            <a:pPr algn="ctr"/>
            <a:r>
              <a:rPr lang="es-ES" sz="1600" b="1">
                <a:latin typeface="Arial" charset="0"/>
              </a:rPr>
              <a:t>IPSec</a:t>
            </a:r>
          </a:p>
        </p:txBody>
      </p:sp>
      <p:sp>
        <p:nvSpPr>
          <p:cNvPr id="15372" name="Rectangle 12" descr="Tablero de damas grande"/>
          <p:cNvSpPr>
            <a:spLocks noChangeArrowheads="1"/>
          </p:cNvSpPr>
          <p:nvPr/>
        </p:nvSpPr>
        <p:spPr bwMode="auto">
          <a:xfrm>
            <a:off x="5638800" y="2636838"/>
            <a:ext cx="2895600" cy="457200"/>
          </a:xfrm>
          <a:prstGeom prst="rect">
            <a:avLst/>
          </a:prstGeom>
          <a:pattFill prst="lgCheck">
            <a:fgClr>
              <a:schemeClr val="accent1"/>
            </a:fgClr>
            <a:bgClr>
              <a:schemeClr val="bg1"/>
            </a:bgClr>
          </a:pattFill>
          <a:ln w="9525">
            <a:solidFill>
              <a:schemeClr val="tx1"/>
            </a:solidFill>
            <a:miter lim="800000"/>
            <a:headEnd/>
            <a:tailEnd/>
          </a:ln>
        </p:spPr>
        <p:txBody>
          <a:bodyPr wrap="none" anchor="ctr"/>
          <a:lstStyle/>
          <a:p>
            <a:pPr algn="ctr"/>
            <a:r>
              <a:rPr lang="es-ES" sz="1600" b="1">
                <a:latin typeface="Arial" charset="0"/>
              </a:rPr>
              <a:t>Datos</a:t>
            </a:r>
          </a:p>
        </p:txBody>
      </p:sp>
      <p:sp>
        <p:nvSpPr>
          <p:cNvPr id="15373" name="Rectangle 13"/>
          <p:cNvSpPr>
            <a:spLocks noChangeArrowheads="1"/>
          </p:cNvSpPr>
          <p:nvPr/>
        </p:nvSpPr>
        <p:spPr bwMode="auto">
          <a:xfrm>
            <a:off x="2743200" y="2636838"/>
            <a:ext cx="1447800" cy="457200"/>
          </a:xfrm>
          <a:prstGeom prst="rect">
            <a:avLst/>
          </a:prstGeom>
          <a:solidFill>
            <a:srgbClr val="00FFFF"/>
          </a:solidFill>
          <a:ln w="9525">
            <a:solidFill>
              <a:schemeClr val="tx1"/>
            </a:solidFill>
            <a:miter lim="800000"/>
            <a:headEnd/>
            <a:tailEnd/>
          </a:ln>
        </p:spPr>
        <p:txBody>
          <a:bodyPr wrap="none" anchor="ctr"/>
          <a:lstStyle/>
          <a:p>
            <a:pPr algn="ctr"/>
            <a:r>
              <a:rPr lang="es-ES" sz="1600" b="1">
                <a:latin typeface="Arial" charset="0"/>
              </a:rPr>
              <a:t>Cabecera IP</a:t>
            </a:r>
          </a:p>
        </p:txBody>
      </p:sp>
      <p:sp>
        <p:nvSpPr>
          <p:cNvPr id="15374" name="Line 14"/>
          <p:cNvSpPr>
            <a:spLocks noChangeShapeType="1"/>
          </p:cNvSpPr>
          <p:nvPr/>
        </p:nvSpPr>
        <p:spPr bwMode="auto">
          <a:xfrm>
            <a:off x="7162800" y="2179638"/>
            <a:ext cx="0" cy="381000"/>
          </a:xfrm>
          <a:prstGeom prst="line">
            <a:avLst/>
          </a:prstGeom>
          <a:noFill/>
          <a:ln w="9525">
            <a:solidFill>
              <a:schemeClr val="tx1"/>
            </a:solidFill>
            <a:round/>
            <a:headEnd/>
            <a:tailEnd type="triangle" w="med" len="med"/>
          </a:ln>
        </p:spPr>
        <p:txBody>
          <a:bodyPr/>
          <a:lstStyle/>
          <a:p>
            <a:endParaRPr lang="es-ES"/>
          </a:p>
        </p:txBody>
      </p:sp>
      <p:sp>
        <p:nvSpPr>
          <p:cNvPr id="15375" name="Line 15"/>
          <p:cNvSpPr>
            <a:spLocks noChangeShapeType="1"/>
          </p:cNvSpPr>
          <p:nvPr/>
        </p:nvSpPr>
        <p:spPr bwMode="auto">
          <a:xfrm>
            <a:off x="7162800" y="4846638"/>
            <a:ext cx="0" cy="381000"/>
          </a:xfrm>
          <a:prstGeom prst="line">
            <a:avLst/>
          </a:prstGeom>
          <a:noFill/>
          <a:ln w="9525">
            <a:solidFill>
              <a:schemeClr val="tx1"/>
            </a:solidFill>
            <a:round/>
            <a:headEnd/>
            <a:tailEnd type="triangle" w="med" len="med"/>
          </a:ln>
        </p:spPr>
        <p:txBody>
          <a:bodyPr/>
          <a:lstStyle/>
          <a:p>
            <a:endParaRPr lang="es-ES"/>
          </a:p>
        </p:txBody>
      </p:sp>
      <p:sp>
        <p:nvSpPr>
          <p:cNvPr id="15376" name="Line 16"/>
          <p:cNvSpPr>
            <a:spLocks noChangeShapeType="1"/>
          </p:cNvSpPr>
          <p:nvPr/>
        </p:nvSpPr>
        <p:spPr bwMode="auto">
          <a:xfrm>
            <a:off x="4876800" y="4846638"/>
            <a:ext cx="0" cy="381000"/>
          </a:xfrm>
          <a:prstGeom prst="line">
            <a:avLst/>
          </a:prstGeom>
          <a:noFill/>
          <a:ln w="9525">
            <a:solidFill>
              <a:schemeClr val="tx1"/>
            </a:solidFill>
            <a:round/>
            <a:headEnd/>
            <a:tailEnd type="triangle" w="med" len="med"/>
          </a:ln>
        </p:spPr>
        <p:txBody>
          <a:bodyPr/>
          <a:lstStyle/>
          <a:p>
            <a:endParaRPr lang="es-ES"/>
          </a:p>
        </p:txBody>
      </p:sp>
      <p:sp>
        <p:nvSpPr>
          <p:cNvPr id="15377" name="Line 17"/>
          <p:cNvSpPr>
            <a:spLocks noChangeShapeType="1"/>
          </p:cNvSpPr>
          <p:nvPr/>
        </p:nvSpPr>
        <p:spPr bwMode="auto">
          <a:xfrm flipH="1">
            <a:off x="3352800" y="2179638"/>
            <a:ext cx="1600200" cy="381000"/>
          </a:xfrm>
          <a:prstGeom prst="line">
            <a:avLst/>
          </a:prstGeom>
          <a:noFill/>
          <a:ln w="9525">
            <a:solidFill>
              <a:schemeClr val="tx1"/>
            </a:solidFill>
            <a:round/>
            <a:headEnd/>
            <a:tailEnd type="triangle" w="med" len="med"/>
          </a:ln>
        </p:spPr>
        <p:txBody>
          <a:bodyPr/>
          <a:lstStyle/>
          <a:p>
            <a:endParaRPr lang="es-ES"/>
          </a:p>
        </p:txBody>
      </p:sp>
      <p:sp>
        <p:nvSpPr>
          <p:cNvPr id="15378" name="AutoShape 18"/>
          <p:cNvSpPr>
            <a:spLocks/>
          </p:cNvSpPr>
          <p:nvPr/>
        </p:nvSpPr>
        <p:spPr bwMode="auto">
          <a:xfrm rot="-5400000">
            <a:off x="6210300" y="3817938"/>
            <a:ext cx="304800" cy="4343400"/>
          </a:xfrm>
          <a:prstGeom prst="leftBrace">
            <a:avLst>
              <a:gd name="adj1" fmla="val 118750"/>
              <a:gd name="adj2" fmla="val 50000"/>
            </a:avLst>
          </a:prstGeom>
          <a:noFill/>
          <a:ln w="9525">
            <a:solidFill>
              <a:schemeClr val="tx1"/>
            </a:solidFill>
            <a:round/>
            <a:headEnd/>
            <a:tailEnd/>
          </a:ln>
        </p:spPr>
        <p:txBody>
          <a:bodyPr wrap="none" anchor="ctr"/>
          <a:lstStyle/>
          <a:p>
            <a:endParaRPr lang="es-ES"/>
          </a:p>
        </p:txBody>
      </p:sp>
      <p:sp>
        <p:nvSpPr>
          <p:cNvPr id="15379" name="AutoShape 19"/>
          <p:cNvSpPr>
            <a:spLocks/>
          </p:cNvSpPr>
          <p:nvPr/>
        </p:nvSpPr>
        <p:spPr bwMode="auto">
          <a:xfrm rot="-5400000">
            <a:off x="6934200" y="1874838"/>
            <a:ext cx="304800" cy="2895600"/>
          </a:xfrm>
          <a:prstGeom prst="leftBrace">
            <a:avLst>
              <a:gd name="adj1" fmla="val 79167"/>
              <a:gd name="adj2" fmla="val 50000"/>
            </a:avLst>
          </a:prstGeom>
          <a:noFill/>
          <a:ln w="9525">
            <a:solidFill>
              <a:schemeClr val="tx1"/>
            </a:solidFill>
            <a:round/>
            <a:headEnd/>
            <a:tailEnd/>
          </a:ln>
        </p:spPr>
        <p:txBody>
          <a:bodyPr wrap="none" anchor="ctr"/>
          <a:lstStyle/>
          <a:p>
            <a:endParaRPr lang="es-ES"/>
          </a:p>
        </p:txBody>
      </p:sp>
      <p:sp>
        <p:nvSpPr>
          <p:cNvPr id="15380" name="Text Box 20"/>
          <p:cNvSpPr txBox="1">
            <a:spLocks noChangeArrowheads="1"/>
          </p:cNvSpPr>
          <p:nvPr/>
        </p:nvSpPr>
        <p:spPr bwMode="auto">
          <a:xfrm>
            <a:off x="4800600" y="6142038"/>
            <a:ext cx="2927350" cy="366712"/>
          </a:xfrm>
          <a:prstGeom prst="rect">
            <a:avLst/>
          </a:prstGeom>
          <a:noFill/>
          <a:ln w="9525">
            <a:noFill/>
            <a:miter lim="800000"/>
            <a:headEnd/>
            <a:tailEnd/>
          </a:ln>
        </p:spPr>
        <p:txBody>
          <a:bodyPr wrap="none">
            <a:spAutoFit/>
          </a:bodyPr>
          <a:lstStyle/>
          <a:p>
            <a:r>
              <a:rPr lang="es-ES" b="1">
                <a:latin typeface="Arial" charset="0"/>
              </a:rPr>
              <a:t>Encriptado si se usa ESP</a:t>
            </a:r>
          </a:p>
        </p:txBody>
      </p:sp>
      <p:sp>
        <p:nvSpPr>
          <p:cNvPr id="15381" name="Text Box 21"/>
          <p:cNvSpPr txBox="1">
            <a:spLocks noChangeArrowheads="1"/>
          </p:cNvSpPr>
          <p:nvPr/>
        </p:nvSpPr>
        <p:spPr bwMode="auto">
          <a:xfrm>
            <a:off x="5562600" y="3489325"/>
            <a:ext cx="2927350" cy="366713"/>
          </a:xfrm>
          <a:prstGeom prst="rect">
            <a:avLst/>
          </a:prstGeom>
          <a:noFill/>
          <a:ln w="9525">
            <a:noFill/>
            <a:miter lim="800000"/>
            <a:headEnd/>
            <a:tailEnd/>
          </a:ln>
        </p:spPr>
        <p:txBody>
          <a:bodyPr wrap="none">
            <a:spAutoFit/>
          </a:bodyPr>
          <a:lstStyle/>
          <a:p>
            <a:r>
              <a:rPr lang="es-ES" b="1">
                <a:latin typeface="Arial" charset="0"/>
              </a:rPr>
              <a:t>Encriptado si se usa ESP</a:t>
            </a:r>
          </a:p>
        </p:txBody>
      </p:sp>
      <p:sp>
        <p:nvSpPr>
          <p:cNvPr id="15382" name="Text Box 22"/>
          <p:cNvSpPr txBox="1">
            <a:spLocks noChangeArrowheads="1"/>
          </p:cNvSpPr>
          <p:nvPr/>
        </p:nvSpPr>
        <p:spPr bwMode="auto">
          <a:xfrm>
            <a:off x="669925" y="1493838"/>
            <a:ext cx="2206625" cy="457200"/>
          </a:xfrm>
          <a:prstGeom prst="rect">
            <a:avLst/>
          </a:prstGeom>
          <a:noFill/>
          <a:ln w="9525">
            <a:noFill/>
            <a:miter lim="800000"/>
            <a:headEnd/>
            <a:tailEnd/>
          </a:ln>
        </p:spPr>
        <p:txBody>
          <a:bodyPr wrap="none">
            <a:spAutoFit/>
          </a:bodyPr>
          <a:lstStyle/>
          <a:p>
            <a:r>
              <a:rPr lang="es-ES" sz="2400"/>
              <a:t>Modo transporte</a:t>
            </a:r>
          </a:p>
        </p:txBody>
      </p:sp>
      <p:sp>
        <p:nvSpPr>
          <p:cNvPr id="15383" name="Text Box 23"/>
          <p:cNvSpPr txBox="1">
            <a:spLocks noChangeArrowheads="1"/>
          </p:cNvSpPr>
          <p:nvPr/>
        </p:nvSpPr>
        <p:spPr bwMode="auto">
          <a:xfrm>
            <a:off x="685800" y="4237038"/>
            <a:ext cx="1597025" cy="457200"/>
          </a:xfrm>
          <a:prstGeom prst="rect">
            <a:avLst/>
          </a:prstGeom>
          <a:noFill/>
          <a:ln w="9525">
            <a:noFill/>
            <a:miter lim="800000"/>
            <a:headEnd/>
            <a:tailEnd/>
          </a:ln>
        </p:spPr>
        <p:txBody>
          <a:bodyPr wrap="none">
            <a:spAutoFit/>
          </a:bodyPr>
          <a:lstStyle/>
          <a:p>
            <a:r>
              <a:rPr lang="es-ES" sz="2400"/>
              <a:t>Modo túnel</a:t>
            </a:r>
          </a:p>
        </p:txBody>
      </p:sp>
      <p:sp>
        <p:nvSpPr>
          <p:cNvPr id="15384" name="Line 24"/>
          <p:cNvSpPr>
            <a:spLocks noChangeShapeType="1"/>
          </p:cNvSpPr>
          <p:nvPr/>
        </p:nvSpPr>
        <p:spPr bwMode="auto">
          <a:xfrm>
            <a:off x="76200" y="3932238"/>
            <a:ext cx="8915400" cy="0"/>
          </a:xfrm>
          <a:prstGeom prst="line">
            <a:avLst/>
          </a:prstGeom>
          <a:noFill/>
          <a:ln w="9525">
            <a:solidFill>
              <a:schemeClr val="tx1"/>
            </a:solidFill>
            <a:round/>
            <a:headEnd/>
            <a:tailEnd/>
          </a:ln>
        </p:spPr>
        <p:txBody>
          <a:bodyPr/>
          <a:lstStyle/>
          <a:p>
            <a:endParaRPr lang="es-ES"/>
          </a:p>
        </p:txBody>
      </p:sp>
      <p:grpSp>
        <p:nvGrpSpPr>
          <p:cNvPr id="2" name="Group 25"/>
          <p:cNvGrpSpPr>
            <a:grpSpLocks/>
          </p:cNvGrpSpPr>
          <p:nvPr/>
        </p:nvGrpSpPr>
        <p:grpSpPr bwMode="auto">
          <a:xfrm>
            <a:off x="5830888" y="2781300"/>
            <a:ext cx="396875" cy="165100"/>
            <a:chOff x="4844" y="983"/>
            <a:chExt cx="250" cy="104"/>
          </a:xfrm>
        </p:grpSpPr>
        <p:sp>
          <p:nvSpPr>
            <p:cNvPr id="15406" name="Freeform 26"/>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5407" name="Freeform 27"/>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5408" name="Freeform 2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5409" name="Line 29"/>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5410" name="Line 30"/>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5411" name="Line 31"/>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5412" name="Oval 32"/>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5413" name="Oval 33"/>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5414" name="Oval 34"/>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grpSp>
        <p:nvGrpSpPr>
          <p:cNvPr id="3" name="Group 35"/>
          <p:cNvGrpSpPr>
            <a:grpSpLocks/>
          </p:cNvGrpSpPr>
          <p:nvPr/>
        </p:nvGrpSpPr>
        <p:grpSpPr bwMode="auto">
          <a:xfrm>
            <a:off x="5830888" y="5495925"/>
            <a:ext cx="396875" cy="165100"/>
            <a:chOff x="4844" y="983"/>
            <a:chExt cx="250" cy="104"/>
          </a:xfrm>
        </p:grpSpPr>
        <p:sp>
          <p:nvSpPr>
            <p:cNvPr id="15397" name="Freeform 36"/>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5398" name="Freeform 37"/>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5399" name="Freeform 3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5400" name="Line 39"/>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5401" name="Line 40"/>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5402" name="Line 41"/>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5403" name="Oval 42"/>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5404" name="Oval 43"/>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5405" name="Oval 44"/>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grpSp>
        <p:nvGrpSpPr>
          <p:cNvPr id="4" name="Group 45"/>
          <p:cNvGrpSpPr>
            <a:grpSpLocks/>
          </p:cNvGrpSpPr>
          <p:nvPr/>
        </p:nvGrpSpPr>
        <p:grpSpPr bwMode="auto">
          <a:xfrm>
            <a:off x="4356100" y="5568950"/>
            <a:ext cx="396875" cy="165100"/>
            <a:chOff x="4844" y="983"/>
            <a:chExt cx="250" cy="104"/>
          </a:xfrm>
        </p:grpSpPr>
        <p:sp>
          <p:nvSpPr>
            <p:cNvPr id="15388" name="Freeform 46"/>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5389" name="Freeform 47"/>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6 w 165"/>
                <a:gd name="T33" fmla="*/ 5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5"/>
                <a:gd name="T52" fmla="*/ 0 h 51"/>
                <a:gd name="T53" fmla="*/ 165 w 165"/>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lnTo>
                    <a:pt x="6" y="51"/>
                  </a:lnTo>
                  <a:close/>
                </a:path>
              </a:pathLst>
            </a:custGeom>
            <a:solidFill>
              <a:srgbClr val="000000"/>
            </a:solidFill>
            <a:ln w="9525">
              <a:noFill/>
              <a:round/>
              <a:headEnd/>
              <a:tailEnd/>
            </a:ln>
          </p:spPr>
          <p:txBody>
            <a:bodyPr/>
            <a:lstStyle/>
            <a:p>
              <a:endParaRPr lang="es-ES"/>
            </a:p>
          </p:txBody>
        </p:sp>
        <p:sp>
          <p:nvSpPr>
            <p:cNvPr id="15390" name="Freeform 48"/>
            <p:cNvSpPr>
              <a:spLocks/>
            </p:cNvSpPr>
            <p:nvPr/>
          </p:nvSpPr>
          <p:spPr bwMode="auto">
            <a:xfrm>
              <a:off x="4929" y="1012"/>
              <a:ext cx="165" cy="51"/>
            </a:xfrm>
            <a:custGeom>
              <a:avLst/>
              <a:gdLst>
                <a:gd name="T0" fmla="*/ 6 w 165"/>
                <a:gd name="T1" fmla="*/ 51 h 51"/>
                <a:gd name="T2" fmla="*/ 35 w 165"/>
                <a:gd name="T3" fmla="*/ 51 h 51"/>
                <a:gd name="T4" fmla="*/ 35 w 165"/>
                <a:gd name="T5" fmla="*/ 40 h 51"/>
                <a:gd name="T6" fmla="*/ 149 w 165"/>
                <a:gd name="T7" fmla="*/ 40 h 51"/>
                <a:gd name="T8" fmla="*/ 165 w 165"/>
                <a:gd name="T9" fmla="*/ 24 h 51"/>
                <a:gd name="T10" fmla="*/ 144 w 165"/>
                <a:gd name="T11" fmla="*/ 6 h 51"/>
                <a:gd name="T12" fmla="*/ 133 w 165"/>
                <a:gd name="T13" fmla="*/ 16 h 51"/>
                <a:gd name="T14" fmla="*/ 115 w 165"/>
                <a:gd name="T15" fmla="*/ 0 h 51"/>
                <a:gd name="T16" fmla="*/ 99 w 165"/>
                <a:gd name="T17" fmla="*/ 16 h 51"/>
                <a:gd name="T18" fmla="*/ 85 w 165"/>
                <a:gd name="T19" fmla="*/ 16 h 51"/>
                <a:gd name="T20" fmla="*/ 75 w 165"/>
                <a:gd name="T21" fmla="*/ 3 h 51"/>
                <a:gd name="T22" fmla="*/ 67 w 165"/>
                <a:gd name="T23" fmla="*/ 3 h 51"/>
                <a:gd name="T24" fmla="*/ 59 w 165"/>
                <a:gd name="T25" fmla="*/ 14 h 51"/>
                <a:gd name="T26" fmla="*/ 35 w 165"/>
                <a:gd name="T27" fmla="*/ 14 h 51"/>
                <a:gd name="T28" fmla="*/ 35 w 165"/>
                <a:gd name="T29" fmla="*/ 3 h 51"/>
                <a:gd name="T30" fmla="*/ 0 w 165"/>
                <a:gd name="T31" fmla="*/ 3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65"/>
                <a:gd name="T49" fmla="*/ 0 h 51"/>
                <a:gd name="T50" fmla="*/ 165 w 16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65" h="51">
                  <a:moveTo>
                    <a:pt x="6" y="51"/>
                  </a:moveTo>
                  <a:lnTo>
                    <a:pt x="35" y="51"/>
                  </a:lnTo>
                  <a:lnTo>
                    <a:pt x="35" y="40"/>
                  </a:lnTo>
                  <a:lnTo>
                    <a:pt x="149" y="40"/>
                  </a:lnTo>
                  <a:lnTo>
                    <a:pt x="165" y="24"/>
                  </a:lnTo>
                  <a:lnTo>
                    <a:pt x="144" y="6"/>
                  </a:lnTo>
                  <a:lnTo>
                    <a:pt x="133" y="16"/>
                  </a:lnTo>
                  <a:lnTo>
                    <a:pt x="115" y="0"/>
                  </a:lnTo>
                  <a:lnTo>
                    <a:pt x="99" y="16"/>
                  </a:lnTo>
                  <a:lnTo>
                    <a:pt x="85" y="16"/>
                  </a:lnTo>
                  <a:lnTo>
                    <a:pt x="75" y="3"/>
                  </a:lnTo>
                  <a:lnTo>
                    <a:pt x="67" y="3"/>
                  </a:lnTo>
                  <a:lnTo>
                    <a:pt x="59" y="14"/>
                  </a:lnTo>
                  <a:lnTo>
                    <a:pt x="35" y="14"/>
                  </a:lnTo>
                  <a:lnTo>
                    <a:pt x="35" y="3"/>
                  </a:lnTo>
                  <a:lnTo>
                    <a:pt x="0" y="3"/>
                  </a:lnTo>
                </a:path>
              </a:pathLst>
            </a:custGeom>
            <a:noFill/>
            <a:ln w="4763">
              <a:solidFill>
                <a:srgbClr val="000000"/>
              </a:solidFill>
              <a:round/>
              <a:headEnd/>
              <a:tailEnd/>
            </a:ln>
          </p:spPr>
          <p:txBody>
            <a:bodyPr/>
            <a:lstStyle/>
            <a:p>
              <a:endParaRPr lang="es-ES"/>
            </a:p>
          </p:txBody>
        </p:sp>
        <p:sp>
          <p:nvSpPr>
            <p:cNvPr id="15391" name="Line 49"/>
            <p:cNvSpPr>
              <a:spLocks noChangeShapeType="1"/>
            </p:cNvSpPr>
            <p:nvPr/>
          </p:nvSpPr>
          <p:spPr bwMode="auto">
            <a:xfrm>
              <a:off x="4943" y="1036"/>
              <a:ext cx="146" cy="1"/>
            </a:xfrm>
            <a:prstGeom prst="line">
              <a:avLst/>
            </a:prstGeom>
            <a:noFill/>
            <a:ln w="7938">
              <a:solidFill>
                <a:srgbClr val="FFFFFF"/>
              </a:solidFill>
              <a:round/>
              <a:headEnd/>
              <a:tailEnd/>
            </a:ln>
          </p:spPr>
          <p:txBody>
            <a:bodyPr/>
            <a:lstStyle/>
            <a:p>
              <a:endParaRPr lang="es-ES"/>
            </a:p>
          </p:txBody>
        </p:sp>
        <p:sp>
          <p:nvSpPr>
            <p:cNvPr id="15392" name="Line 50"/>
            <p:cNvSpPr>
              <a:spLocks noChangeShapeType="1"/>
            </p:cNvSpPr>
            <p:nvPr/>
          </p:nvSpPr>
          <p:spPr bwMode="auto">
            <a:xfrm flipH="1">
              <a:off x="4900" y="1047"/>
              <a:ext cx="184" cy="1"/>
            </a:xfrm>
            <a:prstGeom prst="line">
              <a:avLst/>
            </a:prstGeom>
            <a:noFill/>
            <a:ln w="7938">
              <a:solidFill>
                <a:srgbClr val="FFFFFF"/>
              </a:solidFill>
              <a:round/>
              <a:headEnd/>
              <a:tailEnd/>
            </a:ln>
          </p:spPr>
          <p:txBody>
            <a:bodyPr/>
            <a:lstStyle/>
            <a:p>
              <a:endParaRPr lang="es-ES"/>
            </a:p>
          </p:txBody>
        </p:sp>
        <p:sp>
          <p:nvSpPr>
            <p:cNvPr id="15393" name="Line 51"/>
            <p:cNvSpPr>
              <a:spLocks noChangeShapeType="1"/>
            </p:cNvSpPr>
            <p:nvPr/>
          </p:nvSpPr>
          <p:spPr bwMode="auto">
            <a:xfrm flipH="1">
              <a:off x="4908" y="1058"/>
              <a:ext cx="56" cy="1"/>
            </a:xfrm>
            <a:prstGeom prst="line">
              <a:avLst/>
            </a:prstGeom>
            <a:noFill/>
            <a:ln w="7938">
              <a:solidFill>
                <a:srgbClr val="FFFFFF"/>
              </a:solidFill>
              <a:round/>
              <a:headEnd/>
              <a:tailEnd/>
            </a:ln>
          </p:spPr>
          <p:txBody>
            <a:bodyPr/>
            <a:lstStyle/>
            <a:p>
              <a:endParaRPr lang="es-ES"/>
            </a:p>
          </p:txBody>
        </p:sp>
        <p:sp>
          <p:nvSpPr>
            <p:cNvPr id="15394" name="Oval 52"/>
            <p:cNvSpPr>
              <a:spLocks noChangeArrowheads="1"/>
            </p:cNvSpPr>
            <p:nvPr/>
          </p:nvSpPr>
          <p:spPr bwMode="auto">
            <a:xfrm>
              <a:off x="4844" y="983"/>
              <a:ext cx="102" cy="104"/>
            </a:xfrm>
            <a:prstGeom prst="ellipse">
              <a:avLst/>
            </a:prstGeom>
            <a:solidFill>
              <a:srgbClr val="FFFFFF"/>
            </a:solidFill>
            <a:ln w="7938">
              <a:solidFill>
                <a:srgbClr val="000000"/>
              </a:solidFill>
              <a:round/>
              <a:headEnd/>
              <a:tailEnd/>
            </a:ln>
          </p:spPr>
          <p:txBody>
            <a:bodyPr/>
            <a:lstStyle/>
            <a:p>
              <a:endParaRPr lang="es-ES"/>
            </a:p>
          </p:txBody>
        </p:sp>
        <p:sp>
          <p:nvSpPr>
            <p:cNvPr id="15395" name="Oval 53"/>
            <p:cNvSpPr>
              <a:spLocks noChangeArrowheads="1"/>
            </p:cNvSpPr>
            <p:nvPr/>
          </p:nvSpPr>
          <p:spPr bwMode="auto">
            <a:xfrm>
              <a:off x="4853" y="995"/>
              <a:ext cx="81" cy="80"/>
            </a:xfrm>
            <a:prstGeom prst="ellipse">
              <a:avLst/>
            </a:prstGeom>
            <a:solidFill>
              <a:srgbClr val="000000"/>
            </a:solidFill>
            <a:ln w="4763">
              <a:solidFill>
                <a:srgbClr val="000000"/>
              </a:solidFill>
              <a:round/>
              <a:headEnd/>
              <a:tailEnd/>
            </a:ln>
          </p:spPr>
          <p:txBody>
            <a:bodyPr/>
            <a:lstStyle/>
            <a:p>
              <a:endParaRPr lang="es-ES"/>
            </a:p>
          </p:txBody>
        </p:sp>
        <p:sp>
          <p:nvSpPr>
            <p:cNvPr id="15396" name="Oval 54"/>
            <p:cNvSpPr>
              <a:spLocks noChangeArrowheads="1"/>
            </p:cNvSpPr>
            <p:nvPr/>
          </p:nvSpPr>
          <p:spPr bwMode="auto">
            <a:xfrm>
              <a:off x="4860" y="1026"/>
              <a:ext cx="19" cy="18"/>
            </a:xfrm>
            <a:prstGeom prst="ellipse">
              <a:avLst/>
            </a:prstGeom>
            <a:solidFill>
              <a:srgbClr val="FFFFFF"/>
            </a:solidFill>
            <a:ln w="9525">
              <a:noFill/>
              <a:round/>
              <a:headEnd/>
              <a:tailEnd/>
            </a:ln>
          </p:spPr>
          <p:txBody>
            <a:bodyPr/>
            <a:lstStyle/>
            <a:p>
              <a:endParaRPr lang="es-ES"/>
            </a:p>
          </p:txBody>
        </p:sp>
      </p:gr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143000"/>
          </a:xfrm>
        </p:spPr>
        <p:txBody>
          <a:bodyPr/>
          <a:lstStyle/>
          <a:p>
            <a:pPr eaLnBrk="1" hangingPunct="1"/>
            <a:r>
              <a:rPr lang="es-ES_tradnl" smtClean="0">
                <a:latin typeface="Times New Roman" pitchFamily="18" charset="0"/>
              </a:rPr>
              <a:t>Sumario</a:t>
            </a:r>
            <a:endParaRPr lang="es-ES" smtClean="0">
              <a:latin typeface="Times New Roman" pitchFamily="18" charset="0"/>
            </a:endParaRPr>
          </a:p>
        </p:txBody>
      </p:sp>
      <p:sp>
        <p:nvSpPr>
          <p:cNvPr id="16387" name="Rectangle 3"/>
          <p:cNvSpPr>
            <a:spLocks noGrp="1" noChangeArrowheads="1"/>
          </p:cNvSpPr>
          <p:nvPr>
            <p:ph type="body" idx="1"/>
          </p:nvPr>
        </p:nvSpPr>
        <p:spPr>
          <a:xfrm>
            <a:off x="457200" y="1340768"/>
            <a:ext cx="8229600" cy="4525963"/>
          </a:xfrm>
        </p:spPr>
        <p:txBody>
          <a:bodyPr/>
          <a:lstStyle/>
          <a:p>
            <a:pPr eaLnBrk="1" hangingPunct="1"/>
            <a:r>
              <a:rPr lang="es-ES_tradnl" dirty="0" smtClean="0">
                <a:latin typeface="Times New Roman" pitchFamily="18" charset="0"/>
                <a:cs typeface="Times New Roman" pitchFamily="18" charset="0"/>
              </a:rPr>
              <a:t>Listas de Control de Acceso (</a:t>
            </a:r>
            <a:r>
              <a:rPr lang="es-ES_tradnl" dirty="0" err="1" smtClean="0">
                <a:latin typeface="Times New Roman" pitchFamily="18" charset="0"/>
                <a:cs typeface="Times New Roman" pitchFamily="18" charset="0"/>
              </a:rPr>
              <a:t>ACLs</a:t>
            </a:r>
            <a:r>
              <a:rPr lang="es-ES_tradnl" dirty="0" smtClean="0">
                <a:latin typeface="Times New Roman" pitchFamily="18" charset="0"/>
                <a:cs typeface="Times New Roman" pitchFamily="18" charset="0"/>
              </a:rPr>
              <a:t>)</a:t>
            </a:r>
          </a:p>
          <a:p>
            <a:pPr eaLnBrk="1" hangingPunct="1"/>
            <a:r>
              <a:rPr lang="es-ES_tradnl" dirty="0" smtClean="0">
                <a:latin typeface="Times New Roman" pitchFamily="18" charset="0"/>
                <a:cs typeface="Times New Roman" pitchFamily="18" charset="0"/>
              </a:rPr>
              <a:t>Dispositivos de protección frente a ataques. Cortafuegos</a:t>
            </a:r>
          </a:p>
          <a:p>
            <a:pPr eaLnBrk="1" hangingPunct="1"/>
            <a:r>
              <a:rPr lang="es-ES_tradnl" dirty="0" smtClean="0">
                <a:latin typeface="Times New Roman" pitchFamily="18" charset="0"/>
                <a:cs typeface="Times New Roman" pitchFamily="18" charset="0"/>
              </a:rPr>
              <a:t>Túneles. Redes Privadas Virtuales</a:t>
            </a:r>
          </a:p>
          <a:p>
            <a:pPr eaLnBrk="1" hangingPunct="1"/>
            <a:r>
              <a:rPr lang="es-ES_tradnl" dirty="0" err="1" smtClean="0">
                <a:latin typeface="Times New Roman" pitchFamily="18" charset="0"/>
                <a:cs typeface="Times New Roman" pitchFamily="18" charset="0"/>
              </a:rPr>
              <a:t>IPSec</a:t>
            </a:r>
            <a:endParaRPr lang="es-ES_tradnl" dirty="0" smtClean="0">
              <a:latin typeface="Times New Roman" pitchFamily="18" charset="0"/>
              <a:cs typeface="Times New Roman" pitchFamily="18" charset="0"/>
            </a:endParaRPr>
          </a:p>
          <a:p>
            <a:pPr eaLnBrk="1" hangingPunct="1"/>
            <a:r>
              <a:rPr lang="es-ES_tradnl" b="1" dirty="0">
                <a:solidFill>
                  <a:srgbClr val="FF0000"/>
                </a:solidFill>
                <a:latin typeface="Times New Roman" pitchFamily="18" charset="0"/>
                <a:cs typeface="Times New Roman" pitchFamily="18" charset="0"/>
              </a:rPr>
              <a:t>NAT. Tipos y limitaciones</a:t>
            </a:r>
          </a:p>
          <a:p>
            <a:pPr marL="0" indent="0" eaLnBrk="1" hangingPunct="1">
              <a:buNone/>
            </a:pPr>
            <a:endParaRPr lang="es-ES_tradnl" dirty="0" smtClean="0">
              <a:latin typeface="Times New Roman" pitchFamily="18" charset="0"/>
              <a:cs typeface="Times New Roman" pitchFamily="18" charset="0"/>
            </a:endParaRPr>
          </a:p>
          <a:p>
            <a:pPr eaLnBrk="1" hangingPunct="1">
              <a:buNone/>
            </a:pPr>
            <a:endParaRPr lang="es-ES_tradnl"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9790367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381000"/>
            <a:ext cx="8610600" cy="990600"/>
          </a:xfrm>
        </p:spPr>
        <p:txBody>
          <a:bodyPr/>
          <a:lstStyle/>
          <a:p>
            <a:pPr eaLnBrk="1" hangingPunct="1"/>
            <a:r>
              <a:rPr lang="es-ES_tradnl" sz="3600" smtClean="0">
                <a:latin typeface="Times New Roman" pitchFamily="18" charset="0"/>
              </a:rPr>
              <a:t>Traducción de direcciones (NAT). RFC 1631</a:t>
            </a:r>
            <a:endParaRPr lang="es-ES" sz="3600" smtClean="0">
              <a:latin typeface="Times New Roman" pitchFamily="18" charset="0"/>
            </a:endParaRPr>
          </a:p>
        </p:txBody>
      </p:sp>
      <p:sp>
        <p:nvSpPr>
          <p:cNvPr id="17411" name="Rectangle 3"/>
          <p:cNvSpPr>
            <a:spLocks noGrp="1" noChangeArrowheads="1"/>
          </p:cNvSpPr>
          <p:nvPr>
            <p:ph type="body" idx="1"/>
          </p:nvPr>
        </p:nvSpPr>
        <p:spPr>
          <a:xfrm>
            <a:off x="685800" y="1524000"/>
            <a:ext cx="7772400" cy="4419600"/>
          </a:xfrm>
        </p:spPr>
        <p:txBody>
          <a:bodyPr/>
          <a:lstStyle/>
          <a:p>
            <a:pPr eaLnBrk="1" hangingPunct="1">
              <a:lnSpc>
                <a:spcPct val="80000"/>
              </a:lnSpc>
            </a:pPr>
            <a:r>
              <a:rPr lang="es-ES_tradnl" sz="2800" smtClean="0">
                <a:latin typeface="Times New Roman" pitchFamily="18" charset="0"/>
              </a:rPr>
              <a:t>Consiste en traducir una dirección IP en otra de acuerdo con cierta tabla de equivalencias.</a:t>
            </a:r>
          </a:p>
          <a:p>
            <a:pPr eaLnBrk="1" hangingPunct="1">
              <a:lnSpc>
                <a:spcPct val="80000"/>
              </a:lnSpc>
            </a:pPr>
            <a:r>
              <a:rPr lang="es-ES" sz="2800" smtClean="0">
                <a:latin typeface="Times New Roman" pitchFamily="18" charset="0"/>
              </a:rPr>
              <a:t>Se utiliza mucho como mecanismo para ‘extender’ el rango de direcciones disponible en una red. Por ejemplo usar una sola IP pública para dar acceso a cientos de ordenadores.</a:t>
            </a:r>
            <a:endParaRPr lang="es-ES_tradnl" sz="2800" smtClean="0">
              <a:latin typeface="Times New Roman" pitchFamily="18" charset="0"/>
            </a:endParaRPr>
          </a:p>
          <a:p>
            <a:pPr eaLnBrk="1" hangingPunct="1">
              <a:lnSpc>
                <a:spcPct val="80000"/>
              </a:lnSpc>
            </a:pPr>
            <a:r>
              <a:rPr lang="es-ES_tradnl" sz="2800" smtClean="0">
                <a:latin typeface="Times New Roman" pitchFamily="18" charset="0"/>
              </a:rPr>
              <a:t>NAT se suele utilizar para conectar a Internet redes IP que utilizan rangos privados (RFC 1918): 10.*.*.*, 172.16-31.*.* y 192.168.0-255.*.</a:t>
            </a:r>
          </a:p>
          <a:p>
            <a:pPr eaLnBrk="1" hangingPunct="1">
              <a:lnSpc>
                <a:spcPct val="80000"/>
              </a:lnSpc>
            </a:pPr>
            <a:r>
              <a:rPr lang="es-ES_tradnl" sz="2800" smtClean="0">
                <a:latin typeface="Times New Roman" pitchFamily="18" charset="0"/>
              </a:rPr>
              <a:t>Normalmente la traducción la realiza el dispositivo (router) que conecta la red al exterior.</a:t>
            </a:r>
          </a:p>
        </p:txBody>
      </p:sp>
    </p:spTree>
    <p:extLst>
      <p:ext uri="{BB962C8B-B14F-4D97-AF65-F5344CB8AC3E}">
        <p14:creationId xmlns:p14="http://schemas.microsoft.com/office/powerpoint/2010/main" val="1062372867"/>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reeform 2"/>
          <p:cNvSpPr>
            <a:spLocks/>
          </p:cNvSpPr>
          <p:nvPr/>
        </p:nvSpPr>
        <p:spPr bwMode="auto">
          <a:xfrm rot="3600000">
            <a:off x="6141244" y="3659982"/>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8435" name="Freeform 3"/>
          <p:cNvSpPr>
            <a:spLocks/>
          </p:cNvSpPr>
          <p:nvPr/>
        </p:nvSpPr>
        <p:spPr bwMode="auto">
          <a:xfrm rot="7200000">
            <a:off x="6238082" y="2170906"/>
            <a:ext cx="1708150" cy="93663"/>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18436" name="Line 4"/>
          <p:cNvSpPr>
            <a:spLocks noChangeShapeType="1"/>
          </p:cNvSpPr>
          <p:nvPr/>
        </p:nvSpPr>
        <p:spPr bwMode="auto">
          <a:xfrm>
            <a:off x="2414588" y="1822450"/>
            <a:ext cx="1587" cy="2392363"/>
          </a:xfrm>
          <a:prstGeom prst="line">
            <a:avLst/>
          </a:prstGeom>
          <a:noFill/>
          <a:ln w="25400">
            <a:solidFill>
              <a:schemeClr val="accent2"/>
            </a:solidFill>
            <a:round/>
            <a:headEnd/>
            <a:tailEnd/>
          </a:ln>
        </p:spPr>
        <p:txBody>
          <a:bodyPr/>
          <a:lstStyle/>
          <a:p>
            <a:endParaRPr lang="es-ES"/>
          </a:p>
        </p:txBody>
      </p:sp>
      <p:sp>
        <p:nvSpPr>
          <p:cNvPr id="18437" name="Line 5"/>
          <p:cNvSpPr>
            <a:spLocks noChangeShapeType="1"/>
          </p:cNvSpPr>
          <p:nvPr/>
        </p:nvSpPr>
        <p:spPr bwMode="auto">
          <a:xfrm>
            <a:off x="1652588" y="3946525"/>
            <a:ext cx="762000" cy="0"/>
          </a:xfrm>
          <a:prstGeom prst="line">
            <a:avLst/>
          </a:prstGeom>
          <a:noFill/>
          <a:ln w="25400">
            <a:solidFill>
              <a:schemeClr val="accent2"/>
            </a:solidFill>
            <a:round/>
            <a:headEnd/>
            <a:tailEnd/>
          </a:ln>
        </p:spPr>
        <p:txBody>
          <a:bodyPr/>
          <a:lstStyle/>
          <a:p>
            <a:endParaRPr lang="es-ES"/>
          </a:p>
        </p:txBody>
      </p:sp>
      <p:sp>
        <p:nvSpPr>
          <p:cNvPr id="18438" name="Line 6"/>
          <p:cNvSpPr>
            <a:spLocks noChangeShapeType="1"/>
          </p:cNvSpPr>
          <p:nvPr/>
        </p:nvSpPr>
        <p:spPr bwMode="auto">
          <a:xfrm>
            <a:off x="1500188" y="2355850"/>
            <a:ext cx="914400" cy="0"/>
          </a:xfrm>
          <a:prstGeom prst="line">
            <a:avLst/>
          </a:prstGeom>
          <a:noFill/>
          <a:ln w="25400">
            <a:solidFill>
              <a:schemeClr val="accent2"/>
            </a:solidFill>
            <a:round/>
            <a:headEnd/>
            <a:tailEnd/>
          </a:ln>
        </p:spPr>
        <p:txBody>
          <a:bodyPr/>
          <a:lstStyle/>
          <a:p>
            <a:endParaRPr lang="es-ES"/>
          </a:p>
        </p:txBody>
      </p:sp>
      <p:sp>
        <p:nvSpPr>
          <p:cNvPr id="18439" name="Line 7"/>
          <p:cNvSpPr>
            <a:spLocks noChangeShapeType="1"/>
          </p:cNvSpPr>
          <p:nvPr/>
        </p:nvSpPr>
        <p:spPr bwMode="auto">
          <a:xfrm flipH="1" flipV="1">
            <a:off x="2414588" y="3117850"/>
            <a:ext cx="1295400" cy="0"/>
          </a:xfrm>
          <a:prstGeom prst="line">
            <a:avLst/>
          </a:prstGeom>
          <a:noFill/>
          <a:ln w="25400">
            <a:solidFill>
              <a:schemeClr val="accent2"/>
            </a:solidFill>
            <a:round/>
            <a:headEnd/>
            <a:tailEnd/>
          </a:ln>
        </p:spPr>
        <p:txBody>
          <a:bodyPr/>
          <a:lstStyle/>
          <a:p>
            <a:endParaRPr lang="es-ES"/>
          </a:p>
        </p:txBody>
      </p:sp>
      <p:sp>
        <p:nvSpPr>
          <p:cNvPr id="18440" name="Freeform 8"/>
          <p:cNvSpPr>
            <a:spLocks/>
          </p:cNvSpPr>
          <p:nvPr/>
        </p:nvSpPr>
        <p:spPr bwMode="auto">
          <a:xfrm>
            <a:off x="4043363" y="3114675"/>
            <a:ext cx="2270125" cy="79375"/>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18441" name="Picture 9"/>
          <p:cNvPicPr>
            <a:picLocks noChangeArrowheads="1"/>
          </p:cNvPicPr>
          <p:nvPr/>
        </p:nvPicPr>
        <p:blipFill>
          <a:blip r:embed="rId3" cstate="print"/>
          <a:srcRect/>
          <a:stretch>
            <a:fillRect/>
          </a:stretch>
        </p:blipFill>
        <p:spPr bwMode="auto">
          <a:xfrm>
            <a:off x="3595688" y="2736850"/>
            <a:ext cx="1084262" cy="800100"/>
          </a:xfrm>
          <a:prstGeom prst="rect">
            <a:avLst/>
          </a:prstGeom>
          <a:noFill/>
          <a:ln w="12700">
            <a:noFill/>
            <a:miter lim="800000"/>
            <a:headEnd/>
            <a:tailEnd/>
          </a:ln>
        </p:spPr>
      </p:pic>
      <p:pic>
        <p:nvPicPr>
          <p:cNvPr id="18442" name="Picture 10"/>
          <p:cNvPicPr>
            <a:picLocks noChangeArrowheads="1"/>
          </p:cNvPicPr>
          <p:nvPr/>
        </p:nvPicPr>
        <p:blipFill>
          <a:blip r:embed="rId4" cstate="print"/>
          <a:srcRect/>
          <a:stretch>
            <a:fillRect/>
          </a:stretch>
        </p:blipFill>
        <p:spPr bwMode="auto">
          <a:xfrm>
            <a:off x="1042988" y="3289300"/>
            <a:ext cx="762000" cy="885825"/>
          </a:xfrm>
          <a:prstGeom prst="rect">
            <a:avLst/>
          </a:prstGeom>
          <a:noFill/>
          <a:ln w="12700">
            <a:noFill/>
            <a:miter lim="800000"/>
            <a:headEnd/>
            <a:tailEnd/>
          </a:ln>
        </p:spPr>
      </p:pic>
      <p:pic>
        <p:nvPicPr>
          <p:cNvPr id="18443" name="Picture 11"/>
          <p:cNvPicPr>
            <a:picLocks noChangeArrowheads="1"/>
          </p:cNvPicPr>
          <p:nvPr/>
        </p:nvPicPr>
        <p:blipFill>
          <a:blip r:embed="rId5" cstate="print"/>
          <a:srcRect/>
          <a:stretch>
            <a:fillRect/>
          </a:stretch>
        </p:blipFill>
        <p:spPr bwMode="auto">
          <a:xfrm>
            <a:off x="5462588" y="2497138"/>
            <a:ext cx="1566862" cy="1077912"/>
          </a:xfrm>
          <a:prstGeom prst="rect">
            <a:avLst/>
          </a:prstGeom>
          <a:noFill/>
          <a:ln w="12700">
            <a:noFill/>
            <a:miter lim="800000"/>
            <a:headEnd/>
            <a:tailEnd/>
          </a:ln>
        </p:spPr>
      </p:pic>
      <p:pic>
        <p:nvPicPr>
          <p:cNvPr id="18444" name="Picture 12"/>
          <p:cNvPicPr>
            <a:picLocks noChangeArrowheads="1"/>
          </p:cNvPicPr>
          <p:nvPr/>
        </p:nvPicPr>
        <p:blipFill>
          <a:blip r:embed="rId4" cstate="print"/>
          <a:srcRect/>
          <a:stretch>
            <a:fillRect/>
          </a:stretch>
        </p:blipFill>
        <p:spPr bwMode="auto">
          <a:xfrm>
            <a:off x="1042988" y="1774825"/>
            <a:ext cx="762000" cy="885825"/>
          </a:xfrm>
          <a:prstGeom prst="rect">
            <a:avLst/>
          </a:prstGeom>
          <a:noFill/>
          <a:ln w="12700">
            <a:noFill/>
            <a:miter lim="800000"/>
            <a:headEnd/>
            <a:tailEnd/>
          </a:ln>
        </p:spPr>
      </p:pic>
      <p:sp>
        <p:nvSpPr>
          <p:cNvPr id="18445" name="Text Box 13"/>
          <p:cNvSpPr txBox="1">
            <a:spLocks noChangeArrowheads="1"/>
          </p:cNvSpPr>
          <p:nvPr/>
        </p:nvSpPr>
        <p:spPr bwMode="auto">
          <a:xfrm>
            <a:off x="3709988" y="2843213"/>
            <a:ext cx="838200" cy="581025"/>
          </a:xfrm>
          <a:prstGeom prst="rect">
            <a:avLst/>
          </a:prstGeom>
          <a:noFill/>
          <a:ln w="9525">
            <a:noFill/>
            <a:miter lim="800000"/>
            <a:headEnd/>
            <a:tailEnd/>
          </a:ln>
        </p:spPr>
        <p:txBody>
          <a:bodyPr wrap="none">
            <a:spAutoFit/>
          </a:bodyPr>
          <a:lstStyle/>
          <a:p>
            <a:pPr algn="ctr"/>
            <a:r>
              <a:rPr lang="es-ES" sz="1600" b="1">
                <a:latin typeface="Arial" charset="0"/>
              </a:rPr>
              <a:t>Router</a:t>
            </a:r>
          </a:p>
          <a:p>
            <a:pPr algn="ctr"/>
            <a:r>
              <a:rPr lang="es-ES" sz="1600" b="1">
                <a:latin typeface="Arial" charset="0"/>
              </a:rPr>
              <a:t>NAT</a:t>
            </a:r>
          </a:p>
        </p:txBody>
      </p:sp>
      <p:sp>
        <p:nvSpPr>
          <p:cNvPr id="18446" name="Text Box 14"/>
          <p:cNvSpPr txBox="1">
            <a:spLocks noChangeArrowheads="1"/>
          </p:cNvSpPr>
          <p:nvPr/>
        </p:nvSpPr>
        <p:spPr bwMode="auto">
          <a:xfrm>
            <a:off x="5757863" y="2889250"/>
            <a:ext cx="930275" cy="336550"/>
          </a:xfrm>
          <a:prstGeom prst="rect">
            <a:avLst/>
          </a:prstGeom>
          <a:noFill/>
          <a:ln w="9525">
            <a:noFill/>
            <a:miter lim="800000"/>
            <a:headEnd/>
            <a:tailEnd/>
          </a:ln>
        </p:spPr>
        <p:txBody>
          <a:bodyPr wrap="none">
            <a:spAutoFit/>
          </a:bodyPr>
          <a:lstStyle/>
          <a:p>
            <a:pPr algn="ctr"/>
            <a:r>
              <a:rPr lang="es-ES" sz="1600" b="1">
                <a:latin typeface="Arial" charset="0"/>
              </a:rPr>
              <a:t>Internet</a:t>
            </a:r>
          </a:p>
        </p:txBody>
      </p:sp>
      <p:sp>
        <p:nvSpPr>
          <p:cNvPr id="18447" name="Text Box 15"/>
          <p:cNvSpPr txBox="1">
            <a:spLocks noChangeArrowheads="1"/>
          </p:cNvSpPr>
          <p:nvPr/>
        </p:nvSpPr>
        <p:spPr bwMode="auto">
          <a:xfrm>
            <a:off x="3048000" y="430213"/>
            <a:ext cx="2520950" cy="641350"/>
          </a:xfrm>
          <a:prstGeom prst="rect">
            <a:avLst/>
          </a:prstGeom>
          <a:noFill/>
          <a:ln w="9525">
            <a:noFill/>
            <a:miter lim="800000"/>
            <a:headEnd/>
            <a:tailEnd/>
          </a:ln>
        </p:spPr>
        <p:txBody>
          <a:bodyPr wrap="none">
            <a:spAutoFit/>
          </a:bodyPr>
          <a:lstStyle/>
          <a:p>
            <a:r>
              <a:rPr lang="es-ES" sz="3600"/>
              <a:t>Uso de NAT</a:t>
            </a:r>
          </a:p>
        </p:txBody>
      </p:sp>
      <p:sp>
        <p:nvSpPr>
          <p:cNvPr id="18448" name="AutoShape 16"/>
          <p:cNvSpPr>
            <a:spLocks/>
          </p:cNvSpPr>
          <p:nvPr/>
        </p:nvSpPr>
        <p:spPr bwMode="auto">
          <a:xfrm rot="-5400000">
            <a:off x="2300288" y="3638550"/>
            <a:ext cx="533400" cy="2857500"/>
          </a:xfrm>
          <a:prstGeom prst="leftBrace">
            <a:avLst>
              <a:gd name="adj1" fmla="val 44643"/>
              <a:gd name="adj2" fmla="val 50000"/>
            </a:avLst>
          </a:prstGeom>
          <a:noFill/>
          <a:ln w="9525">
            <a:solidFill>
              <a:schemeClr val="tx1"/>
            </a:solidFill>
            <a:round/>
            <a:headEnd/>
            <a:tailEnd/>
          </a:ln>
        </p:spPr>
        <p:txBody>
          <a:bodyPr wrap="none" anchor="ctr"/>
          <a:lstStyle/>
          <a:p>
            <a:endParaRPr lang="es-ES"/>
          </a:p>
        </p:txBody>
      </p:sp>
      <p:sp>
        <p:nvSpPr>
          <p:cNvPr id="18449" name="AutoShape 17"/>
          <p:cNvSpPr>
            <a:spLocks/>
          </p:cNvSpPr>
          <p:nvPr/>
        </p:nvSpPr>
        <p:spPr bwMode="auto">
          <a:xfrm rot="-5400000">
            <a:off x="6224588" y="2990850"/>
            <a:ext cx="533400" cy="4152900"/>
          </a:xfrm>
          <a:prstGeom prst="leftBrace">
            <a:avLst>
              <a:gd name="adj1" fmla="val 64881"/>
              <a:gd name="adj2" fmla="val 50000"/>
            </a:avLst>
          </a:prstGeom>
          <a:noFill/>
          <a:ln w="9525">
            <a:solidFill>
              <a:schemeClr val="tx1"/>
            </a:solidFill>
            <a:round/>
            <a:headEnd/>
            <a:tailEnd/>
          </a:ln>
        </p:spPr>
        <p:txBody>
          <a:bodyPr wrap="none" anchor="ctr"/>
          <a:lstStyle/>
          <a:p>
            <a:endParaRPr lang="es-ES"/>
          </a:p>
        </p:txBody>
      </p:sp>
      <p:sp>
        <p:nvSpPr>
          <p:cNvPr id="18450" name="Text Box 18"/>
          <p:cNvSpPr txBox="1">
            <a:spLocks noChangeArrowheads="1"/>
          </p:cNvSpPr>
          <p:nvPr/>
        </p:nvSpPr>
        <p:spPr bwMode="auto">
          <a:xfrm>
            <a:off x="5137150" y="5454650"/>
            <a:ext cx="2668588" cy="336550"/>
          </a:xfrm>
          <a:prstGeom prst="rect">
            <a:avLst/>
          </a:prstGeom>
          <a:noFill/>
          <a:ln w="9525">
            <a:noFill/>
            <a:miter lim="800000"/>
            <a:headEnd/>
            <a:tailEnd/>
          </a:ln>
        </p:spPr>
        <p:txBody>
          <a:bodyPr wrap="none">
            <a:spAutoFit/>
          </a:bodyPr>
          <a:lstStyle/>
          <a:p>
            <a:pPr algn="ctr"/>
            <a:r>
              <a:rPr lang="es-ES" sz="1600" b="1">
                <a:latin typeface="Arial" charset="0"/>
              </a:rPr>
              <a:t>Direccionamiento público</a:t>
            </a:r>
          </a:p>
        </p:txBody>
      </p:sp>
      <p:sp>
        <p:nvSpPr>
          <p:cNvPr id="18451" name="Text Box 19"/>
          <p:cNvSpPr txBox="1">
            <a:spLocks noChangeArrowheads="1"/>
          </p:cNvSpPr>
          <p:nvPr/>
        </p:nvSpPr>
        <p:spPr bwMode="auto">
          <a:xfrm>
            <a:off x="1182688" y="5454650"/>
            <a:ext cx="2679700" cy="1069975"/>
          </a:xfrm>
          <a:prstGeom prst="rect">
            <a:avLst/>
          </a:prstGeom>
          <a:noFill/>
          <a:ln w="9525">
            <a:noFill/>
            <a:miter lim="800000"/>
            <a:headEnd/>
            <a:tailEnd/>
          </a:ln>
        </p:spPr>
        <p:txBody>
          <a:bodyPr wrap="none">
            <a:spAutoFit/>
          </a:bodyPr>
          <a:lstStyle/>
          <a:p>
            <a:pPr algn="ctr"/>
            <a:r>
              <a:rPr lang="es-ES" sz="1600" b="1">
                <a:latin typeface="Arial" charset="0"/>
              </a:rPr>
              <a:t>Direccionamiento privado</a:t>
            </a:r>
          </a:p>
          <a:p>
            <a:pPr algn="ctr"/>
            <a:r>
              <a:rPr lang="es-ES" sz="1600" b="1">
                <a:latin typeface="Arial" charset="0"/>
              </a:rPr>
              <a:t>10.0.0.0/8</a:t>
            </a:r>
          </a:p>
          <a:p>
            <a:pPr algn="ctr"/>
            <a:r>
              <a:rPr lang="es-ES" sz="1600" b="1">
                <a:latin typeface="Arial" charset="0"/>
              </a:rPr>
              <a:t>172.16.0.0/12</a:t>
            </a:r>
          </a:p>
          <a:p>
            <a:pPr algn="ctr"/>
            <a:r>
              <a:rPr lang="es-ES" sz="1600" b="1">
                <a:latin typeface="Arial" charset="0"/>
              </a:rPr>
              <a:t>192.168.0.0/16</a:t>
            </a:r>
          </a:p>
        </p:txBody>
      </p:sp>
      <p:sp>
        <p:nvSpPr>
          <p:cNvPr id="18452" name="Text Box 20"/>
          <p:cNvSpPr txBox="1">
            <a:spLocks noChangeArrowheads="1"/>
          </p:cNvSpPr>
          <p:nvPr/>
        </p:nvSpPr>
        <p:spPr bwMode="auto">
          <a:xfrm>
            <a:off x="3267075" y="3856038"/>
            <a:ext cx="1865313" cy="314325"/>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Tabla de traducción</a:t>
            </a:r>
          </a:p>
        </p:txBody>
      </p:sp>
      <p:sp>
        <p:nvSpPr>
          <p:cNvPr id="18453" name="AutoShape 21"/>
          <p:cNvSpPr>
            <a:spLocks noChangeArrowheads="1"/>
          </p:cNvSpPr>
          <p:nvPr/>
        </p:nvSpPr>
        <p:spPr bwMode="auto">
          <a:xfrm>
            <a:off x="4090988" y="3475038"/>
            <a:ext cx="152400" cy="381000"/>
          </a:xfrm>
          <a:prstGeom prst="up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s-ES"/>
          </a:p>
        </p:txBody>
      </p:sp>
      <p:pic>
        <p:nvPicPr>
          <p:cNvPr id="18454" name="Picture 22"/>
          <p:cNvPicPr>
            <a:picLocks noChangeArrowheads="1"/>
          </p:cNvPicPr>
          <p:nvPr/>
        </p:nvPicPr>
        <p:blipFill>
          <a:blip r:embed="rId6" cstate="print"/>
          <a:srcRect/>
          <a:stretch>
            <a:fillRect/>
          </a:stretch>
        </p:blipFill>
        <p:spPr bwMode="auto">
          <a:xfrm>
            <a:off x="7334250" y="1319213"/>
            <a:ext cx="871538" cy="990600"/>
          </a:xfrm>
          <a:prstGeom prst="rect">
            <a:avLst/>
          </a:prstGeom>
          <a:noFill/>
          <a:ln w="12700">
            <a:noFill/>
            <a:miter lim="800000"/>
            <a:headEnd/>
            <a:tailEnd/>
          </a:ln>
        </p:spPr>
      </p:pic>
      <p:sp>
        <p:nvSpPr>
          <p:cNvPr id="18455" name="Text Box 23"/>
          <p:cNvSpPr txBox="1">
            <a:spLocks noChangeArrowheads="1"/>
          </p:cNvSpPr>
          <p:nvPr/>
        </p:nvSpPr>
        <p:spPr bwMode="auto">
          <a:xfrm>
            <a:off x="7273925" y="1624013"/>
            <a:ext cx="1008063"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Web</a:t>
            </a:r>
          </a:p>
        </p:txBody>
      </p:sp>
      <p:pic>
        <p:nvPicPr>
          <p:cNvPr id="18456" name="Picture 24"/>
          <p:cNvPicPr>
            <a:picLocks noChangeArrowheads="1"/>
          </p:cNvPicPr>
          <p:nvPr/>
        </p:nvPicPr>
        <p:blipFill>
          <a:blip r:embed="rId6" cstate="print"/>
          <a:srcRect/>
          <a:stretch>
            <a:fillRect/>
          </a:stretch>
        </p:blipFill>
        <p:spPr bwMode="auto">
          <a:xfrm>
            <a:off x="7224713" y="3573463"/>
            <a:ext cx="871537" cy="990600"/>
          </a:xfrm>
          <a:prstGeom prst="rect">
            <a:avLst/>
          </a:prstGeom>
          <a:noFill/>
          <a:ln w="12700">
            <a:noFill/>
            <a:miter lim="800000"/>
            <a:headEnd/>
            <a:tailEnd/>
          </a:ln>
        </p:spPr>
      </p:pic>
      <p:sp>
        <p:nvSpPr>
          <p:cNvPr id="18457" name="Text Box 25"/>
          <p:cNvSpPr txBox="1">
            <a:spLocks noChangeArrowheads="1"/>
          </p:cNvSpPr>
          <p:nvPr/>
        </p:nvSpPr>
        <p:spPr bwMode="auto">
          <a:xfrm>
            <a:off x="7164388" y="390683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FTP</a:t>
            </a:r>
          </a:p>
        </p:txBody>
      </p:sp>
      <p:sp>
        <p:nvSpPr>
          <p:cNvPr id="18458" name="Text Box 26"/>
          <p:cNvSpPr txBox="1">
            <a:spLocks noChangeArrowheads="1"/>
          </p:cNvSpPr>
          <p:nvPr/>
        </p:nvSpPr>
        <p:spPr bwMode="auto">
          <a:xfrm>
            <a:off x="973138" y="2244725"/>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18459" name="Text Box 27"/>
          <p:cNvSpPr txBox="1">
            <a:spLocks noChangeArrowheads="1"/>
          </p:cNvSpPr>
          <p:nvPr/>
        </p:nvSpPr>
        <p:spPr bwMode="auto">
          <a:xfrm>
            <a:off x="973138" y="3740150"/>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18460" name="Text Box 28"/>
          <p:cNvSpPr txBox="1">
            <a:spLocks noChangeArrowheads="1"/>
          </p:cNvSpPr>
          <p:nvPr/>
        </p:nvSpPr>
        <p:spPr bwMode="auto">
          <a:xfrm>
            <a:off x="4162425" y="2476500"/>
            <a:ext cx="1316038" cy="304800"/>
          </a:xfrm>
          <a:prstGeom prst="rect">
            <a:avLst/>
          </a:prstGeom>
          <a:noFill/>
          <a:ln w="9525">
            <a:noFill/>
            <a:miter lim="800000"/>
            <a:headEnd/>
            <a:tailEnd/>
          </a:ln>
        </p:spPr>
        <p:txBody>
          <a:bodyPr wrap="none">
            <a:spAutoFit/>
          </a:bodyPr>
          <a:lstStyle/>
          <a:p>
            <a:pPr algn="ctr"/>
            <a:r>
              <a:rPr lang="es-ES" sz="1400" b="1">
                <a:latin typeface="Arial" charset="0"/>
              </a:rPr>
              <a:t>206.245.160.1</a:t>
            </a:r>
          </a:p>
        </p:txBody>
      </p:sp>
      <p:sp>
        <p:nvSpPr>
          <p:cNvPr id="18461" name="Text Box 29"/>
          <p:cNvSpPr txBox="1">
            <a:spLocks noChangeArrowheads="1"/>
          </p:cNvSpPr>
          <p:nvPr/>
        </p:nvSpPr>
        <p:spPr bwMode="auto">
          <a:xfrm>
            <a:off x="2843213" y="2492375"/>
            <a:ext cx="1119187" cy="304800"/>
          </a:xfrm>
          <a:prstGeom prst="rect">
            <a:avLst/>
          </a:prstGeom>
          <a:noFill/>
          <a:ln w="9525">
            <a:noFill/>
            <a:miter lim="800000"/>
            <a:headEnd/>
            <a:tailEnd/>
          </a:ln>
        </p:spPr>
        <p:txBody>
          <a:bodyPr wrap="none">
            <a:spAutoFit/>
          </a:bodyPr>
          <a:lstStyle/>
          <a:p>
            <a:pPr algn="ctr"/>
            <a:r>
              <a:rPr lang="es-ES" sz="1400" b="1">
                <a:latin typeface="Arial" charset="0"/>
              </a:rPr>
              <a:t>192.168.0.1</a:t>
            </a:r>
          </a:p>
        </p:txBody>
      </p:sp>
      <p:sp>
        <p:nvSpPr>
          <p:cNvPr id="18462" name="Line 30"/>
          <p:cNvSpPr>
            <a:spLocks noChangeShapeType="1"/>
          </p:cNvSpPr>
          <p:nvPr/>
        </p:nvSpPr>
        <p:spPr bwMode="auto">
          <a:xfrm>
            <a:off x="3460750" y="2770188"/>
            <a:ext cx="0" cy="304800"/>
          </a:xfrm>
          <a:prstGeom prst="line">
            <a:avLst/>
          </a:prstGeom>
          <a:noFill/>
          <a:ln w="9525">
            <a:solidFill>
              <a:schemeClr val="tx1"/>
            </a:solidFill>
            <a:round/>
            <a:headEnd/>
            <a:tailEnd type="triangle" w="med" len="med"/>
          </a:ln>
        </p:spPr>
        <p:txBody>
          <a:bodyPr/>
          <a:lstStyle/>
          <a:p>
            <a:endParaRPr lang="es-ES"/>
          </a:p>
        </p:txBody>
      </p:sp>
      <p:sp>
        <p:nvSpPr>
          <p:cNvPr id="18463" name="Line 31"/>
          <p:cNvSpPr>
            <a:spLocks noChangeShapeType="1"/>
          </p:cNvSpPr>
          <p:nvPr/>
        </p:nvSpPr>
        <p:spPr bwMode="auto">
          <a:xfrm>
            <a:off x="4716463" y="2770188"/>
            <a:ext cx="0" cy="304800"/>
          </a:xfrm>
          <a:prstGeom prst="line">
            <a:avLst/>
          </a:prstGeom>
          <a:noFill/>
          <a:ln w="9525">
            <a:solidFill>
              <a:schemeClr val="tx1"/>
            </a:solidFill>
            <a:round/>
            <a:headEnd/>
            <a:tailEnd type="triangle" w="med" len="med"/>
          </a:ln>
        </p:spPr>
        <p:txBody>
          <a:bodyPr/>
          <a:lstStyle/>
          <a:p>
            <a:endParaRPr lang="es-ES"/>
          </a:p>
        </p:txBody>
      </p:sp>
      <p:sp>
        <p:nvSpPr>
          <p:cNvPr id="18464" name="Text Box 32"/>
          <p:cNvSpPr txBox="1">
            <a:spLocks noChangeArrowheads="1"/>
          </p:cNvSpPr>
          <p:nvPr/>
        </p:nvSpPr>
        <p:spPr bwMode="auto">
          <a:xfrm>
            <a:off x="6831013" y="4518025"/>
            <a:ext cx="1512887" cy="304800"/>
          </a:xfrm>
          <a:prstGeom prst="rect">
            <a:avLst/>
          </a:prstGeom>
          <a:noFill/>
          <a:ln w="9525">
            <a:noFill/>
            <a:miter lim="800000"/>
            <a:headEnd/>
            <a:tailEnd/>
          </a:ln>
        </p:spPr>
        <p:txBody>
          <a:bodyPr wrap="none">
            <a:spAutoFit/>
          </a:bodyPr>
          <a:lstStyle/>
          <a:p>
            <a:pPr algn="ctr"/>
            <a:r>
              <a:rPr lang="es-ES" sz="1400" b="1">
                <a:latin typeface="Arial" charset="0"/>
              </a:rPr>
              <a:t>205.197.101.111</a:t>
            </a:r>
          </a:p>
        </p:txBody>
      </p:sp>
      <p:sp>
        <p:nvSpPr>
          <p:cNvPr id="18465" name="Text Box 33"/>
          <p:cNvSpPr txBox="1">
            <a:spLocks noChangeArrowheads="1"/>
          </p:cNvSpPr>
          <p:nvPr/>
        </p:nvSpPr>
        <p:spPr bwMode="auto">
          <a:xfrm>
            <a:off x="7092950" y="2276475"/>
            <a:ext cx="1316038" cy="304800"/>
          </a:xfrm>
          <a:prstGeom prst="rect">
            <a:avLst/>
          </a:prstGeom>
          <a:noFill/>
          <a:ln w="9525">
            <a:noFill/>
            <a:miter lim="800000"/>
            <a:headEnd/>
            <a:tailEnd/>
          </a:ln>
        </p:spPr>
        <p:txBody>
          <a:bodyPr wrap="none">
            <a:spAutoFit/>
          </a:bodyPr>
          <a:lstStyle/>
          <a:p>
            <a:pPr algn="ctr"/>
            <a:r>
              <a:rPr lang="es-ES" sz="1400" b="1">
                <a:latin typeface="Arial" charset="0"/>
              </a:rPr>
              <a:t>207.29.194.84</a:t>
            </a:r>
          </a:p>
        </p:txBody>
      </p:sp>
      <p:sp>
        <p:nvSpPr>
          <p:cNvPr id="18466" name="Text Box 34"/>
          <p:cNvSpPr txBox="1">
            <a:spLocks noChangeArrowheads="1"/>
          </p:cNvSpPr>
          <p:nvPr/>
        </p:nvSpPr>
        <p:spPr bwMode="auto">
          <a:xfrm>
            <a:off x="827088" y="4221163"/>
            <a:ext cx="1119187" cy="304800"/>
          </a:xfrm>
          <a:prstGeom prst="rect">
            <a:avLst/>
          </a:prstGeom>
          <a:noFill/>
          <a:ln w="9525">
            <a:noFill/>
            <a:miter lim="800000"/>
            <a:headEnd/>
            <a:tailEnd/>
          </a:ln>
        </p:spPr>
        <p:txBody>
          <a:bodyPr wrap="none">
            <a:spAutoFit/>
          </a:bodyPr>
          <a:lstStyle/>
          <a:p>
            <a:pPr algn="ctr"/>
            <a:r>
              <a:rPr lang="es-ES" sz="1400" b="1">
                <a:latin typeface="Arial" charset="0"/>
              </a:rPr>
              <a:t>192.168.0.3</a:t>
            </a:r>
          </a:p>
        </p:txBody>
      </p:sp>
      <p:sp>
        <p:nvSpPr>
          <p:cNvPr id="18467" name="Text Box 35"/>
          <p:cNvSpPr txBox="1">
            <a:spLocks noChangeArrowheads="1"/>
          </p:cNvSpPr>
          <p:nvPr/>
        </p:nvSpPr>
        <p:spPr bwMode="auto">
          <a:xfrm>
            <a:off x="860425" y="2692400"/>
            <a:ext cx="1119188" cy="304800"/>
          </a:xfrm>
          <a:prstGeom prst="rect">
            <a:avLst/>
          </a:prstGeom>
          <a:noFill/>
          <a:ln w="9525">
            <a:noFill/>
            <a:miter lim="800000"/>
            <a:headEnd/>
            <a:tailEnd/>
          </a:ln>
        </p:spPr>
        <p:txBody>
          <a:bodyPr wrap="none">
            <a:spAutoFit/>
          </a:bodyPr>
          <a:lstStyle/>
          <a:p>
            <a:pPr algn="ctr"/>
            <a:r>
              <a:rPr lang="es-ES" sz="1400" b="1">
                <a:latin typeface="Arial" charset="0"/>
              </a:rPr>
              <a:t>192.168.0.2</a:t>
            </a:r>
          </a:p>
        </p:txBody>
      </p:sp>
    </p:spTree>
    <p:extLst>
      <p:ext uri="{BB962C8B-B14F-4D97-AF65-F5344CB8AC3E}">
        <p14:creationId xmlns:p14="http://schemas.microsoft.com/office/powerpoint/2010/main" val="378901680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90600"/>
          </a:xfrm>
        </p:spPr>
        <p:txBody>
          <a:bodyPr/>
          <a:lstStyle/>
          <a:p>
            <a:pPr eaLnBrk="1" hangingPunct="1"/>
            <a:r>
              <a:rPr lang="es-ES_tradnl" sz="3600" smtClean="0">
                <a:latin typeface="Times New Roman" pitchFamily="18" charset="0"/>
              </a:rPr>
              <a:t>Traducción de direcciones (NAT)</a:t>
            </a:r>
            <a:endParaRPr lang="es-ES" sz="3600" smtClean="0">
              <a:latin typeface="Times New Roman" pitchFamily="18" charset="0"/>
            </a:endParaRPr>
          </a:p>
        </p:txBody>
      </p:sp>
      <p:sp>
        <p:nvSpPr>
          <p:cNvPr id="19459" name="Rectangle 3"/>
          <p:cNvSpPr>
            <a:spLocks noGrp="1" noChangeArrowheads="1"/>
          </p:cNvSpPr>
          <p:nvPr>
            <p:ph type="body" idx="1"/>
          </p:nvPr>
        </p:nvSpPr>
        <p:spPr>
          <a:xfrm>
            <a:off x="685800" y="1524000"/>
            <a:ext cx="7772400" cy="4419600"/>
          </a:xfrm>
        </p:spPr>
        <p:txBody>
          <a:bodyPr/>
          <a:lstStyle/>
          <a:p>
            <a:pPr eaLnBrk="1" hangingPunct="1">
              <a:lnSpc>
                <a:spcPct val="80000"/>
              </a:lnSpc>
            </a:pPr>
            <a:r>
              <a:rPr lang="es-ES" sz="2800" smtClean="0">
                <a:latin typeface="Times New Roman" pitchFamily="18" charset="0"/>
              </a:rPr>
              <a:t>Si se usa NAT es conveniente que la conexión al exterior se haga sólo en un router. Ese router puede tener conexiones a varios ISPs.</a:t>
            </a:r>
          </a:p>
          <a:p>
            <a:pPr eaLnBrk="1" hangingPunct="1">
              <a:lnSpc>
                <a:spcPct val="80000"/>
              </a:lnSpc>
            </a:pPr>
            <a:r>
              <a:rPr lang="es-ES" sz="2800" smtClean="0">
                <a:latin typeface="Times New Roman" pitchFamily="18" charset="0"/>
              </a:rPr>
              <a:t>NAT sólo permite paquetes TCP, UDP e ICMP. No se intercambia información de routing a través de un NAT.</a:t>
            </a:r>
          </a:p>
          <a:p>
            <a:pPr eaLnBrk="1" hangingPunct="1">
              <a:lnSpc>
                <a:spcPct val="80000"/>
              </a:lnSpc>
            </a:pPr>
            <a:r>
              <a:rPr lang="es-ES" sz="2800" smtClean="0">
                <a:latin typeface="Times New Roman" pitchFamily="18" charset="0"/>
              </a:rPr>
              <a:t>Un NAT puede configurarse como:</a:t>
            </a:r>
          </a:p>
          <a:p>
            <a:pPr lvl="1" eaLnBrk="1" hangingPunct="1">
              <a:lnSpc>
                <a:spcPct val="80000"/>
              </a:lnSpc>
            </a:pPr>
            <a:r>
              <a:rPr lang="es-ES" sz="2400" u="sng" smtClean="0">
                <a:latin typeface="Times New Roman" pitchFamily="18" charset="0"/>
              </a:rPr>
              <a:t>NAT Tradicional o Unidireccional</a:t>
            </a:r>
            <a:r>
              <a:rPr lang="es-ES" sz="2400" smtClean="0">
                <a:latin typeface="Times New Roman" pitchFamily="18" charset="0"/>
              </a:rPr>
              <a:t>: solo permite conexiones salientes, es decir sesiones iniciadas desde el interior (la red privada).</a:t>
            </a:r>
          </a:p>
          <a:p>
            <a:pPr lvl="1" eaLnBrk="1" hangingPunct="1">
              <a:lnSpc>
                <a:spcPct val="80000"/>
              </a:lnSpc>
            </a:pPr>
            <a:r>
              <a:rPr lang="es-ES" sz="2400" u="sng" smtClean="0">
                <a:latin typeface="Times New Roman" pitchFamily="18" charset="0"/>
              </a:rPr>
              <a:t>NAT Bidireccional</a:t>
            </a:r>
            <a:r>
              <a:rPr lang="es-ES" sz="2400" smtClean="0">
                <a:latin typeface="Times New Roman" pitchFamily="18" charset="0"/>
              </a:rPr>
              <a:t>: permite que las sesiones se inicien desde la red privada o desde el exterior (la red pública). </a:t>
            </a:r>
          </a:p>
        </p:txBody>
      </p:sp>
    </p:spTree>
    <p:extLst>
      <p:ext uri="{BB962C8B-B14F-4D97-AF65-F5344CB8AC3E}">
        <p14:creationId xmlns:p14="http://schemas.microsoft.com/office/powerpoint/2010/main" val="13655414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404813"/>
            <a:ext cx="7772400" cy="936625"/>
          </a:xfrm>
        </p:spPr>
        <p:txBody>
          <a:bodyPr/>
          <a:lstStyle/>
          <a:p>
            <a:pPr eaLnBrk="1" hangingPunct="1"/>
            <a:r>
              <a:rPr lang="es-ES" sz="3600" smtClean="0"/>
              <a:t>ACLs (Access Control Lists)</a:t>
            </a:r>
          </a:p>
        </p:txBody>
      </p:sp>
      <p:sp>
        <p:nvSpPr>
          <p:cNvPr id="34819" name="Rectangle 3"/>
          <p:cNvSpPr>
            <a:spLocks noGrp="1" noChangeArrowheads="1"/>
          </p:cNvSpPr>
          <p:nvPr>
            <p:ph type="body" idx="1"/>
          </p:nvPr>
        </p:nvSpPr>
        <p:spPr>
          <a:xfrm>
            <a:off x="685800" y="1482725"/>
            <a:ext cx="7772400" cy="4754563"/>
          </a:xfrm>
        </p:spPr>
        <p:txBody>
          <a:bodyPr/>
          <a:lstStyle/>
          <a:p>
            <a:pPr eaLnBrk="1" hangingPunct="1">
              <a:lnSpc>
                <a:spcPct val="90000"/>
              </a:lnSpc>
            </a:pPr>
            <a:r>
              <a:rPr lang="es-ES" sz="2400" smtClean="0"/>
              <a:t>Las ACLs permiten definir reglas de filtrado en los routers y aplicarlas sobre algunas de sus interfaces.</a:t>
            </a:r>
          </a:p>
          <a:p>
            <a:pPr eaLnBrk="1" hangingPunct="1">
              <a:lnSpc>
                <a:spcPct val="90000"/>
              </a:lnSpc>
            </a:pPr>
            <a:r>
              <a:rPr lang="es-ES" sz="2400" smtClean="0"/>
              <a:t>Las ACLs pueden ser estándar o extendidas.</a:t>
            </a:r>
          </a:p>
          <a:p>
            <a:pPr eaLnBrk="1" hangingPunct="1">
              <a:lnSpc>
                <a:spcPct val="90000"/>
              </a:lnSpc>
            </a:pPr>
            <a:r>
              <a:rPr lang="es-ES" sz="2400" smtClean="0"/>
              <a:t>Las ACLs </a:t>
            </a:r>
            <a:r>
              <a:rPr lang="es-ES" sz="2400" u="sng" smtClean="0"/>
              <a:t>estándar</a:t>
            </a:r>
            <a:r>
              <a:rPr lang="es-ES" sz="2400" smtClean="0"/>
              <a:t> pueden filtrar paquetes en base a la dirección IP de origen</a:t>
            </a:r>
          </a:p>
          <a:p>
            <a:pPr eaLnBrk="1" hangingPunct="1">
              <a:lnSpc>
                <a:spcPct val="90000"/>
              </a:lnSpc>
            </a:pPr>
            <a:r>
              <a:rPr lang="es-ES" sz="2400" smtClean="0"/>
              <a:t>Las ACLs </a:t>
            </a:r>
            <a:r>
              <a:rPr lang="es-ES" sz="2400" u="sng" smtClean="0"/>
              <a:t>extendidas</a:t>
            </a:r>
            <a:r>
              <a:rPr lang="es-ES" sz="2400" smtClean="0"/>
              <a:t> pueden filtrar paquetes en base a:</a:t>
            </a:r>
          </a:p>
          <a:p>
            <a:pPr lvl="1" eaLnBrk="1" hangingPunct="1">
              <a:lnSpc>
                <a:spcPct val="90000"/>
              </a:lnSpc>
            </a:pPr>
            <a:r>
              <a:rPr lang="es-ES" sz="2400" smtClean="0"/>
              <a:t>Dirección IP de origen o destino</a:t>
            </a:r>
          </a:p>
          <a:p>
            <a:pPr lvl="1" eaLnBrk="1" hangingPunct="1">
              <a:lnSpc>
                <a:spcPct val="90000"/>
              </a:lnSpc>
            </a:pPr>
            <a:r>
              <a:rPr lang="es-ES" sz="2400" smtClean="0"/>
              <a:t>Puerto TCP/UDP de origen o destino</a:t>
            </a:r>
          </a:p>
          <a:p>
            <a:pPr lvl="1" eaLnBrk="1" hangingPunct="1">
              <a:lnSpc>
                <a:spcPct val="90000"/>
              </a:lnSpc>
            </a:pPr>
            <a:r>
              <a:rPr lang="es-ES" sz="2400" smtClean="0"/>
              <a:t>Tipo de mensaje ICMP</a:t>
            </a:r>
          </a:p>
          <a:p>
            <a:pPr lvl="1" eaLnBrk="1" hangingPunct="1">
              <a:lnSpc>
                <a:spcPct val="90000"/>
              </a:lnSpc>
            </a:pPr>
            <a:r>
              <a:rPr lang="es-ES" sz="2400" smtClean="0"/>
              <a:t>Paquete TCP de establecimiento de conexión</a:t>
            </a:r>
          </a:p>
          <a:p>
            <a:pPr lvl="1" eaLnBrk="1" hangingPunct="1">
              <a:lnSpc>
                <a:spcPct val="90000"/>
              </a:lnSpc>
            </a:pPr>
            <a:r>
              <a:rPr lang="es-ES" sz="2400" smtClean="0"/>
              <a:t>Otros campos de la cabecera de red o transporte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33375"/>
            <a:ext cx="7772400" cy="685800"/>
          </a:xfrm>
        </p:spPr>
        <p:txBody>
          <a:bodyPr/>
          <a:lstStyle/>
          <a:p>
            <a:pPr eaLnBrk="1" hangingPunct="1"/>
            <a:r>
              <a:rPr lang="es-ES_tradnl" sz="3600" dirty="0" smtClean="0">
                <a:latin typeface="Times New Roman" pitchFamily="18" charset="0"/>
              </a:rPr>
              <a:t>NAT Básico / NAPT</a:t>
            </a:r>
            <a:endParaRPr lang="es-ES" sz="3600" dirty="0" smtClean="0">
              <a:latin typeface="Times New Roman" pitchFamily="18" charset="0"/>
            </a:endParaRPr>
          </a:p>
        </p:txBody>
      </p:sp>
      <p:sp>
        <p:nvSpPr>
          <p:cNvPr id="20483" name="Rectangle 3"/>
          <p:cNvSpPr>
            <a:spLocks noGrp="1" noChangeArrowheads="1"/>
          </p:cNvSpPr>
          <p:nvPr>
            <p:ph type="body" idx="1"/>
          </p:nvPr>
        </p:nvSpPr>
        <p:spPr>
          <a:xfrm>
            <a:off x="685800" y="1338263"/>
            <a:ext cx="7772400" cy="4827587"/>
          </a:xfrm>
        </p:spPr>
        <p:txBody>
          <a:bodyPr/>
          <a:lstStyle/>
          <a:p>
            <a:pPr eaLnBrk="1" hangingPunct="1">
              <a:lnSpc>
                <a:spcPct val="90000"/>
              </a:lnSpc>
            </a:pPr>
            <a:r>
              <a:rPr lang="es-ES_tradnl" sz="2200" dirty="0" smtClean="0">
                <a:latin typeface="Times New Roman" pitchFamily="18" charset="0"/>
              </a:rPr>
              <a:t>Según los campos que se modifican el NAT puede ser:</a:t>
            </a:r>
          </a:p>
          <a:p>
            <a:pPr lvl="1" eaLnBrk="1" hangingPunct="1">
              <a:lnSpc>
                <a:spcPct val="90000"/>
              </a:lnSpc>
            </a:pPr>
            <a:r>
              <a:rPr lang="es-ES_tradnl" sz="2200" u="sng" dirty="0" smtClean="0">
                <a:latin typeface="Times New Roman" pitchFamily="18" charset="0"/>
              </a:rPr>
              <a:t>NAT Básico</a:t>
            </a:r>
            <a:r>
              <a:rPr lang="es-ES_tradnl" sz="2200" dirty="0" smtClean="0">
                <a:latin typeface="Times New Roman" pitchFamily="18" charset="0"/>
              </a:rPr>
              <a:t>: sólo se cambia la dirección IP (y por tanto el </a:t>
            </a:r>
            <a:r>
              <a:rPr lang="es-ES_tradnl" sz="2200" dirty="0" err="1" smtClean="0">
                <a:latin typeface="Times New Roman" pitchFamily="18" charset="0"/>
              </a:rPr>
              <a:t>checksum</a:t>
            </a:r>
            <a:r>
              <a:rPr lang="es-ES_tradnl" sz="2200" dirty="0" smtClean="0">
                <a:latin typeface="Times New Roman" pitchFamily="18" charset="0"/>
              </a:rPr>
              <a:t> de la cabecera IP)</a:t>
            </a:r>
          </a:p>
          <a:p>
            <a:pPr lvl="1" eaLnBrk="1" hangingPunct="1">
              <a:lnSpc>
                <a:spcPct val="90000"/>
              </a:lnSpc>
            </a:pPr>
            <a:r>
              <a:rPr lang="es-ES" sz="2200" u="sng" dirty="0" smtClean="0">
                <a:latin typeface="Times New Roman" pitchFamily="18" charset="0"/>
              </a:rPr>
              <a:t>NAPT (Network </a:t>
            </a:r>
            <a:r>
              <a:rPr lang="es-ES" sz="2200" u="sng" dirty="0" err="1" smtClean="0">
                <a:latin typeface="Times New Roman" pitchFamily="18" charset="0"/>
              </a:rPr>
              <a:t>Address</a:t>
            </a:r>
            <a:r>
              <a:rPr lang="es-ES" sz="2200" u="sng" dirty="0" smtClean="0">
                <a:latin typeface="Times New Roman" pitchFamily="18" charset="0"/>
              </a:rPr>
              <a:t> Port </a:t>
            </a:r>
            <a:r>
              <a:rPr lang="es-ES" sz="2200" u="sng" dirty="0" err="1" smtClean="0">
                <a:latin typeface="Times New Roman" pitchFamily="18" charset="0"/>
              </a:rPr>
              <a:t>Translation</a:t>
            </a:r>
            <a:r>
              <a:rPr lang="es-ES" sz="2200" u="sng" dirty="0" smtClean="0">
                <a:latin typeface="Times New Roman" pitchFamily="18" charset="0"/>
              </a:rPr>
              <a:t>):</a:t>
            </a:r>
            <a:r>
              <a:rPr lang="es-ES" sz="2200" dirty="0" smtClean="0">
                <a:latin typeface="Times New Roman" pitchFamily="18" charset="0"/>
              </a:rPr>
              <a:t> se modifica la dirección IP y el número de puerto (TCP o UDP). Se ha de cambiar el </a:t>
            </a:r>
            <a:r>
              <a:rPr lang="es-ES" sz="2200" dirty="0" err="1" smtClean="0">
                <a:latin typeface="Times New Roman" pitchFamily="18" charset="0"/>
              </a:rPr>
              <a:t>checksum</a:t>
            </a:r>
            <a:r>
              <a:rPr lang="es-ES" sz="2200" dirty="0" smtClean="0">
                <a:latin typeface="Times New Roman" pitchFamily="18" charset="0"/>
              </a:rPr>
              <a:t> de la cabecera IP y de la TCP/UDP. </a:t>
            </a:r>
          </a:p>
          <a:p>
            <a:pPr lvl="2" eaLnBrk="1" hangingPunct="1">
              <a:lnSpc>
                <a:spcPct val="90000"/>
              </a:lnSpc>
            </a:pPr>
            <a:r>
              <a:rPr lang="es-ES" sz="2200" dirty="0" smtClean="0">
                <a:latin typeface="Times New Roman" pitchFamily="18" charset="0"/>
              </a:rPr>
              <a:t>Permite </a:t>
            </a:r>
            <a:r>
              <a:rPr lang="es-ES" sz="2200" dirty="0" err="1" smtClean="0">
                <a:latin typeface="Times New Roman" pitchFamily="18" charset="0"/>
              </a:rPr>
              <a:t>multiplexar</a:t>
            </a:r>
            <a:r>
              <a:rPr lang="es-ES" sz="2200" dirty="0" smtClean="0">
                <a:latin typeface="Times New Roman" pitchFamily="18" charset="0"/>
              </a:rPr>
              <a:t> varias direcciones privadas en una misma dirección pública</a:t>
            </a:r>
          </a:p>
          <a:p>
            <a:pPr lvl="2" eaLnBrk="1" hangingPunct="1">
              <a:lnSpc>
                <a:spcPct val="90000"/>
              </a:lnSpc>
            </a:pPr>
            <a:r>
              <a:rPr lang="es-ES" sz="2200" dirty="0" smtClean="0">
                <a:latin typeface="Times New Roman" pitchFamily="18" charset="0"/>
              </a:rPr>
              <a:t>También se denomina:</a:t>
            </a:r>
          </a:p>
          <a:p>
            <a:pPr lvl="3" eaLnBrk="1" hangingPunct="1">
              <a:lnSpc>
                <a:spcPct val="90000"/>
              </a:lnSpc>
            </a:pPr>
            <a:r>
              <a:rPr lang="es-ES" sz="2200" dirty="0" smtClean="0">
                <a:latin typeface="Times New Roman" pitchFamily="18" charset="0"/>
              </a:rPr>
              <a:t>PAT (Port </a:t>
            </a:r>
            <a:r>
              <a:rPr lang="es-ES" sz="2200" dirty="0" err="1" smtClean="0">
                <a:latin typeface="Times New Roman" pitchFamily="18" charset="0"/>
              </a:rPr>
              <a:t>Address</a:t>
            </a:r>
            <a:r>
              <a:rPr lang="es-ES" sz="2200" dirty="0" smtClean="0">
                <a:latin typeface="Times New Roman" pitchFamily="18" charset="0"/>
              </a:rPr>
              <a:t> </a:t>
            </a:r>
            <a:r>
              <a:rPr lang="es-ES" sz="2200" dirty="0" err="1" smtClean="0">
                <a:latin typeface="Times New Roman" pitchFamily="18" charset="0"/>
              </a:rPr>
              <a:t>Translation</a:t>
            </a:r>
            <a:r>
              <a:rPr lang="es-ES" sz="2200" dirty="0" smtClean="0">
                <a:latin typeface="Times New Roman" pitchFamily="18" charset="0"/>
              </a:rPr>
              <a:t>)</a:t>
            </a:r>
          </a:p>
          <a:p>
            <a:pPr lvl="3" eaLnBrk="1" hangingPunct="1">
              <a:lnSpc>
                <a:spcPct val="90000"/>
              </a:lnSpc>
            </a:pPr>
            <a:r>
              <a:rPr lang="es-ES" sz="2200" dirty="0" smtClean="0">
                <a:latin typeface="Times New Roman" pitchFamily="18" charset="0"/>
              </a:rPr>
              <a:t>IP </a:t>
            </a:r>
            <a:r>
              <a:rPr lang="es-ES" sz="2200" dirty="0" err="1" smtClean="0">
                <a:latin typeface="Times New Roman" pitchFamily="18" charset="0"/>
              </a:rPr>
              <a:t>masquerading</a:t>
            </a:r>
            <a:endParaRPr lang="es-ES" sz="2200" dirty="0" smtClean="0">
              <a:latin typeface="Times New Roman" pitchFamily="18" charset="0"/>
            </a:endParaRPr>
          </a:p>
          <a:p>
            <a:pPr lvl="3" eaLnBrk="1" hangingPunct="1">
              <a:lnSpc>
                <a:spcPct val="90000"/>
              </a:lnSpc>
            </a:pPr>
            <a:r>
              <a:rPr lang="es-ES" sz="2200" dirty="0" smtClean="0">
                <a:latin typeface="Times New Roman" pitchFamily="18" charset="0"/>
              </a:rPr>
              <a:t>NAT </a:t>
            </a:r>
            <a:r>
              <a:rPr lang="es-ES" sz="2200" dirty="0" err="1" smtClean="0">
                <a:latin typeface="Times New Roman" pitchFamily="18" charset="0"/>
              </a:rPr>
              <a:t>Overload</a:t>
            </a:r>
            <a:endParaRPr lang="es-ES" sz="2200" dirty="0">
              <a:latin typeface="Times New Roman" pitchFamily="18" charset="0"/>
            </a:endParaRPr>
          </a:p>
          <a:p>
            <a:pPr lvl="3" eaLnBrk="1" hangingPunct="1">
              <a:lnSpc>
                <a:spcPct val="90000"/>
              </a:lnSpc>
            </a:pPr>
            <a:r>
              <a:rPr lang="es-ES" sz="2200" dirty="0" err="1" smtClean="0">
                <a:latin typeface="Times New Roman" pitchFamily="18" charset="0"/>
              </a:rPr>
              <a:t>Many-to-one</a:t>
            </a:r>
            <a:r>
              <a:rPr lang="es-ES" sz="2200" dirty="0" smtClean="0">
                <a:latin typeface="Times New Roman" pitchFamily="18" charset="0"/>
              </a:rPr>
              <a:t> NAT</a:t>
            </a:r>
          </a:p>
        </p:txBody>
      </p:sp>
    </p:spTree>
    <p:extLst>
      <p:ext uri="{BB962C8B-B14F-4D97-AF65-F5344CB8AC3E}">
        <p14:creationId xmlns:p14="http://schemas.microsoft.com/office/powerpoint/2010/main" val="422083308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33375"/>
            <a:ext cx="7772400" cy="685800"/>
          </a:xfrm>
        </p:spPr>
        <p:txBody>
          <a:bodyPr/>
          <a:lstStyle/>
          <a:p>
            <a:pPr eaLnBrk="1" hangingPunct="1"/>
            <a:r>
              <a:rPr lang="es-ES_tradnl" sz="3600" dirty="0" smtClean="0">
                <a:latin typeface="Times New Roman" pitchFamily="18" charset="0"/>
              </a:rPr>
              <a:t>NAT Estático/dinámico</a:t>
            </a:r>
            <a:endParaRPr lang="es-ES" sz="3600" dirty="0" smtClean="0">
              <a:latin typeface="Times New Roman" pitchFamily="18" charset="0"/>
            </a:endParaRPr>
          </a:p>
        </p:txBody>
      </p:sp>
      <p:sp>
        <p:nvSpPr>
          <p:cNvPr id="20483" name="Rectangle 3"/>
          <p:cNvSpPr>
            <a:spLocks noGrp="1" noChangeArrowheads="1"/>
          </p:cNvSpPr>
          <p:nvPr>
            <p:ph type="body" idx="1"/>
          </p:nvPr>
        </p:nvSpPr>
        <p:spPr>
          <a:xfrm>
            <a:off x="685800" y="1338263"/>
            <a:ext cx="7772400" cy="4827587"/>
          </a:xfrm>
        </p:spPr>
        <p:txBody>
          <a:bodyPr/>
          <a:lstStyle/>
          <a:p>
            <a:pPr eaLnBrk="1" hangingPunct="1">
              <a:lnSpc>
                <a:spcPct val="90000"/>
              </a:lnSpc>
            </a:pPr>
            <a:r>
              <a:rPr lang="es-ES" sz="2600" dirty="0" smtClean="0">
                <a:latin typeface="Times New Roman" pitchFamily="18" charset="0"/>
              </a:rPr>
              <a:t>Según la temporalidad de correspondencia el NAT puede ser:</a:t>
            </a:r>
          </a:p>
          <a:p>
            <a:pPr lvl="1" eaLnBrk="1" hangingPunct="1">
              <a:lnSpc>
                <a:spcPct val="90000"/>
              </a:lnSpc>
            </a:pPr>
            <a:r>
              <a:rPr lang="es-ES" sz="2400" u="sng" dirty="0" smtClean="0">
                <a:latin typeface="Times New Roman" pitchFamily="18" charset="0"/>
              </a:rPr>
              <a:t>Estático</a:t>
            </a:r>
            <a:r>
              <a:rPr lang="es-ES" sz="2400" dirty="0" smtClean="0">
                <a:latin typeface="Times New Roman" pitchFamily="18" charset="0"/>
              </a:rPr>
              <a:t>: cuando la tabla de conversión de direcciones (y puertos) se carga al arrancar el </a:t>
            </a:r>
            <a:r>
              <a:rPr lang="es-ES" sz="2400" dirty="0" err="1" smtClean="0">
                <a:latin typeface="Times New Roman" pitchFamily="18" charset="0"/>
              </a:rPr>
              <a:t>router</a:t>
            </a:r>
            <a:r>
              <a:rPr lang="es-ES" sz="2400" dirty="0" smtClean="0">
                <a:latin typeface="Times New Roman" pitchFamily="18" charset="0"/>
              </a:rPr>
              <a:t> que hace NAT y se mantiene invariable (el tráfico no la modifica)</a:t>
            </a:r>
          </a:p>
          <a:p>
            <a:pPr lvl="1" eaLnBrk="1" hangingPunct="1">
              <a:lnSpc>
                <a:spcPct val="90000"/>
              </a:lnSpc>
            </a:pPr>
            <a:r>
              <a:rPr lang="es-ES" sz="2400" u="sng" dirty="0" smtClean="0">
                <a:latin typeface="Times New Roman" pitchFamily="18" charset="0"/>
              </a:rPr>
              <a:t>Dinámico</a:t>
            </a:r>
            <a:r>
              <a:rPr lang="es-ES" sz="2400" dirty="0" smtClean="0">
                <a:latin typeface="Times New Roman" pitchFamily="18" charset="0"/>
              </a:rPr>
              <a:t>: la tabla de conversión se construye y modifica en función del tráfico recibido. Las direcciones pueden reutilizarse. Requiere mantener en el NAT  información de estado. Normalmente este tipo de NAT es unidireccional solo permite conexiones salientes.</a:t>
            </a:r>
          </a:p>
        </p:txBody>
      </p:sp>
    </p:spTree>
    <p:extLst>
      <p:ext uri="{BB962C8B-B14F-4D97-AF65-F5344CB8AC3E}">
        <p14:creationId xmlns:p14="http://schemas.microsoft.com/office/powerpoint/2010/main" val="14398935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Group 2"/>
          <p:cNvGraphicFramePr>
            <a:graphicFrameLocks noGrp="1"/>
          </p:cNvGraphicFramePr>
          <p:nvPr>
            <p:extLst>
              <p:ext uri="{D42A27DB-BD31-4B8C-83A1-F6EECF244321}">
                <p14:modId xmlns:p14="http://schemas.microsoft.com/office/powerpoint/2010/main" val="488131673"/>
              </p:ext>
            </p:extLst>
          </p:nvPr>
        </p:nvGraphicFramePr>
        <p:xfrm>
          <a:off x="827088" y="1412875"/>
          <a:ext cx="7543800" cy="4846320"/>
        </p:xfrm>
        <a:graphic>
          <a:graphicData uri="http://schemas.openxmlformats.org/drawingml/2006/table">
            <a:tbl>
              <a:tblPr/>
              <a:tblGrid>
                <a:gridCol w="1066800"/>
                <a:gridCol w="2732087"/>
                <a:gridCol w="3744913"/>
              </a:tblGrid>
              <a:tr h="355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Estático (bidireccional)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Dinámico (unidireccional)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rPr>
                        <a:t>NAT Básico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El número de direcciones públicas ha de ser igual al de privadas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El número de direcciones públicas puede ser menor que el de privadas, pero ha de ser suficiente para el número de ordenadores conectados simultáneamente. En cierto modo resulta equivalente a usar DHCP con asignación dinámica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rPr>
                        <a:t>NAPT o PAT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En conexiones entrantes permite asociar a una misma dirección diferentes servidores, eligiendo por el número de puerto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rPr>
                        <a:t>Una sola dirección pública permite la conexión de miles de ordenadores (teóricamente más de 64000) multiplexando por el número de puerto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4" name="Text Box 20"/>
          <p:cNvSpPr txBox="1">
            <a:spLocks noChangeArrowheads="1"/>
          </p:cNvSpPr>
          <p:nvPr/>
        </p:nvSpPr>
        <p:spPr bwMode="auto">
          <a:xfrm>
            <a:off x="3117850" y="501650"/>
            <a:ext cx="2825750" cy="641350"/>
          </a:xfrm>
          <a:prstGeom prst="rect">
            <a:avLst/>
          </a:prstGeom>
          <a:noFill/>
          <a:ln w="9525">
            <a:noFill/>
            <a:miter lim="800000"/>
            <a:headEnd/>
            <a:tailEnd/>
          </a:ln>
        </p:spPr>
        <p:txBody>
          <a:bodyPr wrap="none">
            <a:spAutoFit/>
          </a:bodyPr>
          <a:lstStyle/>
          <a:p>
            <a:r>
              <a:rPr lang="es-ES" sz="3600"/>
              <a:t>Tipos de NAT</a:t>
            </a:r>
          </a:p>
        </p:txBody>
      </p:sp>
    </p:spTree>
    <p:extLst>
      <p:ext uri="{BB962C8B-B14F-4D97-AF65-F5344CB8AC3E}">
        <p14:creationId xmlns:p14="http://schemas.microsoft.com/office/powerpoint/2010/main" val="19908234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2057400" y="2322513"/>
            <a:ext cx="0" cy="2819400"/>
          </a:xfrm>
          <a:prstGeom prst="line">
            <a:avLst/>
          </a:prstGeom>
          <a:noFill/>
          <a:ln w="25400">
            <a:solidFill>
              <a:schemeClr val="accent2"/>
            </a:solidFill>
            <a:round/>
            <a:headEnd/>
            <a:tailEnd/>
          </a:ln>
        </p:spPr>
        <p:txBody>
          <a:bodyPr/>
          <a:lstStyle/>
          <a:p>
            <a:endParaRPr lang="es-ES"/>
          </a:p>
        </p:txBody>
      </p:sp>
      <p:sp>
        <p:nvSpPr>
          <p:cNvPr id="22531" name="Line 3"/>
          <p:cNvSpPr>
            <a:spLocks noChangeShapeType="1"/>
          </p:cNvSpPr>
          <p:nvPr/>
        </p:nvSpPr>
        <p:spPr bwMode="auto">
          <a:xfrm>
            <a:off x="1295400" y="4732338"/>
            <a:ext cx="762000" cy="0"/>
          </a:xfrm>
          <a:prstGeom prst="line">
            <a:avLst/>
          </a:prstGeom>
          <a:noFill/>
          <a:ln w="25400">
            <a:solidFill>
              <a:schemeClr val="accent2"/>
            </a:solidFill>
            <a:round/>
            <a:headEnd/>
            <a:tailEnd/>
          </a:ln>
        </p:spPr>
        <p:txBody>
          <a:bodyPr/>
          <a:lstStyle/>
          <a:p>
            <a:endParaRPr lang="es-ES"/>
          </a:p>
        </p:txBody>
      </p:sp>
      <p:sp>
        <p:nvSpPr>
          <p:cNvPr id="22532" name="Line 4"/>
          <p:cNvSpPr>
            <a:spLocks noChangeShapeType="1"/>
          </p:cNvSpPr>
          <p:nvPr/>
        </p:nvSpPr>
        <p:spPr bwMode="auto">
          <a:xfrm>
            <a:off x="1143000" y="2855913"/>
            <a:ext cx="914400" cy="0"/>
          </a:xfrm>
          <a:prstGeom prst="line">
            <a:avLst/>
          </a:prstGeom>
          <a:noFill/>
          <a:ln w="25400">
            <a:solidFill>
              <a:schemeClr val="accent2"/>
            </a:solidFill>
            <a:round/>
            <a:headEnd/>
            <a:tailEnd/>
          </a:ln>
        </p:spPr>
        <p:txBody>
          <a:bodyPr/>
          <a:lstStyle/>
          <a:p>
            <a:endParaRPr lang="es-ES"/>
          </a:p>
        </p:txBody>
      </p:sp>
      <p:sp>
        <p:nvSpPr>
          <p:cNvPr id="22533" name="Line 5"/>
          <p:cNvSpPr>
            <a:spLocks noChangeShapeType="1"/>
          </p:cNvSpPr>
          <p:nvPr/>
        </p:nvSpPr>
        <p:spPr bwMode="auto">
          <a:xfrm flipH="1" flipV="1">
            <a:off x="2057400" y="3617913"/>
            <a:ext cx="1295400" cy="0"/>
          </a:xfrm>
          <a:prstGeom prst="line">
            <a:avLst/>
          </a:prstGeom>
          <a:noFill/>
          <a:ln w="25400">
            <a:solidFill>
              <a:schemeClr val="accent2"/>
            </a:solidFill>
            <a:round/>
            <a:headEnd/>
            <a:tailEnd/>
          </a:ln>
        </p:spPr>
        <p:txBody>
          <a:bodyPr/>
          <a:lstStyle/>
          <a:p>
            <a:endParaRPr lang="es-ES"/>
          </a:p>
        </p:txBody>
      </p:sp>
      <p:sp>
        <p:nvSpPr>
          <p:cNvPr id="22534" name="Freeform 6"/>
          <p:cNvSpPr>
            <a:spLocks/>
          </p:cNvSpPr>
          <p:nvPr/>
        </p:nvSpPr>
        <p:spPr bwMode="auto">
          <a:xfrm>
            <a:off x="3686175" y="3614738"/>
            <a:ext cx="2270125" cy="79375"/>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2535" name="Freeform 7"/>
          <p:cNvSpPr>
            <a:spLocks/>
          </p:cNvSpPr>
          <p:nvPr/>
        </p:nvSpPr>
        <p:spPr bwMode="auto">
          <a:xfrm rot="7200000">
            <a:off x="5957094" y="2869407"/>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2536" name="Freeform 8"/>
          <p:cNvSpPr>
            <a:spLocks/>
          </p:cNvSpPr>
          <p:nvPr/>
        </p:nvSpPr>
        <p:spPr bwMode="auto">
          <a:xfrm rot="3600000">
            <a:off x="6033294" y="4120357"/>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2537" name="Picture 9"/>
          <p:cNvPicPr>
            <a:picLocks noChangeArrowheads="1"/>
          </p:cNvPicPr>
          <p:nvPr/>
        </p:nvPicPr>
        <p:blipFill>
          <a:blip r:embed="rId3" cstate="print"/>
          <a:srcRect/>
          <a:stretch>
            <a:fillRect/>
          </a:stretch>
        </p:blipFill>
        <p:spPr bwMode="auto">
          <a:xfrm>
            <a:off x="3238500" y="3236913"/>
            <a:ext cx="1084263" cy="800100"/>
          </a:xfrm>
          <a:prstGeom prst="rect">
            <a:avLst/>
          </a:prstGeom>
          <a:noFill/>
          <a:ln w="12700">
            <a:noFill/>
            <a:miter lim="800000"/>
            <a:headEnd/>
            <a:tailEnd/>
          </a:ln>
        </p:spPr>
      </p:pic>
      <p:pic>
        <p:nvPicPr>
          <p:cNvPr id="22538" name="Picture 10"/>
          <p:cNvPicPr>
            <a:picLocks noChangeArrowheads="1"/>
          </p:cNvPicPr>
          <p:nvPr/>
        </p:nvPicPr>
        <p:blipFill>
          <a:blip r:embed="rId4" cstate="print"/>
          <a:srcRect/>
          <a:stretch>
            <a:fillRect/>
          </a:stretch>
        </p:blipFill>
        <p:spPr bwMode="auto">
          <a:xfrm>
            <a:off x="685800" y="4075113"/>
            <a:ext cx="762000" cy="885825"/>
          </a:xfrm>
          <a:prstGeom prst="rect">
            <a:avLst/>
          </a:prstGeom>
          <a:noFill/>
          <a:ln w="12700">
            <a:noFill/>
            <a:miter lim="800000"/>
            <a:headEnd/>
            <a:tailEnd/>
          </a:ln>
        </p:spPr>
      </p:pic>
      <p:pic>
        <p:nvPicPr>
          <p:cNvPr id="22539" name="Picture 11"/>
          <p:cNvPicPr>
            <a:picLocks noChangeArrowheads="1"/>
          </p:cNvPicPr>
          <p:nvPr/>
        </p:nvPicPr>
        <p:blipFill>
          <a:blip r:embed="rId5" cstate="print"/>
          <a:srcRect/>
          <a:stretch>
            <a:fillRect/>
          </a:stretch>
        </p:blipFill>
        <p:spPr bwMode="auto">
          <a:xfrm>
            <a:off x="5367338" y="2997200"/>
            <a:ext cx="1566862" cy="1077913"/>
          </a:xfrm>
          <a:prstGeom prst="rect">
            <a:avLst/>
          </a:prstGeom>
          <a:noFill/>
          <a:ln w="12700">
            <a:noFill/>
            <a:miter lim="800000"/>
            <a:headEnd/>
            <a:tailEnd/>
          </a:ln>
        </p:spPr>
      </p:pic>
      <p:pic>
        <p:nvPicPr>
          <p:cNvPr id="22540" name="Picture 12"/>
          <p:cNvPicPr>
            <a:picLocks noChangeArrowheads="1"/>
          </p:cNvPicPr>
          <p:nvPr/>
        </p:nvPicPr>
        <p:blipFill>
          <a:blip r:embed="rId6" cstate="print"/>
          <a:srcRect/>
          <a:stretch>
            <a:fillRect/>
          </a:stretch>
        </p:blipFill>
        <p:spPr bwMode="auto">
          <a:xfrm>
            <a:off x="7053263" y="2017713"/>
            <a:ext cx="871537" cy="990600"/>
          </a:xfrm>
          <a:prstGeom prst="rect">
            <a:avLst/>
          </a:prstGeom>
          <a:noFill/>
          <a:ln w="12700">
            <a:noFill/>
            <a:miter lim="800000"/>
            <a:headEnd/>
            <a:tailEnd/>
          </a:ln>
        </p:spPr>
      </p:pic>
      <p:pic>
        <p:nvPicPr>
          <p:cNvPr id="22541" name="Picture 13"/>
          <p:cNvPicPr>
            <a:picLocks noChangeArrowheads="1"/>
          </p:cNvPicPr>
          <p:nvPr/>
        </p:nvPicPr>
        <p:blipFill>
          <a:blip r:embed="rId6" cstate="print"/>
          <a:srcRect/>
          <a:stretch>
            <a:fillRect/>
          </a:stretch>
        </p:blipFill>
        <p:spPr bwMode="auto">
          <a:xfrm>
            <a:off x="7053263" y="3998913"/>
            <a:ext cx="871537" cy="990600"/>
          </a:xfrm>
          <a:prstGeom prst="rect">
            <a:avLst/>
          </a:prstGeom>
          <a:noFill/>
          <a:ln w="12700">
            <a:noFill/>
            <a:miter lim="800000"/>
            <a:headEnd/>
            <a:tailEnd/>
          </a:ln>
        </p:spPr>
      </p:pic>
      <p:pic>
        <p:nvPicPr>
          <p:cNvPr id="22542" name="Picture 14"/>
          <p:cNvPicPr>
            <a:picLocks noChangeArrowheads="1"/>
          </p:cNvPicPr>
          <p:nvPr/>
        </p:nvPicPr>
        <p:blipFill>
          <a:blip r:embed="rId4" cstate="print"/>
          <a:srcRect/>
          <a:stretch>
            <a:fillRect/>
          </a:stretch>
        </p:blipFill>
        <p:spPr bwMode="auto">
          <a:xfrm>
            <a:off x="685800" y="2274888"/>
            <a:ext cx="762000" cy="885825"/>
          </a:xfrm>
          <a:prstGeom prst="rect">
            <a:avLst/>
          </a:prstGeom>
          <a:noFill/>
          <a:ln w="12700">
            <a:noFill/>
            <a:miter lim="800000"/>
            <a:headEnd/>
            <a:tailEnd/>
          </a:ln>
        </p:spPr>
      </p:pic>
      <p:sp>
        <p:nvSpPr>
          <p:cNvPr id="22543" name="Text Box 15"/>
          <p:cNvSpPr txBox="1">
            <a:spLocks noChangeArrowheads="1"/>
          </p:cNvSpPr>
          <p:nvPr/>
        </p:nvSpPr>
        <p:spPr bwMode="auto">
          <a:xfrm>
            <a:off x="522288" y="4940300"/>
            <a:ext cx="1119187" cy="304800"/>
          </a:xfrm>
          <a:prstGeom prst="rect">
            <a:avLst/>
          </a:prstGeom>
          <a:noFill/>
          <a:ln w="9525">
            <a:noFill/>
            <a:miter lim="800000"/>
            <a:headEnd/>
            <a:tailEnd/>
          </a:ln>
        </p:spPr>
        <p:txBody>
          <a:bodyPr wrap="none">
            <a:spAutoFit/>
          </a:bodyPr>
          <a:lstStyle/>
          <a:p>
            <a:pPr algn="ctr"/>
            <a:r>
              <a:rPr lang="es-ES" sz="1400" b="1">
                <a:latin typeface="Arial" charset="0"/>
              </a:rPr>
              <a:t>192.168.0.3</a:t>
            </a:r>
          </a:p>
        </p:txBody>
      </p:sp>
      <p:sp>
        <p:nvSpPr>
          <p:cNvPr id="22544" name="Text Box 16"/>
          <p:cNvSpPr txBox="1">
            <a:spLocks noChangeArrowheads="1"/>
          </p:cNvSpPr>
          <p:nvPr/>
        </p:nvSpPr>
        <p:spPr bwMode="auto">
          <a:xfrm>
            <a:off x="522288" y="3140075"/>
            <a:ext cx="1119187" cy="304800"/>
          </a:xfrm>
          <a:prstGeom prst="rect">
            <a:avLst/>
          </a:prstGeom>
          <a:noFill/>
          <a:ln w="9525">
            <a:noFill/>
            <a:miter lim="800000"/>
            <a:headEnd/>
            <a:tailEnd/>
          </a:ln>
        </p:spPr>
        <p:txBody>
          <a:bodyPr wrap="none">
            <a:spAutoFit/>
          </a:bodyPr>
          <a:lstStyle/>
          <a:p>
            <a:pPr algn="ctr"/>
            <a:r>
              <a:rPr lang="es-ES" sz="1400" b="1">
                <a:latin typeface="Arial" charset="0"/>
              </a:rPr>
              <a:t>192.168.0.2</a:t>
            </a:r>
          </a:p>
        </p:txBody>
      </p:sp>
      <p:sp>
        <p:nvSpPr>
          <p:cNvPr id="22545" name="Text Box 17"/>
          <p:cNvSpPr txBox="1">
            <a:spLocks noChangeArrowheads="1"/>
          </p:cNvSpPr>
          <p:nvPr/>
        </p:nvSpPr>
        <p:spPr bwMode="auto">
          <a:xfrm>
            <a:off x="3352800" y="3341688"/>
            <a:ext cx="838200" cy="581025"/>
          </a:xfrm>
          <a:prstGeom prst="rect">
            <a:avLst/>
          </a:prstGeom>
          <a:noFill/>
          <a:ln w="9525">
            <a:noFill/>
            <a:miter lim="800000"/>
            <a:headEnd/>
            <a:tailEnd/>
          </a:ln>
        </p:spPr>
        <p:txBody>
          <a:bodyPr wrap="none">
            <a:spAutoFit/>
          </a:bodyPr>
          <a:lstStyle/>
          <a:p>
            <a:pPr algn="ctr"/>
            <a:r>
              <a:rPr lang="es-ES" sz="1600" b="1">
                <a:latin typeface="Arial" charset="0"/>
              </a:rPr>
              <a:t>Router</a:t>
            </a:r>
          </a:p>
          <a:p>
            <a:pPr algn="ctr"/>
            <a:r>
              <a:rPr lang="es-ES" sz="1600" b="1">
                <a:latin typeface="Arial" charset="0"/>
              </a:rPr>
              <a:t>NAT</a:t>
            </a:r>
          </a:p>
        </p:txBody>
      </p:sp>
      <p:sp>
        <p:nvSpPr>
          <p:cNvPr id="22546" name="Text Box 18"/>
          <p:cNvSpPr txBox="1">
            <a:spLocks noChangeArrowheads="1"/>
          </p:cNvSpPr>
          <p:nvPr/>
        </p:nvSpPr>
        <p:spPr bwMode="auto">
          <a:xfrm>
            <a:off x="6615113" y="4940300"/>
            <a:ext cx="1512887" cy="304800"/>
          </a:xfrm>
          <a:prstGeom prst="rect">
            <a:avLst/>
          </a:prstGeom>
          <a:noFill/>
          <a:ln w="9525">
            <a:noFill/>
            <a:miter lim="800000"/>
            <a:headEnd/>
            <a:tailEnd/>
          </a:ln>
        </p:spPr>
        <p:txBody>
          <a:bodyPr wrap="none">
            <a:spAutoFit/>
          </a:bodyPr>
          <a:lstStyle/>
          <a:p>
            <a:pPr algn="ctr"/>
            <a:r>
              <a:rPr lang="es-ES" sz="1400" b="1">
                <a:latin typeface="Arial" charset="0"/>
              </a:rPr>
              <a:t>205.197.101.111</a:t>
            </a:r>
          </a:p>
        </p:txBody>
      </p:sp>
      <p:sp>
        <p:nvSpPr>
          <p:cNvPr id="22547" name="Text Box 19"/>
          <p:cNvSpPr txBox="1">
            <a:spLocks noChangeArrowheads="1"/>
          </p:cNvSpPr>
          <p:nvPr/>
        </p:nvSpPr>
        <p:spPr bwMode="auto">
          <a:xfrm>
            <a:off x="6975475" y="2987675"/>
            <a:ext cx="1316038" cy="304800"/>
          </a:xfrm>
          <a:prstGeom prst="rect">
            <a:avLst/>
          </a:prstGeom>
          <a:noFill/>
          <a:ln w="9525">
            <a:noFill/>
            <a:miter lim="800000"/>
            <a:headEnd/>
            <a:tailEnd/>
          </a:ln>
        </p:spPr>
        <p:txBody>
          <a:bodyPr wrap="none">
            <a:spAutoFit/>
          </a:bodyPr>
          <a:lstStyle/>
          <a:p>
            <a:pPr algn="ctr"/>
            <a:r>
              <a:rPr lang="es-ES" sz="1400" b="1">
                <a:latin typeface="Arial" charset="0"/>
              </a:rPr>
              <a:t>207.29.194.84</a:t>
            </a:r>
          </a:p>
        </p:txBody>
      </p:sp>
      <p:sp>
        <p:nvSpPr>
          <p:cNvPr id="22548" name="Text Box 20"/>
          <p:cNvSpPr txBox="1">
            <a:spLocks noChangeArrowheads="1"/>
          </p:cNvSpPr>
          <p:nvPr/>
        </p:nvSpPr>
        <p:spPr bwMode="auto">
          <a:xfrm>
            <a:off x="5662613" y="3389313"/>
            <a:ext cx="930275" cy="336550"/>
          </a:xfrm>
          <a:prstGeom prst="rect">
            <a:avLst/>
          </a:prstGeom>
          <a:noFill/>
          <a:ln w="9525">
            <a:noFill/>
            <a:miter lim="800000"/>
            <a:headEnd/>
            <a:tailEnd/>
          </a:ln>
        </p:spPr>
        <p:txBody>
          <a:bodyPr wrap="none">
            <a:spAutoFit/>
          </a:bodyPr>
          <a:lstStyle/>
          <a:p>
            <a:pPr algn="ctr"/>
            <a:r>
              <a:rPr lang="es-ES" sz="1600" b="1">
                <a:latin typeface="Arial" charset="0"/>
              </a:rPr>
              <a:t>Internet</a:t>
            </a:r>
          </a:p>
        </p:txBody>
      </p:sp>
      <p:sp>
        <p:nvSpPr>
          <p:cNvPr id="22549" name="Text Box 21"/>
          <p:cNvSpPr txBox="1">
            <a:spLocks noChangeArrowheads="1"/>
          </p:cNvSpPr>
          <p:nvPr/>
        </p:nvSpPr>
        <p:spPr bwMode="auto">
          <a:xfrm>
            <a:off x="2316163" y="2959100"/>
            <a:ext cx="1119187" cy="304800"/>
          </a:xfrm>
          <a:prstGeom prst="rect">
            <a:avLst/>
          </a:prstGeom>
          <a:noFill/>
          <a:ln w="9525">
            <a:noFill/>
            <a:miter lim="800000"/>
            <a:headEnd/>
            <a:tailEnd/>
          </a:ln>
        </p:spPr>
        <p:txBody>
          <a:bodyPr wrap="none">
            <a:spAutoFit/>
          </a:bodyPr>
          <a:lstStyle/>
          <a:p>
            <a:pPr algn="ctr"/>
            <a:r>
              <a:rPr lang="es-ES" sz="1400" b="1">
                <a:latin typeface="Arial" charset="0"/>
              </a:rPr>
              <a:t>192.168.0.1</a:t>
            </a:r>
          </a:p>
        </p:txBody>
      </p:sp>
      <p:sp>
        <p:nvSpPr>
          <p:cNvPr id="22550" name="Text Box 22"/>
          <p:cNvSpPr txBox="1">
            <a:spLocks noChangeArrowheads="1"/>
          </p:cNvSpPr>
          <p:nvPr/>
        </p:nvSpPr>
        <p:spPr bwMode="auto">
          <a:xfrm>
            <a:off x="4162425" y="2959100"/>
            <a:ext cx="1316038" cy="304800"/>
          </a:xfrm>
          <a:prstGeom prst="rect">
            <a:avLst/>
          </a:prstGeom>
          <a:noFill/>
          <a:ln w="9525">
            <a:noFill/>
            <a:miter lim="800000"/>
            <a:headEnd/>
            <a:tailEnd/>
          </a:ln>
        </p:spPr>
        <p:txBody>
          <a:bodyPr wrap="none">
            <a:spAutoFit/>
          </a:bodyPr>
          <a:lstStyle/>
          <a:p>
            <a:pPr algn="ctr"/>
            <a:r>
              <a:rPr lang="es-ES" sz="1400" b="1">
                <a:latin typeface="Arial" charset="0"/>
              </a:rPr>
              <a:t>206.245.160.1</a:t>
            </a:r>
          </a:p>
        </p:txBody>
      </p:sp>
      <p:sp>
        <p:nvSpPr>
          <p:cNvPr id="22551" name="Line 23"/>
          <p:cNvSpPr>
            <a:spLocks noChangeShapeType="1"/>
          </p:cNvSpPr>
          <p:nvPr/>
        </p:nvSpPr>
        <p:spPr bwMode="auto">
          <a:xfrm>
            <a:off x="2933700" y="3236913"/>
            <a:ext cx="0" cy="304800"/>
          </a:xfrm>
          <a:prstGeom prst="line">
            <a:avLst/>
          </a:prstGeom>
          <a:noFill/>
          <a:ln w="9525">
            <a:solidFill>
              <a:schemeClr val="tx1"/>
            </a:solidFill>
            <a:round/>
            <a:headEnd/>
            <a:tailEnd type="triangle" w="med" len="med"/>
          </a:ln>
        </p:spPr>
        <p:txBody>
          <a:bodyPr/>
          <a:lstStyle/>
          <a:p>
            <a:endParaRPr lang="es-ES"/>
          </a:p>
        </p:txBody>
      </p:sp>
      <p:sp>
        <p:nvSpPr>
          <p:cNvPr id="22552" name="Line 24"/>
          <p:cNvSpPr>
            <a:spLocks noChangeShapeType="1"/>
          </p:cNvSpPr>
          <p:nvPr/>
        </p:nvSpPr>
        <p:spPr bwMode="auto">
          <a:xfrm>
            <a:off x="4457700" y="3236913"/>
            <a:ext cx="0" cy="304800"/>
          </a:xfrm>
          <a:prstGeom prst="line">
            <a:avLst/>
          </a:prstGeom>
          <a:noFill/>
          <a:ln w="9525">
            <a:solidFill>
              <a:schemeClr val="tx1"/>
            </a:solidFill>
            <a:round/>
            <a:headEnd/>
            <a:tailEnd type="triangle" w="med" len="med"/>
          </a:ln>
        </p:spPr>
        <p:txBody>
          <a:bodyPr/>
          <a:lstStyle/>
          <a:p>
            <a:endParaRPr lang="es-ES"/>
          </a:p>
        </p:txBody>
      </p:sp>
      <p:sp>
        <p:nvSpPr>
          <p:cNvPr id="22553" name="Text Box 25"/>
          <p:cNvSpPr txBox="1">
            <a:spLocks noChangeArrowheads="1"/>
          </p:cNvSpPr>
          <p:nvPr/>
        </p:nvSpPr>
        <p:spPr bwMode="auto">
          <a:xfrm>
            <a:off x="2590800" y="4379913"/>
            <a:ext cx="2359025" cy="739775"/>
          </a:xfrm>
          <a:prstGeom prst="rect">
            <a:avLst/>
          </a:prstGeom>
          <a:noFill/>
          <a:ln w="9525">
            <a:solidFill>
              <a:schemeClr val="tx1"/>
            </a:solidFill>
            <a:miter lim="800000"/>
            <a:headEnd/>
            <a:tailEnd/>
          </a:ln>
        </p:spPr>
        <p:txBody>
          <a:bodyPr wrap="none">
            <a:spAutoFit/>
          </a:bodyPr>
          <a:lstStyle/>
          <a:p>
            <a:pPr algn="ctr"/>
            <a:r>
              <a:rPr lang="es-ES" sz="1400" b="1" u="sng">
                <a:latin typeface="Arial" charset="0"/>
              </a:rPr>
              <a:t>Tabla NAT estática</a:t>
            </a:r>
          </a:p>
          <a:p>
            <a:pPr algn="ctr"/>
            <a:r>
              <a:rPr lang="es-ES" sz="1400" b="1">
                <a:latin typeface="Arial" charset="0"/>
              </a:rPr>
              <a:t>Dentro                Fuera</a:t>
            </a:r>
          </a:p>
          <a:p>
            <a:pPr algn="ctr"/>
            <a:r>
              <a:rPr lang="es-ES" sz="1400" b="1">
                <a:latin typeface="Arial" charset="0"/>
              </a:rPr>
              <a:t>192.168.0.x  206.245.160.x</a:t>
            </a:r>
          </a:p>
        </p:txBody>
      </p:sp>
      <p:sp>
        <p:nvSpPr>
          <p:cNvPr id="22554" name="AutoShape 26"/>
          <p:cNvSpPr>
            <a:spLocks noChangeArrowheads="1"/>
          </p:cNvSpPr>
          <p:nvPr/>
        </p:nvSpPr>
        <p:spPr bwMode="auto">
          <a:xfrm>
            <a:off x="3657600" y="3998913"/>
            <a:ext cx="152400" cy="381000"/>
          </a:xfrm>
          <a:prstGeom prst="up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s-ES"/>
          </a:p>
        </p:txBody>
      </p:sp>
      <p:sp>
        <p:nvSpPr>
          <p:cNvPr id="40987" name="Text Box 27"/>
          <p:cNvSpPr txBox="1">
            <a:spLocks noChangeArrowheads="1"/>
          </p:cNvSpPr>
          <p:nvPr/>
        </p:nvSpPr>
        <p:spPr bwMode="auto">
          <a:xfrm>
            <a:off x="1014413" y="1033463"/>
            <a:ext cx="233838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192.168.0.2:1108</a:t>
            </a:r>
          </a:p>
          <a:p>
            <a:pPr algn="ctr"/>
            <a:r>
              <a:rPr lang="es-ES" sz="1400" b="1">
                <a:latin typeface="Arial" charset="0"/>
              </a:rPr>
              <a:t>Destino: 207.29.194.84:80</a:t>
            </a:r>
          </a:p>
        </p:txBody>
      </p:sp>
      <p:sp>
        <p:nvSpPr>
          <p:cNvPr id="40988" name="Text Box 28"/>
          <p:cNvSpPr txBox="1">
            <a:spLocks noChangeArrowheads="1"/>
          </p:cNvSpPr>
          <p:nvPr/>
        </p:nvSpPr>
        <p:spPr bwMode="auto">
          <a:xfrm>
            <a:off x="838200" y="5834063"/>
            <a:ext cx="25352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192.168.0.3:1108</a:t>
            </a:r>
          </a:p>
          <a:p>
            <a:pPr algn="ctr"/>
            <a:r>
              <a:rPr lang="es-ES" sz="1400" b="1">
                <a:latin typeface="Arial" charset="0"/>
              </a:rPr>
              <a:t>Destino: 205.197.101.111:21</a:t>
            </a:r>
          </a:p>
        </p:txBody>
      </p:sp>
      <p:sp>
        <p:nvSpPr>
          <p:cNvPr id="40989" name="Text Box 29"/>
          <p:cNvSpPr txBox="1">
            <a:spLocks noChangeArrowheads="1"/>
          </p:cNvSpPr>
          <p:nvPr/>
        </p:nvSpPr>
        <p:spPr bwMode="auto">
          <a:xfrm>
            <a:off x="4572000" y="1033463"/>
            <a:ext cx="2457450"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206.245.160.2:1108</a:t>
            </a:r>
          </a:p>
          <a:p>
            <a:pPr algn="ctr"/>
            <a:r>
              <a:rPr lang="es-ES" sz="1400" b="1">
                <a:latin typeface="Arial" charset="0"/>
              </a:rPr>
              <a:t>Destino: 207.29.194.84:80</a:t>
            </a:r>
          </a:p>
        </p:txBody>
      </p:sp>
      <p:sp>
        <p:nvSpPr>
          <p:cNvPr id="40990" name="Text Box 30"/>
          <p:cNvSpPr txBox="1">
            <a:spLocks noChangeArrowheads="1"/>
          </p:cNvSpPr>
          <p:nvPr/>
        </p:nvSpPr>
        <p:spPr bwMode="auto">
          <a:xfrm>
            <a:off x="4572000" y="5834063"/>
            <a:ext cx="25352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206.245.160.3:1108</a:t>
            </a:r>
          </a:p>
          <a:p>
            <a:pPr algn="ctr"/>
            <a:r>
              <a:rPr lang="es-ES" sz="1400" b="1">
                <a:latin typeface="Arial" charset="0"/>
              </a:rPr>
              <a:t>Destino: 205.197.101.111:21</a:t>
            </a:r>
          </a:p>
        </p:txBody>
      </p:sp>
      <p:sp>
        <p:nvSpPr>
          <p:cNvPr id="40991" name="Arc 31"/>
          <p:cNvSpPr>
            <a:spLocks/>
          </p:cNvSpPr>
          <p:nvPr/>
        </p:nvSpPr>
        <p:spPr bwMode="auto">
          <a:xfrm rot="10800000" flipV="1">
            <a:off x="1066800" y="1636713"/>
            <a:ext cx="6248400" cy="3810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type="triangle" w="med" len="med"/>
            <a:tailEnd/>
          </a:ln>
        </p:spPr>
        <p:txBody>
          <a:bodyPr wrap="none" anchor="ctr"/>
          <a:lstStyle/>
          <a:p>
            <a:endParaRPr lang="es-ES"/>
          </a:p>
        </p:txBody>
      </p:sp>
      <p:sp>
        <p:nvSpPr>
          <p:cNvPr id="40992" name="Arc 32"/>
          <p:cNvSpPr>
            <a:spLocks/>
          </p:cNvSpPr>
          <p:nvPr/>
        </p:nvSpPr>
        <p:spPr bwMode="auto">
          <a:xfrm flipV="1">
            <a:off x="1219200" y="5294313"/>
            <a:ext cx="6248400" cy="4572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a:tailEnd type="triangle" w="med" len="med"/>
          </a:ln>
        </p:spPr>
        <p:txBody>
          <a:bodyPr wrap="none" anchor="ctr"/>
          <a:lstStyle/>
          <a:p>
            <a:endParaRPr lang="es-ES"/>
          </a:p>
        </p:txBody>
      </p:sp>
      <p:sp>
        <p:nvSpPr>
          <p:cNvPr id="22561" name="Text Box 33"/>
          <p:cNvSpPr txBox="1">
            <a:spLocks noChangeArrowheads="1"/>
          </p:cNvSpPr>
          <p:nvPr/>
        </p:nvSpPr>
        <p:spPr bwMode="auto">
          <a:xfrm>
            <a:off x="2590800" y="195263"/>
            <a:ext cx="3917950" cy="641350"/>
          </a:xfrm>
          <a:prstGeom prst="rect">
            <a:avLst/>
          </a:prstGeom>
          <a:noFill/>
          <a:ln w="9525">
            <a:noFill/>
            <a:miter lim="800000"/>
            <a:headEnd/>
            <a:tailEnd/>
          </a:ln>
        </p:spPr>
        <p:txBody>
          <a:bodyPr wrap="none">
            <a:spAutoFit/>
          </a:bodyPr>
          <a:lstStyle/>
          <a:p>
            <a:r>
              <a:rPr lang="es-ES" sz="3600"/>
              <a:t>NAT básico estático</a:t>
            </a:r>
          </a:p>
        </p:txBody>
      </p:sp>
      <p:sp>
        <p:nvSpPr>
          <p:cNvPr id="22562" name="Text Box 34"/>
          <p:cNvSpPr txBox="1">
            <a:spLocks noChangeArrowheads="1"/>
          </p:cNvSpPr>
          <p:nvPr/>
        </p:nvSpPr>
        <p:spPr bwMode="auto">
          <a:xfrm>
            <a:off x="661988" y="2747963"/>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22563" name="Text Box 35"/>
          <p:cNvSpPr txBox="1">
            <a:spLocks noChangeArrowheads="1"/>
          </p:cNvSpPr>
          <p:nvPr/>
        </p:nvSpPr>
        <p:spPr bwMode="auto">
          <a:xfrm>
            <a:off x="661988" y="4532313"/>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22564" name="Text Box 36"/>
          <p:cNvSpPr txBox="1">
            <a:spLocks noChangeArrowheads="1"/>
          </p:cNvSpPr>
          <p:nvPr/>
        </p:nvSpPr>
        <p:spPr bwMode="auto">
          <a:xfrm>
            <a:off x="6992938" y="23510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Web</a:t>
            </a:r>
          </a:p>
        </p:txBody>
      </p:sp>
      <p:sp>
        <p:nvSpPr>
          <p:cNvPr id="22565" name="Text Box 37"/>
          <p:cNvSpPr txBox="1">
            <a:spLocks noChangeArrowheads="1"/>
          </p:cNvSpPr>
          <p:nvPr/>
        </p:nvSpPr>
        <p:spPr bwMode="auto">
          <a:xfrm>
            <a:off x="6992938" y="43322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FTP</a:t>
            </a:r>
          </a:p>
        </p:txBody>
      </p:sp>
    </p:spTree>
    <p:extLst>
      <p:ext uri="{BB962C8B-B14F-4D97-AF65-F5344CB8AC3E}">
        <p14:creationId xmlns:p14="http://schemas.microsoft.com/office/powerpoint/2010/main" val="137799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0991"/>
                                        </p:tgtEl>
                                        <p:attrNameLst>
                                          <p:attrName>style.visibility</p:attrName>
                                        </p:attrNameLst>
                                      </p:cBhvr>
                                      <p:to>
                                        <p:strVal val="visible"/>
                                      </p:to>
                                    </p:set>
                                    <p:animEffect transition="in" filter="wipe(left)">
                                      <p:cBhvr>
                                        <p:cTn id="11" dur="500"/>
                                        <p:tgtEl>
                                          <p:spTgt spid="4099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4098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40988"/>
                                        </p:tgtEl>
                                        <p:attrNameLst>
                                          <p:attrName>style.visibility</p:attrName>
                                        </p:attrNameLst>
                                      </p:cBhvr>
                                      <p:to>
                                        <p:strVal val="visible"/>
                                      </p:to>
                                    </p:se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40992"/>
                                        </p:tgtEl>
                                        <p:attrNameLst>
                                          <p:attrName>style.visibility</p:attrName>
                                        </p:attrNameLst>
                                      </p:cBhvr>
                                      <p:to>
                                        <p:strVal val="visible"/>
                                      </p:to>
                                    </p:set>
                                    <p:animEffect transition="in" filter="wipe(left)">
                                      <p:cBhvr>
                                        <p:cTn id="23" dur="500"/>
                                        <p:tgtEl>
                                          <p:spTgt spid="40992"/>
                                        </p:tgtEl>
                                      </p:cBhvr>
                                    </p:animEffec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499"/>
                                          </p:stCondLst>
                                        </p:cTn>
                                        <p:tgtEl>
                                          <p:spTgt spid="409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7" grpId="0" animBg="1" autoUpdateAnimBg="0"/>
      <p:bldP spid="40988" grpId="0" animBg="1" autoUpdateAnimBg="0"/>
      <p:bldP spid="40989" grpId="0" animBg="1" autoUpdateAnimBg="0"/>
      <p:bldP spid="40990" grpId="0" animBg="1" autoUpdateAnimBg="0"/>
      <p:bldP spid="40991" grpId="0" animBg="1"/>
      <p:bldP spid="4099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2057400" y="2322513"/>
            <a:ext cx="0" cy="2819400"/>
          </a:xfrm>
          <a:prstGeom prst="line">
            <a:avLst/>
          </a:prstGeom>
          <a:noFill/>
          <a:ln w="25400">
            <a:solidFill>
              <a:schemeClr val="accent2"/>
            </a:solidFill>
            <a:round/>
            <a:headEnd/>
            <a:tailEnd/>
          </a:ln>
        </p:spPr>
        <p:txBody>
          <a:bodyPr/>
          <a:lstStyle/>
          <a:p>
            <a:endParaRPr lang="es-ES"/>
          </a:p>
        </p:txBody>
      </p:sp>
      <p:sp>
        <p:nvSpPr>
          <p:cNvPr id="23555" name="Line 3"/>
          <p:cNvSpPr>
            <a:spLocks noChangeShapeType="1"/>
          </p:cNvSpPr>
          <p:nvPr/>
        </p:nvSpPr>
        <p:spPr bwMode="auto">
          <a:xfrm>
            <a:off x="1295400" y="4732338"/>
            <a:ext cx="762000" cy="0"/>
          </a:xfrm>
          <a:prstGeom prst="line">
            <a:avLst/>
          </a:prstGeom>
          <a:noFill/>
          <a:ln w="25400">
            <a:solidFill>
              <a:schemeClr val="accent2"/>
            </a:solidFill>
            <a:round/>
            <a:headEnd/>
            <a:tailEnd/>
          </a:ln>
        </p:spPr>
        <p:txBody>
          <a:bodyPr/>
          <a:lstStyle/>
          <a:p>
            <a:endParaRPr lang="es-ES"/>
          </a:p>
        </p:txBody>
      </p:sp>
      <p:sp>
        <p:nvSpPr>
          <p:cNvPr id="23556" name="Line 4"/>
          <p:cNvSpPr>
            <a:spLocks noChangeShapeType="1"/>
          </p:cNvSpPr>
          <p:nvPr/>
        </p:nvSpPr>
        <p:spPr bwMode="auto">
          <a:xfrm>
            <a:off x="1143000" y="2855913"/>
            <a:ext cx="914400" cy="0"/>
          </a:xfrm>
          <a:prstGeom prst="line">
            <a:avLst/>
          </a:prstGeom>
          <a:noFill/>
          <a:ln w="25400">
            <a:solidFill>
              <a:schemeClr val="accent2"/>
            </a:solidFill>
            <a:round/>
            <a:headEnd/>
            <a:tailEnd/>
          </a:ln>
        </p:spPr>
        <p:txBody>
          <a:bodyPr/>
          <a:lstStyle/>
          <a:p>
            <a:endParaRPr lang="es-ES"/>
          </a:p>
        </p:txBody>
      </p:sp>
      <p:sp>
        <p:nvSpPr>
          <p:cNvPr id="23557" name="Line 5"/>
          <p:cNvSpPr>
            <a:spLocks noChangeShapeType="1"/>
          </p:cNvSpPr>
          <p:nvPr/>
        </p:nvSpPr>
        <p:spPr bwMode="auto">
          <a:xfrm flipH="1" flipV="1">
            <a:off x="2057400" y="3617913"/>
            <a:ext cx="1295400" cy="0"/>
          </a:xfrm>
          <a:prstGeom prst="line">
            <a:avLst/>
          </a:prstGeom>
          <a:noFill/>
          <a:ln w="25400">
            <a:solidFill>
              <a:schemeClr val="accent2"/>
            </a:solidFill>
            <a:round/>
            <a:headEnd/>
            <a:tailEnd/>
          </a:ln>
        </p:spPr>
        <p:txBody>
          <a:bodyPr/>
          <a:lstStyle/>
          <a:p>
            <a:endParaRPr lang="es-ES"/>
          </a:p>
        </p:txBody>
      </p:sp>
      <p:sp>
        <p:nvSpPr>
          <p:cNvPr id="23558" name="Freeform 6"/>
          <p:cNvSpPr>
            <a:spLocks/>
          </p:cNvSpPr>
          <p:nvPr/>
        </p:nvSpPr>
        <p:spPr bwMode="auto">
          <a:xfrm>
            <a:off x="3686175" y="3614738"/>
            <a:ext cx="2270125" cy="79375"/>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3559" name="Freeform 7"/>
          <p:cNvSpPr>
            <a:spLocks/>
          </p:cNvSpPr>
          <p:nvPr/>
        </p:nvSpPr>
        <p:spPr bwMode="auto">
          <a:xfrm rot="7200000">
            <a:off x="5957094" y="2869407"/>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3560" name="Freeform 8"/>
          <p:cNvSpPr>
            <a:spLocks/>
          </p:cNvSpPr>
          <p:nvPr/>
        </p:nvSpPr>
        <p:spPr bwMode="auto">
          <a:xfrm rot="3600000">
            <a:off x="6033294" y="4120357"/>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3561" name="Picture 9"/>
          <p:cNvPicPr>
            <a:picLocks noChangeArrowheads="1"/>
          </p:cNvPicPr>
          <p:nvPr/>
        </p:nvPicPr>
        <p:blipFill>
          <a:blip r:embed="rId3" cstate="print"/>
          <a:srcRect/>
          <a:stretch>
            <a:fillRect/>
          </a:stretch>
        </p:blipFill>
        <p:spPr bwMode="auto">
          <a:xfrm>
            <a:off x="3238500" y="3236913"/>
            <a:ext cx="1084263" cy="800100"/>
          </a:xfrm>
          <a:prstGeom prst="rect">
            <a:avLst/>
          </a:prstGeom>
          <a:noFill/>
          <a:ln w="12700">
            <a:noFill/>
            <a:miter lim="800000"/>
            <a:headEnd/>
            <a:tailEnd/>
          </a:ln>
        </p:spPr>
      </p:pic>
      <p:pic>
        <p:nvPicPr>
          <p:cNvPr id="23562" name="Picture 10"/>
          <p:cNvPicPr>
            <a:picLocks noChangeArrowheads="1"/>
          </p:cNvPicPr>
          <p:nvPr/>
        </p:nvPicPr>
        <p:blipFill>
          <a:blip r:embed="rId4" cstate="print"/>
          <a:srcRect/>
          <a:stretch>
            <a:fillRect/>
          </a:stretch>
        </p:blipFill>
        <p:spPr bwMode="auto">
          <a:xfrm>
            <a:off x="685800" y="4075113"/>
            <a:ext cx="762000" cy="885825"/>
          </a:xfrm>
          <a:prstGeom prst="rect">
            <a:avLst/>
          </a:prstGeom>
          <a:noFill/>
          <a:ln w="12700">
            <a:noFill/>
            <a:miter lim="800000"/>
            <a:headEnd/>
            <a:tailEnd/>
          </a:ln>
        </p:spPr>
      </p:pic>
      <p:pic>
        <p:nvPicPr>
          <p:cNvPr id="23563" name="Picture 11"/>
          <p:cNvPicPr>
            <a:picLocks noChangeArrowheads="1"/>
          </p:cNvPicPr>
          <p:nvPr/>
        </p:nvPicPr>
        <p:blipFill>
          <a:blip r:embed="rId5" cstate="print"/>
          <a:srcRect/>
          <a:stretch>
            <a:fillRect/>
          </a:stretch>
        </p:blipFill>
        <p:spPr bwMode="auto">
          <a:xfrm>
            <a:off x="5367338" y="2997200"/>
            <a:ext cx="1566862" cy="1077913"/>
          </a:xfrm>
          <a:prstGeom prst="rect">
            <a:avLst/>
          </a:prstGeom>
          <a:noFill/>
          <a:ln w="12700">
            <a:noFill/>
            <a:miter lim="800000"/>
            <a:headEnd/>
            <a:tailEnd/>
          </a:ln>
        </p:spPr>
      </p:pic>
      <p:pic>
        <p:nvPicPr>
          <p:cNvPr id="23564" name="Picture 12"/>
          <p:cNvPicPr>
            <a:picLocks noChangeArrowheads="1"/>
          </p:cNvPicPr>
          <p:nvPr/>
        </p:nvPicPr>
        <p:blipFill>
          <a:blip r:embed="rId6" cstate="print"/>
          <a:srcRect/>
          <a:stretch>
            <a:fillRect/>
          </a:stretch>
        </p:blipFill>
        <p:spPr bwMode="auto">
          <a:xfrm>
            <a:off x="7053263" y="2017713"/>
            <a:ext cx="871537" cy="990600"/>
          </a:xfrm>
          <a:prstGeom prst="rect">
            <a:avLst/>
          </a:prstGeom>
          <a:noFill/>
          <a:ln w="12700">
            <a:noFill/>
            <a:miter lim="800000"/>
            <a:headEnd/>
            <a:tailEnd/>
          </a:ln>
        </p:spPr>
      </p:pic>
      <p:pic>
        <p:nvPicPr>
          <p:cNvPr id="23565" name="Picture 13"/>
          <p:cNvPicPr>
            <a:picLocks noChangeArrowheads="1"/>
          </p:cNvPicPr>
          <p:nvPr/>
        </p:nvPicPr>
        <p:blipFill>
          <a:blip r:embed="rId6" cstate="print"/>
          <a:srcRect/>
          <a:stretch>
            <a:fillRect/>
          </a:stretch>
        </p:blipFill>
        <p:spPr bwMode="auto">
          <a:xfrm>
            <a:off x="7053263" y="3998913"/>
            <a:ext cx="871537" cy="990600"/>
          </a:xfrm>
          <a:prstGeom prst="rect">
            <a:avLst/>
          </a:prstGeom>
          <a:noFill/>
          <a:ln w="12700">
            <a:noFill/>
            <a:miter lim="800000"/>
            <a:headEnd/>
            <a:tailEnd/>
          </a:ln>
        </p:spPr>
      </p:pic>
      <p:pic>
        <p:nvPicPr>
          <p:cNvPr id="23566" name="Picture 14"/>
          <p:cNvPicPr>
            <a:picLocks noChangeArrowheads="1"/>
          </p:cNvPicPr>
          <p:nvPr/>
        </p:nvPicPr>
        <p:blipFill>
          <a:blip r:embed="rId4" cstate="print"/>
          <a:srcRect/>
          <a:stretch>
            <a:fillRect/>
          </a:stretch>
        </p:blipFill>
        <p:spPr bwMode="auto">
          <a:xfrm>
            <a:off x="685800" y="2274888"/>
            <a:ext cx="762000" cy="885825"/>
          </a:xfrm>
          <a:prstGeom prst="rect">
            <a:avLst/>
          </a:prstGeom>
          <a:noFill/>
          <a:ln w="12700">
            <a:noFill/>
            <a:miter lim="800000"/>
            <a:headEnd/>
            <a:tailEnd/>
          </a:ln>
        </p:spPr>
      </p:pic>
      <p:sp>
        <p:nvSpPr>
          <p:cNvPr id="23567" name="Text Box 15"/>
          <p:cNvSpPr txBox="1">
            <a:spLocks noChangeArrowheads="1"/>
          </p:cNvSpPr>
          <p:nvPr/>
        </p:nvSpPr>
        <p:spPr bwMode="auto">
          <a:xfrm>
            <a:off x="522288" y="4940300"/>
            <a:ext cx="1119187" cy="304800"/>
          </a:xfrm>
          <a:prstGeom prst="rect">
            <a:avLst/>
          </a:prstGeom>
          <a:noFill/>
          <a:ln w="9525">
            <a:noFill/>
            <a:miter lim="800000"/>
            <a:headEnd/>
            <a:tailEnd/>
          </a:ln>
        </p:spPr>
        <p:txBody>
          <a:bodyPr wrap="none">
            <a:spAutoFit/>
          </a:bodyPr>
          <a:lstStyle/>
          <a:p>
            <a:pPr algn="ctr"/>
            <a:r>
              <a:rPr lang="es-ES" sz="1400" b="1">
                <a:latin typeface="Arial" charset="0"/>
              </a:rPr>
              <a:t>192.168.0.3</a:t>
            </a:r>
          </a:p>
        </p:txBody>
      </p:sp>
      <p:sp>
        <p:nvSpPr>
          <p:cNvPr id="23568" name="Text Box 16"/>
          <p:cNvSpPr txBox="1">
            <a:spLocks noChangeArrowheads="1"/>
          </p:cNvSpPr>
          <p:nvPr/>
        </p:nvSpPr>
        <p:spPr bwMode="auto">
          <a:xfrm>
            <a:off x="522288" y="3140075"/>
            <a:ext cx="1119187" cy="304800"/>
          </a:xfrm>
          <a:prstGeom prst="rect">
            <a:avLst/>
          </a:prstGeom>
          <a:noFill/>
          <a:ln w="9525">
            <a:noFill/>
            <a:miter lim="800000"/>
            <a:headEnd/>
            <a:tailEnd/>
          </a:ln>
        </p:spPr>
        <p:txBody>
          <a:bodyPr wrap="none">
            <a:spAutoFit/>
          </a:bodyPr>
          <a:lstStyle/>
          <a:p>
            <a:pPr algn="ctr"/>
            <a:r>
              <a:rPr lang="es-ES" sz="1400" b="1">
                <a:latin typeface="Arial" charset="0"/>
              </a:rPr>
              <a:t>192.168.0.2</a:t>
            </a:r>
          </a:p>
        </p:txBody>
      </p:sp>
      <p:sp>
        <p:nvSpPr>
          <p:cNvPr id="23569" name="Text Box 17"/>
          <p:cNvSpPr txBox="1">
            <a:spLocks noChangeArrowheads="1"/>
          </p:cNvSpPr>
          <p:nvPr/>
        </p:nvSpPr>
        <p:spPr bwMode="auto">
          <a:xfrm>
            <a:off x="6615113" y="4940300"/>
            <a:ext cx="1512887" cy="304800"/>
          </a:xfrm>
          <a:prstGeom prst="rect">
            <a:avLst/>
          </a:prstGeom>
          <a:noFill/>
          <a:ln w="9525">
            <a:noFill/>
            <a:miter lim="800000"/>
            <a:headEnd/>
            <a:tailEnd/>
          </a:ln>
        </p:spPr>
        <p:txBody>
          <a:bodyPr wrap="none">
            <a:spAutoFit/>
          </a:bodyPr>
          <a:lstStyle/>
          <a:p>
            <a:pPr algn="ctr"/>
            <a:r>
              <a:rPr lang="es-ES" sz="1400" b="1">
                <a:latin typeface="Arial" charset="0"/>
              </a:rPr>
              <a:t>205.197.101.111</a:t>
            </a:r>
          </a:p>
        </p:txBody>
      </p:sp>
      <p:sp>
        <p:nvSpPr>
          <p:cNvPr id="23570" name="Text Box 18"/>
          <p:cNvSpPr txBox="1">
            <a:spLocks noChangeArrowheads="1"/>
          </p:cNvSpPr>
          <p:nvPr/>
        </p:nvSpPr>
        <p:spPr bwMode="auto">
          <a:xfrm>
            <a:off x="6975475" y="2987675"/>
            <a:ext cx="1316038" cy="304800"/>
          </a:xfrm>
          <a:prstGeom prst="rect">
            <a:avLst/>
          </a:prstGeom>
          <a:noFill/>
          <a:ln w="9525">
            <a:noFill/>
            <a:miter lim="800000"/>
            <a:headEnd/>
            <a:tailEnd/>
          </a:ln>
        </p:spPr>
        <p:txBody>
          <a:bodyPr wrap="none">
            <a:spAutoFit/>
          </a:bodyPr>
          <a:lstStyle/>
          <a:p>
            <a:pPr algn="ctr"/>
            <a:r>
              <a:rPr lang="es-ES" sz="1400" b="1">
                <a:latin typeface="Arial" charset="0"/>
              </a:rPr>
              <a:t>207.29.194.84</a:t>
            </a:r>
          </a:p>
        </p:txBody>
      </p:sp>
      <p:sp>
        <p:nvSpPr>
          <p:cNvPr id="23571" name="Text Box 19"/>
          <p:cNvSpPr txBox="1">
            <a:spLocks noChangeArrowheads="1"/>
          </p:cNvSpPr>
          <p:nvPr/>
        </p:nvSpPr>
        <p:spPr bwMode="auto">
          <a:xfrm>
            <a:off x="5662613" y="3389313"/>
            <a:ext cx="930275" cy="336550"/>
          </a:xfrm>
          <a:prstGeom prst="rect">
            <a:avLst/>
          </a:prstGeom>
          <a:noFill/>
          <a:ln w="9525">
            <a:noFill/>
            <a:miter lim="800000"/>
            <a:headEnd/>
            <a:tailEnd/>
          </a:ln>
        </p:spPr>
        <p:txBody>
          <a:bodyPr wrap="none">
            <a:spAutoFit/>
          </a:bodyPr>
          <a:lstStyle/>
          <a:p>
            <a:pPr algn="ctr"/>
            <a:r>
              <a:rPr lang="es-ES" sz="1600" b="1">
                <a:latin typeface="Arial" charset="0"/>
              </a:rPr>
              <a:t>Internet</a:t>
            </a:r>
          </a:p>
        </p:txBody>
      </p:sp>
      <p:sp>
        <p:nvSpPr>
          <p:cNvPr id="23572" name="Text Box 20"/>
          <p:cNvSpPr txBox="1">
            <a:spLocks noChangeArrowheads="1"/>
          </p:cNvSpPr>
          <p:nvPr/>
        </p:nvSpPr>
        <p:spPr bwMode="auto">
          <a:xfrm>
            <a:off x="2316163" y="2959100"/>
            <a:ext cx="1119187" cy="304800"/>
          </a:xfrm>
          <a:prstGeom prst="rect">
            <a:avLst/>
          </a:prstGeom>
          <a:noFill/>
          <a:ln w="9525">
            <a:noFill/>
            <a:miter lim="800000"/>
            <a:headEnd/>
            <a:tailEnd/>
          </a:ln>
        </p:spPr>
        <p:txBody>
          <a:bodyPr wrap="none">
            <a:spAutoFit/>
          </a:bodyPr>
          <a:lstStyle/>
          <a:p>
            <a:pPr algn="ctr"/>
            <a:r>
              <a:rPr lang="es-ES" sz="1400" b="1">
                <a:latin typeface="Arial" charset="0"/>
              </a:rPr>
              <a:t>192.168.0.1</a:t>
            </a:r>
          </a:p>
        </p:txBody>
      </p:sp>
      <p:sp>
        <p:nvSpPr>
          <p:cNvPr id="23573" name="Text Box 21"/>
          <p:cNvSpPr txBox="1">
            <a:spLocks noChangeArrowheads="1"/>
          </p:cNvSpPr>
          <p:nvPr/>
        </p:nvSpPr>
        <p:spPr bwMode="auto">
          <a:xfrm>
            <a:off x="4162425" y="2959100"/>
            <a:ext cx="1316038" cy="304800"/>
          </a:xfrm>
          <a:prstGeom prst="rect">
            <a:avLst/>
          </a:prstGeom>
          <a:noFill/>
          <a:ln w="9525">
            <a:noFill/>
            <a:miter lim="800000"/>
            <a:headEnd/>
            <a:tailEnd/>
          </a:ln>
        </p:spPr>
        <p:txBody>
          <a:bodyPr wrap="none">
            <a:spAutoFit/>
          </a:bodyPr>
          <a:lstStyle/>
          <a:p>
            <a:pPr algn="ctr"/>
            <a:r>
              <a:rPr lang="es-ES" sz="1400" b="1">
                <a:latin typeface="Arial" charset="0"/>
              </a:rPr>
              <a:t>206.245.160.1</a:t>
            </a:r>
          </a:p>
        </p:txBody>
      </p:sp>
      <p:sp>
        <p:nvSpPr>
          <p:cNvPr id="23574" name="Line 22"/>
          <p:cNvSpPr>
            <a:spLocks noChangeShapeType="1"/>
          </p:cNvSpPr>
          <p:nvPr/>
        </p:nvSpPr>
        <p:spPr bwMode="auto">
          <a:xfrm>
            <a:off x="2933700" y="3236913"/>
            <a:ext cx="0" cy="304800"/>
          </a:xfrm>
          <a:prstGeom prst="line">
            <a:avLst/>
          </a:prstGeom>
          <a:noFill/>
          <a:ln w="9525">
            <a:solidFill>
              <a:schemeClr val="tx1"/>
            </a:solidFill>
            <a:round/>
            <a:headEnd/>
            <a:tailEnd type="triangle" w="med" len="med"/>
          </a:ln>
        </p:spPr>
        <p:txBody>
          <a:bodyPr/>
          <a:lstStyle/>
          <a:p>
            <a:endParaRPr lang="es-ES"/>
          </a:p>
        </p:txBody>
      </p:sp>
      <p:sp>
        <p:nvSpPr>
          <p:cNvPr id="23575" name="Line 23"/>
          <p:cNvSpPr>
            <a:spLocks noChangeShapeType="1"/>
          </p:cNvSpPr>
          <p:nvPr/>
        </p:nvSpPr>
        <p:spPr bwMode="auto">
          <a:xfrm>
            <a:off x="4457700" y="3236913"/>
            <a:ext cx="0" cy="304800"/>
          </a:xfrm>
          <a:prstGeom prst="line">
            <a:avLst/>
          </a:prstGeom>
          <a:noFill/>
          <a:ln w="9525">
            <a:solidFill>
              <a:schemeClr val="tx1"/>
            </a:solidFill>
            <a:round/>
            <a:headEnd/>
            <a:tailEnd type="triangle" w="med" len="med"/>
          </a:ln>
        </p:spPr>
        <p:txBody>
          <a:bodyPr/>
          <a:lstStyle/>
          <a:p>
            <a:endParaRPr lang="es-ES"/>
          </a:p>
        </p:txBody>
      </p:sp>
      <p:sp>
        <p:nvSpPr>
          <p:cNvPr id="23576" name="AutoShape 24"/>
          <p:cNvSpPr>
            <a:spLocks noChangeArrowheads="1"/>
          </p:cNvSpPr>
          <p:nvPr/>
        </p:nvSpPr>
        <p:spPr bwMode="auto">
          <a:xfrm>
            <a:off x="3657600" y="3998913"/>
            <a:ext cx="152400" cy="381000"/>
          </a:xfrm>
          <a:prstGeom prst="up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s-ES"/>
          </a:p>
        </p:txBody>
      </p:sp>
      <p:sp>
        <p:nvSpPr>
          <p:cNvPr id="43033" name="Text Box 25"/>
          <p:cNvSpPr txBox="1">
            <a:spLocks noChangeArrowheads="1"/>
          </p:cNvSpPr>
          <p:nvPr/>
        </p:nvSpPr>
        <p:spPr bwMode="auto">
          <a:xfrm>
            <a:off x="1014413" y="1033463"/>
            <a:ext cx="233838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192.168.0.2:1108</a:t>
            </a:r>
          </a:p>
          <a:p>
            <a:pPr algn="ctr"/>
            <a:r>
              <a:rPr lang="es-ES" sz="1400" b="1">
                <a:latin typeface="Arial" charset="0"/>
              </a:rPr>
              <a:t>Destino: 207.29.194.84:80</a:t>
            </a:r>
          </a:p>
        </p:txBody>
      </p:sp>
      <p:sp>
        <p:nvSpPr>
          <p:cNvPr id="43034" name="Text Box 26"/>
          <p:cNvSpPr txBox="1">
            <a:spLocks noChangeArrowheads="1"/>
          </p:cNvSpPr>
          <p:nvPr/>
        </p:nvSpPr>
        <p:spPr bwMode="auto">
          <a:xfrm>
            <a:off x="838200" y="5980113"/>
            <a:ext cx="25352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192.168.0.3:1108</a:t>
            </a:r>
          </a:p>
          <a:p>
            <a:pPr algn="ctr"/>
            <a:r>
              <a:rPr lang="es-ES" sz="1400" b="1">
                <a:latin typeface="Arial" charset="0"/>
              </a:rPr>
              <a:t>Destino: 205.197.101.111:21</a:t>
            </a:r>
          </a:p>
        </p:txBody>
      </p:sp>
      <p:sp>
        <p:nvSpPr>
          <p:cNvPr id="43035" name="Text Box 27"/>
          <p:cNvSpPr txBox="1">
            <a:spLocks noChangeArrowheads="1"/>
          </p:cNvSpPr>
          <p:nvPr/>
        </p:nvSpPr>
        <p:spPr bwMode="auto">
          <a:xfrm>
            <a:off x="4572000" y="1033463"/>
            <a:ext cx="2457450"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206.245.160.5:1108</a:t>
            </a:r>
          </a:p>
          <a:p>
            <a:pPr algn="ctr"/>
            <a:r>
              <a:rPr lang="es-ES" sz="1400" b="1">
                <a:latin typeface="Arial" charset="0"/>
              </a:rPr>
              <a:t>Destino: 207.29.194.84:80</a:t>
            </a:r>
          </a:p>
        </p:txBody>
      </p:sp>
      <p:sp>
        <p:nvSpPr>
          <p:cNvPr id="43036" name="Text Box 28"/>
          <p:cNvSpPr txBox="1">
            <a:spLocks noChangeArrowheads="1"/>
          </p:cNvSpPr>
          <p:nvPr/>
        </p:nvSpPr>
        <p:spPr bwMode="auto">
          <a:xfrm>
            <a:off x="4856163" y="5980113"/>
            <a:ext cx="253523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206.245.160.6:1108</a:t>
            </a:r>
          </a:p>
          <a:p>
            <a:pPr algn="ctr"/>
            <a:r>
              <a:rPr lang="es-ES" sz="1400" b="1">
                <a:latin typeface="Arial" charset="0"/>
              </a:rPr>
              <a:t>Destino: 205.197.101.111:21</a:t>
            </a:r>
          </a:p>
        </p:txBody>
      </p:sp>
      <p:sp>
        <p:nvSpPr>
          <p:cNvPr id="43037" name="Arc 29"/>
          <p:cNvSpPr>
            <a:spLocks/>
          </p:cNvSpPr>
          <p:nvPr/>
        </p:nvSpPr>
        <p:spPr bwMode="auto">
          <a:xfrm rot="10800000" flipV="1">
            <a:off x="1066800" y="1636713"/>
            <a:ext cx="6248400" cy="3810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type="triangle" w="med" len="med"/>
            <a:tailEnd/>
          </a:ln>
        </p:spPr>
        <p:txBody>
          <a:bodyPr wrap="none" anchor="ctr"/>
          <a:lstStyle/>
          <a:p>
            <a:endParaRPr lang="es-ES"/>
          </a:p>
        </p:txBody>
      </p:sp>
      <p:sp>
        <p:nvSpPr>
          <p:cNvPr id="43038" name="Arc 30"/>
          <p:cNvSpPr>
            <a:spLocks/>
          </p:cNvSpPr>
          <p:nvPr/>
        </p:nvSpPr>
        <p:spPr bwMode="auto">
          <a:xfrm flipV="1">
            <a:off x="1219200" y="5446713"/>
            <a:ext cx="6248400" cy="4572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a:tailEnd type="triangle" w="med" len="med"/>
          </a:ln>
        </p:spPr>
        <p:txBody>
          <a:bodyPr wrap="none" anchor="ctr"/>
          <a:lstStyle/>
          <a:p>
            <a:endParaRPr lang="es-ES"/>
          </a:p>
        </p:txBody>
      </p:sp>
      <p:sp>
        <p:nvSpPr>
          <p:cNvPr id="23583" name="Text Box 31"/>
          <p:cNvSpPr txBox="1">
            <a:spLocks noChangeArrowheads="1"/>
          </p:cNvSpPr>
          <p:nvPr/>
        </p:nvSpPr>
        <p:spPr bwMode="auto">
          <a:xfrm>
            <a:off x="2339975" y="195263"/>
            <a:ext cx="4222750" cy="641350"/>
          </a:xfrm>
          <a:prstGeom prst="rect">
            <a:avLst/>
          </a:prstGeom>
          <a:noFill/>
          <a:ln w="9525">
            <a:noFill/>
            <a:miter lim="800000"/>
            <a:headEnd/>
            <a:tailEnd/>
          </a:ln>
        </p:spPr>
        <p:txBody>
          <a:bodyPr wrap="none">
            <a:spAutoFit/>
          </a:bodyPr>
          <a:lstStyle/>
          <a:p>
            <a:r>
              <a:rPr lang="es-ES" sz="3600"/>
              <a:t>NAT básico dinámico</a:t>
            </a:r>
          </a:p>
        </p:txBody>
      </p:sp>
      <p:sp>
        <p:nvSpPr>
          <p:cNvPr id="23584" name="Text Box 32"/>
          <p:cNvSpPr txBox="1">
            <a:spLocks noChangeArrowheads="1"/>
          </p:cNvSpPr>
          <p:nvPr/>
        </p:nvSpPr>
        <p:spPr bwMode="auto">
          <a:xfrm>
            <a:off x="2462213" y="4357688"/>
            <a:ext cx="2654300" cy="13779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Rango NAT: 206.245.160.5-10</a:t>
            </a:r>
            <a:endParaRPr lang="es-ES" sz="1400" b="1" u="sng">
              <a:latin typeface="Arial" charset="0"/>
            </a:endParaRPr>
          </a:p>
          <a:p>
            <a:pPr algn="ctr"/>
            <a:r>
              <a:rPr lang="es-ES" sz="1400" b="1" u="sng">
                <a:latin typeface="Arial" charset="0"/>
              </a:rPr>
              <a:t>Tabla NAT dinámica</a:t>
            </a:r>
          </a:p>
          <a:p>
            <a:pPr algn="ctr"/>
            <a:r>
              <a:rPr lang="es-ES" sz="1400" b="1">
                <a:latin typeface="Arial" charset="0"/>
              </a:rPr>
              <a:t>Dentro                      Fuera</a:t>
            </a:r>
          </a:p>
          <a:p>
            <a:pPr algn="ctr"/>
            <a:endParaRPr lang="es-ES" sz="1400" b="1">
              <a:latin typeface="Arial" charset="0"/>
            </a:endParaRPr>
          </a:p>
          <a:p>
            <a:pPr algn="ctr"/>
            <a:endParaRPr lang="es-ES" sz="1400" b="1">
              <a:latin typeface="Arial" charset="0"/>
            </a:endParaRPr>
          </a:p>
          <a:p>
            <a:pPr algn="ctr"/>
            <a:endParaRPr lang="es-ES" sz="1400" b="1">
              <a:latin typeface="Arial" charset="0"/>
            </a:endParaRPr>
          </a:p>
        </p:txBody>
      </p:sp>
      <p:sp>
        <p:nvSpPr>
          <p:cNvPr id="23585" name="Text Box 33"/>
          <p:cNvSpPr txBox="1">
            <a:spLocks noChangeArrowheads="1"/>
          </p:cNvSpPr>
          <p:nvPr/>
        </p:nvSpPr>
        <p:spPr bwMode="auto">
          <a:xfrm>
            <a:off x="3352800" y="3341688"/>
            <a:ext cx="838200" cy="581025"/>
          </a:xfrm>
          <a:prstGeom prst="rect">
            <a:avLst/>
          </a:prstGeom>
          <a:noFill/>
          <a:ln w="9525">
            <a:noFill/>
            <a:miter lim="800000"/>
            <a:headEnd/>
            <a:tailEnd/>
          </a:ln>
        </p:spPr>
        <p:txBody>
          <a:bodyPr wrap="none">
            <a:spAutoFit/>
          </a:bodyPr>
          <a:lstStyle/>
          <a:p>
            <a:pPr algn="ctr"/>
            <a:r>
              <a:rPr lang="es-ES" sz="1600" b="1">
                <a:latin typeface="Arial" charset="0"/>
              </a:rPr>
              <a:t>Router</a:t>
            </a:r>
          </a:p>
          <a:p>
            <a:pPr algn="ctr"/>
            <a:r>
              <a:rPr lang="es-ES" sz="1600" b="1">
                <a:latin typeface="Arial" charset="0"/>
              </a:rPr>
              <a:t>NAT</a:t>
            </a:r>
          </a:p>
        </p:txBody>
      </p:sp>
      <p:sp>
        <p:nvSpPr>
          <p:cNvPr id="43042" name="Text Box 34"/>
          <p:cNvSpPr txBox="1">
            <a:spLocks noChangeArrowheads="1"/>
          </p:cNvSpPr>
          <p:nvPr/>
        </p:nvSpPr>
        <p:spPr bwMode="auto">
          <a:xfrm>
            <a:off x="2460625" y="5065713"/>
            <a:ext cx="2644775" cy="304800"/>
          </a:xfrm>
          <a:prstGeom prst="rect">
            <a:avLst/>
          </a:prstGeom>
          <a:noFill/>
          <a:ln w="9525">
            <a:noFill/>
            <a:miter lim="800000"/>
            <a:headEnd/>
            <a:tailEnd/>
          </a:ln>
        </p:spPr>
        <p:txBody>
          <a:bodyPr wrap="none">
            <a:spAutoFit/>
          </a:bodyPr>
          <a:lstStyle/>
          <a:p>
            <a:pPr algn="ctr"/>
            <a:r>
              <a:rPr lang="es-ES" sz="1400" b="1">
                <a:latin typeface="Arial" charset="0"/>
              </a:rPr>
              <a:t>192.168.0.2        206.245.160.5</a:t>
            </a:r>
          </a:p>
        </p:txBody>
      </p:sp>
      <p:sp>
        <p:nvSpPr>
          <p:cNvPr id="43043" name="Text Box 35"/>
          <p:cNvSpPr txBox="1">
            <a:spLocks noChangeArrowheads="1"/>
          </p:cNvSpPr>
          <p:nvPr/>
        </p:nvSpPr>
        <p:spPr bwMode="auto">
          <a:xfrm>
            <a:off x="2460625" y="5294313"/>
            <a:ext cx="2644775" cy="304800"/>
          </a:xfrm>
          <a:prstGeom prst="rect">
            <a:avLst/>
          </a:prstGeom>
          <a:noFill/>
          <a:ln w="9525">
            <a:noFill/>
            <a:miter lim="800000"/>
            <a:headEnd/>
            <a:tailEnd/>
          </a:ln>
        </p:spPr>
        <p:txBody>
          <a:bodyPr wrap="none">
            <a:spAutoFit/>
          </a:bodyPr>
          <a:lstStyle/>
          <a:p>
            <a:pPr algn="ctr"/>
            <a:r>
              <a:rPr lang="es-ES" sz="1400" b="1">
                <a:latin typeface="Arial" charset="0"/>
              </a:rPr>
              <a:t>192.168.0.3        206.245.160.6</a:t>
            </a:r>
          </a:p>
        </p:txBody>
      </p:sp>
      <p:sp>
        <p:nvSpPr>
          <p:cNvPr id="23588" name="Text Box 36"/>
          <p:cNvSpPr txBox="1">
            <a:spLocks noChangeArrowheads="1"/>
          </p:cNvSpPr>
          <p:nvPr/>
        </p:nvSpPr>
        <p:spPr bwMode="auto">
          <a:xfrm>
            <a:off x="6992938" y="23510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Web</a:t>
            </a:r>
          </a:p>
        </p:txBody>
      </p:sp>
      <p:sp>
        <p:nvSpPr>
          <p:cNvPr id="23589" name="Text Box 37"/>
          <p:cNvSpPr txBox="1">
            <a:spLocks noChangeArrowheads="1"/>
          </p:cNvSpPr>
          <p:nvPr/>
        </p:nvSpPr>
        <p:spPr bwMode="auto">
          <a:xfrm>
            <a:off x="6992938" y="43322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FTP</a:t>
            </a:r>
          </a:p>
        </p:txBody>
      </p:sp>
      <p:sp>
        <p:nvSpPr>
          <p:cNvPr id="23590" name="Text Box 38"/>
          <p:cNvSpPr txBox="1">
            <a:spLocks noChangeArrowheads="1"/>
          </p:cNvSpPr>
          <p:nvPr/>
        </p:nvSpPr>
        <p:spPr bwMode="auto">
          <a:xfrm>
            <a:off x="661988" y="2747963"/>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23591" name="Text Box 39"/>
          <p:cNvSpPr txBox="1">
            <a:spLocks noChangeArrowheads="1"/>
          </p:cNvSpPr>
          <p:nvPr/>
        </p:nvSpPr>
        <p:spPr bwMode="auto">
          <a:xfrm>
            <a:off x="661988" y="4532313"/>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Tree>
    <p:extLst>
      <p:ext uri="{BB962C8B-B14F-4D97-AF65-F5344CB8AC3E}">
        <p14:creationId xmlns:p14="http://schemas.microsoft.com/office/powerpoint/2010/main" val="31533564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3037"/>
                                        </p:tgtEl>
                                        <p:attrNameLst>
                                          <p:attrName>style.visibility</p:attrName>
                                        </p:attrNameLst>
                                      </p:cBhvr>
                                      <p:to>
                                        <p:strVal val="visible"/>
                                      </p:to>
                                    </p:set>
                                    <p:animEffect transition="in" filter="wipe(left)">
                                      <p:cBhvr>
                                        <p:cTn id="15" dur="500"/>
                                        <p:tgtEl>
                                          <p:spTgt spid="4303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4303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43034"/>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499"/>
                                          </p:stCondLst>
                                        </p:cTn>
                                        <p:tgtEl>
                                          <p:spTgt spid="43043"/>
                                        </p:tgtEl>
                                        <p:attrNameLst>
                                          <p:attrName>style.visibility</p:attrName>
                                        </p:attrNameLst>
                                      </p:cBhvr>
                                      <p:to>
                                        <p:strVal val="visible"/>
                                      </p:to>
                                    </p:se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43038"/>
                                        </p:tgtEl>
                                        <p:attrNameLst>
                                          <p:attrName>style.visibility</p:attrName>
                                        </p:attrNameLst>
                                      </p:cBhvr>
                                      <p:to>
                                        <p:strVal val="visible"/>
                                      </p:to>
                                    </p:set>
                                    <p:animEffect transition="in" filter="wipe(left)">
                                      <p:cBhvr>
                                        <p:cTn id="30" dur="500"/>
                                        <p:tgtEl>
                                          <p:spTgt spid="43038"/>
                                        </p:tgtEl>
                                      </p:cBhvr>
                                    </p:animEffect>
                                  </p:childTnLst>
                                </p:cTn>
                              </p:par>
                            </p:childTnLst>
                          </p:cTn>
                        </p:par>
                        <p:par>
                          <p:cTn id="31" fill="hold">
                            <p:stCondLst>
                              <p:cond delay="1500"/>
                            </p:stCondLst>
                            <p:childTnLst>
                              <p:par>
                                <p:cTn id="32" presetID="1" presetClass="entr" presetSubtype="0" fill="hold" grpId="0" nodeType="afterEffect">
                                  <p:stCondLst>
                                    <p:cond delay="0"/>
                                  </p:stCondLst>
                                  <p:childTnLst>
                                    <p:set>
                                      <p:cBhvr>
                                        <p:cTn id="33" dur="1" fill="hold">
                                          <p:stCondLst>
                                            <p:cond delay="499"/>
                                          </p:stCondLst>
                                        </p:cTn>
                                        <p:tgtEl>
                                          <p:spTgt spid="43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33" grpId="0" animBg="1" autoUpdateAnimBg="0"/>
      <p:bldP spid="43034" grpId="0" animBg="1" autoUpdateAnimBg="0"/>
      <p:bldP spid="43035" grpId="0" animBg="1" autoUpdateAnimBg="0"/>
      <p:bldP spid="43036" grpId="0" animBg="1" autoUpdateAnimBg="0"/>
      <p:bldP spid="43037" grpId="0" animBg="1"/>
      <p:bldP spid="43038" grpId="0" animBg="1"/>
      <p:bldP spid="43042" grpId="0" autoUpdateAnimBg="0"/>
      <p:bldP spid="43043"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2057400" y="2322513"/>
            <a:ext cx="0" cy="2819400"/>
          </a:xfrm>
          <a:prstGeom prst="line">
            <a:avLst/>
          </a:prstGeom>
          <a:noFill/>
          <a:ln w="25400">
            <a:solidFill>
              <a:schemeClr val="accent2"/>
            </a:solidFill>
            <a:round/>
            <a:headEnd/>
            <a:tailEnd/>
          </a:ln>
        </p:spPr>
        <p:txBody>
          <a:bodyPr/>
          <a:lstStyle/>
          <a:p>
            <a:endParaRPr lang="es-ES"/>
          </a:p>
        </p:txBody>
      </p:sp>
      <p:sp>
        <p:nvSpPr>
          <p:cNvPr id="24579" name="Line 3"/>
          <p:cNvSpPr>
            <a:spLocks noChangeShapeType="1"/>
          </p:cNvSpPr>
          <p:nvPr/>
        </p:nvSpPr>
        <p:spPr bwMode="auto">
          <a:xfrm>
            <a:off x="1295400" y="4732338"/>
            <a:ext cx="762000" cy="0"/>
          </a:xfrm>
          <a:prstGeom prst="line">
            <a:avLst/>
          </a:prstGeom>
          <a:noFill/>
          <a:ln w="25400">
            <a:solidFill>
              <a:schemeClr val="accent2"/>
            </a:solidFill>
            <a:round/>
            <a:headEnd/>
            <a:tailEnd/>
          </a:ln>
        </p:spPr>
        <p:txBody>
          <a:bodyPr/>
          <a:lstStyle/>
          <a:p>
            <a:endParaRPr lang="es-ES"/>
          </a:p>
        </p:txBody>
      </p:sp>
      <p:sp>
        <p:nvSpPr>
          <p:cNvPr id="24580" name="Line 4"/>
          <p:cNvSpPr>
            <a:spLocks noChangeShapeType="1"/>
          </p:cNvSpPr>
          <p:nvPr/>
        </p:nvSpPr>
        <p:spPr bwMode="auto">
          <a:xfrm>
            <a:off x="1143000" y="2855913"/>
            <a:ext cx="914400" cy="0"/>
          </a:xfrm>
          <a:prstGeom prst="line">
            <a:avLst/>
          </a:prstGeom>
          <a:noFill/>
          <a:ln w="25400">
            <a:solidFill>
              <a:schemeClr val="accent2"/>
            </a:solidFill>
            <a:round/>
            <a:headEnd/>
            <a:tailEnd/>
          </a:ln>
        </p:spPr>
        <p:txBody>
          <a:bodyPr/>
          <a:lstStyle/>
          <a:p>
            <a:endParaRPr lang="es-ES"/>
          </a:p>
        </p:txBody>
      </p:sp>
      <p:sp>
        <p:nvSpPr>
          <p:cNvPr id="24581" name="Line 5"/>
          <p:cNvSpPr>
            <a:spLocks noChangeShapeType="1"/>
          </p:cNvSpPr>
          <p:nvPr/>
        </p:nvSpPr>
        <p:spPr bwMode="auto">
          <a:xfrm flipH="1" flipV="1">
            <a:off x="2057400" y="3617913"/>
            <a:ext cx="1295400" cy="0"/>
          </a:xfrm>
          <a:prstGeom prst="line">
            <a:avLst/>
          </a:prstGeom>
          <a:noFill/>
          <a:ln w="25400">
            <a:solidFill>
              <a:schemeClr val="accent2"/>
            </a:solidFill>
            <a:round/>
            <a:headEnd/>
            <a:tailEnd/>
          </a:ln>
        </p:spPr>
        <p:txBody>
          <a:bodyPr/>
          <a:lstStyle/>
          <a:p>
            <a:endParaRPr lang="es-ES"/>
          </a:p>
        </p:txBody>
      </p:sp>
      <p:sp>
        <p:nvSpPr>
          <p:cNvPr id="24582" name="Freeform 6"/>
          <p:cNvSpPr>
            <a:spLocks/>
          </p:cNvSpPr>
          <p:nvPr/>
        </p:nvSpPr>
        <p:spPr bwMode="auto">
          <a:xfrm>
            <a:off x="3686175" y="3614738"/>
            <a:ext cx="2270125" cy="79375"/>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4583" name="Freeform 7"/>
          <p:cNvSpPr>
            <a:spLocks/>
          </p:cNvSpPr>
          <p:nvPr/>
        </p:nvSpPr>
        <p:spPr bwMode="auto">
          <a:xfrm rot="7200000">
            <a:off x="5957094" y="2869407"/>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4584" name="Freeform 8"/>
          <p:cNvSpPr>
            <a:spLocks/>
          </p:cNvSpPr>
          <p:nvPr/>
        </p:nvSpPr>
        <p:spPr bwMode="auto">
          <a:xfrm rot="3600000">
            <a:off x="6033294" y="4120357"/>
            <a:ext cx="1708150" cy="93662"/>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4585" name="Picture 9"/>
          <p:cNvPicPr>
            <a:picLocks noChangeArrowheads="1"/>
          </p:cNvPicPr>
          <p:nvPr/>
        </p:nvPicPr>
        <p:blipFill>
          <a:blip r:embed="rId3" cstate="print"/>
          <a:srcRect/>
          <a:stretch>
            <a:fillRect/>
          </a:stretch>
        </p:blipFill>
        <p:spPr bwMode="auto">
          <a:xfrm>
            <a:off x="3238500" y="3236913"/>
            <a:ext cx="1084263" cy="800100"/>
          </a:xfrm>
          <a:prstGeom prst="rect">
            <a:avLst/>
          </a:prstGeom>
          <a:noFill/>
          <a:ln w="12700">
            <a:noFill/>
            <a:miter lim="800000"/>
            <a:headEnd/>
            <a:tailEnd/>
          </a:ln>
        </p:spPr>
      </p:pic>
      <p:pic>
        <p:nvPicPr>
          <p:cNvPr id="24586" name="Picture 10"/>
          <p:cNvPicPr>
            <a:picLocks noChangeArrowheads="1"/>
          </p:cNvPicPr>
          <p:nvPr/>
        </p:nvPicPr>
        <p:blipFill>
          <a:blip r:embed="rId4" cstate="print"/>
          <a:srcRect/>
          <a:stretch>
            <a:fillRect/>
          </a:stretch>
        </p:blipFill>
        <p:spPr bwMode="auto">
          <a:xfrm>
            <a:off x="685800" y="4075113"/>
            <a:ext cx="762000" cy="885825"/>
          </a:xfrm>
          <a:prstGeom prst="rect">
            <a:avLst/>
          </a:prstGeom>
          <a:noFill/>
          <a:ln w="12700">
            <a:noFill/>
            <a:miter lim="800000"/>
            <a:headEnd/>
            <a:tailEnd/>
          </a:ln>
        </p:spPr>
      </p:pic>
      <p:pic>
        <p:nvPicPr>
          <p:cNvPr id="24587" name="Picture 11"/>
          <p:cNvPicPr>
            <a:picLocks noChangeArrowheads="1"/>
          </p:cNvPicPr>
          <p:nvPr/>
        </p:nvPicPr>
        <p:blipFill>
          <a:blip r:embed="rId5" cstate="print"/>
          <a:srcRect/>
          <a:stretch>
            <a:fillRect/>
          </a:stretch>
        </p:blipFill>
        <p:spPr bwMode="auto">
          <a:xfrm>
            <a:off x="5367338" y="2997200"/>
            <a:ext cx="1566862" cy="1077913"/>
          </a:xfrm>
          <a:prstGeom prst="rect">
            <a:avLst/>
          </a:prstGeom>
          <a:noFill/>
          <a:ln w="12700">
            <a:noFill/>
            <a:miter lim="800000"/>
            <a:headEnd/>
            <a:tailEnd/>
          </a:ln>
        </p:spPr>
      </p:pic>
      <p:pic>
        <p:nvPicPr>
          <p:cNvPr id="24588" name="Picture 12"/>
          <p:cNvPicPr>
            <a:picLocks noChangeArrowheads="1"/>
          </p:cNvPicPr>
          <p:nvPr/>
        </p:nvPicPr>
        <p:blipFill>
          <a:blip r:embed="rId6" cstate="print"/>
          <a:srcRect/>
          <a:stretch>
            <a:fillRect/>
          </a:stretch>
        </p:blipFill>
        <p:spPr bwMode="auto">
          <a:xfrm>
            <a:off x="7099300" y="2093913"/>
            <a:ext cx="825500" cy="990600"/>
          </a:xfrm>
          <a:prstGeom prst="rect">
            <a:avLst/>
          </a:prstGeom>
          <a:noFill/>
          <a:ln w="12700">
            <a:noFill/>
            <a:miter lim="800000"/>
            <a:headEnd/>
            <a:tailEnd/>
          </a:ln>
        </p:spPr>
      </p:pic>
      <p:pic>
        <p:nvPicPr>
          <p:cNvPr id="24589" name="Picture 13"/>
          <p:cNvPicPr>
            <a:picLocks noChangeArrowheads="1"/>
          </p:cNvPicPr>
          <p:nvPr/>
        </p:nvPicPr>
        <p:blipFill>
          <a:blip r:embed="rId6" cstate="print"/>
          <a:srcRect/>
          <a:stretch>
            <a:fillRect/>
          </a:stretch>
        </p:blipFill>
        <p:spPr bwMode="auto">
          <a:xfrm>
            <a:off x="7053263" y="3998913"/>
            <a:ext cx="871537" cy="990600"/>
          </a:xfrm>
          <a:prstGeom prst="rect">
            <a:avLst/>
          </a:prstGeom>
          <a:noFill/>
          <a:ln w="12700">
            <a:noFill/>
            <a:miter lim="800000"/>
            <a:headEnd/>
            <a:tailEnd/>
          </a:ln>
        </p:spPr>
      </p:pic>
      <p:pic>
        <p:nvPicPr>
          <p:cNvPr id="24590" name="Picture 14"/>
          <p:cNvPicPr>
            <a:picLocks noChangeArrowheads="1"/>
          </p:cNvPicPr>
          <p:nvPr/>
        </p:nvPicPr>
        <p:blipFill>
          <a:blip r:embed="rId4" cstate="print"/>
          <a:srcRect/>
          <a:stretch>
            <a:fillRect/>
          </a:stretch>
        </p:blipFill>
        <p:spPr bwMode="auto">
          <a:xfrm>
            <a:off x="685800" y="2274888"/>
            <a:ext cx="762000" cy="885825"/>
          </a:xfrm>
          <a:prstGeom prst="rect">
            <a:avLst/>
          </a:prstGeom>
          <a:noFill/>
          <a:ln w="12700">
            <a:noFill/>
            <a:miter lim="800000"/>
            <a:headEnd/>
            <a:tailEnd/>
          </a:ln>
        </p:spPr>
      </p:pic>
      <p:sp>
        <p:nvSpPr>
          <p:cNvPr id="24591" name="Text Box 15"/>
          <p:cNvSpPr txBox="1">
            <a:spLocks noChangeArrowheads="1"/>
          </p:cNvSpPr>
          <p:nvPr/>
        </p:nvSpPr>
        <p:spPr bwMode="auto">
          <a:xfrm>
            <a:off x="522288" y="4940300"/>
            <a:ext cx="1119187" cy="304800"/>
          </a:xfrm>
          <a:prstGeom prst="rect">
            <a:avLst/>
          </a:prstGeom>
          <a:noFill/>
          <a:ln w="9525">
            <a:noFill/>
            <a:miter lim="800000"/>
            <a:headEnd/>
            <a:tailEnd/>
          </a:ln>
        </p:spPr>
        <p:txBody>
          <a:bodyPr wrap="none">
            <a:spAutoFit/>
          </a:bodyPr>
          <a:lstStyle/>
          <a:p>
            <a:pPr algn="ctr"/>
            <a:r>
              <a:rPr lang="es-ES" sz="1400" b="1">
                <a:latin typeface="Arial" charset="0"/>
              </a:rPr>
              <a:t>192.168.0.3</a:t>
            </a:r>
          </a:p>
        </p:txBody>
      </p:sp>
      <p:sp>
        <p:nvSpPr>
          <p:cNvPr id="24592" name="Text Box 16"/>
          <p:cNvSpPr txBox="1">
            <a:spLocks noChangeArrowheads="1"/>
          </p:cNvSpPr>
          <p:nvPr/>
        </p:nvSpPr>
        <p:spPr bwMode="auto">
          <a:xfrm>
            <a:off x="522288" y="3140075"/>
            <a:ext cx="1119187" cy="304800"/>
          </a:xfrm>
          <a:prstGeom prst="rect">
            <a:avLst/>
          </a:prstGeom>
          <a:noFill/>
          <a:ln w="9525">
            <a:noFill/>
            <a:miter lim="800000"/>
            <a:headEnd/>
            <a:tailEnd/>
          </a:ln>
        </p:spPr>
        <p:txBody>
          <a:bodyPr wrap="none">
            <a:spAutoFit/>
          </a:bodyPr>
          <a:lstStyle/>
          <a:p>
            <a:pPr algn="ctr"/>
            <a:r>
              <a:rPr lang="es-ES" sz="1400" b="1">
                <a:latin typeface="Arial" charset="0"/>
              </a:rPr>
              <a:t>192.168.0.2</a:t>
            </a:r>
          </a:p>
        </p:txBody>
      </p:sp>
      <p:sp>
        <p:nvSpPr>
          <p:cNvPr id="24593" name="Text Box 17"/>
          <p:cNvSpPr txBox="1">
            <a:spLocks noChangeArrowheads="1"/>
          </p:cNvSpPr>
          <p:nvPr/>
        </p:nvSpPr>
        <p:spPr bwMode="auto">
          <a:xfrm>
            <a:off x="6615113" y="4940300"/>
            <a:ext cx="1512887" cy="304800"/>
          </a:xfrm>
          <a:prstGeom prst="rect">
            <a:avLst/>
          </a:prstGeom>
          <a:noFill/>
          <a:ln w="9525">
            <a:noFill/>
            <a:miter lim="800000"/>
            <a:headEnd/>
            <a:tailEnd/>
          </a:ln>
        </p:spPr>
        <p:txBody>
          <a:bodyPr wrap="none">
            <a:spAutoFit/>
          </a:bodyPr>
          <a:lstStyle/>
          <a:p>
            <a:pPr algn="ctr"/>
            <a:r>
              <a:rPr lang="es-ES" sz="1400" b="1">
                <a:latin typeface="Arial" charset="0"/>
              </a:rPr>
              <a:t>205.197.101.111</a:t>
            </a:r>
          </a:p>
        </p:txBody>
      </p:sp>
      <p:sp>
        <p:nvSpPr>
          <p:cNvPr id="24594" name="Text Box 18"/>
          <p:cNvSpPr txBox="1">
            <a:spLocks noChangeArrowheads="1"/>
          </p:cNvSpPr>
          <p:nvPr/>
        </p:nvSpPr>
        <p:spPr bwMode="auto">
          <a:xfrm>
            <a:off x="7021513" y="3063875"/>
            <a:ext cx="1316037" cy="304800"/>
          </a:xfrm>
          <a:prstGeom prst="rect">
            <a:avLst/>
          </a:prstGeom>
          <a:noFill/>
          <a:ln w="9525">
            <a:noFill/>
            <a:miter lim="800000"/>
            <a:headEnd/>
            <a:tailEnd/>
          </a:ln>
        </p:spPr>
        <p:txBody>
          <a:bodyPr wrap="none">
            <a:spAutoFit/>
          </a:bodyPr>
          <a:lstStyle/>
          <a:p>
            <a:pPr algn="ctr"/>
            <a:r>
              <a:rPr lang="es-ES" sz="1400" b="1">
                <a:latin typeface="Arial" charset="0"/>
              </a:rPr>
              <a:t>207.29.194.84</a:t>
            </a:r>
          </a:p>
        </p:txBody>
      </p:sp>
      <p:sp>
        <p:nvSpPr>
          <p:cNvPr id="24595" name="Text Box 19"/>
          <p:cNvSpPr txBox="1">
            <a:spLocks noChangeArrowheads="1"/>
          </p:cNvSpPr>
          <p:nvPr/>
        </p:nvSpPr>
        <p:spPr bwMode="auto">
          <a:xfrm>
            <a:off x="5662613" y="3357563"/>
            <a:ext cx="930275" cy="336550"/>
          </a:xfrm>
          <a:prstGeom prst="rect">
            <a:avLst/>
          </a:prstGeom>
          <a:noFill/>
          <a:ln w="9525">
            <a:noFill/>
            <a:miter lim="800000"/>
            <a:headEnd/>
            <a:tailEnd/>
          </a:ln>
        </p:spPr>
        <p:txBody>
          <a:bodyPr wrap="none">
            <a:spAutoFit/>
          </a:bodyPr>
          <a:lstStyle/>
          <a:p>
            <a:pPr algn="ctr"/>
            <a:r>
              <a:rPr lang="es-ES" sz="1600" b="1">
                <a:latin typeface="Arial" charset="0"/>
              </a:rPr>
              <a:t>Internet</a:t>
            </a:r>
          </a:p>
        </p:txBody>
      </p:sp>
      <p:sp>
        <p:nvSpPr>
          <p:cNvPr id="24596" name="Text Box 20"/>
          <p:cNvSpPr txBox="1">
            <a:spLocks noChangeArrowheads="1"/>
          </p:cNvSpPr>
          <p:nvPr/>
        </p:nvSpPr>
        <p:spPr bwMode="auto">
          <a:xfrm>
            <a:off x="2316163" y="2959100"/>
            <a:ext cx="1119187" cy="304800"/>
          </a:xfrm>
          <a:prstGeom prst="rect">
            <a:avLst/>
          </a:prstGeom>
          <a:noFill/>
          <a:ln w="9525">
            <a:noFill/>
            <a:miter lim="800000"/>
            <a:headEnd/>
            <a:tailEnd/>
          </a:ln>
        </p:spPr>
        <p:txBody>
          <a:bodyPr wrap="none">
            <a:spAutoFit/>
          </a:bodyPr>
          <a:lstStyle/>
          <a:p>
            <a:pPr algn="ctr"/>
            <a:r>
              <a:rPr lang="es-ES" sz="1400" b="1">
                <a:latin typeface="Arial" charset="0"/>
              </a:rPr>
              <a:t>192.168.0.1</a:t>
            </a:r>
          </a:p>
        </p:txBody>
      </p:sp>
      <p:sp>
        <p:nvSpPr>
          <p:cNvPr id="24597" name="Text Box 21"/>
          <p:cNvSpPr txBox="1">
            <a:spLocks noChangeArrowheads="1"/>
          </p:cNvSpPr>
          <p:nvPr/>
        </p:nvSpPr>
        <p:spPr bwMode="auto">
          <a:xfrm>
            <a:off x="4162425" y="2959100"/>
            <a:ext cx="1316038" cy="304800"/>
          </a:xfrm>
          <a:prstGeom prst="rect">
            <a:avLst/>
          </a:prstGeom>
          <a:noFill/>
          <a:ln w="9525">
            <a:noFill/>
            <a:miter lim="800000"/>
            <a:headEnd/>
            <a:tailEnd/>
          </a:ln>
        </p:spPr>
        <p:txBody>
          <a:bodyPr wrap="none">
            <a:spAutoFit/>
          </a:bodyPr>
          <a:lstStyle/>
          <a:p>
            <a:pPr algn="ctr"/>
            <a:r>
              <a:rPr lang="es-ES" sz="1400" b="1">
                <a:latin typeface="Arial" charset="0"/>
              </a:rPr>
              <a:t>206.245.160.1</a:t>
            </a:r>
          </a:p>
        </p:txBody>
      </p:sp>
      <p:sp>
        <p:nvSpPr>
          <p:cNvPr id="24598" name="Line 22"/>
          <p:cNvSpPr>
            <a:spLocks noChangeShapeType="1"/>
          </p:cNvSpPr>
          <p:nvPr/>
        </p:nvSpPr>
        <p:spPr bwMode="auto">
          <a:xfrm>
            <a:off x="2933700" y="3236913"/>
            <a:ext cx="0" cy="304800"/>
          </a:xfrm>
          <a:prstGeom prst="line">
            <a:avLst/>
          </a:prstGeom>
          <a:noFill/>
          <a:ln w="9525">
            <a:solidFill>
              <a:schemeClr val="tx1"/>
            </a:solidFill>
            <a:round/>
            <a:headEnd/>
            <a:tailEnd type="triangle" w="med" len="med"/>
          </a:ln>
        </p:spPr>
        <p:txBody>
          <a:bodyPr/>
          <a:lstStyle/>
          <a:p>
            <a:endParaRPr lang="es-ES"/>
          </a:p>
        </p:txBody>
      </p:sp>
      <p:sp>
        <p:nvSpPr>
          <p:cNvPr id="24599" name="Line 23"/>
          <p:cNvSpPr>
            <a:spLocks noChangeShapeType="1"/>
          </p:cNvSpPr>
          <p:nvPr/>
        </p:nvSpPr>
        <p:spPr bwMode="auto">
          <a:xfrm>
            <a:off x="4457700" y="3236913"/>
            <a:ext cx="0" cy="304800"/>
          </a:xfrm>
          <a:prstGeom prst="line">
            <a:avLst/>
          </a:prstGeom>
          <a:noFill/>
          <a:ln w="9525">
            <a:solidFill>
              <a:schemeClr val="tx1"/>
            </a:solidFill>
            <a:round/>
            <a:headEnd/>
            <a:tailEnd type="triangle" w="med" len="med"/>
          </a:ln>
        </p:spPr>
        <p:txBody>
          <a:bodyPr/>
          <a:lstStyle/>
          <a:p>
            <a:endParaRPr lang="es-ES"/>
          </a:p>
        </p:txBody>
      </p:sp>
      <p:sp>
        <p:nvSpPr>
          <p:cNvPr id="24600" name="AutoShape 24"/>
          <p:cNvSpPr>
            <a:spLocks noChangeArrowheads="1"/>
          </p:cNvSpPr>
          <p:nvPr/>
        </p:nvSpPr>
        <p:spPr bwMode="auto">
          <a:xfrm>
            <a:off x="3657600" y="3998913"/>
            <a:ext cx="152400" cy="381000"/>
          </a:xfrm>
          <a:prstGeom prst="up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s-ES"/>
          </a:p>
        </p:txBody>
      </p:sp>
      <p:sp>
        <p:nvSpPr>
          <p:cNvPr id="45081" name="Text Box 25"/>
          <p:cNvSpPr txBox="1">
            <a:spLocks noChangeArrowheads="1"/>
          </p:cNvSpPr>
          <p:nvPr/>
        </p:nvSpPr>
        <p:spPr bwMode="auto">
          <a:xfrm>
            <a:off x="1014413" y="1033463"/>
            <a:ext cx="233838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192.168.0.2:1108</a:t>
            </a:r>
          </a:p>
          <a:p>
            <a:pPr algn="ctr"/>
            <a:r>
              <a:rPr lang="es-ES" sz="1400" b="1">
                <a:latin typeface="Arial" charset="0"/>
              </a:rPr>
              <a:t>Destino: 207.29.194.84:80</a:t>
            </a:r>
          </a:p>
        </p:txBody>
      </p:sp>
      <p:sp>
        <p:nvSpPr>
          <p:cNvPr id="45082" name="Text Box 26"/>
          <p:cNvSpPr txBox="1">
            <a:spLocks noChangeArrowheads="1"/>
          </p:cNvSpPr>
          <p:nvPr/>
        </p:nvSpPr>
        <p:spPr bwMode="auto">
          <a:xfrm>
            <a:off x="838200" y="5903913"/>
            <a:ext cx="2535238"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192.168.0.3:1108</a:t>
            </a:r>
          </a:p>
          <a:p>
            <a:pPr algn="ctr"/>
            <a:r>
              <a:rPr lang="es-ES" sz="1400" b="1">
                <a:latin typeface="Arial" charset="0"/>
              </a:rPr>
              <a:t>Destino: 205.197.101.111:21</a:t>
            </a:r>
          </a:p>
        </p:txBody>
      </p:sp>
      <p:sp>
        <p:nvSpPr>
          <p:cNvPr id="45083" name="Text Box 27"/>
          <p:cNvSpPr txBox="1">
            <a:spLocks noChangeArrowheads="1"/>
          </p:cNvSpPr>
          <p:nvPr/>
        </p:nvSpPr>
        <p:spPr bwMode="auto">
          <a:xfrm>
            <a:off x="4522788" y="1033463"/>
            <a:ext cx="2555875"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206.245.160.1:61001</a:t>
            </a:r>
          </a:p>
          <a:p>
            <a:pPr algn="ctr"/>
            <a:r>
              <a:rPr lang="es-ES" sz="1400" b="1">
                <a:latin typeface="Arial" charset="0"/>
              </a:rPr>
              <a:t>Destino: 207.29.194.84:80</a:t>
            </a:r>
          </a:p>
        </p:txBody>
      </p:sp>
      <p:sp>
        <p:nvSpPr>
          <p:cNvPr id="45084" name="Text Box 28"/>
          <p:cNvSpPr txBox="1">
            <a:spLocks noChangeArrowheads="1"/>
          </p:cNvSpPr>
          <p:nvPr/>
        </p:nvSpPr>
        <p:spPr bwMode="auto">
          <a:xfrm>
            <a:off x="4562475" y="5903913"/>
            <a:ext cx="2555875"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206.245.160.1:61002</a:t>
            </a:r>
          </a:p>
          <a:p>
            <a:pPr algn="ctr"/>
            <a:r>
              <a:rPr lang="es-ES" sz="1400" b="1">
                <a:latin typeface="Arial" charset="0"/>
              </a:rPr>
              <a:t>Destino: 205.197.101.111:21</a:t>
            </a:r>
          </a:p>
        </p:txBody>
      </p:sp>
      <p:sp>
        <p:nvSpPr>
          <p:cNvPr id="45085" name="Arc 29"/>
          <p:cNvSpPr>
            <a:spLocks/>
          </p:cNvSpPr>
          <p:nvPr/>
        </p:nvSpPr>
        <p:spPr bwMode="auto">
          <a:xfrm rot="10800000" flipV="1">
            <a:off x="1066800" y="1712913"/>
            <a:ext cx="6019800" cy="3810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type="triangle" w="med" len="med"/>
            <a:tailEnd/>
          </a:ln>
        </p:spPr>
        <p:txBody>
          <a:bodyPr wrap="none" anchor="ctr"/>
          <a:lstStyle/>
          <a:p>
            <a:endParaRPr lang="es-ES"/>
          </a:p>
        </p:txBody>
      </p:sp>
      <p:sp>
        <p:nvSpPr>
          <p:cNvPr id="45086" name="Arc 30"/>
          <p:cNvSpPr>
            <a:spLocks/>
          </p:cNvSpPr>
          <p:nvPr/>
        </p:nvSpPr>
        <p:spPr bwMode="auto">
          <a:xfrm flipV="1">
            <a:off x="1219200" y="5294313"/>
            <a:ext cx="6172200" cy="4572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a:tailEnd type="triangle" w="med" len="med"/>
          </a:ln>
        </p:spPr>
        <p:txBody>
          <a:bodyPr wrap="none" anchor="ctr"/>
          <a:lstStyle/>
          <a:p>
            <a:endParaRPr lang="es-ES"/>
          </a:p>
        </p:txBody>
      </p:sp>
      <p:sp>
        <p:nvSpPr>
          <p:cNvPr id="24607" name="Text Box 31"/>
          <p:cNvSpPr txBox="1">
            <a:spLocks noChangeArrowheads="1"/>
          </p:cNvSpPr>
          <p:nvPr/>
        </p:nvSpPr>
        <p:spPr bwMode="auto">
          <a:xfrm>
            <a:off x="2771775" y="195263"/>
            <a:ext cx="4417299" cy="646331"/>
          </a:xfrm>
          <a:prstGeom prst="rect">
            <a:avLst/>
          </a:prstGeom>
          <a:noFill/>
          <a:ln w="9525">
            <a:noFill/>
            <a:miter lim="800000"/>
            <a:headEnd/>
            <a:tailEnd/>
          </a:ln>
        </p:spPr>
        <p:txBody>
          <a:bodyPr wrap="none">
            <a:spAutoFit/>
          </a:bodyPr>
          <a:lstStyle/>
          <a:p>
            <a:r>
              <a:rPr lang="es-ES" sz="3600" dirty="0"/>
              <a:t>NAPT </a:t>
            </a:r>
            <a:r>
              <a:rPr lang="es-ES" sz="3600" dirty="0" smtClean="0"/>
              <a:t>(PAT) dinámico</a:t>
            </a:r>
            <a:endParaRPr lang="es-ES" sz="3600" dirty="0"/>
          </a:p>
        </p:txBody>
      </p:sp>
      <p:sp>
        <p:nvSpPr>
          <p:cNvPr id="24608" name="Text Box 32"/>
          <p:cNvSpPr txBox="1">
            <a:spLocks noChangeArrowheads="1"/>
          </p:cNvSpPr>
          <p:nvPr/>
        </p:nvSpPr>
        <p:spPr bwMode="auto">
          <a:xfrm>
            <a:off x="2698750" y="4357688"/>
            <a:ext cx="2182813" cy="1165225"/>
          </a:xfrm>
          <a:prstGeom prst="rect">
            <a:avLst/>
          </a:prstGeom>
          <a:noFill/>
          <a:ln w="9525">
            <a:solidFill>
              <a:schemeClr val="tx1"/>
            </a:solidFill>
            <a:miter lim="800000"/>
            <a:headEnd/>
            <a:tailEnd/>
          </a:ln>
        </p:spPr>
        <p:txBody>
          <a:bodyPr wrap="none">
            <a:spAutoFit/>
          </a:bodyPr>
          <a:lstStyle/>
          <a:p>
            <a:pPr algn="ctr"/>
            <a:r>
              <a:rPr lang="es-ES" sz="1400" b="1" u="sng">
                <a:latin typeface="Arial" charset="0"/>
              </a:rPr>
              <a:t>Tabla NAPT dinámica</a:t>
            </a:r>
          </a:p>
          <a:p>
            <a:pPr algn="ctr"/>
            <a:r>
              <a:rPr lang="es-ES" sz="1400" b="1">
                <a:latin typeface="Arial" charset="0"/>
              </a:rPr>
              <a:t>Dentro                   Fuera</a:t>
            </a:r>
          </a:p>
          <a:p>
            <a:pPr algn="ctr"/>
            <a:endParaRPr lang="es-ES" sz="1400" b="1">
              <a:latin typeface="Arial" charset="0"/>
            </a:endParaRPr>
          </a:p>
          <a:p>
            <a:pPr algn="ctr"/>
            <a:endParaRPr lang="es-ES" sz="1400" b="1">
              <a:latin typeface="Arial" charset="0"/>
            </a:endParaRPr>
          </a:p>
          <a:p>
            <a:pPr algn="ctr"/>
            <a:endParaRPr lang="es-ES" sz="1400" b="1">
              <a:latin typeface="Arial" charset="0"/>
            </a:endParaRPr>
          </a:p>
        </p:txBody>
      </p:sp>
      <p:sp>
        <p:nvSpPr>
          <p:cNvPr id="24609" name="Text Box 33"/>
          <p:cNvSpPr txBox="1">
            <a:spLocks noChangeArrowheads="1"/>
          </p:cNvSpPr>
          <p:nvPr/>
        </p:nvSpPr>
        <p:spPr bwMode="auto">
          <a:xfrm>
            <a:off x="3352800" y="3341688"/>
            <a:ext cx="838200" cy="581025"/>
          </a:xfrm>
          <a:prstGeom prst="rect">
            <a:avLst/>
          </a:prstGeom>
          <a:noFill/>
          <a:ln w="9525">
            <a:noFill/>
            <a:miter lim="800000"/>
            <a:headEnd/>
            <a:tailEnd/>
          </a:ln>
        </p:spPr>
        <p:txBody>
          <a:bodyPr wrap="none">
            <a:spAutoFit/>
          </a:bodyPr>
          <a:lstStyle/>
          <a:p>
            <a:pPr algn="ctr"/>
            <a:r>
              <a:rPr lang="es-ES" sz="1600" b="1">
                <a:latin typeface="Arial" charset="0"/>
              </a:rPr>
              <a:t>Router</a:t>
            </a:r>
          </a:p>
          <a:p>
            <a:pPr algn="ctr"/>
            <a:r>
              <a:rPr lang="es-ES" sz="1600" b="1">
                <a:latin typeface="Arial" charset="0"/>
              </a:rPr>
              <a:t>NAT</a:t>
            </a:r>
          </a:p>
        </p:txBody>
      </p:sp>
      <p:sp>
        <p:nvSpPr>
          <p:cNvPr id="45090" name="Text Box 34"/>
          <p:cNvSpPr txBox="1">
            <a:spLocks noChangeArrowheads="1"/>
          </p:cNvSpPr>
          <p:nvPr/>
        </p:nvSpPr>
        <p:spPr bwMode="auto">
          <a:xfrm>
            <a:off x="2665413" y="4837113"/>
            <a:ext cx="2211387" cy="304800"/>
          </a:xfrm>
          <a:prstGeom prst="rect">
            <a:avLst/>
          </a:prstGeom>
          <a:noFill/>
          <a:ln w="9525">
            <a:noFill/>
            <a:miter lim="800000"/>
            <a:headEnd/>
            <a:tailEnd/>
          </a:ln>
        </p:spPr>
        <p:txBody>
          <a:bodyPr wrap="none">
            <a:spAutoFit/>
          </a:bodyPr>
          <a:lstStyle/>
          <a:p>
            <a:pPr algn="ctr"/>
            <a:r>
              <a:rPr lang="es-ES" sz="1400" b="1">
                <a:latin typeface="Arial" charset="0"/>
              </a:rPr>
              <a:t>192.168.0.2:1108   61001</a:t>
            </a:r>
          </a:p>
        </p:txBody>
      </p:sp>
      <p:sp>
        <p:nvSpPr>
          <p:cNvPr id="45091" name="Text Box 35"/>
          <p:cNvSpPr txBox="1">
            <a:spLocks noChangeArrowheads="1"/>
          </p:cNvSpPr>
          <p:nvPr/>
        </p:nvSpPr>
        <p:spPr bwMode="auto">
          <a:xfrm>
            <a:off x="2667000" y="5065713"/>
            <a:ext cx="2211388" cy="304800"/>
          </a:xfrm>
          <a:prstGeom prst="rect">
            <a:avLst/>
          </a:prstGeom>
          <a:noFill/>
          <a:ln w="9525">
            <a:noFill/>
            <a:miter lim="800000"/>
            <a:headEnd/>
            <a:tailEnd/>
          </a:ln>
        </p:spPr>
        <p:txBody>
          <a:bodyPr wrap="none">
            <a:spAutoFit/>
          </a:bodyPr>
          <a:lstStyle/>
          <a:p>
            <a:pPr algn="ctr"/>
            <a:r>
              <a:rPr lang="es-ES" sz="1400" b="1">
                <a:latin typeface="Arial" charset="0"/>
              </a:rPr>
              <a:t>192.168.0.3:1108   61002</a:t>
            </a:r>
          </a:p>
        </p:txBody>
      </p:sp>
      <p:sp>
        <p:nvSpPr>
          <p:cNvPr id="24612" name="Text Box 36"/>
          <p:cNvSpPr txBox="1">
            <a:spLocks noChangeArrowheads="1"/>
          </p:cNvSpPr>
          <p:nvPr/>
        </p:nvSpPr>
        <p:spPr bwMode="auto">
          <a:xfrm>
            <a:off x="6992938" y="23510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Web</a:t>
            </a:r>
          </a:p>
        </p:txBody>
      </p:sp>
      <p:sp>
        <p:nvSpPr>
          <p:cNvPr id="24613" name="Text Box 37"/>
          <p:cNvSpPr txBox="1">
            <a:spLocks noChangeArrowheads="1"/>
          </p:cNvSpPr>
          <p:nvPr/>
        </p:nvSpPr>
        <p:spPr bwMode="auto">
          <a:xfrm>
            <a:off x="6992938" y="43322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FTP</a:t>
            </a:r>
          </a:p>
        </p:txBody>
      </p:sp>
      <p:sp>
        <p:nvSpPr>
          <p:cNvPr id="24614" name="Text Box 38"/>
          <p:cNvSpPr txBox="1">
            <a:spLocks noChangeArrowheads="1"/>
          </p:cNvSpPr>
          <p:nvPr/>
        </p:nvSpPr>
        <p:spPr bwMode="auto">
          <a:xfrm>
            <a:off x="661988" y="2747963"/>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24615" name="Text Box 39"/>
          <p:cNvSpPr txBox="1">
            <a:spLocks noChangeArrowheads="1"/>
          </p:cNvSpPr>
          <p:nvPr/>
        </p:nvSpPr>
        <p:spPr bwMode="auto">
          <a:xfrm>
            <a:off x="661988" y="4532313"/>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Tree>
    <p:extLst>
      <p:ext uri="{BB962C8B-B14F-4D97-AF65-F5344CB8AC3E}">
        <p14:creationId xmlns:p14="http://schemas.microsoft.com/office/powerpoint/2010/main" val="35973398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5085"/>
                                        </p:tgtEl>
                                        <p:attrNameLst>
                                          <p:attrName>style.visibility</p:attrName>
                                        </p:attrNameLst>
                                      </p:cBhvr>
                                      <p:to>
                                        <p:strVal val="visible"/>
                                      </p:to>
                                    </p:set>
                                    <p:animEffect transition="in" filter="wipe(left)">
                                      <p:cBhvr>
                                        <p:cTn id="15" dur="500"/>
                                        <p:tgtEl>
                                          <p:spTgt spid="4508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4508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45082"/>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499"/>
                                          </p:stCondLst>
                                        </p:cTn>
                                        <p:tgtEl>
                                          <p:spTgt spid="45091"/>
                                        </p:tgtEl>
                                        <p:attrNameLst>
                                          <p:attrName>style.visibility</p:attrName>
                                        </p:attrNameLst>
                                      </p:cBhvr>
                                      <p:to>
                                        <p:strVal val="visible"/>
                                      </p:to>
                                    </p:se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45086"/>
                                        </p:tgtEl>
                                        <p:attrNameLst>
                                          <p:attrName>style.visibility</p:attrName>
                                        </p:attrNameLst>
                                      </p:cBhvr>
                                      <p:to>
                                        <p:strVal val="visible"/>
                                      </p:to>
                                    </p:set>
                                    <p:animEffect transition="in" filter="wipe(left)">
                                      <p:cBhvr>
                                        <p:cTn id="30" dur="500"/>
                                        <p:tgtEl>
                                          <p:spTgt spid="45086"/>
                                        </p:tgtEl>
                                      </p:cBhvr>
                                    </p:animEffect>
                                  </p:childTnLst>
                                </p:cTn>
                              </p:par>
                            </p:childTnLst>
                          </p:cTn>
                        </p:par>
                        <p:par>
                          <p:cTn id="31" fill="hold">
                            <p:stCondLst>
                              <p:cond delay="1500"/>
                            </p:stCondLst>
                            <p:childTnLst>
                              <p:par>
                                <p:cTn id="32" presetID="1" presetClass="entr" presetSubtype="0" fill="hold" grpId="0" nodeType="afterEffect">
                                  <p:stCondLst>
                                    <p:cond delay="0"/>
                                  </p:stCondLst>
                                  <p:childTnLst>
                                    <p:set>
                                      <p:cBhvr>
                                        <p:cTn id="33" dur="1" fill="hold">
                                          <p:stCondLst>
                                            <p:cond delay="499"/>
                                          </p:stCondLst>
                                        </p:cTn>
                                        <p:tgtEl>
                                          <p:spTgt spid="45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81" grpId="0" animBg="1" autoUpdateAnimBg="0"/>
      <p:bldP spid="45082" grpId="0" animBg="1" autoUpdateAnimBg="0"/>
      <p:bldP spid="45083" grpId="0" animBg="1" autoUpdateAnimBg="0"/>
      <p:bldP spid="45084" grpId="0" animBg="1" autoUpdateAnimBg="0"/>
      <p:bldP spid="45085" grpId="0" animBg="1"/>
      <p:bldP spid="45086" grpId="0" animBg="1"/>
      <p:bldP spid="45090" grpId="0" autoUpdateAnimBg="0"/>
      <p:bldP spid="45091"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20663" y="1731963"/>
            <a:ext cx="8618537" cy="1558925"/>
          </a:xfrm>
          <a:prstGeom prst="rect">
            <a:avLst/>
          </a:prstGeom>
          <a:noFill/>
          <a:ln w="9525">
            <a:noFill/>
            <a:miter lim="800000"/>
            <a:headEnd/>
            <a:tailEnd/>
          </a:ln>
        </p:spPr>
        <p:txBody>
          <a:bodyPr wrap="none">
            <a:spAutoFit/>
          </a:bodyPr>
          <a:lstStyle/>
          <a:p>
            <a:r>
              <a:rPr lang="es-ES" sz="1600" b="1">
                <a:latin typeface="Courier New" pitchFamily="49" charset="0"/>
                <a:cs typeface="Times New Roman" pitchFamily="18" charset="0"/>
              </a:rPr>
              <a:t>Transport      LAN                 WAN                   NAPT</a:t>
            </a:r>
            <a:br>
              <a:rPr lang="es-ES" sz="1600" b="1">
                <a:latin typeface="Courier New" pitchFamily="49" charset="0"/>
                <a:cs typeface="Times New Roman" pitchFamily="18" charset="0"/>
              </a:rPr>
            </a:br>
            <a:r>
              <a:rPr lang="es-ES" sz="1600" b="1">
                <a:latin typeface="Courier New" pitchFamily="49" charset="0"/>
                <a:cs typeface="Times New Roman" pitchFamily="18" charset="0"/>
              </a:rPr>
              <a:t>Protocol  Port  IP Address    Port  IP Address      Port  IP Address</a:t>
            </a:r>
            <a:br>
              <a:rPr lang="es-ES" sz="1600" b="1">
                <a:latin typeface="Courier New" pitchFamily="49" charset="0"/>
                <a:cs typeface="Times New Roman" pitchFamily="18" charset="0"/>
              </a:rPr>
            </a:br>
            <a:r>
              <a:rPr lang="es-ES" sz="1600" b="1">
                <a:latin typeface="Courier New" pitchFamily="49" charset="0"/>
                <a:cs typeface="Times New Roman" pitchFamily="18" charset="0"/>
              </a:rPr>
              <a:t>---------------------------------------------------------------------</a:t>
            </a:r>
            <a:br>
              <a:rPr lang="es-ES" sz="1600" b="1">
                <a:latin typeface="Courier New" pitchFamily="49" charset="0"/>
                <a:cs typeface="Times New Roman" pitchFamily="18" charset="0"/>
              </a:rPr>
            </a:br>
            <a:r>
              <a:rPr lang="es-ES" sz="1600" b="1">
                <a:latin typeface="Courier New" pitchFamily="49" charset="0"/>
                <a:cs typeface="Times New Roman" pitchFamily="18" charset="0"/>
              </a:rPr>
              <a:t>  udp    27960 192.168.1.11  27960 212.142.28.226  60218 192.76.100.7</a:t>
            </a:r>
            <a:br>
              <a:rPr lang="es-ES" sz="1600" b="1">
                <a:latin typeface="Courier New" pitchFamily="49" charset="0"/>
                <a:cs typeface="Times New Roman" pitchFamily="18" charset="0"/>
              </a:rPr>
            </a:br>
            <a:r>
              <a:rPr lang="es-ES" sz="1600" b="1">
                <a:latin typeface="Courier New" pitchFamily="49" charset="0"/>
                <a:cs typeface="Times New Roman" pitchFamily="18" charset="0"/>
              </a:rPr>
              <a:t>  tcp     1098 192.168.1.11   8000 205.149.163.62  60020 192.76.100.7</a:t>
            </a:r>
            <a:br>
              <a:rPr lang="es-ES" sz="1600" b="1">
                <a:latin typeface="Courier New" pitchFamily="49" charset="0"/>
                <a:cs typeface="Times New Roman" pitchFamily="18" charset="0"/>
              </a:rPr>
            </a:br>
            <a:r>
              <a:rPr lang="es-ES" sz="1600" b="1">
                <a:latin typeface="Courier New" pitchFamily="49" charset="0"/>
                <a:cs typeface="Times New Roman" pitchFamily="18" charset="0"/>
              </a:rPr>
              <a:t>  tcp     1661 192.168.1.10   8000 192.160.165.89  60007 192.76.100.7</a:t>
            </a:r>
          </a:p>
        </p:txBody>
      </p:sp>
      <p:sp>
        <p:nvSpPr>
          <p:cNvPr id="25603" name="Text Box 3"/>
          <p:cNvSpPr txBox="1">
            <a:spLocks noChangeArrowheads="1"/>
          </p:cNvSpPr>
          <p:nvPr/>
        </p:nvSpPr>
        <p:spPr bwMode="auto">
          <a:xfrm>
            <a:off x="684213" y="411163"/>
            <a:ext cx="7956550" cy="641350"/>
          </a:xfrm>
          <a:prstGeom prst="rect">
            <a:avLst/>
          </a:prstGeom>
          <a:noFill/>
          <a:ln w="9525">
            <a:noFill/>
            <a:miter lim="800000"/>
            <a:headEnd/>
            <a:tailEnd/>
          </a:ln>
        </p:spPr>
        <p:txBody>
          <a:bodyPr wrap="none">
            <a:spAutoFit/>
          </a:bodyPr>
          <a:lstStyle/>
          <a:p>
            <a:r>
              <a:rPr lang="es-ES" sz="3600"/>
              <a:t>Tabla NAPT dinámica en un router ADSL</a:t>
            </a:r>
          </a:p>
        </p:txBody>
      </p:sp>
      <p:sp>
        <p:nvSpPr>
          <p:cNvPr id="25604" name="Text Box 4"/>
          <p:cNvSpPr txBox="1">
            <a:spLocks noChangeArrowheads="1"/>
          </p:cNvSpPr>
          <p:nvPr/>
        </p:nvSpPr>
        <p:spPr bwMode="auto">
          <a:xfrm>
            <a:off x="827088" y="3886200"/>
            <a:ext cx="7308850" cy="825500"/>
          </a:xfrm>
          <a:prstGeom prst="rect">
            <a:avLst/>
          </a:prstGeom>
          <a:noFill/>
          <a:ln w="9525">
            <a:noFill/>
            <a:miter lim="800000"/>
            <a:headEnd/>
            <a:tailEnd/>
          </a:ln>
        </p:spPr>
        <p:txBody>
          <a:bodyPr>
            <a:spAutoFit/>
          </a:bodyPr>
          <a:lstStyle/>
          <a:p>
            <a:r>
              <a:rPr lang="es-ES" sz="1600">
                <a:latin typeface="Arial" charset="0"/>
                <a:cs typeface="Times New Roman" pitchFamily="18" charset="0"/>
              </a:rPr>
              <a:t>El ordenador 192.168.1.11 está jugando al Quake 3 (puerto UDP 27960) y a la vez oye una emisora MP3 (puerto TCP 8000). Al mismo tiempo el ordenador 192.168.1.10 oye otra emisora MP3 (la dirección IP remota es diferente).</a:t>
            </a:r>
          </a:p>
        </p:txBody>
      </p:sp>
      <p:sp>
        <p:nvSpPr>
          <p:cNvPr id="25605" name="Text Box 5"/>
          <p:cNvSpPr txBox="1">
            <a:spLocks noChangeArrowheads="1"/>
          </p:cNvSpPr>
          <p:nvPr/>
        </p:nvSpPr>
        <p:spPr bwMode="auto">
          <a:xfrm>
            <a:off x="533400" y="5334000"/>
            <a:ext cx="7805738" cy="336550"/>
          </a:xfrm>
          <a:prstGeom prst="rect">
            <a:avLst/>
          </a:prstGeom>
          <a:noFill/>
          <a:ln w="9525">
            <a:noFill/>
            <a:miter lim="800000"/>
            <a:headEnd/>
            <a:tailEnd/>
          </a:ln>
        </p:spPr>
        <p:txBody>
          <a:bodyPr wrap="none">
            <a:spAutoFit/>
          </a:bodyPr>
          <a:lstStyle/>
          <a:p>
            <a:r>
              <a:rPr lang="es-ES" sz="1600" i="1">
                <a:latin typeface="Arial" charset="0"/>
                <a:cs typeface="Times New Roman" pitchFamily="18" charset="0"/>
              </a:rPr>
              <a:t>Ejemplo obtenido de: </a:t>
            </a:r>
            <a:r>
              <a:rPr lang="es-ES" sz="1600" i="1">
                <a:latin typeface="Arial" charset="0"/>
                <a:cs typeface="Times New Roman" pitchFamily="18" charset="0"/>
                <a:hlinkClick r:id="rId3"/>
              </a:rPr>
              <a:t>http://adsl.internautas.org/sections.php?op=viewarticle&amp;artid=1</a:t>
            </a:r>
            <a:endParaRPr lang="es-ES" sz="1600" i="1">
              <a:latin typeface="Arial" charset="0"/>
              <a:cs typeface="Times New Roman" pitchFamily="18" charset="0"/>
            </a:endParaRPr>
          </a:p>
        </p:txBody>
      </p:sp>
    </p:spTree>
    <p:extLst>
      <p:ext uri="{BB962C8B-B14F-4D97-AF65-F5344CB8AC3E}">
        <p14:creationId xmlns:p14="http://schemas.microsoft.com/office/powerpoint/2010/main" val="322526188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2"/>
          <p:cNvSpPr>
            <a:spLocks/>
          </p:cNvSpPr>
          <p:nvPr/>
        </p:nvSpPr>
        <p:spPr bwMode="auto">
          <a:xfrm rot="3600000">
            <a:off x="6251575" y="4146550"/>
            <a:ext cx="1441450" cy="76200"/>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6627" name="Freeform 3"/>
          <p:cNvSpPr>
            <a:spLocks/>
          </p:cNvSpPr>
          <p:nvPr/>
        </p:nvSpPr>
        <p:spPr bwMode="auto">
          <a:xfrm rot="7200000">
            <a:off x="6126957" y="2944018"/>
            <a:ext cx="1708150" cy="93663"/>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26628" name="Line 4"/>
          <p:cNvSpPr>
            <a:spLocks noChangeShapeType="1"/>
          </p:cNvSpPr>
          <p:nvPr/>
        </p:nvSpPr>
        <p:spPr bwMode="auto">
          <a:xfrm>
            <a:off x="2252663" y="2625725"/>
            <a:ext cx="1587" cy="2606675"/>
          </a:xfrm>
          <a:prstGeom prst="line">
            <a:avLst/>
          </a:prstGeom>
          <a:noFill/>
          <a:ln w="25400">
            <a:solidFill>
              <a:schemeClr val="accent2"/>
            </a:solidFill>
            <a:round/>
            <a:headEnd/>
            <a:tailEnd/>
          </a:ln>
        </p:spPr>
        <p:txBody>
          <a:bodyPr/>
          <a:lstStyle/>
          <a:p>
            <a:endParaRPr lang="es-ES"/>
          </a:p>
        </p:txBody>
      </p:sp>
      <p:sp>
        <p:nvSpPr>
          <p:cNvPr id="26629" name="Line 5"/>
          <p:cNvSpPr>
            <a:spLocks noChangeShapeType="1"/>
          </p:cNvSpPr>
          <p:nvPr/>
        </p:nvSpPr>
        <p:spPr bwMode="auto">
          <a:xfrm>
            <a:off x="1339850" y="2882900"/>
            <a:ext cx="914400" cy="0"/>
          </a:xfrm>
          <a:prstGeom prst="line">
            <a:avLst/>
          </a:prstGeom>
          <a:noFill/>
          <a:ln w="25400">
            <a:solidFill>
              <a:schemeClr val="accent2"/>
            </a:solidFill>
            <a:round/>
            <a:headEnd/>
            <a:tailEnd/>
          </a:ln>
        </p:spPr>
        <p:txBody>
          <a:bodyPr/>
          <a:lstStyle/>
          <a:p>
            <a:endParaRPr lang="es-ES"/>
          </a:p>
        </p:txBody>
      </p:sp>
      <p:sp>
        <p:nvSpPr>
          <p:cNvPr id="26630" name="Line 6"/>
          <p:cNvSpPr>
            <a:spLocks noChangeShapeType="1"/>
          </p:cNvSpPr>
          <p:nvPr/>
        </p:nvSpPr>
        <p:spPr bwMode="auto">
          <a:xfrm flipH="1" flipV="1">
            <a:off x="2254250" y="3578225"/>
            <a:ext cx="1295400" cy="0"/>
          </a:xfrm>
          <a:prstGeom prst="line">
            <a:avLst/>
          </a:prstGeom>
          <a:noFill/>
          <a:ln w="25400">
            <a:solidFill>
              <a:schemeClr val="accent2"/>
            </a:solidFill>
            <a:round/>
            <a:headEnd/>
            <a:tailEnd/>
          </a:ln>
        </p:spPr>
        <p:txBody>
          <a:bodyPr/>
          <a:lstStyle/>
          <a:p>
            <a:endParaRPr lang="es-ES"/>
          </a:p>
        </p:txBody>
      </p:sp>
      <p:sp>
        <p:nvSpPr>
          <p:cNvPr id="26631" name="Freeform 7"/>
          <p:cNvSpPr>
            <a:spLocks/>
          </p:cNvSpPr>
          <p:nvPr/>
        </p:nvSpPr>
        <p:spPr bwMode="auto">
          <a:xfrm>
            <a:off x="3883025" y="3605213"/>
            <a:ext cx="2270125" cy="79375"/>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pic>
        <p:nvPicPr>
          <p:cNvPr id="26632" name="Picture 8"/>
          <p:cNvPicPr>
            <a:picLocks noChangeArrowheads="1"/>
          </p:cNvPicPr>
          <p:nvPr/>
        </p:nvPicPr>
        <p:blipFill>
          <a:blip r:embed="rId3" cstate="print"/>
          <a:srcRect/>
          <a:stretch>
            <a:fillRect/>
          </a:stretch>
        </p:blipFill>
        <p:spPr bwMode="auto">
          <a:xfrm>
            <a:off x="3435350" y="3197225"/>
            <a:ext cx="1084263" cy="800100"/>
          </a:xfrm>
          <a:prstGeom prst="rect">
            <a:avLst/>
          </a:prstGeom>
          <a:noFill/>
          <a:ln w="12700">
            <a:noFill/>
            <a:miter lim="800000"/>
            <a:headEnd/>
            <a:tailEnd/>
          </a:ln>
        </p:spPr>
      </p:pic>
      <p:pic>
        <p:nvPicPr>
          <p:cNvPr id="26633" name="Picture 9"/>
          <p:cNvPicPr>
            <a:picLocks noChangeArrowheads="1"/>
          </p:cNvPicPr>
          <p:nvPr/>
        </p:nvPicPr>
        <p:blipFill>
          <a:blip r:embed="rId4" cstate="print"/>
          <a:srcRect/>
          <a:stretch>
            <a:fillRect/>
          </a:stretch>
        </p:blipFill>
        <p:spPr bwMode="auto">
          <a:xfrm>
            <a:off x="5564188" y="2995613"/>
            <a:ext cx="1566862" cy="1077912"/>
          </a:xfrm>
          <a:prstGeom prst="rect">
            <a:avLst/>
          </a:prstGeom>
          <a:noFill/>
          <a:ln w="12700">
            <a:noFill/>
            <a:miter lim="800000"/>
            <a:headEnd/>
            <a:tailEnd/>
          </a:ln>
        </p:spPr>
      </p:pic>
      <p:sp>
        <p:nvSpPr>
          <p:cNvPr id="26634" name="Text Box 10"/>
          <p:cNvSpPr txBox="1">
            <a:spLocks noChangeArrowheads="1"/>
          </p:cNvSpPr>
          <p:nvPr/>
        </p:nvSpPr>
        <p:spPr bwMode="auto">
          <a:xfrm>
            <a:off x="3505200" y="3305175"/>
            <a:ext cx="838200" cy="581025"/>
          </a:xfrm>
          <a:prstGeom prst="rect">
            <a:avLst/>
          </a:prstGeom>
          <a:noFill/>
          <a:ln w="9525">
            <a:noFill/>
            <a:miter lim="800000"/>
            <a:headEnd/>
            <a:tailEnd/>
          </a:ln>
        </p:spPr>
        <p:txBody>
          <a:bodyPr wrap="none">
            <a:spAutoFit/>
          </a:bodyPr>
          <a:lstStyle/>
          <a:p>
            <a:pPr algn="ctr"/>
            <a:r>
              <a:rPr lang="es-ES" sz="1600" b="1">
                <a:latin typeface="Arial" charset="0"/>
              </a:rPr>
              <a:t>Router</a:t>
            </a:r>
          </a:p>
          <a:p>
            <a:pPr algn="ctr"/>
            <a:r>
              <a:rPr lang="es-ES" sz="1600" b="1">
                <a:latin typeface="Arial" charset="0"/>
              </a:rPr>
              <a:t>NAT</a:t>
            </a:r>
          </a:p>
        </p:txBody>
      </p:sp>
      <p:sp>
        <p:nvSpPr>
          <p:cNvPr id="26635" name="Text Box 11"/>
          <p:cNvSpPr txBox="1">
            <a:spLocks noChangeArrowheads="1"/>
          </p:cNvSpPr>
          <p:nvPr/>
        </p:nvSpPr>
        <p:spPr bwMode="auto">
          <a:xfrm>
            <a:off x="5927725" y="3381375"/>
            <a:ext cx="930275" cy="336550"/>
          </a:xfrm>
          <a:prstGeom prst="rect">
            <a:avLst/>
          </a:prstGeom>
          <a:noFill/>
          <a:ln w="9525">
            <a:noFill/>
            <a:miter lim="800000"/>
            <a:headEnd/>
            <a:tailEnd/>
          </a:ln>
        </p:spPr>
        <p:txBody>
          <a:bodyPr wrap="none">
            <a:spAutoFit/>
          </a:bodyPr>
          <a:lstStyle/>
          <a:p>
            <a:pPr algn="ctr"/>
            <a:r>
              <a:rPr lang="es-ES" sz="1600" b="1">
                <a:latin typeface="Arial" charset="0"/>
              </a:rPr>
              <a:t>Internet</a:t>
            </a:r>
          </a:p>
        </p:txBody>
      </p:sp>
      <p:sp>
        <p:nvSpPr>
          <p:cNvPr id="26636" name="Text Box 12"/>
          <p:cNvSpPr txBox="1">
            <a:spLocks noChangeArrowheads="1"/>
          </p:cNvSpPr>
          <p:nvPr/>
        </p:nvSpPr>
        <p:spPr bwMode="auto">
          <a:xfrm>
            <a:off x="2513013" y="2919413"/>
            <a:ext cx="1119187" cy="304800"/>
          </a:xfrm>
          <a:prstGeom prst="rect">
            <a:avLst/>
          </a:prstGeom>
          <a:noFill/>
          <a:ln w="9525">
            <a:noFill/>
            <a:miter lim="800000"/>
            <a:headEnd/>
            <a:tailEnd/>
          </a:ln>
        </p:spPr>
        <p:txBody>
          <a:bodyPr wrap="none">
            <a:spAutoFit/>
          </a:bodyPr>
          <a:lstStyle/>
          <a:p>
            <a:pPr algn="ctr"/>
            <a:r>
              <a:rPr lang="es-ES" sz="1400" b="1">
                <a:latin typeface="Arial" charset="0"/>
              </a:rPr>
              <a:t>192.168.0.1</a:t>
            </a:r>
          </a:p>
        </p:txBody>
      </p:sp>
      <p:sp>
        <p:nvSpPr>
          <p:cNvPr id="26637" name="Text Box 13"/>
          <p:cNvSpPr txBox="1">
            <a:spLocks noChangeArrowheads="1"/>
          </p:cNvSpPr>
          <p:nvPr/>
        </p:nvSpPr>
        <p:spPr bwMode="auto">
          <a:xfrm>
            <a:off x="4359275" y="2919413"/>
            <a:ext cx="1316038" cy="304800"/>
          </a:xfrm>
          <a:prstGeom prst="rect">
            <a:avLst/>
          </a:prstGeom>
          <a:noFill/>
          <a:ln w="9525">
            <a:noFill/>
            <a:miter lim="800000"/>
            <a:headEnd/>
            <a:tailEnd/>
          </a:ln>
        </p:spPr>
        <p:txBody>
          <a:bodyPr wrap="none">
            <a:spAutoFit/>
          </a:bodyPr>
          <a:lstStyle/>
          <a:p>
            <a:pPr algn="ctr"/>
            <a:r>
              <a:rPr lang="es-ES" sz="1400" b="1">
                <a:latin typeface="Arial" charset="0"/>
              </a:rPr>
              <a:t>206.245.160.1</a:t>
            </a:r>
          </a:p>
        </p:txBody>
      </p:sp>
      <p:sp>
        <p:nvSpPr>
          <p:cNvPr id="26638" name="Line 14"/>
          <p:cNvSpPr>
            <a:spLocks noChangeShapeType="1"/>
          </p:cNvSpPr>
          <p:nvPr/>
        </p:nvSpPr>
        <p:spPr bwMode="auto">
          <a:xfrm>
            <a:off x="3130550" y="3197225"/>
            <a:ext cx="0" cy="304800"/>
          </a:xfrm>
          <a:prstGeom prst="line">
            <a:avLst/>
          </a:prstGeom>
          <a:noFill/>
          <a:ln w="9525">
            <a:solidFill>
              <a:schemeClr val="tx1"/>
            </a:solidFill>
            <a:round/>
            <a:headEnd/>
            <a:tailEnd type="triangle" w="med" len="med"/>
          </a:ln>
        </p:spPr>
        <p:txBody>
          <a:bodyPr/>
          <a:lstStyle/>
          <a:p>
            <a:endParaRPr lang="es-ES"/>
          </a:p>
        </p:txBody>
      </p:sp>
      <p:sp>
        <p:nvSpPr>
          <p:cNvPr id="26639" name="Line 15"/>
          <p:cNvSpPr>
            <a:spLocks noChangeShapeType="1"/>
          </p:cNvSpPr>
          <p:nvPr/>
        </p:nvSpPr>
        <p:spPr bwMode="auto">
          <a:xfrm>
            <a:off x="4654550" y="3197225"/>
            <a:ext cx="0" cy="304800"/>
          </a:xfrm>
          <a:prstGeom prst="line">
            <a:avLst/>
          </a:prstGeom>
          <a:noFill/>
          <a:ln w="9525">
            <a:solidFill>
              <a:schemeClr val="tx1"/>
            </a:solidFill>
            <a:round/>
            <a:headEnd/>
            <a:tailEnd type="triangle" w="med" len="med"/>
          </a:ln>
        </p:spPr>
        <p:txBody>
          <a:bodyPr/>
          <a:lstStyle/>
          <a:p>
            <a:endParaRPr lang="es-ES"/>
          </a:p>
        </p:txBody>
      </p:sp>
      <p:sp>
        <p:nvSpPr>
          <p:cNvPr id="26640" name="AutoShape 16"/>
          <p:cNvSpPr>
            <a:spLocks noChangeArrowheads="1"/>
          </p:cNvSpPr>
          <p:nvPr/>
        </p:nvSpPr>
        <p:spPr bwMode="auto">
          <a:xfrm>
            <a:off x="3854450" y="3997325"/>
            <a:ext cx="152400" cy="381000"/>
          </a:xfrm>
          <a:prstGeom prst="up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s-ES"/>
          </a:p>
        </p:txBody>
      </p:sp>
      <p:sp>
        <p:nvSpPr>
          <p:cNvPr id="26641" name="Text Box 17"/>
          <p:cNvSpPr txBox="1">
            <a:spLocks noChangeArrowheads="1"/>
          </p:cNvSpPr>
          <p:nvPr/>
        </p:nvSpPr>
        <p:spPr bwMode="auto">
          <a:xfrm>
            <a:off x="2987675" y="339725"/>
            <a:ext cx="4109523" cy="646331"/>
          </a:xfrm>
          <a:prstGeom prst="rect">
            <a:avLst/>
          </a:prstGeom>
          <a:noFill/>
          <a:ln w="9525">
            <a:noFill/>
            <a:miter lim="800000"/>
            <a:headEnd/>
            <a:tailEnd/>
          </a:ln>
        </p:spPr>
        <p:txBody>
          <a:bodyPr wrap="none">
            <a:spAutoFit/>
          </a:bodyPr>
          <a:lstStyle/>
          <a:p>
            <a:r>
              <a:rPr lang="es-ES" sz="3600" dirty="0"/>
              <a:t>NAPT </a:t>
            </a:r>
            <a:r>
              <a:rPr lang="es-ES" sz="3600" dirty="0" smtClean="0"/>
              <a:t>(PAT) estático</a:t>
            </a:r>
            <a:endParaRPr lang="es-ES" sz="3600" dirty="0"/>
          </a:p>
        </p:txBody>
      </p:sp>
      <p:pic>
        <p:nvPicPr>
          <p:cNvPr id="26642" name="Picture 18"/>
          <p:cNvPicPr>
            <a:picLocks noChangeArrowheads="1"/>
          </p:cNvPicPr>
          <p:nvPr/>
        </p:nvPicPr>
        <p:blipFill>
          <a:blip r:embed="rId5" cstate="print"/>
          <a:srcRect/>
          <a:stretch>
            <a:fillRect/>
          </a:stretch>
        </p:blipFill>
        <p:spPr bwMode="auto">
          <a:xfrm>
            <a:off x="6934200" y="4156075"/>
            <a:ext cx="762000" cy="885825"/>
          </a:xfrm>
          <a:prstGeom prst="rect">
            <a:avLst/>
          </a:prstGeom>
          <a:noFill/>
          <a:ln w="12700">
            <a:noFill/>
            <a:miter lim="800000"/>
            <a:headEnd/>
            <a:tailEnd/>
          </a:ln>
        </p:spPr>
      </p:pic>
      <p:sp>
        <p:nvSpPr>
          <p:cNvPr id="26643" name="Line 19"/>
          <p:cNvSpPr>
            <a:spLocks noChangeShapeType="1"/>
          </p:cNvSpPr>
          <p:nvPr/>
        </p:nvSpPr>
        <p:spPr bwMode="auto">
          <a:xfrm>
            <a:off x="1492250" y="4676775"/>
            <a:ext cx="762000" cy="0"/>
          </a:xfrm>
          <a:prstGeom prst="line">
            <a:avLst/>
          </a:prstGeom>
          <a:noFill/>
          <a:ln w="25400">
            <a:solidFill>
              <a:schemeClr val="accent2"/>
            </a:solidFill>
            <a:round/>
            <a:headEnd/>
            <a:tailEnd/>
          </a:ln>
        </p:spPr>
        <p:txBody>
          <a:bodyPr/>
          <a:lstStyle/>
          <a:p>
            <a:endParaRPr lang="es-ES"/>
          </a:p>
        </p:txBody>
      </p:sp>
      <p:pic>
        <p:nvPicPr>
          <p:cNvPr id="26644" name="Picture 20"/>
          <p:cNvPicPr>
            <a:picLocks noChangeArrowheads="1"/>
          </p:cNvPicPr>
          <p:nvPr/>
        </p:nvPicPr>
        <p:blipFill>
          <a:blip r:embed="rId6" cstate="print"/>
          <a:srcRect/>
          <a:stretch>
            <a:fillRect/>
          </a:stretch>
        </p:blipFill>
        <p:spPr bwMode="auto">
          <a:xfrm>
            <a:off x="990600" y="4143375"/>
            <a:ext cx="838200" cy="990600"/>
          </a:xfrm>
          <a:prstGeom prst="rect">
            <a:avLst/>
          </a:prstGeom>
          <a:noFill/>
          <a:ln w="12700">
            <a:noFill/>
            <a:miter lim="800000"/>
            <a:headEnd/>
            <a:tailEnd/>
          </a:ln>
        </p:spPr>
      </p:pic>
      <p:sp>
        <p:nvSpPr>
          <p:cNvPr id="26645" name="Text Box 21"/>
          <p:cNvSpPr txBox="1">
            <a:spLocks noChangeArrowheads="1"/>
          </p:cNvSpPr>
          <p:nvPr/>
        </p:nvSpPr>
        <p:spPr bwMode="auto">
          <a:xfrm>
            <a:off x="709613" y="5145088"/>
            <a:ext cx="1119187" cy="304800"/>
          </a:xfrm>
          <a:prstGeom prst="rect">
            <a:avLst/>
          </a:prstGeom>
          <a:noFill/>
          <a:ln w="9525">
            <a:noFill/>
            <a:miter lim="800000"/>
            <a:headEnd/>
            <a:tailEnd/>
          </a:ln>
        </p:spPr>
        <p:txBody>
          <a:bodyPr wrap="none">
            <a:spAutoFit/>
          </a:bodyPr>
          <a:lstStyle/>
          <a:p>
            <a:pPr algn="ctr"/>
            <a:r>
              <a:rPr lang="es-ES" sz="1400" b="1">
                <a:latin typeface="Arial" charset="0"/>
              </a:rPr>
              <a:t>192.168.0.5</a:t>
            </a:r>
          </a:p>
        </p:txBody>
      </p:sp>
      <p:sp>
        <p:nvSpPr>
          <p:cNvPr id="26646" name="Text Box 22"/>
          <p:cNvSpPr txBox="1">
            <a:spLocks noChangeArrowheads="1"/>
          </p:cNvSpPr>
          <p:nvPr/>
        </p:nvSpPr>
        <p:spPr bwMode="auto">
          <a:xfrm>
            <a:off x="7162800" y="5021263"/>
            <a:ext cx="1020763" cy="304800"/>
          </a:xfrm>
          <a:prstGeom prst="rect">
            <a:avLst/>
          </a:prstGeom>
          <a:noFill/>
          <a:ln w="9525">
            <a:noFill/>
            <a:miter lim="800000"/>
            <a:headEnd/>
            <a:tailEnd/>
          </a:ln>
        </p:spPr>
        <p:txBody>
          <a:bodyPr wrap="none">
            <a:spAutoFit/>
          </a:bodyPr>
          <a:lstStyle/>
          <a:p>
            <a:pPr algn="ctr"/>
            <a:r>
              <a:rPr lang="es-ES" sz="1400" b="1">
                <a:latin typeface="Arial" charset="0"/>
              </a:rPr>
              <a:t>209.15.7.2</a:t>
            </a:r>
          </a:p>
        </p:txBody>
      </p:sp>
      <p:sp>
        <p:nvSpPr>
          <p:cNvPr id="49175" name="Text Box 23"/>
          <p:cNvSpPr txBox="1">
            <a:spLocks noChangeArrowheads="1"/>
          </p:cNvSpPr>
          <p:nvPr/>
        </p:nvSpPr>
        <p:spPr bwMode="auto">
          <a:xfrm>
            <a:off x="1219200" y="5956300"/>
            <a:ext cx="2162175"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209.15.7.2:1067</a:t>
            </a:r>
          </a:p>
          <a:p>
            <a:pPr algn="ctr"/>
            <a:r>
              <a:rPr lang="es-ES" sz="1400" b="1">
                <a:latin typeface="Arial" charset="0"/>
              </a:rPr>
              <a:t>Destino: 192.168.0.5:80</a:t>
            </a:r>
          </a:p>
        </p:txBody>
      </p:sp>
      <p:sp>
        <p:nvSpPr>
          <p:cNvPr id="49176" name="Text Box 24"/>
          <p:cNvSpPr txBox="1">
            <a:spLocks noChangeArrowheads="1"/>
          </p:cNvSpPr>
          <p:nvPr/>
        </p:nvSpPr>
        <p:spPr bwMode="auto">
          <a:xfrm>
            <a:off x="5053013" y="5956300"/>
            <a:ext cx="233838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209.15.7.2:1067</a:t>
            </a:r>
          </a:p>
          <a:p>
            <a:pPr algn="ctr"/>
            <a:r>
              <a:rPr lang="es-ES" sz="1400" b="1">
                <a:latin typeface="Arial" charset="0"/>
              </a:rPr>
              <a:t>Destino: 206.245.160.1:80</a:t>
            </a:r>
          </a:p>
        </p:txBody>
      </p:sp>
      <p:sp>
        <p:nvSpPr>
          <p:cNvPr id="49177" name="Arc 25"/>
          <p:cNvSpPr>
            <a:spLocks/>
          </p:cNvSpPr>
          <p:nvPr/>
        </p:nvSpPr>
        <p:spPr bwMode="auto">
          <a:xfrm flipV="1">
            <a:off x="1797050" y="5118100"/>
            <a:ext cx="5365750" cy="6858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type="triangle" w="med" len="med"/>
            <a:tailEnd/>
          </a:ln>
        </p:spPr>
        <p:txBody>
          <a:bodyPr wrap="none" anchor="ctr"/>
          <a:lstStyle/>
          <a:p>
            <a:endParaRPr lang="es-ES"/>
          </a:p>
        </p:txBody>
      </p:sp>
      <p:sp>
        <p:nvSpPr>
          <p:cNvPr id="26650" name="Text Box 26"/>
          <p:cNvSpPr txBox="1">
            <a:spLocks noChangeArrowheads="1"/>
          </p:cNvSpPr>
          <p:nvPr/>
        </p:nvSpPr>
        <p:spPr bwMode="auto">
          <a:xfrm>
            <a:off x="2743200" y="4378325"/>
            <a:ext cx="2379663" cy="952500"/>
          </a:xfrm>
          <a:prstGeom prst="rect">
            <a:avLst/>
          </a:prstGeom>
          <a:noFill/>
          <a:ln w="9525">
            <a:solidFill>
              <a:schemeClr val="tx1"/>
            </a:solidFill>
            <a:miter lim="800000"/>
            <a:headEnd/>
            <a:tailEnd/>
          </a:ln>
        </p:spPr>
        <p:txBody>
          <a:bodyPr wrap="none">
            <a:spAutoFit/>
          </a:bodyPr>
          <a:lstStyle/>
          <a:p>
            <a:pPr algn="ctr"/>
            <a:r>
              <a:rPr lang="es-ES" sz="1400" b="1" u="sng">
                <a:latin typeface="Arial" charset="0"/>
              </a:rPr>
              <a:t>Tabla NAPT estática</a:t>
            </a:r>
          </a:p>
          <a:p>
            <a:pPr algn="ctr"/>
            <a:r>
              <a:rPr lang="es-ES" sz="1400" b="1">
                <a:latin typeface="Arial" charset="0"/>
              </a:rPr>
              <a:t>Dentro                       Fuera</a:t>
            </a:r>
          </a:p>
          <a:p>
            <a:pPr algn="ctr"/>
            <a:r>
              <a:rPr lang="es-ES" sz="1400" b="1">
                <a:latin typeface="Arial" charset="0"/>
              </a:rPr>
              <a:t>192.168.0.4:21                21</a:t>
            </a:r>
          </a:p>
          <a:p>
            <a:pPr algn="ctr"/>
            <a:r>
              <a:rPr lang="es-ES" sz="1400" b="1">
                <a:latin typeface="Arial" charset="0"/>
              </a:rPr>
              <a:t>192.168.0.5:80                80</a:t>
            </a:r>
          </a:p>
        </p:txBody>
      </p:sp>
      <p:pic>
        <p:nvPicPr>
          <p:cNvPr id="26651" name="Picture 27"/>
          <p:cNvPicPr>
            <a:picLocks noChangeArrowheads="1"/>
          </p:cNvPicPr>
          <p:nvPr/>
        </p:nvPicPr>
        <p:blipFill>
          <a:blip r:embed="rId6" cstate="print"/>
          <a:srcRect/>
          <a:stretch>
            <a:fillRect/>
          </a:stretch>
        </p:blipFill>
        <p:spPr bwMode="auto">
          <a:xfrm>
            <a:off x="990600" y="2314575"/>
            <a:ext cx="795338" cy="990600"/>
          </a:xfrm>
          <a:prstGeom prst="rect">
            <a:avLst/>
          </a:prstGeom>
          <a:noFill/>
          <a:ln w="12700">
            <a:noFill/>
            <a:miter lim="800000"/>
            <a:headEnd/>
            <a:tailEnd/>
          </a:ln>
        </p:spPr>
      </p:pic>
      <p:sp>
        <p:nvSpPr>
          <p:cNvPr id="26652" name="Text Box 28"/>
          <p:cNvSpPr txBox="1">
            <a:spLocks noChangeArrowheads="1"/>
          </p:cNvSpPr>
          <p:nvPr/>
        </p:nvSpPr>
        <p:spPr bwMode="auto">
          <a:xfrm>
            <a:off x="771525" y="3332163"/>
            <a:ext cx="1119188" cy="304800"/>
          </a:xfrm>
          <a:prstGeom prst="rect">
            <a:avLst/>
          </a:prstGeom>
          <a:noFill/>
          <a:ln w="9525">
            <a:noFill/>
            <a:miter lim="800000"/>
            <a:headEnd/>
            <a:tailEnd/>
          </a:ln>
        </p:spPr>
        <p:txBody>
          <a:bodyPr wrap="none">
            <a:spAutoFit/>
          </a:bodyPr>
          <a:lstStyle/>
          <a:p>
            <a:pPr algn="ctr"/>
            <a:r>
              <a:rPr lang="es-ES" sz="1400" b="1">
                <a:latin typeface="Arial" charset="0"/>
              </a:rPr>
              <a:t>192.168.0.4</a:t>
            </a:r>
          </a:p>
        </p:txBody>
      </p:sp>
      <p:pic>
        <p:nvPicPr>
          <p:cNvPr id="26653" name="Picture 29"/>
          <p:cNvPicPr>
            <a:picLocks noChangeArrowheads="1"/>
          </p:cNvPicPr>
          <p:nvPr/>
        </p:nvPicPr>
        <p:blipFill>
          <a:blip r:embed="rId5" cstate="print"/>
          <a:srcRect/>
          <a:stretch>
            <a:fillRect/>
          </a:stretch>
        </p:blipFill>
        <p:spPr bwMode="auto">
          <a:xfrm>
            <a:off x="6858000" y="1968500"/>
            <a:ext cx="762000" cy="885825"/>
          </a:xfrm>
          <a:prstGeom prst="rect">
            <a:avLst/>
          </a:prstGeom>
          <a:noFill/>
          <a:ln w="12700">
            <a:noFill/>
            <a:miter lim="800000"/>
            <a:headEnd/>
            <a:tailEnd/>
          </a:ln>
        </p:spPr>
      </p:pic>
      <p:sp>
        <p:nvSpPr>
          <p:cNvPr id="49182" name="Arc 30"/>
          <p:cNvSpPr>
            <a:spLocks/>
          </p:cNvSpPr>
          <p:nvPr/>
        </p:nvSpPr>
        <p:spPr bwMode="auto">
          <a:xfrm rot="10800000" flipV="1">
            <a:off x="1828800" y="1939925"/>
            <a:ext cx="5029200" cy="381000"/>
          </a:xfrm>
          <a:custGeom>
            <a:avLst/>
            <a:gdLst>
              <a:gd name="T0" fmla="*/ 0 w 43182"/>
              <a:gd name="T1" fmla="*/ 2147483647 h 21600"/>
              <a:gd name="T2" fmla="*/ 2147483647 w 43182"/>
              <a:gd name="T3" fmla="*/ 2147483647 h 21600"/>
              <a:gd name="T4" fmla="*/ 2147483647 w 43182"/>
              <a:gd name="T5" fmla="*/ 2147483647 h 21600"/>
              <a:gd name="T6" fmla="*/ 0 60000 65536"/>
              <a:gd name="T7" fmla="*/ 0 60000 65536"/>
              <a:gd name="T8" fmla="*/ 0 60000 65536"/>
              <a:gd name="T9" fmla="*/ 0 w 43182"/>
              <a:gd name="T10" fmla="*/ 0 h 21600"/>
              <a:gd name="T11" fmla="*/ 43182 w 43182"/>
              <a:gd name="T12" fmla="*/ 21600 h 21600"/>
            </a:gdLst>
            <a:ahLst/>
            <a:cxnLst>
              <a:cxn ang="T6">
                <a:pos x="T0" y="T1"/>
              </a:cxn>
              <a:cxn ang="T7">
                <a:pos x="T2" y="T3"/>
              </a:cxn>
              <a:cxn ang="T8">
                <a:pos x="T4" y="T5"/>
              </a:cxn>
            </a:cxnLst>
            <a:rect l="T9" t="T10" r="T11" b="T12"/>
            <a:pathLst>
              <a:path w="43182" h="21600" fill="none" extrusionOk="0">
                <a:moveTo>
                  <a:pt x="-1" y="20722"/>
                </a:moveTo>
                <a:cubicBezTo>
                  <a:pt x="470" y="9144"/>
                  <a:pt x="9993" y="-1"/>
                  <a:pt x="21582" y="0"/>
                </a:cubicBezTo>
                <a:cubicBezTo>
                  <a:pt x="33511" y="0"/>
                  <a:pt x="43182" y="9670"/>
                  <a:pt x="43182" y="21600"/>
                </a:cubicBezTo>
              </a:path>
              <a:path w="43182" h="21600" stroke="0" extrusionOk="0">
                <a:moveTo>
                  <a:pt x="-1" y="20722"/>
                </a:moveTo>
                <a:cubicBezTo>
                  <a:pt x="470" y="9144"/>
                  <a:pt x="9993" y="-1"/>
                  <a:pt x="21582" y="0"/>
                </a:cubicBezTo>
                <a:cubicBezTo>
                  <a:pt x="33511" y="0"/>
                  <a:pt x="43182" y="9670"/>
                  <a:pt x="43182" y="21600"/>
                </a:cubicBezTo>
                <a:lnTo>
                  <a:pt x="21582" y="21600"/>
                </a:lnTo>
                <a:close/>
              </a:path>
            </a:pathLst>
          </a:custGeom>
          <a:noFill/>
          <a:ln w="76200">
            <a:pattFill prst="pct50">
              <a:fgClr>
                <a:schemeClr val="tx1"/>
              </a:fgClr>
              <a:bgClr>
                <a:srgbClr val="FFFFFF"/>
              </a:bgClr>
            </a:pattFill>
            <a:round/>
            <a:headEnd/>
            <a:tailEnd type="triangle" w="med" len="med"/>
          </a:ln>
        </p:spPr>
        <p:txBody>
          <a:bodyPr wrap="none" anchor="ctr"/>
          <a:lstStyle/>
          <a:p>
            <a:endParaRPr lang="es-ES"/>
          </a:p>
        </p:txBody>
      </p:sp>
      <p:sp>
        <p:nvSpPr>
          <p:cNvPr id="26655" name="Text Box 31"/>
          <p:cNvSpPr txBox="1">
            <a:spLocks noChangeArrowheads="1"/>
          </p:cNvSpPr>
          <p:nvPr/>
        </p:nvSpPr>
        <p:spPr bwMode="auto">
          <a:xfrm>
            <a:off x="7086600" y="2874963"/>
            <a:ext cx="1020763" cy="304800"/>
          </a:xfrm>
          <a:prstGeom prst="rect">
            <a:avLst/>
          </a:prstGeom>
          <a:noFill/>
          <a:ln w="9525">
            <a:noFill/>
            <a:miter lim="800000"/>
            <a:headEnd/>
            <a:tailEnd/>
          </a:ln>
        </p:spPr>
        <p:txBody>
          <a:bodyPr wrap="none">
            <a:spAutoFit/>
          </a:bodyPr>
          <a:lstStyle/>
          <a:p>
            <a:pPr algn="ctr"/>
            <a:r>
              <a:rPr lang="es-ES" sz="1400" b="1">
                <a:latin typeface="Arial" charset="0"/>
              </a:rPr>
              <a:t>211.23.5.6</a:t>
            </a:r>
          </a:p>
        </p:txBody>
      </p:sp>
      <p:sp>
        <p:nvSpPr>
          <p:cNvPr id="49184" name="Text Box 32"/>
          <p:cNvSpPr txBox="1">
            <a:spLocks noChangeArrowheads="1"/>
          </p:cNvSpPr>
          <p:nvPr/>
        </p:nvSpPr>
        <p:spPr bwMode="auto">
          <a:xfrm>
            <a:off x="1101725" y="1254125"/>
            <a:ext cx="2162175"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211.23.5.6:1084</a:t>
            </a:r>
          </a:p>
          <a:p>
            <a:pPr algn="ctr"/>
            <a:r>
              <a:rPr lang="es-ES" sz="1400" b="1">
                <a:latin typeface="Arial" charset="0"/>
              </a:rPr>
              <a:t>Destino: 192.168.0.4:21</a:t>
            </a:r>
          </a:p>
        </p:txBody>
      </p:sp>
      <p:sp>
        <p:nvSpPr>
          <p:cNvPr id="49185" name="Text Box 33"/>
          <p:cNvSpPr txBox="1">
            <a:spLocks noChangeArrowheads="1"/>
          </p:cNvSpPr>
          <p:nvPr/>
        </p:nvSpPr>
        <p:spPr bwMode="auto">
          <a:xfrm>
            <a:off x="4824413" y="1254125"/>
            <a:ext cx="2338387" cy="527050"/>
          </a:xfrm>
          <a:prstGeom prst="rect">
            <a:avLst/>
          </a:prstGeom>
          <a:noFill/>
          <a:ln w="9525">
            <a:solidFill>
              <a:schemeClr val="tx1"/>
            </a:solidFill>
            <a:miter lim="800000"/>
            <a:headEnd/>
            <a:tailEnd/>
          </a:ln>
        </p:spPr>
        <p:txBody>
          <a:bodyPr wrap="none">
            <a:spAutoFit/>
          </a:bodyPr>
          <a:lstStyle/>
          <a:p>
            <a:pPr algn="ctr"/>
            <a:r>
              <a:rPr lang="es-ES" sz="1400" b="1">
                <a:latin typeface="Arial" charset="0"/>
              </a:rPr>
              <a:t>Origen: 211.23.5.6:1084</a:t>
            </a:r>
          </a:p>
          <a:p>
            <a:pPr algn="ctr"/>
            <a:r>
              <a:rPr lang="es-ES" sz="1400" b="1">
                <a:latin typeface="Arial" charset="0"/>
              </a:rPr>
              <a:t>Destino: 206.245.160.1:21</a:t>
            </a:r>
          </a:p>
        </p:txBody>
      </p:sp>
      <p:sp>
        <p:nvSpPr>
          <p:cNvPr id="26658" name="Text Box 34"/>
          <p:cNvSpPr txBox="1">
            <a:spLocks noChangeArrowheads="1"/>
          </p:cNvSpPr>
          <p:nvPr/>
        </p:nvSpPr>
        <p:spPr bwMode="auto">
          <a:xfrm>
            <a:off x="896938" y="4421188"/>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Web</a:t>
            </a:r>
          </a:p>
        </p:txBody>
      </p:sp>
      <p:sp>
        <p:nvSpPr>
          <p:cNvPr id="26659" name="Text Box 35"/>
          <p:cNvSpPr txBox="1">
            <a:spLocks noChangeArrowheads="1"/>
          </p:cNvSpPr>
          <p:nvPr/>
        </p:nvSpPr>
        <p:spPr bwMode="auto">
          <a:xfrm>
            <a:off x="896938" y="2647950"/>
            <a:ext cx="1008062" cy="581025"/>
          </a:xfrm>
          <a:prstGeom prst="rect">
            <a:avLst/>
          </a:prstGeom>
          <a:noFill/>
          <a:ln w="9525">
            <a:noFill/>
            <a:miter lim="800000"/>
            <a:headEnd/>
            <a:tailEnd/>
          </a:ln>
        </p:spPr>
        <p:txBody>
          <a:bodyPr wrap="none">
            <a:spAutoFit/>
          </a:bodyPr>
          <a:lstStyle/>
          <a:p>
            <a:pPr algn="ctr"/>
            <a:r>
              <a:rPr lang="es-ES" sz="1600" b="1">
                <a:latin typeface="Arial" charset="0"/>
              </a:rPr>
              <a:t>Servidor</a:t>
            </a:r>
          </a:p>
          <a:p>
            <a:pPr algn="ctr"/>
            <a:r>
              <a:rPr lang="es-ES" sz="1600" b="1">
                <a:latin typeface="Arial" charset="0"/>
              </a:rPr>
              <a:t>FTP</a:t>
            </a:r>
          </a:p>
        </p:txBody>
      </p:sp>
      <p:sp>
        <p:nvSpPr>
          <p:cNvPr id="26660" name="Text Box 36"/>
          <p:cNvSpPr txBox="1">
            <a:spLocks noChangeArrowheads="1"/>
          </p:cNvSpPr>
          <p:nvPr/>
        </p:nvSpPr>
        <p:spPr bwMode="auto">
          <a:xfrm>
            <a:off x="6910388" y="4645025"/>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
        <p:nvSpPr>
          <p:cNvPr id="26661" name="Text Box 37"/>
          <p:cNvSpPr txBox="1">
            <a:spLocks noChangeArrowheads="1"/>
          </p:cNvSpPr>
          <p:nvPr/>
        </p:nvSpPr>
        <p:spPr bwMode="auto">
          <a:xfrm>
            <a:off x="6834188" y="2435225"/>
            <a:ext cx="862012" cy="336550"/>
          </a:xfrm>
          <a:prstGeom prst="rect">
            <a:avLst/>
          </a:prstGeom>
          <a:noFill/>
          <a:ln w="9525">
            <a:noFill/>
            <a:miter lim="800000"/>
            <a:headEnd/>
            <a:tailEnd/>
          </a:ln>
        </p:spPr>
        <p:txBody>
          <a:bodyPr wrap="none">
            <a:spAutoFit/>
          </a:bodyPr>
          <a:lstStyle/>
          <a:p>
            <a:pPr algn="ctr"/>
            <a:r>
              <a:rPr lang="es-ES" sz="1600" b="1">
                <a:latin typeface="Arial" charset="0"/>
              </a:rPr>
              <a:t>Cliente</a:t>
            </a:r>
          </a:p>
        </p:txBody>
      </p:sp>
    </p:spTree>
    <p:extLst>
      <p:ext uri="{BB962C8B-B14F-4D97-AF65-F5344CB8AC3E}">
        <p14:creationId xmlns:p14="http://schemas.microsoft.com/office/powerpoint/2010/main" val="40455738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49182"/>
                                        </p:tgtEl>
                                        <p:attrNameLst>
                                          <p:attrName>style.visibility</p:attrName>
                                        </p:attrNameLst>
                                      </p:cBhvr>
                                      <p:to>
                                        <p:strVal val="visible"/>
                                      </p:to>
                                    </p:set>
                                    <p:animEffect transition="in" filter="wipe(right)">
                                      <p:cBhvr>
                                        <p:cTn id="11" dur="500"/>
                                        <p:tgtEl>
                                          <p:spTgt spid="4918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4918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49176"/>
                                        </p:tgtEl>
                                        <p:attrNameLst>
                                          <p:attrName>style.visibility</p:attrName>
                                        </p:attrNameLst>
                                      </p:cBhvr>
                                      <p:to>
                                        <p:strVal val="visible"/>
                                      </p:to>
                                    </p:set>
                                  </p:childTnLst>
                                </p:cTn>
                              </p:par>
                            </p:childTnLst>
                          </p:cTn>
                        </p:par>
                        <p:par>
                          <p:cTn id="20" fill="hold">
                            <p:stCondLst>
                              <p:cond delay="500"/>
                            </p:stCondLst>
                            <p:childTnLst>
                              <p:par>
                                <p:cTn id="21" presetID="22" presetClass="entr" presetSubtype="2" fill="hold" grpId="0" nodeType="afterEffect">
                                  <p:stCondLst>
                                    <p:cond delay="0"/>
                                  </p:stCondLst>
                                  <p:childTnLst>
                                    <p:set>
                                      <p:cBhvr>
                                        <p:cTn id="22" dur="1" fill="hold">
                                          <p:stCondLst>
                                            <p:cond delay="0"/>
                                          </p:stCondLst>
                                        </p:cTn>
                                        <p:tgtEl>
                                          <p:spTgt spid="49177"/>
                                        </p:tgtEl>
                                        <p:attrNameLst>
                                          <p:attrName>style.visibility</p:attrName>
                                        </p:attrNameLst>
                                      </p:cBhvr>
                                      <p:to>
                                        <p:strVal val="visible"/>
                                      </p:to>
                                    </p:set>
                                    <p:animEffect transition="in" filter="wipe(right)">
                                      <p:cBhvr>
                                        <p:cTn id="23" dur="500"/>
                                        <p:tgtEl>
                                          <p:spTgt spid="49177"/>
                                        </p:tgtEl>
                                      </p:cBhvr>
                                    </p:animEffec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499"/>
                                          </p:stCondLst>
                                        </p:cTn>
                                        <p:tgtEl>
                                          <p:spTgt spid="49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5" grpId="0" animBg="1" autoUpdateAnimBg="0"/>
      <p:bldP spid="49176" grpId="0" animBg="1" autoUpdateAnimBg="0"/>
      <p:bldP spid="49177" grpId="0" animBg="1"/>
      <p:bldP spid="49182" grpId="0" animBg="1"/>
      <p:bldP spid="49184" grpId="0" animBg="1" autoUpdateAnimBg="0"/>
      <p:bldP spid="49185"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2484438" y="-1571625"/>
            <a:ext cx="14403388" cy="9002713"/>
          </a:xfrm>
          <a:prstGeom prst="rect">
            <a:avLst/>
          </a:prstGeom>
          <a:noFill/>
          <a:ln w="9525">
            <a:noFill/>
            <a:miter lim="800000"/>
            <a:headEnd/>
            <a:tailEnd/>
          </a:ln>
        </p:spPr>
      </p:pic>
    </p:spTree>
    <p:extLst>
      <p:ext uri="{BB962C8B-B14F-4D97-AF65-F5344CB8AC3E}">
        <p14:creationId xmlns:p14="http://schemas.microsoft.com/office/powerpoint/2010/main" val="9895732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60648"/>
            <a:ext cx="8229600" cy="762000"/>
          </a:xfrm>
        </p:spPr>
        <p:txBody>
          <a:bodyPr/>
          <a:lstStyle/>
          <a:p>
            <a:pPr eaLnBrk="1" hangingPunct="1"/>
            <a:r>
              <a:rPr lang="es-ES" sz="3600" dirty="0" smtClean="0">
                <a:latin typeface="Times New Roman" pitchFamily="18" charset="0"/>
              </a:rPr>
              <a:t>Configuración simplificada de NAPT estático. Uso de la DMZ</a:t>
            </a:r>
          </a:p>
        </p:txBody>
      </p:sp>
      <p:sp>
        <p:nvSpPr>
          <p:cNvPr id="28675" name="Rectangle 3"/>
          <p:cNvSpPr>
            <a:spLocks noGrp="1" noChangeArrowheads="1"/>
          </p:cNvSpPr>
          <p:nvPr>
            <p:ph type="body" idx="1"/>
          </p:nvPr>
        </p:nvSpPr>
        <p:spPr>
          <a:xfrm>
            <a:off x="683568" y="1484784"/>
            <a:ext cx="7772400" cy="4572000"/>
          </a:xfrm>
        </p:spPr>
        <p:txBody>
          <a:bodyPr/>
          <a:lstStyle/>
          <a:p>
            <a:pPr eaLnBrk="1" hangingPunct="1">
              <a:lnSpc>
                <a:spcPct val="90000"/>
              </a:lnSpc>
            </a:pPr>
            <a:r>
              <a:rPr lang="es-ES" sz="2200" dirty="0" smtClean="0">
                <a:latin typeface="Times New Roman" pitchFamily="18" charset="0"/>
              </a:rPr>
              <a:t>Muchos </a:t>
            </a:r>
            <a:r>
              <a:rPr lang="es-ES" sz="2200" dirty="0" err="1" smtClean="0">
                <a:latin typeface="Times New Roman" pitchFamily="18" charset="0"/>
              </a:rPr>
              <a:t>routers</a:t>
            </a:r>
            <a:r>
              <a:rPr lang="es-ES" sz="2200" dirty="0" smtClean="0">
                <a:latin typeface="Times New Roman" pitchFamily="18" charset="0"/>
              </a:rPr>
              <a:t> al hacer NAPT permiten configurar una dirección de la red privada cono DMZ (Zona Desmilitarizada).</a:t>
            </a:r>
          </a:p>
          <a:p>
            <a:pPr eaLnBrk="1" hangingPunct="1">
              <a:lnSpc>
                <a:spcPct val="90000"/>
              </a:lnSpc>
            </a:pPr>
            <a:r>
              <a:rPr lang="es-ES" sz="2200" dirty="0" smtClean="0">
                <a:latin typeface="Times New Roman" pitchFamily="18" charset="0"/>
              </a:rPr>
              <a:t>En este caso cualquier solicitud de conexión entrante es redirigida por el </a:t>
            </a:r>
            <a:r>
              <a:rPr lang="es-ES" sz="2200" dirty="0" err="1" smtClean="0">
                <a:latin typeface="Times New Roman" pitchFamily="18" charset="0"/>
              </a:rPr>
              <a:t>router</a:t>
            </a:r>
            <a:r>
              <a:rPr lang="es-ES" sz="2200" dirty="0" smtClean="0">
                <a:latin typeface="Times New Roman" pitchFamily="18" charset="0"/>
              </a:rPr>
              <a:t> al mismo número de puerto en el dispositivo DMZ</a:t>
            </a:r>
          </a:p>
          <a:p>
            <a:pPr eaLnBrk="1" hangingPunct="1">
              <a:lnSpc>
                <a:spcPct val="90000"/>
              </a:lnSpc>
            </a:pPr>
            <a:r>
              <a:rPr lang="es-ES" sz="2200" dirty="0" smtClean="0">
                <a:latin typeface="Times New Roman" pitchFamily="18" charset="0"/>
              </a:rPr>
              <a:t>Se supone que la dirección que actúa de DMZ es el único equipo de la red privada que ofrece servicios al exterior, y por tanto el único que tendrá necesidad de recibir conexiones entrantes</a:t>
            </a:r>
          </a:p>
          <a:p>
            <a:pPr eaLnBrk="1" hangingPunct="1">
              <a:lnSpc>
                <a:spcPct val="90000"/>
              </a:lnSpc>
            </a:pPr>
            <a:r>
              <a:rPr lang="es-ES" sz="2200" dirty="0" smtClean="0">
                <a:latin typeface="Times New Roman" pitchFamily="18" charset="0"/>
              </a:rPr>
              <a:t>Resulta cómodo, especialmente si hay que configurar muchos puertos en la tabla NAT estática y no sabemos exactamente cuales son (Ej. Emule y programas peer-</a:t>
            </a:r>
            <a:r>
              <a:rPr lang="es-ES" sz="2200" dirty="0" err="1" smtClean="0">
                <a:latin typeface="Times New Roman" pitchFamily="18" charset="0"/>
              </a:rPr>
              <a:t>to</a:t>
            </a:r>
            <a:r>
              <a:rPr lang="es-ES" sz="2200" dirty="0" smtClean="0">
                <a:latin typeface="Times New Roman" pitchFamily="18" charset="0"/>
              </a:rPr>
              <a:t>-peer)</a:t>
            </a:r>
          </a:p>
          <a:p>
            <a:pPr eaLnBrk="1" hangingPunct="1">
              <a:lnSpc>
                <a:spcPct val="90000"/>
              </a:lnSpc>
            </a:pPr>
            <a:r>
              <a:rPr lang="es-ES" sz="2200" dirty="0" smtClean="0">
                <a:latin typeface="Times New Roman" pitchFamily="18" charset="0"/>
              </a:rPr>
              <a:t>Sin embargo aumenta el riesgo de que esa máquina reciba ataques desde  el exterior, pues todos sus puertos son accesibles</a:t>
            </a:r>
          </a:p>
          <a:p>
            <a:pPr eaLnBrk="1" hangingPunct="1">
              <a:lnSpc>
                <a:spcPct val="90000"/>
              </a:lnSpc>
            </a:pPr>
            <a:r>
              <a:rPr lang="es-ES" sz="2200" dirty="0" smtClean="0">
                <a:latin typeface="Times New Roman" pitchFamily="18" charset="0"/>
              </a:rPr>
              <a:t>Además el uso de la DMZ no permite redirigir diferentes puertos a diferentes maquinas de la red privada.</a:t>
            </a:r>
          </a:p>
        </p:txBody>
      </p:sp>
    </p:spTree>
    <p:extLst>
      <p:ext uri="{BB962C8B-B14F-4D97-AF65-F5344CB8AC3E}">
        <p14:creationId xmlns:p14="http://schemas.microsoft.com/office/powerpoint/2010/main" val="381686242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404813"/>
            <a:ext cx="7772400" cy="792162"/>
          </a:xfrm>
        </p:spPr>
        <p:txBody>
          <a:bodyPr/>
          <a:lstStyle/>
          <a:p>
            <a:pPr eaLnBrk="1" hangingPunct="1"/>
            <a:r>
              <a:rPr lang="es-ES" sz="4000" smtClean="0"/>
              <a:t>Definición de ACLs</a:t>
            </a:r>
          </a:p>
        </p:txBody>
      </p:sp>
      <p:sp>
        <p:nvSpPr>
          <p:cNvPr id="35843" name="Rectangle 3"/>
          <p:cNvSpPr>
            <a:spLocks noGrp="1" noChangeArrowheads="1"/>
          </p:cNvSpPr>
          <p:nvPr>
            <p:ph type="body" idx="1"/>
          </p:nvPr>
        </p:nvSpPr>
        <p:spPr>
          <a:xfrm>
            <a:off x="539750" y="1412875"/>
            <a:ext cx="8135938" cy="4968875"/>
          </a:xfrm>
        </p:spPr>
        <p:txBody>
          <a:bodyPr/>
          <a:lstStyle/>
          <a:p>
            <a:pPr eaLnBrk="1" hangingPunct="1">
              <a:lnSpc>
                <a:spcPct val="80000"/>
              </a:lnSpc>
            </a:pPr>
            <a:r>
              <a:rPr lang="es-ES" sz="2200" smtClean="0"/>
              <a:t>Cada ACL está compuesta por un conjunto de reglas que se evalúan en el orden en que se han declarado.</a:t>
            </a:r>
          </a:p>
          <a:p>
            <a:pPr eaLnBrk="1" hangingPunct="1">
              <a:lnSpc>
                <a:spcPct val="80000"/>
              </a:lnSpc>
            </a:pPr>
            <a:r>
              <a:rPr lang="es-ES" sz="2200" smtClean="0"/>
              <a:t>Todas las reglas son de tipo </a:t>
            </a:r>
            <a:r>
              <a:rPr lang="es-ES" sz="2200" b="1" smtClean="0"/>
              <a:t>permit</a:t>
            </a:r>
            <a:r>
              <a:rPr lang="es-ES" sz="2200" smtClean="0"/>
              <a:t> o </a:t>
            </a:r>
            <a:r>
              <a:rPr lang="es-ES" sz="2200" b="1" smtClean="0"/>
              <a:t>deny</a:t>
            </a:r>
            <a:r>
              <a:rPr lang="es-ES" sz="2200" smtClean="0"/>
              <a:t> (permitir o denegar)</a:t>
            </a:r>
          </a:p>
          <a:p>
            <a:pPr eaLnBrk="1" hangingPunct="1">
              <a:lnSpc>
                <a:spcPct val="80000"/>
              </a:lnSpc>
            </a:pPr>
            <a:r>
              <a:rPr lang="es-ES" sz="2200" smtClean="0"/>
              <a:t>Si el paquete cumple una regla de la lista se le aplica la acción indicada (permit o deny) y ya no se comprueba el resto de la lista</a:t>
            </a:r>
          </a:p>
          <a:p>
            <a:pPr eaLnBrk="1" hangingPunct="1">
              <a:lnSpc>
                <a:spcPct val="80000"/>
              </a:lnSpc>
            </a:pPr>
            <a:r>
              <a:rPr lang="es-ES" sz="2200" smtClean="0"/>
              <a:t>Las listas siempre tienen un DENY ANY ANY implícito al final</a:t>
            </a:r>
          </a:p>
          <a:p>
            <a:pPr eaLnBrk="1" hangingPunct="1">
              <a:lnSpc>
                <a:spcPct val="80000"/>
              </a:lnSpc>
            </a:pPr>
            <a:r>
              <a:rPr lang="es-ES" sz="2200" smtClean="0"/>
              <a:t>Las ACLs se configuran en modo configuración global. Cada ACL se identifica con un número:</a:t>
            </a:r>
          </a:p>
          <a:p>
            <a:pPr lvl="1" eaLnBrk="1" hangingPunct="1">
              <a:lnSpc>
                <a:spcPct val="80000"/>
              </a:lnSpc>
            </a:pPr>
            <a:r>
              <a:rPr lang="es-ES" sz="2200" smtClean="0"/>
              <a:t>Del 1 al 99 para las ACLs </a:t>
            </a:r>
            <a:r>
              <a:rPr lang="es-ES" sz="2200" u="sng" smtClean="0"/>
              <a:t>estándar</a:t>
            </a:r>
          </a:p>
          <a:p>
            <a:pPr lvl="1" eaLnBrk="1" hangingPunct="1">
              <a:lnSpc>
                <a:spcPct val="80000"/>
              </a:lnSpc>
            </a:pPr>
            <a:r>
              <a:rPr lang="es-ES" sz="2200" smtClean="0"/>
              <a:t>Del 100 al 199 para las ACLs </a:t>
            </a:r>
            <a:r>
              <a:rPr lang="es-ES" sz="2200" u="sng" smtClean="0"/>
              <a:t>extendidas</a:t>
            </a:r>
            <a:r>
              <a:rPr lang="es-ES" sz="2200" smtClean="0"/>
              <a:t> </a:t>
            </a:r>
          </a:p>
          <a:p>
            <a:pPr eaLnBrk="1" hangingPunct="1">
              <a:lnSpc>
                <a:spcPct val="80000"/>
              </a:lnSpc>
            </a:pPr>
            <a:r>
              <a:rPr lang="es-ES" sz="2200" smtClean="0"/>
              <a:t>Se pueden añadir reglas al final de una ACL, pero no se pueden borrar, modificar o cambiar de orden. Para esto es preciso borrar y definir toda la ACL de nuevo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762000"/>
          </a:xfrm>
        </p:spPr>
        <p:txBody>
          <a:bodyPr/>
          <a:lstStyle/>
          <a:p>
            <a:pPr eaLnBrk="1" hangingPunct="1"/>
            <a:r>
              <a:rPr lang="es-ES" sz="3600" smtClean="0">
                <a:latin typeface="Times New Roman" pitchFamily="18" charset="0"/>
              </a:rPr>
              <a:t>Consecuencias de NAT</a:t>
            </a:r>
          </a:p>
        </p:txBody>
      </p:sp>
      <p:sp>
        <p:nvSpPr>
          <p:cNvPr id="28675" name="Rectangle 3"/>
          <p:cNvSpPr>
            <a:spLocks noGrp="1" noChangeArrowheads="1"/>
          </p:cNvSpPr>
          <p:nvPr>
            <p:ph type="body" idx="1"/>
          </p:nvPr>
        </p:nvSpPr>
        <p:spPr>
          <a:xfrm>
            <a:off x="685800" y="1524000"/>
            <a:ext cx="7772400" cy="4572000"/>
          </a:xfrm>
        </p:spPr>
        <p:txBody>
          <a:bodyPr/>
          <a:lstStyle/>
          <a:p>
            <a:pPr eaLnBrk="1" hangingPunct="1">
              <a:lnSpc>
                <a:spcPct val="90000"/>
              </a:lnSpc>
            </a:pPr>
            <a:r>
              <a:rPr lang="es-ES" sz="2200" dirty="0" smtClean="0">
                <a:latin typeface="Times New Roman" pitchFamily="18" charset="0"/>
              </a:rPr>
              <a:t>Al cambiar la dirección IP es preciso:</a:t>
            </a:r>
          </a:p>
          <a:p>
            <a:pPr lvl="1" eaLnBrk="1" hangingPunct="1">
              <a:lnSpc>
                <a:spcPct val="90000"/>
              </a:lnSpc>
            </a:pPr>
            <a:r>
              <a:rPr lang="es-ES" sz="2200" dirty="0" smtClean="0">
                <a:latin typeface="Times New Roman" pitchFamily="18" charset="0"/>
              </a:rPr>
              <a:t>Modificar la dirección origen o destino de la cabecera IP. También hay que recalcular el </a:t>
            </a:r>
            <a:r>
              <a:rPr lang="es-ES" sz="2200" dirty="0" err="1" smtClean="0">
                <a:latin typeface="Times New Roman" pitchFamily="18" charset="0"/>
              </a:rPr>
              <a:t>checksum</a:t>
            </a:r>
            <a:endParaRPr lang="es-ES" sz="2200" dirty="0" smtClean="0">
              <a:latin typeface="Times New Roman" pitchFamily="18" charset="0"/>
            </a:endParaRPr>
          </a:p>
          <a:p>
            <a:pPr lvl="1" eaLnBrk="1" hangingPunct="1">
              <a:lnSpc>
                <a:spcPct val="90000"/>
              </a:lnSpc>
            </a:pPr>
            <a:r>
              <a:rPr lang="es-ES" sz="2200" dirty="0" smtClean="0">
                <a:latin typeface="Times New Roman" pitchFamily="18" charset="0"/>
              </a:rPr>
              <a:t>Recalcular el </a:t>
            </a:r>
            <a:r>
              <a:rPr lang="es-ES" sz="2200" dirty="0" err="1" smtClean="0">
                <a:latin typeface="Times New Roman" pitchFamily="18" charset="0"/>
              </a:rPr>
              <a:t>checksum</a:t>
            </a:r>
            <a:r>
              <a:rPr lang="es-ES" sz="2200" dirty="0" smtClean="0">
                <a:latin typeface="Times New Roman" pitchFamily="18" charset="0"/>
              </a:rPr>
              <a:t> de la cabecera TCP o UDP (ya que la dirección IP, que aparece en la </a:t>
            </a:r>
            <a:r>
              <a:rPr lang="es-ES" sz="2200" dirty="0" err="1" smtClean="0">
                <a:latin typeface="Times New Roman" pitchFamily="18" charset="0"/>
              </a:rPr>
              <a:t>pseudocabecera</a:t>
            </a:r>
            <a:r>
              <a:rPr lang="es-ES" sz="2200" dirty="0" smtClean="0">
                <a:latin typeface="Times New Roman" pitchFamily="18" charset="0"/>
              </a:rPr>
              <a:t>, se utiliza para calcularlo). </a:t>
            </a:r>
          </a:p>
          <a:p>
            <a:pPr lvl="1" eaLnBrk="1" hangingPunct="1">
              <a:lnSpc>
                <a:spcPct val="90000"/>
              </a:lnSpc>
            </a:pPr>
            <a:r>
              <a:rPr lang="es-ES" sz="2200" dirty="0" smtClean="0">
                <a:latin typeface="Times New Roman" pitchFamily="18" charset="0"/>
              </a:rPr>
              <a:t>En caso de utilizar NAPT hay que modificar el número de puerto TCP/UDP origen o destino.</a:t>
            </a:r>
          </a:p>
          <a:p>
            <a:pPr lvl="1" eaLnBrk="1" hangingPunct="1">
              <a:lnSpc>
                <a:spcPct val="90000"/>
              </a:lnSpc>
            </a:pPr>
            <a:r>
              <a:rPr lang="es-ES" sz="2200" dirty="0" smtClean="0">
                <a:latin typeface="Times New Roman" pitchFamily="18" charset="0"/>
              </a:rPr>
              <a:t>En algunos protocolos (ICMP y SNMP por ejemplo) los mensajes contienen repetidas las direcciones IP de la cabecera del paquete, o a veces toda la cabecera. En estos casos el </a:t>
            </a:r>
            <a:r>
              <a:rPr lang="es-ES" sz="2200" dirty="0" err="1" smtClean="0">
                <a:latin typeface="Times New Roman" pitchFamily="18" charset="0"/>
              </a:rPr>
              <a:t>router</a:t>
            </a:r>
            <a:r>
              <a:rPr lang="es-ES" sz="2200" dirty="0" smtClean="0">
                <a:latin typeface="Times New Roman" pitchFamily="18" charset="0"/>
              </a:rPr>
              <a:t> ha de buscar esa información y modificarla.</a:t>
            </a:r>
          </a:p>
        </p:txBody>
      </p:sp>
    </p:spTree>
    <p:extLst>
      <p:ext uri="{BB962C8B-B14F-4D97-AF65-F5344CB8AC3E}">
        <p14:creationId xmlns:p14="http://schemas.microsoft.com/office/powerpoint/2010/main" val="385321879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404813"/>
            <a:ext cx="7772400" cy="838200"/>
          </a:xfrm>
        </p:spPr>
        <p:txBody>
          <a:bodyPr/>
          <a:lstStyle/>
          <a:p>
            <a:pPr eaLnBrk="1" hangingPunct="1"/>
            <a:r>
              <a:rPr lang="es-ES" sz="3600" smtClean="0">
                <a:latin typeface="Times New Roman" pitchFamily="18" charset="0"/>
              </a:rPr>
              <a:t>Limitaciones y problemas de NAT</a:t>
            </a:r>
          </a:p>
        </p:txBody>
      </p:sp>
      <p:sp>
        <p:nvSpPr>
          <p:cNvPr id="29699" name="Rectangle 3"/>
          <p:cNvSpPr>
            <a:spLocks noGrp="1" noChangeArrowheads="1"/>
          </p:cNvSpPr>
          <p:nvPr>
            <p:ph type="body" idx="1"/>
          </p:nvPr>
        </p:nvSpPr>
        <p:spPr>
          <a:xfrm>
            <a:off x="685800" y="1268413"/>
            <a:ext cx="7772400" cy="5184775"/>
          </a:xfrm>
        </p:spPr>
        <p:txBody>
          <a:bodyPr/>
          <a:lstStyle/>
          <a:p>
            <a:pPr eaLnBrk="1" hangingPunct="1">
              <a:lnSpc>
                <a:spcPct val="80000"/>
              </a:lnSpc>
            </a:pPr>
            <a:r>
              <a:rPr lang="es-ES" sz="2400" smtClean="0">
                <a:latin typeface="Times New Roman" pitchFamily="18" charset="0"/>
              </a:rPr>
              <a:t>Algunos protocolos de aplicación (ej. H.323, NetBIOS) incluyen las direcciones IP en diversos sitios de los datos del paquete. Esto requiere pasarelas del nivel de aplicación para funcionar a través de NAT.</a:t>
            </a:r>
          </a:p>
          <a:p>
            <a:pPr eaLnBrk="1" hangingPunct="1">
              <a:lnSpc>
                <a:spcPct val="80000"/>
              </a:lnSpc>
            </a:pPr>
            <a:r>
              <a:rPr lang="es-ES" sz="2400" smtClean="0">
                <a:latin typeface="Times New Roman" pitchFamily="18" charset="0"/>
              </a:rPr>
              <a:t>Generalmente las implementaciones de NAT van incorporando soporte para los nuevos protocolos estándar que aparecen y que utilizan direcciones IP en la parte de datos. Por eso cuando se usa NAT es especialmente importante utilizar las versiones de software más recientes.</a:t>
            </a:r>
          </a:p>
          <a:p>
            <a:pPr eaLnBrk="1" hangingPunct="1">
              <a:lnSpc>
                <a:spcPct val="80000"/>
              </a:lnSpc>
            </a:pPr>
            <a:r>
              <a:rPr lang="es-ES" sz="2400" smtClean="0">
                <a:latin typeface="Times New Roman" pitchFamily="18" charset="0"/>
              </a:rPr>
              <a:t>Con NAT no puede utilizarse la función AH de IPSec, salvo que se utilice IPSec en modo túnel y el NAT se haga antes, o en el mismo dispositivo donde se hace el túnel IPSec.</a:t>
            </a:r>
          </a:p>
        </p:txBody>
      </p:sp>
    </p:spTree>
    <p:extLst>
      <p:ext uri="{BB962C8B-B14F-4D97-AF65-F5344CB8AC3E}">
        <p14:creationId xmlns:p14="http://schemas.microsoft.com/office/powerpoint/2010/main" val="298657390"/>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274638"/>
            <a:ext cx="7392988" cy="838200"/>
          </a:xfrm>
        </p:spPr>
        <p:txBody>
          <a:bodyPr/>
          <a:lstStyle/>
          <a:p>
            <a:pPr eaLnBrk="1" hangingPunct="1"/>
            <a:r>
              <a:rPr lang="es-ES" sz="3600" smtClean="0">
                <a:latin typeface="Times New Roman" pitchFamily="18" charset="0"/>
              </a:rPr>
              <a:t>Problema del FTP con NAT</a:t>
            </a:r>
          </a:p>
        </p:txBody>
      </p:sp>
      <p:sp>
        <p:nvSpPr>
          <p:cNvPr id="30723" name="Rectangle 3"/>
          <p:cNvSpPr>
            <a:spLocks noGrp="1" noChangeArrowheads="1"/>
          </p:cNvSpPr>
          <p:nvPr>
            <p:ph type="body" idx="1"/>
          </p:nvPr>
        </p:nvSpPr>
        <p:spPr>
          <a:xfrm>
            <a:off x="685800" y="1343025"/>
            <a:ext cx="7772400" cy="4822825"/>
          </a:xfrm>
        </p:spPr>
        <p:txBody>
          <a:bodyPr/>
          <a:lstStyle/>
          <a:p>
            <a:pPr eaLnBrk="1" hangingPunct="1">
              <a:lnSpc>
                <a:spcPct val="80000"/>
              </a:lnSpc>
            </a:pPr>
            <a:r>
              <a:rPr lang="es-ES" sz="2000" smtClean="0">
                <a:latin typeface="Times New Roman" pitchFamily="18" charset="0"/>
              </a:rPr>
              <a:t>FTP intercambia una serie de comandos de control en los que aparecen las direcciones IP de los hosts. Estas direcciones han de localizarse en la parte de datos y modificarse.</a:t>
            </a:r>
          </a:p>
          <a:p>
            <a:pPr eaLnBrk="1" hangingPunct="1">
              <a:lnSpc>
                <a:spcPct val="80000"/>
              </a:lnSpc>
            </a:pPr>
            <a:r>
              <a:rPr lang="es-ES" sz="2000" smtClean="0">
                <a:latin typeface="Times New Roman" pitchFamily="18" charset="0"/>
              </a:rPr>
              <a:t>Las direcciones aparecen en texto ASCII, no en formato binario de 32 bits. Si la dirección a poner ocupa menos caracteres que la que había, por ejemplo si convertimos de 206.245.160.2 a 192.168.1.2 se rellena a ceros para mantener constante el número de bytes (192.168.001.2).</a:t>
            </a:r>
          </a:p>
          <a:p>
            <a:pPr eaLnBrk="1" hangingPunct="1">
              <a:lnSpc>
                <a:spcPct val="80000"/>
              </a:lnSpc>
            </a:pPr>
            <a:r>
              <a:rPr lang="es-ES" sz="2000" smtClean="0">
                <a:latin typeface="Times New Roman" pitchFamily="18" charset="0"/>
              </a:rPr>
              <a:t>Pero si la nueva dirección es más larga</a:t>
            </a:r>
            <a:r>
              <a:rPr lang="es-ES" sz="2000" smtClean="0">
                <a:latin typeface="Times New Roman" pitchFamily="18" charset="0"/>
                <a:sym typeface="Symbol" pitchFamily="18" charset="2"/>
              </a:rPr>
              <a:t> (por ejemplo si convertimos de </a:t>
            </a:r>
            <a:r>
              <a:rPr lang="es-ES" sz="2000" smtClean="0">
                <a:latin typeface="Times New Roman" pitchFamily="18" charset="0"/>
              </a:rPr>
              <a:t>192.168.1.2 a </a:t>
            </a:r>
            <a:r>
              <a:rPr lang="es-ES" sz="2000" smtClean="0">
                <a:latin typeface="Times New Roman" pitchFamily="18" charset="0"/>
                <a:sym typeface="Symbol" pitchFamily="18" charset="2"/>
              </a:rPr>
              <a:t>206.245.160.2) es preciso añadir bytes extra. Al ser una conexión TCP se cuentan todos los bytes enviados, por lo que a partir de ese momento el router NAT ha de modificar consecuentemente todos los valores de número de secuencia y ACK en las cabeceras TCP hasta el fin de esa conexión para mantener una numeración coherente a ambos lados.  </a:t>
            </a:r>
          </a:p>
          <a:p>
            <a:pPr eaLnBrk="1" hangingPunct="1">
              <a:lnSpc>
                <a:spcPct val="80000"/>
              </a:lnSpc>
            </a:pPr>
            <a:r>
              <a:rPr lang="es-ES" sz="2000" smtClean="0">
                <a:latin typeface="Times New Roman" pitchFamily="18" charset="0"/>
                <a:sym typeface="Symbol" pitchFamily="18" charset="2"/>
              </a:rPr>
              <a:t>Esto representa información de estado que el router NAT ha de mantener para cada conexión TCP que pasa por él.</a:t>
            </a:r>
          </a:p>
        </p:txBody>
      </p:sp>
    </p:spTree>
    <p:extLst>
      <p:ext uri="{BB962C8B-B14F-4D97-AF65-F5344CB8AC3E}">
        <p14:creationId xmlns:p14="http://schemas.microsoft.com/office/powerpoint/2010/main" val="381648198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838200"/>
          </a:xfrm>
        </p:spPr>
        <p:txBody>
          <a:bodyPr/>
          <a:lstStyle/>
          <a:p>
            <a:pPr eaLnBrk="1" hangingPunct="1"/>
            <a:r>
              <a:rPr lang="es-ES" sz="3600" smtClean="0">
                <a:latin typeface="Times New Roman" pitchFamily="18" charset="0"/>
              </a:rPr>
              <a:t>Conclusiones sobre el uso de NAT</a:t>
            </a:r>
          </a:p>
        </p:txBody>
      </p:sp>
      <p:sp>
        <p:nvSpPr>
          <p:cNvPr id="31747" name="Rectangle 3"/>
          <p:cNvSpPr>
            <a:spLocks noGrp="1" noChangeArrowheads="1"/>
          </p:cNvSpPr>
          <p:nvPr>
            <p:ph type="body" idx="1"/>
          </p:nvPr>
        </p:nvSpPr>
        <p:spPr>
          <a:xfrm>
            <a:off x="685800" y="1447800"/>
            <a:ext cx="7772400" cy="4572000"/>
          </a:xfrm>
        </p:spPr>
        <p:txBody>
          <a:bodyPr/>
          <a:lstStyle/>
          <a:p>
            <a:pPr eaLnBrk="1" hangingPunct="1">
              <a:lnSpc>
                <a:spcPct val="80000"/>
              </a:lnSpc>
            </a:pPr>
            <a:r>
              <a:rPr lang="es-ES" sz="2400" smtClean="0">
                <a:latin typeface="Times New Roman" pitchFamily="18" charset="0"/>
              </a:rPr>
              <a:t>El mejor NAT es el que no existe. NAT impone restricciones al realizar cambios en la cabecera IP sin conocimiento del host.</a:t>
            </a:r>
          </a:p>
          <a:p>
            <a:pPr eaLnBrk="1" hangingPunct="1">
              <a:lnSpc>
                <a:spcPct val="80000"/>
              </a:lnSpc>
            </a:pPr>
            <a:r>
              <a:rPr lang="es-ES" sz="2400" smtClean="0">
                <a:latin typeface="Times New Roman" pitchFamily="18" charset="0"/>
              </a:rPr>
              <a:t>Los intentos de resolver los problemas de NAT adaptando el protocolo en el host o utilizando pasarelas a nivel de aplicación en el router NAT son una solución compleja y no transparente que sólo debe aplicarse cuando sea inevitable.</a:t>
            </a:r>
          </a:p>
          <a:p>
            <a:pPr eaLnBrk="1" hangingPunct="1">
              <a:lnSpc>
                <a:spcPct val="80000"/>
              </a:lnSpc>
            </a:pPr>
            <a:r>
              <a:rPr lang="es-ES" sz="2400" smtClean="0">
                <a:latin typeface="Times New Roman" pitchFamily="18" charset="0"/>
              </a:rPr>
              <a:t>La seguridad de NAT es sólo aparente. La verdadera seguridad, que se basa en utilizar IPSec y un firewall adecuado, se ve limitada cuando se utiliza NAT. </a:t>
            </a:r>
          </a:p>
          <a:p>
            <a:pPr eaLnBrk="1" hangingPunct="1">
              <a:lnSpc>
                <a:spcPct val="80000"/>
              </a:lnSpc>
            </a:pPr>
            <a:r>
              <a:rPr lang="es-ES" sz="2400" smtClean="0">
                <a:latin typeface="Times New Roman" pitchFamily="18" charset="0"/>
              </a:rPr>
              <a:t>La solución definitiva al problema de escasez de direcciones no es NAT sino la migración de IPv4 a IPv6.</a:t>
            </a:r>
          </a:p>
          <a:p>
            <a:pPr eaLnBrk="1" hangingPunct="1">
              <a:lnSpc>
                <a:spcPct val="80000"/>
              </a:lnSpc>
              <a:buFontTx/>
              <a:buNone/>
            </a:pPr>
            <a:endParaRPr lang="es-ES" sz="2400" smtClean="0">
              <a:latin typeface="Times New Roman" pitchFamily="18" charset="0"/>
            </a:endParaRPr>
          </a:p>
        </p:txBody>
      </p:sp>
    </p:spTree>
    <p:extLst>
      <p:ext uri="{BB962C8B-B14F-4D97-AF65-F5344CB8AC3E}">
        <p14:creationId xmlns:p14="http://schemas.microsoft.com/office/powerpoint/2010/main" val="31831388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88913"/>
            <a:ext cx="7772400" cy="731837"/>
          </a:xfrm>
        </p:spPr>
        <p:txBody>
          <a:bodyPr/>
          <a:lstStyle/>
          <a:p>
            <a:pPr eaLnBrk="1" hangingPunct="1"/>
            <a:r>
              <a:rPr lang="es-ES" sz="4000" smtClean="0"/>
              <a:t>Definición de ACLs estándar</a:t>
            </a:r>
          </a:p>
        </p:txBody>
      </p:sp>
      <p:sp>
        <p:nvSpPr>
          <p:cNvPr id="174083" name="Rectangle 3"/>
          <p:cNvSpPr>
            <a:spLocks noGrp="1" noChangeArrowheads="1"/>
          </p:cNvSpPr>
          <p:nvPr>
            <p:ph type="body" idx="1"/>
          </p:nvPr>
        </p:nvSpPr>
        <p:spPr>
          <a:xfrm>
            <a:off x="685800" y="2720975"/>
            <a:ext cx="3309938" cy="511175"/>
          </a:xfrm>
        </p:spPr>
        <p:txBody>
          <a:bodyPr/>
          <a:lstStyle/>
          <a:p>
            <a:pPr eaLnBrk="1" hangingPunct="1">
              <a:lnSpc>
                <a:spcPct val="90000"/>
              </a:lnSpc>
            </a:pPr>
            <a:r>
              <a:rPr lang="es-ES" sz="2800" smtClean="0"/>
              <a:t>Ejemplos:</a:t>
            </a:r>
          </a:p>
        </p:txBody>
      </p:sp>
      <p:sp>
        <p:nvSpPr>
          <p:cNvPr id="174084" name="Text Box 4"/>
          <p:cNvSpPr txBox="1">
            <a:spLocks noChangeArrowheads="1"/>
          </p:cNvSpPr>
          <p:nvPr/>
        </p:nvSpPr>
        <p:spPr bwMode="auto">
          <a:xfrm>
            <a:off x="1116013" y="3305175"/>
            <a:ext cx="6418262" cy="1069975"/>
          </a:xfrm>
          <a:prstGeom prst="rect">
            <a:avLst/>
          </a:prstGeom>
          <a:noFill/>
          <a:ln w="9525">
            <a:noFill/>
            <a:miter lim="800000"/>
            <a:headEnd/>
            <a:tailEnd/>
          </a:ln>
        </p:spPr>
        <p:txBody>
          <a:bodyPr wrap="none">
            <a:spAutoFit/>
          </a:bodyPr>
          <a:lstStyle/>
          <a:p>
            <a:r>
              <a:rPr lang="es-ES" sz="1600" b="1">
                <a:latin typeface="Courier New" pitchFamily="49" charset="0"/>
              </a:rPr>
              <a:t>Router#CONFigure Terminal</a:t>
            </a:r>
          </a:p>
          <a:p>
            <a:r>
              <a:rPr lang="es-ES" sz="1600" b="1">
                <a:latin typeface="Courier New" pitchFamily="49" charset="0"/>
              </a:rPr>
              <a:t>Router(config)# ACcess-list 1 DEny 20.0.1.1 0.0.0.0</a:t>
            </a:r>
          </a:p>
          <a:p>
            <a:r>
              <a:rPr lang="es-ES" sz="1600" b="1">
                <a:latin typeface="Courier New" pitchFamily="49" charset="0"/>
              </a:rPr>
              <a:t>Router(config)# ACcess-list 1 Permit Any</a:t>
            </a:r>
          </a:p>
          <a:p>
            <a:r>
              <a:rPr lang="es-ES" sz="1600" b="1">
                <a:latin typeface="Courier New" pitchFamily="49" charset="0"/>
              </a:rPr>
              <a:t>Router(config)#CTRL/Z </a:t>
            </a:r>
          </a:p>
        </p:txBody>
      </p:sp>
      <p:sp>
        <p:nvSpPr>
          <p:cNvPr id="174085" name="Line 5"/>
          <p:cNvSpPr>
            <a:spLocks noChangeShapeType="1"/>
          </p:cNvSpPr>
          <p:nvPr/>
        </p:nvSpPr>
        <p:spPr bwMode="auto">
          <a:xfrm flipH="1">
            <a:off x="4678363" y="3214688"/>
            <a:ext cx="0" cy="312737"/>
          </a:xfrm>
          <a:prstGeom prst="line">
            <a:avLst/>
          </a:prstGeom>
          <a:noFill/>
          <a:ln w="9525">
            <a:solidFill>
              <a:schemeClr val="tx1"/>
            </a:solidFill>
            <a:round/>
            <a:headEnd/>
            <a:tailEnd type="triangle" w="med" len="med"/>
          </a:ln>
        </p:spPr>
        <p:txBody>
          <a:bodyPr/>
          <a:lstStyle/>
          <a:p>
            <a:endParaRPr lang="es-ES"/>
          </a:p>
        </p:txBody>
      </p:sp>
      <p:sp>
        <p:nvSpPr>
          <p:cNvPr id="174086" name="Text Box 6"/>
          <p:cNvSpPr txBox="1">
            <a:spLocks noChangeArrowheads="1"/>
          </p:cNvSpPr>
          <p:nvPr/>
        </p:nvSpPr>
        <p:spPr bwMode="auto">
          <a:xfrm>
            <a:off x="3995738" y="2887663"/>
            <a:ext cx="1365250" cy="366712"/>
          </a:xfrm>
          <a:prstGeom prst="rect">
            <a:avLst/>
          </a:prstGeom>
          <a:noFill/>
          <a:ln w="9525">
            <a:noFill/>
            <a:miter lim="800000"/>
            <a:headEnd/>
            <a:tailEnd/>
          </a:ln>
        </p:spPr>
        <p:txBody>
          <a:bodyPr wrap="none">
            <a:spAutoFit/>
          </a:bodyPr>
          <a:lstStyle/>
          <a:p>
            <a:r>
              <a:rPr lang="es-ES"/>
              <a:t>Identificador</a:t>
            </a:r>
          </a:p>
        </p:txBody>
      </p:sp>
      <p:sp>
        <p:nvSpPr>
          <p:cNvPr id="174087" name="Text Box 7"/>
          <p:cNvSpPr txBox="1">
            <a:spLocks noChangeArrowheads="1"/>
          </p:cNvSpPr>
          <p:nvPr/>
        </p:nvSpPr>
        <p:spPr bwMode="auto">
          <a:xfrm>
            <a:off x="68263" y="3522663"/>
            <a:ext cx="876300" cy="366712"/>
          </a:xfrm>
          <a:prstGeom prst="rect">
            <a:avLst/>
          </a:prstGeom>
          <a:noFill/>
          <a:ln w="9525">
            <a:noFill/>
            <a:miter lim="800000"/>
            <a:headEnd/>
            <a:tailEnd/>
          </a:ln>
        </p:spPr>
        <p:txBody>
          <a:bodyPr wrap="none">
            <a:spAutoFit/>
          </a:bodyPr>
          <a:lstStyle/>
          <a:p>
            <a:r>
              <a:rPr lang="es-ES"/>
              <a:t>1ª regla</a:t>
            </a:r>
          </a:p>
        </p:txBody>
      </p:sp>
      <p:sp>
        <p:nvSpPr>
          <p:cNvPr id="174088" name="Text Box 8"/>
          <p:cNvSpPr txBox="1">
            <a:spLocks noChangeArrowheads="1"/>
          </p:cNvSpPr>
          <p:nvPr/>
        </p:nvSpPr>
        <p:spPr bwMode="auto">
          <a:xfrm>
            <a:off x="82550" y="3762375"/>
            <a:ext cx="876300" cy="366713"/>
          </a:xfrm>
          <a:prstGeom prst="rect">
            <a:avLst/>
          </a:prstGeom>
          <a:noFill/>
          <a:ln w="9525">
            <a:noFill/>
            <a:miter lim="800000"/>
            <a:headEnd/>
            <a:tailEnd/>
          </a:ln>
        </p:spPr>
        <p:txBody>
          <a:bodyPr wrap="none">
            <a:spAutoFit/>
          </a:bodyPr>
          <a:lstStyle/>
          <a:p>
            <a:r>
              <a:rPr lang="es-ES"/>
              <a:t>2ª regla</a:t>
            </a:r>
          </a:p>
        </p:txBody>
      </p:sp>
      <p:sp>
        <p:nvSpPr>
          <p:cNvPr id="174089" name="Line 9"/>
          <p:cNvSpPr>
            <a:spLocks noChangeShapeType="1"/>
          </p:cNvSpPr>
          <p:nvPr/>
        </p:nvSpPr>
        <p:spPr bwMode="auto">
          <a:xfrm>
            <a:off x="900113" y="3729038"/>
            <a:ext cx="287337" cy="0"/>
          </a:xfrm>
          <a:prstGeom prst="line">
            <a:avLst/>
          </a:prstGeom>
          <a:noFill/>
          <a:ln w="9525">
            <a:solidFill>
              <a:schemeClr val="tx1"/>
            </a:solidFill>
            <a:round/>
            <a:headEnd/>
            <a:tailEnd type="triangle" w="med" len="med"/>
          </a:ln>
        </p:spPr>
        <p:txBody>
          <a:bodyPr/>
          <a:lstStyle/>
          <a:p>
            <a:endParaRPr lang="es-ES"/>
          </a:p>
        </p:txBody>
      </p:sp>
      <p:sp>
        <p:nvSpPr>
          <p:cNvPr id="174090" name="Line 10"/>
          <p:cNvSpPr>
            <a:spLocks noChangeShapeType="1"/>
          </p:cNvSpPr>
          <p:nvPr/>
        </p:nvSpPr>
        <p:spPr bwMode="auto">
          <a:xfrm>
            <a:off x="900113" y="3944938"/>
            <a:ext cx="287337" cy="0"/>
          </a:xfrm>
          <a:prstGeom prst="line">
            <a:avLst/>
          </a:prstGeom>
          <a:noFill/>
          <a:ln w="9525">
            <a:solidFill>
              <a:schemeClr val="tx1"/>
            </a:solidFill>
            <a:round/>
            <a:headEnd/>
            <a:tailEnd type="triangle" w="med" len="med"/>
          </a:ln>
        </p:spPr>
        <p:txBody>
          <a:bodyPr/>
          <a:lstStyle/>
          <a:p>
            <a:endParaRPr lang="es-ES"/>
          </a:p>
        </p:txBody>
      </p:sp>
      <p:sp>
        <p:nvSpPr>
          <p:cNvPr id="174091" name="Text Box 11"/>
          <p:cNvSpPr txBox="1">
            <a:spLocks noChangeArrowheads="1"/>
          </p:cNvSpPr>
          <p:nvPr/>
        </p:nvSpPr>
        <p:spPr bwMode="auto">
          <a:xfrm>
            <a:off x="1042988" y="4387850"/>
            <a:ext cx="6773862" cy="336550"/>
          </a:xfrm>
          <a:prstGeom prst="rect">
            <a:avLst/>
          </a:prstGeom>
          <a:noFill/>
          <a:ln w="9525">
            <a:noFill/>
            <a:miter lim="800000"/>
            <a:headEnd/>
            <a:tailEnd/>
          </a:ln>
        </p:spPr>
        <p:txBody>
          <a:bodyPr wrap="none">
            <a:spAutoFit/>
          </a:bodyPr>
          <a:lstStyle/>
          <a:p>
            <a:r>
              <a:rPr lang="es-ES" sz="1600">
                <a:latin typeface="Arial" charset="0"/>
              </a:rPr>
              <a:t>Efecto: Descarta paquetes con IP origen 20.0.1.1. Permite todo lo demás</a:t>
            </a:r>
          </a:p>
        </p:txBody>
      </p:sp>
      <p:sp>
        <p:nvSpPr>
          <p:cNvPr id="174092" name="Text Box 12"/>
          <p:cNvSpPr txBox="1">
            <a:spLocks noChangeArrowheads="1"/>
          </p:cNvSpPr>
          <p:nvPr/>
        </p:nvSpPr>
        <p:spPr bwMode="auto">
          <a:xfrm>
            <a:off x="6443663" y="2859088"/>
            <a:ext cx="1223962" cy="366712"/>
          </a:xfrm>
          <a:prstGeom prst="rect">
            <a:avLst/>
          </a:prstGeom>
          <a:noFill/>
          <a:ln w="9525">
            <a:noFill/>
            <a:miter lim="800000"/>
            <a:headEnd/>
            <a:tailEnd/>
          </a:ln>
        </p:spPr>
        <p:txBody>
          <a:bodyPr>
            <a:spAutoFit/>
          </a:bodyPr>
          <a:lstStyle/>
          <a:p>
            <a:r>
              <a:rPr lang="es-ES"/>
              <a:t>Wild-mask</a:t>
            </a:r>
          </a:p>
        </p:txBody>
      </p:sp>
      <p:sp>
        <p:nvSpPr>
          <p:cNvPr id="174093" name="Line 13"/>
          <p:cNvSpPr>
            <a:spLocks noChangeShapeType="1"/>
          </p:cNvSpPr>
          <p:nvPr/>
        </p:nvSpPr>
        <p:spPr bwMode="auto">
          <a:xfrm>
            <a:off x="7019925" y="3225800"/>
            <a:ext cx="0" cy="260350"/>
          </a:xfrm>
          <a:prstGeom prst="line">
            <a:avLst/>
          </a:prstGeom>
          <a:noFill/>
          <a:ln w="9525">
            <a:solidFill>
              <a:schemeClr val="tx1"/>
            </a:solidFill>
            <a:round/>
            <a:headEnd/>
            <a:tailEnd type="triangle" w="med" len="med"/>
          </a:ln>
        </p:spPr>
        <p:txBody>
          <a:bodyPr/>
          <a:lstStyle/>
          <a:p>
            <a:endParaRPr lang="es-ES"/>
          </a:p>
        </p:txBody>
      </p:sp>
      <p:sp>
        <p:nvSpPr>
          <p:cNvPr id="174094" name="Oval 14"/>
          <p:cNvSpPr>
            <a:spLocks noChangeArrowheads="1"/>
          </p:cNvSpPr>
          <p:nvPr/>
        </p:nvSpPr>
        <p:spPr bwMode="auto">
          <a:xfrm>
            <a:off x="6516688" y="3527425"/>
            <a:ext cx="1008062" cy="360363"/>
          </a:xfrm>
          <a:prstGeom prst="ellipse">
            <a:avLst/>
          </a:prstGeom>
          <a:noFill/>
          <a:ln w="9525">
            <a:solidFill>
              <a:srgbClr val="FF0000"/>
            </a:solidFill>
            <a:round/>
            <a:headEnd/>
            <a:tailEnd/>
          </a:ln>
        </p:spPr>
        <p:txBody>
          <a:bodyPr wrap="none" anchor="ctr"/>
          <a:lstStyle/>
          <a:p>
            <a:endParaRPr lang="es-ES"/>
          </a:p>
        </p:txBody>
      </p:sp>
      <p:sp>
        <p:nvSpPr>
          <p:cNvPr id="174095" name="Oval 15"/>
          <p:cNvSpPr>
            <a:spLocks noChangeArrowheads="1"/>
          </p:cNvSpPr>
          <p:nvPr/>
        </p:nvSpPr>
        <p:spPr bwMode="auto">
          <a:xfrm>
            <a:off x="4572000" y="3586163"/>
            <a:ext cx="215900" cy="503237"/>
          </a:xfrm>
          <a:prstGeom prst="ellipse">
            <a:avLst/>
          </a:prstGeom>
          <a:noFill/>
          <a:ln w="9525">
            <a:solidFill>
              <a:srgbClr val="FF0000"/>
            </a:solidFill>
            <a:round/>
            <a:headEnd/>
            <a:tailEnd/>
          </a:ln>
        </p:spPr>
        <p:txBody>
          <a:bodyPr wrap="none" anchor="ctr"/>
          <a:lstStyle/>
          <a:p>
            <a:endParaRPr lang="es-ES"/>
          </a:p>
        </p:txBody>
      </p:sp>
      <p:sp>
        <p:nvSpPr>
          <p:cNvPr id="36880" name="Rectangle 18"/>
          <p:cNvSpPr>
            <a:spLocks noChangeArrowheads="1"/>
          </p:cNvSpPr>
          <p:nvPr/>
        </p:nvSpPr>
        <p:spPr bwMode="auto">
          <a:xfrm>
            <a:off x="614363" y="1136650"/>
            <a:ext cx="3309937" cy="511175"/>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 sz="2800">
                <a:latin typeface="Arial" charset="0"/>
              </a:rPr>
              <a:t>Sintaxis:</a:t>
            </a:r>
          </a:p>
        </p:txBody>
      </p:sp>
      <p:sp>
        <p:nvSpPr>
          <p:cNvPr id="36881" name="Text Box 19"/>
          <p:cNvSpPr txBox="1">
            <a:spLocks noChangeArrowheads="1"/>
          </p:cNvSpPr>
          <p:nvPr/>
        </p:nvSpPr>
        <p:spPr bwMode="auto">
          <a:xfrm>
            <a:off x="1071563" y="1570038"/>
            <a:ext cx="6784975" cy="336550"/>
          </a:xfrm>
          <a:prstGeom prst="rect">
            <a:avLst/>
          </a:prstGeom>
          <a:noFill/>
          <a:ln w="9525">
            <a:noFill/>
            <a:miter lim="800000"/>
            <a:headEnd/>
            <a:tailEnd/>
          </a:ln>
        </p:spPr>
        <p:txBody>
          <a:bodyPr wrap="none">
            <a:spAutoFit/>
          </a:bodyPr>
          <a:lstStyle/>
          <a:p>
            <a:r>
              <a:rPr lang="es-ES" sz="1600" b="1">
                <a:latin typeface="Courier New" pitchFamily="49" charset="0"/>
              </a:rPr>
              <a:t>ACcess-list </a:t>
            </a:r>
            <a:r>
              <a:rPr lang="es-ES" sz="1600" b="1" i="1">
                <a:latin typeface="Courier New" pitchFamily="49" charset="0"/>
              </a:rPr>
              <a:t>nº_lista</a:t>
            </a:r>
            <a:r>
              <a:rPr lang="es-ES" sz="1600" b="1">
                <a:latin typeface="Courier New" pitchFamily="49" charset="0"/>
              </a:rPr>
              <a:t> Permit</a:t>
            </a:r>
            <a:r>
              <a:rPr lang="en-GB" sz="1600" b="1">
                <a:latin typeface="Courier New" pitchFamily="49" charset="0"/>
              </a:rPr>
              <a:t>|</a:t>
            </a:r>
            <a:r>
              <a:rPr lang="es-ES" sz="1600" b="1">
                <a:latin typeface="Courier New" pitchFamily="49" charset="0"/>
              </a:rPr>
              <a:t>Deny </a:t>
            </a:r>
            <a:r>
              <a:rPr lang="es-ES" sz="1600" b="1" i="1">
                <a:latin typeface="Courier New" pitchFamily="49" charset="0"/>
              </a:rPr>
              <a:t>IP_origen</a:t>
            </a:r>
            <a:r>
              <a:rPr lang="es-ES" sz="1600" b="1">
                <a:latin typeface="Courier New" pitchFamily="49" charset="0"/>
              </a:rPr>
              <a:t> </a:t>
            </a:r>
            <a:r>
              <a:rPr lang="es-ES" sz="1600" b="1" i="1">
                <a:latin typeface="Courier New" pitchFamily="49" charset="0"/>
              </a:rPr>
              <a:t>[wild-mask]</a:t>
            </a:r>
          </a:p>
        </p:txBody>
      </p:sp>
      <p:sp>
        <p:nvSpPr>
          <p:cNvPr id="36882" name="Text Box 20"/>
          <p:cNvSpPr txBox="1">
            <a:spLocks noChangeArrowheads="1"/>
          </p:cNvSpPr>
          <p:nvPr/>
        </p:nvSpPr>
        <p:spPr bwMode="auto">
          <a:xfrm>
            <a:off x="1042988" y="1928813"/>
            <a:ext cx="6769100" cy="581025"/>
          </a:xfrm>
          <a:prstGeom prst="rect">
            <a:avLst/>
          </a:prstGeom>
          <a:noFill/>
          <a:ln w="9525">
            <a:noFill/>
            <a:miter lim="800000"/>
            <a:headEnd/>
            <a:tailEnd/>
          </a:ln>
        </p:spPr>
        <p:txBody>
          <a:bodyPr>
            <a:spAutoFit/>
          </a:bodyPr>
          <a:lstStyle/>
          <a:p>
            <a:r>
              <a:rPr lang="es-ES" sz="1600">
                <a:latin typeface="Arial" charset="0"/>
              </a:rPr>
              <a:t>La ‘wild-mask’ desempeña una función equivalente a la máscara, pero con significado opuesto. La parte red se pone a 0 y la parte host a 1.</a:t>
            </a:r>
          </a:p>
        </p:txBody>
      </p:sp>
      <p:sp>
        <p:nvSpPr>
          <p:cNvPr id="174101" name="Oval 21"/>
          <p:cNvSpPr>
            <a:spLocks noChangeArrowheads="1"/>
          </p:cNvSpPr>
          <p:nvPr/>
        </p:nvSpPr>
        <p:spPr bwMode="auto">
          <a:xfrm>
            <a:off x="5430838" y="3536950"/>
            <a:ext cx="1081087" cy="360363"/>
          </a:xfrm>
          <a:prstGeom prst="ellipse">
            <a:avLst/>
          </a:prstGeom>
          <a:noFill/>
          <a:ln w="9525">
            <a:solidFill>
              <a:srgbClr val="FF0000"/>
            </a:solidFill>
            <a:round/>
            <a:headEnd/>
            <a:tailEnd/>
          </a:ln>
        </p:spPr>
        <p:txBody>
          <a:bodyPr wrap="none" anchor="ctr"/>
          <a:lstStyle/>
          <a:p>
            <a:endParaRPr lang="es-ES"/>
          </a:p>
        </p:txBody>
      </p:sp>
      <p:sp>
        <p:nvSpPr>
          <p:cNvPr id="174102" name="Line 22"/>
          <p:cNvSpPr>
            <a:spLocks noChangeShapeType="1"/>
          </p:cNvSpPr>
          <p:nvPr/>
        </p:nvSpPr>
        <p:spPr bwMode="auto">
          <a:xfrm>
            <a:off x="5940425" y="3224213"/>
            <a:ext cx="0" cy="288925"/>
          </a:xfrm>
          <a:prstGeom prst="line">
            <a:avLst/>
          </a:prstGeom>
          <a:noFill/>
          <a:ln w="9525">
            <a:solidFill>
              <a:schemeClr val="tx1"/>
            </a:solidFill>
            <a:round/>
            <a:headEnd/>
            <a:tailEnd type="triangle" w="med" len="med"/>
          </a:ln>
        </p:spPr>
        <p:txBody>
          <a:bodyPr/>
          <a:lstStyle/>
          <a:p>
            <a:endParaRPr lang="es-ES"/>
          </a:p>
        </p:txBody>
      </p:sp>
      <p:sp>
        <p:nvSpPr>
          <p:cNvPr id="174103" name="Text Box 23"/>
          <p:cNvSpPr txBox="1">
            <a:spLocks noChangeArrowheads="1"/>
          </p:cNvSpPr>
          <p:nvPr/>
        </p:nvSpPr>
        <p:spPr bwMode="auto">
          <a:xfrm>
            <a:off x="5435600" y="2865438"/>
            <a:ext cx="1028700" cy="366712"/>
          </a:xfrm>
          <a:prstGeom prst="rect">
            <a:avLst/>
          </a:prstGeom>
          <a:noFill/>
          <a:ln w="9525">
            <a:noFill/>
            <a:miter lim="800000"/>
            <a:headEnd/>
            <a:tailEnd/>
          </a:ln>
        </p:spPr>
        <p:txBody>
          <a:bodyPr wrap="none">
            <a:spAutoFit/>
          </a:bodyPr>
          <a:lstStyle/>
          <a:p>
            <a:r>
              <a:rPr lang="es-ES"/>
              <a:t>IP origen</a:t>
            </a:r>
          </a:p>
        </p:txBody>
      </p:sp>
      <p:sp>
        <p:nvSpPr>
          <p:cNvPr id="174104" name="Text Box 24"/>
          <p:cNvSpPr txBox="1">
            <a:spLocks noChangeArrowheads="1"/>
          </p:cNvSpPr>
          <p:nvPr/>
        </p:nvSpPr>
        <p:spPr bwMode="auto">
          <a:xfrm>
            <a:off x="1116013" y="4806950"/>
            <a:ext cx="6662737" cy="1069975"/>
          </a:xfrm>
          <a:prstGeom prst="rect">
            <a:avLst/>
          </a:prstGeom>
          <a:noFill/>
          <a:ln w="9525">
            <a:noFill/>
            <a:miter lim="800000"/>
            <a:headEnd/>
            <a:tailEnd/>
          </a:ln>
        </p:spPr>
        <p:txBody>
          <a:bodyPr wrap="none">
            <a:spAutoFit/>
          </a:bodyPr>
          <a:lstStyle/>
          <a:p>
            <a:r>
              <a:rPr lang="es-ES" sz="1600" b="1">
                <a:latin typeface="Courier New" pitchFamily="49" charset="0"/>
              </a:rPr>
              <a:t>Router#CONFigure Terminal</a:t>
            </a:r>
          </a:p>
          <a:p>
            <a:r>
              <a:rPr lang="es-ES" sz="1600" b="1">
                <a:latin typeface="Courier New" pitchFamily="49" charset="0"/>
              </a:rPr>
              <a:t>Router(config)# ACcess-list 2 DEny 20.0.1.0 0.0.0.255</a:t>
            </a:r>
          </a:p>
          <a:p>
            <a:r>
              <a:rPr lang="es-ES" sz="1600" b="1">
                <a:latin typeface="Courier New" pitchFamily="49" charset="0"/>
              </a:rPr>
              <a:t>Router(config)# ACcess-list 2 Permit Any</a:t>
            </a:r>
          </a:p>
          <a:p>
            <a:r>
              <a:rPr lang="es-ES" sz="1600" b="1">
                <a:latin typeface="Courier New" pitchFamily="49" charset="0"/>
              </a:rPr>
              <a:t>Router(config)#CTRL/Z </a:t>
            </a:r>
          </a:p>
        </p:txBody>
      </p:sp>
      <p:sp>
        <p:nvSpPr>
          <p:cNvPr id="174105" name="Text Box 25"/>
          <p:cNvSpPr txBox="1">
            <a:spLocks noChangeArrowheads="1"/>
          </p:cNvSpPr>
          <p:nvPr/>
        </p:nvSpPr>
        <p:spPr bwMode="auto">
          <a:xfrm>
            <a:off x="1042988" y="5964238"/>
            <a:ext cx="7056437" cy="336550"/>
          </a:xfrm>
          <a:prstGeom prst="rect">
            <a:avLst/>
          </a:prstGeom>
          <a:noFill/>
          <a:ln w="9525">
            <a:noFill/>
            <a:miter lim="800000"/>
            <a:headEnd/>
            <a:tailEnd/>
          </a:ln>
        </p:spPr>
        <p:txBody>
          <a:bodyPr wrap="none">
            <a:spAutoFit/>
          </a:bodyPr>
          <a:lstStyle/>
          <a:p>
            <a:r>
              <a:rPr lang="es-ES" sz="1600">
                <a:latin typeface="Arial" charset="0"/>
              </a:rPr>
              <a:t>Efecto: Descarta paquetes con IP origen 20.0.1.0/24. Permite todo lo demás</a:t>
            </a:r>
          </a:p>
        </p:txBody>
      </p:sp>
      <p:sp>
        <p:nvSpPr>
          <p:cNvPr id="174107" name="Line 27"/>
          <p:cNvSpPr>
            <a:spLocks noChangeShapeType="1"/>
          </p:cNvSpPr>
          <p:nvPr/>
        </p:nvSpPr>
        <p:spPr bwMode="auto">
          <a:xfrm flipH="1">
            <a:off x="7750175" y="5210175"/>
            <a:ext cx="603250" cy="0"/>
          </a:xfrm>
          <a:prstGeom prst="line">
            <a:avLst/>
          </a:prstGeom>
          <a:noFill/>
          <a:ln w="9525">
            <a:solidFill>
              <a:schemeClr val="tx1"/>
            </a:solidFill>
            <a:round/>
            <a:headEnd/>
            <a:tailEnd type="triangle" w="med" len="med"/>
          </a:ln>
        </p:spPr>
        <p:txBody>
          <a:bodyPr/>
          <a:lstStyle/>
          <a:p>
            <a:endParaRPr lang="es-ES"/>
          </a:p>
        </p:txBody>
      </p:sp>
      <p:sp>
        <p:nvSpPr>
          <p:cNvPr id="174108" name="Text Box 28"/>
          <p:cNvSpPr txBox="1">
            <a:spLocks noChangeArrowheads="1"/>
          </p:cNvSpPr>
          <p:nvPr/>
        </p:nvSpPr>
        <p:spPr bwMode="auto">
          <a:xfrm>
            <a:off x="8101013" y="4187825"/>
            <a:ext cx="454025" cy="336550"/>
          </a:xfrm>
          <a:prstGeom prst="rect">
            <a:avLst/>
          </a:prstGeom>
          <a:noFill/>
          <a:ln w="9525">
            <a:noFill/>
            <a:miter lim="800000"/>
            <a:headEnd/>
            <a:tailEnd/>
          </a:ln>
        </p:spPr>
        <p:txBody>
          <a:bodyPr wrap="none">
            <a:spAutoFit/>
          </a:bodyPr>
          <a:lstStyle/>
          <a:p>
            <a:r>
              <a:rPr lang="es-ES" sz="1600">
                <a:latin typeface="Arial" charset="0"/>
              </a:rPr>
              <a:t>ojo</a:t>
            </a:r>
          </a:p>
        </p:txBody>
      </p:sp>
      <p:sp>
        <p:nvSpPr>
          <p:cNvPr id="174109" name="Line 29"/>
          <p:cNvSpPr>
            <a:spLocks noChangeShapeType="1"/>
          </p:cNvSpPr>
          <p:nvPr/>
        </p:nvSpPr>
        <p:spPr bwMode="auto">
          <a:xfrm>
            <a:off x="8340725" y="3721100"/>
            <a:ext cx="0" cy="504825"/>
          </a:xfrm>
          <a:prstGeom prst="line">
            <a:avLst/>
          </a:prstGeom>
          <a:noFill/>
          <a:ln w="9525">
            <a:solidFill>
              <a:schemeClr val="tx1"/>
            </a:solidFill>
            <a:round/>
            <a:headEnd/>
            <a:tailEnd/>
          </a:ln>
        </p:spPr>
        <p:txBody>
          <a:bodyPr/>
          <a:lstStyle/>
          <a:p>
            <a:endParaRPr lang="es-ES"/>
          </a:p>
        </p:txBody>
      </p:sp>
      <p:sp>
        <p:nvSpPr>
          <p:cNvPr id="174110" name="Line 30"/>
          <p:cNvSpPr>
            <a:spLocks noChangeShapeType="1"/>
          </p:cNvSpPr>
          <p:nvPr/>
        </p:nvSpPr>
        <p:spPr bwMode="auto">
          <a:xfrm>
            <a:off x="8347075" y="4529138"/>
            <a:ext cx="0" cy="685800"/>
          </a:xfrm>
          <a:prstGeom prst="line">
            <a:avLst/>
          </a:prstGeom>
          <a:noFill/>
          <a:ln w="9525">
            <a:solidFill>
              <a:schemeClr val="tx1"/>
            </a:solidFill>
            <a:round/>
            <a:headEnd/>
            <a:tailEnd/>
          </a:ln>
        </p:spPr>
        <p:txBody>
          <a:bodyPr/>
          <a:lstStyle/>
          <a:p>
            <a:endParaRPr lang="es-ES"/>
          </a:p>
        </p:txBody>
      </p:sp>
      <p:sp>
        <p:nvSpPr>
          <p:cNvPr id="174111" name="Line 31"/>
          <p:cNvSpPr>
            <a:spLocks noChangeShapeType="1"/>
          </p:cNvSpPr>
          <p:nvPr/>
        </p:nvSpPr>
        <p:spPr bwMode="auto">
          <a:xfrm flipH="1">
            <a:off x="7740650" y="3716338"/>
            <a:ext cx="603250"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08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08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0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08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0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0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0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0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0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410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410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409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40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409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409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410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410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410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410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410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7411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74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P spid="174084" grpId="0"/>
      <p:bldP spid="174085" grpId="0" animBg="1"/>
      <p:bldP spid="174086" grpId="0"/>
      <p:bldP spid="174087" grpId="0"/>
      <p:bldP spid="174088" grpId="0"/>
      <p:bldP spid="174089" grpId="0" animBg="1"/>
      <p:bldP spid="174090" grpId="0" animBg="1"/>
      <p:bldP spid="174091" grpId="0"/>
      <p:bldP spid="174092" grpId="0"/>
      <p:bldP spid="174093" grpId="0" animBg="1"/>
      <p:bldP spid="174094" grpId="0" animBg="1"/>
      <p:bldP spid="174095" grpId="0" animBg="1"/>
      <p:bldP spid="174101" grpId="0" animBg="1"/>
      <p:bldP spid="174102" grpId="0" animBg="1"/>
      <p:bldP spid="174103" grpId="0"/>
      <p:bldP spid="174104" grpId="0"/>
      <p:bldP spid="174105" grpId="0"/>
      <p:bldP spid="174107" grpId="0" animBg="1"/>
      <p:bldP spid="174108" grpId="0"/>
      <p:bldP spid="174109" grpId="0" animBg="1"/>
      <p:bldP spid="174110" grpId="0" animBg="1"/>
      <p:bldP spid="1741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404813"/>
            <a:ext cx="7772400" cy="874712"/>
          </a:xfrm>
        </p:spPr>
        <p:txBody>
          <a:bodyPr/>
          <a:lstStyle/>
          <a:p>
            <a:pPr eaLnBrk="1" hangingPunct="1"/>
            <a:r>
              <a:rPr lang="es-ES" smtClean="0"/>
              <a:t>Aplicación de ACLs</a:t>
            </a:r>
          </a:p>
        </p:txBody>
      </p:sp>
      <p:sp>
        <p:nvSpPr>
          <p:cNvPr id="37891" name="Rectangle 3"/>
          <p:cNvSpPr>
            <a:spLocks noGrp="1" noChangeArrowheads="1"/>
          </p:cNvSpPr>
          <p:nvPr>
            <p:ph type="body" idx="1"/>
          </p:nvPr>
        </p:nvSpPr>
        <p:spPr>
          <a:xfrm>
            <a:off x="685800" y="1412875"/>
            <a:ext cx="7772400" cy="4824413"/>
          </a:xfrm>
        </p:spPr>
        <p:txBody>
          <a:bodyPr/>
          <a:lstStyle/>
          <a:p>
            <a:pPr eaLnBrk="1" hangingPunct="1">
              <a:lnSpc>
                <a:spcPct val="80000"/>
              </a:lnSpc>
            </a:pPr>
            <a:r>
              <a:rPr lang="es-ES" sz="2400" smtClean="0"/>
              <a:t>La definición de una ACL en un router no tiene por sí misma ningún efecto. </a:t>
            </a:r>
          </a:p>
          <a:p>
            <a:pPr eaLnBrk="1" hangingPunct="1">
              <a:lnSpc>
                <a:spcPct val="80000"/>
              </a:lnSpc>
            </a:pPr>
            <a:r>
              <a:rPr lang="es-ES" sz="2400" smtClean="0"/>
              <a:t>Una vez definida la ACL se puede aplicar sobre una (o varias) interfaces, en sentido entrante o saliente</a:t>
            </a:r>
          </a:p>
          <a:p>
            <a:pPr eaLnBrk="1" hangingPunct="1">
              <a:lnSpc>
                <a:spcPct val="80000"/>
              </a:lnSpc>
            </a:pPr>
            <a:r>
              <a:rPr lang="es-ES" sz="2400" smtClean="0"/>
              <a:t>Una misma ACL se puede aplicar a la vez sobre varias interfaces</a:t>
            </a:r>
          </a:p>
          <a:p>
            <a:pPr eaLnBrk="1" hangingPunct="1">
              <a:lnSpc>
                <a:spcPct val="80000"/>
              </a:lnSpc>
            </a:pPr>
            <a:r>
              <a:rPr lang="es-ES" sz="2400" smtClean="0"/>
              <a:t>Una interfaz puede tener aplicadas como máximo dos ACLs, una en sentido entrante y otra en sentido saliente</a:t>
            </a:r>
          </a:p>
          <a:p>
            <a:pPr eaLnBrk="1" hangingPunct="1">
              <a:lnSpc>
                <a:spcPct val="80000"/>
              </a:lnSpc>
            </a:pPr>
            <a:r>
              <a:rPr lang="es-ES" sz="2400" smtClean="0"/>
              <a:t>Las ACLs se aplican con los comandos:</a:t>
            </a:r>
          </a:p>
          <a:p>
            <a:pPr lvl="1" eaLnBrk="1" hangingPunct="1">
              <a:lnSpc>
                <a:spcPct val="80000"/>
              </a:lnSpc>
            </a:pPr>
            <a:r>
              <a:rPr lang="es-ES" sz="2400" b="1" smtClean="0">
                <a:latin typeface="Courier New" pitchFamily="49" charset="0"/>
              </a:rPr>
              <a:t>IP ACCEss-group </a:t>
            </a:r>
            <a:r>
              <a:rPr lang="es-ES" sz="2400" b="1" i="1" smtClean="0">
                <a:latin typeface="Courier New" pitchFamily="49" charset="0"/>
              </a:rPr>
              <a:t>nº_lista</a:t>
            </a:r>
            <a:r>
              <a:rPr lang="es-ES" sz="2400" b="1" smtClean="0">
                <a:latin typeface="Courier New" pitchFamily="49" charset="0"/>
              </a:rPr>
              <a:t> In</a:t>
            </a:r>
          </a:p>
          <a:p>
            <a:pPr lvl="1" eaLnBrk="1" hangingPunct="1">
              <a:lnSpc>
                <a:spcPct val="80000"/>
              </a:lnSpc>
            </a:pPr>
            <a:r>
              <a:rPr lang="es-ES" sz="2400" b="1" smtClean="0">
                <a:latin typeface="Courier New" pitchFamily="49" charset="0"/>
              </a:rPr>
              <a:t>IP ACCEss-group </a:t>
            </a:r>
            <a:r>
              <a:rPr lang="es-ES" sz="2400" b="1" i="1" smtClean="0">
                <a:latin typeface="Courier New" pitchFamily="49" charset="0"/>
              </a:rPr>
              <a:t>nº_lista</a:t>
            </a:r>
            <a:r>
              <a:rPr lang="es-ES" sz="2400" b="1" smtClean="0">
                <a:latin typeface="Courier New" pitchFamily="49" charset="0"/>
              </a:rPr>
              <a:t> Out</a:t>
            </a:r>
          </a:p>
          <a:p>
            <a:pPr lvl="1" eaLnBrk="1" hangingPunct="1">
              <a:lnSpc>
                <a:spcPct val="80000"/>
              </a:lnSpc>
              <a:buFontTx/>
              <a:buNone/>
            </a:pPr>
            <a:r>
              <a:rPr lang="es-ES" sz="2400" smtClean="0"/>
              <a:t>en modo </a:t>
            </a:r>
            <a:r>
              <a:rPr lang="es-ES" sz="2400" u="sng" smtClean="0"/>
              <a:t>Configuración de Interfaz</a:t>
            </a:r>
            <a:r>
              <a:rPr lang="es-ES" sz="2400" smtClean="0"/>
              <a:t>. El </a:t>
            </a:r>
            <a:r>
              <a:rPr lang="es-ES" sz="2400" b="1" i="1" smtClean="0">
                <a:latin typeface="Courier New" pitchFamily="49" charset="0"/>
              </a:rPr>
              <a:t>nº_lista</a:t>
            </a:r>
            <a:r>
              <a:rPr lang="es-ES" sz="2400" smtClean="0"/>
              <a:t> es el número que identifica la ACL.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2"/>
          <p:cNvSpPr>
            <a:spLocks/>
          </p:cNvSpPr>
          <p:nvPr/>
        </p:nvSpPr>
        <p:spPr bwMode="auto">
          <a:xfrm>
            <a:off x="4643438" y="2784475"/>
            <a:ext cx="2016125" cy="84138"/>
          </a:xfrm>
          <a:custGeom>
            <a:avLst/>
            <a:gdLst>
              <a:gd name="T0" fmla="*/ 0 w 1452"/>
              <a:gd name="T1" fmla="*/ 0 h 45"/>
              <a:gd name="T2" fmla="*/ 2147483647 w 1452"/>
              <a:gd name="T3" fmla="*/ 0 h 45"/>
              <a:gd name="T4" fmla="*/ 2147483647 w 1452"/>
              <a:gd name="T5" fmla="*/ 2147483647 h 45"/>
              <a:gd name="T6" fmla="*/ 2147483647 w 1452"/>
              <a:gd name="T7" fmla="*/ 2147483647 h 45"/>
              <a:gd name="T8" fmla="*/ 0 60000 65536"/>
              <a:gd name="T9" fmla="*/ 0 60000 65536"/>
              <a:gd name="T10" fmla="*/ 0 60000 65536"/>
              <a:gd name="T11" fmla="*/ 0 60000 65536"/>
              <a:gd name="T12" fmla="*/ 0 w 1452"/>
              <a:gd name="T13" fmla="*/ 0 h 45"/>
              <a:gd name="T14" fmla="*/ 1452 w 1452"/>
              <a:gd name="T15" fmla="*/ 45 h 45"/>
            </a:gdLst>
            <a:ahLst/>
            <a:cxnLst>
              <a:cxn ang="T8">
                <a:pos x="T0" y="T1"/>
              </a:cxn>
              <a:cxn ang="T9">
                <a:pos x="T2" y="T3"/>
              </a:cxn>
              <a:cxn ang="T10">
                <a:pos x="T4" y="T5"/>
              </a:cxn>
              <a:cxn ang="T11">
                <a:pos x="T6" y="T7"/>
              </a:cxn>
            </a:cxnLst>
            <a:rect l="T12" t="T13" r="T14" b="T15"/>
            <a:pathLst>
              <a:path w="1452" h="45">
                <a:moveTo>
                  <a:pt x="0" y="0"/>
                </a:moveTo>
                <a:lnTo>
                  <a:pt x="744" y="0"/>
                </a:lnTo>
                <a:lnTo>
                  <a:pt x="664" y="44"/>
                </a:lnTo>
                <a:lnTo>
                  <a:pt x="1451" y="44"/>
                </a:lnTo>
              </a:path>
            </a:pathLst>
          </a:custGeom>
          <a:noFill/>
          <a:ln w="25400" cap="rnd">
            <a:solidFill>
              <a:schemeClr val="accent2"/>
            </a:solidFill>
            <a:round/>
            <a:headEnd/>
            <a:tailEnd/>
          </a:ln>
        </p:spPr>
        <p:txBody>
          <a:bodyPr/>
          <a:lstStyle/>
          <a:p>
            <a:endParaRPr lang="es-ES"/>
          </a:p>
        </p:txBody>
      </p:sp>
      <p:sp>
        <p:nvSpPr>
          <p:cNvPr id="38915" name="Rectangle 3"/>
          <p:cNvSpPr>
            <a:spLocks noChangeArrowheads="1"/>
          </p:cNvSpPr>
          <p:nvPr/>
        </p:nvSpPr>
        <p:spPr bwMode="auto">
          <a:xfrm>
            <a:off x="679450" y="188913"/>
            <a:ext cx="7996238" cy="1054100"/>
          </a:xfrm>
          <a:prstGeom prst="rect">
            <a:avLst/>
          </a:prstGeom>
          <a:noFill/>
          <a:ln w="9525">
            <a:noFill/>
            <a:miter lim="800000"/>
            <a:headEnd/>
            <a:tailEnd/>
          </a:ln>
        </p:spPr>
        <p:txBody>
          <a:bodyPr lIns="102833" tIns="51417" rIns="102833" bIns="51417"/>
          <a:lstStyle/>
          <a:p>
            <a:pPr algn="ctr"/>
            <a:r>
              <a:rPr lang="en-GB" sz="3600">
                <a:solidFill>
                  <a:schemeClr val="tx2"/>
                </a:solidFill>
                <a:latin typeface="Arial" charset="0"/>
              </a:rPr>
              <a:t>Aplicación de ACL en una interfaz</a:t>
            </a:r>
          </a:p>
        </p:txBody>
      </p:sp>
      <p:pic>
        <p:nvPicPr>
          <p:cNvPr id="38916" name="Picture 5"/>
          <p:cNvPicPr>
            <a:picLocks noChangeArrowheads="1"/>
          </p:cNvPicPr>
          <p:nvPr/>
        </p:nvPicPr>
        <p:blipFill>
          <a:blip r:embed="rId3" cstate="print"/>
          <a:srcRect/>
          <a:stretch>
            <a:fillRect/>
          </a:stretch>
        </p:blipFill>
        <p:spPr bwMode="auto">
          <a:xfrm>
            <a:off x="6515100" y="2479675"/>
            <a:ext cx="1109663" cy="631825"/>
          </a:xfrm>
          <a:prstGeom prst="rect">
            <a:avLst/>
          </a:prstGeom>
          <a:noFill/>
          <a:ln w="12700">
            <a:noFill/>
            <a:miter lim="800000"/>
            <a:headEnd/>
            <a:tailEnd/>
          </a:ln>
        </p:spPr>
      </p:pic>
      <p:sp>
        <p:nvSpPr>
          <p:cNvPr id="38917" name="Line 6"/>
          <p:cNvSpPr>
            <a:spLocks noChangeShapeType="1"/>
          </p:cNvSpPr>
          <p:nvPr/>
        </p:nvSpPr>
        <p:spPr bwMode="auto">
          <a:xfrm rot="16200000" flipH="1">
            <a:off x="1219994" y="4398169"/>
            <a:ext cx="1655762" cy="6350"/>
          </a:xfrm>
          <a:prstGeom prst="line">
            <a:avLst/>
          </a:prstGeom>
          <a:noFill/>
          <a:ln w="25400">
            <a:solidFill>
              <a:schemeClr val="accent2"/>
            </a:solidFill>
            <a:round/>
            <a:headEnd/>
            <a:tailEnd/>
          </a:ln>
        </p:spPr>
        <p:txBody>
          <a:bodyPr/>
          <a:lstStyle/>
          <a:p>
            <a:endParaRPr lang="es-ES"/>
          </a:p>
        </p:txBody>
      </p:sp>
      <p:pic>
        <p:nvPicPr>
          <p:cNvPr id="38918" name="Picture 8"/>
          <p:cNvPicPr>
            <a:picLocks noChangeArrowheads="1"/>
          </p:cNvPicPr>
          <p:nvPr/>
        </p:nvPicPr>
        <p:blipFill>
          <a:blip r:embed="rId4" cstate="print"/>
          <a:srcRect/>
          <a:stretch>
            <a:fillRect/>
          </a:stretch>
        </p:blipFill>
        <p:spPr bwMode="auto">
          <a:xfrm>
            <a:off x="1073150" y="3679825"/>
            <a:ext cx="679450" cy="654050"/>
          </a:xfrm>
          <a:prstGeom prst="rect">
            <a:avLst/>
          </a:prstGeom>
          <a:noFill/>
          <a:ln w="12700">
            <a:noFill/>
            <a:miter lim="800000"/>
            <a:headEnd/>
            <a:tailEnd/>
          </a:ln>
        </p:spPr>
      </p:pic>
      <p:pic>
        <p:nvPicPr>
          <p:cNvPr id="38919" name="Picture 9"/>
          <p:cNvPicPr>
            <a:picLocks noChangeArrowheads="1"/>
          </p:cNvPicPr>
          <p:nvPr/>
        </p:nvPicPr>
        <p:blipFill>
          <a:blip r:embed="rId4" cstate="print"/>
          <a:srcRect/>
          <a:stretch>
            <a:fillRect/>
          </a:stretch>
        </p:blipFill>
        <p:spPr bwMode="auto">
          <a:xfrm>
            <a:off x="1073150" y="4618038"/>
            <a:ext cx="679450" cy="654050"/>
          </a:xfrm>
          <a:prstGeom prst="rect">
            <a:avLst/>
          </a:prstGeom>
          <a:noFill/>
          <a:ln w="12700">
            <a:noFill/>
            <a:miter lim="800000"/>
            <a:headEnd/>
            <a:tailEnd/>
          </a:ln>
        </p:spPr>
      </p:pic>
      <p:sp>
        <p:nvSpPr>
          <p:cNvPr id="38920" name="Line 10"/>
          <p:cNvSpPr>
            <a:spLocks noChangeShapeType="1"/>
          </p:cNvSpPr>
          <p:nvPr/>
        </p:nvSpPr>
        <p:spPr bwMode="auto">
          <a:xfrm>
            <a:off x="1720850" y="4171950"/>
            <a:ext cx="323850" cy="0"/>
          </a:xfrm>
          <a:prstGeom prst="line">
            <a:avLst/>
          </a:prstGeom>
          <a:noFill/>
          <a:ln w="25400">
            <a:solidFill>
              <a:schemeClr val="accent2"/>
            </a:solidFill>
            <a:round/>
            <a:headEnd/>
            <a:tailEnd/>
          </a:ln>
        </p:spPr>
        <p:txBody>
          <a:bodyPr/>
          <a:lstStyle/>
          <a:p>
            <a:endParaRPr lang="es-ES"/>
          </a:p>
        </p:txBody>
      </p:sp>
      <p:sp>
        <p:nvSpPr>
          <p:cNvPr id="38921" name="Line 11"/>
          <p:cNvSpPr>
            <a:spLocks noChangeShapeType="1"/>
          </p:cNvSpPr>
          <p:nvPr/>
        </p:nvSpPr>
        <p:spPr bwMode="auto">
          <a:xfrm>
            <a:off x="1720850" y="5092700"/>
            <a:ext cx="323850" cy="0"/>
          </a:xfrm>
          <a:prstGeom prst="line">
            <a:avLst/>
          </a:prstGeom>
          <a:noFill/>
          <a:ln w="25400">
            <a:solidFill>
              <a:schemeClr val="accent2"/>
            </a:solidFill>
            <a:round/>
            <a:headEnd/>
            <a:tailEnd/>
          </a:ln>
        </p:spPr>
        <p:txBody>
          <a:bodyPr/>
          <a:lstStyle/>
          <a:p>
            <a:endParaRPr lang="es-ES"/>
          </a:p>
        </p:txBody>
      </p:sp>
      <p:sp>
        <p:nvSpPr>
          <p:cNvPr id="38922" name="Line 12"/>
          <p:cNvSpPr>
            <a:spLocks noChangeShapeType="1"/>
          </p:cNvSpPr>
          <p:nvPr/>
        </p:nvSpPr>
        <p:spPr bwMode="auto">
          <a:xfrm flipV="1">
            <a:off x="2051050" y="3717925"/>
            <a:ext cx="2232025" cy="0"/>
          </a:xfrm>
          <a:prstGeom prst="line">
            <a:avLst/>
          </a:prstGeom>
          <a:noFill/>
          <a:ln w="25400">
            <a:solidFill>
              <a:schemeClr val="accent2"/>
            </a:solidFill>
            <a:round/>
            <a:headEnd/>
            <a:tailEnd/>
          </a:ln>
        </p:spPr>
        <p:txBody>
          <a:bodyPr/>
          <a:lstStyle/>
          <a:p>
            <a:endParaRPr lang="es-ES"/>
          </a:p>
        </p:txBody>
      </p:sp>
      <p:sp>
        <p:nvSpPr>
          <p:cNvPr id="38923" name="Text Box 13"/>
          <p:cNvSpPr txBox="1">
            <a:spLocks noChangeArrowheads="1"/>
          </p:cNvSpPr>
          <p:nvPr/>
        </p:nvSpPr>
        <p:spPr bwMode="auto">
          <a:xfrm>
            <a:off x="6634163" y="2625725"/>
            <a:ext cx="992187" cy="336550"/>
          </a:xfrm>
          <a:prstGeom prst="rect">
            <a:avLst/>
          </a:prstGeom>
          <a:noFill/>
          <a:ln w="9525">
            <a:noFill/>
            <a:miter lim="800000"/>
            <a:headEnd/>
            <a:tailEnd/>
          </a:ln>
        </p:spPr>
        <p:txBody>
          <a:bodyPr>
            <a:spAutoFit/>
          </a:bodyPr>
          <a:lstStyle/>
          <a:p>
            <a:pPr>
              <a:spcBef>
                <a:spcPct val="50000"/>
              </a:spcBef>
            </a:pPr>
            <a:r>
              <a:rPr lang="es-ES_tradnl" sz="1600" b="1">
                <a:latin typeface="Arial" charset="0"/>
              </a:rPr>
              <a:t>Internet</a:t>
            </a:r>
            <a:endParaRPr lang="es-ES" sz="1600" b="1">
              <a:latin typeface="Arial" charset="0"/>
            </a:endParaRPr>
          </a:p>
        </p:txBody>
      </p:sp>
      <p:sp>
        <p:nvSpPr>
          <p:cNvPr id="38924" name="Text Box 14"/>
          <p:cNvSpPr txBox="1">
            <a:spLocks noChangeArrowheads="1"/>
          </p:cNvSpPr>
          <p:nvPr/>
        </p:nvSpPr>
        <p:spPr bwMode="auto">
          <a:xfrm>
            <a:off x="755650" y="5518150"/>
            <a:ext cx="1655763"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Red 20.0.2.0/24</a:t>
            </a:r>
            <a:endParaRPr lang="es-ES" sz="1400" b="1">
              <a:latin typeface="Arial" charset="0"/>
            </a:endParaRPr>
          </a:p>
        </p:txBody>
      </p:sp>
      <p:sp>
        <p:nvSpPr>
          <p:cNvPr id="38925" name="Text Box 26"/>
          <p:cNvSpPr txBox="1">
            <a:spLocks noChangeArrowheads="1"/>
          </p:cNvSpPr>
          <p:nvPr/>
        </p:nvSpPr>
        <p:spPr bwMode="auto">
          <a:xfrm>
            <a:off x="4643438" y="2751138"/>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S0</a:t>
            </a:r>
          </a:p>
        </p:txBody>
      </p:sp>
      <p:sp>
        <p:nvSpPr>
          <p:cNvPr id="38926" name="Text Box 27"/>
          <p:cNvSpPr txBox="1">
            <a:spLocks noChangeArrowheads="1"/>
          </p:cNvSpPr>
          <p:nvPr/>
        </p:nvSpPr>
        <p:spPr bwMode="auto">
          <a:xfrm>
            <a:off x="3924300" y="2997200"/>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E1</a:t>
            </a:r>
          </a:p>
        </p:txBody>
      </p:sp>
      <p:sp>
        <p:nvSpPr>
          <p:cNvPr id="38927" name="Text Box 28"/>
          <p:cNvSpPr txBox="1">
            <a:spLocks noChangeArrowheads="1"/>
          </p:cNvSpPr>
          <p:nvPr/>
        </p:nvSpPr>
        <p:spPr bwMode="auto">
          <a:xfrm>
            <a:off x="1042988" y="4306888"/>
            <a:ext cx="733425" cy="274637"/>
          </a:xfrm>
          <a:prstGeom prst="rect">
            <a:avLst/>
          </a:prstGeom>
          <a:noFill/>
          <a:ln w="9525">
            <a:noFill/>
            <a:miter lim="800000"/>
            <a:headEnd/>
            <a:tailEnd/>
          </a:ln>
        </p:spPr>
        <p:txBody>
          <a:bodyPr wrap="none">
            <a:spAutoFit/>
          </a:bodyPr>
          <a:lstStyle/>
          <a:p>
            <a:r>
              <a:rPr lang="es-ES" sz="1200" b="1">
                <a:latin typeface="Arial" charset="0"/>
              </a:rPr>
              <a:t>20.0.2.1</a:t>
            </a:r>
          </a:p>
        </p:txBody>
      </p:sp>
      <p:sp>
        <p:nvSpPr>
          <p:cNvPr id="38928" name="Text Box 29"/>
          <p:cNvSpPr txBox="1">
            <a:spLocks noChangeArrowheads="1"/>
          </p:cNvSpPr>
          <p:nvPr/>
        </p:nvSpPr>
        <p:spPr bwMode="auto">
          <a:xfrm>
            <a:off x="1042988" y="5245100"/>
            <a:ext cx="733425" cy="274638"/>
          </a:xfrm>
          <a:prstGeom prst="rect">
            <a:avLst/>
          </a:prstGeom>
          <a:noFill/>
          <a:ln w="9525">
            <a:noFill/>
            <a:miter lim="800000"/>
            <a:headEnd/>
            <a:tailEnd/>
          </a:ln>
        </p:spPr>
        <p:txBody>
          <a:bodyPr wrap="none">
            <a:spAutoFit/>
          </a:bodyPr>
          <a:lstStyle/>
          <a:p>
            <a:r>
              <a:rPr lang="es-ES" sz="1200" b="1">
                <a:latin typeface="Arial" charset="0"/>
              </a:rPr>
              <a:t>20.0.2.2</a:t>
            </a:r>
          </a:p>
        </p:txBody>
      </p:sp>
      <p:sp>
        <p:nvSpPr>
          <p:cNvPr id="38929" name="Text Box 31"/>
          <p:cNvSpPr txBox="1">
            <a:spLocks noChangeArrowheads="1"/>
          </p:cNvSpPr>
          <p:nvPr/>
        </p:nvSpPr>
        <p:spPr bwMode="auto">
          <a:xfrm>
            <a:off x="1217613" y="3725863"/>
            <a:ext cx="312737" cy="304800"/>
          </a:xfrm>
          <a:prstGeom prst="rect">
            <a:avLst/>
          </a:prstGeom>
          <a:noFill/>
          <a:ln w="9525">
            <a:noFill/>
            <a:miter lim="800000"/>
            <a:headEnd/>
            <a:tailEnd/>
          </a:ln>
        </p:spPr>
        <p:txBody>
          <a:bodyPr wrap="none">
            <a:spAutoFit/>
          </a:bodyPr>
          <a:lstStyle/>
          <a:p>
            <a:r>
              <a:rPr lang="es-ES" sz="1400" b="1">
                <a:latin typeface="Arial" charset="0"/>
              </a:rPr>
              <a:t>C</a:t>
            </a:r>
          </a:p>
        </p:txBody>
      </p:sp>
      <p:sp>
        <p:nvSpPr>
          <p:cNvPr id="38930" name="Text Box 32"/>
          <p:cNvSpPr txBox="1">
            <a:spLocks noChangeArrowheads="1"/>
          </p:cNvSpPr>
          <p:nvPr/>
        </p:nvSpPr>
        <p:spPr bwMode="auto">
          <a:xfrm>
            <a:off x="1217613" y="4684713"/>
            <a:ext cx="312737" cy="304800"/>
          </a:xfrm>
          <a:prstGeom prst="rect">
            <a:avLst/>
          </a:prstGeom>
          <a:noFill/>
          <a:ln w="9525">
            <a:noFill/>
            <a:miter lim="800000"/>
            <a:headEnd/>
            <a:tailEnd/>
          </a:ln>
        </p:spPr>
        <p:txBody>
          <a:bodyPr wrap="none">
            <a:spAutoFit/>
          </a:bodyPr>
          <a:lstStyle/>
          <a:p>
            <a:r>
              <a:rPr lang="es-ES" sz="1400" b="1">
                <a:latin typeface="Arial" charset="0"/>
              </a:rPr>
              <a:t>D</a:t>
            </a:r>
          </a:p>
        </p:txBody>
      </p:sp>
      <p:sp>
        <p:nvSpPr>
          <p:cNvPr id="38931" name="Line 34"/>
          <p:cNvSpPr>
            <a:spLocks noChangeShapeType="1"/>
          </p:cNvSpPr>
          <p:nvPr/>
        </p:nvSpPr>
        <p:spPr bwMode="auto">
          <a:xfrm rot="16200000" flipH="1">
            <a:off x="3851275" y="3286125"/>
            <a:ext cx="863600" cy="0"/>
          </a:xfrm>
          <a:prstGeom prst="line">
            <a:avLst/>
          </a:prstGeom>
          <a:noFill/>
          <a:ln w="25400">
            <a:solidFill>
              <a:schemeClr val="accent2"/>
            </a:solidFill>
            <a:round/>
            <a:headEnd/>
            <a:tailEnd/>
          </a:ln>
        </p:spPr>
        <p:txBody>
          <a:bodyPr/>
          <a:lstStyle/>
          <a:p>
            <a:endParaRPr lang="es-ES"/>
          </a:p>
        </p:txBody>
      </p:sp>
      <p:sp>
        <p:nvSpPr>
          <p:cNvPr id="38932" name="Line 35"/>
          <p:cNvSpPr>
            <a:spLocks noChangeShapeType="1"/>
          </p:cNvSpPr>
          <p:nvPr/>
        </p:nvSpPr>
        <p:spPr bwMode="auto">
          <a:xfrm rot="16200000" flipH="1">
            <a:off x="1258887" y="2278063"/>
            <a:ext cx="1584325" cy="0"/>
          </a:xfrm>
          <a:prstGeom prst="line">
            <a:avLst/>
          </a:prstGeom>
          <a:noFill/>
          <a:ln w="25400">
            <a:solidFill>
              <a:schemeClr val="accent2"/>
            </a:solidFill>
            <a:round/>
            <a:headEnd/>
            <a:tailEnd/>
          </a:ln>
        </p:spPr>
        <p:txBody>
          <a:bodyPr/>
          <a:lstStyle/>
          <a:p>
            <a:endParaRPr lang="es-ES"/>
          </a:p>
        </p:txBody>
      </p:sp>
      <p:pic>
        <p:nvPicPr>
          <p:cNvPr id="38933" name="Picture 36"/>
          <p:cNvPicPr>
            <a:picLocks noChangeArrowheads="1"/>
          </p:cNvPicPr>
          <p:nvPr/>
        </p:nvPicPr>
        <p:blipFill>
          <a:blip r:embed="rId4" cstate="print"/>
          <a:srcRect/>
          <a:stretch>
            <a:fillRect/>
          </a:stretch>
        </p:blipFill>
        <p:spPr bwMode="auto">
          <a:xfrm>
            <a:off x="1073150" y="1412875"/>
            <a:ext cx="679450" cy="654050"/>
          </a:xfrm>
          <a:prstGeom prst="rect">
            <a:avLst/>
          </a:prstGeom>
          <a:noFill/>
          <a:ln w="12700">
            <a:noFill/>
            <a:miter lim="800000"/>
            <a:headEnd/>
            <a:tailEnd/>
          </a:ln>
        </p:spPr>
      </p:pic>
      <p:pic>
        <p:nvPicPr>
          <p:cNvPr id="38934" name="Picture 37"/>
          <p:cNvPicPr>
            <a:picLocks noChangeArrowheads="1"/>
          </p:cNvPicPr>
          <p:nvPr/>
        </p:nvPicPr>
        <p:blipFill>
          <a:blip r:embed="rId4" cstate="print"/>
          <a:srcRect/>
          <a:stretch>
            <a:fillRect/>
          </a:stretch>
        </p:blipFill>
        <p:spPr bwMode="auto">
          <a:xfrm>
            <a:off x="1073150" y="2349500"/>
            <a:ext cx="679450" cy="654050"/>
          </a:xfrm>
          <a:prstGeom prst="rect">
            <a:avLst/>
          </a:prstGeom>
          <a:noFill/>
          <a:ln w="12700">
            <a:noFill/>
            <a:miter lim="800000"/>
            <a:headEnd/>
            <a:tailEnd/>
          </a:ln>
        </p:spPr>
      </p:pic>
      <p:sp>
        <p:nvSpPr>
          <p:cNvPr id="38935" name="Line 38"/>
          <p:cNvSpPr>
            <a:spLocks noChangeShapeType="1"/>
          </p:cNvSpPr>
          <p:nvPr/>
        </p:nvSpPr>
        <p:spPr bwMode="auto">
          <a:xfrm>
            <a:off x="1720850" y="1905000"/>
            <a:ext cx="323850" cy="0"/>
          </a:xfrm>
          <a:prstGeom prst="line">
            <a:avLst/>
          </a:prstGeom>
          <a:noFill/>
          <a:ln w="25400">
            <a:solidFill>
              <a:schemeClr val="accent2"/>
            </a:solidFill>
            <a:round/>
            <a:headEnd/>
            <a:tailEnd/>
          </a:ln>
        </p:spPr>
        <p:txBody>
          <a:bodyPr/>
          <a:lstStyle/>
          <a:p>
            <a:endParaRPr lang="es-ES"/>
          </a:p>
        </p:txBody>
      </p:sp>
      <p:sp>
        <p:nvSpPr>
          <p:cNvPr id="38936" name="Line 39"/>
          <p:cNvSpPr>
            <a:spLocks noChangeShapeType="1"/>
          </p:cNvSpPr>
          <p:nvPr/>
        </p:nvSpPr>
        <p:spPr bwMode="auto">
          <a:xfrm>
            <a:off x="1720850" y="2824163"/>
            <a:ext cx="323850" cy="0"/>
          </a:xfrm>
          <a:prstGeom prst="line">
            <a:avLst/>
          </a:prstGeom>
          <a:noFill/>
          <a:ln w="25400">
            <a:solidFill>
              <a:schemeClr val="accent2"/>
            </a:solidFill>
            <a:round/>
            <a:headEnd/>
            <a:tailEnd/>
          </a:ln>
        </p:spPr>
        <p:txBody>
          <a:bodyPr/>
          <a:lstStyle/>
          <a:p>
            <a:endParaRPr lang="es-ES"/>
          </a:p>
        </p:txBody>
      </p:sp>
      <p:sp>
        <p:nvSpPr>
          <p:cNvPr id="38937" name="Text Box 40"/>
          <p:cNvSpPr txBox="1">
            <a:spLocks noChangeArrowheads="1"/>
          </p:cNvSpPr>
          <p:nvPr/>
        </p:nvSpPr>
        <p:spPr bwMode="auto">
          <a:xfrm>
            <a:off x="755650" y="3213100"/>
            <a:ext cx="1655763" cy="304800"/>
          </a:xfrm>
          <a:prstGeom prst="rect">
            <a:avLst/>
          </a:prstGeom>
          <a:noFill/>
          <a:ln w="9525">
            <a:noFill/>
            <a:miter lim="800000"/>
            <a:headEnd/>
            <a:tailEnd/>
          </a:ln>
        </p:spPr>
        <p:txBody>
          <a:bodyPr>
            <a:spAutoFit/>
          </a:bodyPr>
          <a:lstStyle/>
          <a:p>
            <a:pPr algn="ctr">
              <a:spcBef>
                <a:spcPct val="25000"/>
              </a:spcBef>
            </a:pPr>
            <a:r>
              <a:rPr lang="es-ES_tradnl" sz="1400" b="1">
                <a:latin typeface="Arial" charset="0"/>
              </a:rPr>
              <a:t>Red 20.0.1.0/24</a:t>
            </a:r>
            <a:endParaRPr lang="es-ES" sz="1400" b="1">
              <a:latin typeface="Arial" charset="0"/>
            </a:endParaRPr>
          </a:p>
        </p:txBody>
      </p:sp>
      <p:sp>
        <p:nvSpPr>
          <p:cNvPr id="38938" name="Text Box 41"/>
          <p:cNvSpPr txBox="1">
            <a:spLocks noChangeArrowheads="1"/>
          </p:cNvSpPr>
          <p:nvPr/>
        </p:nvSpPr>
        <p:spPr bwMode="auto">
          <a:xfrm>
            <a:off x="963613" y="2039938"/>
            <a:ext cx="733425" cy="274637"/>
          </a:xfrm>
          <a:prstGeom prst="rect">
            <a:avLst/>
          </a:prstGeom>
          <a:noFill/>
          <a:ln w="9525">
            <a:noFill/>
            <a:miter lim="800000"/>
            <a:headEnd/>
            <a:tailEnd/>
          </a:ln>
        </p:spPr>
        <p:txBody>
          <a:bodyPr wrap="none">
            <a:spAutoFit/>
          </a:bodyPr>
          <a:lstStyle/>
          <a:p>
            <a:r>
              <a:rPr lang="es-ES" sz="1200" b="1">
                <a:latin typeface="Arial" charset="0"/>
              </a:rPr>
              <a:t>20.0.1.1</a:t>
            </a:r>
          </a:p>
        </p:txBody>
      </p:sp>
      <p:sp>
        <p:nvSpPr>
          <p:cNvPr id="38939" name="Text Box 42"/>
          <p:cNvSpPr txBox="1">
            <a:spLocks noChangeArrowheads="1"/>
          </p:cNvSpPr>
          <p:nvPr/>
        </p:nvSpPr>
        <p:spPr bwMode="auto">
          <a:xfrm>
            <a:off x="963613" y="2976563"/>
            <a:ext cx="733425" cy="274637"/>
          </a:xfrm>
          <a:prstGeom prst="rect">
            <a:avLst/>
          </a:prstGeom>
          <a:noFill/>
          <a:ln w="9525">
            <a:noFill/>
            <a:miter lim="800000"/>
            <a:headEnd/>
            <a:tailEnd/>
          </a:ln>
        </p:spPr>
        <p:txBody>
          <a:bodyPr wrap="none">
            <a:spAutoFit/>
          </a:bodyPr>
          <a:lstStyle/>
          <a:p>
            <a:r>
              <a:rPr lang="es-ES" sz="1200" b="1">
                <a:latin typeface="Arial" charset="0"/>
              </a:rPr>
              <a:t>20.0.1.2</a:t>
            </a:r>
          </a:p>
        </p:txBody>
      </p:sp>
      <p:sp>
        <p:nvSpPr>
          <p:cNvPr id="38940" name="Text Box 43"/>
          <p:cNvSpPr txBox="1">
            <a:spLocks noChangeArrowheads="1"/>
          </p:cNvSpPr>
          <p:nvPr/>
        </p:nvSpPr>
        <p:spPr bwMode="auto">
          <a:xfrm>
            <a:off x="1217613" y="1458913"/>
            <a:ext cx="312737" cy="304800"/>
          </a:xfrm>
          <a:prstGeom prst="rect">
            <a:avLst/>
          </a:prstGeom>
          <a:noFill/>
          <a:ln w="9525">
            <a:noFill/>
            <a:miter lim="800000"/>
            <a:headEnd/>
            <a:tailEnd/>
          </a:ln>
        </p:spPr>
        <p:txBody>
          <a:bodyPr wrap="none">
            <a:spAutoFit/>
          </a:bodyPr>
          <a:lstStyle/>
          <a:p>
            <a:r>
              <a:rPr lang="es-ES" sz="1400" b="1">
                <a:latin typeface="Arial" charset="0"/>
              </a:rPr>
              <a:t>A</a:t>
            </a:r>
          </a:p>
        </p:txBody>
      </p:sp>
      <p:sp>
        <p:nvSpPr>
          <p:cNvPr id="38941" name="Text Box 44"/>
          <p:cNvSpPr txBox="1">
            <a:spLocks noChangeArrowheads="1"/>
          </p:cNvSpPr>
          <p:nvPr/>
        </p:nvSpPr>
        <p:spPr bwMode="auto">
          <a:xfrm>
            <a:off x="1217613" y="2416175"/>
            <a:ext cx="312737" cy="304800"/>
          </a:xfrm>
          <a:prstGeom prst="rect">
            <a:avLst/>
          </a:prstGeom>
          <a:noFill/>
          <a:ln w="9525">
            <a:noFill/>
            <a:miter lim="800000"/>
            <a:headEnd/>
            <a:tailEnd/>
          </a:ln>
        </p:spPr>
        <p:txBody>
          <a:bodyPr wrap="none">
            <a:spAutoFit/>
          </a:bodyPr>
          <a:lstStyle/>
          <a:p>
            <a:r>
              <a:rPr lang="es-ES" sz="1400" b="1">
                <a:latin typeface="Arial" charset="0"/>
              </a:rPr>
              <a:t>B</a:t>
            </a:r>
          </a:p>
        </p:txBody>
      </p:sp>
      <p:sp>
        <p:nvSpPr>
          <p:cNvPr id="38942" name="Line 45"/>
          <p:cNvSpPr>
            <a:spLocks noChangeShapeType="1"/>
          </p:cNvSpPr>
          <p:nvPr/>
        </p:nvSpPr>
        <p:spPr bwMode="auto">
          <a:xfrm flipV="1">
            <a:off x="2051050" y="2725738"/>
            <a:ext cx="2232025" cy="0"/>
          </a:xfrm>
          <a:prstGeom prst="line">
            <a:avLst/>
          </a:prstGeom>
          <a:noFill/>
          <a:ln w="25400">
            <a:solidFill>
              <a:schemeClr val="accent2"/>
            </a:solidFill>
            <a:round/>
            <a:headEnd/>
            <a:tailEnd/>
          </a:ln>
        </p:spPr>
        <p:txBody>
          <a:bodyPr/>
          <a:lstStyle/>
          <a:p>
            <a:endParaRPr lang="es-ES"/>
          </a:p>
        </p:txBody>
      </p:sp>
      <p:pic>
        <p:nvPicPr>
          <p:cNvPr id="38943" name="Picture 23"/>
          <p:cNvPicPr>
            <a:picLocks noChangeArrowheads="1"/>
          </p:cNvPicPr>
          <p:nvPr/>
        </p:nvPicPr>
        <p:blipFill>
          <a:blip r:embed="rId5" cstate="print"/>
          <a:srcRect/>
          <a:stretch>
            <a:fillRect/>
          </a:stretch>
        </p:blipFill>
        <p:spPr bwMode="auto">
          <a:xfrm>
            <a:off x="3876675" y="2486025"/>
            <a:ext cx="911225" cy="528638"/>
          </a:xfrm>
          <a:prstGeom prst="rect">
            <a:avLst/>
          </a:prstGeom>
          <a:noFill/>
          <a:ln w="12700">
            <a:noFill/>
            <a:miter lim="800000"/>
            <a:headEnd/>
            <a:tailEnd/>
          </a:ln>
        </p:spPr>
      </p:pic>
      <p:sp>
        <p:nvSpPr>
          <p:cNvPr id="38944" name="Text Box 46"/>
          <p:cNvSpPr txBox="1">
            <a:spLocks noChangeArrowheads="1"/>
          </p:cNvSpPr>
          <p:nvPr/>
        </p:nvSpPr>
        <p:spPr bwMode="auto">
          <a:xfrm>
            <a:off x="3490913" y="2420938"/>
            <a:ext cx="431800" cy="304800"/>
          </a:xfrm>
          <a:prstGeom prst="rect">
            <a:avLst/>
          </a:prstGeom>
          <a:noFill/>
          <a:ln w="9525">
            <a:noFill/>
            <a:miter lim="800000"/>
            <a:headEnd/>
            <a:tailEnd/>
          </a:ln>
        </p:spPr>
        <p:txBody>
          <a:bodyPr>
            <a:spAutoFit/>
          </a:bodyPr>
          <a:lstStyle/>
          <a:p>
            <a:pPr>
              <a:spcBef>
                <a:spcPct val="20000"/>
              </a:spcBef>
            </a:pPr>
            <a:r>
              <a:rPr lang="es-ES" sz="1400" b="1">
                <a:latin typeface="Arial" charset="0"/>
              </a:rPr>
              <a:t>E0</a:t>
            </a:r>
          </a:p>
        </p:txBody>
      </p:sp>
      <p:sp>
        <p:nvSpPr>
          <p:cNvPr id="165936" name="Text Box 48"/>
          <p:cNvSpPr txBox="1">
            <a:spLocks noChangeArrowheads="1"/>
          </p:cNvSpPr>
          <p:nvPr/>
        </p:nvSpPr>
        <p:spPr bwMode="auto">
          <a:xfrm>
            <a:off x="2401888" y="4005263"/>
            <a:ext cx="6418262" cy="1314450"/>
          </a:xfrm>
          <a:prstGeom prst="rect">
            <a:avLst/>
          </a:prstGeom>
          <a:noFill/>
          <a:ln w="9525">
            <a:noFill/>
            <a:miter lim="800000"/>
            <a:headEnd/>
            <a:tailEnd/>
          </a:ln>
        </p:spPr>
        <p:txBody>
          <a:bodyPr wrap="none">
            <a:spAutoFit/>
          </a:bodyPr>
          <a:lstStyle/>
          <a:p>
            <a:r>
              <a:rPr lang="es-ES" sz="1600" b="1">
                <a:latin typeface="Courier New" pitchFamily="49" charset="0"/>
              </a:rPr>
              <a:t>Router#CONFigure Terminal</a:t>
            </a:r>
          </a:p>
          <a:p>
            <a:r>
              <a:rPr lang="es-ES" sz="1600" b="1">
                <a:latin typeface="Courier New" pitchFamily="49" charset="0"/>
              </a:rPr>
              <a:t>Router(config)# ACcess-list 1 DEny 20.0.1.1 0.0.0.0</a:t>
            </a:r>
          </a:p>
          <a:p>
            <a:r>
              <a:rPr lang="es-ES" sz="1600" b="1">
                <a:latin typeface="Courier New" pitchFamily="49" charset="0"/>
              </a:rPr>
              <a:t>Router(config)# ACcess-list 1 Permit Any</a:t>
            </a:r>
          </a:p>
          <a:p>
            <a:r>
              <a:rPr lang="es-ES" sz="1600" b="1">
                <a:latin typeface="Courier New" pitchFamily="49" charset="0"/>
              </a:rPr>
              <a:t>Router(config)# Interface S0</a:t>
            </a:r>
          </a:p>
          <a:p>
            <a:r>
              <a:rPr lang="es-ES" sz="1600" b="1">
                <a:latin typeface="Courier New" pitchFamily="49" charset="0"/>
              </a:rPr>
              <a:t>Router(config-if)# IP ACCEss-group 1 Out </a:t>
            </a:r>
          </a:p>
        </p:txBody>
      </p:sp>
      <p:sp>
        <p:nvSpPr>
          <p:cNvPr id="165937" name="Text Box 49"/>
          <p:cNvSpPr txBox="1">
            <a:spLocks noChangeArrowheads="1"/>
          </p:cNvSpPr>
          <p:nvPr/>
        </p:nvSpPr>
        <p:spPr bwMode="auto">
          <a:xfrm>
            <a:off x="395288" y="5972175"/>
            <a:ext cx="8478837" cy="336550"/>
          </a:xfrm>
          <a:prstGeom prst="rect">
            <a:avLst/>
          </a:prstGeom>
          <a:noFill/>
          <a:ln w="9525">
            <a:noFill/>
            <a:miter lim="800000"/>
            <a:headEnd/>
            <a:tailEnd/>
          </a:ln>
        </p:spPr>
        <p:txBody>
          <a:bodyPr wrap="none">
            <a:spAutoFit/>
          </a:bodyPr>
          <a:lstStyle/>
          <a:p>
            <a:r>
              <a:rPr lang="es-ES" sz="1600">
                <a:latin typeface="Arial" charset="0"/>
              </a:rPr>
              <a:t>Efecto: Descarta paquetes con IP origen 20.0.1.1 que salgan por S0. Permite todo lo demás</a:t>
            </a:r>
          </a:p>
        </p:txBody>
      </p:sp>
      <p:sp>
        <p:nvSpPr>
          <p:cNvPr id="165938" name="Oval 50"/>
          <p:cNvSpPr>
            <a:spLocks noChangeArrowheads="1"/>
          </p:cNvSpPr>
          <p:nvPr/>
        </p:nvSpPr>
        <p:spPr bwMode="auto">
          <a:xfrm>
            <a:off x="5867400" y="4294188"/>
            <a:ext cx="215900" cy="503237"/>
          </a:xfrm>
          <a:prstGeom prst="ellipse">
            <a:avLst/>
          </a:prstGeom>
          <a:noFill/>
          <a:ln w="9525">
            <a:solidFill>
              <a:srgbClr val="FF0000"/>
            </a:solidFill>
            <a:round/>
            <a:headEnd/>
            <a:tailEnd/>
          </a:ln>
        </p:spPr>
        <p:txBody>
          <a:bodyPr wrap="none" anchor="ctr"/>
          <a:lstStyle/>
          <a:p>
            <a:endParaRPr lang="es-ES"/>
          </a:p>
        </p:txBody>
      </p:sp>
      <p:sp>
        <p:nvSpPr>
          <p:cNvPr id="165939" name="Oval 51"/>
          <p:cNvSpPr>
            <a:spLocks noChangeArrowheads="1"/>
          </p:cNvSpPr>
          <p:nvPr/>
        </p:nvSpPr>
        <p:spPr bwMode="auto">
          <a:xfrm>
            <a:off x="6732588" y="5045075"/>
            <a:ext cx="215900" cy="215900"/>
          </a:xfrm>
          <a:prstGeom prst="ellipse">
            <a:avLst/>
          </a:prstGeom>
          <a:noFill/>
          <a:ln w="9525">
            <a:solidFill>
              <a:srgbClr val="FF0000"/>
            </a:solidFill>
            <a:round/>
            <a:headEnd/>
            <a:tailEnd/>
          </a:ln>
        </p:spPr>
        <p:txBody>
          <a:bodyPr wrap="none" anchor="ctr"/>
          <a:lstStyle/>
          <a:p>
            <a:endParaRPr lang="es-ES"/>
          </a:p>
        </p:txBody>
      </p:sp>
      <p:sp>
        <p:nvSpPr>
          <p:cNvPr id="38949" name="Text Box 52"/>
          <p:cNvSpPr txBox="1">
            <a:spLocks noChangeArrowheads="1"/>
          </p:cNvSpPr>
          <p:nvPr/>
        </p:nvSpPr>
        <p:spPr bwMode="auto">
          <a:xfrm>
            <a:off x="2195513" y="1363663"/>
            <a:ext cx="6572250" cy="366712"/>
          </a:xfrm>
          <a:prstGeom prst="rect">
            <a:avLst/>
          </a:prstGeom>
          <a:noFill/>
          <a:ln w="9525">
            <a:noFill/>
            <a:miter lim="800000"/>
            <a:headEnd/>
            <a:tailEnd/>
          </a:ln>
        </p:spPr>
        <p:txBody>
          <a:bodyPr wrap="none">
            <a:spAutoFit/>
          </a:bodyPr>
          <a:lstStyle/>
          <a:p>
            <a:r>
              <a:rPr lang="es-ES">
                <a:latin typeface="Arial" charset="0"/>
              </a:rPr>
              <a:t>Descartar todo el tráfico con origen A cuyo destino sea Internet</a:t>
            </a:r>
          </a:p>
        </p:txBody>
      </p:sp>
      <p:sp>
        <p:nvSpPr>
          <p:cNvPr id="165942" name="AutoShape 54"/>
          <p:cNvSpPr>
            <a:spLocks noChangeArrowheads="1"/>
          </p:cNvSpPr>
          <p:nvPr/>
        </p:nvSpPr>
        <p:spPr bwMode="auto">
          <a:xfrm>
            <a:off x="4787900" y="2420938"/>
            <a:ext cx="431800" cy="215900"/>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pPr algn="ctr"/>
            <a:r>
              <a:rPr lang="es-ES" sz="1200" b="1">
                <a:latin typeface="Arial" charset="0"/>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9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59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59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59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36" grpId="0"/>
      <p:bldP spid="165937" grpId="0"/>
      <p:bldP spid="165938" grpId="0" animBg="1"/>
      <p:bldP spid="1659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188913"/>
            <a:ext cx="7772400" cy="731837"/>
          </a:xfrm>
        </p:spPr>
        <p:txBody>
          <a:bodyPr/>
          <a:lstStyle/>
          <a:p>
            <a:pPr eaLnBrk="1" hangingPunct="1"/>
            <a:r>
              <a:rPr lang="es-ES" sz="4000" smtClean="0"/>
              <a:t>Definición de ACLs extendidas</a:t>
            </a:r>
          </a:p>
        </p:txBody>
      </p:sp>
      <p:sp>
        <p:nvSpPr>
          <p:cNvPr id="179203" name="Rectangle 3"/>
          <p:cNvSpPr>
            <a:spLocks noGrp="1" noChangeArrowheads="1"/>
          </p:cNvSpPr>
          <p:nvPr>
            <p:ph type="body" idx="1"/>
          </p:nvPr>
        </p:nvSpPr>
        <p:spPr>
          <a:xfrm>
            <a:off x="685800" y="2720975"/>
            <a:ext cx="3309938" cy="511175"/>
          </a:xfrm>
        </p:spPr>
        <p:txBody>
          <a:bodyPr/>
          <a:lstStyle/>
          <a:p>
            <a:pPr eaLnBrk="1" hangingPunct="1">
              <a:lnSpc>
                <a:spcPct val="90000"/>
              </a:lnSpc>
            </a:pPr>
            <a:r>
              <a:rPr lang="es-ES" sz="2800" smtClean="0"/>
              <a:t>Ejemplos:</a:t>
            </a:r>
          </a:p>
        </p:txBody>
      </p:sp>
      <p:sp>
        <p:nvSpPr>
          <p:cNvPr id="179204" name="Text Box 4"/>
          <p:cNvSpPr txBox="1">
            <a:spLocks noChangeArrowheads="1"/>
          </p:cNvSpPr>
          <p:nvPr/>
        </p:nvSpPr>
        <p:spPr bwMode="auto">
          <a:xfrm>
            <a:off x="1116013" y="3305175"/>
            <a:ext cx="7518400" cy="1069975"/>
          </a:xfrm>
          <a:prstGeom prst="rect">
            <a:avLst/>
          </a:prstGeom>
          <a:noFill/>
          <a:ln w="9525">
            <a:noFill/>
            <a:miter lim="800000"/>
            <a:headEnd/>
            <a:tailEnd/>
          </a:ln>
        </p:spPr>
        <p:txBody>
          <a:bodyPr wrap="none">
            <a:spAutoFit/>
          </a:bodyPr>
          <a:lstStyle/>
          <a:p>
            <a:r>
              <a:rPr lang="es-ES" sz="1600" b="1">
                <a:latin typeface="Courier New" pitchFamily="49" charset="0"/>
              </a:rPr>
              <a:t>Router#CONFigure Terminal</a:t>
            </a:r>
          </a:p>
          <a:p>
            <a:r>
              <a:rPr lang="es-ES" sz="1600" b="1">
                <a:latin typeface="Courier New" pitchFamily="49" charset="0"/>
              </a:rPr>
              <a:t>Router(config)# ACcess-list 100 DEny IP 20.0.1.1 0.0.0.0 Any</a:t>
            </a:r>
          </a:p>
          <a:p>
            <a:r>
              <a:rPr lang="es-ES" sz="1600" b="1">
                <a:latin typeface="Courier New" pitchFamily="49" charset="0"/>
              </a:rPr>
              <a:t>Router(config)# ACcess-list 100 Permit IP Any Any</a:t>
            </a:r>
          </a:p>
          <a:p>
            <a:r>
              <a:rPr lang="es-ES" sz="1600" b="1">
                <a:latin typeface="Courier New" pitchFamily="49" charset="0"/>
              </a:rPr>
              <a:t>Router(config)#CTRL/Z </a:t>
            </a:r>
          </a:p>
        </p:txBody>
      </p:sp>
      <p:sp>
        <p:nvSpPr>
          <p:cNvPr id="179205" name="Line 5"/>
          <p:cNvSpPr>
            <a:spLocks noChangeShapeType="1"/>
          </p:cNvSpPr>
          <p:nvPr/>
        </p:nvSpPr>
        <p:spPr bwMode="auto">
          <a:xfrm flipH="1">
            <a:off x="4787900" y="3214688"/>
            <a:ext cx="0" cy="312737"/>
          </a:xfrm>
          <a:prstGeom prst="line">
            <a:avLst/>
          </a:prstGeom>
          <a:noFill/>
          <a:ln w="9525">
            <a:solidFill>
              <a:schemeClr val="tx1"/>
            </a:solidFill>
            <a:round/>
            <a:headEnd/>
            <a:tailEnd type="triangle" w="med" len="med"/>
          </a:ln>
        </p:spPr>
        <p:txBody>
          <a:bodyPr/>
          <a:lstStyle/>
          <a:p>
            <a:endParaRPr lang="es-ES"/>
          </a:p>
        </p:txBody>
      </p:sp>
      <p:sp>
        <p:nvSpPr>
          <p:cNvPr id="179206" name="Text Box 6"/>
          <p:cNvSpPr txBox="1">
            <a:spLocks noChangeArrowheads="1"/>
          </p:cNvSpPr>
          <p:nvPr/>
        </p:nvSpPr>
        <p:spPr bwMode="auto">
          <a:xfrm>
            <a:off x="4144963" y="2909888"/>
            <a:ext cx="1290637" cy="336550"/>
          </a:xfrm>
          <a:prstGeom prst="rect">
            <a:avLst/>
          </a:prstGeom>
          <a:noFill/>
          <a:ln w="9525">
            <a:noFill/>
            <a:miter lim="800000"/>
            <a:headEnd/>
            <a:tailEnd/>
          </a:ln>
        </p:spPr>
        <p:txBody>
          <a:bodyPr wrap="none">
            <a:spAutoFit/>
          </a:bodyPr>
          <a:lstStyle/>
          <a:p>
            <a:r>
              <a:rPr lang="es-ES" sz="1600">
                <a:latin typeface="Arial" charset="0"/>
              </a:rPr>
              <a:t>Identificador</a:t>
            </a:r>
          </a:p>
        </p:txBody>
      </p:sp>
      <p:sp>
        <p:nvSpPr>
          <p:cNvPr id="179207" name="Text Box 7"/>
          <p:cNvSpPr txBox="1">
            <a:spLocks noChangeArrowheads="1"/>
          </p:cNvSpPr>
          <p:nvPr/>
        </p:nvSpPr>
        <p:spPr bwMode="auto">
          <a:xfrm>
            <a:off x="68263" y="3522663"/>
            <a:ext cx="876300" cy="366712"/>
          </a:xfrm>
          <a:prstGeom prst="rect">
            <a:avLst/>
          </a:prstGeom>
          <a:noFill/>
          <a:ln w="9525">
            <a:noFill/>
            <a:miter lim="800000"/>
            <a:headEnd/>
            <a:tailEnd/>
          </a:ln>
        </p:spPr>
        <p:txBody>
          <a:bodyPr wrap="none">
            <a:spAutoFit/>
          </a:bodyPr>
          <a:lstStyle/>
          <a:p>
            <a:r>
              <a:rPr lang="es-ES"/>
              <a:t>1ª regla</a:t>
            </a:r>
          </a:p>
        </p:txBody>
      </p:sp>
      <p:sp>
        <p:nvSpPr>
          <p:cNvPr id="179208" name="Text Box 8"/>
          <p:cNvSpPr txBox="1">
            <a:spLocks noChangeArrowheads="1"/>
          </p:cNvSpPr>
          <p:nvPr/>
        </p:nvSpPr>
        <p:spPr bwMode="auto">
          <a:xfrm>
            <a:off x="82550" y="3762375"/>
            <a:ext cx="876300" cy="366713"/>
          </a:xfrm>
          <a:prstGeom prst="rect">
            <a:avLst/>
          </a:prstGeom>
          <a:noFill/>
          <a:ln w="9525">
            <a:noFill/>
            <a:miter lim="800000"/>
            <a:headEnd/>
            <a:tailEnd/>
          </a:ln>
        </p:spPr>
        <p:txBody>
          <a:bodyPr wrap="none">
            <a:spAutoFit/>
          </a:bodyPr>
          <a:lstStyle/>
          <a:p>
            <a:r>
              <a:rPr lang="es-ES"/>
              <a:t>2ª regla</a:t>
            </a:r>
          </a:p>
        </p:txBody>
      </p:sp>
      <p:sp>
        <p:nvSpPr>
          <p:cNvPr id="179209" name="Line 9"/>
          <p:cNvSpPr>
            <a:spLocks noChangeShapeType="1"/>
          </p:cNvSpPr>
          <p:nvPr/>
        </p:nvSpPr>
        <p:spPr bwMode="auto">
          <a:xfrm>
            <a:off x="900113" y="3729038"/>
            <a:ext cx="287337" cy="0"/>
          </a:xfrm>
          <a:prstGeom prst="line">
            <a:avLst/>
          </a:prstGeom>
          <a:noFill/>
          <a:ln w="9525">
            <a:solidFill>
              <a:schemeClr val="tx1"/>
            </a:solidFill>
            <a:round/>
            <a:headEnd/>
            <a:tailEnd type="triangle" w="med" len="med"/>
          </a:ln>
        </p:spPr>
        <p:txBody>
          <a:bodyPr/>
          <a:lstStyle/>
          <a:p>
            <a:endParaRPr lang="es-ES"/>
          </a:p>
        </p:txBody>
      </p:sp>
      <p:sp>
        <p:nvSpPr>
          <p:cNvPr id="179210" name="Line 10"/>
          <p:cNvSpPr>
            <a:spLocks noChangeShapeType="1"/>
          </p:cNvSpPr>
          <p:nvPr/>
        </p:nvSpPr>
        <p:spPr bwMode="auto">
          <a:xfrm>
            <a:off x="900113" y="3944938"/>
            <a:ext cx="287337" cy="0"/>
          </a:xfrm>
          <a:prstGeom prst="line">
            <a:avLst/>
          </a:prstGeom>
          <a:noFill/>
          <a:ln w="9525">
            <a:solidFill>
              <a:schemeClr val="tx1"/>
            </a:solidFill>
            <a:round/>
            <a:headEnd/>
            <a:tailEnd type="triangle" w="med" len="med"/>
          </a:ln>
        </p:spPr>
        <p:txBody>
          <a:bodyPr/>
          <a:lstStyle/>
          <a:p>
            <a:endParaRPr lang="es-ES"/>
          </a:p>
        </p:txBody>
      </p:sp>
      <p:sp>
        <p:nvSpPr>
          <p:cNvPr id="179211" name="Text Box 11"/>
          <p:cNvSpPr txBox="1">
            <a:spLocks noChangeArrowheads="1"/>
          </p:cNvSpPr>
          <p:nvPr/>
        </p:nvSpPr>
        <p:spPr bwMode="auto">
          <a:xfrm>
            <a:off x="1042988" y="4387850"/>
            <a:ext cx="6773862" cy="336550"/>
          </a:xfrm>
          <a:prstGeom prst="rect">
            <a:avLst/>
          </a:prstGeom>
          <a:noFill/>
          <a:ln w="9525">
            <a:noFill/>
            <a:miter lim="800000"/>
            <a:headEnd/>
            <a:tailEnd/>
          </a:ln>
        </p:spPr>
        <p:txBody>
          <a:bodyPr wrap="none">
            <a:spAutoFit/>
          </a:bodyPr>
          <a:lstStyle/>
          <a:p>
            <a:r>
              <a:rPr lang="es-ES" sz="1600">
                <a:latin typeface="Arial" charset="0"/>
              </a:rPr>
              <a:t>Efecto: Descarta paquetes con IP origen 20.0.1.1. Permite todo lo demás</a:t>
            </a:r>
          </a:p>
        </p:txBody>
      </p:sp>
      <p:sp>
        <p:nvSpPr>
          <p:cNvPr id="179215" name="Oval 15"/>
          <p:cNvSpPr>
            <a:spLocks noChangeArrowheads="1"/>
          </p:cNvSpPr>
          <p:nvPr/>
        </p:nvSpPr>
        <p:spPr bwMode="auto">
          <a:xfrm>
            <a:off x="4572000" y="3586163"/>
            <a:ext cx="504825" cy="503237"/>
          </a:xfrm>
          <a:prstGeom prst="ellipse">
            <a:avLst/>
          </a:prstGeom>
          <a:noFill/>
          <a:ln w="9525">
            <a:solidFill>
              <a:srgbClr val="FF0000"/>
            </a:solidFill>
            <a:round/>
            <a:headEnd/>
            <a:tailEnd/>
          </a:ln>
        </p:spPr>
        <p:txBody>
          <a:bodyPr wrap="none" anchor="ctr"/>
          <a:lstStyle/>
          <a:p>
            <a:endParaRPr lang="es-ES"/>
          </a:p>
        </p:txBody>
      </p:sp>
      <p:sp>
        <p:nvSpPr>
          <p:cNvPr id="39949" name="Rectangle 16"/>
          <p:cNvSpPr>
            <a:spLocks noChangeArrowheads="1"/>
          </p:cNvSpPr>
          <p:nvPr/>
        </p:nvSpPr>
        <p:spPr bwMode="auto">
          <a:xfrm>
            <a:off x="614363" y="1136650"/>
            <a:ext cx="3309937" cy="511175"/>
          </a:xfrm>
          <a:prstGeom prst="rect">
            <a:avLst/>
          </a:prstGeom>
          <a:noFill/>
          <a:ln w="9525">
            <a:noFill/>
            <a:miter lim="800000"/>
            <a:headEnd/>
            <a:tailEnd/>
          </a:ln>
        </p:spPr>
        <p:txBody>
          <a:bodyPr/>
          <a:lstStyle/>
          <a:p>
            <a:pPr marL="342900" indent="-342900">
              <a:lnSpc>
                <a:spcPct val="90000"/>
              </a:lnSpc>
              <a:spcBef>
                <a:spcPct val="20000"/>
              </a:spcBef>
              <a:buFontTx/>
              <a:buChar char="•"/>
            </a:pPr>
            <a:r>
              <a:rPr lang="es-ES" sz="2800">
                <a:latin typeface="Arial" charset="0"/>
              </a:rPr>
              <a:t>Sintaxis:</a:t>
            </a:r>
          </a:p>
        </p:txBody>
      </p:sp>
      <p:sp>
        <p:nvSpPr>
          <p:cNvPr id="39950" name="Text Box 17"/>
          <p:cNvSpPr txBox="1">
            <a:spLocks noChangeArrowheads="1"/>
          </p:cNvSpPr>
          <p:nvPr/>
        </p:nvSpPr>
        <p:spPr bwMode="auto">
          <a:xfrm>
            <a:off x="1071563" y="1570038"/>
            <a:ext cx="7677150" cy="825500"/>
          </a:xfrm>
          <a:prstGeom prst="rect">
            <a:avLst/>
          </a:prstGeom>
          <a:noFill/>
          <a:ln w="9525">
            <a:noFill/>
            <a:miter lim="800000"/>
            <a:headEnd/>
            <a:tailEnd/>
          </a:ln>
        </p:spPr>
        <p:txBody>
          <a:bodyPr>
            <a:spAutoFit/>
          </a:bodyPr>
          <a:lstStyle/>
          <a:p>
            <a:r>
              <a:rPr lang="es-ES" sz="1600" b="1">
                <a:latin typeface="Courier New" pitchFamily="49" charset="0"/>
              </a:rPr>
              <a:t>ACcess-list </a:t>
            </a:r>
            <a:r>
              <a:rPr lang="es-ES" sz="1600" b="1" i="1">
                <a:latin typeface="Courier New" pitchFamily="49" charset="0"/>
              </a:rPr>
              <a:t>nº_lista</a:t>
            </a:r>
            <a:r>
              <a:rPr lang="es-ES" sz="1600" b="1">
                <a:latin typeface="Courier New" pitchFamily="49" charset="0"/>
              </a:rPr>
              <a:t> Permit</a:t>
            </a:r>
            <a:r>
              <a:rPr lang="en-GB" sz="1600" b="1">
                <a:latin typeface="Courier New" pitchFamily="49" charset="0"/>
              </a:rPr>
              <a:t>|</a:t>
            </a:r>
            <a:r>
              <a:rPr lang="es-ES" sz="1600" b="1">
                <a:latin typeface="Courier New" pitchFamily="49" charset="0"/>
              </a:rPr>
              <a:t>Deny </a:t>
            </a:r>
            <a:r>
              <a:rPr lang="es-ES" sz="1600" b="1" i="1">
                <a:latin typeface="Courier New" pitchFamily="49" charset="0"/>
              </a:rPr>
              <a:t>protocolo IP_origen [wild-mask] [operación] [Puerto_origen] IP_destino [wild_mask] [operación] [Puerto_destino] [established]</a:t>
            </a:r>
          </a:p>
        </p:txBody>
      </p:sp>
      <p:sp>
        <p:nvSpPr>
          <p:cNvPr id="179222" name="Text Box 22"/>
          <p:cNvSpPr txBox="1">
            <a:spLocks noChangeArrowheads="1"/>
          </p:cNvSpPr>
          <p:nvPr/>
        </p:nvSpPr>
        <p:spPr bwMode="auto">
          <a:xfrm>
            <a:off x="1116013" y="4806950"/>
            <a:ext cx="7518400" cy="1069975"/>
          </a:xfrm>
          <a:prstGeom prst="rect">
            <a:avLst/>
          </a:prstGeom>
          <a:noFill/>
          <a:ln w="9525">
            <a:noFill/>
            <a:miter lim="800000"/>
            <a:headEnd/>
            <a:tailEnd/>
          </a:ln>
        </p:spPr>
        <p:txBody>
          <a:bodyPr wrap="none">
            <a:spAutoFit/>
          </a:bodyPr>
          <a:lstStyle/>
          <a:p>
            <a:r>
              <a:rPr lang="es-ES" sz="1600" b="1">
                <a:latin typeface="Courier New" pitchFamily="49" charset="0"/>
              </a:rPr>
              <a:t>Router#CONFigure Terminal</a:t>
            </a:r>
          </a:p>
          <a:p>
            <a:r>
              <a:rPr lang="es-ES" sz="1600" b="1">
                <a:latin typeface="Courier New" pitchFamily="49" charset="0"/>
              </a:rPr>
              <a:t>Router(config)# ACcess-list 101 DEny IP Any 20.0.1.1 0.0.0.0</a:t>
            </a:r>
          </a:p>
          <a:p>
            <a:r>
              <a:rPr lang="es-ES" sz="1600" b="1">
                <a:latin typeface="Courier New" pitchFamily="49" charset="0"/>
              </a:rPr>
              <a:t>Router(config)# ACcess-list 101 Permit IP Any Any</a:t>
            </a:r>
          </a:p>
          <a:p>
            <a:r>
              <a:rPr lang="es-ES" sz="1600" b="1">
                <a:latin typeface="Courier New" pitchFamily="49" charset="0"/>
              </a:rPr>
              <a:t>Router(config)#CTRL/Z </a:t>
            </a:r>
          </a:p>
        </p:txBody>
      </p:sp>
      <p:sp>
        <p:nvSpPr>
          <p:cNvPr id="179223" name="Text Box 23"/>
          <p:cNvSpPr txBox="1">
            <a:spLocks noChangeArrowheads="1"/>
          </p:cNvSpPr>
          <p:nvPr/>
        </p:nvSpPr>
        <p:spPr bwMode="auto">
          <a:xfrm>
            <a:off x="1042988" y="5964238"/>
            <a:ext cx="6864350" cy="336550"/>
          </a:xfrm>
          <a:prstGeom prst="rect">
            <a:avLst/>
          </a:prstGeom>
          <a:noFill/>
          <a:ln w="9525">
            <a:noFill/>
            <a:miter lim="800000"/>
            <a:headEnd/>
            <a:tailEnd/>
          </a:ln>
        </p:spPr>
        <p:txBody>
          <a:bodyPr wrap="none">
            <a:spAutoFit/>
          </a:bodyPr>
          <a:lstStyle/>
          <a:p>
            <a:r>
              <a:rPr lang="es-ES" sz="1600">
                <a:latin typeface="Arial" charset="0"/>
              </a:rPr>
              <a:t>Efecto: Descarta paquetes con IP destino 20.0.1.1. Permite todo lo demás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920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920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920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920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92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92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920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920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92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92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P spid="179204" grpId="0"/>
      <p:bldP spid="179205" grpId="0" animBg="1"/>
      <p:bldP spid="179206" grpId="0"/>
      <p:bldP spid="179207" grpId="0"/>
      <p:bldP spid="179208" grpId="0"/>
      <p:bldP spid="179209" grpId="0" animBg="1"/>
      <p:bldP spid="179210" grpId="0" animBg="1"/>
      <p:bldP spid="179211" grpId="0"/>
      <p:bldP spid="179215" grpId="0" animBg="1"/>
      <p:bldP spid="179222" grpId="0"/>
      <p:bldP spid="179223"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13484</TotalTime>
  <Words>5724</Words>
  <Application>Microsoft Office PowerPoint</Application>
  <PresentationFormat>Presentación en pantalla (4:3)</PresentationFormat>
  <Paragraphs>965</Paragraphs>
  <Slides>53</Slides>
  <Notes>53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53</vt:i4>
      </vt:variant>
    </vt:vector>
  </HeadingPairs>
  <TitlesOfParts>
    <vt:vector size="58" baseType="lpstr">
      <vt:lpstr>Arial</vt:lpstr>
      <vt:lpstr>Courier New</vt:lpstr>
      <vt:lpstr>Symbol</vt:lpstr>
      <vt:lpstr>Times New Roman</vt:lpstr>
      <vt:lpstr>Diseño predeterminado</vt:lpstr>
      <vt:lpstr>Tema 10  Internetworking (Miscelánea)</vt:lpstr>
      <vt:lpstr>Sumario</vt:lpstr>
      <vt:lpstr>Presentación de PowerPoint</vt:lpstr>
      <vt:lpstr>ACLs (Access Control Lists)</vt:lpstr>
      <vt:lpstr>Definición de ACLs</vt:lpstr>
      <vt:lpstr>Definición de ACLs estándar</vt:lpstr>
      <vt:lpstr>Aplicación de ACLs</vt:lpstr>
      <vt:lpstr>Presentación de PowerPoint</vt:lpstr>
      <vt:lpstr>Definición de ACLs extendidas</vt:lpstr>
      <vt:lpstr>Presentación de PowerPoint</vt:lpstr>
      <vt:lpstr>Presentación de PowerPoint</vt:lpstr>
      <vt:lpstr>Filtrado por puerto origen/destino</vt:lpstr>
      <vt:lpstr>Bloqueo de conexiones TCP entrantes</vt:lpstr>
      <vt:lpstr>Presentación de PowerPoint</vt:lpstr>
      <vt:lpstr>Presentación de PowerPoint</vt:lpstr>
      <vt:lpstr>Sumario</vt:lpstr>
      <vt:lpstr>Dispositivos de protección</vt:lpstr>
      <vt:lpstr>Presentación de PowerPoint</vt:lpstr>
      <vt:lpstr>Presentación de PowerPoint</vt:lpstr>
      <vt:lpstr>Presentación de PowerPoint</vt:lpstr>
      <vt:lpstr>Presentación de PowerPoint</vt:lpstr>
      <vt:lpstr>Presentación de PowerPoint</vt:lpstr>
      <vt:lpstr>Sumario</vt:lpstr>
      <vt:lpstr>Túneles</vt:lpstr>
      <vt:lpstr>Presentación de PowerPoint</vt:lpstr>
      <vt:lpstr>Redes Privadas Virtuales (VPNs)</vt:lpstr>
      <vt:lpstr>Presentación de PowerPoint</vt:lpstr>
      <vt:lpstr>Presentación de PowerPoint</vt:lpstr>
      <vt:lpstr>Sumario</vt:lpstr>
      <vt:lpstr>Objetivos de la Seguridad</vt:lpstr>
      <vt:lpstr>IPSec</vt:lpstr>
      <vt:lpstr>Funcionalidades de IPSec</vt:lpstr>
      <vt:lpstr>Modos de funcionamiento de IPSec</vt:lpstr>
      <vt:lpstr>Presentación de PowerPoint</vt:lpstr>
      <vt:lpstr>Presentación de PowerPoint</vt:lpstr>
      <vt:lpstr>Sumario</vt:lpstr>
      <vt:lpstr>Traducción de direcciones (NAT). RFC 1631</vt:lpstr>
      <vt:lpstr>Presentación de PowerPoint</vt:lpstr>
      <vt:lpstr>Traducción de direcciones (NAT)</vt:lpstr>
      <vt:lpstr>NAT Básico / NAPT</vt:lpstr>
      <vt:lpstr>NAT Estático/dinámico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Configuración simplificada de NAPT estático. Uso de la DMZ</vt:lpstr>
      <vt:lpstr>Consecuencias de NAT</vt:lpstr>
      <vt:lpstr>Limitaciones y problemas de NAT</vt:lpstr>
      <vt:lpstr>Problema del FTP con NAT</vt:lpstr>
      <vt:lpstr>Conclusiones sobre el uso de NAT</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7  Internetworking</dc:title>
  <dc:creator>montanan</dc:creator>
  <cp:lastModifiedBy>montanan</cp:lastModifiedBy>
  <cp:revision>94</cp:revision>
  <cp:lastPrinted>2011-02-25T12:43:12Z</cp:lastPrinted>
  <dcterms:created xsi:type="dcterms:W3CDTF">2005-03-18T18:44:34Z</dcterms:created>
  <dcterms:modified xsi:type="dcterms:W3CDTF">2016-01-18T18:46:14Z</dcterms:modified>
</cp:coreProperties>
</file>