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handoutMasterIdLst>
    <p:handoutMasterId r:id="rId80"/>
  </p:handoutMasterIdLst>
  <p:sldIdLst>
    <p:sldId id="609" r:id="rId2"/>
    <p:sldId id="668" r:id="rId3"/>
    <p:sldId id="298" r:id="rId4"/>
    <p:sldId id="354" r:id="rId5"/>
    <p:sldId id="618" r:id="rId6"/>
    <p:sldId id="607" r:id="rId7"/>
    <p:sldId id="617" r:id="rId8"/>
    <p:sldId id="566" r:id="rId9"/>
    <p:sldId id="661" r:id="rId10"/>
    <p:sldId id="584" r:id="rId11"/>
    <p:sldId id="619" r:id="rId12"/>
    <p:sldId id="621" r:id="rId13"/>
    <p:sldId id="669" r:id="rId14"/>
    <p:sldId id="606" r:id="rId15"/>
    <p:sldId id="605" r:id="rId16"/>
    <p:sldId id="663" r:id="rId17"/>
    <p:sldId id="670" r:id="rId18"/>
    <p:sldId id="667" r:id="rId19"/>
    <p:sldId id="664" r:id="rId20"/>
    <p:sldId id="681" r:id="rId21"/>
    <p:sldId id="666" r:id="rId22"/>
    <p:sldId id="671" r:id="rId23"/>
    <p:sldId id="604" r:id="rId24"/>
    <p:sldId id="429" r:id="rId25"/>
    <p:sldId id="552" r:id="rId26"/>
    <p:sldId id="554" r:id="rId27"/>
    <p:sldId id="556" r:id="rId28"/>
    <p:sldId id="639" r:id="rId29"/>
    <p:sldId id="419" r:id="rId30"/>
    <p:sldId id="299" r:id="rId31"/>
    <p:sldId id="500" r:id="rId32"/>
    <p:sldId id="622" r:id="rId33"/>
    <p:sldId id="390" r:id="rId34"/>
    <p:sldId id="389" r:id="rId35"/>
    <p:sldId id="603" r:id="rId36"/>
    <p:sldId id="502" r:id="rId37"/>
    <p:sldId id="672" r:id="rId38"/>
    <p:sldId id="678" r:id="rId39"/>
    <p:sldId id="679" r:id="rId40"/>
    <p:sldId id="673" r:id="rId41"/>
    <p:sldId id="463" r:id="rId42"/>
    <p:sldId id="557" r:id="rId43"/>
    <p:sldId id="517" r:id="rId44"/>
    <p:sldId id="601" r:id="rId45"/>
    <p:sldId id="518" r:id="rId46"/>
    <p:sldId id="600" r:id="rId47"/>
    <p:sldId id="623" r:id="rId48"/>
    <p:sldId id="682" r:id="rId49"/>
    <p:sldId id="597" r:id="rId50"/>
    <p:sldId id="596" r:id="rId51"/>
    <p:sldId id="526" r:id="rId52"/>
    <p:sldId id="558" r:id="rId53"/>
    <p:sldId id="683" r:id="rId54"/>
    <p:sldId id="595" r:id="rId55"/>
    <p:sldId id="598" r:id="rId56"/>
    <p:sldId id="680" r:id="rId57"/>
    <p:sldId id="662" r:id="rId58"/>
    <p:sldId id="686" r:id="rId59"/>
    <p:sldId id="637" r:id="rId60"/>
    <p:sldId id="386" r:id="rId61"/>
    <p:sldId id="674" r:id="rId62"/>
    <p:sldId id="657" r:id="rId63"/>
    <p:sldId id="658" r:id="rId64"/>
    <p:sldId id="659" r:id="rId65"/>
    <p:sldId id="655" r:id="rId66"/>
    <p:sldId id="684" r:id="rId67"/>
    <p:sldId id="642" r:id="rId68"/>
    <p:sldId id="675" r:id="rId69"/>
    <p:sldId id="636" r:id="rId70"/>
    <p:sldId id="627" r:id="rId71"/>
    <p:sldId id="625" r:id="rId72"/>
    <p:sldId id="626" r:id="rId73"/>
    <p:sldId id="632" r:id="rId74"/>
    <p:sldId id="634" r:id="rId75"/>
    <p:sldId id="635" r:id="rId76"/>
    <p:sldId id="633" r:id="rId77"/>
    <p:sldId id="629" r:id="rId78"/>
  </p:sldIdLst>
  <p:sldSz cx="9144000" cy="6858000" type="screen4x3"/>
  <p:notesSz cx="6781800" cy="9880600"/>
  <p:defaultTextStyle>
    <a:defPPr>
      <a:defRPr lang="es-E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2">
          <p15:clr>
            <a:srgbClr val="A4A3A4"/>
          </p15:clr>
        </p15:guide>
        <p15:guide id="2" pos="21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ntanan"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CC9900"/>
    <a:srgbClr val="FF66FF"/>
    <a:srgbClr val="00FF00"/>
    <a:srgbClr val="CC33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inimized">
    <p:restoredLeft sz="15619" autoAdjust="0"/>
    <p:restoredTop sz="99884" autoAdjust="0"/>
  </p:normalViewPr>
  <p:slideViewPr>
    <p:cSldViewPr>
      <p:cViewPr varScale="1">
        <p:scale>
          <a:sx n="98" d="100"/>
          <a:sy n="98" d="100"/>
        </p:scale>
        <p:origin x="1507" y="82"/>
      </p:cViewPr>
      <p:guideLst>
        <p:guide orient="horz" pos="2160"/>
        <p:guide pos="2880"/>
      </p:guideLst>
    </p:cSldViewPr>
  </p:slideViewPr>
  <p:outlineViewPr>
    <p:cViewPr>
      <p:scale>
        <a:sx n="33" d="100"/>
        <a:sy n="33" d="100"/>
      </p:scale>
      <p:origin x="0" y="0"/>
    </p:cViewPr>
    <p:sldLst>
      <p:sld r:id="rId1" collapse="1"/>
    </p:sldLst>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69" d="100"/>
          <a:sy n="69" d="100"/>
        </p:scale>
        <p:origin x="3101" y="77"/>
      </p:cViewPr>
      <p:guideLst>
        <p:guide orient="horz" pos="3112"/>
        <p:guide pos="21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0306" name="Rectangle 2"/>
          <p:cNvSpPr>
            <a:spLocks noGrp="1" noChangeArrowheads="1"/>
          </p:cNvSpPr>
          <p:nvPr>
            <p:ph type="hdr" sz="quarter"/>
          </p:nvPr>
        </p:nvSpPr>
        <p:spPr bwMode="auto">
          <a:xfrm>
            <a:off x="0" y="0"/>
            <a:ext cx="2940050" cy="493713"/>
          </a:xfrm>
          <a:prstGeom prst="rect">
            <a:avLst/>
          </a:prstGeom>
          <a:noFill/>
          <a:ln w="9525">
            <a:noFill/>
            <a:miter lim="800000"/>
            <a:headEnd/>
            <a:tailEnd/>
          </a:ln>
          <a:effectLst/>
        </p:spPr>
        <p:txBody>
          <a:bodyPr vert="horz" wrap="square" lIns="91230" tIns="45615" rIns="91230" bIns="45615" numCol="1" anchor="t" anchorCtr="0" compatLnSpc="1">
            <a:prstTxWarp prst="textNoShape">
              <a:avLst/>
            </a:prstTxWarp>
          </a:bodyPr>
          <a:lstStyle>
            <a:lvl1pPr defTabSz="912813">
              <a:defRPr sz="1200"/>
            </a:lvl1pPr>
          </a:lstStyle>
          <a:p>
            <a:r>
              <a:rPr lang="es-ES"/>
              <a:t>Calidad de Servicio (QoS)</a:t>
            </a:r>
          </a:p>
        </p:txBody>
      </p:sp>
      <p:sp>
        <p:nvSpPr>
          <p:cNvPr id="610307" name="Rectangle 3"/>
          <p:cNvSpPr>
            <a:spLocks noGrp="1" noChangeArrowheads="1"/>
          </p:cNvSpPr>
          <p:nvPr>
            <p:ph type="dt" sz="quarter" idx="1"/>
          </p:nvPr>
        </p:nvSpPr>
        <p:spPr bwMode="auto">
          <a:xfrm>
            <a:off x="3841750" y="0"/>
            <a:ext cx="2940050" cy="493713"/>
          </a:xfrm>
          <a:prstGeom prst="rect">
            <a:avLst/>
          </a:prstGeom>
          <a:noFill/>
          <a:ln w="9525">
            <a:noFill/>
            <a:miter lim="800000"/>
            <a:headEnd/>
            <a:tailEnd/>
          </a:ln>
          <a:effectLst/>
        </p:spPr>
        <p:txBody>
          <a:bodyPr vert="horz" wrap="square" lIns="91230" tIns="45615" rIns="91230" bIns="45615" numCol="1" anchor="t" anchorCtr="0" compatLnSpc="1">
            <a:prstTxWarp prst="textNoShape">
              <a:avLst/>
            </a:prstTxWarp>
          </a:bodyPr>
          <a:lstStyle>
            <a:lvl1pPr algn="r" defTabSz="912813">
              <a:defRPr sz="1200"/>
            </a:lvl1pPr>
          </a:lstStyle>
          <a:p>
            <a:endParaRPr lang="es-ES"/>
          </a:p>
        </p:txBody>
      </p:sp>
      <p:sp>
        <p:nvSpPr>
          <p:cNvPr id="610308" name="Rectangle 4"/>
          <p:cNvSpPr>
            <a:spLocks noGrp="1" noChangeArrowheads="1"/>
          </p:cNvSpPr>
          <p:nvPr>
            <p:ph type="ftr" sz="quarter" idx="2"/>
          </p:nvPr>
        </p:nvSpPr>
        <p:spPr bwMode="auto">
          <a:xfrm>
            <a:off x="0" y="9386888"/>
            <a:ext cx="2940050" cy="493712"/>
          </a:xfrm>
          <a:prstGeom prst="rect">
            <a:avLst/>
          </a:prstGeom>
          <a:noFill/>
          <a:ln w="9525">
            <a:noFill/>
            <a:miter lim="800000"/>
            <a:headEnd/>
            <a:tailEnd/>
          </a:ln>
          <a:effectLst/>
        </p:spPr>
        <p:txBody>
          <a:bodyPr vert="horz" wrap="square" lIns="91230" tIns="45615" rIns="91230" bIns="45615" numCol="1" anchor="b" anchorCtr="0" compatLnSpc="1">
            <a:prstTxWarp prst="textNoShape">
              <a:avLst/>
            </a:prstTxWarp>
          </a:bodyPr>
          <a:lstStyle>
            <a:lvl1pPr defTabSz="912813">
              <a:defRPr sz="1200"/>
            </a:lvl1pPr>
          </a:lstStyle>
          <a:p>
            <a:endParaRPr lang="es-ES"/>
          </a:p>
        </p:txBody>
      </p:sp>
      <p:sp>
        <p:nvSpPr>
          <p:cNvPr id="610309" name="Rectangle 5"/>
          <p:cNvSpPr>
            <a:spLocks noGrp="1" noChangeArrowheads="1"/>
          </p:cNvSpPr>
          <p:nvPr>
            <p:ph type="sldNum" sz="quarter" idx="3"/>
          </p:nvPr>
        </p:nvSpPr>
        <p:spPr bwMode="auto">
          <a:xfrm>
            <a:off x="3841750" y="9386888"/>
            <a:ext cx="2940050" cy="493712"/>
          </a:xfrm>
          <a:prstGeom prst="rect">
            <a:avLst/>
          </a:prstGeom>
          <a:noFill/>
          <a:ln w="9525">
            <a:noFill/>
            <a:miter lim="800000"/>
            <a:headEnd/>
            <a:tailEnd/>
          </a:ln>
          <a:effectLst/>
        </p:spPr>
        <p:txBody>
          <a:bodyPr vert="horz" wrap="square" lIns="91230" tIns="45615" rIns="91230" bIns="45615" numCol="1" anchor="b" anchorCtr="0" compatLnSpc="1">
            <a:prstTxWarp prst="textNoShape">
              <a:avLst/>
            </a:prstTxWarp>
          </a:bodyPr>
          <a:lstStyle>
            <a:lvl1pPr algn="r" defTabSz="912813">
              <a:defRPr sz="1200"/>
            </a:lvl1pPr>
          </a:lstStyle>
          <a:p>
            <a:fld id="{D63BD76E-9B06-4625-B3D6-821BF647C263}" type="slidenum">
              <a:rPr lang="es-ES"/>
              <a:pPr/>
              <a:t>‹Nº›</a:t>
            </a:fld>
            <a:endParaRPr lang="es-ES"/>
          </a:p>
        </p:txBody>
      </p:sp>
    </p:spTree>
    <p:extLst>
      <p:ext uri="{BB962C8B-B14F-4D97-AF65-F5344CB8AC3E}">
        <p14:creationId xmlns:p14="http://schemas.microsoft.com/office/powerpoint/2010/main" val="981596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40050" cy="493713"/>
          </a:xfrm>
          <a:prstGeom prst="rect">
            <a:avLst/>
          </a:prstGeom>
          <a:noFill/>
          <a:ln w="9525">
            <a:noFill/>
            <a:miter lim="800000"/>
            <a:headEnd/>
            <a:tailEnd/>
          </a:ln>
          <a:effectLst/>
        </p:spPr>
        <p:txBody>
          <a:bodyPr vert="horz" wrap="square" lIns="91230" tIns="45615" rIns="91230" bIns="45615" numCol="1" anchor="t" anchorCtr="0" compatLnSpc="1">
            <a:prstTxWarp prst="textNoShape">
              <a:avLst/>
            </a:prstTxWarp>
          </a:bodyPr>
          <a:lstStyle>
            <a:lvl1pPr defTabSz="912813">
              <a:defRPr sz="1200"/>
            </a:lvl1pPr>
          </a:lstStyle>
          <a:p>
            <a:r>
              <a:rPr lang="es-ES"/>
              <a:t>Calidad de Servicio (QoS)</a:t>
            </a:r>
          </a:p>
        </p:txBody>
      </p:sp>
      <p:sp>
        <p:nvSpPr>
          <p:cNvPr id="22531" name="Rectangle 3"/>
          <p:cNvSpPr>
            <a:spLocks noGrp="1" noChangeArrowheads="1"/>
          </p:cNvSpPr>
          <p:nvPr>
            <p:ph type="dt" idx="1"/>
          </p:nvPr>
        </p:nvSpPr>
        <p:spPr bwMode="auto">
          <a:xfrm>
            <a:off x="3841750" y="0"/>
            <a:ext cx="2940050" cy="493713"/>
          </a:xfrm>
          <a:prstGeom prst="rect">
            <a:avLst/>
          </a:prstGeom>
          <a:noFill/>
          <a:ln w="9525">
            <a:noFill/>
            <a:miter lim="800000"/>
            <a:headEnd/>
            <a:tailEnd/>
          </a:ln>
          <a:effectLst/>
        </p:spPr>
        <p:txBody>
          <a:bodyPr vert="horz" wrap="square" lIns="91230" tIns="45615" rIns="91230" bIns="45615" numCol="1" anchor="t" anchorCtr="0" compatLnSpc="1">
            <a:prstTxWarp prst="textNoShape">
              <a:avLst/>
            </a:prstTxWarp>
          </a:bodyPr>
          <a:lstStyle>
            <a:lvl1pPr algn="r" defTabSz="912813">
              <a:defRPr sz="1200"/>
            </a:lvl1pPr>
          </a:lstStyle>
          <a:p>
            <a:endParaRPr lang="es-ES"/>
          </a:p>
        </p:txBody>
      </p:sp>
      <p:sp>
        <p:nvSpPr>
          <p:cNvPr id="22532" name="Rectangle 4"/>
          <p:cNvSpPr>
            <a:spLocks noGrp="1" noRot="1" noChangeAspect="1" noChangeArrowheads="1" noTextEdit="1"/>
          </p:cNvSpPr>
          <p:nvPr>
            <p:ph type="sldImg" idx="2"/>
          </p:nvPr>
        </p:nvSpPr>
        <p:spPr bwMode="auto">
          <a:xfrm>
            <a:off x="566738" y="487363"/>
            <a:ext cx="5649912" cy="4237037"/>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501650" y="4953000"/>
            <a:ext cx="5748338" cy="4451350"/>
          </a:xfrm>
          <a:prstGeom prst="rect">
            <a:avLst/>
          </a:prstGeom>
          <a:noFill/>
          <a:ln w="9525">
            <a:noFill/>
            <a:miter lim="800000"/>
            <a:headEnd/>
            <a:tailEnd/>
          </a:ln>
          <a:effectLst/>
        </p:spPr>
        <p:txBody>
          <a:bodyPr vert="horz" wrap="square" lIns="91230" tIns="45615" rIns="91230" bIns="45615"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2534" name="Rectangle 6"/>
          <p:cNvSpPr>
            <a:spLocks noGrp="1" noChangeArrowheads="1"/>
          </p:cNvSpPr>
          <p:nvPr>
            <p:ph type="ftr" sz="quarter" idx="4"/>
          </p:nvPr>
        </p:nvSpPr>
        <p:spPr bwMode="auto">
          <a:xfrm>
            <a:off x="0" y="9386888"/>
            <a:ext cx="2940050" cy="493712"/>
          </a:xfrm>
          <a:prstGeom prst="rect">
            <a:avLst/>
          </a:prstGeom>
          <a:noFill/>
          <a:ln w="9525">
            <a:noFill/>
            <a:miter lim="800000"/>
            <a:headEnd/>
            <a:tailEnd/>
          </a:ln>
          <a:effectLst/>
        </p:spPr>
        <p:txBody>
          <a:bodyPr vert="horz" wrap="square" lIns="91230" tIns="45615" rIns="91230" bIns="45615" numCol="1" anchor="b" anchorCtr="0" compatLnSpc="1">
            <a:prstTxWarp prst="textNoShape">
              <a:avLst/>
            </a:prstTxWarp>
          </a:bodyPr>
          <a:lstStyle>
            <a:lvl1pPr defTabSz="912813">
              <a:defRPr sz="1200"/>
            </a:lvl1pPr>
          </a:lstStyle>
          <a:p>
            <a:r>
              <a:rPr lang="es-ES"/>
              <a:t>Ampliación Redes</a:t>
            </a:r>
          </a:p>
        </p:txBody>
      </p:sp>
      <p:sp>
        <p:nvSpPr>
          <p:cNvPr id="22535" name="Rectangle 7"/>
          <p:cNvSpPr>
            <a:spLocks noGrp="1" noChangeArrowheads="1"/>
          </p:cNvSpPr>
          <p:nvPr>
            <p:ph type="sldNum" sz="quarter" idx="5"/>
          </p:nvPr>
        </p:nvSpPr>
        <p:spPr bwMode="auto">
          <a:xfrm>
            <a:off x="3841750" y="9386888"/>
            <a:ext cx="2940050" cy="493712"/>
          </a:xfrm>
          <a:prstGeom prst="rect">
            <a:avLst/>
          </a:prstGeom>
          <a:noFill/>
          <a:ln w="9525">
            <a:noFill/>
            <a:miter lim="800000"/>
            <a:headEnd/>
            <a:tailEnd/>
          </a:ln>
          <a:effectLst/>
        </p:spPr>
        <p:txBody>
          <a:bodyPr vert="horz" wrap="square" lIns="91230" tIns="45615" rIns="91230" bIns="45615" numCol="1" anchor="b" anchorCtr="0" compatLnSpc="1">
            <a:prstTxWarp prst="textNoShape">
              <a:avLst/>
            </a:prstTxWarp>
          </a:bodyPr>
          <a:lstStyle>
            <a:lvl1pPr algn="r" defTabSz="912813">
              <a:defRPr sz="1200"/>
            </a:lvl1pPr>
          </a:lstStyle>
          <a:p>
            <a:r>
              <a:rPr lang="es-ES"/>
              <a:t>6-</a:t>
            </a:r>
            <a:fld id="{405CC163-671E-41A4-9174-26B2431C0E48}" type="slidenum">
              <a:rPr lang="es-ES"/>
              <a:pPr/>
              <a:t>‹Nº›</a:t>
            </a:fld>
            <a:endParaRPr lang="es-ES"/>
          </a:p>
        </p:txBody>
      </p:sp>
    </p:spTree>
    <p:extLst>
      <p:ext uri="{BB962C8B-B14F-4D97-AF65-F5344CB8AC3E}">
        <p14:creationId xmlns:p14="http://schemas.microsoft.com/office/powerpoint/2010/main" val="1264793118"/>
      </p:ext>
    </p:extLst>
  </p:cSld>
  <p:clrMap bg1="lt1" tx1="dk1" bg2="lt2" tx2="dk2" accent1="accent1" accent2="accent2" accent3="accent3" accent4="accent4" accent5="accent5" accent6="accent6" hlink="hlink" folHlink="folHlink"/>
  <p:hf dt="0"/>
  <p:notesStyle>
    <a:lvl1pPr algn="just" rtl="0" fontAlgn="base">
      <a:spcBef>
        <a:spcPct val="30000"/>
      </a:spcBef>
      <a:spcAft>
        <a:spcPct val="0"/>
      </a:spcAft>
      <a:defRPr sz="1200" kern="1200">
        <a:solidFill>
          <a:schemeClr val="tx1"/>
        </a:solidFill>
        <a:latin typeface="Times New Roman" pitchFamily="18" charset="0"/>
        <a:ea typeface="+mn-ea"/>
        <a:cs typeface="+mn-cs"/>
      </a:defRPr>
    </a:lvl1pPr>
    <a:lvl2pPr marL="457200" algn="just" rtl="0" fontAlgn="base">
      <a:spcBef>
        <a:spcPct val="30000"/>
      </a:spcBef>
      <a:spcAft>
        <a:spcPct val="0"/>
      </a:spcAft>
      <a:defRPr sz="1200" kern="1200">
        <a:solidFill>
          <a:schemeClr val="tx1"/>
        </a:solidFill>
        <a:latin typeface="Times New Roman" pitchFamily="18" charset="0"/>
        <a:ea typeface="+mn-ea"/>
        <a:cs typeface="+mn-cs"/>
      </a:defRPr>
    </a:lvl2pPr>
    <a:lvl3pPr marL="914400" algn="just" rtl="0" fontAlgn="base">
      <a:spcBef>
        <a:spcPct val="30000"/>
      </a:spcBef>
      <a:spcAft>
        <a:spcPct val="0"/>
      </a:spcAft>
      <a:defRPr sz="1200" kern="1200">
        <a:solidFill>
          <a:schemeClr val="tx1"/>
        </a:solidFill>
        <a:latin typeface="Times New Roman" pitchFamily="18" charset="0"/>
        <a:ea typeface="+mn-ea"/>
        <a:cs typeface="+mn-cs"/>
      </a:defRPr>
    </a:lvl3pPr>
    <a:lvl4pPr marL="1371600" algn="just" rtl="0" fontAlgn="base">
      <a:spcBef>
        <a:spcPct val="30000"/>
      </a:spcBef>
      <a:spcAft>
        <a:spcPct val="0"/>
      </a:spcAft>
      <a:defRPr sz="1200" kern="1200">
        <a:solidFill>
          <a:schemeClr val="tx1"/>
        </a:solidFill>
        <a:latin typeface="Times New Roman" pitchFamily="18" charset="0"/>
        <a:ea typeface="+mn-ea"/>
        <a:cs typeface="+mn-cs"/>
      </a:defRPr>
    </a:lvl4pPr>
    <a:lvl5pPr marL="1828800" algn="just"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949E00AC-DC4B-4C88-A3DD-FE2DF3AF4B94}" type="slidenum">
              <a:rPr lang="es-ES"/>
              <a:pPr/>
              <a:t>1</a:t>
            </a:fld>
            <a:endParaRPr lang="es-ES"/>
          </a:p>
        </p:txBody>
      </p:sp>
      <p:sp>
        <p:nvSpPr>
          <p:cNvPr id="772098" name="Rectangle 2"/>
          <p:cNvSpPr>
            <a:spLocks noGrp="1" noRot="1" noChangeAspect="1" noChangeArrowheads="1" noTextEdit="1"/>
          </p:cNvSpPr>
          <p:nvPr>
            <p:ph type="sldImg"/>
          </p:nvPr>
        </p:nvSpPr>
        <p:spPr>
          <a:ln/>
        </p:spPr>
      </p:sp>
      <p:sp>
        <p:nvSpPr>
          <p:cNvPr id="77209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85278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F2787745-4E9E-45D6-B6EB-9E4305E6D17E}" type="slidenum">
              <a:rPr lang="es-ES"/>
              <a:pPr/>
              <a:t>10</a:t>
            </a:fld>
            <a:endParaRPr lang="es-ES"/>
          </a:p>
        </p:txBody>
      </p:sp>
      <p:sp>
        <p:nvSpPr>
          <p:cNvPr id="713730" name="Rectangle 2"/>
          <p:cNvSpPr>
            <a:spLocks noGrp="1" noRot="1" noChangeAspect="1"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94261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C04218C4-341E-4665-808F-7CE35DE2A8A0}" type="slidenum">
              <a:rPr lang="es-ES"/>
              <a:pPr/>
              <a:t>11</a:t>
            </a:fld>
            <a:endParaRPr lang="es-ES"/>
          </a:p>
        </p:txBody>
      </p:sp>
      <p:sp>
        <p:nvSpPr>
          <p:cNvPr id="793602" name="Rectangle 2"/>
          <p:cNvSpPr>
            <a:spLocks noGrp="1" noRot="1" noChangeAspect="1" noChangeArrowheads="1" noTextEdit="1"/>
          </p:cNvSpPr>
          <p:nvPr>
            <p:ph type="sldImg"/>
          </p:nvPr>
        </p:nvSpPr>
        <p:spPr>
          <a:ln/>
        </p:spPr>
      </p:sp>
      <p:sp>
        <p:nvSpPr>
          <p:cNvPr id="79360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74598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FCDA215A-31BB-4504-B1FF-E0853987C0E7}" type="slidenum">
              <a:rPr lang="es-ES"/>
              <a:pPr/>
              <a:t>12</a:t>
            </a:fld>
            <a:endParaRPr lang="es-E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r>
              <a:rPr lang="es-ES_tradnl"/>
              <a:t>La reserva de capacidad supone una garantía casi total, ya que la disponibilidad de recursos se comprueba en el momento de solicitar la comunicación y si no es posible la conexión se rechaza. Sin embargo es técnicamente muy compleja de implementar en grandes redes, ya que cada router ha de tomar nota de cada reserva que se realiza a través suyo.</a:t>
            </a:r>
          </a:p>
          <a:p>
            <a:r>
              <a:rPr lang="es-ES_tradnl"/>
              <a:t>Por el contrario la priorización de tráfico basa su garantía en factores estadísticos. Si todo el tráfico que se inyecta en la red es de la máxima prioridad los problemas de congestión ocurrirán igual que antes (algo parecido al jefe que encarga todas las tareas con la máxima urgencia). Para evitar este problema se suele fijar un caudal máximo de tráfico prioritario que cada usuario puede inyectar en la red, pero aún así la red normalmente no se diseña para el caso en que cada usuario inyecte el máximo de tráfico prioritario permitido, ya que esto sería muy caro. La priorización es más sencilla de implementar que la reserva, ya que al no haber un mecanismo de reserva explícito los routers no necesitan conocer que flujos (por ejemplo que videoconferencias) pasan a través suyo, puesto que lo único que han de hacer es ‘colar’ por delante a los paquetes que les lleguen marcados como prioritarios.</a:t>
            </a:r>
            <a:endParaRPr lang="es-ES"/>
          </a:p>
          <a:p>
            <a:endParaRPr lang="es-ES"/>
          </a:p>
        </p:txBody>
      </p:sp>
    </p:spTree>
    <p:extLst>
      <p:ext uri="{BB962C8B-B14F-4D97-AF65-F5344CB8AC3E}">
        <p14:creationId xmlns:p14="http://schemas.microsoft.com/office/powerpoint/2010/main" val="3960752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B5223369-A243-4E01-8ABE-EA00E3413C2F}" type="slidenum">
              <a:rPr lang="es-ES"/>
              <a:pPr/>
              <a:t>13</a:t>
            </a:fld>
            <a:endParaRPr lang="es-ES"/>
          </a:p>
        </p:txBody>
      </p:sp>
      <p:sp>
        <p:nvSpPr>
          <p:cNvPr id="919554" name="Rectangle 2"/>
          <p:cNvSpPr>
            <a:spLocks noGrp="1" noRot="1" noChangeAspect="1" noChangeArrowheads="1" noTextEdit="1"/>
          </p:cNvSpPr>
          <p:nvPr>
            <p:ph type="sldImg"/>
          </p:nvPr>
        </p:nvSpPr>
        <p:spPr>
          <a:ln/>
        </p:spPr>
      </p:sp>
      <p:sp>
        <p:nvSpPr>
          <p:cNvPr id="9195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150253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A775FF22-B12C-43A3-87B5-8F4730ADEB7F}" type="slidenum">
              <a:rPr lang="es-ES"/>
              <a:pPr/>
              <a:t>14</a:t>
            </a:fld>
            <a:endParaRPr lang="es-ES"/>
          </a:p>
        </p:txBody>
      </p:sp>
      <p:sp>
        <p:nvSpPr>
          <p:cNvPr id="756738" name="Rectangle 2"/>
          <p:cNvSpPr>
            <a:spLocks noGrp="1" noRot="1" noChangeAspect="1" noChangeArrowheads="1" noTextEdit="1"/>
          </p:cNvSpPr>
          <p:nvPr>
            <p:ph type="sldImg"/>
          </p:nvPr>
        </p:nvSpPr>
        <p:spPr>
          <a:ln/>
        </p:spPr>
      </p:sp>
      <p:sp>
        <p:nvSpPr>
          <p:cNvPr id="7567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605688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B6F2BFD8-30DF-4433-A134-B2E30A82A779}" type="slidenum">
              <a:rPr lang="es-ES"/>
              <a:pPr/>
              <a:t>15</a:t>
            </a:fld>
            <a:endParaRPr lang="es-ES"/>
          </a:p>
        </p:txBody>
      </p:sp>
      <p:sp>
        <p:nvSpPr>
          <p:cNvPr id="757762" name="Rectangle 2"/>
          <p:cNvSpPr>
            <a:spLocks noGrp="1" noRot="1" noChangeAspect="1" noChangeArrowheads="1" noTextEdit="1"/>
          </p:cNvSpPr>
          <p:nvPr>
            <p:ph type="sldImg"/>
          </p:nvPr>
        </p:nvSpPr>
        <p:spPr>
          <a:ln/>
        </p:spPr>
      </p:sp>
      <p:sp>
        <p:nvSpPr>
          <p:cNvPr id="7577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7208996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309550B1-5A96-446A-9F02-FC58A64107CF}" type="slidenum">
              <a:rPr lang="es-ES"/>
              <a:pPr/>
              <a:t>16</a:t>
            </a:fld>
            <a:endParaRPr lang="es-ES"/>
          </a:p>
        </p:txBody>
      </p:sp>
      <p:sp>
        <p:nvSpPr>
          <p:cNvPr id="907266" name="Rectangle 2"/>
          <p:cNvSpPr>
            <a:spLocks noGrp="1" noRot="1" noChangeAspect="1" noChangeArrowheads="1" noTextEdit="1"/>
          </p:cNvSpPr>
          <p:nvPr>
            <p:ph type="sldImg"/>
          </p:nvPr>
        </p:nvSpPr>
        <p:spPr>
          <a:ln/>
        </p:spPr>
      </p:sp>
      <p:sp>
        <p:nvSpPr>
          <p:cNvPr id="90726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07810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E8DF1ECA-28B9-4A33-B309-DDED5C95F673}" type="slidenum">
              <a:rPr lang="es-ES"/>
              <a:pPr/>
              <a:t>17</a:t>
            </a:fld>
            <a:endParaRPr lang="es-ES"/>
          </a:p>
        </p:txBody>
      </p:sp>
      <p:sp>
        <p:nvSpPr>
          <p:cNvPr id="921602" name="Rectangle 2"/>
          <p:cNvSpPr>
            <a:spLocks noGrp="1" noRot="1" noChangeAspect="1" noChangeArrowheads="1" noTextEdit="1"/>
          </p:cNvSpPr>
          <p:nvPr>
            <p:ph type="sldImg"/>
          </p:nvPr>
        </p:nvSpPr>
        <p:spPr>
          <a:ln/>
        </p:spPr>
      </p:sp>
      <p:sp>
        <p:nvSpPr>
          <p:cNvPr id="92160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175356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76DA36BA-0CCA-4A99-9C3D-75EAE0BF9F47}" type="slidenum">
              <a:rPr lang="es-ES"/>
              <a:pPr/>
              <a:t>18</a:t>
            </a:fld>
            <a:endParaRPr lang="es-ES"/>
          </a:p>
        </p:txBody>
      </p:sp>
      <p:sp>
        <p:nvSpPr>
          <p:cNvPr id="915458" name="Rectangle 2"/>
          <p:cNvSpPr>
            <a:spLocks noGrp="1" noRot="1" noChangeAspect="1" noChangeArrowheads="1" noTextEdit="1"/>
          </p:cNvSpPr>
          <p:nvPr>
            <p:ph type="sldImg"/>
          </p:nvPr>
        </p:nvSpPr>
        <p:spPr>
          <a:ln/>
        </p:spPr>
      </p:sp>
      <p:sp>
        <p:nvSpPr>
          <p:cNvPr id="9154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520757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307D8C5A-E32C-4549-9D11-1FECAC6B54A8}" type="slidenum">
              <a:rPr lang="es-ES"/>
              <a:pPr/>
              <a:t>19</a:t>
            </a:fld>
            <a:endParaRPr lang="es-ES"/>
          </a:p>
        </p:txBody>
      </p:sp>
      <p:sp>
        <p:nvSpPr>
          <p:cNvPr id="909314" name="Rectangle 2"/>
          <p:cNvSpPr>
            <a:spLocks noGrp="1" noRot="1" noChangeAspect="1" noChangeArrowheads="1" noTextEdit="1"/>
          </p:cNvSpPr>
          <p:nvPr>
            <p:ph type="sldImg"/>
          </p:nvPr>
        </p:nvSpPr>
        <p:spPr>
          <a:ln/>
        </p:spPr>
      </p:sp>
      <p:sp>
        <p:nvSpPr>
          <p:cNvPr id="9093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4738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4F69A4CB-B201-42D6-B20A-CD9C5944C73B}" type="slidenum">
              <a:rPr lang="es-ES"/>
              <a:pPr/>
              <a:t>2</a:t>
            </a:fld>
            <a:endParaRPr lang="es-ES"/>
          </a:p>
        </p:txBody>
      </p:sp>
      <p:sp>
        <p:nvSpPr>
          <p:cNvPr id="917506" name="Rectangle 2"/>
          <p:cNvSpPr>
            <a:spLocks noGrp="1" noRot="1" noChangeAspect="1" noChangeArrowheads="1" noTextEdit="1"/>
          </p:cNvSpPr>
          <p:nvPr>
            <p:ph type="sldImg"/>
          </p:nvPr>
        </p:nvSpPr>
        <p:spPr>
          <a:ln/>
        </p:spPr>
      </p:sp>
      <p:sp>
        <p:nvSpPr>
          <p:cNvPr id="9175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447951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75280B8D-BC55-49F5-B11E-95015D3FB5FE}" type="slidenum">
              <a:rPr lang="es-ES"/>
              <a:pPr/>
              <a:t>20</a:t>
            </a:fld>
            <a:endParaRPr lang="es-ES"/>
          </a:p>
        </p:txBody>
      </p:sp>
      <p:sp>
        <p:nvSpPr>
          <p:cNvPr id="948226" name="Rectangle 2"/>
          <p:cNvSpPr>
            <a:spLocks noGrp="1" noRot="1" noChangeAspect="1" noChangeArrowheads="1" noTextEdit="1"/>
          </p:cNvSpPr>
          <p:nvPr>
            <p:ph type="sldImg"/>
          </p:nvPr>
        </p:nvSpPr>
        <p:spPr>
          <a:ln/>
        </p:spPr>
      </p:sp>
      <p:sp>
        <p:nvSpPr>
          <p:cNvPr id="9482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31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083D06C5-5120-4E88-A87B-BD2D6432D5E4}" type="slidenum">
              <a:rPr lang="es-ES"/>
              <a:pPr/>
              <a:t>21</a:t>
            </a:fld>
            <a:endParaRPr lang="es-ES"/>
          </a:p>
        </p:txBody>
      </p:sp>
      <p:sp>
        <p:nvSpPr>
          <p:cNvPr id="913410" name="Rectangle 2"/>
          <p:cNvSpPr>
            <a:spLocks noGrp="1" noRot="1" noChangeAspect="1" noChangeArrowheads="1" noTextEdit="1"/>
          </p:cNvSpPr>
          <p:nvPr>
            <p:ph type="sldImg"/>
          </p:nvPr>
        </p:nvSpPr>
        <p:spPr>
          <a:ln/>
        </p:spPr>
      </p:sp>
      <p:sp>
        <p:nvSpPr>
          <p:cNvPr id="91341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3540809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FB6F3D71-A263-4E5D-BC09-24E7E7821D21}" type="slidenum">
              <a:rPr lang="es-ES"/>
              <a:pPr/>
              <a:t>22</a:t>
            </a:fld>
            <a:endParaRPr lang="es-ES"/>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5559569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B6F99FBA-461F-44E8-95CF-86991571FDF7}" type="slidenum">
              <a:rPr lang="es-ES"/>
              <a:pPr/>
              <a:t>23</a:t>
            </a:fld>
            <a:endParaRPr lang="es-ES"/>
          </a:p>
        </p:txBody>
      </p:sp>
      <p:sp>
        <p:nvSpPr>
          <p:cNvPr id="753666" name="Rectangle 2"/>
          <p:cNvSpPr>
            <a:spLocks noGrp="1" noRot="1" noChangeAspect="1" noChangeArrowheads="1" noTextEdit="1"/>
          </p:cNvSpPr>
          <p:nvPr>
            <p:ph type="sldImg"/>
          </p:nvPr>
        </p:nvSpPr>
        <p:spPr>
          <a:ln/>
        </p:spPr>
      </p:sp>
      <p:sp>
        <p:nvSpPr>
          <p:cNvPr id="753667" name="Rectangle 3"/>
          <p:cNvSpPr>
            <a:spLocks noGrp="1" noChangeArrowheads="1"/>
          </p:cNvSpPr>
          <p:nvPr>
            <p:ph type="body" idx="1"/>
          </p:nvPr>
        </p:nvSpPr>
        <p:spPr/>
        <p:txBody>
          <a:bodyPr/>
          <a:lstStyle/>
          <a:p>
            <a:r>
              <a:rPr lang="es-ES_tradnl"/>
              <a:t>Aunque el protocolo RSVP y el modelo IntServ se especificaron hace ya varios años, su uso se ha limitado a experiencias piloto y no se ha extendido entre los fabricantes de routers y por ende entre los proveedores de servicios Internet. </a:t>
            </a:r>
          </a:p>
          <a:p>
            <a:r>
              <a:rPr lang="es-ES_tradnl"/>
              <a:t>En cambio DiffServ y el mecanismo de prioridades, a pesar de ser más reciente, ya está funcionado en varios proveedores de servicios Internet.</a:t>
            </a:r>
          </a:p>
          <a:p>
            <a:r>
              <a:rPr lang="es-ES_tradnl"/>
              <a:t>La razón principal para la acogida de DiffServ y el abandono de IntServ es la escalabilidad de este último y el costo en recursos que representa conservar información de estado sobre cada flujo activo en cada router del trayecto. En los routers del backbone de Internet esto supone mantener tablas con miles de entradas que se han de estar actualizando constantemente. Ningún fabricante de routers ha podido (o ha querido) desarrollar una implementación eficiente de RSVP.   </a:t>
            </a:r>
            <a:endParaRPr lang="es-ES"/>
          </a:p>
          <a:p>
            <a:endParaRPr lang="es-ES"/>
          </a:p>
        </p:txBody>
      </p:sp>
    </p:spTree>
    <p:extLst>
      <p:ext uri="{BB962C8B-B14F-4D97-AF65-F5344CB8AC3E}">
        <p14:creationId xmlns:p14="http://schemas.microsoft.com/office/powerpoint/2010/main" val="21308315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BD8F2B2E-4D10-45CE-A322-6FF76D2DBD17}" type="slidenum">
              <a:rPr lang="es-ES"/>
              <a:pPr/>
              <a:t>24</a:t>
            </a:fld>
            <a:endParaRPr lang="es-ES"/>
          </a:p>
        </p:txBody>
      </p:sp>
      <p:sp>
        <p:nvSpPr>
          <p:cNvPr id="678914" name="Rectangle 2"/>
          <p:cNvSpPr>
            <a:spLocks noGrp="1" noRot="1" noChangeAspect="1"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3577988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63FD283B-0FA5-4913-B111-6EDCEF83240B}" type="slidenum">
              <a:rPr lang="es-ES"/>
              <a:pPr/>
              <a:t>25</a:t>
            </a:fld>
            <a:endParaRPr lang="es-ES"/>
          </a:p>
        </p:txBody>
      </p:sp>
      <p:sp>
        <p:nvSpPr>
          <p:cNvPr id="679938" name="Rectangle 2"/>
          <p:cNvSpPr>
            <a:spLocks noGrp="1" noRot="1" noChangeAspect="1" noChangeArrowheads="1" noTextEdit="1"/>
          </p:cNvSpPr>
          <p:nvPr>
            <p:ph type="sldImg"/>
          </p:nvPr>
        </p:nvSpPr>
        <p:spPr>
          <a:ln/>
        </p:spPr>
      </p:sp>
      <p:sp>
        <p:nvSpPr>
          <p:cNvPr id="6799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7101543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A60E4A5D-8624-4EE8-B0EA-C226B7885FB3}" type="slidenum">
              <a:rPr lang="es-ES"/>
              <a:pPr/>
              <a:t>26</a:t>
            </a:fld>
            <a:endParaRPr lang="es-ES"/>
          </a:p>
        </p:txBody>
      </p:sp>
      <p:sp>
        <p:nvSpPr>
          <p:cNvPr id="680962" name="Rectangle 2"/>
          <p:cNvSpPr>
            <a:spLocks noGrp="1" noRot="1" noChangeAspect="1"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6428335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631618D4-B5FD-46B8-AA96-D919DE837716}" type="slidenum">
              <a:rPr lang="es-ES"/>
              <a:pPr/>
              <a:t>27</a:t>
            </a:fld>
            <a:endParaRPr lang="es-ES"/>
          </a:p>
        </p:txBody>
      </p:sp>
      <p:sp>
        <p:nvSpPr>
          <p:cNvPr id="683010" name="Rectangle 2"/>
          <p:cNvSpPr>
            <a:spLocks noGrp="1" noRot="1" noChangeAspect="1" noChangeArrowheads="1" noTextEdit="1"/>
          </p:cNvSpPr>
          <p:nvPr>
            <p:ph type="sldImg"/>
          </p:nvPr>
        </p:nvSpPr>
        <p:spPr>
          <a:ln/>
        </p:spPr>
      </p:sp>
      <p:sp>
        <p:nvSpPr>
          <p:cNvPr id="68301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8891185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CE5197E9-3AB6-4775-8FF4-8B9635C3B231}" type="slidenum">
              <a:rPr lang="es-ES"/>
              <a:pPr/>
              <a:t>28</a:t>
            </a:fld>
            <a:endParaRPr lang="es-ES"/>
          </a:p>
        </p:txBody>
      </p:sp>
      <p:sp>
        <p:nvSpPr>
          <p:cNvPr id="846850" name="Rectangle 2"/>
          <p:cNvSpPr>
            <a:spLocks noGrp="1" noRot="1" noChangeAspect="1" noChangeArrowheads="1" noTextEdit="1"/>
          </p:cNvSpPr>
          <p:nvPr>
            <p:ph type="sldImg"/>
          </p:nvPr>
        </p:nvSpPr>
        <p:spPr>
          <a:ln/>
        </p:spPr>
      </p:sp>
      <p:sp>
        <p:nvSpPr>
          <p:cNvPr id="8468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855207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27A2C2EA-8FC1-4FF7-B3F8-5FB68DD2B132}" type="slidenum">
              <a:rPr lang="es-ES"/>
              <a:pPr/>
              <a:t>29</a:t>
            </a:fld>
            <a:endParaRPr lang="es-ES"/>
          </a:p>
        </p:txBody>
      </p:sp>
      <p:sp>
        <p:nvSpPr>
          <p:cNvPr id="419842" name="Rectangle 1026"/>
          <p:cNvSpPr>
            <a:spLocks noGrp="1" noRot="1" noChangeAspect="1" noChangeArrowheads="1" noTextEdit="1"/>
          </p:cNvSpPr>
          <p:nvPr>
            <p:ph type="sldImg"/>
          </p:nvPr>
        </p:nvSpPr>
        <p:spPr>
          <a:ln/>
        </p:spPr>
      </p:sp>
      <p:sp>
        <p:nvSpPr>
          <p:cNvPr id="419843" name="Rectangle 1027"/>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04507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5BF995EC-A888-4767-BF0C-D5462D9F698C}" type="slidenum">
              <a:rPr lang="es-ES"/>
              <a:pPr/>
              <a:t>3</a:t>
            </a:fld>
            <a:endParaRPr lang="es-ES"/>
          </a:p>
        </p:txBody>
      </p:sp>
      <p:sp>
        <p:nvSpPr>
          <p:cNvPr id="463874" name="Rectangle 2"/>
          <p:cNvSpPr>
            <a:spLocks noGrp="1" noRot="1" noChangeAspect="1" noChangeArrowheads="1" noTextEdit="1"/>
          </p:cNvSpPr>
          <p:nvPr>
            <p:ph type="sldImg"/>
          </p:nvPr>
        </p:nvSpPr>
        <p:spPr>
          <a:ln/>
        </p:spPr>
      </p:sp>
      <p:sp>
        <p:nvSpPr>
          <p:cNvPr id="46387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497840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F8D0B0E9-3E8E-44FB-9BAF-C0B430D7B722}" type="slidenum">
              <a:rPr lang="es-ES"/>
              <a:pPr/>
              <a:t>30</a:t>
            </a:fld>
            <a:endParaRPr lang="es-ES"/>
          </a:p>
        </p:txBody>
      </p:sp>
      <p:sp>
        <p:nvSpPr>
          <p:cNvPr id="416770" name="Rectangle 2"/>
          <p:cNvSpPr>
            <a:spLocks noGrp="1" noRot="1" noChangeAspect="1" noChangeArrowheads="1" noTextEdit="1"/>
          </p:cNvSpPr>
          <p:nvPr>
            <p:ph type="sldImg"/>
          </p:nvPr>
        </p:nvSpPr>
        <p:spPr>
          <a:ln/>
        </p:spPr>
      </p:sp>
      <p:sp>
        <p:nvSpPr>
          <p:cNvPr id="4167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061563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7E0AC540-A9AB-49B2-9708-AF1E4AD9B691}" type="slidenum">
              <a:rPr lang="es-ES"/>
              <a:pPr/>
              <a:t>31</a:t>
            </a:fld>
            <a:endParaRPr lang="es-ES"/>
          </a:p>
        </p:txBody>
      </p:sp>
      <p:sp>
        <p:nvSpPr>
          <p:cNvPr id="562178" name="Rectangle 2"/>
          <p:cNvSpPr>
            <a:spLocks noGrp="1" noRot="1" noChangeAspect="1" noChangeArrowheads="1" noTextEdit="1"/>
          </p:cNvSpPr>
          <p:nvPr>
            <p:ph type="sldImg"/>
          </p:nvPr>
        </p:nvSpPr>
        <p:spPr>
          <a:ln/>
        </p:spPr>
      </p:sp>
      <p:sp>
        <p:nvSpPr>
          <p:cNvPr id="56217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354617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07CA1FCA-A7F5-46A4-B659-76DCA302621B}" type="slidenum">
              <a:rPr lang="es-ES"/>
              <a:pPr/>
              <a:t>32</a:t>
            </a:fld>
            <a:endParaRPr lang="es-ES"/>
          </a:p>
        </p:txBody>
      </p:sp>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8503029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F8640AC5-712D-43C6-9C9D-6D8313C1B7F2}" type="slidenum">
              <a:rPr lang="es-ES"/>
              <a:pPr/>
              <a:t>33</a:t>
            </a:fld>
            <a:endParaRPr lang="es-ES"/>
          </a:p>
        </p:txBody>
      </p:sp>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9556583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5E733CBF-5A76-48E3-BB56-CCA9DA8ADC1D}" type="slidenum">
              <a:rPr lang="es-ES"/>
              <a:pPr/>
              <a:t>34</a:t>
            </a:fld>
            <a:endParaRPr lang="es-ES"/>
          </a:p>
        </p:txBody>
      </p:sp>
      <p:sp>
        <p:nvSpPr>
          <p:cNvPr id="415746" name="Rectangle 2"/>
          <p:cNvSpPr>
            <a:spLocks noGrp="1" noRot="1" noChangeAspect="1" noChangeArrowheads="1" noTextEdit="1"/>
          </p:cNvSpPr>
          <p:nvPr>
            <p:ph type="sldImg"/>
          </p:nvPr>
        </p:nvSpPr>
        <p:spPr>
          <a:ln/>
        </p:spPr>
      </p:sp>
      <p:sp>
        <p:nvSpPr>
          <p:cNvPr id="4157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965910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DDA0DB74-C20A-413F-B3EC-1096936FD53E}" type="slidenum">
              <a:rPr lang="es-ES"/>
              <a:pPr/>
              <a:t>35</a:t>
            </a:fld>
            <a:endParaRPr lang="es-ES"/>
          </a:p>
        </p:txBody>
      </p:sp>
      <p:sp>
        <p:nvSpPr>
          <p:cNvPr id="758786" name="Rectangle 2"/>
          <p:cNvSpPr>
            <a:spLocks noGrp="1" noRot="1" noChangeAspect="1" noChangeArrowheads="1" noTextEdit="1"/>
          </p:cNvSpPr>
          <p:nvPr>
            <p:ph type="sldImg"/>
          </p:nvPr>
        </p:nvSpPr>
        <p:spPr>
          <a:ln/>
        </p:spPr>
      </p:sp>
      <p:sp>
        <p:nvSpPr>
          <p:cNvPr id="75878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3911476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6C7B2AE0-DC92-4C2F-8C15-E5641FB697F2}" type="slidenum">
              <a:rPr lang="es-ES"/>
              <a:pPr/>
              <a:t>36</a:t>
            </a:fld>
            <a:endParaRPr lang="es-ES"/>
          </a:p>
        </p:txBody>
      </p:sp>
      <p:sp>
        <p:nvSpPr>
          <p:cNvPr id="565250" name="Rectangle 2"/>
          <p:cNvSpPr>
            <a:spLocks noGrp="1" noRot="1" noChangeAspect="1" noChangeArrowheads="1" noTextEdit="1"/>
          </p:cNvSpPr>
          <p:nvPr>
            <p:ph type="sldImg"/>
          </p:nvPr>
        </p:nvSpPr>
        <p:spPr>
          <a:ln/>
        </p:spPr>
      </p:sp>
      <p:sp>
        <p:nvSpPr>
          <p:cNvPr id="5652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16238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0B0C7F4B-F65C-417F-9D60-D199244970F4}" type="slidenum">
              <a:rPr lang="es-ES"/>
              <a:pPr/>
              <a:t>37</a:t>
            </a:fld>
            <a:endParaRPr lang="es-ES"/>
          </a:p>
        </p:txBody>
      </p:sp>
      <p:sp>
        <p:nvSpPr>
          <p:cNvPr id="925698" name="Rectangle 2"/>
          <p:cNvSpPr>
            <a:spLocks noGrp="1" noRot="1" noChangeAspect="1" noChangeArrowheads="1" noTextEdit="1"/>
          </p:cNvSpPr>
          <p:nvPr>
            <p:ph type="sldImg"/>
          </p:nvPr>
        </p:nvSpPr>
        <p:spPr>
          <a:ln/>
        </p:spPr>
      </p:sp>
      <p:sp>
        <p:nvSpPr>
          <p:cNvPr id="92569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5364435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8017FAD6-189A-4C80-B97D-2FC0D35A1D44}" type="slidenum">
              <a:rPr lang="es-ES"/>
              <a:pPr/>
              <a:t>38</a:t>
            </a:fld>
            <a:endParaRPr lang="es-ES"/>
          </a:p>
        </p:txBody>
      </p:sp>
      <p:sp>
        <p:nvSpPr>
          <p:cNvPr id="941058" name="Rectangle 2"/>
          <p:cNvSpPr>
            <a:spLocks noGrp="1" noRot="1" noChangeAspect="1" noChangeArrowheads="1" noTextEdit="1"/>
          </p:cNvSpPr>
          <p:nvPr>
            <p:ph type="sldImg"/>
          </p:nvPr>
        </p:nvSpPr>
        <p:spPr>
          <a:ln/>
        </p:spPr>
      </p:sp>
      <p:sp>
        <p:nvSpPr>
          <p:cNvPr id="9410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8150955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2F4F2844-7248-4C68-A17F-D5F613E5CA82}" type="slidenum">
              <a:rPr lang="es-ES"/>
              <a:pPr/>
              <a:t>39</a:t>
            </a:fld>
            <a:endParaRPr lang="es-ES"/>
          </a:p>
        </p:txBody>
      </p:sp>
      <p:sp>
        <p:nvSpPr>
          <p:cNvPr id="939010" name="Rectangle 2"/>
          <p:cNvSpPr>
            <a:spLocks noGrp="1" noRot="1" noChangeAspect="1" noChangeArrowheads="1" noTextEdit="1"/>
          </p:cNvSpPr>
          <p:nvPr>
            <p:ph type="sldImg"/>
          </p:nvPr>
        </p:nvSpPr>
        <p:spPr>
          <a:ln/>
        </p:spPr>
      </p:sp>
      <p:sp>
        <p:nvSpPr>
          <p:cNvPr id="93901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248315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36B7220D-7228-49EF-81C6-16C96B0B2442}" type="slidenum">
              <a:rPr lang="es-ES"/>
              <a:pPr/>
              <a:t>4</a:t>
            </a:fld>
            <a:endParaRPr lang="es-ES"/>
          </a:p>
        </p:txBody>
      </p:sp>
      <p:sp>
        <p:nvSpPr>
          <p:cNvPr id="464898" name="Rectangle 2"/>
          <p:cNvSpPr>
            <a:spLocks noGrp="1" noRot="1" noChangeAspect="1" noChangeArrowheads="1" noTextEdit="1"/>
          </p:cNvSpPr>
          <p:nvPr>
            <p:ph type="sldImg"/>
          </p:nvPr>
        </p:nvSpPr>
        <p:spPr>
          <a:ln/>
        </p:spPr>
      </p:sp>
      <p:sp>
        <p:nvSpPr>
          <p:cNvPr id="46489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759928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67CD09EA-15EA-4203-B558-43DDA2B6ABB9}" type="slidenum">
              <a:rPr lang="es-ES"/>
              <a:pPr/>
              <a:t>40</a:t>
            </a:fld>
            <a:endParaRPr lang="es-ES"/>
          </a:p>
        </p:txBody>
      </p:sp>
      <p:sp>
        <p:nvSpPr>
          <p:cNvPr id="927746" name="Rectangle 2"/>
          <p:cNvSpPr>
            <a:spLocks noGrp="1" noRot="1" noChangeAspect="1" noChangeArrowheads="1" noTextEdit="1"/>
          </p:cNvSpPr>
          <p:nvPr>
            <p:ph type="sldImg"/>
          </p:nvPr>
        </p:nvSpPr>
        <p:spPr>
          <a:ln/>
        </p:spPr>
      </p:sp>
      <p:sp>
        <p:nvSpPr>
          <p:cNvPr id="9277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7464616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289B3841-BC23-458E-9C49-D10D50388C0D}" type="slidenum">
              <a:rPr lang="es-ES"/>
              <a:pPr/>
              <a:t>41</a:t>
            </a:fld>
            <a:endParaRPr lang="es-ES"/>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0607627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EB364963-4B20-4B3A-B648-C69B0FCC90B3}" type="slidenum">
              <a:rPr lang="es-ES"/>
              <a:pPr/>
              <a:t>42</a:t>
            </a:fld>
            <a:endParaRPr lang="es-ES"/>
          </a:p>
        </p:txBody>
      </p:sp>
      <p:sp>
        <p:nvSpPr>
          <p:cNvPr id="718850" name="Rectangle 2"/>
          <p:cNvSpPr>
            <a:spLocks noGrp="1" noRot="1" noChangeAspect="1" noChangeArrowheads="1" noTextEdit="1"/>
          </p:cNvSpPr>
          <p:nvPr>
            <p:ph type="sldImg"/>
          </p:nvPr>
        </p:nvSpPr>
        <p:spPr>
          <a:ln/>
        </p:spPr>
      </p:sp>
      <p:sp>
        <p:nvSpPr>
          <p:cNvPr id="7188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933657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653523CD-DD4B-4DE3-9CFA-486DDEA78AB8}" type="slidenum">
              <a:rPr lang="es-ES"/>
              <a:pPr/>
              <a:t>43</a:t>
            </a:fld>
            <a:endParaRPr lang="es-ES"/>
          </a:p>
        </p:txBody>
      </p:sp>
      <p:sp>
        <p:nvSpPr>
          <p:cNvPr id="720898" name="Rectangle 2"/>
          <p:cNvSpPr>
            <a:spLocks noGrp="1" noRot="1" noChangeAspect="1" noChangeArrowheads="1" noTextEdit="1"/>
          </p:cNvSpPr>
          <p:nvPr>
            <p:ph type="sldImg"/>
          </p:nvPr>
        </p:nvSpPr>
        <p:spPr>
          <a:ln/>
        </p:spPr>
      </p:sp>
      <p:sp>
        <p:nvSpPr>
          <p:cNvPr id="72089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888007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CFBDC504-4C66-4590-8AAB-A53A39AA6A5C}" type="slidenum">
              <a:rPr lang="es-ES"/>
              <a:pPr/>
              <a:t>44</a:t>
            </a:fld>
            <a:endParaRPr lang="es-ES"/>
          </a:p>
        </p:txBody>
      </p:sp>
      <p:sp>
        <p:nvSpPr>
          <p:cNvPr id="760834" name="Rectangle 2"/>
          <p:cNvSpPr>
            <a:spLocks noGrp="1" noRot="1" noChangeAspect="1" noChangeArrowheads="1" noTextEdit="1"/>
          </p:cNvSpPr>
          <p:nvPr>
            <p:ph type="sldImg"/>
          </p:nvPr>
        </p:nvSpPr>
        <p:spPr>
          <a:ln/>
        </p:spPr>
      </p:sp>
      <p:sp>
        <p:nvSpPr>
          <p:cNvPr id="7608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5322561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6610D01A-331B-46D6-92A2-D10A4176A3BD}" type="slidenum">
              <a:rPr lang="es-ES"/>
              <a:pPr/>
              <a:t>45</a:t>
            </a:fld>
            <a:endParaRPr lang="es-ES"/>
          </a:p>
        </p:txBody>
      </p:sp>
      <p:sp>
        <p:nvSpPr>
          <p:cNvPr id="722946" name="Rectangle 2"/>
          <p:cNvSpPr>
            <a:spLocks noGrp="1" noRot="1" noChangeAspect="1" noChangeArrowheads="1" noTextEdit="1"/>
          </p:cNvSpPr>
          <p:nvPr>
            <p:ph type="sldImg"/>
          </p:nvPr>
        </p:nvSpPr>
        <p:spPr>
          <a:ln/>
        </p:spPr>
      </p:sp>
      <p:sp>
        <p:nvSpPr>
          <p:cNvPr id="7229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9339110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E923691C-D194-491B-AEFC-57F556A860A3}" type="slidenum">
              <a:rPr lang="es-ES"/>
              <a:pPr/>
              <a:t>46</a:t>
            </a:fld>
            <a:endParaRPr lang="es-ES"/>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5031147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6CC93E91-886B-41BC-B03F-7429EE390D38}" type="slidenum">
              <a:rPr lang="es-ES"/>
              <a:pPr/>
              <a:t>47</a:t>
            </a:fld>
            <a:endParaRPr lang="es-ES"/>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3524123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4FD0D1F2-4860-4B94-9B42-61B7F5DB9CDA}" type="slidenum">
              <a:rPr lang="es-ES"/>
              <a:pPr/>
              <a:t>48</a:t>
            </a:fld>
            <a:endParaRPr lang="es-ES"/>
          </a:p>
        </p:txBody>
      </p:sp>
      <p:sp>
        <p:nvSpPr>
          <p:cNvPr id="949250" name="Rectangle 2"/>
          <p:cNvSpPr>
            <a:spLocks noGrp="1" noRot="1" noChangeAspect="1" noChangeArrowheads="1" noTextEdit="1"/>
          </p:cNvSpPr>
          <p:nvPr>
            <p:ph type="sldImg"/>
          </p:nvPr>
        </p:nvSpPr>
        <p:spPr>
          <a:ln/>
        </p:spPr>
      </p:sp>
      <p:sp>
        <p:nvSpPr>
          <p:cNvPr id="9492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79900467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7BBBBFC7-F775-42B7-8E5F-4C4923A03C98}" type="slidenum">
              <a:rPr lang="es-ES"/>
              <a:pPr/>
              <a:t>49</a:t>
            </a:fld>
            <a:endParaRPr lang="es-ES"/>
          </a:p>
        </p:txBody>
      </p:sp>
      <p:sp>
        <p:nvSpPr>
          <p:cNvPr id="764930" name="Rectangle 2"/>
          <p:cNvSpPr>
            <a:spLocks noGrp="1" noRot="1" noChangeAspect="1" noChangeArrowheads="1" noTextEdit="1"/>
          </p:cNvSpPr>
          <p:nvPr>
            <p:ph type="sldImg"/>
          </p:nvPr>
        </p:nvSpPr>
        <p:spPr>
          <a:ln/>
        </p:spPr>
      </p:sp>
      <p:sp>
        <p:nvSpPr>
          <p:cNvPr id="7649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38895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BFD73633-0DAA-4B5A-88BE-A1D964A4BB35}" type="slidenum">
              <a:rPr lang="es-ES"/>
              <a:pPr/>
              <a:t>5</a:t>
            </a:fld>
            <a:endParaRPr lang="es-ES"/>
          </a:p>
        </p:txBody>
      </p:sp>
      <p:sp>
        <p:nvSpPr>
          <p:cNvPr id="791554" name="Rectangle 2"/>
          <p:cNvSpPr>
            <a:spLocks noGrp="1" noRot="1" noChangeAspect="1" noChangeArrowheads="1" noTextEdit="1"/>
          </p:cNvSpPr>
          <p:nvPr>
            <p:ph type="sldImg"/>
          </p:nvPr>
        </p:nvSpPr>
        <p:spPr>
          <a:ln/>
        </p:spPr>
      </p:sp>
      <p:sp>
        <p:nvSpPr>
          <p:cNvPr id="791555" name="Rectangle 3"/>
          <p:cNvSpPr>
            <a:spLocks noGrp="1" noChangeArrowheads="1"/>
          </p:cNvSpPr>
          <p:nvPr>
            <p:ph type="body" idx="1"/>
          </p:nvPr>
        </p:nvSpPr>
        <p:spPr>
          <a:xfrm>
            <a:off x="504825" y="4953000"/>
            <a:ext cx="5792788" cy="4451350"/>
          </a:xfrm>
        </p:spPr>
        <p:txBody>
          <a:bodyPr/>
          <a:lstStyle/>
          <a:p>
            <a:r>
              <a:rPr lang="es-ES"/>
              <a:t>Es bien sabido que incluso desde una perspectiva de optimizar el uso global de los recursos no es deseable una excesiva carga en los enlaces. Cuando la carga aumenta el tiempo de servicio crece de forma exponencial y como consecuencia de esto las aplicaciones no pueden funcionar o retransmiten la información que creían perdida. Por tanto a partir de un cierto nivel de carga no solo crece el tiempo de servicio, sino que disminuye el rendimiento obtenido del enlace debido a las retransmisiones.</a:t>
            </a:r>
          </a:p>
          <a:p>
            <a:r>
              <a:rPr lang="es-ES"/>
              <a:t>El objetivo de la Calidad de Servicio es asegurar que en casos de carga relativamente elevada (la zona marcada como de ‘congestión moderada’ en la gráfica) las aplicaciones que lo requieran podrán disfrutar de un tiempo de servicio reducido. Si la red tiene siempre niveles de carga inferiores el funcionamiento se complica y no se obtiene beneficio al aplicar mecanismos de Calidad de Servicio. Si la red tiene normalmente niveles fuertes de congestión los mecanismos de Calidad de Servicio difícilmente serán capaces de asegurar el nivel de calidad pedido a las aplicaciones que así lo requieran.</a:t>
            </a:r>
          </a:p>
        </p:txBody>
      </p:sp>
    </p:spTree>
    <p:extLst>
      <p:ext uri="{BB962C8B-B14F-4D97-AF65-F5344CB8AC3E}">
        <p14:creationId xmlns:p14="http://schemas.microsoft.com/office/powerpoint/2010/main" val="18846876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70FF5A00-8B96-439C-AAB5-BA9F1F5FE88B}" type="slidenum">
              <a:rPr lang="es-ES"/>
              <a:pPr/>
              <a:t>50</a:t>
            </a:fld>
            <a:endParaRPr lang="es-ES"/>
          </a:p>
        </p:txBody>
      </p:sp>
      <p:sp>
        <p:nvSpPr>
          <p:cNvPr id="765954" name="Rectangle 2"/>
          <p:cNvSpPr>
            <a:spLocks noGrp="1" noRot="1" noChangeAspect="1" noChangeArrowheads="1" noTextEdit="1"/>
          </p:cNvSpPr>
          <p:nvPr>
            <p:ph type="sldImg"/>
          </p:nvPr>
        </p:nvSpPr>
        <p:spPr>
          <a:ln/>
        </p:spPr>
      </p:sp>
      <p:sp>
        <p:nvSpPr>
          <p:cNvPr id="7659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61536405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6756E2A3-672F-4B7E-B964-9AAECC99741C}" type="slidenum">
              <a:rPr lang="es-ES"/>
              <a:pPr/>
              <a:t>51</a:t>
            </a:fld>
            <a:endParaRPr lang="es-ES"/>
          </a:p>
        </p:txBody>
      </p:sp>
      <p:sp>
        <p:nvSpPr>
          <p:cNvPr id="726018" name="Rectangle 2"/>
          <p:cNvSpPr>
            <a:spLocks noGrp="1" noRot="1" noChangeAspect="1" noChangeArrowheads="1" noTextEdit="1"/>
          </p:cNvSpPr>
          <p:nvPr>
            <p:ph type="sldImg"/>
          </p:nvPr>
        </p:nvSpPr>
        <p:spPr>
          <a:ln/>
        </p:spPr>
      </p:sp>
      <p:sp>
        <p:nvSpPr>
          <p:cNvPr id="72601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226223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13519527-7621-4A0A-9541-B5E694F466E1}" type="slidenum">
              <a:rPr lang="es-ES"/>
              <a:pPr/>
              <a:t>52</a:t>
            </a:fld>
            <a:endParaRPr lang="es-ES"/>
          </a:p>
        </p:txBody>
      </p:sp>
      <p:sp>
        <p:nvSpPr>
          <p:cNvPr id="727042" name="Rectangle 2"/>
          <p:cNvSpPr>
            <a:spLocks noGrp="1" noRot="1" noChangeAspect="1" noChangeArrowheads="1" noTextEdit="1"/>
          </p:cNvSpPr>
          <p:nvPr>
            <p:ph type="sldImg"/>
          </p:nvPr>
        </p:nvSpPr>
        <p:spPr>
          <a:ln/>
        </p:spPr>
      </p:sp>
      <p:sp>
        <p:nvSpPr>
          <p:cNvPr id="7270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68607829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2E259599-2609-40C8-8C9F-61892823FB51}" type="slidenum">
              <a:rPr lang="es-ES"/>
              <a:pPr/>
              <a:t>53</a:t>
            </a:fld>
            <a:endParaRPr lang="es-ES"/>
          </a:p>
        </p:txBody>
      </p:sp>
      <p:sp>
        <p:nvSpPr>
          <p:cNvPr id="951298" name="Rectangle 2"/>
          <p:cNvSpPr>
            <a:spLocks noGrp="1" noRot="1" noChangeAspect="1" noChangeArrowheads="1" noTextEdit="1"/>
          </p:cNvSpPr>
          <p:nvPr>
            <p:ph type="sldImg"/>
          </p:nvPr>
        </p:nvSpPr>
        <p:spPr>
          <a:xfrm>
            <a:off x="590550" y="487363"/>
            <a:ext cx="5648325" cy="4237037"/>
          </a:xfrm>
          <a:ln/>
        </p:spPr>
      </p:sp>
      <p:sp>
        <p:nvSpPr>
          <p:cNvPr id="951299" name="Rectangle 3"/>
          <p:cNvSpPr>
            <a:spLocks noGrp="1" noChangeArrowheads="1"/>
          </p:cNvSpPr>
          <p:nvPr>
            <p:ph type="body" idx="1"/>
          </p:nvPr>
        </p:nvSpPr>
        <p:spPr>
          <a:xfrm>
            <a:off x="504825" y="4953000"/>
            <a:ext cx="5792788" cy="4451350"/>
          </a:xfrm>
        </p:spPr>
        <p:txBody>
          <a:bodyPr/>
          <a:lstStyle/>
          <a:p>
            <a:endParaRPr lang="es-ES"/>
          </a:p>
        </p:txBody>
      </p:sp>
    </p:spTree>
    <p:extLst>
      <p:ext uri="{BB962C8B-B14F-4D97-AF65-F5344CB8AC3E}">
        <p14:creationId xmlns:p14="http://schemas.microsoft.com/office/powerpoint/2010/main" val="141042835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92E19898-CE8B-4019-B898-23DC0E1B3773}" type="slidenum">
              <a:rPr lang="es-ES"/>
              <a:pPr/>
              <a:t>54</a:t>
            </a:fld>
            <a:endParaRPr lang="es-ES"/>
          </a:p>
        </p:txBody>
      </p:sp>
      <p:sp>
        <p:nvSpPr>
          <p:cNvPr id="766978" name="Rectangle 2"/>
          <p:cNvSpPr>
            <a:spLocks noGrp="1" noRot="1" noChangeAspect="1" noChangeArrowheads="1" noTextEdit="1"/>
          </p:cNvSpPr>
          <p:nvPr>
            <p:ph type="sldImg"/>
          </p:nvPr>
        </p:nvSpPr>
        <p:spPr>
          <a:ln/>
        </p:spPr>
      </p:sp>
      <p:sp>
        <p:nvSpPr>
          <p:cNvPr id="76697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9254072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A9CDB5D6-28D8-4C8B-BC49-D3FCB4406320}" type="slidenum">
              <a:rPr lang="es-ES"/>
              <a:pPr/>
              <a:t>55</a:t>
            </a:fld>
            <a:endParaRPr lang="es-ES"/>
          </a:p>
        </p:txBody>
      </p:sp>
      <p:sp>
        <p:nvSpPr>
          <p:cNvPr id="763906" name="Rectangle 2"/>
          <p:cNvSpPr>
            <a:spLocks noGrp="1" noRot="1" noChangeAspect="1" noChangeArrowheads="1" noTextEdit="1"/>
          </p:cNvSpPr>
          <p:nvPr>
            <p:ph type="sldImg"/>
          </p:nvPr>
        </p:nvSpPr>
        <p:spPr>
          <a:ln/>
        </p:spPr>
      </p:sp>
      <p:sp>
        <p:nvSpPr>
          <p:cNvPr id="7639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01851706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1E1CBEEF-03E0-4774-92B6-7526F6747260}" type="slidenum">
              <a:rPr lang="es-ES"/>
              <a:pPr/>
              <a:t>56</a:t>
            </a:fld>
            <a:endParaRPr lang="es-ES"/>
          </a:p>
        </p:txBody>
      </p:sp>
      <p:sp>
        <p:nvSpPr>
          <p:cNvPr id="943106" name="Rectangle 2"/>
          <p:cNvSpPr>
            <a:spLocks noGrp="1" noRot="1" noChangeAspect="1" noChangeArrowheads="1" noTextEdit="1"/>
          </p:cNvSpPr>
          <p:nvPr>
            <p:ph type="sldImg"/>
          </p:nvPr>
        </p:nvSpPr>
        <p:spPr>
          <a:ln/>
        </p:spPr>
      </p:sp>
      <p:sp>
        <p:nvSpPr>
          <p:cNvPr id="9431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88429158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89049E84-974C-485E-8031-2CCE5F8D300E}" type="slidenum">
              <a:rPr lang="es-ES"/>
              <a:pPr/>
              <a:t>57</a:t>
            </a:fld>
            <a:endParaRPr lang="es-ES"/>
          </a:p>
        </p:txBody>
      </p:sp>
      <p:sp>
        <p:nvSpPr>
          <p:cNvPr id="905218" name="Rectangle 2"/>
          <p:cNvSpPr>
            <a:spLocks noGrp="1" noRot="1" noChangeAspect="1" noChangeArrowheads="1" noTextEdit="1"/>
          </p:cNvSpPr>
          <p:nvPr>
            <p:ph type="sldImg"/>
          </p:nvPr>
        </p:nvSpPr>
        <p:spPr>
          <a:ln/>
        </p:spPr>
      </p:sp>
      <p:sp>
        <p:nvSpPr>
          <p:cNvPr id="90521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6600394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60C6819D-C621-46AF-8864-90B3C4535343}" type="slidenum">
              <a:rPr lang="es-ES"/>
              <a:pPr/>
              <a:t>58</a:t>
            </a:fld>
            <a:endParaRPr lang="es-ES"/>
          </a:p>
        </p:txBody>
      </p:sp>
      <p:sp>
        <p:nvSpPr>
          <p:cNvPr id="957442" name="Rectangle 2"/>
          <p:cNvSpPr>
            <a:spLocks noGrp="1" noRot="1" noChangeAspect="1" noChangeArrowheads="1" noTextEdit="1"/>
          </p:cNvSpPr>
          <p:nvPr>
            <p:ph type="sldImg"/>
          </p:nvPr>
        </p:nvSpPr>
        <p:spPr>
          <a:ln/>
        </p:spPr>
      </p:sp>
      <p:sp>
        <p:nvSpPr>
          <p:cNvPr id="9574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32770003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6455B866-57E2-404E-9242-8A4D7D36AA23}" type="slidenum">
              <a:rPr lang="es-ES"/>
              <a:pPr/>
              <a:t>59</a:t>
            </a:fld>
            <a:endParaRPr lang="es-ES"/>
          </a:p>
        </p:txBody>
      </p:sp>
      <p:sp>
        <p:nvSpPr>
          <p:cNvPr id="845826" name="Rectangle 2"/>
          <p:cNvSpPr>
            <a:spLocks noGrp="1" noRot="1" noChangeAspect="1" noChangeArrowheads="1" noTextEdit="1"/>
          </p:cNvSpPr>
          <p:nvPr>
            <p:ph type="sldImg"/>
          </p:nvPr>
        </p:nvSpPr>
        <p:spPr>
          <a:ln/>
        </p:spPr>
      </p:sp>
      <p:sp>
        <p:nvSpPr>
          <p:cNvPr id="8458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22746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F7CE7429-473E-462A-8088-1E9146181CE5}" type="slidenum">
              <a:rPr lang="es-ES"/>
              <a:pPr/>
              <a:t>6</a:t>
            </a:fld>
            <a:endParaRPr lang="es-ES"/>
          </a:p>
        </p:txBody>
      </p:sp>
      <p:sp>
        <p:nvSpPr>
          <p:cNvPr id="755714" name="Rectangle 2"/>
          <p:cNvSpPr>
            <a:spLocks noGrp="1" noRot="1" noChangeAspect="1" noChangeArrowheads="1" noTextEdit="1"/>
          </p:cNvSpPr>
          <p:nvPr>
            <p:ph type="sldImg"/>
          </p:nvPr>
        </p:nvSpPr>
        <p:spPr>
          <a:ln/>
        </p:spPr>
      </p:sp>
      <p:sp>
        <p:nvSpPr>
          <p:cNvPr id="7557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55911106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B3954B23-EB9E-4E48-A555-1128AAF41787}" type="slidenum">
              <a:rPr lang="es-ES"/>
              <a:pPr/>
              <a:t>60</a:t>
            </a:fld>
            <a:endParaRPr lang="es-ES"/>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33711889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949CAC9F-699D-43CE-9074-2D0AC7051B74}" type="slidenum">
              <a:rPr lang="es-ES"/>
              <a:pPr/>
              <a:t>61</a:t>
            </a:fld>
            <a:endParaRPr lang="es-ES"/>
          </a:p>
        </p:txBody>
      </p:sp>
      <p:sp>
        <p:nvSpPr>
          <p:cNvPr id="929794" name="Rectangle 2"/>
          <p:cNvSpPr>
            <a:spLocks noGrp="1" noRot="1" noChangeAspect="1" noChangeArrowheads="1" noTextEdit="1"/>
          </p:cNvSpPr>
          <p:nvPr>
            <p:ph type="sldImg"/>
          </p:nvPr>
        </p:nvSpPr>
        <p:spPr>
          <a:ln/>
        </p:spPr>
      </p:sp>
      <p:sp>
        <p:nvSpPr>
          <p:cNvPr id="92979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5373994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AECDC384-C1A3-4CB0-BBC7-576411EA3502}" type="slidenum">
              <a:rPr lang="es-ES"/>
              <a:pPr/>
              <a:t>62</a:t>
            </a:fld>
            <a:endParaRPr lang="es-ES"/>
          </a:p>
        </p:txBody>
      </p:sp>
      <p:sp>
        <p:nvSpPr>
          <p:cNvPr id="892930" name="Rectangle 2"/>
          <p:cNvSpPr>
            <a:spLocks noGrp="1" noRot="1" noChangeAspect="1" noChangeArrowheads="1" noTextEdit="1"/>
          </p:cNvSpPr>
          <p:nvPr>
            <p:ph type="sldImg"/>
          </p:nvPr>
        </p:nvSpPr>
        <p:spPr>
          <a:ln/>
        </p:spPr>
      </p:sp>
      <p:sp>
        <p:nvSpPr>
          <p:cNvPr id="8929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6883425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B2B1AAD8-6DDA-4563-A9BF-B47BCEC668CA}" type="slidenum">
              <a:rPr lang="es-ES"/>
              <a:pPr/>
              <a:t>63</a:t>
            </a:fld>
            <a:endParaRPr lang="es-ES"/>
          </a:p>
        </p:txBody>
      </p:sp>
      <p:sp>
        <p:nvSpPr>
          <p:cNvPr id="894978" name="Rectangle 2"/>
          <p:cNvSpPr>
            <a:spLocks noGrp="1" noRot="1" noChangeAspect="1" noChangeArrowheads="1" noTextEdit="1"/>
          </p:cNvSpPr>
          <p:nvPr>
            <p:ph type="sldImg"/>
          </p:nvPr>
        </p:nvSpPr>
        <p:spPr>
          <a:ln/>
        </p:spPr>
      </p:sp>
      <p:sp>
        <p:nvSpPr>
          <p:cNvPr id="89497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9754773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8D682844-ABA1-4E72-96D7-1F82B0F8DF96}" type="slidenum">
              <a:rPr lang="es-ES"/>
              <a:pPr/>
              <a:t>64</a:t>
            </a:fld>
            <a:endParaRPr lang="es-ES"/>
          </a:p>
        </p:txBody>
      </p:sp>
      <p:sp>
        <p:nvSpPr>
          <p:cNvPr id="897026" name="Rectangle 2"/>
          <p:cNvSpPr>
            <a:spLocks noGrp="1" noRot="1" noChangeAspect="1" noChangeArrowheads="1" noTextEdit="1"/>
          </p:cNvSpPr>
          <p:nvPr>
            <p:ph type="sldImg"/>
          </p:nvPr>
        </p:nvSpPr>
        <p:spPr>
          <a:ln/>
        </p:spPr>
      </p:sp>
      <p:sp>
        <p:nvSpPr>
          <p:cNvPr id="8970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39921883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35AE263E-C49A-4C8A-BDCA-797379B7EF67}" type="slidenum">
              <a:rPr lang="es-ES"/>
              <a:pPr/>
              <a:t>65</a:t>
            </a:fld>
            <a:endParaRPr lang="es-ES"/>
          </a:p>
        </p:txBody>
      </p:sp>
      <p:sp>
        <p:nvSpPr>
          <p:cNvPr id="886786" name="Rectangle 2"/>
          <p:cNvSpPr>
            <a:spLocks noGrp="1" noRot="1" noChangeAspect="1" noChangeArrowheads="1" noTextEdit="1"/>
          </p:cNvSpPr>
          <p:nvPr>
            <p:ph type="sldImg"/>
          </p:nvPr>
        </p:nvSpPr>
        <p:spPr>
          <a:ln/>
        </p:spPr>
      </p:sp>
      <p:sp>
        <p:nvSpPr>
          <p:cNvPr id="88678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9741219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5DC1F1AD-3DDD-4869-840B-6BB303C4E032}" type="slidenum">
              <a:rPr lang="es-ES"/>
              <a:pPr/>
              <a:t>66</a:t>
            </a:fld>
            <a:endParaRPr lang="es-ES"/>
          </a:p>
        </p:txBody>
      </p:sp>
      <p:sp>
        <p:nvSpPr>
          <p:cNvPr id="953346" name="Rectangle 2"/>
          <p:cNvSpPr>
            <a:spLocks noGrp="1" noRot="1" noChangeAspect="1" noChangeArrowheads="1" noTextEdit="1"/>
          </p:cNvSpPr>
          <p:nvPr>
            <p:ph type="sldImg"/>
          </p:nvPr>
        </p:nvSpPr>
        <p:spPr>
          <a:ln/>
        </p:spPr>
      </p:sp>
      <p:sp>
        <p:nvSpPr>
          <p:cNvPr id="9533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7867604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27C0121C-29DD-4280-AC38-BE26849BEFFF}" type="slidenum">
              <a:rPr lang="es-ES"/>
              <a:pPr/>
              <a:t>67</a:t>
            </a:fld>
            <a:endParaRPr lang="es-ES"/>
          </a:p>
        </p:txBody>
      </p:sp>
      <p:sp>
        <p:nvSpPr>
          <p:cNvPr id="836610" name="Rectangle 2"/>
          <p:cNvSpPr>
            <a:spLocks noGrp="1" noRot="1" noChangeAspect="1" noChangeArrowheads="1" noTextEdit="1"/>
          </p:cNvSpPr>
          <p:nvPr>
            <p:ph type="sldImg"/>
          </p:nvPr>
        </p:nvSpPr>
        <p:spPr>
          <a:ln/>
        </p:spPr>
      </p:sp>
      <p:sp>
        <p:nvSpPr>
          <p:cNvPr id="83661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23472180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9880159F-6043-40DE-872D-2D766A9FBC09}" type="slidenum">
              <a:rPr lang="es-ES"/>
              <a:pPr/>
              <a:t>68</a:t>
            </a:fld>
            <a:endParaRPr lang="es-ES"/>
          </a:p>
        </p:txBody>
      </p:sp>
      <p:sp>
        <p:nvSpPr>
          <p:cNvPr id="931842" name="Rectangle 2"/>
          <p:cNvSpPr>
            <a:spLocks noGrp="1" noRot="1" noChangeAspect="1" noChangeArrowheads="1" noTextEdit="1"/>
          </p:cNvSpPr>
          <p:nvPr>
            <p:ph type="sldImg"/>
          </p:nvPr>
        </p:nvSpPr>
        <p:spPr>
          <a:ln/>
        </p:spPr>
      </p:sp>
      <p:sp>
        <p:nvSpPr>
          <p:cNvPr id="9318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8000639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411091E3-221B-457E-8C15-F9B7D91D872C}" type="slidenum">
              <a:rPr lang="es-ES"/>
              <a:pPr/>
              <a:t>69</a:t>
            </a:fld>
            <a:endParaRPr lang="es-ES"/>
          </a:p>
        </p:txBody>
      </p:sp>
      <p:sp>
        <p:nvSpPr>
          <p:cNvPr id="843778" name="Rectangle 2"/>
          <p:cNvSpPr>
            <a:spLocks noGrp="1" noRot="1" noChangeAspect="1" noChangeArrowheads="1" noTextEdit="1"/>
          </p:cNvSpPr>
          <p:nvPr>
            <p:ph type="sldImg"/>
          </p:nvPr>
        </p:nvSpPr>
        <p:spPr>
          <a:ln/>
        </p:spPr>
      </p:sp>
      <p:sp>
        <p:nvSpPr>
          <p:cNvPr id="84377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1410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33C52FF3-9E07-4EA6-AD14-9388926FD06B}" type="slidenum">
              <a:rPr lang="es-ES"/>
              <a:pPr/>
              <a:t>7</a:t>
            </a:fld>
            <a:endParaRPr lang="es-ES"/>
          </a:p>
        </p:txBody>
      </p:sp>
      <p:sp>
        <p:nvSpPr>
          <p:cNvPr id="789506" name="Rectangle 2"/>
          <p:cNvSpPr>
            <a:spLocks noGrp="1" noRot="1" noChangeAspect="1" noChangeArrowheads="1" noTextEdit="1"/>
          </p:cNvSpPr>
          <p:nvPr>
            <p:ph type="sldImg"/>
          </p:nvPr>
        </p:nvSpPr>
        <p:spPr>
          <a:ln/>
        </p:spPr>
      </p:sp>
      <p:sp>
        <p:nvSpPr>
          <p:cNvPr id="789507" name="Rectangle 3"/>
          <p:cNvSpPr>
            <a:spLocks noGrp="1" noChangeArrowheads="1"/>
          </p:cNvSpPr>
          <p:nvPr>
            <p:ph type="body" idx="1"/>
          </p:nvPr>
        </p:nvSpPr>
        <p:spPr>
          <a:xfrm>
            <a:off x="504825" y="4953000"/>
            <a:ext cx="5792788" cy="4451350"/>
          </a:xfrm>
        </p:spPr>
        <p:txBody>
          <a:bodyPr/>
          <a:lstStyle/>
          <a:p>
            <a:endParaRPr lang="es-ES"/>
          </a:p>
        </p:txBody>
      </p:sp>
    </p:spTree>
    <p:extLst>
      <p:ext uri="{BB962C8B-B14F-4D97-AF65-F5344CB8AC3E}">
        <p14:creationId xmlns:p14="http://schemas.microsoft.com/office/powerpoint/2010/main" val="108218327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C6BA674B-ADC3-4BE5-9F61-A34DFF3D4182}" type="slidenum">
              <a:rPr lang="es-ES"/>
              <a:pPr/>
              <a:t>70</a:t>
            </a:fld>
            <a:endParaRPr lang="es-ES"/>
          </a:p>
        </p:txBody>
      </p:sp>
      <p:sp>
        <p:nvSpPr>
          <p:cNvPr id="842754" name="Rectangle 2"/>
          <p:cNvSpPr>
            <a:spLocks noGrp="1" noRot="1" noChangeAspect="1" noChangeArrowheads="1" noTextEdit="1"/>
          </p:cNvSpPr>
          <p:nvPr>
            <p:ph type="sldImg"/>
          </p:nvPr>
        </p:nvSpPr>
        <p:spPr>
          <a:ln/>
        </p:spPr>
      </p:sp>
      <p:sp>
        <p:nvSpPr>
          <p:cNvPr id="8427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09323922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66207316-06D0-4E8C-903E-45F269E8E066}" type="slidenum">
              <a:rPr lang="es-ES"/>
              <a:pPr/>
              <a:t>71</a:t>
            </a:fld>
            <a:endParaRPr lang="es-ES"/>
          </a:p>
        </p:txBody>
      </p:sp>
      <p:sp>
        <p:nvSpPr>
          <p:cNvPr id="841730" name="Rectangle 2"/>
          <p:cNvSpPr>
            <a:spLocks noGrp="1" noRot="1" noChangeAspect="1" noChangeArrowheads="1" noTextEdit="1"/>
          </p:cNvSpPr>
          <p:nvPr>
            <p:ph type="sldImg"/>
          </p:nvPr>
        </p:nvSpPr>
        <p:spPr>
          <a:ln/>
        </p:spPr>
      </p:sp>
      <p:sp>
        <p:nvSpPr>
          <p:cNvPr id="8417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6082444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A3A3C0FB-6FF5-4567-94DB-6A14EC1807D3}" type="slidenum">
              <a:rPr lang="es-ES"/>
              <a:pPr/>
              <a:t>72</a:t>
            </a:fld>
            <a:endParaRPr lang="es-ES"/>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7232339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C443D91D-0230-4AF2-B8D1-7E913BA27C35}" type="slidenum">
              <a:rPr lang="es-ES"/>
              <a:pPr/>
              <a:t>73</a:t>
            </a:fld>
            <a:endParaRPr lang="es-ES"/>
          </a:p>
        </p:txBody>
      </p:sp>
      <p:sp>
        <p:nvSpPr>
          <p:cNvPr id="852994" name="Rectangle 2"/>
          <p:cNvSpPr>
            <a:spLocks noGrp="1" noRot="1" noChangeAspect="1" noChangeArrowheads="1" noTextEdit="1"/>
          </p:cNvSpPr>
          <p:nvPr>
            <p:ph type="sldImg"/>
          </p:nvPr>
        </p:nvSpPr>
        <p:spPr>
          <a:ln/>
        </p:spPr>
      </p:sp>
      <p:sp>
        <p:nvSpPr>
          <p:cNvPr id="85299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08148007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8CD175F8-5B4F-4B1A-9EE5-656DCBEFDB4E}" type="slidenum">
              <a:rPr lang="es-ES"/>
              <a:pPr/>
              <a:t>74</a:t>
            </a:fld>
            <a:endParaRPr lang="es-ES"/>
          </a:p>
        </p:txBody>
      </p:sp>
      <p:sp>
        <p:nvSpPr>
          <p:cNvPr id="826370" name="Rectangle 2"/>
          <p:cNvSpPr>
            <a:spLocks noGrp="1" noRot="1" noChangeAspect="1" noChangeArrowheads="1" noTextEdit="1"/>
          </p:cNvSpPr>
          <p:nvPr>
            <p:ph type="sldImg"/>
          </p:nvPr>
        </p:nvSpPr>
        <p:spPr>
          <a:ln/>
        </p:spPr>
      </p:sp>
      <p:sp>
        <p:nvSpPr>
          <p:cNvPr id="826371" name="Rectangle 3"/>
          <p:cNvSpPr>
            <a:spLocks noGrp="1" noChangeArrowheads="1"/>
          </p:cNvSpPr>
          <p:nvPr>
            <p:ph type="body" idx="1"/>
          </p:nvPr>
        </p:nvSpPr>
        <p:spPr/>
        <p:txBody>
          <a:bodyPr/>
          <a:lstStyle/>
          <a:p>
            <a:r>
              <a:rPr lang="es-ES"/>
              <a:t>El funcionamiento de ECN en IP y TCP es el siguiente:</a:t>
            </a:r>
          </a:p>
          <a:p>
            <a:r>
              <a:rPr lang="es-ES"/>
              <a:t>Si el host emisor soporta ECN pone siempre a 1 el primer bit ECN (ECN =’10’)</a:t>
            </a:r>
          </a:p>
          <a:p>
            <a:r>
              <a:rPr lang="es-ES"/>
              <a:t>Si un router detecta congestión marca a 1 el segundo bit (ECN = ’11’)</a:t>
            </a:r>
          </a:p>
          <a:p>
            <a:r>
              <a:rPr lang="es-ES"/>
              <a:t>Cuando el host receptor ve que el segundo bit ECN está puesto devuelve al emisor un segmento TCP con el bit ECE puesto</a:t>
            </a:r>
          </a:p>
          <a:p>
            <a:r>
              <a:rPr lang="es-ES"/>
              <a:t>Cuando el emisor recibe un segmento con el bit ECE puesto reduce su ventana como si se hubiera perdido el segmento (slow start). Además le envía al receptor un segmento TCP con el bit CWR puesto (esto actúa como ‘acuse de recibo’ del segmento con el bit ECE)</a:t>
            </a:r>
          </a:p>
          <a:p>
            <a:endParaRPr lang="es-ES"/>
          </a:p>
        </p:txBody>
      </p:sp>
    </p:spTree>
    <p:extLst>
      <p:ext uri="{BB962C8B-B14F-4D97-AF65-F5344CB8AC3E}">
        <p14:creationId xmlns:p14="http://schemas.microsoft.com/office/powerpoint/2010/main" val="88400082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A87E64F2-B11F-40C3-9362-805052BBAA1C}" type="slidenum">
              <a:rPr lang="es-ES"/>
              <a:pPr/>
              <a:t>75</a:t>
            </a:fld>
            <a:endParaRPr lang="es-ES"/>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44357727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2BD4B518-D996-4849-B909-21D85FC2675F}" type="slidenum">
              <a:rPr lang="es-ES"/>
              <a:pPr/>
              <a:t>76</a:t>
            </a:fld>
            <a:endParaRPr lang="es-ES"/>
          </a:p>
        </p:txBody>
      </p:sp>
      <p:sp>
        <p:nvSpPr>
          <p:cNvPr id="854018" name="Rectangle 2"/>
          <p:cNvSpPr>
            <a:spLocks noGrp="1" noRot="1" noChangeAspect="1" noChangeArrowheads="1" noTextEdit="1"/>
          </p:cNvSpPr>
          <p:nvPr>
            <p:ph type="sldImg"/>
          </p:nvPr>
        </p:nvSpPr>
        <p:spPr>
          <a:ln/>
        </p:spPr>
      </p:sp>
      <p:sp>
        <p:nvSpPr>
          <p:cNvPr id="85401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0944951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0A09AA16-1E45-40C9-B5D2-09D6A962872E}" type="slidenum">
              <a:rPr lang="es-ES"/>
              <a:pPr/>
              <a:t>77</a:t>
            </a:fld>
            <a:endParaRPr lang="es-ES"/>
          </a:p>
        </p:txBody>
      </p:sp>
      <p:sp>
        <p:nvSpPr>
          <p:cNvPr id="855042" name="Rectangle 2"/>
          <p:cNvSpPr>
            <a:spLocks noGrp="1" noRot="1" noChangeAspect="1" noChangeArrowheads="1" noTextEdit="1"/>
          </p:cNvSpPr>
          <p:nvPr>
            <p:ph type="sldImg"/>
          </p:nvPr>
        </p:nvSpPr>
        <p:spPr>
          <a:ln/>
        </p:spPr>
      </p:sp>
      <p:sp>
        <p:nvSpPr>
          <p:cNvPr id="8550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047135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5A651943-B298-4AD9-937D-C47BCC6D42C8}" type="slidenum">
              <a:rPr lang="es-ES"/>
              <a:pPr/>
              <a:t>8</a:t>
            </a:fld>
            <a:endParaRPr lang="es-ES"/>
          </a:p>
        </p:txBody>
      </p:sp>
      <p:sp>
        <p:nvSpPr>
          <p:cNvPr id="675842" name="Rectangle 2"/>
          <p:cNvSpPr>
            <a:spLocks noGrp="1" noRot="1" noChangeAspect="1" noChangeArrowheads="1" noTextEdit="1"/>
          </p:cNvSpPr>
          <p:nvPr>
            <p:ph type="sldImg"/>
          </p:nvPr>
        </p:nvSpPr>
        <p:spPr>
          <a:ln/>
        </p:spPr>
      </p:sp>
      <p:sp>
        <p:nvSpPr>
          <p:cNvPr id="6758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87567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s-ES"/>
              <a:t>Calidad de Servicio (QoS)</a:t>
            </a:r>
          </a:p>
        </p:txBody>
      </p:sp>
      <p:sp>
        <p:nvSpPr>
          <p:cNvPr id="6" name="Rectangle 6"/>
          <p:cNvSpPr>
            <a:spLocks noGrp="1" noChangeArrowheads="1"/>
          </p:cNvSpPr>
          <p:nvPr>
            <p:ph type="ftr" sz="quarter" idx="4"/>
          </p:nvPr>
        </p:nvSpPr>
        <p:spPr>
          <a:ln/>
        </p:spPr>
        <p:txBody>
          <a:bodyPr/>
          <a:lstStyle/>
          <a:p>
            <a:r>
              <a:rPr lang="es-ES"/>
              <a:t>Ampliación Redes</a:t>
            </a:r>
          </a:p>
        </p:txBody>
      </p:sp>
      <p:sp>
        <p:nvSpPr>
          <p:cNvPr id="7" name="Rectangle 7"/>
          <p:cNvSpPr>
            <a:spLocks noGrp="1" noChangeArrowheads="1"/>
          </p:cNvSpPr>
          <p:nvPr>
            <p:ph type="sldNum" sz="quarter" idx="5"/>
          </p:nvPr>
        </p:nvSpPr>
        <p:spPr>
          <a:ln/>
        </p:spPr>
        <p:txBody>
          <a:bodyPr/>
          <a:lstStyle/>
          <a:p>
            <a:r>
              <a:rPr lang="es-ES"/>
              <a:t>6-</a:t>
            </a:r>
            <a:fld id="{3EC2CC01-E731-4714-827C-2145D90DEE28}" type="slidenum">
              <a:rPr lang="es-ES"/>
              <a:pPr/>
              <a:t>9</a:t>
            </a:fld>
            <a:endParaRPr lang="es-ES"/>
          </a:p>
        </p:txBody>
      </p:sp>
      <p:sp>
        <p:nvSpPr>
          <p:cNvPr id="903170" name="Rectangle 2"/>
          <p:cNvSpPr>
            <a:spLocks noGrp="1" noRot="1" noChangeAspect="1" noChangeArrowheads="1" noTextEdit="1"/>
          </p:cNvSpPr>
          <p:nvPr>
            <p:ph type="sldImg"/>
          </p:nvPr>
        </p:nvSpPr>
        <p:spPr>
          <a:ln/>
        </p:spPr>
      </p:sp>
      <p:sp>
        <p:nvSpPr>
          <p:cNvPr id="9031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22233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número de diapositiva"/>
          <p:cNvSpPr>
            <a:spLocks noGrp="1"/>
          </p:cNvSpPr>
          <p:nvPr>
            <p:ph type="sldNum" sz="quarter" idx="10"/>
          </p:nvPr>
        </p:nvSpPr>
        <p:spPr/>
        <p:txBody>
          <a:bodyPr/>
          <a:lstStyle>
            <a:lvl1pPr>
              <a:defRPr/>
            </a:lvl1pPr>
          </a:lstStyle>
          <a:p>
            <a:r>
              <a:rPr lang="es-ES"/>
              <a:t>Ampliación Redes 6-</a:t>
            </a:r>
            <a:fld id="{19DA8D48-1BBB-44E3-9750-FE8CA0A8371E}"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número de diapositiva"/>
          <p:cNvSpPr>
            <a:spLocks noGrp="1"/>
          </p:cNvSpPr>
          <p:nvPr>
            <p:ph type="sldNum" sz="quarter" idx="10"/>
          </p:nvPr>
        </p:nvSpPr>
        <p:spPr/>
        <p:txBody>
          <a:bodyPr/>
          <a:lstStyle>
            <a:lvl1pPr>
              <a:defRPr/>
            </a:lvl1pPr>
          </a:lstStyle>
          <a:p>
            <a:r>
              <a:rPr lang="es-ES"/>
              <a:t>Ampliación Redes 6-</a:t>
            </a:r>
            <a:fld id="{14EFECD8-0289-4E9C-AECA-2CCDDA0691A8}"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número de diapositiva"/>
          <p:cNvSpPr>
            <a:spLocks noGrp="1"/>
          </p:cNvSpPr>
          <p:nvPr>
            <p:ph type="sldNum" sz="quarter" idx="10"/>
          </p:nvPr>
        </p:nvSpPr>
        <p:spPr/>
        <p:txBody>
          <a:bodyPr/>
          <a:lstStyle>
            <a:lvl1pPr>
              <a:defRPr/>
            </a:lvl1pPr>
          </a:lstStyle>
          <a:p>
            <a:r>
              <a:rPr lang="es-ES"/>
              <a:t>Ampliación Redes 6-</a:t>
            </a:r>
            <a:fld id="{78E0655A-2B16-411D-AE0A-DBCEB8410E4A}"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685800" y="1981200"/>
            <a:ext cx="7772400" cy="4114800"/>
          </a:xfrm>
        </p:spPr>
        <p:txBody>
          <a:bodyPr/>
          <a:lstStyle/>
          <a:p>
            <a:endParaRPr lang="es-ES"/>
          </a:p>
        </p:txBody>
      </p:sp>
      <p:sp>
        <p:nvSpPr>
          <p:cNvPr id="4" name="3 Marcador de número de diapositiva"/>
          <p:cNvSpPr>
            <a:spLocks noGrp="1"/>
          </p:cNvSpPr>
          <p:nvPr>
            <p:ph type="sldNum" sz="quarter" idx="10"/>
          </p:nvPr>
        </p:nvSpPr>
        <p:spPr>
          <a:xfrm>
            <a:off x="3132138" y="6513513"/>
            <a:ext cx="2767012" cy="344487"/>
          </a:xfrm>
        </p:spPr>
        <p:txBody>
          <a:bodyPr/>
          <a:lstStyle>
            <a:lvl1pPr>
              <a:defRPr/>
            </a:lvl1pPr>
          </a:lstStyle>
          <a:p>
            <a:r>
              <a:rPr lang="es-ES"/>
              <a:t>Ampliación Redes 6-</a:t>
            </a:r>
            <a:fld id="{2D58DB9F-3D93-4B41-B8B6-C3BB0C49DD6F}"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número de diapositiva"/>
          <p:cNvSpPr>
            <a:spLocks noGrp="1"/>
          </p:cNvSpPr>
          <p:nvPr>
            <p:ph type="sldNum" sz="quarter" idx="10"/>
          </p:nvPr>
        </p:nvSpPr>
        <p:spPr>
          <a:xfrm>
            <a:off x="3132138" y="6513513"/>
            <a:ext cx="2767012" cy="344487"/>
          </a:xfrm>
        </p:spPr>
        <p:txBody>
          <a:bodyPr/>
          <a:lstStyle>
            <a:lvl1pPr>
              <a:defRPr/>
            </a:lvl1pPr>
          </a:lstStyle>
          <a:p>
            <a:r>
              <a:rPr lang="es-ES"/>
              <a:t>Ampliación Redes 6-</a:t>
            </a:r>
            <a:fld id="{1AA8EBC9-B66D-4EF9-88D8-03FB56CA9507}"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número de diapositiva"/>
          <p:cNvSpPr>
            <a:spLocks noGrp="1"/>
          </p:cNvSpPr>
          <p:nvPr>
            <p:ph type="sldNum" sz="quarter" idx="10"/>
          </p:nvPr>
        </p:nvSpPr>
        <p:spPr/>
        <p:txBody>
          <a:bodyPr/>
          <a:lstStyle>
            <a:lvl1pPr>
              <a:defRPr/>
            </a:lvl1pPr>
          </a:lstStyle>
          <a:p>
            <a:r>
              <a:rPr lang="es-ES"/>
              <a:t>Ampliación Redes 6-</a:t>
            </a:r>
            <a:fld id="{DB60A035-67BD-4E45-9CCA-BC00F4F0A26A}"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número de diapositiva"/>
          <p:cNvSpPr>
            <a:spLocks noGrp="1"/>
          </p:cNvSpPr>
          <p:nvPr>
            <p:ph type="sldNum" sz="quarter" idx="10"/>
          </p:nvPr>
        </p:nvSpPr>
        <p:spPr/>
        <p:txBody>
          <a:bodyPr/>
          <a:lstStyle>
            <a:lvl1pPr>
              <a:defRPr/>
            </a:lvl1pPr>
          </a:lstStyle>
          <a:p>
            <a:r>
              <a:rPr lang="es-ES"/>
              <a:t>Ampliación Redes 6-</a:t>
            </a:r>
            <a:fld id="{CE95946D-0CDB-422B-8795-E1F4AE62313E}"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número de diapositiva"/>
          <p:cNvSpPr>
            <a:spLocks noGrp="1"/>
          </p:cNvSpPr>
          <p:nvPr>
            <p:ph type="sldNum" sz="quarter" idx="10"/>
          </p:nvPr>
        </p:nvSpPr>
        <p:spPr/>
        <p:txBody>
          <a:bodyPr/>
          <a:lstStyle>
            <a:lvl1pPr>
              <a:defRPr/>
            </a:lvl1pPr>
          </a:lstStyle>
          <a:p>
            <a:r>
              <a:rPr lang="es-ES"/>
              <a:t>Ampliación Redes 6-</a:t>
            </a:r>
            <a:fld id="{A55913AA-500C-4700-88F2-1E1BF3A72732}"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número de diapositiva"/>
          <p:cNvSpPr>
            <a:spLocks noGrp="1"/>
          </p:cNvSpPr>
          <p:nvPr>
            <p:ph type="sldNum" sz="quarter" idx="10"/>
          </p:nvPr>
        </p:nvSpPr>
        <p:spPr/>
        <p:txBody>
          <a:bodyPr/>
          <a:lstStyle>
            <a:lvl1pPr>
              <a:defRPr/>
            </a:lvl1pPr>
          </a:lstStyle>
          <a:p>
            <a:r>
              <a:rPr lang="es-ES"/>
              <a:t>Ampliación Redes 6-</a:t>
            </a:r>
            <a:fld id="{465F9E91-65D1-4D20-A9DD-5CDEE01AF562}"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número de diapositiva"/>
          <p:cNvSpPr>
            <a:spLocks noGrp="1"/>
          </p:cNvSpPr>
          <p:nvPr>
            <p:ph type="sldNum" sz="quarter" idx="10"/>
          </p:nvPr>
        </p:nvSpPr>
        <p:spPr/>
        <p:txBody>
          <a:bodyPr/>
          <a:lstStyle>
            <a:lvl1pPr>
              <a:defRPr/>
            </a:lvl1pPr>
          </a:lstStyle>
          <a:p>
            <a:r>
              <a:rPr lang="es-ES"/>
              <a:t>Ampliación Redes 6-</a:t>
            </a:r>
            <a:fld id="{7A738F54-00CA-42D2-9118-C5694C20AE7E}"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0"/>
          </p:nvPr>
        </p:nvSpPr>
        <p:spPr/>
        <p:txBody>
          <a:bodyPr/>
          <a:lstStyle>
            <a:lvl1pPr>
              <a:defRPr/>
            </a:lvl1pPr>
          </a:lstStyle>
          <a:p>
            <a:r>
              <a:rPr lang="es-ES"/>
              <a:t>Ampliación Redes 6-</a:t>
            </a:r>
            <a:fld id="{91186733-76C5-45AA-9FA8-037970F2ACEE}"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número de diapositiva"/>
          <p:cNvSpPr>
            <a:spLocks noGrp="1"/>
          </p:cNvSpPr>
          <p:nvPr>
            <p:ph type="sldNum" sz="quarter" idx="10"/>
          </p:nvPr>
        </p:nvSpPr>
        <p:spPr/>
        <p:txBody>
          <a:bodyPr/>
          <a:lstStyle>
            <a:lvl1pPr>
              <a:defRPr/>
            </a:lvl1pPr>
          </a:lstStyle>
          <a:p>
            <a:r>
              <a:rPr lang="es-ES"/>
              <a:t>Ampliación Redes 6-</a:t>
            </a:r>
            <a:fld id="{6920AE74-8B30-4A8E-80D7-EFA9210C39C0}"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número de diapositiva"/>
          <p:cNvSpPr>
            <a:spLocks noGrp="1"/>
          </p:cNvSpPr>
          <p:nvPr>
            <p:ph type="sldNum" sz="quarter" idx="10"/>
          </p:nvPr>
        </p:nvSpPr>
        <p:spPr/>
        <p:txBody>
          <a:bodyPr/>
          <a:lstStyle>
            <a:lvl1pPr>
              <a:defRPr/>
            </a:lvl1pPr>
          </a:lstStyle>
          <a:p>
            <a:r>
              <a:rPr lang="es-ES"/>
              <a:t>Ampliación Redes 6-</a:t>
            </a:r>
            <a:fld id="{862C409E-60C0-47AD-B374-EE3B70F4102A}"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31" name="Rectangle 7"/>
          <p:cNvSpPr>
            <a:spLocks noGrp="1" noChangeArrowheads="1"/>
          </p:cNvSpPr>
          <p:nvPr>
            <p:ph type="sldNum" sz="quarter" idx="4"/>
          </p:nvPr>
        </p:nvSpPr>
        <p:spPr bwMode="auto">
          <a:xfrm>
            <a:off x="3132138" y="6513513"/>
            <a:ext cx="2767012" cy="344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s-ES"/>
              <a:t>Ampliación Redes 6-</a:t>
            </a:r>
            <a:fld id="{A4073556-BC33-491F-8CCE-7B6166F64945}" type="slidenum">
              <a:rPr lang="es-ES"/>
              <a:pPr/>
              <a:t>‹Nº›</a:t>
            </a:fld>
            <a:endParaRPr lang="es-ES"/>
          </a:p>
        </p:txBody>
      </p:sp>
      <p:sp>
        <p:nvSpPr>
          <p:cNvPr id="1032" name="Text Box 8"/>
          <p:cNvSpPr txBox="1">
            <a:spLocks noChangeArrowheads="1"/>
          </p:cNvSpPr>
          <p:nvPr userDrawn="1"/>
        </p:nvSpPr>
        <p:spPr bwMode="auto">
          <a:xfrm>
            <a:off x="107950" y="6507163"/>
            <a:ext cx="1944688" cy="304800"/>
          </a:xfrm>
          <a:prstGeom prst="rect">
            <a:avLst/>
          </a:prstGeom>
          <a:noFill/>
          <a:ln w="12700">
            <a:noFill/>
            <a:miter lim="800000"/>
            <a:headEnd/>
            <a:tailEnd/>
          </a:ln>
          <a:effectLst/>
        </p:spPr>
        <p:txBody>
          <a:bodyPr wrap="none">
            <a:spAutoFit/>
          </a:bodyPr>
          <a:lstStyle/>
          <a:p>
            <a:r>
              <a:rPr lang="es-ES" sz="1400"/>
              <a:t>Universidad de Valencia</a:t>
            </a:r>
            <a:endParaRPr lang="es-ES" sz="2400"/>
          </a:p>
        </p:txBody>
      </p:sp>
      <p:sp>
        <p:nvSpPr>
          <p:cNvPr id="1033" name="Text Box 9"/>
          <p:cNvSpPr txBox="1">
            <a:spLocks noChangeArrowheads="1"/>
          </p:cNvSpPr>
          <p:nvPr userDrawn="1"/>
        </p:nvSpPr>
        <p:spPr bwMode="auto">
          <a:xfrm>
            <a:off x="7451725" y="6508750"/>
            <a:ext cx="1593850" cy="304800"/>
          </a:xfrm>
          <a:prstGeom prst="rect">
            <a:avLst/>
          </a:prstGeom>
          <a:noFill/>
          <a:ln w="12700">
            <a:noFill/>
            <a:miter lim="800000"/>
            <a:headEnd/>
            <a:tailEnd/>
          </a:ln>
          <a:effectLst/>
        </p:spPr>
        <p:txBody>
          <a:bodyPr wrap="none">
            <a:spAutoFit/>
          </a:bodyPr>
          <a:lstStyle/>
          <a:p>
            <a:r>
              <a:rPr lang="es-ES" sz="1400"/>
              <a:t>Rogelio Montañana</a:t>
            </a:r>
            <a:endParaRPr lang="es-E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https://i.creativecommons.org/l/by-nc-sa/4.0/88x31.pn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Documento_de_Microsoft_Word_97-2003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14.w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5.wmf"/><Relationship Id="rId5" Type="http://schemas.openxmlformats.org/officeDocument/2006/relationships/oleObject" Target="../embeddings/Documento_de_Microsoft_Word_97-20032.doc"/><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oleObject" Target="../embeddings/Documento_de_Microsoft_Word_97-20034.doc"/><Relationship Id="rId3" Type="http://schemas.openxmlformats.org/officeDocument/2006/relationships/notesSlide" Target="../notesSlides/notesSlide44.xml"/><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6.wmf"/><Relationship Id="rId5" Type="http://schemas.openxmlformats.org/officeDocument/2006/relationships/oleObject" Target="../embeddings/Documento_de_Microsoft_Word_97-20033.doc"/><Relationship Id="rId4" Type="http://schemas.openxmlformats.org/officeDocument/2006/relationships/oleObject" Target="../embeddings/oleObject3.bin"/><Relationship Id="rId9" Type="http://schemas.openxmlformats.org/officeDocument/2006/relationships/image" Target="../media/image17.w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58.xml"/><Relationship Id="rId1" Type="http://schemas.openxmlformats.org/officeDocument/2006/relationships/slideLayout" Target="../slideLayouts/slideLayout7.xml"/><Relationship Id="rId5" Type="http://schemas.openxmlformats.org/officeDocument/2006/relationships/image" Target="../media/image19.wmf"/><Relationship Id="rId4" Type="http://schemas.openxmlformats.org/officeDocument/2006/relationships/image" Target="../media/image18.wmf"/></Relationships>
</file>

<file path=ppt/slides/_rels/slide5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8" Type="http://schemas.openxmlformats.org/officeDocument/2006/relationships/hyperlink" Target="http://www.internet2.edu/qos/wg" TargetMode="External"/><Relationship Id="rId3" Type="http://schemas.openxmlformats.org/officeDocument/2006/relationships/hyperlink" Target="http://www.cisco.com/warp/public/759/ipj_3-1/ipj_3-1_qos.html" TargetMode="External"/><Relationship Id="rId7" Type="http://schemas.openxmlformats.org/officeDocument/2006/relationships/hyperlink" Target="http://www.ietf.org/html.charters/diffserv-charter.html"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 Id="rId6" Type="http://schemas.openxmlformats.org/officeDocument/2006/relationships/hyperlink" Target="http://www.isi.edu/rsvp/pub.html" TargetMode="External"/><Relationship Id="rId11" Type="http://schemas.openxmlformats.org/officeDocument/2006/relationships/hyperlink" Target="http://www.dante.net/quantum" TargetMode="External"/><Relationship Id="rId5" Type="http://schemas.openxmlformats.org/officeDocument/2006/relationships/hyperlink" Target="http://www.ietf.org/html.charters/rsvp-charter.html" TargetMode="External"/><Relationship Id="rId10" Type="http://schemas.openxmlformats.org/officeDocument/2006/relationships/hyperlink" Target="http://www.isoc.org/inet99/proceedings/4f/4f_1.htm" TargetMode="External"/><Relationship Id="rId4" Type="http://schemas.openxmlformats.org/officeDocument/2006/relationships/hyperlink" Target="http://www.ietf.org/html.charters/intserv-charter.html" TargetMode="External"/><Relationship Id="rId9" Type="http://schemas.openxmlformats.org/officeDocument/2006/relationships/hyperlink" Target="http://qbone.internet2.edu/" TargetMode="Externa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74.xml"/><Relationship Id="rId1" Type="http://schemas.openxmlformats.org/officeDocument/2006/relationships/slideLayout" Target="../slideLayouts/slideLayout7.xml"/><Relationship Id="rId5" Type="http://schemas.openxmlformats.org/officeDocument/2006/relationships/image" Target="../media/image14.wmf"/><Relationship Id="rId4" Type="http://schemas.openxmlformats.org/officeDocument/2006/relationships/image" Target="../media/image13.wmf"/></Relationships>
</file>

<file path=ppt/slides/_rels/slide7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75.xml"/><Relationship Id="rId1" Type="http://schemas.openxmlformats.org/officeDocument/2006/relationships/slideLayout" Target="../slideLayouts/slideLayout7.xml"/><Relationship Id="rId5" Type="http://schemas.openxmlformats.org/officeDocument/2006/relationships/image" Target="../media/image14.wmf"/><Relationship Id="rId4" Type="http://schemas.openxmlformats.org/officeDocument/2006/relationships/image" Target="../media/image13.wmf"/></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número de diapositiva"/>
          <p:cNvSpPr>
            <a:spLocks noGrp="1"/>
          </p:cNvSpPr>
          <p:nvPr>
            <p:ph type="sldNum" sz="quarter" idx="10"/>
          </p:nvPr>
        </p:nvSpPr>
        <p:spPr/>
        <p:txBody>
          <a:bodyPr/>
          <a:lstStyle/>
          <a:p>
            <a:r>
              <a:rPr lang="es-ES"/>
              <a:t>Ampliación Redes 6-</a:t>
            </a:r>
            <a:fld id="{2A288339-2955-4862-B8A5-D8F399CBBE31}" type="slidenum">
              <a:rPr lang="es-ES"/>
              <a:pPr/>
              <a:t>1</a:t>
            </a:fld>
            <a:endParaRPr lang="es-ES"/>
          </a:p>
        </p:txBody>
      </p:sp>
      <p:sp>
        <p:nvSpPr>
          <p:cNvPr id="771076" name="Rectangle 4"/>
          <p:cNvSpPr>
            <a:spLocks noChangeArrowheads="1"/>
          </p:cNvSpPr>
          <p:nvPr/>
        </p:nvSpPr>
        <p:spPr bwMode="auto">
          <a:xfrm>
            <a:off x="685800" y="1700213"/>
            <a:ext cx="7772400" cy="1143000"/>
          </a:xfrm>
          <a:prstGeom prst="rect">
            <a:avLst/>
          </a:prstGeom>
          <a:noFill/>
          <a:ln w="9525">
            <a:noFill/>
            <a:miter lim="800000"/>
            <a:headEnd/>
            <a:tailEnd/>
          </a:ln>
          <a:effectLst/>
        </p:spPr>
        <p:txBody>
          <a:bodyPr anchor="ctr"/>
          <a:lstStyle/>
          <a:p>
            <a:pPr algn="ctr"/>
            <a:r>
              <a:rPr lang="es-ES_tradnl" dirty="0">
                <a:solidFill>
                  <a:schemeClr val="tx2"/>
                </a:solidFill>
              </a:rPr>
              <a:t>Tema </a:t>
            </a:r>
            <a:r>
              <a:rPr lang="es-ES_tradnl" dirty="0" smtClean="0">
                <a:solidFill>
                  <a:schemeClr val="tx2"/>
                </a:solidFill>
              </a:rPr>
              <a:t>9</a:t>
            </a:r>
            <a:r>
              <a:rPr lang="es-ES_tradnl" dirty="0">
                <a:solidFill>
                  <a:schemeClr val="tx2"/>
                </a:solidFill>
              </a:rPr>
              <a:t/>
            </a:r>
            <a:br>
              <a:rPr lang="es-ES_tradnl" dirty="0">
                <a:solidFill>
                  <a:schemeClr val="tx2"/>
                </a:solidFill>
              </a:rPr>
            </a:br>
            <a:r>
              <a:rPr lang="es-ES_tradnl" dirty="0">
                <a:solidFill>
                  <a:schemeClr val="tx2"/>
                </a:solidFill>
              </a:rPr>
              <a:t/>
            </a:r>
            <a:br>
              <a:rPr lang="es-ES_tradnl" dirty="0">
                <a:solidFill>
                  <a:schemeClr val="tx2"/>
                </a:solidFill>
              </a:rPr>
            </a:br>
            <a:r>
              <a:rPr lang="es-ES_tradnl" sz="4800" dirty="0">
                <a:solidFill>
                  <a:schemeClr val="tx2"/>
                </a:solidFill>
              </a:rPr>
              <a:t>Calidad de Servicio (</a:t>
            </a:r>
            <a:r>
              <a:rPr lang="es-ES_tradnl" sz="4800" dirty="0" err="1">
                <a:solidFill>
                  <a:schemeClr val="tx2"/>
                </a:solidFill>
              </a:rPr>
              <a:t>QoS</a:t>
            </a:r>
            <a:r>
              <a:rPr lang="es-ES_tradnl" sz="4800" dirty="0">
                <a:solidFill>
                  <a:schemeClr val="tx2"/>
                </a:solidFill>
              </a:rPr>
              <a:t>)</a:t>
            </a:r>
            <a:endParaRPr lang="es-ES" sz="4800" dirty="0">
              <a:solidFill>
                <a:schemeClr val="tx2"/>
              </a:solidFill>
            </a:endParaRPr>
          </a:p>
        </p:txBody>
      </p:sp>
      <p:sp>
        <p:nvSpPr>
          <p:cNvPr id="5" name="Text Box 5"/>
          <p:cNvSpPr txBox="1">
            <a:spLocks noChangeArrowheads="1"/>
          </p:cNvSpPr>
          <p:nvPr/>
        </p:nvSpPr>
        <p:spPr bwMode="auto">
          <a:xfrm>
            <a:off x="3560363" y="5445224"/>
            <a:ext cx="1811714" cy="338554"/>
          </a:xfrm>
          <a:prstGeom prst="rect">
            <a:avLst/>
          </a:prstGeom>
          <a:noFill/>
          <a:ln w="12700">
            <a:noFill/>
            <a:miter lim="800000"/>
            <a:headEnd/>
            <a:tailEnd/>
          </a:ln>
          <a:effectLst/>
        </p:spPr>
        <p:txBody>
          <a:bodyPr wrap="none">
            <a:spAutoFit/>
          </a:bodyPr>
          <a:lstStyle>
            <a:defPPr>
              <a:defRPr lang="es-ES_tradnl"/>
            </a:defPPr>
            <a:lvl1pPr algn="l" rtl="0" fontAlgn="base">
              <a:spcBef>
                <a:spcPct val="0"/>
              </a:spcBef>
              <a:spcAft>
                <a:spcPct val="0"/>
              </a:spcAft>
              <a:defRPr sz="2400" i="1" kern="1200">
                <a:solidFill>
                  <a:schemeClr val="tx1"/>
                </a:solidFill>
                <a:latin typeface="Arial" charset="0"/>
                <a:ea typeface="+mn-ea"/>
                <a:cs typeface="+mn-cs"/>
              </a:defRPr>
            </a:lvl1pPr>
            <a:lvl2pPr marL="457200" algn="l" rtl="0" fontAlgn="base">
              <a:spcBef>
                <a:spcPct val="0"/>
              </a:spcBef>
              <a:spcAft>
                <a:spcPct val="0"/>
              </a:spcAft>
              <a:defRPr sz="2400" i="1" kern="1200">
                <a:solidFill>
                  <a:schemeClr val="tx1"/>
                </a:solidFill>
                <a:latin typeface="Arial" charset="0"/>
                <a:ea typeface="+mn-ea"/>
                <a:cs typeface="+mn-cs"/>
              </a:defRPr>
            </a:lvl2pPr>
            <a:lvl3pPr marL="914400" algn="l" rtl="0" fontAlgn="base">
              <a:spcBef>
                <a:spcPct val="0"/>
              </a:spcBef>
              <a:spcAft>
                <a:spcPct val="0"/>
              </a:spcAft>
              <a:defRPr sz="2400" i="1" kern="1200">
                <a:solidFill>
                  <a:schemeClr val="tx1"/>
                </a:solidFill>
                <a:latin typeface="Arial" charset="0"/>
                <a:ea typeface="+mn-ea"/>
                <a:cs typeface="+mn-cs"/>
              </a:defRPr>
            </a:lvl3pPr>
            <a:lvl4pPr marL="1371600" algn="l" rtl="0" fontAlgn="base">
              <a:spcBef>
                <a:spcPct val="0"/>
              </a:spcBef>
              <a:spcAft>
                <a:spcPct val="0"/>
              </a:spcAft>
              <a:defRPr sz="2400" i="1" kern="1200">
                <a:solidFill>
                  <a:schemeClr val="tx1"/>
                </a:solidFill>
                <a:latin typeface="Arial" charset="0"/>
                <a:ea typeface="+mn-ea"/>
                <a:cs typeface="+mn-cs"/>
              </a:defRPr>
            </a:lvl4pPr>
            <a:lvl5pPr marL="1828800" algn="l" rtl="0" fontAlgn="base">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a:lstStyle>
          <a:p>
            <a:pPr algn="ctr"/>
            <a:r>
              <a:rPr lang="es-ES" sz="1600" b="0" i="0" dirty="0">
                <a:latin typeface="Times New Roman" panose="02020603050405020304" pitchFamily="18" charset="0"/>
                <a:cs typeface="Times New Roman" panose="02020603050405020304" pitchFamily="18" charset="0"/>
              </a:rPr>
              <a:t>Rogelio </a:t>
            </a:r>
            <a:r>
              <a:rPr lang="es-ES" sz="1600" b="0" i="0" dirty="0" err="1" smtClean="0">
                <a:latin typeface="Times New Roman" panose="02020603050405020304" pitchFamily="18" charset="0"/>
                <a:cs typeface="Times New Roman" panose="02020603050405020304" pitchFamily="18" charset="0"/>
              </a:rPr>
              <a:t>Montañana</a:t>
            </a:r>
            <a:endParaRPr lang="es-ES" sz="1600" b="0" i="0" dirty="0">
              <a:latin typeface="Times New Roman" panose="02020603050405020304" pitchFamily="18" charset="0"/>
              <a:cs typeface="Times New Roman" panose="02020603050405020304" pitchFamily="18" charset="0"/>
            </a:endParaRPr>
          </a:p>
        </p:txBody>
      </p:sp>
      <p:sp>
        <p:nvSpPr>
          <p:cNvPr id="6" name="CuadroTexto 7"/>
          <p:cNvSpPr txBox="1"/>
          <p:nvPr/>
        </p:nvSpPr>
        <p:spPr>
          <a:xfrm>
            <a:off x="421793" y="6185049"/>
            <a:ext cx="8300414" cy="307777"/>
          </a:xfrm>
          <a:prstGeom prst="rect">
            <a:avLst/>
          </a:prstGeom>
          <a:noFill/>
        </p:spPr>
        <p:txBody>
          <a:bodyPr wrap="none" rtlCol="0">
            <a:spAutoFit/>
          </a:bodyPr>
          <a:lstStyle>
            <a:defPPr>
              <a:defRPr lang="es-ES_tradnl"/>
            </a:defPPr>
            <a:lvl1pPr algn="l" rtl="0" fontAlgn="base">
              <a:spcBef>
                <a:spcPct val="0"/>
              </a:spcBef>
              <a:spcAft>
                <a:spcPct val="0"/>
              </a:spcAft>
              <a:defRPr sz="2400" i="1" kern="1200">
                <a:solidFill>
                  <a:schemeClr val="tx1"/>
                </a:solidFill>
                <a:latin typeface="Arial" charset="0"/>
                <a:ea typeface="+mn-ea"/>
                <a:cs typeface="+mn-cs"/>
              </a:defRPr>
            </a:lvl1pPr>
            <a:lvl2pPr marL="457200" algn="l" rtl="0" fontAlgn="base">
              <a:spcBef>
                <a:spcPct val="0"/>
              </a:spcBef>
              <a:spcAft>
                <a:spcPct val="0"/>
              </a:spcAft>
              <a:defRPr sz="2400" i="1" kern="1200">
                <a:solidFill>
                  <a:schemeClr val="tx1"/>
                </a:solidFill>
                <a:latin typeface="Arial" charset="0"/>
                <a:ea typeface="+mn-ea"/>
                <a:cs typeface="+mn-cs"/>
              </a:defRPr>
            </a:lvl2pPr>
            <a:lvl3pPr marL="914400" algn="l" rtl="0" fontAlgn="base">
              <a:spcBef>
                <a:spcPct val="0"/>
              </a:spcBef>
              <a:spcAft>
                <a:spcPct val="0"/>
              </a:spcAft>
              <a:defRPr sz="2400" i="1" kern="1200">
                <a:solidFill>
                  <a:schemeClr val="tx1"/>
                </a:solidFill>
                <a:latin typeface="Arial" charset="0"/>
                <a:ea typeface="+mn-ea"/>
                <a:cs typeface="+mn-cs"/>
              </a:defRPr>
            </a:lvl3pPr>
            <a:lvl4pPr marL="1371600" algn="l" rtl="0" fontAlgn="base">
              <a:spcBef>
                <a:spcPct val="0"/>
              </a:spcBef>
              <a:spcAft>
                <a:spcPct val="0"/>
              </a:spcAft>
              <a:defRPr sz="2400" i="1" kern="1200">
                <a:solidFill>
                  <a:schemeClr val="tx1"/>
                </a:solidFill>
                <a:latin typeface="Arial" charset="0"/>
                <a:ea typeface="+mn-ea"/>
                <a:cs typeface="+mn-cs"/>
              </a:defRPr>
            </a:lvl4pPr>
            <a:lvl5pPr marL="1828800" algn="l" rtl="0" fontAlgn="base">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a:lstStyle>
          <a:p>
            <a:r>
              <a:rPr lang="es-ES" sz="1400" i="0" dirty="0">
                <a:latin typeface="+mj-lt"/>
              </a:rPr>
              <a:t>Esta obra está bajo una </a:t>
            </a:r>
            <a:r>
              <a:rPr lang="es-ES" sz="1400" i="0" u="sng" dirty="0">
                <a:latin typeface="+mj-lt"/>
                <a:hlinkClick r:id="rId3"/>
              </a:rPr>
              <a:t>Licencia </a:t>
            </a:r>
            <a:r>
              <a:rPr lang="es-ES" sz="1400" i="0" u="sng" dirty="0" err="1">
                <a:latin typeface="+mj-lt"/>
                <a:hlinkClick r:id="rId3"/>
              </a:rPr>
              <a:t>Creative</a:t>
            </a:r>
            <a:r>
              <a:rPr lang="es-ES" sz="1400" i="0" u="sng" dirty="0">
                <a:latin typeface="+mj-lt"/>
                <a:hlinkClick r:id="rId3"/>
              </a:rPr>
              <a:t> </a:t>
            </a:r>
            <a:r>
              <a:rPr lang="es-ES" sz="1400" i="0" u="sng" dirty="0" err="1">
                <a:latin typeface="+mj-lt"/>
                <a:hlinkClick r:id="rId3"/>
              </a:rPr>
              <a:t>Commons</a:t>
            </a:r>
            <a:r>
              <a:rPr lang="es-ES" sz="1400" i="0" u="sng" dirty="0">
                <a:latin typeface="+mj-lt"/>
                <a:hlinkClick r:id="rId3"/>
              </a:rPr>
              <a:t> Atribución-</a:t>
            </a:r>
            <a:r>
              <a:rPr lang="es-ES" sz="1400" i="0" u="sng" dirty="0" err="1">
                <a:latin typeface="+mj-lt"/>
                <a:hlinkClick r:id="rId3"/>
              </a:rPr>
              <a:t>NoComercial</a:t>
            </a:r>
            <a:r>
              <a:rPr lang="es-ES" sz="1400" i="0" u="sng" dirty="0">
                <a:latin typeface="+mj-lt"/>
                <a:hlinkClick r:id="rId3"/>
              </a:rPr>
              <a:t>-</a:t>
            </a:r>
            <a:r>
              <a:rPr lang="es-ES" sz="1400" i="0" u="sng" dirty="0" err="1">
                <a:latin typeface="+mj-lt"/>
                <a:hlinkClick r:id="rId3"/>
              </a:rPr>
              <a:t>CompartirIgual</a:t>
            </a:r>
            <a:r>
              <a:rPr lang="es-ES" sz="1400" i="0" u="sng" dirty="0">
                <a:latin typeface="+mj-lt"/>
                <a:hlinkClick r:id="rId3"/>
              </a:rPr>
              <a:t> 4.0 Internacional</a:t>
            </a:r>
            <a:r>
              <a:rPr lang="es-ES" sz="1400" i="0" dirty="0">
                <a:latin typeface="+mj-lt"/>
              </a:rPr>
              <a:t>. </a:t>
            </a:r>
          </a:p>
        </p:txBody>
      </p:sp>
      <p:pic>
        <p:nvPicPr>
          <p:cNvPr id="7" name="Picture 1" descr="Licencia Creative Commons">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015785" y="5861426"/>
            <a:ext cx="838200" cy="296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3 Marcador de número de diapositiva"/>
          <p:cNvSpPr>
            <a:spLocks noGrp="1"/>
          </p:cNvSpPr>
          <p:nvPr>
            <p:ph type="sldNum" sz="quarter" idx="10"/>
          </p:nvPr>
        </p:nvSpPr>
        <p:spPr/>
        <p:txBody>
          <a:bodyPr/>
          <a:lstStyle/>
          <a:p>
            <a:r>
              <a:rPr lang="es-ES"/>
              <a:t>Ampliación Redes 6-</a:t>
            </a:r>
            <a:fld id="{1F1F74FD-6528-4BFB-8E4F-59DD9E945021}" type="slidenum">
              <a:rPr lang="es-ES"/>
              <a:pPr/>
              <a:t>10</a:t>
            </a:fld>
            <a:endParaRPr lang="es-ES"/>
          </a:p>
        </p:txBody>
      </p:sp>
      <p:sp>
        <p:nvSpPr>
          <p:cNvPr id="705538" name="Rectangle 2"/>
          <p:cNvSpPr>
            <a:spLocks noGrp="1" noChangeArrowheads="1"/>
          </p:cNvSpPr>
          <p:nvPr>
            <p:ph type="title"/>
          </p:nvPr>
        </p:nvSpPr>
        <p:spPr/>
        <p:txBody>
          <a:bodyPr/>
          <a:lstStyle/>
          <a:p>
            <a:r>
              <a:rPr lang="en-US" sz="3600">
                <a:latin typeface="Arial" charset="0"/>
              </a:rPr>
              <a:t>Requerimientos de Calidad de Servicio de las aplicaciones</a:t>
            </a:r>
          </a:p>
        </p:txBody>
      </p:sp>
      <p:graphicFrame>
        <p:nvGraphicFramePr>
          <p:cNvPr id="705726" name="Group 190"/>
          <p:cNvGraphicFramePr>
            <a:graphicFrameLocks noGrp="1"/>
          </p:cNvGraphicFramePr>
          <p:nvPr>
            <p:ph idx="1"/>
          </p:nvPr>
        </p:nvGraphicFramePr>
        <p:xfrm>
          <a:off x="985838" y="2220913"/>
          <a:ext cx="7212012" cy="3151824"/>
        </p:xfrm>
        <a:graphic>
          <a:graphicData uri="http://schemas.openxmlformats.org/drawingml/2006/table">
            <a:tbl>
              <a:tblPr/>
              <a:tblGrid>
                <a:gridCol w="2476500"/>
                <a:gridCol w="1133475"/>
                <a:gridCol w="1120775"/>
                <a:gridCol w="1120775"/>
                <a:gridCol w="1360487"/>
              </a:tblGrid>
              <a:tr h="352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Tipo de aplicación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Ancho de Banda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Retardo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Jitter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Tasa de Pérdidas</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Interactivo (telnet, www)</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Bajo</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Bajo</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Medio/alto</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Media</a:t>
                      </a:r>
                      <a:r>
                        <a:rPr kumimoji="0" lang="es-ES_tradnl" sz="1600" b="0" i="0" u="none" strike="noStrike" cap="none" normalizeH="0" baseline="30000" smtClean="0">
                          <a:ln>
                            <a:noFill/>
                          </a:ln>
                          <a:solidFill>
                            <a:schemeClr val="tx1"/>
                          </a:solidFill>
                          <a:effectLst/>
                          <a:latin typeface="Arial" charset="0"/>
                        </a:rPr>
                        <a:t>1</a:t>
                      </a:r>
                      <a:endParaRPr kumimoji="0" lang="es-ES" sz="1600" b="0" i="0" u="none" strike="noStrike" cap="none" normalizeH="0" baseline="30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Batch (e-mail, ftp)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Alto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Alto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Alto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Alta</a:t>
                      </a:r>
                      <a:r>
                        <a:rPr kumimoji="0" lang="es-ES_tradnl" sz="1600" b="0" i="0" u="none" strike="noStrike" cap="none" normalizeH="0" baseline="30000" smtClean="0">
                          <a:ln>
                            <a:noFill/>
                          </a:ln>
                          <a:solidFill>
                            <a:schemeClr val="tx1"/>
                          </a:solidFill>
                          <a:effectLst/>
                          <a:latin typeface="Arial" charset="0"/>
                        </a:rPr>
                        <a:t>1</a:t>
                      </a:r>
                      <a:endParaRPr kumimoji="0" lang="es-ES" sz="1600" b="0" i="0" u="none" strike="noStrike" cap="none" normalizeH="0" baseline="30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Telefonía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Bajo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Bajo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Bajo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Baja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Vídeo interactivo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Alto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Bajo</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Bajo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Baja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Vídeo unidireccional (streaming)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Alto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Medio/alto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Bajo</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Baja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Frágil (ej.: emulación de circuitos)</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Bajo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Bajo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Medio/alto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Nula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05728" name="Text Box 192"/>
          <p:cNvSpPr txBox="1">
            <a:spLocks noChangeArrowheads="1"/>
          </p:cNvSpPr>
          <p:nvPr/>
        </p:nvSpPr>
        <p:spPr bwMode="auto">
          <a:xfrm>
            <a:off x="971550" y="5445125"/>
            <a:ext cx="5997575" cy="581025"/>
          </a:xfrm>
          <a:prstGeom prst="rect">
            <a:avLst/>
          </a:prstGeom>
          <a:noFill/>
          <a:ln w="9525">
            <a:noFill/>
            <a:miter lim="800000"/>
            <a:headEnd/>
            <a:tailEnd/>
          </a:ln>
          <a:effectLst/>
        </p:spPr>
        <p:txBody>
          <a:bodyPr>
            <a:spAutoFit/>
          </a:bodyPr>
          <a:lstStyle/>
          <a:p>
            <a:r>
              <a:rPr lang="es-ES_tradnl" sz="1600" baseline="30000">
                <a:latin typeface="Arial" charset="0"/>
              </a:rPr>
              <a:t>1</a:t>
            </a:r>
            <a:r>
              <a:rPr lang="es-ES_tradnl" sz="1600">
                <a:latin typeface="Arial" charset="0"/>
              </a:rPr>
              <a:t>En realidad la aplicación requiere pérdida nula, pero esto lo garantiza el protocolo de transporte TCP</a:t>
            </a:r>
            <a:endParaRPr lang="es-ES" sz="160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número de diapositiva"/>
          <p:cNvSpPr>
            <a:spLocks noGrp="1"/>
          </p:cNvSpPr>
          <p:nvPr>
            <p:ph type="sldNum" sz="quarter" idx="10"/>
          </p:nvPr>
        </p:nvSpPr>
        <p:spPr/>
        <p:txBody>
          <a:bodyPr/>
          <a:lstStyle/>
          <a:p>
            <a:r>
              <a:rPr lang="es-ES"/>
              <a:t>Ampliación Redes 6-</a:t>
            </a:r>
            <a:fld id="{016B4306-075F-4880-ADC1-3B8F22683ED2}" type="slidenum">
              <a:rPr lang="es-ES"/>
              <a:pPr/>
              <a:t>11</a:t>
            </a:fld>
            <a:endParaRPr lang="es-ES"/>
          </a:p>
        </p:txBody>
      </p:sp>
      <p:sp>
        <p:nvSpPr>
          <p:cNvPr id="792578" name="Rectangle 2"/>
          <p:cNvSpPr>
            <a:spLocks noChangeArrowheads="1"/>
          </p:cNvSpPr>
          <p:nvPr/>
        </p:nvSpPr>
        <p:spPr bwMode="auto">
          <a:xfrm>
            <a:off x="685800" y="404813"/>
            <a:ext cx="8077200" cy="1347787"/>
          </a:xfrm>
          <a:prstGeom prst="rect">
            <a:avLst/>
          </a:prstGeom>
          <a:noFill/>
          <a:ln w="9525">
            <a:noFill/>
            <a:miter lim="800000"/>
            <a:headEnd/>
            <a:tailEnd/>
          </a:ln>
          <a:effectLst/>
        </p:spPr>
        <p:txBody>
          <a:bodyPr anchor="ctr"/>
          <a:lstStyle/>
          <a:p>
            <a:pPr algn="ctr"/>
            <a:r>
              <a:rPr lang="es-ES_tradnl" sz="4400">
                <a:solidFill>
                  <a:schemeClr val="tx2"/>
                </a:solidFill>
              </a:rPr>
              <a:t> </a:t>
            </a:r>
            <a:r>
              <a:rPr lang="es-ES_tradnl">
                <a:solidFill>
                  <a:schemeClr val="tx2"/>
                </a:solidFill>
              </a:rPr>
              <a:t>Calidad de Servicio: </a:t>
            </a:r>
            <a:br>
              <a:rPr lang="es-ES_tradnl">
                <a:solidFill>
                  <a:schemeClr val="tx2"/>
                </a:solidFill>
              </a:rPr>
            </a:br>
            <a:r>
              <a:rPr lang="es-ES_tradnl">
                <a:solidFill>
                  <a:schemeClr val="tx2"/>
                </a:solidFill>
              </a:rPr>
              <a:t>¿Reserva o Prioridad?</a:t>
            </a:r>
          </a:p>
        </p:txBody>
      </p:sp>
      <p:sp>
        <p:nvSpPr>
          <p:cNvPr id="792579" name="Rectangle 3"/>
          <p:cNvSpPr>
            <a:spLocks noChangeArrowheads="1"/>
          </p:cNvSpPr>
          <p:nvPr/>
        </p:nvSpPr>
        <p:spPr bwMode="auto">
          <a:xfrm>
            <a:off x="685800" y="1844675"/>
            <a:ext cx="7772400" cy="41148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s-ES_tradnl" sz="2800"/>
              <a:t>Existen dos posibles estrategias para dar trato preferente a un usuario o una aplicación en una red:</a:t>
            </a:r>
          </a:p>
          <a:p>
            <a:pPr marL="742950" lvl="1" indent="-285750">
              <a:lnSpc>
                <a:spcPct val="90000"/>
              </a:lnSpc>
              <a:spcBef>
                <a:spcPct val="20000"/>
              </a:spcBef>
              <a:buFontTx/>
              <a:buChar char="–"/>
            </a:pPr>
            <a:r>
              <a:rPr lang="es-ES_tradnl" sz="2800" b="1"/>
              <a:t>Carril BUS</a:t>
            </a:r>
            <a:r>
              <a:rPr lang="es-ES_tradnl" sz="2800"/>
              <a:t>: reservar capacidad para su uso exclusivo. A veces se denomina ‘QoS hard’. Ej.: VCs ATM con categoría de servicio CBR</a:t>
            </a:r>
          </a:p>
          <a:p>
            <a:pPr marL="742950" lvl="1" indent="-285750">
              <a:lnSpc>
                <a:spcPct val="90000"/>
              </a:lnSpc>
              <a:spcBef>
                <a:spcPct val="20000"/>
              </a:spcBef>
              <a:buFontTx/>
              <a:buChar char="–"/>
            </a:pPr>
            <a:r>
              <a:rPr lang="es-ES_tradnl" sz="2800" b="1"/>
              <a:t>Ambulancia</a:t>
            </a:r>
            <a:r>
              <a:rPr lang="es-ES_tradnl" sz="2800"/>
              <a:t>: darle mayor prioridad que a otros usuarios. A veces se denomina ‘QoS soft’. Ejemplo: LANs 802.1p</a:t>
            </a:r>
          </a:p>
          <a:p>
            <a:pPr marL="342900" indent="-342900">
              <a:lnSpc>
                <a:spcPct val="90000"/>
              </a:lnSpc>
              <a:spcBef>
                <a:spcPct val="20000"/>
              </a:spcBef>
              <a:buFontTx/>
              <a:buChar char="•"/>
            </a:pPr>
            <a:r>
              <a:rPr lang="es-ES_tradnl" sz="2800"/>
              <a:t>Cada estrategia tiene ventajas e inconvenientes.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1 Marcador de número de diapositiva"/>
          <p:cNvSpPr>
            <a:spLocks noGrp="1"/>
          </p:cNvSpPr>
          <p:nvPr>
            <p:ph type="sldNum" sz="quarter" idx="10"/>
          </p:nvPr>
        </p:nvSpPr>
        <p:spPr/>
        <p:txBody>
          <a:bodyPr/>
          <a:lstStyle/>
          <a:p>
            <a:r>
              <a:rPr lang="es-ES"/>
              <a:t>Ampliación Redes 6-</a:t>
            </a:r>
            <a:fld id="{60016035-6D28-4ADC-93A4-8A8954C6E140}" type="slidenum">
              <a:rPr lang="es-ES"/>
              <a:pPr/>
              <a:t>12</a:t>
            </a:fld>
            <a:endParaRPr lang="es-ES"/>
          </a:p>
        </p:txBody>
      </p:sp>
      <p:sp>
        <p:nvSpPr>
          <p:cNvPr id="796674" name="Rectangle 2"/>
          <p:cNvSpPr>
            <a:spLocks noChangeArrowheads="1"/>
          </p:cNvSpPr>
          <p:nvPr/>
        </p:nvSpPr>
        <p:spPr bwMode="auto">
          <a:xfrm>
            <a:off x="685800" y="609600"/>
            <a:ext cx="7772400" cy="609600"/>
          </a:xfrm>
          <a:prstGeom prst="rect">
            <a:avLst/>
          </a:prstGeom>
          <a:noFill/>
          <a:ln w="9525">
            <a:noFill/>
            <a:miter lim="800000"/>
            <a:headEnd/>
            <a:tailEnd/>
          </a:ln>
          <a:effectLst/>
        </p:spPr>
        <p:txBody>
          <a:bodyPr anchor="ctr"/>
          <a:lstStyle/>
          <a:p>
            <a:pPr algn="ctr"/>
            <a:r>
              <a:rPr lang="es-ES_tradnl">
                <a:solidFill>
                  <a:schemeClr val="tx2"/>
                </a:solidFill>
              </a:rPr>
              <a:t>¿Reserva o Prioridad?</a:t>
            </a:r>
          </a:p>
        </p:txBody>
      </p:sp>
      <p:graphicFrame>
        <p:nvGraphicFramePr>
          <p:cNvPr id="796742" name="Group 70"/>
          <p:cNvGraphicFramePr>
            <a:graphicFrameLocks noGrp="1"/>
          </p:cNvGraphicFramePr>
          <p:nvPr/>
        </p:nvGraphicFramePr>
        <p:xfrm>
          <a:off x="827088" y="1900238"/>
          <a:ext cx="7632700" cy="4098036"/>
        </p:xfrm>
        <a:graphic>
          <a:graphicData uri="http://schemas.openxmlformats.org/drawingml/2006/table">
            <a:tbl>
              <a:tblPr/>
              <a:tblGrid>
                <a:gridCol w="1152525"/>
                <a:gridCol w="2951162"/>
                <a:gridCol w="3529013"/>
              </a:tblGrid>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Ventajas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Inconvenientes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5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Reserva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600" b="0" i="0" u="none" strike="noStrike" cap="none" normalizeH="0" baseline="0" smtClean="0">
                          <a:ln>
                            <a:noFill/>
                          </a:ln>
                          <a:solidFill>
                            <a:schemeClr val="tx1"/>
                          </a:solidFill>
                          <a:effectLst/>
                          <a:latin typeface="Arial" charset="0"/>
                        </a:rPr>
                        <a:t>Da una garantía casi total</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600" b="0" i="0" u="none" strike="noStrike" cap="none" normalizeH="0" baseline="0" smtClean="0">
                          <a:ln>
                            <a:noFill/>
                          </a:ln>
                          <a:solidFill>
                            <a:schemeClr val="tx1"/>
                          </a:solidFill>
                          <a:effectLst/>
                          <a:latin typeface="Arial" charset="0"/>
                        </a:rPr>
                        <a:t>Los paquetes no necesitan llevar ninguna marca que indique como han de ser tratados, la información la tienen los routers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600" b="0" i="0" u="none" strike="noStrike" cap="none" normalizeH="0" baseline="0" smtClean="0">
                          <a:ln>
                            <a:noFill/>
                          </a:ln>
                          <a:solidFill>
                            <a:schemeClr val="tx1"/>
                          </a:solidFill>
                          <a:effectLst/>
                          <a:latin typeface="Arial" charset="0"/>
                        </a:rPr>
                        <a:t>Requiere mantener información de estado sobre cada comunicación en todos los routers por lo que pasa</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600" b="0" i="0" u="none" strike="noStrike" cap="none" normalizeH="0" baseline="0" smtClean="0">
                          <a:ln>
                            <a:noFill/>
                          </a:ln>
                          <a:solidFill>
                            <a:schemeClr val="tx1"/>
                          </a:solidFill>
                          <a:effectLst/>
                          <a:latin typeface="Arial" charset="0"/>
                        </a:rPr>
                        <a:t>Se requiere un protocolo de señalización para informar a los routers y efectuar la reserva en todo el trayecto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3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smtClean="0">
                          <a:ln>
                            <a:noFill/>
                          </a:ln>
                          <a:solidFill>
                            <a:schemeClr val="tx1"/>
                          </a:solidFill>
                          <a:effectLst/>
                          <a:latin typeface="Arial" charset="0"/>
                        </a:rPr>
                        <a:t>Prioridad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600" b="0" i="0" u="none" strike="noStrike" cap="none" normalizeH="0" baseline="0" smtClean="0">
                          <a:ln>
                            <a:noFill/>
                          </a:ln>
                          <a:solidFill>
                            <a:schemeClr val="tx1"/>
                          </a:solidFill>
                          <a:effectLst/>
                          <a:latin typeface="Arial" charset="0"/>
                        </a:rPr>
                        <a:t>Los routers no necesitan conservar información de estado.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600" b="0" i="0" u="none" strike="noStrike" cap="none" normalizeH="0" baseline="0" smtClean="0">
                          <a:ln>
                            <a:noFill/>
                          </a:ln>
                          <a:solidFill>
                            <a:schemeClr val="tx1"/>
                          </a:solidFill>
                          <a:effectLst/>
                          <a:latin typeface="Arial" charset="0"/>
                        </a:rPr>
                        <a:t>Los paquetes han de ir marcados con la prioridad que les corresponde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600" b="0" i="0" u="none" strike="noStrike" cap="none" normalizeH="0" baseline="0" smtClean="0">
                          <a:ln>
                            <a:noFill/>
                          </a:ln>
                          <a:solidFill>
                            <a:schemeClr val="tx1"/>
                          </a:solidFill>
                          <a:effectLst/>
                          <a:latin typeface="Arial" charset="0"/>
                        </a:rPr>
                        <a:t>La garantía se basa en factores estadísticos, es menos segura que la reserva de recursos (puede haber overbooking)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9647004A-48C7-4F3C-B3D8-50A6E5E5C1E2}" type="slidenum">
              <a:rPr lang="es-ES"/>
              <a:pPr/>
              <a:t>13</a:t>
            </a:fld>
            <a:endParaRPr lang="es-ES"/>
          </a:p>
        </p:txBody>
      </p:sp>
      <p:sp>
        <p:nvSpPr>
          <p:cNvPr id="918530" name="Rectangle 2"/>
          <p:cNvSpPr>
            <a:spLocks noGrp="1" noChangeArrowheads="1"/>
          </p:cNvSpPr>
          <p:nvPr>
            <p:ph type="title"/>
          </p:nvPr>
        </p:nvSpPr>
        <p:spPr/>
        <p:txBody>
          <a:bodyPr/>
          <a:lstStyle/>
          <a:p>
            <a:r>
              <a:rPr lang="es-ES_tradnl"/>
              <a:t>Sumario</a:t>
            </a:r>
            <a:endParaRPr lang="es-ES"/>
          </a:p>
        </p:txBody>
      </p:sp>
      <p:sp>
        <p:nvSpPr>
          <p:cNvPr id="918531" name="Rectangle 3"/>
          <p:cNvSpPr>
            <a:spLocks noGrp="1" noChangeArrowheads="1"/>
          </p:cNvSpPr>
          <p:nvPr>
            <p:ph type="body" idx="1"/>
          </p:nvPr>
        </p:nvSpPr>
        <p:spPr/>
        <p:txBody>
          <a:bodyPr/>
          <a:lstStyle/>
          <a:p>
            <a:pPr>
              <a:lnSpc>
                <a:spcPct val="90000"/>
              </a:lnSpc>
            </a:pPr>
            <a:r>
              <a:rPr lang="es-ES_tradnl" sz="2800" dirty="0"/>
              <a:t>Concepto de Calidad de Servicio</a:t>
            </a:r>
          </a:p>
          <a:p>
            <a:pPr>
              <a:lnSpc>
                <a:spcPct val="90000"/>
              </a:lnSpc>
            </a:pPr>
            <a:r>
              <a:rPr lang="es-ES_tradnl" sz="2800" b="1" dirty="0">
                <a:solidFill>
                  <a:srgbClr val="FF0000"/>
                </a:solidFill>
              </a:rPr>
              <a:t>Calidad de Servicio en Internet</a:t>
            </a:r>
            <a:r>
              <a:rPr lang="es-ES_tradnl" sz="2800" dirty="0"/>
              <a:t> </a:t>
            </a:r>
          </a:p>
          <a:p>
            <a:pPr lvl="1">
              <a:lnSpc>
                <a:spcPct val="90000"/>
              </a:lnSpc>
            </a:pPr>
            <a:r>
              <a:rPr lang="es-ES_tradnl" sz="2400" dirty="0"/>
              <a:t>Octeto </a:t>
            </a:r>
            <a:r>
              <a:rPr lang="es-ES_tradnl" sz="2400" dirty="0" err="1"/>
              <a:t>ToS</a:t>
            </a:r>
            <a:r>
              <a:rPr lang="es-ES_tradnl" sz="2400" dirty="0"/>
              <a:t> en IPv4</a:t>
            </a:r>
          </a:p>
          <a:p>
            <a:pPr lvl="1">
              <a:lnSpc>
                <a:spcPct val="90000"/>
              </a:lnSpc>
            </a:pPr>
            <a:r>
              <a:rPr lang="es-ES_tradnl" sz="2400" dirty="0"/>
              <a:t>Modelo </a:t>
            </a:r>
            <a:r>
              <a:rPr lang="es-ES_tradnl" sz="2400" dirty="0" err="1"/>
              <a:t>IntServ</a:t>
            </a:r>
            <a:r>
              <a:rPr lang="es-ES_tradnl" sz="2400" dirty="0"/>
              <a:t> y protocolo RSVP</a:t>
            </a:r>
          </a:p>
          <a:p>
            <a:pPr lvl="1">
              <a:lnSpc>
                <a:spcPct val="90000"/>
              </a:lnSpc>
            </a:pPr>
            <a:r>
              <a:rPr lang="es-ES_tradnl" sz="2400" dirty="0"/>
              <a:t>Prioridad y etiqueta de flujo en IPv6</a:t>
            </a:r>
          </a:p>
          <a:p>
            <a:pPr lvl="1">
              <a:lnSpc>
                <a:spcPct val="90000"/>
              </a:lnSpc>
            </a:pPr>
            <a:r>
              <a:rPr lang="es-ES_tradnl" sz="2400" dirty="0"/>
              <a:t>Modelo </a:t>
            </a:r>
            <a:r>
              <a:rPr lang="es-ES_tradnl" sz="2400" dirty="0" err="1"/>
              <a:t>DiffServ</a:t>
            </a:r>
            <a:endParaRPr lang="es-ES_tradnl" sz="2400" dirty="0"/>
          </a:p>
          <a:p>
            <a:pPr>
              <a:lnSpc>
                <a:spcPct val="90000"/>
              </a:lnSpc>
            </a:pPr>
            <a:r>
              <a:rPr lang="es-ES_tradnl" sz="2800" dirty="0"/>
              <a:t>Calidad de servicio en </a:t>
            </a:r>
            <a:r>
              <a:rPr lang="es-ES_tradnl" sz="2800" dirty="0" err="1"/>
              <a:t>LANs</a:t>
            </a:r>
            <a:endParaRPr lang="es-ES_tradnl" sz="2800" dirty="0"/>
          </a:p>
          <a:p>
            <a:pPr>
              <a:lnSpc>
                <a:spcPct val="90000"/>
              </a:lnSpc>
            </a:pPr>
            <a:r>
              <a:rPr lang="es-ES_tradnl" sz="2800" dirty="0"/>
              <a:t>Control de congestión en </a:t>
            </a:r>
            <a:r>
              <a:rPr lang="es-ES_tradnl" sz="2800" dirty="0" smtClean="0"/>
              <a:t>Internet</a:t>
            </a:r>
            <a:endParaRPr lang="es-ES_tradnl"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número de diapositiva"/>
          <p:cNvSpPr>
            <a:spLocks noGrp="1"/>
          </p:cNvSpPr>
          <p:nvPr>
            <p:ph type="sldNum" sz="quarter" idx="10"/>
          </p:nvPr>
        </p:nvSpPr>
        <p:spPr/>
        <p:txBody>
          <a:bodyPr/>
          <a:lstStyle/>
          <a:p>
            <a:r>
              <a:rPr lang="es-ES"/>
              <a:t>Ampliación Redes 6-</a:t>
            </a:r>
            <a:fld id="{C868E0C2-41F1-4503-9B13-1C7DEC58C6F3}" type="slidenum">
              <a:rPr lang="es-ES"/>
              <a:pPr/>
              <a:t>14</a:t>
            </a:fld>
            <a:endParaRPr lang="es-ES"/>
          </a:p>
        </p:txBody>
      </p:sp>
      <p:sp>
        <p:nvSpPr>
          <p:cNvPr id="737282" name="Rectangle 2"/>
          <p:cNvSpPr>
            <a:spLocks noChangeArrowheads="1"/>
          </p:cNvSpPr>
          <p:nvPr/>
        </p:nvSpPr>
        <p:spPr bwMode="auto">
          <a:xfrm>
            <a:off x="685800" y="476250"/>
            <a:ext cx="7772400" cy="1143000"/>
          </a:xfrm>
          <a:prstGeom prst="rect">
            <a:avLst/>
          </a:prstGeom>
          <a:noFill/>
          <a:ln w="9525">
            <a:noFill/>
            <a:miter lim="800000"/>
            <a:headEnd/>
            <a:tailEnd/>
          </a:ln>
          <a:effectLst/>
        </p:spPr>
        <p:txBody>
          <a:bodyPr anchor="ctr"/>
          <a:lstStyle/>
          <a:p>
            <a:pPr algn="ctr"/>
            <a:r>
              <a:rPr lang="es-ES_tradnl">
                <a:solidFill>
                  <a:schemeClr val="tx2"/>
                </a:solidFill>
              </a:rPr>
              <a:t>Calidad de Servicio en Internet</a:t>
            </a:r>
          </a:p>
        </p:txBody>
      </p:sp>
      <p:sp>
        <p:nvSpPr>
          <p:cNvPr id="737283" name="Rectangle 3"/>
          <p:cNvSpPr>
            <a:spLocks noChangeArrowheads="1"/>
          </p:cNvSpPr>
          <p:nvPr/>
        </p:nvSpPr>
        <p:spPr bwMode="auto">
          <a:xfrm>
            <a:off x="685800" y="1628775"/>
            <a:ext cx="7772400" cy="43307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s-ES_tradnl" sz="2800"/>
              <a:t>La congestión y la falta de QoS es el principal problema de Internet actualmente.</a:t>
            </a:r>
          </a:p>
          <a:p>
            <a:pPr marL="342900" indent="-342900">
              <a:lnSpc>
                <a:spcPct val="90000"/>
              </a:lnSpc>
              <a:spcBef>
                <a:spcPct val="20000"/>
              </a:spcBef>
              <a:buFontTx/>
              <a:buChar char="•"/>
            </a:pPr>
            <a:r>
              <a:rPr lang="es-ES_tradnl" sz="2800"/>
              <a:t>IP fue diseñado para dar un servicio ‘best effort’. Sin embargo hoy en día se utiliza para aplicaciones sensibles que no toleran redes sin QoS. Ej.: videoconferencia, telefonía  VoIP (Voice Over IP), etc.</a:t>
            </a:r>
          </a:p>
          <a:p>
            <a:pPr marL="342900" indent="-342900">
              <a:lnSpc>
                <a:spcPct val="90000"/>
              </a:lnSpc>
              <a:spcBef>
                <a:spcPct val="20000"/>
              </a:spcBef>
              <a:buFontTx/>
              <a:buChar char="•"/>
            </a:pPr>
            <a:r>
              <a:rPr lang="es-ES_tradnl" sz="2800"/>
              <a:t>Estas aplicaciones no pueden funcionar en una red ‘best effort’ congestionada. </a:t>
            </a:r>
          </a:p>
          <a:p>
            <a:pPr marL="342900" indent="-342900">
              <a:lnSpc>
                <a:spcPct val="90000"/>
              </a:lnSpc>
              <a:spcBef>
                <a:spcPct val="20000"/>
              </a:spcBef>
              <a:buFontTx/>
              <a:buChar char="•"/>
            </a:pPr>
            <a:r>
              <a:rPr lang="es-ES_tradnl" sz="2800"/>
              <a:t>Se han hecho modificaciones a IP para que pueda ofrecer QoS a las aplicaciones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número de diapositiva"/>
          <p:cNvSpPr>
            <a:spLocks noGrp="1"/>
          </p:cNvSpPr>
          <p:nvPr>
            <p:ph type="sldNum" sz="quarter" idx="10"/>
          </p:nvPr>
        </p:nvSpPr>
        <p:spPr/>
        <p:txBody>
          <a:bodyPr/>
          <a:lstStyle/>
          <a:p>
            <a:r>
              <a:rPr lang="es-ES"/>
              <a:t>Ampliación Redes 6-</a:t>
            </a:r>
            <a:fld id="{74040280-91E6-4450-AA60-88B026DD14B3}" type="slidenum">
              <a:rPr lang="es-ES"/>
              <a:pPr/>
              <a:t>15</a:t>
            </a:fld>
            <a:endParaRPr lang="es-ES"/>
          </a:p>
        </p:txBody>
      </p:sp>
      <p:sp>
        <p:nvSpPr>
          <p:cNvPr id="738306" name="Rectangle 2"/>
          <p:cNvSpPr>
            <a:spLocks noChangeArrowheads="1"/>
          </p:cNvSpPr>
          <p:nvPr/>
        </p:nvSpPr>
        <p:spPr bwMode="auto">
          <a:xfrm>
            <a:off x="1066800" y="2286000"/>
            <a:ext cx="7467600" cy="3352800"/>
          </a:xfrm>
          <a:prstGeom prst="rect">
            <a:avLst/>
          </a:prstGeom>
          <a:noFill/>
          <a:ln w="9525">
            <a:noFill/>
            <a:miter lim="800000"/>
            <a:headEnd/>
            <a:tailEnd/>
          </a:ln>
          <a:effectLst/>
        </p:spPr>
        <p:txBody>
          <a:bodyPr/>
          <a:lstStyle/>
          <a:p>
            <a:pPr algn="ctr">
              <a:spcBef>
                <a:spcPct val="20000"/>
              </a:spcBef>
            </a:pPr>
            <a:r>
              <a:rPr lang="es-ES_tradnl" sz="2800" i="1"/>
              <a:t>“El Santo Grial de las redes de computadores es diseñar una red que tenga la flexibilidad y el bajo costo de la Internet, pero que ofrezca las garantías de calidad de servicio extremo a extremo de la red telefónica.”</a:t>
            </a:r>
            <a:endParaRPr lang="es-ES_tradnl" sz="2800" i="1" baseline="30000"/>
          </a:p>
          <a:p>
            <a:pPr algn="ctr">
              <a:spcBef>
                <a:spcPct val="20000"/>
              </a:spcBef>
            </a:pPr>
            <a:endParaRPr lang="es-ES_tradnl" sz="2400" i="1">
              <a:cs typeface="Times New Roman" pitchFamily="18" charset="0"/>
            </a:endParaRPr>
          </a:p>
          <a:p>
            <a:pPr algn="ctr">
              <a:spcBef>
                <a:spcPct val="20000"/>
              </a:spcBef>
            </a:pPr>
            <a:r>
              <a:rPr lang="es-ES" sz="2400" i="1">
                <a:cs typeface="Times New Roman" pitchFamily="18" charset="0"/>
              </a:rPr>
              <a:t>S. Keshav: 'An Engineering Approach to Computer</a:t>
            </a:r>
            <a:r>
              <a:rPr lang="es-ES_tradnl" sz="2400" i="1">
                <a:cs typeface="Times New Roman" pitchFamily="18" charset="0"/>
              </a:rPr>
              <a:t> </a:t>
            </a:r>
            <a:r>
              <a:rPr lang="es-ES" sz="2400" i="1">
                <a:cs typeface="Times New Roman" pitchFamily="18" charset="0"/>
              </a:rPr>
              <a:t>Networking‘</a:t>
            </a:r>
            <a:r>
              <a:rPr lang="es-ES_tradnl" sz="2400" i="1">
                <a:cs typeface="Times New Roman" pitchFamily="18" charset="0"/>
              </a:rPr>
              <a:t>, 1997</a:t>
            </a:r>
            <a:endParaRPr lang="es-ES" sz="2400"/>
          </a:p>
          <a:p>
            <a:pPr algn="ctr">
              <a:spcBef>
                <a:spcPct val="20000"/>
              </a:spcBef>
            </a:pPr>
            <a:endParaRPr lang="es-ES" sz="2000" i="1" baseline="30000"/>
          </a:p>
        </p:txBody>
      </p:sp>
      <p:sp>
        <p:nvSpPr>
          <p:cNvPr id="738307" name="Rectangle 3"/>
          <p:cNvSpPr>
            <a:spLocks noChangeArrowheads="1"/>
          </p:cNvSpPr>
          <p:nvPr/>
        </p:nvSpPr>
        <p:spPr bwMode="auto">
          <a:xfrm>
            <a:off x="685800" y="533400"/>
            <a:ext cx="7772400" cy="1143000"/>
          </a:xfrm>
          <a:prstGeom prst="rect">
            <a:avLst/>
          </a:prstGeom>
          <a:noFill/>
          <a:ln w="9525">
            <a:noFill/>
            <a:miter lim="800000"/>
            <a:headEnd/>
            <a:tailEnd/>
          </a:ln>
          <a:effectLst/>
        </p:spPr>
        <p:txBody>
          <a:bodyPr anchor="ctr"/>
          <a:lstStyle/>
          <a:p>
            <a:pPr algn="ctr"/>
            <a:r>
              <a:rPr lang="es-ES_tradnl" sz="4400">
                <a:solidFill>
                  <a:schemeClr val="tx2"/>
                </a:solidFill>
              </a:rPr>
              <a:t>Calidad de Servicio en Internet</a:t>
            </a:r>
            <a:endParaRPr lang="es-ES" sz="440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B554D23F-B3E0-473B-81EB-3755E28E36E2}" type="slidenum">
              <a:rPr lang="es-ES"/>
              <a:pPr/>
              <a:t>16</a:t>
            </a:fld>
            <a:endParaRPr lang="es-ES"/>
          </a:p>
        </p:txBody>
      </p:sp>
      <p:sp>
        <p:nvSpPr>
          <p:cNvPr id="906242" name="Rectangle 2"/>
          <p:cNvSpPr>
            <a:spLocks noGrp="1" noChangeArrowheads="1"/>
          </p:cNvSpPr>
          <p:nvPr>
            <p:ph type="title"/>
          </p:nvPr>
        </p:nvSpPr>
        <p:spPr/>
        <p:txBody>
          <a:bodyPr/>
          <a:lstStyle/>
          <a:p>
            <a:r>
              <a:rPr lang="es-ES_tradnl"/>
              <a:t>Historia de la QoS en Internet</a:t>
            </a:r>
            <a:endParaRPr lang="es-ES"/>
          </a:p>
        </p:txBody>
      </p:sp>
      <p:sp>
        <p:nvSpPr>
          <p:cNvPr id="906243" name="Rectangle 3"/>
          <p:cNvSpPr>
            <a:spLocks noGrp="1" noChangeArrowheads="1"/>
          </p:cNvSpPr>
          <p:nvPr>
            <p:ph type="body" idx="1"/>
          </p:nvPr>
        </p:nvSpPr>
        <p:spPr/>
        <p:txBody>
          <a:bodyPr/>
          <a:lstStyle/>
          <a:p>
            <a:r>
              <a:rPr lang="es-ES_tradnl"/>
              <a:t>1981: Octeto ToS en IPv4 (RFC 791)</a:t>
            </a:r>
          </a:p>
          <a:p>
            <a:r>
              <a:rPr lang="es-ES_tradnl"/>
              <a:t>1994: Modelo IntServ (RFC 1633)</a:t>
            </a:r>
          </a:p>
          <a:p>
            <a:r>
              <a:rPr lang="es-ES_tradnl"/>
              <a:t>1995: Campos prioridad y etiqueta de flujo en IPv6 (RFC 1883)</a:t>
            </a:r>
          </a:p>
          <a:p>
            <a:r>
              <a:rPr lang="es-ES_tradnl"/>
              <a:t>1998: Modelo DiffServ (RFC 2474)</a:t>
            </a:r>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5E3D3F30-EB4C-4C71-A79E-3CE84ABC681D}" type="slidenum">
              <a:rPr lang="es-ES"/>
              <a:pPr/>
              <a:t>17</a:t>
            </a:fld>
            <a:endParaRPr lang="es-ES"/>
          </a:p>
        </p:txBody>
      </p:sp>
      <p:sp>
        <p:nvSpPr>
          <p:cNvPr id="920578" name="Rectangle 2"/>
          <p:cNvSpPr>
            <a:spLocks noGrp="1" noChangeArrowheads="1"/>
          </p:cNvSpPr>
          <p:nvPr>
            <p:ph type="title"/>
          </p:nvPr>
        </p:nvSpPr>
        <p:spPr/>
        <p:txBody>
          <a:bodyPr/>
          <a:lstStyle/>
          <a:p>
            <a:r>
              <a:rPr lang="es-ES_tradnl"/>
              <a:t>Sumario</a:t>
            </a:r>
            <a:endParaRPr lang="es-ES"/>
          </a:p>
        </p:txBody>
      </p:sp>
      <p:sp>
        <p:nvSpPr>
          <p:cNvPr id="920579" name="Rectangle 3"/>
          <p:cNvSpPr>
            <a:spLocks noGrp="1" noChangeArrowheads="1"/>
          </p:cNvSpPr>
          <p:nvPr>
            <p:ph type="body" idx="1"/>
          </p:nvPr>
        </p:nvSpPr>
        <p:spPr/>
        <p:txBody>
          <a:bodyPr/>
          <a:lstStyle/>
          <a:p>
            <a:pPr>
              <a:lnSpc>
                <a:spcPct val="90000"/>
              </a:lnSpc>
            </a:pPr>
            <a:r>
              <a:rPr lang="es-ES_tradnl" sz="2800" dirty="0"/>
              <a:t>Concepto de Calidad de Servicio</a:t>
            </a:r>
          </a:p>
          <a:p>
            <a:pPr>
              <a:lnSpc>
                <a:spcPct val="90000"/>
              </a:lnSpc>
            </a:pPr>
            <a:r>
              <a:rPr lang="es-ES_tradnl" sz="2800" dirty="0"/>
              <a:t>Calidad de Servicio en Internet </a:t>
            </a:r>
          </a:p>
          <a:p>
            <a:pPr lvl="1">
              <a:lnSpc>
                <a:spcPct val="90000"/>
              </a:lnSpc>
            </a:pPr>
            <a:r>
              <a:rPr lang="es-ES_tradnl" sz="2400" b="1" dirty="0">
                <a:solidFill>
                  <a:srgbClr val="FF0000"/>
                </a:solidFill>
              </a:rPr>
              <a:t>Octeto </a:t>
            </a:r>
            <a:r>
              <a:rPr lang="es-ES_tradnl" sz="2400" b="1" dirty="0" err="1">
                <a:solidFill>
                  <a:srgbClr val="FF0000"/>
                </a:solidFill>
              </a:rPr>
              <a:t>ToS</a:t>
            </a:r>
            <a:r>
              <a:rPr lang="es-ES_tradnl" sz="2400" b="1" dirty="0">
                <a:solidFill>
                  <a:srgbClr val="FF0000"/>
                </a:solidFill>
              </a:rPr>
              <a:t> en IPv4</a:t>
            </a:r>
          </a:p>
          <a:p>
            <a:pPr lvl="1">
              <a:lnSpc>
                <a:spcPct val="90000"/>
              </a:lnSpc>
            </a:pPr>
            <a:r>
              <a:rPr lang="es-ES_tradnl" sz="2400" dirty="0"/>
              <a:t>Modelo </a:t>
            </a:r>
            <a:r>
              <a:rPr lang="es-ES_tradnl" sz="2400" dirty="0" err="1"/>
              <a:t>IntServ</a:t>
            </a:r>
            <a:r>
              <a:rPr lang="es-ES_tradnl" sz="2400" dirty="0"/>
              <a:t> y protocolo RSVP</a:t>
            </a:r>
          </a:p>
          <a:p>
            <a:pPr lvl="1">
              <a:lnSpc>
                <a:spcPct val="90000"/>
              </a:lnSpc>
            </a:pPr>
            <a:r>
              <a:rPr lang="es-ES_tradnl" sz="2400" dirty="0"/>
              <a:t>Prioridad y etiqueta de flujo en IPv6</a:t>
            </a:r>
          </a:p>
          <a:p>
            <a:pPr lvl="1">
              <a:lnSpc>
                <a:spcPct val="90000"/>
              </a:lnSpc>
            </a:pPr>
            <a:r>
              <a:rPr lang="es-ES_tradnl" sz="2400" dirty="0"/>
              <a:t>Modelo </a:t>
            </a:r>
            <a:r>
              <a:rPr lang="es-ES_tradnl" sz="2400" dirty="0" err="1"/>
              <a:t>DiffServ</a:t>
            </a:r>
            <a:endParaRPr lang="es-ES_tradnl" sz="2400" dirty="0"/>
          </a:p>
          <a:p>
            <a:pPr>
              <a:lnSpc>
                <a:spcPct val="90000"/>
              </a:lnSpc>
            </a:pPr>
            <a:r>
              <a:rPr lang="es-ES_tradnl" sz="2800" dirty="0"/>
              <a:t>Calidad de servicio en </a:t>
            </a:r>
            <a:r>
              <a:rPr lang="es-ES_tradnl" sz="2800" dirty="0" err="1"/>
              <a:t>LANs</a:t>
            </a:r>
            <a:endParaRPr lang="es-ES_tradnl" sz="2800" dirty="0"/>
          </a:p>
          <a:p>
            <a:pPr>
              <a:lnSpc>
                <a:spcPct val="90000"/>
              </a:lnSpc>
            </a:pPr>
            <a:r>
              <a:rPr lang="es-ES_tradnl" sz="2800" dirty="0"/>
              <a:t>Control de congestión en </a:t>
            </a:r>
            <a:r>
              <a:rPr lang="es-ES_tradnl" sz="2800" dirty="0" smtClean="0"/>
              <a:t>Internet</a:t>
            </a:r>
            <a:endParaRPr lang="es-ES_tradnl"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4834E239-3694-46C1-BA18-F6BC868469FC}" type="slidenum">
              <a:rPr lang="es-ES"/>
              <a:pPr/>
              <a:t>18</a:t>
            </a:fld>
            <a:endParaRPr lang="es-ES"/>
          </a:p>
        </p:txBody>
      </p:sp>
      <p:sp>
        <p:nvSpPr>
          <p:cNvPr id="914434" name="Rectangle 2"/>
          <p:cNvSpPr>
            <a:spLocks noGrp="1" noChangeArrowheads="1"/>
          </p:cNvSpPr>
          <p:nvPr>
            <p:ph type="title"/>
          </p:nvPr>
        </p:nvSpPr>
        <p:spPr>
          <a:xfrm>
            <a:off x="685800" y="609600"/>
            <a:ext cx="7772400" cy="947738"/>
          </a:xfrm>
        </p:spPr>
        <p:txBody>
          <a:bodyPr/>
          <a:lstStyle/>
          <a:p>
            <a:r>
              <a:rPr lang="es-ES_tradnl" sz="4000"/>
              <a:t>Octeto ToS (Type of Service)</a:t>
            </a:r>
            <a:endParaRPr lang="es-ES" sz="4000"/>
          </a:p>
        </p:txBody>
      </p:sp>
      <p:sp>
        <p:nvSpPr>
          <p:cNvPr id="914435" name="Rectangle 3"/>
          <p:cNvSpPr>
            <a:spLocks noGrp="1" noChangeArrowheads="1"/>
          </p:cNvSpPr>
          <p:nvPr>
            <p:ph type="body" idx="1"/>
          </p:nvPr>
        </p:nvSpPr>
        <p:spPr>
          <a:xfrm>
            <a:off x="685800" y="1690688"/>
            <a:ext cx="7772400" cy="4114800"/>
          </a:xfrm>
        </p:spPr>
        <p:txBody>
          <a:bodyPr/>
          <a:lstStyle/>
          <a:p>
            <a:pPr>
              <a:lnSpc>
                <a:spcPct val="90000"/>
              </a:lnSpc>
            </a:pPr>
            <a:r>
              <a:rPr lang="es-ES_tradnl" sz="2600"/>
              <a:t>En la definición original de la cabecera IPv4 se incluyó un octeto que tenía dos partes:</a:t>
            </a:r>
          </a:p>
          <a:p>
            <a:pPr lvl="1">
              <a:lnSpc>
                <a:spcPct val="90000"/>
              </a:lnSpc>
            </a:pPr>
            <a:r>
              <a:rPr lang="es-ES_tradnl" sz="2600"/>
              <a:t>Tres bits para indicar una prioridad (llamada precedencia). Los routers debían enviar antes los paquetes con mayor precedencia</a:t>
            </a:r>
          </a:p>
          <a:p>
            <a:pPr lvl="1">
              <a:lnSpc>
                <a:spcPct val="90000"/>
              </a:lnSpc>
            </a:pPr>
            <a:r>
              <a:rPr lang="es-ES_tradnl" sz="2600"/>
              <a:t>Varios bits que actuaban de ‘flags’ para indicar que tipo de ruta prefiere el paquete: </a:t>
            </a:r>
          </a:p>
          <a:p>
            <a:pPr lvl="2">
              <a:lnSpc>
                <a:spcPct val="90000"/>
              </a:lnSpc>
            </a:pPr>
            <a:r>
              <a:rPr lang="es-ES_tradnl" sz="2600"/>
              <a:t>mínimo retardo</a:t>
            </a:r>
          </a:p>
          <a:p>
            <a:pPr lvl="2">
              <a:lnSpc>
                <a:spcPct val="90000"/>
              </a:lnSpc>
            </a:pPr>
            <a:r>
              <a:rPr lang="es-ES_tradnl" sz="2600"/>
              <a:t>máximo rendimiento</a:t>
            </a:r>
          </a:p>
          <a:p>
            <a:pPr lvl="2">
              <a:lnSpc>
                <a:spcPct val="90000"/>
              </a:lnSpc>
            </a:pPr>
            <a:r>
              <a:rPr lang="es-ES_tradnl" sz="2600"/>
              <a:t>máxima fiabilidad</a:t>
            </a:r>
          </a:p>
          <a:p>
            <a:pPr lvl="2">
              <a:lnSpc>
                <a:spcPct val="90000"/>
              </a:lnSpc>
            </a:pPr>
            <a:r>
              <a:rPr lang="es-ES_tradnl" sz="2600"/>
              <a:t>mínimo costo</a:t>
            </a:r>
            <a:endParaRPr lang="es-ES" sz="26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1 Marcador de número de diapositiva"/>
          <p:cNvSpPr>
            <a:spLocks noGrp="1"/>
          </p:cNvSpPr>
          <p:nvPr>
            <p:ph type="sldNum" sz="quarter" idx="10"/>
          </p:nvPr>
        </p:nvSpPr>
        <p:spPr/>
        <p:txBody>
          <a:bodyPr/>
          <a:lstStyle/>
          <a:p>
            <a:r>
              <a:rPr lang="es-ES"/>
              <a:t>Ampliación Redes 6-</a:t>
            </a:r>
            <a:fld id="{7299EA68-D258-44C0-8745-997794BEB06B}" type="slidenum">
              <a:rPr lang="es-ES"/>
              <a:pPr/>
              <a:t>19</a:t>
            </a:fld>
            <a:endParaRPr lang="es-ES"/>
          </a:p>
        </p:txBody>
      </p:sp>
      <p:sp>
        <p:nvSpPr>
          <p:cNvPr id="908290" name="Rectangle 2"/>
          <p:cNvSpPr>
            <a:spLocks noChangeArrowheads="1"/>
          </p:cNvSpPr>
          <p:nvPr/>
        </p:nvSpPr>
        <p:spPr bwMode="auto">
          <a:xfrm>
            <a:off x="3203575" y="620713"/>
            <a:ext cx="1492250" cy="249237"/>
          </a:xfrm>
          <a:prstGeom prst="rect">
            <a:avLst/>
          </a:prstGeom>
          <a:solidFill>
            <a:srgbClr val="FFFF00"/>
          </a:solidFill>
          <a:ln w="9525">
            <a:noFill/>
            <a:miter lim="800000"/>
            <a:headEnd/>
            <a:tailEnd/>
          </a:ln>
          <a:effectLst/>
        </p:spPr>
        <p:txBody>
          <a:bodyPr wrap="none" anchor="ctr"/>
          <a:lstStyle/>
          <a:p>
            <a:endParaRPr lang="es-ES"/>
          </a:p>
        </p:txBody>
      </p:sp>
      <p:graphicFrame>
        <p:nvGraphicFramePr>
          <p:cNvPr id="908292" name="Object 4"/>
          <p:cNvGraphicFramePr>
            <a:graphicFrameLocks noChangeAspect="1"/>
          </p:cNvGraphicFramePr>
          <p:nvPr/>
        </p:nvGraphicFramePr>
        <p:xfrm>
          <a:off x="1447800" y="609600"/>
          <a:ext cx="6496050" cy="1943100"/>
        </p:xfrm>
        <a:graphic>
          <a:graphicData uri="http://schemas.openxmlformats.org/presentationml/2006/ole">
            <mc:AlternateContent xmlns:mc="http://schemas.openxmlformats.org/markup-compatibility/2006">
              <mc:Choice xmlns:v="urn:schemas-microsoft-com:vml" Requires="v">
                <p:oleObj spid="_x0000_s908297" name="Documento" r:id="rId5" imgW="6498000" imgH="2060640" progId="Word.Document.8">
                  <p:embed/>
                </p:oleObj>
              </mc:Choice>
              <mc:Fallback>
                <p:oleObj name="Documento" r:id="rId5" imgW="6498000" imgH="2060640" progId="Word.Document.8">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609600"/>
                        <a:ext cx="6496050" cy="194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08293" name="Text Box 5"/>
          <p:cNvSpPr txBox="1">
            <a:spLocks noChangeArrowheads="1"/>
          </p:cNvSpPr>
          <p:nvPr/>
        </p:nvSpPr>
        <p:spPr bwMode="auto">
          <a:xfrm>
            <a:off x="2209800" y="2466975"/>
            <a:ext cx="5029200" cy="457200"/>
          </a:xfrm>
          <a:prstGeom prst="rect">
            <a:avLst/>
          </a:prstGeom>
          <a:noFill/>
          <a:ln w="9525">
            <a:noFill/>
            <a:miter lim="800000"/>
            <a:headEnd/>
            <a:tailEnd/>
          </a:ln>
          <a:effectLst/>
        </p:spPr>
        <p:txBody>
          <a:bodyPr>
            <a:spAutoFit/>
          </a:bodyPr>
          <a:lstStyle/>
          <a:p>
            <a:pPr>
              <a:spcBef>
                <a:spcPct val="50000"/>
              </a:spcBef>
            </a:pPr>
            <a:r>
              <a:rPr lang="es-ES_tradnl" sz="2400" b="1"/>
              <a:t>Cabecera IPv4 (RFC 791, 1981)</a:t>
            </a:r>
            <a:endParaRPr lang="es-ES" sz="2400" b="1"/>
          </a:p>
        </p:txBody>
      </p:sp>
      <p:sp>
        <p:nvSpPr>
          <p:cNvPr id="908296" name="Rectangle 8"/>
          <p:cNvSpPr>
            <a:spLocks noChangeArrowheads="1"/>
          </p:cNvSpPr>
          <p:nvPr/>
        </p:nvSpPr>
        <p:spPr bwMode="auto">
          <a:xfrm>
            <a:off x="1336675" y="4343400"/>
            <a:ext cx="6619875" cy="1965325"/>
          </a:xfrm>
          <a:prstGeom prst="rect">
            <a:avLst/>
          </a:prstGeom>
          <a:noFill/>
          <a:ln w="9525">
            <a:noFill/>
            <a:miter lim="800000"/>
            <a:headEnd/>
            <a:tailEnd/>
          </a:ln>
          <a:effectLst/>
        </p:spPr>
        <p:txBody>
          <a:bodyPr lIns="102833" tIns="51417" rIns="102833" bIns="51417"/>
          <a:lstStyle/>
          <a:p>
            <a:pPr marL="342900" indent="-342900">
              <a:lnSpc>
                <a:spcPct val="90000"/>
              </a:lnSpc>
              <a:spcBef>
                <a:spcPct val="20000"/>
              </a:spcBef>
              <a:buFontTx/>
              <a:buChar char="•"/>
            </a:pPr>
            <a:r>
              <a:rPr lang="en-GB" sz="1600">
                <a:latin typeface="Arial" charset="0"/>
              </a:rPr>
              <a:t>Precedencia: prioridad (ocho niveles). Mayor es mejor</a:t>
            </a:r>
          </a:p>
          <a:p>
            <a:pPr marL="342900" indent="-342900">
              <a:lnSpc>
                <a:spcPct val="90000"/>
              </a:lnSpc>
              <a:spcBef>
                <a:spcPct val="20000"/>
              </a:spcBef>
              <a:buFontTx/>
              <a:buChar char="•"/>
            </a:pPr>
            <a:r>
              <a:rPr lang="en-GB" sz="1600">
                <a:latin typeface="Arial" charset="0"/>
              </a:rPr>
              <a:t>D,T,R,C: flags para indicar la ruta que se quiere utilizar:</a:t>
            </a:r>
          </a:p>
          <a:p>
            <a:pPr marL="742950" lvl="1" indent="-285750">
              <a:lnSpc>
                <a:spcPct val="90000"/>
              </a:lnSpc>
              <a:spcBef>
                <a:spcPct val="20000"/>
              </a:spcBef>
              <a:buFontTx/>
              <a:buChar char="–"/>
            </a:pPr>
            <a:r>
              <a:rPr lang="en-GB" sz="1600">
                <a:latin typeface="Arial" charset="0"/>
              </a:rPr>
              <a:t>D: Delay (mínimo retardo)</a:t>
            </a:r>
          </a:p>
          <a:p>
            <a:pPr marL="742950" lvl="1" indent="-285750">
              <a:lnSpc>
                <a:spcPct val="90000"/>
              </a:lnSpc>
              <a:spcBef>
                <a:spcPct val="20000"/>
              </a:spcBef>
              <a:buFontTx/>
              <a:buChar char="–"/>
            </a:pPr>
            <a:r>
              <a:rPr lang="en-GB" sz="1600">
                <a:latin typeface="Arial" charset="0"/>
              </a:rPr>
              <a:t>T: Throughput (máximo rendimiento) </a:t>
            </a:r>
          </a:p>
          <a:p>
            <a:pPr marL="742950" lvl="1" indent="-285750">
              <a:lnSpc>
                <a:spcPct val="90000"/>
              </a:lnSpc>
              <a:spcBef>
                <a:spcPct val="20000"/>
              </a:spcBef>
              <a:buFontTx/>
              <a:buChar char="–"/>
            </a:pPr>
            <a:r>
              <a:rPr lang="en-GB" sz="1600">
                <a:latin typeface="Arial" charset="0"/>
              </a:rPr>
              <a:t>R: Reliability (máxima fiabilidad) </a:t>
            </a:r>
          </a:p>
          <a:p>
            <a:pPr marL="742950" lvl="1" indent="-285750">
              <a:lnSpc>
                <a:spcPct val="90000"/>
              </a:lnSpc>
              <a:spcBef>
                <a:spcPct val="20000"/>
              </a:spcBef>
              <a:buFontTx/>
              <a:buChar char="–"/>
            </a:pPr>
            <a:r>
              <a:rPr lang="en-GB" sz="1600">
                <a:latin typeface="Arial" charset="0"/>
              </a:rPr>
              <a:t>C: Cost (mínimo costo), RFC 1349</a:t>
            </a:r>
          </a:p>
          <a:p>
            <a:pPr marL="342900" indent="-342900">
              <a:lnSpc>
                <a:spcPct val="90000"/>
              </a:lnSpc>
              <a:spcBef>
                <a:spcPct val="20000"/>
              </a:spcBef>
              <a:buFontTx/>
              <a:buChar char="•"/>
            </a:pPr>
            <a:r>
              <a:rPr lang="en-GB" sz="1600">
                <a:latin typeface="Arial" charset="0"/>
              </a:rPr>
              <a:t>X: bit reservado</a:t>
            </a:r>
          </a:p>
        </p:txBody>
      </p:sp>
      <p:grpSp>
        <p:nvGrpSpPr>
          <p:cNvPr id="908297" name="Group 9"/>
          <p:cNvGrpSpPr>
            <a:grpSpLocks/>
          </p:cNvGrpSpPr>
          <p:nvPr/>
        </p:nvGrpSpPr>
        <p:grpSpPr bwMode="auto">
          <a:xfrm>
            <a:off x="2171700" y="3429000"/>
            <a:ext cx="5913438" cy="566738"/>
            <a:chOff x="672" y="1152"/>
            <a:chExt cx="2304" cy="240"/>
          </a:xfrm>
        </p:grpSpPr>
        <p:sp>
          <p:nvSpPr>
            <p:cNvPr id="908298" name="Rectangle 10"/>
            <p:cNvSpPr>
              <a:spLocks noChangeArrowheads="1"/>
            </p:cNvSpPr>
            <p:nvPr/>
          </p:nvSpPr>
          <p:spPr bwMode="auto">
            <a:xfrm>
              <a:off x="672"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908299" name="Rectangle 11"/>
            <p:cNvSpPr>
              <a:spLocks noChangeArrowheads="1"/>
            </p:cNvSpPr>
            <p:nvPr/>
          </p:nvSpPr>
          <p:spPr bwMode="auto">
            <a:xfrm>
              <a:off x="960"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908300" name="Rectangle 12"/>
            <p:cNvSpPr>
              <a:spLocks noChangeArrowheads="1"/>
            </p:cNvSpPr>
            <p:nvPr/>
          </p:nvSpPr>
          <p:spPr bwMode="auto">
            <a:xfrm>
              <a:off x="1248"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908301" name="Rectangle 13"/>
            <p:cNvSpPr>
              <a:spLocks noChangeArrowheads="1"/>
            </p:cNvSpPr>
            <p:nvPr/>
          </p:nvSpPr>
          <p:spPr bwMode="auto">
            <a:xfrm>
              <a:off x="1536"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908302" name="Rectangle 14"/>
            <p:cNvSpPr>
              <a:spLocks noChangeArrowheads="1"/>
            </p:cNvSpPr>
            <p:nvPr/>
          </p:nvSpPr>
          <p:spPr bwMode="auto">
            <a:xfrm>
              <a:off x="1824"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908303" name="Rectangle 15"/>
            <p:cNvSpPr>
              <a:spLocks noChangeArrowheads="1"/>
            </p:cNvSpPr>
            <p:nvPr/>
          </p:nvSpPr>
          <p:spPr bwMode="auto">
            <a:xfrm>
              <a:off x="2112"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908304" name="Rectangle 16"/>
            <p:cNvSpPr>
              <a:spLocks noChangeArrowheads="1"/>
            </p:cNvSpPr>
            <p:nvPr/>
          </p:nvSpPr>
          <p:spPr bwMode="auto">
            <a:xfrm>
              <a:off x="2400"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908305" name="Rectangle 17"/>
            <p:cNvSpPr>
              <a:spLocks noChangeArrowheads="1"/>
            </p:cNvSpPr>
            <p:nvPr/>
          </p:nvSpPr>
          <p:spPr bwMode="auto">
            <a:xfrm>
              <a:off x="2688"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grpSp>
      <p:sp>
        <p:nvSpPr>
          <p:cNvPr id="908306" name="Text Box 18"/>
          <p:cNvSpPr txBox="1">
            <a:spLocks noChangeArrowheads="1"/>
          </p:cNvSpPr>
          <p:nvPr/>
        </p:nvSpPr>
        <p:spPr bwMode="auto">
          <a:xfrm>
            <a:off x="2266950" y="3557588"/>
            <a:ext cx="2019300" cy="376237"/>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1800" b="1">
                <a:effectLst>
                  <a:outerShdw blurRad="38100" dist="38100" dir="2700000" algn="tl">
                    <a:srgbClr val="FFFFFF"/>
                  </a:outerShdw>
                </a:effectLst>
                <a:latin typeface="Arial" charset="0"/>
              </a:rPr>
              <a:t>Precedencia</a:t>
            </a:r>
          </a:p>
        </p:txBody>
      </p:sp>
      <p:sp>
        <p:nvSpPr>
          <p:cNvPr id="908307" name="Text Box 19"/>
          <p:cNvSpPr txBox="1">
            <a:spLocks noChangeArrowheads="1"/>
          </p:cNvSpPr>
          <p:nvPr/>
        </p:nvSpPr>
        <p:spPr bwMode="auto">
          <a:xfrm>
            <a:off x="442913" y="3557588"/>
            <a:ext cx="1752600" cy="376237"/>
          </a:xfrm>
          <a:prstGeom prst="rect">
            <a:avLst/>
          </a:prstGeom>
          <a:no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1800" b="1">
                <a:effectLst>
                  <a:outerShdw blurRad="38100" dist="38100" dir="2700000" algn="tl">
                    <a:srgbClr val="C0C0C0"/>
                  </a:outerShdw>
                </a:effectLst>
                <a:latin typeface="Arial" charset="0"/>
              </a:rPr>
              <a:t>Octeto TOS:</a:t>
            </a:r>
          </a:p>
        </p:txBody>
      </p:sp>
      <p:sp>
        <p:nvSpPr>
          <p:cNvPr id="908308" name="Text Box 20"/>
          <p:cNvSpPr txBox="1">
            <a:spLocks noChangeArrowheads="1"/>
          </p:cNvSpPr>
          <p:nvPr/>
        </p:nvSpPr>
        <p:spPr bwMode="auto">
          <a:xfrm>
            <a:off x="4514850" y="3530600"/>
            <a:ext cx="503238" cy="376238"/>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1800" b="1">
                <a:effectLst>
                  <a:outerShdw blurRad="38100" dist="38100" dir="2700000" algn="tl">
                    <a:srgbClr val="FFFFFF"/>
                  </a:outerShdw>
                </a:effectLst>
                <a:latin typeface="Arial" charset="0"/>
              </a:rPr>
              <a:t>D</a:t>
            </a:r>
          </a:p>
        </p:txBody>
      </p:sp>
      <p:sp>
        <p:nvSpPr>
          <p:cNvPr id="908309" name="Text Box 21"/>
          <p:cNvSpPr txBox="1">
            <a:spLocks noChangeArrowheads="1"/>
          </p:cNvSpPr>
          <p:nvPr/>
        </p:nvSpPr>
        <p:spPr bwMode="auto">
          <a:xfrm>
            <a:off x="5230813" y="3530600"/>
            <a:ext cx="503237" cy="376238"/>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1800" b="1">
                <a:effectLst>
                  <a:outerShdw blurRad="38100" dist="38100" dir="2700000" algn="tl">
                    <a:srgbClr val="FFFFFF"/>
                  </a:outerShdw>
                </a:effectLst>
                <a:latin typeface="Arial" charset="0"/>
              </a:rPr>
              <a:t>T</a:t>
            </a:r>
          </a:p>
        </p:txBody>
      </p:sp>
      <p:sp>
        <p:nvSpPr>
          <p:cNvPr id="908310" name="Text Box 22"/>
          <p:cNvSpPr txBox="1">
            <a:spLocks noChangeArrowheads="1"/>
          </p:cNvSpPr>
          <p:nvPr/>
        </p:nvSpPr>
        <p:spPr bwMode="auto">
          <a:xfrm>
            <a:off x="5962650" y="3530600"/>
            <a:ext cx="503238" cy="376238"/>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1800" b="1">
                <a:effectLst>
                  <a:outerShdw blurRad="38100" dist="38100" dir="2700000" algn="tl">
                    <a:srgbClr val="FFFFFF"/>
                  </a:outerShdw>
                </a:effectLst>
                <a:latin typeface="Arial" charset="0"/>
              </a:rPr>
              <a:t>R</a:t>
            </a:r>
          </a:p>
        </p:txBody>
      </p:sp>
      <p:sp>
        <p:nvSpPr>
          <p:cNvPr id="908311" name="Text Box 23"/>
          <p:cNvSpPr txBox="1">
            <a:spLocks noChangeArrowheads="1"/>
          </p:cNvSpPr>
          <p:nvPr/>
        </p:nvSpPr>
        <p:spPr bwMode="auto">
          <a:xfrm>
            <a:off x="6724650" y="3530600"/>
            <a:ext cx="503238" cy="376238"/>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1800" b="1">
                <a:effectLst>
                  <a:outerShdw blurRad="38100" dist="38100" dir="2700000" algn="tl">
                    <a:srgbClr val="FFFFFF"/>
                  </a:outerShdw>
                </a:effectLst>
                <a:latin typeface="Arial" charset="0"/>
              </a:rPr>
              <a:t>C</a:t>
            </a:r>
          </a:p>
        </p:txBody>
      </p:sp>
      <p:sp>
        <p:nvSpPr>
          <p:cNvPr id="908312" name="Text Box 24"/>
          <p:cNvSpPr txBox="1">
            <a:spLocks noChangeArrowheads="1"/>
          </p:cNvSpPr>
          <p:nvPr/>
        </p:nvSpPr>
        <p:spPr bwMode="auto">
          <a:xfrm>
            <a:off x="7451725" y="3557588"/>
            <a:ext cx="468313" cy="376237"/>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1800" b="1">
                <a:effectLst>
                  <a:outerShdw blurRad="38100" dist="38100" dir="2700000" algn="tl">
                    <a:srgbClr val="FFFFFF"/>
                  </a:outerShdw>
                </a:effectLst>
                <a:latin typeface="Arial" charset="0"/>
              </a:rPr>
              <a:t>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9733DBBE-C4BE-41B7-BFAF-AA950FFEB07F}" type="slidenum">
              <a:rPr lang="es-ES"/>
              <a:pPr/>
              <a:t>2</a:t>
            </a:fld>
            <a:endParaRPr lang="es-ES"/>
          </a:p>
        </p:txBody>
      </p:sp>
      <p:sp>
        <p:nvSpPr>
          <p:cNvPr id="916482" name="Rectangle 2"/>
          <p:cNvSpPr>
            <a:spLocks noGrp="1" noChangeArrowheads="1"/>
          </p:cNvSpPr>
          <p:nvPr>
            <p:ph type="title"/>
          </p:nvPr>
        </p:nvSpPr>
        <p:spPr/>
        <p:txBody>
          <a:bodyPr/>
          <a:lstStyle/>
          <a:p>
            <a:r>
              <a:rPr lang="es-ES_tradnl"/>
              <a:t>Sumario</a:t>
            </a:r>
            <a:endParaRPr lang="es-ES"/>
          </a:p>
        </p:txBody>
      </p:sp>
      <p:sp>
        <p:nvSpPr>
          <p:cNvPr id="916483" name="Rectangle 3"/>
          <p:cNvSpPr>
            <a:spLocks noGrp="1" noChangeArrowheads="1"/>
          </p:cNvSpPr>
          <p:nvPr>
            <p:ph type="body" idx="1"/>
          </p:nvPr>
        </p:nvSpPr>
        <p:spPr/>
        <p:txBody>
          <a:bodyPr/>
          <a:lstStyle/>
          <a:p>
            <a:pPr>
              <a:lnSpc>
                <a:spcPct val="90000"/>
              </a:lnSpc>
            </a:pPr>
            <a:r>
              <a:rPr lang="es-ES_tradnl" sz="2800" b="1" dirty="0">
                <a:solidFill>
                  <a:srgbClr val="FF0000"/>
                </a:solidFill>
              </a:rPr>
              <a:t>Concepto de Calidad de Servicio</a:t>
            </a:r>
          </a:p>
          <a:p>
            <a:pPr>
              <a:lnSpc>
                <a:spcPct val="90000"/>
              </a:lnSpc>
            </a:pPr>
            <a:r>
              <a:rPr lang="es-ES_tradnl" sz="2800" dirty="0"/>
              <a:t>Calidad de Servicio en Internet </a:t>
            </a:r>
          </a:p>
          <a:p>
            <a:pPr lvl="1">
              <a:lnSpc>
                <a:spcPct val="90000"/>
              </a:lnSpc>
            </a:pPr>
            <a:r>
              <a:rPr lang="es-ES_tradnl" sz="2400" dirty="0"/>
              <a:t>Octeto </a:t>
            </a:r>
            <a:r>
              <a:rPr lang="es-ES_tradnl" sz="2400" dirty="0" err="1"/>
              <a:t>ToS</a:t>
            </a:r>
            <a:r>
              <a:rPr lang="es-ES_tradnl" sz="2400" dirty="0"/>
              <a:t> en IPv4</a:t>
            </a:r>
          </a:p>
          <a:p>
            <a:pPr lvl="1">
              <a:lnSpc>
                <a:spcPct val="90000"/>
              </a:lnSpc>
            </a:pPr>
            <a:r>
              <a:rPr lang="es-ES_tradnl" sz="2400" dirty="0"/>
              <a:t>Modelo </a:t>
            </a:r>
            <a:r>
              <a:rPr lang="es-ES_tradnl" sz="2400" dirty="0" err="1"/>
              <a:t>IntServ</a:t>
            </a:r>
            <a:r>
              <a:rPr lang="es-ES_tradnl" sz="2400" dirty="0"/>
              <a:t> y protocolo RSVP</a:t>
            </a:r>
          </a:p>
          <a:p>
            <a:pPr lvl="1">
              <a:lnSpc>
                <a:spcPct val="90000"/>
              </a:lnSpc>
            </a:pPr>
            <a:r>
              <a:rPr lang="es-ES_tradnl" sz="2400" dirty="0"/>
              <a:t>Prioridad y etiqueta de flujo en IPv6</a:t>
            </a:r>
          </a:p>
          <a:p>
            <a:pPr lvl="1">
              <a:lnSpc>
                <a:spcPct val="90000"/>
              </a:lnSpc>
            </a:pPr>
            <a:r>
              <a:rPr lang="es-ES_tradnl" sz="2400" dirty="0"/>
              <a:t>Modelo </a:t>
            </a:r>
            <a:r>
              <a:rPr lang="es-ES_tradnl" sz="2400" dirty="0" err="1"/>
              <a:t>DiffServ</a:t>
            </a:r>
            <a:endParaRPr lang="es-ES_tradnl" sz="2400" dirty="0"/>
          </a:p>
          <a:p>
            <a:pPr>
              <a:lnSpc>
                <a:spcPct val="90000"/>
              </a:lnSpc>
            </a:pPr>
            <a:r>
              <a:rPr lang="es-ES_tradnl" sz="2800" dirty="0"/>
              <a:t>Calidad de servicio en </a:t>
            </a:r>
            <a:r>
              <a:rPr lang="es-ES_tradnl" sz="2800" dirty="0" err="1"/>
              <a:t>LANs</a:t>
            </a:r>
            <a:endParaRPr lang="es-ES_tradnl" sz="2800" dirty="0"/>
          </a:p>
          <a:p>
            <a:pPr>
              <a:lnSpc>
                <a:spcPct val="90000"/>
              </a:lnSpc>
            </a:pPr>
            <a:r>
              <a:rPr lang="es-ES_tradnl" sz="2800" dirty="0"/>
              <a:t>Control de congestión en </a:t>
            </a:r>
            <a:r>
              <a:rPr lang="es-ES_tradnl" sz="2800" dirty="0" smtClean="0"/>
              <a:t>Internet</a:t>
            </a:r>
            <a:endParaRPr lang="es-ES_tradnl"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3 Marcador de número de diapositiva"/>
          <p:cNvSpPr>
            <a:spLocks noGrp="1"/>
          </p:cNvSpPr>
          <p:nvPr>
            <p:ph type="sldNum" sz="quarter" idx="10"/>
          </p:nvPr>
        </p:nvSpPr>
        <p:spPr/>
        <p:txBody>
          <a:bodyPr/>
          <a:lstStyle/>
          <a:p>
            <a:r>
              <a:rPr lang="es-ES"/>
              <a:t>Ampliación Redes 6-</a:t>
            </a:r>
            <a:fld id="{91113F19-01A9-4763-A559-DBDEB48085A7}" type="slidenum">
              <a:rPr lang="es-ES"/>
              <a:pPr/>
              <a:t>20</a:t>
            </a:fld>
            <a:endParaRPr lang="es-ES"/>
          </a:p>
        </p:txBody>
      </p:sp>
      <p:sp>
        <p:nvSpPr>
          <p:cNvPr id="944130" name="Rectangle 2"/>
          <p:cNvSpPr>
            <a:spLocks noGrp="1" noChangeArrowheads="1"/>
          </p:cNvSpPr>
          <p:nvPr>
            <p:ph type="title"/>
          </p:nvPr>
        </p:nvSpPr>
        <p:spPr>
          <a:xfrm>
            <a:off x="900113" y="609600"/>
            <a:ext cx="7772400" cy="1143000"/>
          </a:xfrm>
        </p:spPr>
        <p:txBody>
          <a:bodyPr/>
          <a:lstStyle/>
          <a:p>
            <a:r>
              <a:rPr lang="es-ES_tradnl" sz="4000"/>
              <a:t>Significado del campo precedencia</a:t>
            </a:r>
            <a:endParaRPr lang="es-ES" sz="4000"/>
          </a:p>
        </p:txBody>
      </p:sp>
      <p:graphicFrame>
        <p:nvGraphicFramePr>
          <p:cNvPr id="944191" name="Group 63"/>
          <p:cNvGraphicFramePr>
            <a:graphicFrameLocks noGrp="1"/>
          </p:cNvGraphicFramePr>
          <p:nvPr>
            <p:ph idx="1"/>
          </p:nvPr>
        </p:nvGraphicFramePr>
        <p:xfrm>
          <a:off x="1111250" y="1628775"/>
          <a:ext cx="5270500" cy="4308096"/>
        </p:xfrm>
        <a:graphic>
          <a:graphicData uri="http://schemas.openxmlformats.org/drawingml/2006/table">
            <a:tbl>
              <a:tblPr/>
              <a:tblGrid>
                <a:gridCol w="1597025"/>
                <a:gridCol w="1597025"/>
                <a:gridCol w="2076450"/>
              </a:tblGrid>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Precedencia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(decimal)</a:t>
                      </a:r>
                      <a:endParaRPr kumimoji="0" lang="es-ES"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Precedencia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(binario)</a:t>
                      </a:r>
                      <a:endParaRPr kumimoji="0" lang="es-E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Nombre</a:t>
                      </a:r>
                      <a:endParaRPr kumimoji="0" lang="es-E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7</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111</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Control de red</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6</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110</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Control de interred</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5</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101</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Crítico / ECP</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4</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100</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Flash Override</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3</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011</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Flash</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2</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010</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Inmediato</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001</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Prioridad</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0</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000</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Rutina</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44189" name="AutoShape 61"/>
          <p:cNvSpPr>
            <a:spLocks/>
          </p:cNvSpPr>
          <p:nvPr/>
        </p:nvSpPr>
        <p:spPr bwMode="auto">
          <a:xfrm>
            <a:off x="6440488" y="2349500"/>
            <a:ext cx="144462" cy="863600"/>
          </a:xfrm>
          <a:prstGeom prst="rightBrace">
            <a:avLst>
              <a:gd name="adj1" fmla="val 49817"/>
              <a:gd name="adj2" fmla="val 50000"/>
            </a:avLst>
          </a:prstGeom>
          <a:noFill/>
          <a:ln w="9525">
            <a:solidFill>
              <a:schemeClr val="tx1"/>
            </a:solidFill>
            <a:round/>
            <a:headEnd/>
            <a:tailEnd/>
          </a:ln>
          <a:effectLst/>
        </p:spPr>
        <p:txBody>
          <a:bodyPr wrap="none" anchor="ctr"/>
          <a:lstStyle/>
          <a:p>
            <a:endParaRPr lang="es-ES"/>
          </a:p>
        </p:txBody>
      </p:sp>
      <p:sp>
        <p:nvSpPr>
          <p:cNvPr id="944190" name="Text Box 62"/>
          <p:cNvSpPr txBox="1">
            <a:spLocks noChangeArrowheads="1"/>
          </p:cNvSpPr>
          <p:nvPr/>
        </p:nvSpPr>
        <p:spPr bwMode="auto">
          <a:xfrm>
            <a:off x="6586538" y="2427288"/>
            <a:ext cx="2087562" cy="641350"/>
          </a:xfrm>
          <a:prstGeom prst="rect">
            <a:avLst/>
          </a:prstGeom>
          <a:noFill/>
          <a:ln w="9525">
            <a:noFill/>
            <a:miter lim="800000"/>
            <a:headEnd/>
            <a:tailEnd/>
          </a:ln>
          <a:effectLst/>
        </p:spPr>
        <p:txBody>
          <a:bodyPr>
            <a:spAutoFit/>
          </a:bodyPr>
          <a:lstStyle/>
          <a:p>
            <a:r>
              <a:rPr lang="es-ES_tradnl" sz="1800" b="1">
                <a:latin typeface="Arial" charset="0"/>
              </a:rPr>
              <a:t>Reservados para tráfico de control</a:t>
            </a:r>
            <a:endParaRPr lang="es-ES" sz="1800" b="1">
              <a:latin typeface="Arial" charset="0"/>
            </a:endParaRPr>
          </a:p>
        </p:txBody>
      </p:sp>
      <p:sp>
        <p:nvSpPr>
          <p:cNvPr id="944192" name="AutoShape 64"/>
          <p:cNvSpPr>
            <a:spLocks/>
          </p:cNvSpPr>
          <p:nvPr/>
        </p:nvSpPr>
        <p:spPr bwMode="auto">
          <a:xfrm>
            <a:off x="6443663" y="3286125"/>
            <a:ext cx="215900" cy="2663825"/>
          </a:xfrm>
          <a:prstGeom prst="rightBrace">
            <a:avLst>
              <a:gd name="adj1" fmla="val 102819"/>
              <a:gd name="adj2" fmla="val 50000"/>
            </a:avLst>
          </a:prstGeom>
          <a:noFill/>
          <a:ln w="9525">
            <a:solidFill>
              <a:schemeClr val="tx1"/>
            </a:solidFill>
            <a:round/>
            <a:headEnd/>
            <a:tailEnd/>
          </a:ln>
          <a:effectLst/>
        </p:spPr>
        <p:txBody>
          <a:bodyPr wrap="none" anchor="ctr"/>
          <a:lstStyle/>
          <a:p>
            <a:endParaRPr lang="es-ES"/>
          </a:p>
        </p:txBody>
      </p:sp>
      <p:sp>
        <p:nvSpPr>
          <p:cNvPr id="944193" name="Text Box 65"/>
          <p:cNvSpPr txBox="1">
            <a:spLocks noChangeArrowheads="1"/>
          </p:cNvSpPr>
          <p:nvPr/>
        </p:nvSpPr>
        <p:spPr bwMode="auto">
          <a:xfrm>
            <a:off x="6659563" y="4300538"/>
            <a:ext cx="2087562" cy="641350"/>
          </a:xfrm>
          <a:prstGeom prst="rect">
            <a:avLst/>
          </a:prstGeom>
          <a:noFill/>
          <a:ln w="9525">
            <a:noFill/>
            <a:miter lim="800000"/>
            <a:headEnd/>
            <a:tailEnd/>
          </a:ln>
          <a:effectLst/>
        </p:spPr>
        <p:txBody>
          <a:bodyPr>
            <a:spAutoFit/>
          </a:bodyPr>
          <a:lstStyle/>
          <a:p>
            <a:r>
              <a:rPr lang="es-ES_tradnl" sz="1800" b="1">
                <a:latin typeface="Arial" charset="0"/>
              </a:rPr>
              <a:t>Disponibles para usuario</a:t>
            </a:r>
            <a:endParaRPr lang="es-ES" sz="1800" b="1">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0B2E5617-DCB1-4B7E-B545-6195EA4A861D}" type="slidenum">
              <a:rPr lang="es-ES"/>
              <a:pPr/>
              <a:t>21</a:t>
            </a:fld>
            <a:endParaRPr lang="es-ES"/>
          </a:p>
        </p:txBody>
      </p:sp>
      <p:sp>
        <p:nvSpPr>
          <p:cNvPr id="912386" name="Rectangle 2"/>
          <p:cNvSpPr>
            <a:spLocks noGrp="1" noChangeArrowheads="1"/>
          </p:cNvSpPr>
          <p:nvPr>
            <p:ph type="title"/>
          </p:nvPr>
        </p:nvSpPr>
        <p:spPr>
          <a:xfrm>
            <a:off x="685800" y="609600"/>
            <a:ext cx="7772400" cy="874713"/>
          </a:xfrm>
        </p:spPr>
        <p:txBody>
          <a:bodyPr/>
          <a:lstStyle/>
          <a:p>
            <a:r>
              <a:rPr lang="es-ES_tradnl" sz="4000"/>
              <a:t>Inconvenientes del campo TOS</a:t>
            </a:r>
            <a:endParaRPr lang="es-ES" sz="4000"/>
          </a:p>
        </p:txBody>
      </p:sp>
      <p:sp>
        <p:nvSpPr>
          <p:cNvPr id="912387" name="Rectangle 3"/>
          <p:cNvSpPr>
            <a:spLocks noGrp="1" noChangeArrowheads="1"/>
          </p:cNvSpPr>
          <p:nvPr>
            <p:ph type="body" idx="1"/>
          </p:nvPr>
        </p:nvSpPr>
        <p:spPr>
          <a:xfrm>
            <a:off x="685800" y="1844675"/>
            <a:ext cx="7772400" cy="4114800"/>
          </a:xfrm>
        </p:spPr>
        <p:txBody>
          <a:bodyPr/>
          <a:lstStyle/>
          <a:p>
            <a:pPr>
              <a:lnSpc>
                <a:spcPct val="80000"/>
              </a:lnSpc>
            </a:pPr>
            <a:r>
              <a:rPr lang="es-ES_tradnl" sz="2800"/>
              <a:t>Ocho niveles de prioridad (en la práctica seis) a veces es insuficiente.</a:t>
            </a:r>
          </a:p>
          <a:p>
            <a:pPr>
              <a:lnSpc>
                <a:spcPct val="80000"/>
              </a:lnSpc>
            </a:pPr>
            <a:r>
              <a:rPr lang="es-ES_tradnl" sz="2800"/>
              <a:t>Solo es posible indicar prioridad de envío, no otros aspectos como prioridad de descarte.</a:t>
            </a:r>
          </a:p>
          <a:p>
            <a:pPr>
              <a:lnSpc>
                <a:spcPct val="80000"/>
              </a:lnSpc>
            </a:pPr>
            <a:r>
              <a:rPr lang="es-ES_tradnl" sz="2800"/>
              <a:t>Los fabricantes han implementado de forma no consistente el campo precedencia y los flags DTRC. La interoperabilidad entre fabricantes e ISPs es muy limitada</a:t>
            </a:r>
          </a:p>
          <a:p>
            <a:pPr>
              <a:lnSpc>
                <a:spcPct val="80000"/>
              </a:lnSpc>
            </a:pPr>
            <a:r>
              <a:rPr lang="es-ES_tradnl" sz="2800"/>
              <a:t>La precedencia se ha usado poco. Los flags DTRC no se han usado nada.</a:t>
            </a:r>
          </a:p>
          <a:p>
            <a:pPr>
              <a:lnSpc>
                <a:spcPct val="80000"/>
              </a:lnSpc>
            </a:pPr>
            <a:endParaRPr lang="es-ES" sz="2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7FE88EBA-534E-4ED8-8716-1832A2DE188C}" type="slidenum">
              <a:rPr lang="es-ES"/>
              <a:pPr/>
              <a:t>22</a:t>
            </a:fld>
            <a:endParaRPr lang="es-ES"/>
          </a:p>
        </p:txBody>
      </p:sp>
      <p:sp>
        <p:nvSpPr>
          <p:cNvPr id="922626" name="Rectangle 2"/>
          <p:cNvSpPr>
            <a:spLocks noGrp="1" noChangeArrowheads="1"/>
          </p:cNvSpPr>
          <p:nvPr>
            <p:ph type="title"/>
          </p:nvPr>
        </p:nvSpPr>
        <p:spPr/>
        <p:txBody>
          <a:bodyPr/>
          <a:lstStyle/>
          <a:p>
            <a:r>
              <a:rPr lang="es-ES_tradnl"/>
              <a:t>Sumario</a:t>
            </a:r>
            <a:endParaRPr lang="es-ES"/>
          </a:p>
        </p:txBody>
      </p:sp>
      <p:sp>
        <p:nvSpPr>
          <p:cNvPr id="922627" name="Rectangle 3"/>
          <p:cNvSpPr>
            <a:spLocks noGrp="1" noChangeArrowheads="1"/>
          </p:cNvSpPr>
          <p:nvPr>
            <p:ph type="body" idx="1"/>
          </p:nvPr>
        </p:nvSpPr>
        <p:spPr/>
        <p:txBody>
          <a:bodyPr/>
          <a:lstStyle/>
          <a:p>
            <a:pPr>
              <a:lnSpc>
                <a:spcPct val="90000"/>
              </a:lnSpc>
            </a:pPr>
            <a:r>
              <a:rPr lang="es-ES_tradnl" sz="2800" dirty="0"/>
              <a:t>Concepto de Calidad de Servicio</a:t>
            </a:r>
          </a:p>
          <a:p>
            <a:pPr>
              <a:lnSpc>
                <a:spcPct val="90000"/>
              </a:lnSpc>
            </a:pPr>
            <a:r>
              <a:rPr lang="es-ES_tradnl" sz="2800" dirty="0"/>
              <a:t>Calidad de Servicio en Internet </a:t>
            </a:r>
          </a:p>
          <a:p>
            <a:pPr lvl="1">
              <a:lnSpc>
                <a:spcPct val="90000"/>
              </a:lnSpc>
            </a:pPr>
            <a:r>
              <a:rPr lang="es-ES_tradnl" sz="2400" dirty="0"/>
              <a:t>Octeto </a:t>
            </a:r>
            <a:r>
              <a:rPr lang="es-ES_tradnl" sz="2400" dirty="0" err="1"/>
              <a:t>ToS</a:t>
            </a:r>
            <a:r>
              <a:rPr lang="es-ES_tradnl" sz="2400" dirty="0"/>
              <a:t> en IPv4</a:t>
            </a:r>
          </a:p>
          <a:p>
            <a:pPr lvl="1">
              <a:lnSpc>
                <a:spcPct val="90000"/>
              </a:lnSpc>
            </a:pPr>
            <a:r>
              <a:rPr lang="es-ES_tradnl" sz="2400" b="1" dirty="0">
                <a:solidFill>
                  <a:srgbClr val="FF0000"/>
                </a:solidFill>
              </a:rPr>
              <a:t>Modelo </a:t>
            </a:r>
            <a:r>
              <a:rPr lang="es-ES_tradnl" sz="2400" b="1" dirty="0" err="1">
                <a:solidFill>
                  <a:srgbClr val="FF0000"/>
                </a:solidFill>
              </a:rPr>
              <a:t>IntServ</a:t>
            </a:r>
            <a:r>
              <a:rPr lang="es-ES_tradnl" sz="2400" b="1" dirty="0">
                <a:solidFill>
                  <a:srgbClr val="FF0000"/>
                </a:solidFill>
              </a:rPr>
              <a:t> y protocolo RSVP</a:t>
            </a:r>
          </a:p>
          <a:p>
            <a:pPr lvl="1">
              <a:lnSpc>
                <a:spcPct val="90000"/>
              </a:lnSpc>
            </a:pPr>
            <a:r>
              <a:rPr lang="es-ES_tradnl" sz="2400" dirty="0"/>
              <a:t>Prioridad y etiqueta de flujo en IPv6</a:t>
            </a:r>
          </a:p>
          <a:p>
            <a:pPr lvl="1">
              <a:lnSpc>
                <a:spcPct val="90000"/>
              </a:lnSpc>
            </a:pPr>
            <a:r>
              <a:rPr lang="es-ES_tradnl" sz="2400" dirty="0"/>
              <a:t>Modelo </a:t>
            </a:r>
            <a:r>
              <a:rPr lang="es-ES_tradnl" sz="2400" dirty="0" err="1"/>
              <a:t>DiffServ</a:t>
            </a:r>
            <a:endParaRPr lang="es-ES_tradnl" sz="2400" dirty="0"/>
          </a:p>
          <a:p>
            <a:pPr>
              <a:lnSpc>
                <a:spcPct val="90000"/>
              </a:lnSpc>
            </a:pPr>
            <a:r>
              <a:rPr lang="es-ES_tradnl" sz="2800" dirty="0"/>
              <a:t>Calidad de servicio en </a:t>
            </a:r>
            <a:r>
              <a:rPr lang="es-ES_tradnl" sz="2800" dirty="0" err="1"/>
              <a:t>LANs</a:t>
            </a:r>
            <a:endParaRPr lang="es-ES_tradnl" sz="2800" dirty="0"/>
          </a:p>
          <a:p>
            <a:pPr>
              <a:lnSpc>
                <a:spcPct val="90000"/>
              </a:lnSpc>
            </a:pPr>
            <a:r>
              <a:rPr lang="es-ES_tradnl" sz="2800" dirty="0"/>
              <a:t>Control de congestión en </a:t>
            </a:r>
            <a:r>
              <a:rPr lang="es-ES_tradnl" sz="2800" dirty="0" smtClean="0"/>
              <a:t>Internet</a:t>
            </a:r>
            <a:endParaRPr lang="es-ES_tradnl"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número de diapositiva"/>
          <p:cNvSpPr>
            <a:spLocks noGrp="1"/>
          </p:cNvSpPr>
          <p:nvPr>
            <p:ph type="sldNum" sz="quarter" idx="10"/>
          </p:nvPr>
        </p:nvSpPr>
        <p:spPr/>
        <p:txBody>
          <a:bodyPr/>
          <a:lstStyle/>
          <a:p>
            <a:r>
              <a:rPr lang="es-ES"/>
              <a:t>Ampliación Redes 6-</a:t>
            </a:r>
            <a:fld id="{8ABE32B4-923B-4335-B69F-A722CF7D11E9}" type="slidenum">
              <a:rPr lang="es-ES"/>
              <a:pPr/>
              <a:t>23</a:t>
            </a:fld>
            <a:endParaRPr lang="es-ES"/>
          </a:p>
        </p:txBody>
      </p:sp>
      <p:sp>
        <p:nvSpPr>
          <p:cNvPr id="739330" name="Rectangle 2"/>
          <p:cNvSpPr>
            <a:spLocks noChangeArrowheads="1"/>
          </p:cNvSpPr>
          <p:nvPr/>
        </p:nvSpPr>
        <p:spPr bwMode="auto">
          <a:xfrm>
            <a:off x="685800" y="609600"/>
            <a:ext cx="7772400" cy="838200"/>
          </a:xfrm>
          <a:prstGeom prst="rect">
            <a:avLst/>
          </a:prstGeom>
          <a:noFill/>
          <a:ln w="9525">
            <a:noFill/>
            <a:miter lim="800000"/>
            <a:headEnd/>
            <a:tailEnd/>
          </a:ln>
          <a:effectLst/>
        </p:spPr>
        <p:txBody>
          <a:bodyPr anchor="ctr"/>
          <a:lstStyle/>
          <a:p>
            <a:pPr algn="ctr"/>
            <a:r>
              <a:rPr lang="es-ES_tradnl" sz="4000">
                <a:solidFill>
                  <a:schemeClr val="tx2"/>
                </a:solidFill>
              </a:rPr>
              <a:t>Calidad de servicio en Internet</a:t>
            </a:r>
          </a:p>
        </p:txBody>
      </p:sp>
      <p:sp>
        <p:nvSpPr>
          <p:cNvPr id="739331" name="Rectangle 3"/>
          <p:cNvSpPr>
            <a:spLocks noChangeArrowheads="1"/>
          </p:cNvSpPr>
          <p:nvPr/>
        </p:nvSpPr>
        <p:spPr bwMode="auto">
          <a:xfrm>
            <a:off x="685800" y="1600200"/>
            <a:ext cx="7772400" cy="44958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s-ES_tradnl" sz="2800"/>
              <a:t>Se han desarrollado y estandarizado dos modelos de QoS en Internet:</a:t>
            </a:r>
          </a:p>
          <a:p>
            <a:pPr marL="742950" lvl="1" indent="-285750">
              <a:lnSpc>
                <a:spcPct val="90000"/>
              </a:lnSpc>
              <a:spcBef>
                <a:spcPct val="20000"/>
              </a:spcBef>
              <a:buFontTx/>
              <a:buChar char="–"/>
            </a:pPr>
            <a:r>
              <a:rPr lang="es-ES_tradnl" sz="2400" b="1"/>
              <a:t>IntServ </a:t>
            </a:r>
            <a:r>
              <a:rPr lang="es-ES_tradnl" sz="2400"/>
              <a:t>(Integrated Services), 1994. El usuario solicita de antemano los recursos que necesita; cada router del trayecto ha de tomar nota y efectuar la reserva solicitada (modelo carril bus).</a:t>
            </a:r>
          </a:p>
          <a:p>
            <a:pPr marL="742950" lvl="1" indent="-285750">
              <a:lnSpc>
                <a:spcPct val="90000"/>
              </a:lnSpc>
              <a:spcBef>
                <a:spcPct val="20000"/>
              </a:spcBef>
              <a:buFontTx/>
              <a:buChar char="–"/>
            </a:pPr>
            <a:r>
              <a:rPr lang="es-ES_tradnl" sz="2400" b="1"/>
              <a:t>DiffServ</a:t>
            </a:r>
            <a:r>
              <a:rPr lang="es-ES_tradnl" sz="2400"/>
              <a:t> (Differentiated Services), 1998. El usuario marca los paquetes con una determinada etiqueta que marca la prioridad y el trato que deben recibir por parte de los routers; éstos no son conscientes de los flujos activos (modelo ambulancia).</a:t>
            </a:r>
          </a:p>
          <a:p>
            <a:pPr marL="342900" indent="-342900">
              <a:lnSpc>
                <a:spcPct val="90000"/>
              </a:lnSpc>
              <a:spcBef>
                <a:spcPct val="20000"/>
              </a:spcBef>
              <a:buFontTx/>
              <a:buChar char="•"/>
            </a:pPr>
            <a:r>
              <a:rPr lang="es-ES_tradnl" sz="2800"/>
              <a:t>Ambos modelos son compatibles y coexisten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3 Marcador de número de diapositiva"/>
          <p:cNvSpPr>
            <a:spLocks noGrp="1"/>
          </p:cNvSpPr>
          <p:nvPr>
            <p:ph type="sldNum" sz="quarter" idx="10"/>
          </p:nvPr>
        </p:nvSpPr>
        <p:spPr/>
        <p:txBody>
          <a:bodyPr/>
          <a:lstStyle/>
          <a:p>
            <a:r>
              <a:rPr lang="es-ES"/>
              <a:t>Ampliación Redes 6-</a:t>
            </a:r>
            <a:fld id="{3453E727-8D62-46EF-A60A-CCFDF5702379}" type="slidenum">
              <a:rPr lang="es-ES"/>
              <a:pPr/>
              <a:t>24</a:t>
            </a:fld>
            <a:endParaRPr lang="es-ES"/>
          </a:p>
        </p:txBody>
      </p:sp>
      <p:sp>
        <p:nvSpPr>
          <p:cNvPr id="468994" name="Rectangle 1026"/>
          <p:cNvSpPr>
            <a:spLocks noGrp="1" noChangeArrowheads="1"/>
          </p:cNvSpPr>
          <p:nvPr>
            <p:ph type="title"/>
          </p:nvPr>
        </p:nvSpPr>
        <p:spPr>
          <a:xfrm>
            <a:off x="685800" y="476250"/>
            <a:ext cx="7772400" cy="1276350"/>
          </a:xfrm>
        </p:spPr>
        <p:txBody>
          <a:bodyPr/>
          <a:lstStyle/>
          <a:p>
            <a:r>
              <a:rPr lang="es-ES_tradnl" sz="3600">
                <a:latin typeface="Arial" charset="0"/>
              </a:rPr>
              <a:t>Clasificación de las aplicaciones en IntServ (Integrated Services)</a:t>
            </a:r>
            <a:endParaRPr lang="es-ES" sz="3600">
              <a:latin typeface="Arial" charset="0"/>
            </a:endParaRPr>
          </a:p>
        </p:txBody>
      </p:sp>
      <p:graphicFrame>
        <p:nvGraphicFramePr>
          <p:cNvPr id="469048" name="Group 1080"/>
          <p:cNvGraphicFramePr>
            <a:graphicFrameLocks noGrp="1"/>
          </p:cNvGraphicFramePr>
          <p:nvPr/>
        </p:nvGraphicFramePr>
        <p:xfrm>
          <a:off x="611188" y="2501900"/>
          <a:ext cx="7993062" cy="3017520"/>
        </p:xfrm>
        <a:graphic>
          <a:graphicData uri="http://schemas.openxmlformats.org/drawingml/2006/table">
            <a:tbl>
              <a:tblPr/>
              <a:tblGrid>
                <a:gridCol w="2016125"/>
                <a:gridCol w="3384550"/>
                <a:gridCol w="2592387"/>
              </a:tblGrid>
              <a:tr h="657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Tolerantes a pérdidas</a:t>
                      </a:r>
                      <a:endParaRPr kumimoji="0" lang="es-ES" sz="20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Intolerantes a pérdidas</a:t>
                      </a:r>
                      <a:endParaRPr kumimoji="0" lang="es-ES" sz="20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Tolerantes a retardos (Elásticas)</a:t>
                      </a:r>
                      <a:endParaRPr kumimoji="0" lang="es-ES" sz="20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Arial" charset="0"/>
                        </a:rPr>
                        <a:t>Datos UDP: DNS, SNMP, NTP, etc. </a:t>
                      </a:r>
                      <a:endParaRPr kumimoji="0"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Arial" charset="0"/>
                        </a:rPr>
                        <a:t>Datos sobre TCP: FTP, Web,e-mail, etc.</a:t>
                      </a:r>
                      <a:endParaRPr kumimoji="0"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7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chemeClr val="tx1"/>
                          </a:solidFill>
                          <a:effectLst/>
                          <a:latin typeface="Arial" charset="0"/>
                        </a:rPr>
                        <a:t>No tolerantes a retardos (Tiempo Real)</a:t>
                      </a:r>
                      <a:endParaRPr kumimoji="0" lang="es-ES" sz="20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Arial" charset="0"/>
                        </a:rPr>
                        <a:t>Flujos Multimedia de todo tipo: vídeo ‘streaming’, videoconferencia, telefonía sobre Internet, etc.</a:t>
                      </a:r>
                      <a:endParaRPr kumimoji="0"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Arial" charset="0"/>
                        </a:rPr>
                        <a:t>Emulación de circuitos (simulación de líneas dedicadas)</a:t>
                      </a:r>
                      <a:endParaRPr kumimoji="0" lang="es-E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7B49EA3F-703D-41C4-AF97-A8C64CA1BBEB}" type="slidenum">
              <a:rPr lang="es-ES"/>
              <a:pPr/>
              <a:t>25</a:t>
            </a:fld>
            <a:endParaRPr lang="es-ES"/>
          </a:p>
        </p:txBody>
      </p:sp>
      <p:sp>
        <p:nvSpPr>
          <p:cNvPr id="644098" name="Rectangle 2"/>
          <p:cNvSpPr>
            <a:spLocks noGrp="1" noChangeArrowheads="1"/>
          </p:cNvSpPr>
          <p:nvPr>
            <p:ph type="title"/>
          </p:nvPr>
        </p:nvSpPr>
        <p:spPr>
          <a:xfrm>
            <a:off x="685800" y="609600"/>
            <a:ext cx="7772400" cy="731838"/>
          </a:xfrm>
        </p:spPr>
        <p:txBody>
          <a:bodyPr/>
          <a:lstStyle/>
          <a:p>
            <a:r>
              <a:rPr lang="es-ES_tradnl" sz="4000"/>
              <a:t>IntServ y RSVP</a:t>
            </a:r>
            <a:endParaRPr lang="es-ES" sz="4000"/>
          </a:p>
        </p:txBody>
      </p:sp>
      <p:sp>
        <p:nvSpPr>
          <p:cNvPr id="644099" name="Rectangle 3"/>
          <p:cNvSpPr>
            <a:spLocks noGrp="1" noChangeArrowheads="1"/>
          </p:cNvSpPr>
          <p:nvPr>
            <p:ph type="body" idx="1"/>
          </p:nvPr>
        </p:nvSpPr>
        <p:spPr>
          <a:xfrm>
            <a:off x="685800" y="1484313"/>
            <a:ext cx="7772400" cy="4114800"/>
          </a:xfrm>
        </p:spPr>
        <p:txBody>
          <a:bodyPr/>
          <a:lstStyle/>
          <a:p>
            <a:pPr>
              <a:lnSpc>
                <a:spcPct val="90000"/>
              </a:lnSpc>
            </a:pPr>
            <a:r>
              <a:rPr lang="es-ES_tradnl" sz="2600"/>
              <a:t>Para ofrecer QoS IntServ se basa en la reserva previa de recursos en todo el trayecto</a:t>
            </a:r>
          </a:p>
          <a:p>
            <a:pPr>
              <a:lnSpc>
                <a:spcPct val="90000"/>
              </a:lnSpc>
            </a:pPr>
            <a:r>
              <a:rPr lang="es-ES_tradnl" sz="2600"/>
              <a:t>Para esa reserva se emplea el protocolo RSVP (Resource reSerVation Protocol), parte esencial del modelo IntServ</a:t>
            </a:r>
          </a:p>
          <a:p>
            <a:pPr>
              <a:lnSpc>
                <a:spcPct val="90000"/>
              </a:lnSpc>
            </a:pPr>
            <a:r>
              <a:rPr lang="es-ES_tradnl" sz="2600"/>
              <a:t>La reserva garantiza la QoS solicitada. Si no quedan recursos suficientes se rechaza la petición, es decir se ejerce </a:t>
            </a:r>
            <a:r>
              <a:rPr lang="es-ES_tradnl" sz="2600" u="sng"/>
              <a:t>control de admisión o CAC (Connection Admission Control)</a:t>
            </a:r>
            <a:r>
              <a:rPr lang="es-ES_tradnl" sz="2600"/>
              <a:t>.</a:t>
            </a:r>
          </a:p>
          <a:p>
            <a:pPr>
              <a:lnSpc>
                <a:spcPct val="90000"/>
              </a:lnSpc>
            </a:pPr>
            <a:r>
              <a:rPr lang="es-ES_tradnl" sz="2600"/>
              <a:t>Normalmente la reserva se realiza para una secuencia de datagramas relacionados entre sí, que es lo que llamamos un </a:t>
            </a:r>
            <a:r>
              <a:rPr lang="es-ES_tradnl" sz="2600" b="1"/>
              <a:t>flujo</a:t>
            </a:r>
            <a:r>
              <a:rPr lang="es-ES_tradnl" sz="2600"/>
              <a:t>.</a:t>
            </a:r>
            <a:endParaRPr lang="es-ES" sz="26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454AE87B-3123-4DA9-908F-9A3ABBA63EC3}" type="slidenum">
              <a:rPr lang="es-ES"/>
              <a:pPr/>
              <a:t>26</a:t>
            </a:fld>
            <a:endParaRPr lang="es-ES"/>
          </a:p>
        </p:txBody>
      </p:sp>
      <p:sp>
        <p:nvSpPr>
          <p:cNvPr id="647170" name="Rectangle 4098"/>
          <p:cNvSpPr>
            <a:spLocks noGrp="1" noChangeArrowheads="1"/>
          </p:cNvSpPr>
          <p:nvPr>
            <p:ph type="title"/>
          </p:nvPr>
        </p:nvSpPr>
        <p:spPr>
          <a:xfrm>
            <a:off x="685800" y="333375"/>
            <a:ext cx="7772400" cy="874713"/>
          </a:xfrm>
        </p:spPr>
        <p:txBody>
          <a:bodyPr/>
          <a:lstStyle/>
          <a:p>
            <a:r>
              <a:rPr lang="es-ES_tradnl" sz="4000"/>
              <a:t>Concepto de flujo</a:t>
            </a:r>
            <a:endParaRPr lang="es-ES" sz="4000"/>
          </a:p>
        </p:txBody>
      </p:sp>
      <p:sp>
        <p:nvSpPr>
          <p:cNvPr id="647171" name="Rectangle 4099"/>
          <p:cNvSpPr>
            <a:spLocks noGrp="1" noChangeArrowheads="1"/>
          </p:cNvSpPr>
          <p:nvPr>
            <p:ph type="body" idx="1"/>
          </p:nvPr>
        </p:nvSpPr>
        <p:spPr>
          <a:xfrm>
            <a:off x="685800" y="1452563"/>
            <a:ext cx="7772400" cy="4497387"/>
          </a:xfrm>
        </p:spPr>
        <p:txBody>
          <a:bodyPr/>
          <a:lstStyle/>
          <a:p>
            <a:pPr>
              <a:lnSpc>
                <a:spcPct val="80000"/>
              </a:lnSpc>
            </a:pPr>
            <a:r>
              <a:rPr lang="es-ES_tradnl" sz="3100" b="1"/>
              <a:t>Flujo</a:t>
            </a:r>
            <a:r>
              <a:rPr lang="es-ES_tradnl" sz="3100"/>
              <a:t>: dícese de una secuencia de datagramas que se produce como resultado de una acción del usuario y que requiere la misma QoS</a:t>
            </a:r>
          </a:p>
          <a:p>
            <a:pPr>
              <a:lnSpc>
                <a:spcPct val="80000"/>
              </a:lnSpc>
            </a:pPr>
            <a:r>
              <a:rPr lang="es-ES_tradnl" sz="3100"/>
              <a:t>Un flujo es la entidad más pequeña a la que los routers pueden aplicar una determinada QoS</a:t>
            </a:r>
          </a:p>
          <a:p>
            <a:pPr>
              <a:lnSpc>
                <a:spcPct val="80000"/>
              </a:lnSpc>
            </a:pPr>
            <a:r>
              <a:rPr lang="es-ES_tradnl" sz="3100"/>
              <a:t>Un flujo es simplex (unidireccional)</a:t>
            </a:r>
          </a:p>
          <a:p>
            <a:pPr>
              <a:lnSpc>
                <a:spcPct val="80000"/>
              </a:lnSpc>
            </a:pPr>
            <a:r>
              <a:rPr lang="es-ES_tradnl" sz="3100"/>
              <a:t>Ejemplo: una videoconferencia estaría formada por cuatro flujos, audio y vídeo de ida, audio y vídeo de vuelta.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232D45F3-A330-421C-9F3F-232A126BC6D9}" type="slidenum">
              <a:rPr lang="es-ES"/>
              <a:pPr/>
              <a:t>27</a:t>
            </a:fld>
            <a:endParaRPr lang="es-ES"/>
          </a:p>
        </p:txBody>
      </p:sp>
      <p:sp>
        <p:nvSpPr>
          <p:cNvPr id="649218" name="Rectangle 1026"/>
          <p:cNvSpPr>
            <a:spLocks noGrp="1" noChangeArrowheads="1"/>
          </p:cNvSpPr>
          <p:nvPr>
            <p:ph type="title"/>
          </p:nvPr>
        </p:nvSpPr>
        <p:spPr>
          <a:xfrm>
            <a:off x="685800" y="319088"/>
            <a:ext cx="7772400" cy="1143000"/>
          </a:xfrm>
        </p:spPr>
        <p:txBody>
          <a:bodyPr/>
          <a:lstStyle/>
          <a:p>
            <a:r>
              <a:rPr lang="es-ES_tradnl"/>
              <a:t>Identificación de flujos</a:t>
            </a:r>
            <a:endParaRPr lang="es-ES"/>
          </a:p>
        </p:txBody>
      </p:sp>
      <p:sp>
        <p:nvSpPr>
          <p:cNvPr id="649219" name="Rectangle 1027"/>
          <p:cNvSpPr>
            <a:spLocks noGrp="1" noChangeArrowheads="1"/>
          </p:cNvSpPr>
          <p:nvPr>
            <p:ph type="body" idx="1"/>
          </p:nvPr>
        </p:nvSpPr>
        <p:spPr>
          <a:xfrm>
            <a:off x="901700" y="1530350"/>
            <a:ext cx="7486650" cy="4419600"/>
          </a:xfrm>
        </p:spPr>
        <p:txBody>
          <a:bodyPr/>
          <a:lstStyle/>
          <a:p>
            <a:pPr>
              <a:lnSpc>
                <a:spcPct val="90000"/>
              </a:lnSpc>
            </a:pPr>
            <a:r>
              <a:rPr lang="es-ES_tradnl" sz="2800"/>
              <a:t>Un flujo se identifica por los siguientes cinco parámetros:</a:t>
            </a:r>
          </a:p>
          <a:p>
            <a:pPr lvl="1">
              <a:lnSpc>
                <a:spcPct val="90000"/>
              </a:lnSpc>
            </a:pPr>
            <a:r>
              <a:rPr lang="es-ES_tradnl" sz="2400"/>
              <a:t>Dirección IP de origen</a:t>
            </a:r>
          </a:p>
          <a:p>
            <a:pPr lvl="1">
              <a:lnSpc>
                <a:spcPct val="90000"/>
              </a:lnSpc>
            </a:pPr>
            <a:r>
              <a:rPr lang="es-ES_tradnl" sz="2400"/>
              <a:t>Puerto de origen</a:t>
            </a:r>
          </a:p>
          <a:p>
            <a:pPr lvl="1">
              <a:lnSpc>
                <a:spcPct val="90000"/>
              </a:lnSpc>
            </a:pPr>
            <a:r>
              <a:rPr lang="es-ES_tradnl" sz="2400"/>
              <a:t>Dirección IP de destino</a:t>
            </a:r>
          </a:p>
          <a:p>
            <a:pPr lvl="1">
              <a:lnSpc>
                <a:spcPct val="90000"/>
              </a:lnSpc>
            </a:pPr>
            <a:r>
              <a:rPr lang="es-ES_tradnl" sz="2400"/>
              <a:t>Puerto de destino</a:t>
            </a:r>
          </a:p>
          <a:p>
            <a:pPr lvl="1">
              <a:lnSpc>
                <a:spcPct val="90000"/>
              </a:lnSpc>
            </a:pPr>
            <a:r>
              <a:rPr lang="es-ES_tradnl" sz="2400"/>
              <a:t>Protocolo de transporte utilizado (TCP o UDP)</a:t>
            </a:r>
          </a:p>
          <a:p>
            <a:pPr>
              <a:lnSpc>
                <a:spcPct val="90000"/>
              </a:lnSpc>
            </a:pPr>
            <a:r>
              <a:rPr lang="es-ES_tradnl" sz="2800"/>
              <a:t>Los flujos pueden agruparse en clases; todos los flujos dentro de una misma clase reciben la misma QoS. </a:t>
            </a:r>
            <a:endParaRPr lang="es-ES" sz="2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1 Marcador de número de diapositiva"/>
          <p:cNvSpPr>
            <a:spLocks noGrp="1"/>
          </p:cNvSpPr>
          <p:nvPr>
            <p:ph type="sldNum" sz="quarter" idx="10"/>
          </p:nvPr>
        </p:nvSpPr>
        <p:spPr/>
        <p:txBody>
          <a:bodyPr/>
          <a:lstStyle/>
          <a:p>
            <a:r>
              <a:rPr lang="es-ES"/>
              <a:t>Ampliación Redes 6-</a:t>
            </a:r>
            <a:fld id="{D944CC59-E528-438A-950A-BFE32C559D90}" type="slidenum">
              <a:rPr lang="es-ES"/>
              <a:pPr/>
              <a:t>28</a:t>
            </a:fld>
            <a:endParaRPr lang="es-ES"/>
          </a:p>
        </p:txBody>
      </p:sp>
      <p:sp>
        <p:nvSpPr>
          <p:cNvPr id="832571" name="Line 59"/>
          <p:cNvSpPr>
            <a:spLocks noChangeShapeType="1"/>
          </p:cNvSpPr>
          <p:nvPr/>
        </p:nvSpPr>
        <p:spPr bwMode="auto">
          <a:xfrm flipV="1">
            <a:off x="2506663" y="2708275"/>
            <a:ext cx="0" cy="1079500"/>
          </a:xfrm>
          <a:prstGeom prst="line">
            <a:avLst/>
          </a:prstGeom>
          <a:noFill/>
          <a:ln w="9525">
            <a:solidFill>
              <a:schemeClr val="tx1"/>
            </a:solidFill>
            <a:round/>
            <a:headEnd/>
            <a:tailEnd/>
          </a:ln>
          <a:effectLst/>
        </p:spPr>
        <p:txBody>
          <a:bodyPr/>
          <a:lstStyle/>
          <a:p>
            <a:endParaRPr lang="es-ES"/>
          </a:p>
        </p:txBody>
      </p:sp>
      <p:pic>
        <p:nvPicPr>
          <p:cNvPr id="832516" name="Picture 4"/>
          <p:cNvPicPr>
            <a:picLocks noChangeArrowheads="1"/>
          </p:cNvPicPr>
          <p:nvPr/>
        </p:nvPicPr>
        <p:blipFill>
          <a:blip r:embed="rId3" cstate="print"/>
          <a:srcRect/>
          <a:stretch>
            <a:fillRect/>
          </a:stretch>
        </p:blipFill>
        <p:spPr bwMode="auto">
          <a:xfrm>
            <a:off x="2146300" y="2492375"/>
            <a:ext cx="625475" cy="406400"/>
          </a:xfrm>
          <a:prstGeom prst="rect">
            <a:avLst/>
          </a:prstGeom>
          <a:noFill/>
          <a:ln w="12700">
            <a:noFill/>
            <a:miter lim="800000"/>
            <a:headEnd/>
            <a:tailEnd/>
          </a:ln>
          <a:effectLst/>
        </p:spPr>
      </p:pic>
      <p:pic>
        <p:nvPicPr>
          <p:cNvPr id="832518" name="Picture 6"/>
          <p:cNvPicPr>
            <a:picLocks noChangeArrowheads="1"/>
          </p:cNvPicPr>
          <p:nvPr/>
        </p:nvPicPr>
        <p:blipFill>
          <a:blip r:embed="rId4" cstate="print"/>
          <a:srcRect/>
          <a:stretch>
            <a:fillRect/>
          </a:stretch>
        </p:blipFill>
        <p:spPr bwMode="auto">
          <a:xfrm>
            <a:off x="1787525" y="2924175"/>
            <a:ext cx="525463" cy="533400"/>
          </a:xfrm>
          <a:prstGeom prst="rect">
            <a:avLst/>
          </a:prstGeom>
          <a:noFill/>
          <a:ln w="9525">
            <a:noFill/>
            <a:miter lim="800000"/>
            <a:headEnd/>
            <a:tailEnd/>
          </a:ln>
          <a:effectLst/>
        </p:spPr>
      </p:pic>
      <p:pic>
        <p:nvPicPr>
          <p:cNvPr id="832519" name="Picture 7" descr="Woman"/>
          <p:cNvPicPr>
            <a:picLocks noChangeAspect="1" noChangeArrowheads="1"/>
          </p:cNvPicPr>
          <p:nvPr/>
        </p:nvPicPr>
        <p:blipFill>
          <a:blip r:embed="rId5" cstate="print"/>
          <a:srcRect/>
          <a:stretch>
            <a:fillRect/>
          </a:stretch>
        </p:blipFill>
        <p:spPr bwMode="auto">
          <a:xfrm>
            <a:off x="876300" y="2203450"/>
            <a:ext cx="477838" cy="1676400"/>
          </a:xfrm>
          <a:prstGeom prst="rect">
            <a:avLst/>
          </a:prstGeom>
          <a:noFill/>
        </p:spPr>
      </p:pic>
      <p:pic>
        <p:nvPicPr>
          <p:cNvPr id="832520" name="Picture 8"/>
          <p:cNvPicPr>
            <a:picLocks noChangeArrowheads="1"/>
          </p:cNvPicPr>
          <p:nvPr/>
        </p:nvPicPr>
        <p:blipFill>
          <a:blip r:embed="rId6" cstate="print"/>
          <a:srcRect/>
          <a:stretch>
            <a:fillRect/>
          </a:stretch>
        </p:blipFill>
        <p:spPr bwMode="auto">
          <a:xfrm>
            <a:off x="7115175" y="3617913"/>
            <a:ext cx="304800" cy="458787"/>
          </a:xfrm>
          <a:prstGeom prst="rect">
            <a:avLst/>
          </a:prstGeom>
          <a:noFill/>
          <a:ln w="9525">
            <a:noFill/>
            <a:miter lim="800000"/>
            <a:headEnd/>
            <a:tailEnd/>
          </a:ln>
          <a:effectLst/>
        </p:spPr>
      </p:pic>
      <p:pic>
        <p:nvPicPr>
          <p:cNvPr id="832559" name="Picture 47"/>
          <p:cNvPicPr>
            <a:picLocks noChangeArrowheads="1"/>
          </p:cNvPicPr>
          <p:nvPr/>
        </p:nvPicPr>
        <p:blipFill>
          <a:blip r:embed="rId7" cstate="print"/>
          <a:srcRect/>
          <a:stretch>
            <a:fillRect/>
          </a:stretch>
        </p:blipFill>
        <p:spPr bwMode="auto">
          <a:xfrm>
            <a:off x="7691438" y="2060575"/>
            <a:ext cx="481012" cy="1651000"/>
          </a:xfrm>
          <a:prstGeom prst="rect">
            <a:avLst/>
          </a:prstGeom>
          <a:noFill/>
          <a:ln w="9525">
            <a:noFill/>
            <a:miter lim="800000"/>
            <a:headEnd/>
            <a:tailEnd/>
          </a:ln>
          <a:effectLst/>
        </p:spPr>
      </p:pic>
      <p:pic>
        <p:nvPicPr>
          <p:cNvPr id="832563" name="Picture 51"/>
          <p:cNvPicPr>
            <a:picLocks noChangeArrowheads="1"/>
          </p:cNvPicPr>
          <p:nvPr/>
        </p:nvPicPr>
        <p:blipFill>
          <a:blip r:embed="rId8" cstate="print"/>
          <a:srcRect/>
          <a:stretch>
            <a:fillRect/>
          </a:stretch>
        </p:blipFill>
        <p:spPr bwMode="auto">
          <a:xfrm>
            <a:off x="3443288" y="2924175"/>
            <a:ext cx="2455862" cy="1800225"/>
          </a:xfrm>
          <a:prstGeom prst="rect">
            <a:avLst/>
          </a:prstGeom>
          <a:noFill/>
          <a:ln w="9525">
            <a:noFill/>
            <a:miter lim="800000"/>
            <a:headEnd/>
            <a:tailEnd/>
          </a:ln>
          <a:effectLst/>
        </p:spPr>
      </p:pic>
      <p:sp>
        <p:nvSpPr>
          <p:cNvPr id="832567" name="Line 55"/>
          <p:cNvSpPr>
            <a:spLocks noChangeShapeType="1"/>
          </p:cNvSpPr>
          <p:nvPr/>
        </p:nvSpPr>
        <p:spPr bwMode="auto">
          <a:xfrm>
            <a:off x="2651125" y="3787775"/>
            <a:ext cx="3887788" cy="0"/>
          </a:xfrm>
          <a:prstGeom prst="line">
            <a:avLst/>
          </a:prstGeom>
          <a:noFill/>
          <a:ln w="25400">
            <a:solidFill>
              <a:schemeClr val="accent2"/>
            </a:solidFill>
            <a:round/>
            <a:headEnd/>
            <a:tailEnd/>
          </a:ln>
          <a:effectLst/>
        </p:spPr>
        <p:txBody>
          <a:bodyPr/>
          <a:lstStyle/>
          <a:p>
            <a:endParaRPr lang="es-ES"/>
          </a:p>
        </p:txBody>
      </p:sp>
      <p:pic>
        <p:nvPicPr>
          <p:cNvPr id="832568" name="Picture 56"/>
          <p:cNvPicPr>
            <a:picLocks noChangeArrowheads="1"/>
          </p:cNvPicPr>
          <p:nvPr/>
        </p:nvPicPr>
        <p:blipFill>
          <a:blip r:embed="rId6" cstate="print"/>
          <a:srcRect/>
          <a:stretch>
            <a:fillRect/>
          </a:stretch>
        </p:blipFill>
        <p:spPr bwMode="auto">
          <a:xfrm rot="10800000">
            <a:off x="1714500" y="3498850"/>
            <a:ext cx="304800" cy="458788"/>
          </a:xfrm>
          <a:prstGeom prst="rect">
            <a:avLst/>
          </a:prstGeom>
          <a:noFill/>
          <a:ln w="9525">
            <a:noFill/>
            <a:miter lim="800000"/>
            <a:headEnd/>
            <a:tailEnd/>
          </a:ln>
          <a:effectLst/>
        </p:spPr>
      </p:pic>
      <p:pic>
        <p:nvPicPr>
          <p:cNvPr id="832569" name="Picture 57"/>
          <p:cNvPicPr>
            <a:picLocks noChangeArrowheads="1"/>
          </p:cNvPicPr>
          <p:nvPr/>
        </p:nvPicPr>
        <p:blipFill>
          <a:blip r:embed="rId4" cstate="print"/>
          <a:srcRect/>
          <a:stretch>
            <a:fillRect/>
          </a:stretch>
        </p:blipFill>
        <p:spPr bwMode="auto">
          <a:xfrm>
            <a:off x="6970713" y="2924175"/>
            <a:ext cx="525462" cy="533400"/>
          </a:xfrm>
          <a:prstGeom prst="rect">
            <a:avLst/>
          </a:prstGeom>
          <a:noFill/>
          <a:ln w="9525">
            <a:noFill/>
            <a:miter lim="800000"/>
            <a:headEnd/>
            <a:tailEnd/>
          </a:ln>
          <a:effectLst/>
        </p:spPr>
      </p:pic>
      <p:sp>
        <p:nvSpPr>
          <p:cNvPr id="832573" name="Line 61"/>
          <p:cNvSpPr>
            <a:spLocks noChangeShapeType="1"/>
          </p:cNvSpPr>
          <p:nvPr/>
        </p:nvSpPr>
        <p:spPr bwMode="auto">
          <a:xfrm flipH="1">
            <a:off x="1930400" y="3741738"/>
            <a:ext cx="504825" cy="0"/>
          </a:xfrm>
          <a:prstGeom prst="line">
            <a:avLst/>
          </a:prstGeom>
          <a:noFill/>
          <a:ln w="9525">
            <a:solidFill>
              <a:schemeClr val="tx1"/>
            </a:solidFill>
            <a:round/>
            <a:headEnd/>
            <a:tailEnd/>
          </a:ln>
          <a:effectLst/>
        </p:spPr>
        <p:txBody>
          <a:bodyPr/>
          <a:lstStyle/>
          <a:p>
            <a:endParaRPr lang="es-ES"/>
          </a:p>
        </p:txBody>
      </p:sp>
      <p:pic>
        <p:nvPicPr>
          <p:cNvPr id="832574" name="Picture 62"/>
          <p:cNvPicPr>
            <a:picLocks noChangeArrowheads="1"/>
          </p:cNvPicPr>
          <p:nvPr/>
        </p:nvPicPr>
        <p:blipFill>
          <a:blip r:embed="rId9" cstate="print"/>
          <a:srcRect/>
          <a:stretch>
            <a:fillRect/>
          </a:stretch>
        </p:blipFill>
        <p:spPr bwMode="auto">
          <a:xfrm>
            <a:off x="6178550" y="2276475"/>
            <a:ext cx="831850" cy="533400"/>
          </a:xfrm>
          <a:prstGeom prst="rect">
            <a:avLst/>
          </a:prstGeom>
          <a:noFill/>
          <a:ln w="9525">
            <a:noFill/>
            <a:miter lim="800000"/>
            <a:headEnd/>
            <a:tailEnd/>
          </a:ln>
          <a:effectLst/>
        </p:spPr>
      </p:pic>
      <p:sp>
        <p:nvSpPr>
          <p:cNvPr id="832575" name="Line 63"/>
          <p:cNvSpPr>
            <a:spLocks noChangeShapeType="1"/>
          </p:cNvSpPr>
          <p:nvPr/>
        </p:nvSpPr>
        <p:spPr bwMode="auto">
          <a:xfrm flipV="1">
            <a:off x="6538913" y="2563813"/>
            <a:ext cx="0" cy="1081087"/>
          </a:xfrm>
          <a:prstGeom prst="line">
            <a:avLst/>
          </a:prstGeom>
          <a:noFill/>
          <a:ln w="9525">
            <a:solidFill>
              <a:schemeClr val="tx1"/>
            </a:solidFill>
            <a:round/>
            <a:headEnd/>
            <a:tailEnd/>
          </a:ln>
          <a:effectLst/>
        </p:spPr>
        <p:txBody>
          <a:bodyPr/>
          <a:lstStyle/>
          <a:p>
            <a:endParaRPr lang="es-ES"/>
          </a:p>
        </p:txBody>
      </p:sp>
      <p:sp>
        <p:nvSpPr>
          <p:cNvPr id="832576" name="Line 64"/>
          <p:cNvSpPr>
            <a:spLocks noChangeShapeType="1"/>
          </p:cNvSpPr>
          <p:nvPr/>
        </p:nvSpPr>
        <p:spPr bwMode="auto">
          <a:xfrm>
            <a:off x="6538913" y="3860800"/>
            <a:ext cx="649287" cy="0"/>
          </a:xfrm>
          <a:prstGeom prst="line">
            <a:avLst/>
          </a:prstGeom>
          <a:noFill/>
          <a:ln w="9525">
            <a:solidFill>
              <a:schemeClr val="tx1"/>
            </a:solidFill>
            <a:round/>
            <a:headEnd/>
            <a:tailEnd/>
          </a:ln>
          <a:effectLst/>
        </p:spPr>
        <p:txBody>
          <a:bodyPr/>
          <a:lstStyle/>
          <a:p>
            <a:endParaRPr lang="es-ES"/>
          </a:p>
        </p:txBody>
      </p:sp>
      <p:pic>
        <p:nvPicPr>
          <p:cNvPr id="832517" name="Picture 5"/>
          <p:cNvPicPr>
            <a:picLocks noChangeArrowheads="1"/>
          </p:cNvPicPr>
          <p:nvPr/>
        </p:nvPicPr>
        <p:blipFill>
          <a:blip r:embed="rId10" cstate="print"/>
          <a:srcRect/>
          <a:stretch>
            <a:fillRect/>
          </a:stretch>
        </p:blipFill>
        <p:spPr bwMode="auto">
          <a:xfrm>
            <a:off x="2290763" y="3340100"/>
            <a:ext cx="647700" cy="647700"/>
          </a:xfrm>
          <a:prstGeom prst="rect">
            <a:avLst/>
          </a:prstGeom>
          <a:noFill/>
          <a:ln w="12700">
            <a:noFill/>
            <a:miter lim="800000"/>
            <a:headEnd/>
            <a:tailEnd/>
          </a:ln>
          <a:effectLst/>
        </p:spPr>
      </p:pic>
      <p:grpSp>
        <p:nvGrpSpPr>
          <p:cNvPr id="832522" name="Group 10"/>
          <p:cNvGrpSpPr>
            <a:grpSpLocks noChangeAspect="1"/>
          </p:cNvGrpSpPr>
          <p:nvPr/>
        </p:nvGrpSpPr>
        <p:grpSpPr bwMode="auto">
          <a:xfrm>
            <a:off x="2579688" y="3429000"/>
            <a:ext cx="93662" cy="323850"/>
            <a:chOff x="4560" y="2416"/>
            <a:chExt cx="300" cy="1037"/>
          </a:xfrm>
        </p:grpSpPr>
        <p:sp>
          <p:nvSpPr>
            <p:cNvPr id="832523" name="Freeform 11"/>
            <p:cNvSpPr>
              <a:spLocks noChangeAspect="1"/>
            </p:cNvSpPr>
            <p:nvPr/>
          </p:nvSpPr>
          <p:spPr bwMode="auto">
            <a:xfrm>
              <a:off x="4730" y="3399"/>
              <a:ext cx="122" cy="48"/>
            </a:xfrm>
            <a:custGeom>
              <a:avLst/>
              <a:gdLst/>
              <a:ahLst/>
              <a:cxnLst>
                <a:cxn ang="0">
                  <a:pos x="3" y="0"/>
                </a:cxn>
                <a:cxn ang="0">
                  <a:pos x="0" y="17"/>
                </a:cxn>
                <a:cxn ang="0">
                  <a:pos x="3" y="29"/>
                </a:cxn>
                <a:cxn ang="0">
                  <a:pos x="14" y="37"/>
                </a:cxn>
                <a:cxn ang="0">
                  <a:pos x="27" y="43"/>
                </a:cxn>
                <a:cxn ang="0">
                  <a:pos x="36" y="40"/>
                </a:cxn>
                <a:cxn ang="0">
                  <a:pos x="36" y="31"/>
                </a:cxn>
                <a:cxn ang="0">
                  <a:pos x="55" y="40"/>
                </a:cxn>
                <a:cxn ang="0">
                  <a:pos x="68" y="46"/>
                </a:cxn>
                <a:cxn ang="0">
                  <a:pos x="90" y="48"/>
                </a:cxn>
                <a:cxn ang="0">
                  <a:pos x="119" y="48"/>
                </a:cxn>
                <a:cxn ang="0">
                  <a:pos x="122" y="40"/>
                </a:cxn>
                <a:cxn ang="0">
                  <a:pos x="106" y="29"/>
                </a:cxn>
                <a:cxn ang="0">
                  <a:pos x="92" y="17"/>
                </a:cxn>
                <a:cxn ang="0">
                  <a:pos x="79" y="9"/>
                </a:cxn>
                <a:cxn ang="0">
                  <a:pos x="63" y="0"/>
                </a:cxn>
                <a:cxn ang="0">
                  <a:pos x="3" y="0"/>
                </a:cxn>
              </a:cxnLst>
              <a:rect l="0" t="0" r="r" b="b"/>
              <a:pathLst>
                <a:path w="122" h="48">
                  <a:moveTo>
                    <a:pt x="3" y="0"/>
                  </a:moveTo>
                  <a:lnTo>
                    <a:pt x="0" y="17"/>
                  </a:lnTo>
                  <a:lnTo>
                    <a:pt x="3" y="29"/>
                  </a:lnTo>
                  <a:lnTo>
                    <a:pt x="14" y="37"/>
                  </a:lnTo>
                  <a:lnTo>
                    <a:pt x="27" y="43"/>
                  </a:lnTo>
                  <a:lnTo>
                    <a:pt x="36" y="40"/>
                  </a:lnTo>
                  <a:lnTo>
                    <a:pt x="36" y="31"/>
                  </a:lnTo>
                  <a:lnTo>
                    <a:pt x="55" y="40"/>
                  </a:lnTo>
                  <a:lnTo>
                    <a:pt x="68" y="46"/>
                  </a:lnTo>
                  <a:lnTo>
                    <a:pt x="90" y="48"/>
                  </a:lnTo>
                  <a:lnTo>
                    <a:pt x="119" y="48"/>
                  </a:lnTo>
                  <a:lnTo>
                    <a:pt x="122" y="40"/>
                  </a:lnTo>
                  <a:lnTo>
                    <a:pt x="106" y="29"/>
                  </a:lnTo>
                  <a:lnTo>
                    <a:pt x="92" y="17"/>
                  </a:lnTo>
                  <a:lnTo>
                    <a:pt x="79" y="9"/>
                  </a:lnTo>
                  <a:lnTo>
                    <a:pt x="63" y="0"/>
                  </a:lnTo>
                  <a:lnTo>
                    <a:pt x="3" y="0"/>
                  </a:lnTo>
                  <a:close/>
                </a:path>
              </a:pathLst>
            </a:custGeom>
            <a:solidFill>
              <a:srgbClr val="555555"/>
            </a:solidFill>
            <a:ln w="9525">
              <a:noFill/>
              <a:round/>
              <a:headEnd/>
              <a:tailEnd/>
            </a:ln>
          </p:spPr>
          <p:txBody>
            <a:bodyPr/>
            <a:lstStyle/>
            <a:p>
              <a:endParaRPr lang="es-ES"/>
            </a:p>
          </p:txBody>
        </p:sp>
        <p:sp>
          <p:nvSpPr>
            <p:cNvPr id="832524" name="Freeform 12"/>
            <p:cNvSpPr>
              <a:spLocks noChangeAspect="1"/>
            </p:cNvSpPr>
            <p:nvPr/>
          </p:nvSpPr>
          <p:spPr bwMode="auto">
            <a:xfrm>
              <a:off x="4730" y="3399"/>
              <a:ext cx="122" cy="48"/>
            </a:xfrm>
            <a:custGeom>
              <a:avLst/>
              <a:gdLst/>
              <a:ahLst/>
              <a:cxnLst>
                <a:cxn ang="0">
                  <a:pos x="3" y="0"/>
                </a:cxn>
                <a:cxn ang="0">
                  <a:pos x="0" y="17"/>
                </a:cxn>
                <a:cxn ang="0">
                  <a:pos x="3" y="29"/>
                </a:cxn>
                <a:cxn ang="0">
                  <a:pos x="14" y="37"/>
                </a:cxn>
                <a:cxn ang="0">
                  <a:pos x="27" y="43"/>
                </a:cxn>
                <a:cxn ang="0">
                  <a:pos x="36" y="40"/>
                </a:cxn>
                <a:cxn ang="0">
                  <a:pos x="36" y="31"/>
                </a:cxn>
                <a:cxn ang="0">
                  <a:pos x="55" y="40"/>
                </a:cxn>
                <a:cxn ang="0">
                  <a:pos x="68" y="46"/>
                </a:cxn>
                <a:cxn ang="0">
                  <a:pos x="90" y="48"/>
                </a:cxn>
                <a:cxn ang="0">
                  <a:pos x="119" y="48"/>
                </a:cxn>
                <a:cxn ang="0">
                  <a:pos x="122" y="40"/>
                </a:cxn>
                <a:cxn ang="0">
                  <a:pos x="106" y="29"/>
                </a:cxn>
                <a:cxn ang="0">
                  <a:pos x="92" y="17"/>
                </a:cxn>
                <a:cxn ang="0">
                  <a:pos x="79" y="9"/>
                </a:cxn>
                <a:cxn ang="0">
                  <a:pos x="63" y="0"/>
                </a:cxn>
                <a:cxn ang="0">
                  <a:pos x="3" y="0"/>
                </a:cxn>
              </a:cxnLst>
              <a:rect l="0" t="0" r="r" b="b"/>
              <a:pathLst>
                <a:path w="122" h="48">
                  <a:moveTo>
                    <a:pt x="3" y="0"/>
                  </a:moveTo>
                  <a:lnTo>
                    <a:pt x="0" y="17"/>
                  </a:lnTo>
                  <a:lnTo>
                    <a:pt x="3" y="29"/>
                  </a:lnTo>
                  <a:lnTo>
                    <a:pt x="14" y="37"/>
                  </a:lnTo>
                  <a:lnTo>
                    <a:pt x="27" y="43"/>
                  </a:lnTo>
                  <a:lnTo>
                    <a:pt x="36" y="40"/>
                  </a:lnTo>
                  <a:lnTo>
                    <a:pt x="36" y="31"/>
                  </a:lnTo>
                  <a:lnTo>
                    <a:pt x="55" y="40"/>
                  </a:lnTo>
                  <a:lnTo>
                    <a:pt x="68" y="46"/>
                  </a:lnTo>
                  <a:lnTo>
                    <a:pt x="90" y="48"/>
                  </a:lnTo>
                  <a:lnTo>
                    <a:pt x="119" y="48"/>
                  </a:lnTo>
                  <a:lnTo>
                    <a:pt x="122" y="40"/>
                  </a:lnTo>
                  <a:lnTo>
                    <a:pt x="106" y="29"/>
                  </a:lnTo>
                  <a:lnTo>
                    <a:pt x="92" y="17"/>
                  </a:lnTo>
                  <a:lnTo>
                    <a:pt x="79" y="9"/>
                  </a:lnTo>
                  <a:lnTo>
                    <a:pt x="63" y="0"/>
                  </a:lnTo>
                  <a:lnTo>
                    <a:pt x="3" y="0"/>
                  </a:lnTo>
                  <a:close/>
                </a:path>
              </a:pathLst>
            </a:custGeom>
            <a:solidFill>
              <a:srgbClr val="555555"/>
            </a:solidFill>
            <a:ln w="4763">
              <a:solidFill>
                <a:srgbClr val="000000"/>
              </a:solidFill>
              <a:prstDash val="solid"/>
              <a:round/>
              <a:headEnd/>
              <a:tailEnd/>
            </a:ln>
          </p:spPr>
          <p:txBody>
            <a:bodyPr/>
            <a:lstStyle/>
            <a:p>
              <a:endParaRPr lang="es-ES"/>
            </a:p>
          </p:txBody>
        </p:sp>
        <p:sp>
          <p:nvSpPr>
            <p:cNvPr id="832525" name="Freeform 13"/>
            <p:cNvSpPr>
              <a:spLocks noChangeAspect="1"/>
            </p:cNvSpPr>
            <p:nvPr/>
          </p:nvSpPr>
          <p:spPr bwMode="auto">
            <a:xfrm>
              <a:off x="4571" y="3391"/>
              <a:ext cx="86" cy="62"/>
            </a:xfrm>
            <a:custGeom>
              <a:avLst/>
              <a:gdLst/>
              <a:ahLst/>
              <a:cxnLst>
                <a:cxn ang="0">
                  <a:pos x="84" y="3"/>
                </a:cxn>
                <a:cxn ang="0">
                  <a:pos x="86" y="20"/>
                </a:cxn>
                <a:cxn ang="0">
                  <a:pos x="84" y="34"/>
                </a:cxn>
                <a:cxn ang="0">
                  <a:pos x="67" y="48"/>
                </a:cxn>
                <a:cxn ang="0">
                  <a:pos x="57" y="54"/>
                </a:cxn>
                <a:cxn ang="0">
                  <a:pos x="54" y="62"/>
                </a:cxn>
                <a:cxn ang="0">
                  <a:pos x="0" y="62"/>
                </a:cxn>
                <a:cxn ang="0">
                  <a:pos x="0" y="39"/>
                </a:cxn>
                <a:cxn ang="0">
                  <a:pos x="5" y="31"/>
                </a:cxn>
                <a:cxn ang="0">
                  <a:pos x="16" y="20"/>
                </a:cxn>
                <a:cxn ang="0">
                  <a:pos x="27" y="11"/>
                </a:cxn>
                <a:cxn ang="0">
                  <a:pos x="30" y="0"/>
                </a:cxn>
                <a:cxn ang="0">
                  <a:pos x="84" y="3"/>
                </a:cxn>
              </a:cxnLst>
              <a:rect l="0" t="0" r="r" b="b"/>
              <a:pathLst>
                <a:path w="86" h="62">
                  <a:moveTo>
                    <a:pt x="84" y="3"/>
                  </a:moveTo>
                  <a:lnTo>
                    <a:pt x="86" y="20"/>
                  </a:lnTo>
                  <a:lnTo>
                    <a:pt x="84" y="34"/>
                  </a:lnTo>
                  <a:lnTo>
                    <a:pt x="67" y="48"/>
                  </a:lnTo>
                  <a:lnTo>
                    <a:pt x="57" y="54"/>
                  </a:lnTo>
                  <a:lnTo>
                    <a:pt x="54" y="62"/>
                  </a:lnTo>
                  <a:lnTo>
                    <a:pt x="0" y="62"/>
                  </a:lnTo>
                  <a:lnTo>
                    <a:pt x="0" y="39"/>
                  </a:lnTo>
                  <a:lnTo>
                    <a:pt x="5" y="31"/>
                  </a:lnTo>
                  <a:lnTo>
                    <a:pt x="16" y="20"/>
                  </a:lnTo>
                  <a:lnTo>
                    <a:pt x="27" y="11"/>
                  </a:lnTo>
                  <a:lnTo>
                    <a:pt x="30" y="0"/>
                  </a:lnTo>
                  <a:lnTo>
                    <a:pt x="84" y="3"/>
                  </a:lnTo>
                  <a:close/>
                </a:path>
              </a:pathLst>
            </a:custGeom>
            <a:solidFill>
              <a:srgbClr val="555555"/>
            </a:solidFill>
            <a:ln w="9525">
              <a:noFill/>
              <a:round/>
              <a:headEnd/>
              <a:tailEnd/>
            </a:ln>
          </p:spPr>
          <p:txBody>
            <a:bodyPr/>
            <a:lstStyle/>
            <a:p>
              <a:endParaRPr lang="es-ES"/>
            </a:p>
          </p:txBody>
        </p:sp>
        <p:sp>
          <p:nvSpPr>
            <p:cNvPr id="832526" name="Freeform 14"/>
            <p:cNvSpPr>
              <a:spLocks noChangeAspect="1"/>
            </p:cNvSpPr>
            <p:nvPr/>
          </p:nvSpPr>
          <p:spPr bwMode="auto">
            <a:xfrm>
              <a:off x="4571" y="3391"/>
              <a:ext cx="86" cy="62"/>
            </a:xfrm>
            <a:custGeom>
              <a:avLst/>
              <a:gdLst/>
              <a:ahLst/>
              <a:cxnLst>
                <a:cxn ang="0">
                  <a:pos x="84" y="3"/>
                </a:cxn>
                <a:cxn ang="0">
                  <a:pos x="86" y="20"/>
                </a:cxn>
                <a:cxn ang="0">
                  <a:pos x="84" y="34"/>
                </a:cxn>
                <a:cxn ang="0">
                  <a:pos x="67" y="48"/>
                </a:cxn>
                <a:cxn ang="0">
                  <a:pos x="57" y="54"/>
                </a:cxn>
                <a:cxn ang="0">
                  <a:pos x="54" y="62"/>
                </a:cxn>
                <a:cxn ang="0">
                  <a:pos x="0" y="62"/>
                </a:cxn>
                <a:cxn ang="0">
                  <a:pos x="0" y="39"/>
                </a:cxn>
                <a:cxn ang="0">
                  <a:pos x="5" y="31"/>
                </a:cxn>
                <a:cxn ang="0">
                  <a:pos x="16" y="20"/>
                </a:cxn>
                <a:cxn ang="0">
                  <a:pos x="27" y="11"/>
                </a:cxn>
                <a:cxn ang="0">
                  <a:pos x="30" y="0"/>
                </a:cxn>
                <a:cxn ang="0">
                  <a:pos x="84" y="3"/>
                </a:cxn>
              </a:cxnLst>
              <a:rect l="0" t="0" r="r" b="b"/>
              <a:pathLst>
                <a:path w="86" h="62">
                  <a:moveTo>
                    <a:pt x="84" y="3"/>
                  </a:moveTo>
                  <a:lnTo>
                    <a:pt x="86" y="20"/>
                  </a:lnTo>
                  <a:lnTo>
                    <a:pt x="84" y="34"/>
                  </a:lnTo>
                  <a:lnTo>
                    <a:pt x="67" y="48"/>
                  </a:lnTo>
                  <a:lnTo>
                    <a:pt x="57" y="54"/>
                  </a:lnTo>
                  <a:lnTo>
                    <a:pt x="54" y="62"/>
                  </a:lnTo>
                  <a:lnTo>
                    <a:pt x="0" y="62"/>
                  </a:lnTo>
                  <a:lnTo>
                    <a:pt x="0" y="39"/>
                  </a:lnTo>
                  <a:lnTo>
                    <a:pt x="5" y="31"/>
                  </a:lnTo>
                  <a:lnTo>
                    <a:pt x="16" y="20"/>
                  </a:lnTo>
                  <a:lnTo>
                    <a:pt x="27" y="11"/>
                  </a:lnTo>
                  <a:lnTo>
                    <a:pt x="30" y="0"/>
                  </a:lnTo>
                  <a:lnTo>
                    <a:pt x="84" y="3"/>
                  </a:lnTo>
                  <a:close/>
                </a:path>
              </a:pathLst>
            </a:custGeom>
            <a:solidFill>
              <a:srgbClr val="555555"/>
            </a:solidFill>
            <a:ln w="4763">
              <a:solidFill>
                <a:srgbClr val="000000"/>
              </a:solidFill>
              <a:prstDash val="solid"/>
              <a:round/>
              <a:headEnd/>
              <a:tailEnd/>
            </a:ln>
          </p:spPr>
          <p:txBody>
            <a:bodyPr/>
            <a:lstStyle/>
            <a:p>
              <a:endParaRPr lang="es-ES"/>
            </a:p>
          </p:txBody>
        </p:sp>
        <p:sp>
          <p:nvSpPr>
            <p:cNvPr id="832527" name="Freeform 15"/>
            <p:cNvSpPr>
              <a:spLocks noChangeAspect="1"/>
            </p:cNvSpPr>
            <p:nvPr/>
          </p:nvSpPr>
          <p:spPr bwMode="auto">
            <a:xfrm>
              <a:off x="4671" y="2430"/>
              <a:ext cx="97" cy="170"/>
            </a:xfrm>
            <a:custGeom>
              <a:avLst/>
              <a:gdLst/>
              <a:ahLst/>
              <a:cxnLst>
                <a:cxn ang="0">
                  <a:pos x="65" y="0"/>
                </a:cxn>
                <a:cxn ang="0">
                  <a:pos x="81" y="3"/>
                </a:cxn>
                <a:cxn ang="0">
                  <a:pos x="97" y="17"/>
                </a:cxn>
                <a:cxn ang="0">
                  <a:pos x="95" y="57"/>
                </a:cxn>
                <a:cxn ang="0">
                  <a:pos x="97" y="71"/>
                </a:cxn>
                <a:cxn ang="0">
                  <a:pos x="95" y="94"/>
                </a:cxn>
                <a:cxn ang="0">
                  <a:pos x="89" y="111"/>
                </a:cxn>
                <a:cxn ang="0">
                  <a:pos x="81" y="119"/>
                </a:cxn>
                <a:cxn ang="0">
                  <a:pos x="70" y="119"/>
                </a:cxn>
                <a:cxn ang="0">
                  <a:pos x="81" y="142"/>
                </a:cxn>
                <a:cxn ang="0">
                  <a:pos x="59" y="170"/>
                </a:cxn>
                <a:cxn ang="0">
                  <a:pos x="16" y="142"/>
                </a:cxn>
                <a:cxn ang="0">
                  <a:pos x="22" y="114"/>
                </a:cxn>
                <a:cxn ang="0">
                  <a:pos x="13" y="91"/>
                </a:cxn>
                <a:cxn ang="0">
                  <a:pos x="0" y="63"/>
                </a:cxn>
                <a:cxn ang="0">
                  <a:pos x="19" y="48"/>
                </a:cxn>
                <a:cxn ang="0">
                  <a:pos x="35" y="3"/>
                </a:cxn>
                <a:cxn ang="0">
                  <a:pos x="65" y="0"/>
                </a:cxn>
              </a:cxnLst>
              <a:rect l="0" t="0" r="r" b="b"/>
              <a:pathLst>
                <a:path w="97" h="170">
                  <a:moveTo>
                    <a:pt x="65" y="0"/>
                  </a:moveTo>
                  <a:lnTo>
                    <a:pt x="81" y="3"/>
                  </a:lnTo>
                  <a:lnTo>
                    <a:pt x="97" y="17"/>
                  </a:lnTo>
                  <a:lnTo>
                    <a:pt x="95" y="57"/>
                  </a:lnTo>
                  <a:lnTo>
                    <a:pt x="97" y="71"/>
                  </a:lnTo>
                  <a:lnTo>
                    <a:pt x="95" y="94"/>
                  </a:lnTo>
                  <a:lnTo>
                    <a:pt x="89" y="111"/>
                  </a:lnTo>
                  <a:lnTo>
                    <a:pt x="81" y="119"/>
                  </a:lnTo>
                  <a:lnTo>
                    <a:pt x="70" y="119"/>
                  </a:lnTo>
                  <a:lnTo>
                    <a:pt x="81" y="142"/>
                  </a:lnTo>
                  <a:lnTo>
                    <a:pt x="59" y="170"/>
                  </a:lnTo>
                  <a:lnTo>
                    <a:pt x="16" y="142"/>
                  </a:lnTo>
                  <a:lnTo>
                    <a:pt x="22" y="114"/>
                  </a:lnTo>
                  <a:lnTo>
                    <a:pt x="13" y="91"/>
                  </a:lnTo>
                  <a:lnTo>
                    <a:pt x="0" y="63"/>
                  </a:lnTo>
                  <a:lnTo>
                    <a:pt x="19" y="48"/>
                  </a:lnTo>
                  <a:lnTo>
                    <a:pt x="35" y="3"/>
                  </a:lnTo>
                  <a:lnTo>
                    <a:pt x="65" y="0"/>
                  </a:lnTo>
                  <a:close/>
                </a:path>
              </a:pathLst>
            </a:custGeom>
            <a:solidFill>
              <a:srgbClr val="FFE1D5"/>
            </a:solidFill>
            <a:ln w="9525">
              <a:noFill/>
              <a:round/>
              <a:headEnd/>
              <a:tailEnd/>
            </a:ln>
          </p:spPr>
          <p:txBody>
            <a:bodyPr/>
            <a:lstStyle/>
            <a:p>
              <a:endParaRPr lang="es-ES"/>
            </a:p>
          </p:txBody>
        </p:sp>
        <p:sp>
          <p:nvSpPr>
            <p:cNvPr id="832528" name="Freeform 16"/>
            <p:cNvSpPr>
              <a:spLocks noChangeAspect="1"/>
            </p:cNvSpPr>
            <p:nvPr/>
          </p:nvSpPr>
          <p:spPr bwMode="auto">
            <a:xfrm>
              <a:off x="4671" y="2430"/>
              <a:ext cx="97" cy="170"/>
            </a:xfrm>
            <a:custGeom>
              <a:avLst/>
              <a:gdLst/>
              <a:ahLst/>
              <a:cxnLst>
                <a:cxn ang="0">
                  <a:pos x="65" y="0"/>
                </a:cxn>
                <a:cxn ang="0">
                  <a:pos x="81" y="3"/>
                </a:cxn>
                <a:cxn ang="0">
                  <a:pos x="97" y="17"/>
                </a:cxn>
                <a:cxn ang="0">
                  <a:pos x="95" y="57"/>
                </a:cxn>
                <a:cxn ang="0">
                  <a:pos x="97" y="71"/>
                </a:cxn>
                <a:cxn ang="0">
                  <a:pos x="95" y="94"/>
                </a:cxn>
                <a:cxn ang="0">
                  <a:pos x="89" y="111"/>
                </a:cxn>
                <a:cxn ang="0">
                  <a:pos x="81" y="119"/>
                </a:cxn>
                <a:cxn ang="0">
                  <a:pos x="70" y="119"/>
                </a:cxn>
                <a:cxn ang="0">
                  <a:pos x="81" y="142"/>
                </a:cxn>
                <a:cxn ang="0">
                  <a:pos x="59" y="170"/>
                </a:cxn>
                <a:cxn ang="0">
                  <a:pos x="16" y="142"/>
                </a:cxn>
                <a:cxn ang="0">
                  <a:pos x="22" y="114"/>
                </a:cxn>
                <a:cxn ang="0">
                  <a:pos x="13" y="91"/>
                </a:cxn>
                <a:cxn ang="0">
                  <a:pos x="0" y="63"/>
                </a:cxn>
                <a:cxn ang="0">
                  <a:pos x="19" y="48"/>
                </a:cxn>
                <a:cxn ang="0">
                  <a:pos x="35" y="3"/>
                </a:cxn>
                <a:cxn ang="0">
                  <a:pos x="65" y="0"/>
                </a:cxn>
              </a:cxnLst>
              <a:rect l="0" t="0" r="r" b="b"/>
              <a:pathLst>
                <a:path w="97" h="170">
                  <a:moveTo>
                    <a:pt x="65" y="0"/>
                  </a:moveTo>
                  <a:lnTo>
                    <a:pt x="81" y="3"/>
                  </a:lnTo>
                  <a:lnTo>
                    <a:pt x="97" y="17"/>
                  </a:lnTo>
                  <a:lnTo>
                    <a:pt x="95" y="57"/>
                  </a:lnTo>
                  <a:lnTo>
                    <a:pt x="97" y="71"/>
                  </a:lnTo>
                  <a:lnTo>
                    <a:pt x="95" y="94"/>
                  </a:lnTo>
                  <a:lnTo>
                    <a:pt x="89" y="111"/>
                  </a:lnTo>
                  <a:lnTo>
                    <a:pt x="81" y="119"/>
                  </a:lnTo>
                  <a:lnTo>
                    <a:pt x="70" y="119"/>
                  </a:lnTo>
                  <a:lnTo>
                    <a:pt x="81" y="142"/>
                  </a:lnTo>
                  <a:lnTo>
                    <a:pt x="59" y="170"/>
                  </a:lnTo>
                  <a:lnTo>
                    <a:pt x="16" y="142"/>
                  </a:lnTo>
                  <a:lnTo>
                    <a:pt x="22" y="114"/>
                  </a:lnTo>
                  <a:lnTo>
                    <a:pt x="13" y="91"/>
                  </a:lnTo>
                  <a:lnTo>
                    <a:pt x="0" y="63"/>
                  </a:lnTo>
                  <a:lnTo>
                    <a:pt x="19" y="48"/>
                  </a:lnTo>
                  <a:lnTo>
                    <a:pt x="35" y="3"/>
                  </a:lnTo>
                  <a:lnTo>
                    <a:pt x="65" y="0"/>
                  </a:lnTo>
                  <a:close/>
                </a:path>
              </a:pathLst>
            </a:custGeom>
            <a:solidFill>
              <a:srgbClr val="FFE1D5"/>
            </a:solidFill>
            <a:ln w="4763">
              <a:solidFill>
                <a:srgbClr val="000000"/>
              </a:solidFill>
              <a:prstDash val="solid"/>
              <a:round/>
              <a:headEnd/>
              <a:tailEnd/>
            </a:ln>
          </p:spPr>
          <p:txBody>
            <a:bodyPr/>
            <a:lstStyle/>
            <a:p>
              <a:endParaRPr lang="es-ES"/>
            </a:p>
          </p:txBody>
        </p:sp>
        <p:sp>
          <p:nvSpPr>
            <p:cNvPr id="832529" name="Freeform 17"/>
            <p:cNvSpPr>
              <a:spLocks noChangeAspect="1"/>
            </p:cNvSpPr>
            <p:nvPr/>
          </p:nvSpPr>
          <p:spPr bwMode="auto">
            <a:xfrm>
              <a:off x="4657" y="2416"/>
              <a:ext cx="106" cy="128"/>
            </a:xfrm>
            <a:custGeom>
              <a:avLst/>
              <a:gdLst/>
              <a:ahLst/>
              <a:cxnLst>
                <a:cxn ang="0">
                  <a:pos x="106" y="0"/>
                </a:cxn>
                <a:cxn ang="0">
                  <a:pos x="49" y="34"/>
                </a:cxn>
                <a:cxn ang="0">
                  <a:pos x="55" y="43"/>
                </a:cxn>
                <a:cxn ang="0">
                  <a:pos x="57" y="57"/>
                </a:cxn>
                <a:cxn ang="0">
                  <a:pos x="55" y="71"/>
                </a:cxn>
                <a:cxn ang="0">
                  <a:pos x="46" y="91"/>
                </a:cxn>
                <a:cxn ang="0">
                  <a:pos x="36" y="77"/>
                </a:cxn>
                <a:cxn ang="0">
                  <a:pos x="27" y="79"/>
                </a:cxn>
                <a:cxn ang="0">
                  <a:pos x="19" y="85"/>
                </a:cxn>
                <a:cxn ang="0">
                  <a:pos x="36" y="102"/>
                </a:cxn>
                <a:cxn ang="0">
                  <a:pos x="36" y="119"/>
                </a:cxn>
                <a:cxn ang="0">
                  <a:pos x="36" y="128"/>
                </a:cxn>
                <a:cxn ang="0">
                  <a:pos x="17" y="96"/>
                </a:cxn>
                <a:cxn ang="0">
                  <a:pos x="3" y="71"/>
                </a:cxn>
                <a:cxn ang="0">
                  <a:pos x="0" y="54"/>
                </a:cxn>
                <a:cxn ang="0">
                  <a:pos x="3" y="43"/>
                </a:cxn>
                <a:cxn ang="0">
                  <a:pos x="11" y="31"/>
                </a:cxn>
                <a:cxn ang="0">
                  <a:pos x="19" y="23"/>
                </a:cxn>
                <a:cxn ang="0">
                  <a:pos x="30" y="17"/>
                </a:cxn>
                <a:cxn ang="0">
                  <a:pos x="41" y="11"/>
                </a:cxn>
                <a:cxn ang="0">
                  <a:pos x="60" y="6"/>
                </a:cxn>
                <a:cxn ang="0">
                  <a:pos x="82" y="0"/>
                </a:cxn>
                <a:cxn ang="0">
                  <a:pos x="106" y="0"/>
                </a:cxn>
              </a:cxnLst>
              <a:rect l="0" t="0" r="r" b="b"/>
              <a:pathLst>
                <a:path w="106" h="128">
                  <a:moveTo>
                    <a:pt x="106" y="0"/>
                  </a:moveTo>
                  <a:lnTo>
                    <a:pt x="49" y="34"/>
                  </a:lnTo>
                  <a:lnTo>
                    <a:pt x="55" y="43"/>
                  </a:lnTo>
                  <a:lnTo>
                    <a:pt x="57" y="57"/>
                  </a:lnTo>
                  <a:lnTo>
                    <a:pt x="55" y="71"/>
                  </a:lnTo>
                  <a:lnTo>
                    <a:pt x="46" y="91"/>
                  </a:lnTo>
                  <a:lnTo>
                    <a:pt x="36" y="77"/>
                  </a:lnTo>
                  <a:lnTo>
                    <a:pt x="27" y="79"/>
                  </a:lnTo>
                  <a:lnTo>
                    <a:pt x="19" y="85"/>
                  </a:lnTo>
                  <a:lnTo>
                    <a:pt x="36" y="102"/>
                  </a:lnTo>
                  <a:lnTo>
                    <a:pt x="36" y="119"/>
                  </a:lnTo>
                  <a:lnTo>
                    <a:pt x="36" y="128"/>
                  </a:lnTo>
                  <a:lnTo>
                    <a:pt x="17" y="96"/>
                  </a:lnTo>
                  <a:lnTo>
                    <a:pt x="3" y="71"/>
                  </a:lnTo>
                  <a:lnTo>
                    <a:pt x="0" y="54"/>
                  </a:lnTo>
                  <a:lnTo>
                    <a:pt x="3" y="43"/>
                  </a:lnTo>
                  <a:lnTo>
                    <a:pt x="11" y="31"/>
                  </a:lnTo>
                  <a:lnTo>
                    <a:pt x="19" y="23"/>
                  </a:lnTo>
                  <a:lnTo>
                    <a:pt x="30" y="17"/>
                  </a:lnTo>
                  <a:lnTo>
                    <a:pt x="41" y="11"/>
                  </a:lnTo>
                  <a:lnTo>
                    <a:pt x="60" y="6"/>
                  </a:lnTo>
                  <a:lnTo>
                    <a:pt x="82" y="0"/>
                  </a:lnTo>
                  <a:lnTo>
                    <a:pt x="106" y="0"/>
                  </a:lnTo>
                  <a:close/>
                </a:path>
              </a:pathLst>
            </a:custGeom>
            <a:solidFill>
              <a:srgbClr val="8F5B1A"/>
            </a:solidFill>
            <a:ln w="9525">
              <a:noFill/>
              <a:round/>
              <a:headEnd/>
              <a:tailEnd/>
            </a:ln>
          </p:spPr>
          <p:txBody>
            <a:bodyPr/>
            <a:lstStyle/>
            <a:p>
              <a:endParaRPr lang="es-ES"/>
            </a:p>
          </p:txBody>
        </p:sp>
        <p:sp>
          <p:nvSpPr>
            <p:cNvPr id="832530" name="Freeform 18"/>
            <p:cNvSpPr>
              <a:spLocks noChangeAspect="1"/>
            </p:cNvSpPr>
            <p:nvPr/>
          </p:nvSpPr>
          <p:spPr bwMode="auto">
            <a:xfrm>
              <a:off x="4657" y="2416"/>
              <a:ext cx="106" cy="128"/>
            </a:xfrm>
            <a:custGeom>
              <a:avLst/>
              <a:gdLst/>
              <a:ahLst/>
              <a:cxnLst>
                <a:cxn ang="0">
                  <a:pos x="106" y="0"/>
                </a:cxn>
                <a:cxn ang="0">
                  <a:pos x="49" y="34"/>
                </a:cxn>
                <a:cxn ang="0">
                  <a:pos x="55" y="43"/>
                </a:cxn>
                <a:cxn ang="0">
                  <a:pos x="57" y="57"/>
                </a:cxn>
                <a:cxn ang="0">
                  <a:pos x="55" y="71"/>
                </a:cxn>
                <a:cxn ang="0">
                  <a:pos x="46" y="91"/>
                </a:cxn>
                <a:cxn ang="0">
                  <a:pos x="36" y="77"/>
                </a:cxn>
                <a:cxn ang="0">
                  <a:pos x="27" y="79"/>
                </a:cxn>
                <a:cxn ang="0">
                  <a:pos x="19" y="85"/>
                </a:cxn>
                <a:cxn ang="0">
                  <a:pos x="36" y="102"/>
                </a:cxn>
                <a:cxn ang="0">
                  <a:pos x="36" y="119"/>
                </a:cxn>
                <a:cxn ang="0">
                  <a:pos x="36" y="128"/>
                </a:cxn>
                <a:cxn ang="0">
                  <a:pos x="17" y="96"/>
                </a:cxn>
                <a:cxn ang="0">
                  <a:pos x="3" y="71"/>
                </a:cxn>
                <a:cxn ang="0">
                  <a:pos x="0" y="54"/>
                </a:cxn>
                <a:cxn ang="0">
                  <a:pos x="3" y="43"/>
                </a:cxn>
                <a:cxn ang="0">
                  <a:pos x="11" y="31"/>
                </a:cxn>
                <a:cxn ang="0">
                  <a:pos x="19" y="23"/>
                </a:cxn>
                <a:cxn ang="0">
                  <a:pos x="30" y="17"/>
                </a:cxn>
                <a:cxn ang="0">
                  <a:pos x="41" y="11"/>
                </a:cxn>
                <a:cxn ang="0">
                  <a:pos x="60" y="6"/>
                </a:cxn>
                <a:cxn ang="0">
                  <a:pos x="82" y="0"/>
                </a:cxn>
                <a:cxn ang="0">
                  <a:pos x="106" y="0"/>
                </a:cxn>
              </a:cxnLst>
              <a:rect l="0" t="0" r="r" b="b"/>
              <a:pathLst>
                <a:path w="106" h="128">
                  <a:moveTo>
                    <a:pt x="106" y="0"/>
                  </a:moveTo>
                  <a:lnTo>
                    <a:pt x="49" y="34"/>
                  </a:lnTo>
                  <a:lnTo>
                    <a:pt x="55" y="43"/>
                  </a:lnTo>
                  <a:lnTo>
                    <a:pt x="57" y="57"/>
                  </a:lnTo>
                  <a:lnTo>
                    <a:pt x="55" y="71"/>
                  </a:lnTo>
                  <a:lnTo>
                    <a:pt x="46" y="91"/>
                  </a:lnTo>
                  <a:lnTo>
                    <a:pt x="36" y="77"/>
                  </a:lnTo>
                  <a:lnTo>
                    <a:pt x="27" y="79"/>
                  </a:lnTo>
                  <a:lnTo>
                    <a:pt x="19" y="85"/>
                  </a:lnTo>
                  <a:lnTo>
                    <a:pt x="36" y="102"/>
                  </a:lnTo>
                  <a:lnTo>
                    <a:pt x="36" y="119"/>
                  </a:lnTo>
                  <a:lnTo>
                    <a:pt x="36" y="128"/>
                  </a:lnTo>
                  <a:lnTo>
                    <a:pt x="17" y="96"/>
                  </a:lnTo>
                  <a:lnTo>
                    <a:pt x="3" y="71"/>
                  </a:lnTo>
                  <a:lnTo>
                    <a:pt x="0" y="54"/>
                  </a:lnTo>
                  <a:lnTo>
                    <a:pt x="3" y="43"/>
                  </a:lnTo>
                  <a:lnTo>
                    <a:pt x="11" y="31"/>
                  </a:lnTo>
                  <a:lnTo>
                    <a:pt x="19" y="23"/>
                  </a:lnTo>
                  <a:lnTo>
                    <a:pt x="30" y="17"/>
                  </a:lnTo>
                  <a:lnTo>
                    <a:pt x="41" y="11"/>
                  </a:lnTo>
                  <a:lnTo>
                    <a:pt x="60" y="6"/>
                  </a:lnTo>
                  <a:lnTo>
                    <a:pt x="82" y="0"/>
                  </a:lnTo>
                  <a:lnTo>
                    <a:pt x="106" y="0"/>
                  </a:lnTo>
                  <a:close/>
                </a:path>
              </a:pathLst>
            </a:custGeom>
            <a:solidFill>
              <a:srgbClr val="8F5B1A"/>
            </a:solidFill>
            <a:ln w="4763">
              <a:solidFill>
                <a:srgbClr val="000000"/>
              </a:solidFill>
              <a:prstDash val="solid"/>
              <a:round/>
              <a:headEnd/>
              <a:tailEnd/>
            </a:ln>
          </p:spPr>
          <p:txBody>
            <a:bodyPr/>
            <a:lstStyle/>
            <a:p>
              <a:endParaRPr lang="es-ES"/>
            </a:p>
          </p:txBody>
        </p:sp>
        <p:sp>
          <p:nvSpPr>
            <p:cNvPr id="832531" name="Freeform 19"/>
            <p:cNvSpPr>
              <a:spLocks noChangeAspect="1"/>
            </p:cNvSpPr>
            <p:nvPr/>
          </p:nvSpPr>
          <p:spPr bwMode="auto">
            <a:xfrm>
              <a:off x="4752" y="2433"/>
              <a:ext cx="35" cy="51"/>
            </a:xfrm>
            <a:custGeom>
              <a:avLst/>
              <a:gdLst/>
              <a:ahLst/>
              <a:cxnLst>
                <a:cxn ang="0">
                  <a:pos x="0" y="0"/>
                </a:cxn>
                <a:cxn ang="0">
                  <a:pos x="8" y="11"/>
                </a:cxn>
                <a:cxn ang="0">
                  <a:pos x="16" y="23"/>
                </a:cxn>
                <a:cxn ang="0">
                  <a:pos x="16" y="34"/>
                </a:cxn>
                <a:cxn ang="0">
                  <a:pos x="14" y="51"/>
                </a:cxn>
                <a:cxn ang="0">
                  <a:pos x="35" y="11"/>
                </a:cxn>
                <a:cxn ang="0">
                  <a:pos x="24" y="6"/>
                </a:cxn>
                <a:cxn ang="0">
                  <a:pos x="0" y="0"/>
                </a:cxn>
              </a:cxnLst>
              <a:rect l="0" t="0" r="r" b="b"/>
              <a:pathLst>
                <a:path w="35" h="51">
                  <a:moveTo>
                    <a:pt x="0" y="0"/>
                  </a:moveTo>
                  <a:lnTo>
                    <a:pt x="8" y="11"/>
                  </a:lnTo>
                  <a:lnTo>
                    <a:pt x="16" y="23"/>
                  </a:lnTo>
                  <a:lnTo>
                    <a:pt x="16" y="34"/>
                  </a:lnTo>
                  <a:lnTo>
                    <a:pt x="14" y="51"/>
                  </a:lnTo>
                  <a:lnTo>
                    <a:pt x="35" y="11"/>
                  </a:lnTo>
                  <a:lnTo>
                    <a:pt x="24" y="6"/>
                  </a:lnTo>
                  <a:lnTo>
                    <a:pt x="0" y="0"/>
                  </a:lnTo>
                  <a:close/>
                </a:path>
              </a:pathLst>
            </a:custGeom>
            <a:solidFill>
              <a:srgbClr val="8F5B1A"/>
            </a:solidFill>
            <a:ln w="9525">
              <a:noFill/>
              <a:round/>
              <a:headEnd/>
              <a:tailEnd/>
            </a:ln>
          </p:spPr>
          <p:txBody>
            <a:bodyPr/>
            <a:lstStyle/>
            <a:p>
              <a:endParaRPr lang="es-ES"/>
            </a:p>
          </p:txBody>
        </p:sp>
        <p:sp>
          <p:nvSpPr>
            <p:cNvPr id="832532" name="Freeform 20"/>
            <p:cNvSpPr>
              <a:spLocks noChangeAspect="1"/>
            </p:cNvSpPr>
            <p:nvPr/>
          </p:nvSpPr>
          <p:spPr bwMode="auto">
            <a:xfrm>
              <a:off x="4752" y="2433"/>
              <a:ext cx="35" cy="51"/>
            </a:xfrm>
            <a:custGeom>
              <a:avLst/>
              <a:gdLst/>
              <a:ahLst/>
              <a:cxnLst>
                <a:cxn ang="0">
                  <a:pos x="0" y="0"/>
                </a:cxn>
                <a:cxn ang="0">
                  <a:pos x="8" y="11"/>
                </a:cxn>
                <a:cxn ang="0">
                  <a:pos x="16" y="23"/>
                </a:cxn>
                <a:cxn ang="0">
                  <a:pos x="16" y="34"/>
                </a:cxn>
                <a:cxn ang="0">
                  <a:pos x="14" y="51"/>
                </a:cxn>
                <a:cxn ang="0">
                  <a:pos x="35" y="11"/>
                </a:cxn>
                <a:cxn ang="0">
                  <a:pos x="24" y="6"/>
                </a:cxn>
                <a:cxn ang="0">
                  <a:pos x="0" y="0"/>
                </a:cxn>
              </a:cxnLst>
              <a:rect l="0" t="0" r="r" b="b"/>
              <a:pathLst>
                <a:path w="35" h="51">
                  <a:moveTo>
                    <a:pt x="0" y="0"/>
                  </a:moveTo>
                  <a:lnTo>
                    <a:pt x="8" y="11"/>
                  </a:lnTo>
                  <a:lnTo>
                    <a:pt x="16" y="23"/>
                  </a:lnTo>
                  <a:lnTo>
                    <a:pt x="16" y="34"/>
                  </a:lnTo>
                  <a:lnTo>
                    <a:pt x="14" y="51"/>
                  </a:lnTo>
                  <a:lnTo>
                    <a:pt x="35" y="11"/>
                  </a:lnTo>
                  <a:lnTo>
                    <a:pt x="24" y="6"/>
                  </a:lnTo>
                  <a:lnTo>
                    <a:pt x="0" y="0"/>
                  </a:lnTo>
                  <a:close/>
                </a:path>
              </a:pathLst>
            </a:custGeom>
            <a:solidFill>
              <a:srgbClr val="8F5B1A"/>
            </a:solidFill>
            <a:ln w="4763">
              <a:solidFill>
                <a:srgbClr val="000000"/>
              </a:solidFill>
              <a:prstDash val="solid"/>
              <a:round/>
              <a:headEnd/>
              <a:tailEnd/>
            </a:ln>
          </p:spPr>
          <p:txBody>
            <a:bodyPr/>
            <a:lstStyle/>
            <a:p>
              <a:endParaRPr lang="es-ES"/>
            </a:p>
          </p:txBody>
        </p:sp>
        <p:sp>
          <p:nvSpPr>
            <p:cNvPr id="832533" name="Freeform 21"/>
            <p:cNvSpPr>
              <a:spLocks noChangeAspect="1"/>
            </p:cNvSpPr>
            <p:nvPr/>
          </p:nvSpPr>
          <p:spPr bwMode="auto">
            <a:xfrm>
              <a:off x="4722" y="2473"/>
              <a:ext cx="25" cy="8"/>
            </a:xfrm>
            <a:custGeom>
              <a:avLst/>
              <a:gdLst/>
              <a:ahLst/>
              <a:cxnLst>
                <a:cxn ang="0">
                  <a:pos x="25" y="0"/>
                </a:cxn>
                <a:cxn ang="0">
                  <a:pos x="19" y="8"/>
                </a:cxn>
                <a:cxn ang="0">
                  <a:pos x="0" y="8"/>
                </a:cxn>
                <a:cxn ang="0">
                  <a:pos x="3" y="3"/>
                </a:cxn>
                <a:cxn ang="0">
                  <a:pos x="8" y="0"/>
                </a:cxn>
                <a:cxn ang="0">
                  <a:pos x="25" y="0"/>
                </a:cxn>
              </a:cxnLst>
              <a:rect l="0" t="0" r="r" b="b"/>
              <a:pathLst>
                <a:path w="25" h="8">
                  <a:moveTo>
                    <a:pt x="25" y="0"/>
                  </a:moveTo>
                  <a:lnTo>
                    <a:pt x="19" y="8"/>
                  </a:lnTo>
                  <a:lnTo>
                    <a:pt x="0" y="8"/>
                  </a:lnTo>
                  <a:lnTo>
                    <a:pt x="3" y="3"/>
                  </a:lnTo>
                  <a:lnTo>
                    <a:pt x="8" y="0"/>
                  </a:lnTo>
                  <a:lnTo>
                    <a:pt x="25" y="0"/>
                  </a:lnTo>
                  <a:close/>
                </a:path>
              </a:pathLst>
            </a:custGeom>
            <a:solidFill>
              <a:srgbClr val="000000"/>
            </a:solidFill>
            <a:ln w="9525">
              <a:noFill/>
              <a:round/>
              <a:headEnd/>
              <a:tailEnd/>
            </a:ln>
          </p:spPr>
          <p:txBody>
            <a:bodyPr/>
            <a:lstStyle/>
            <a:p>
              <a:endParaRPr lang="es-ES"/>
            </a:p>
          </p:txBody>
        </p:sp>
        <p:sp>
          <p:nvSpPr>
            <p:cNvPr id="832534" name="Freeform 22"/>
            <p:cNvSpPr>
              <a:spLocks noChangeAspect="1"/>
            </p:cNvSpPr>
            <p:nvPr/>
          </p:nvSpPr>
          <p:spPr bwMode="auto">
            <a:xfrm>
              <a:off x="4722" y="2473"/>
              <a:ext cx="25" cy="8"/>
            </a:xfrm>
            <a:custGeom>
              <a:avLst/>
              <a:gdLst/>
              <a:ahLst/>
              <a:cxnLst>
                <a:cxn ang="0">
                  <a:pos x="25" y="0"/>
                </a:cxn>
                <a:cxn ang="0">
                  <a:pos x="19" y="8"/>
                </a:cxn>
                <a:cxn ang="0">
                  <a:pos x="0" y="8"/>
                </a:cxn>
                <a:cxn ang="0">
                  <a:pos x="3" y="3"/>
                </a:cxn>
                <a:cxn ang="0">
                  <a:pos x="8" y="0"/>
                </a:cxn>
                <a:cxn ang="0">
                  <a:pos x="25" y="0"/>
                </a:cxn>
              </a:cxnLst>
              <a:rect l="0" t="0" r="r" b="b"/>
              <a:pathLst>
                <a:path w="25" h="8">
                  <a:moveTo>
                    <a:pt x="25" y="0"/>
                  </a:moveTo>
                  <a:lnTo>
                    <a:pt x="19" y="8"/>
                  </a:lnTo>
                  <a:lnTo>
                    <a:pt x="0" y="8"/>
                  </a:lnTo>
                  <a:lnTo>
                    <a:pt x="3" y="3"/>
                  </a:lnTo>
                  <a:lnTo>
                    <a:pt x="8" y="0"/>
                  </a:lnTo>
                  <a:lnTo>
                    <a:pt x="25" y="0"/>
                  </a:lnTo>
                  <a:close/>
                </a:path>
              </a:pathLst>
            </a:custGeom>
            <a:solidFill>
              <a:srgbClr val="000000"/>
            </a:solidFill>
            <a:ln w="4763">
              <a:solidFill>
                <a:srgbClr val="000000"/>
              </a:solidFill>
              <a:prstDash val="solid"/>
              <a:round/>
              <a:headEnd/>
              <a:tailEnd/>
            </a:ln>
          </p:spPr>
          <p:txBody>
            <a:bodyPr/>
            <a:lstStyle/>
            <a:p>
              <a:endParaRPr lang="es-ES"/>
            </a:p>
          </p:txBody>
        </p:sp>
        <p:sp>
          <p:nvSpPr>
            <p:cNvPr id="832535" name="Freeform 23"/>
            <p:cNvSpPr>
              <a:spLocks noChangeAspect="1"/>
            </p:cNvSpPr>
            <p:nvPr/>
          </p:nvSpPr>
          <p:spPr bwMode="auto">
            <a:xfrm>
              <a:off x="4755" y="2473"/>
              <a:ext cx="11" cy="8"/>
            </a:xfrm>
            <a:custGeom>
              <a:avLst/>
              <a:gdLst/>
              <a:ahLst/>
              <a:cxnLst>
                <a:cxn ang="0">
                  <a:pos x="8" y="3"/>
                </a:cxn>
                <a:cxn ang="0">
                  <a:pos x="5" y="0"/>
                </a:cxn>
                <a:cxn ang="0">
                  <a:pos x="0" y="3"/>
                </a:cxn>
                <a:cxn ang="0">
                  <a:pos x="2" y="8"/>
                </a:cxn>
                <a:cxn ang="0">
                  <a:pos x="11" y="5"/>
                </a:cxn>
                <a:cxn ang="0">
                  <a:pos x="8" y="3"/>
                </a:cxn>
              </a:cxnLst>
              <a:rect l="0" t="0" r="r" b="b"/>
              <a:pathLst>
                <a:path w="11" h="8">
                  <a:moveTo>
                    <a:pt x="8" y="3"/>
                  </a:moveTo>
                  <a:lnTo>
                    <a:pt x="5" y="0"/>
                  </a:lnTo>
                  <a:lnTo>
                    <a:pt x="0" y="3"/>
                  </a:lnTo>
                  <a:lnTo>
                    <a:pt x="2" y="8"/>
                  </a:lnTo>
                  <a:lnTo>
                    <a:pt x="11" y="5"/>
                  </a:lnTo>
                  <a:lnTo>
                    <a:pt x="8" y="3"/>
                  </a:lnTo>
                  <a:close/>
                </a:path>
              </a:pathLst>
            </a:custGeom>
            <a:solidFill>
              <a:srgbClr val="000000"/>
            </a:solidFill>
            <a:ln w="9525">
              <a:noFill/>
              <a:round/>
              <a:headEnd/>
              <a:tailEnd/>
            </a:ln>
          </p:spPr>
          <p:txBody>
            <a:bodyPr/>
            <a:lstStyle/>
            <a:p>
              <a:endParaRPr lang="es-ES"/>
            </a:p>
          </p:txBody>
        </p:sp>
        <p:sp>
          <p:nvSpPr>
            <p:cNvPr id="832536" name="Freeform 24"/>
            <p:cNvSpPr>
              <a:spLocks noChangeAspect="1"/>
            </p:cNvSpPr>
            <p:nvPr/>
          </p:nvSpPr>
          <p:spPr bwMode="auto">
            <a:xfrm>
              <a:off x="4755" y="2473"/>
              <a:ext cx="11" cy="8"/>
            </a:xfrm>
            <a:custGeom>
              <a:avLst/>
              <a:gdLst/>
              <a:ahLst/>
              <a:cxnLst>
                <a:cxn ang="0">
                  <a:pos x="8" y="3"/>
                </a:cxn>
                <a:cxn ang="0">
                  <a:pos x="5" y="0"/>
                </a:cxn>
                <a:cxn ang="0">
                  <a:pos x="0" y="3"/>
                </a:cxn>
                <a:cxn ang="0">
                  <a:pos x="2" y="8"/>
                </a:cxn>
                <a:cxn ang="0">
                  <a:pos x="11" y="5"/>
                </a:cxn>
                <a:cxn ang="0">
                  <a:pos x="8" y="3"/>
                </a:cxn>
              </a:cxnLst>
              <a:rect l="0" t="0" r="r" b="b"/>
              <a:pathLst>
                <a:path w="11" h="8">
                  <a:moveTo>
                    <a:pt x="8" y="3"/>
                  </a:moveTo>
                  <a:lnTo>
                    <a:pt x="5" y="0"/>
                  </a:lnTo>
                  <a:lnTo>
                    <a:pt x="0" y="3"/>
                  </a:lnTo>
                  <a:lnTo>
                    <a:pt x="2" y="8"/>
                  </a:lnTo>
                  <a:lnTo>
                    <a:pt x="11" y="5"/>
                  </a:lnTo>
                  <a:lnTo>
                    <a:pt x="8" y="3"/>
                  </a:lnTo>
                  <a:close/>
                </a:path>
              </a:pathLst>
            </a:custGeom>
            <a:solidFill>
              <a:srgbClr val="000000"/>
            </a:solidFill>
            <a:ln w="4763">
              <a:solidFill>
                <a:srgbClr val="000000"/>
              </a:solidFill>
              <a:prstDash val="solid"/>
              <a:round/>
              <a:headEnd/>
              <a:tailEnd/>
            </a:ln>
          </p:spPr>
          <p:txBody>
            <a:bodyPr/>
            <a:lstStyle/>
            <a:p>
              <a:endParaRPr lang="es-ES"/>
            </a:p>
          </p:txBody>
        </p:sp>
        <p:sp>
          <p:nvSpPr>
            <p:cNvPr id="832537" name="Freeform 25"/>
            <p:cNvSpPr>
              <a:spLocks noChangeAspect="1"/>
            </p:cNvSpPr>
            <p:nvPr/>
          </p:nvSpPr>
          <p:spPr bwMode="auto">
            <a:xfrm>
              <a:off x="4744" y="2498"/>
              <a:ext cx="11" cy="6"/>
            </a:xfrm>
            <a:custGeom>
              <a:avLst/>
              <a:gdLst/>
              <a:ahLst/>
              <a:cxnLst>
                <a:cxn ang="0">
                  <a:pos x="11" y="0"/>
                </a:cxn>
                <a:cxn ang="0">
                  <a:pos x="11" y="6"/>
                </a:cxn>
                <a:cxn ang="0">
                  <a:pos x="0" y="6"/>
                </a:cxn>
                <a:cxn ang="0">
                  <a:pos x="11" y="0"/>
                </a:cxn>
              </a:cxnLst>
              <a:rect l="0" t="0" r="r" b="b"/>
              <a:pathLst>
                <a:path w="11" h="6">
                  <a:moveTo>
                    <a:pt x="11" y="0"/>
                  </a:moveTo>
                  <a:lnTo>
                    <a:pt x="11" y="6"/>
                  </a:lnTo>
                  <a:lnTo>
                    <a:pt x="0" y="6"/>
                  </a:lnTo>
                  <a:lnTo>
                    <a:pt x="11" y="0"/>
                  </a:lnTo>
                  <a:close/>
                </a:path>
              </a:pathLst>
            </a:custGeom>
            <a:solidFill>
              <a:srgbClr val="000000"/>
            </a:solidFill>
            <a:ln w="9525">
              <a:noFill/>
              <a:round/>
              <a:headEnd/>
              <a:tailEnd/>
            </a:ln>
          </p:spPr>
          <p:txBody>
            <a:bodyPr/>
            <a:lstStyle/>
            <a:p>
              <a:endParaRPr lang="es-ES"/>
            </a:p>
          </p:txBody>
        </p:sp>
        <p:sp>
          <p:nvSpPr>
            <p:cNvPr id="832538" name="Freeform 26"/>
            <p:cNvSpPr>
              <a:spLocks noChangeAspect="1"/>
            </p:cNvSpPr>
            <p:nvPr/>
          </p:nvSpPr>
          <p:spPr bwMode="auto">
            <a:xfrm>
              <a:off x="4744" y="2498"/>
              <a:ext cx="11" cy="6"/>
            </a:xfrm>
            <a:custGeom>
              <a:avLst/>
              <a:gdLst/>
              <a:ahLst/>
              <a:cxnLst>
                <a:cxn ang="0">
                  <a:pos x="11" y="0"/>
                </a:cxn>
                <a:cxn ang="0">
                  <a:pos x="11" y="6"/>
                </a:cxn>
                <a:cxn ang="0">
                  <a:pos x="0" y="6"/>
                </a:cxn>
                <a:cxn ang="0">
                  <a:pos x="11" y="0"/>
                </a:cxn>
              </a:cxnLst>
              <a:rect l="0" t="0" r="r" b="b"/>
              <a:pathLst>
                <a:path w="11" h="6">
                  <a:moveTo>
                    <a:pt x="11" y="0"/>
                  </a:moveTo>
                  <a:lnTo>
                    <a:pt x="11" y="6"/>
                  </a:lnTo>
                  <a:lnTo>
                    <a:pt x="0" y="6"/>
                  </a:lnTo>
                  <a:lnTo>
                    <a:pt x="11" y="0"/>
                  </a:lnTo>
                  <a:close/>
                </a:path>
              </a:pathLst>
            </a:custGeom>
            <a:solidFill>
              <a:srgbClr val="000000"/>
            </a:solidFill>
            <a:ln w="4763">
              <a:solidFill>
                <a:srgbClr val="000000"/>
              </a:solidFill>
              <a:prstDash val="solid"/>
              <a:round/>
              <a:headEnd/>
              <a:tailEnd/>
            </a:ln>
          </p:spPr>
          <p:txBody>
            <a:bodyPr/>
            <a:lstStyle/>
            <a:p>
              <a:endParaRPr lang="es-ES"/>
            </a:p>
          </p:txBody>
        </p:sp>
        <p:sp>
          <p:nvSpPr>
            <p:cNvPr id="832539" name="Freeform 27"/>
            <p:cNvSpPr>
              <a:spLocks noChangeAspect="1"/>
            </p:cNvSpPr>
            <p:nvPr/>
          </p:nvSpPr>
          <p:spPr bwMode="auto">
            <a:xfrm>
              <a:off x="4733" y="2515"/>
              <a:ext cx="22" cy="6"/>
            </a:xfrm>
            <a:custGeom>
              <a:avLst/>
              <a:gdLst/>
              <a:ahLst/>
              <a:cxnLst>
                <a:cxn ang="0">
                  <a:pos x="0" y="6"/>
                </a:cxn>
                <a:cxn ang="0">
                  <a:pos x="22" y="6"/>
                </a:cxn>
                <a:cxn ang="0">
                  <a:pos x="16" y="0"/>
                </a:cxn>
                <a:cxn ang="0">
                  <a:pos x="0" y="6"/>
                </a:cxn>
              </a:cxnLst>
              <a:rect l="0" t="0" r="r" b="b"/>
              <a:pathLst>
                <a:path w="22" h="6">
                  <a:moveTo>
                    <a:pt x="0" y="6"/>
                  </a:moveTo>
                  <a:lnTo>
                    <a:pt x="22" y="6"/>
                  </a:lnTo>
                  <a:lnTo>
                    <a:pt x="16" y="0"/>
                  </a:lnTo>
                  <a:lnTo>
                    <a:pt x="0" y="6"/>
                  </a:lnTo>
                  <a:close/>
                </a:path>
              </a:pathLst>
            </a:custGeom>
            <a:solidFill>
              <a:srgbClr val="000000"/>
            </a:solidFill>
            <a:ln w="9525">
              <a:noFill/>
              <a:round/>
              <a:headEnd/>
              <a:tailEnd/>
            </a:ln>
          </p:spPr>
          <p:txBody>
            <a:bodyPr/>
            <a:lstStyle/>
            <a:p>
              <a:endParaRPr lang="es-ES"/>
            </a:p>
          </p:txBody>
        </p:sp>
        <p:sp>
          <p:nvSpPr>
            <p:cNvPr id="832540" name="Freeform 28"/>
            <p:cNvSpPr>
              <a:spLocks noChangeAspect="1"/>
            </p:cNvSpPr>
            <p:nvPr/>
          </p:nvSpPr>
          <p:spPr bwMode="auto">
            <a:xfrm>
              <a:off x="4733" y="2515"/>
              <a:ext cx="22" cy="6"/>
            </a:xfrm>
            <a:custGeom>
              <a:avLst/>
              <a:gdLst/>
              <a:ahLst/>
              <a:cxnLst>
                <a:cxn ang="0">
                  <a:pos x="0" y="6"/>
                </a:cxn>
                <a:cxn ang="0">
                  <a:pos x="22" y="6"/>
                </a:cxn>
                <a:cxn ang="0">
                  <a:pos x="16" y="0"/>
                </a:cxn>
                <a:cxn ang="0">
                  <a:pos x="0" y="6"/>
                </a:cxn>
              </a:cxnLst>
              <a:rect l="0" t="0" r="r" b="b"/>
              <a:pathLst>
                <a:path w="22" h="6">
                  <a:moveTo>
                    <a:pt x="0" y="6"/>
                  </a:moveTo>
                  <a:lnTo>
                    <a:pt x="22" y="6"/>
                  </a:lnTo>
                  <a:lnTo>
                    <a:pt x="16" y="0"/>
                  </a:lnTo>
                  <a:lnTo>
                    <a:pt x="0" y="6"/>
                  </a:lnTo>
                  <a:close/>
                </a:path>
              </a:pathLst>
            </a:custGeom>
            <a:solidFill>
              <a:srgbClr val="000000"/>
            </a:solidFill>
            <a:ln w="4763">
              <a:solidFill>
                <a:srgbClr val="000000"/>
              </a:solidFill>
              <a:prstDash val="solid"/>
              <a:round/>
              <a:headEnd/>
              <a:tailEnd/>
            </a:ln>
          </p:spPr>
          <p:txBody>
            <a:bodyPr/>
            <a:lstStyle/>
            <a:p>
              <a:endParaRPr lang="es-ES"/>
            </a:p>
          </p:txBody>
        </p:sp>
        <p:sp>
          <p:nvSpPr>
            <p:cNvPr id="832541" name="Freeform 29"/>
            <p:cNvSpPr>
              <a:spLocks noChangeAspect="1"/>
            </p:cNvSpPr>
            <p:nvPr/>
          </p:nvSpPr>
          <p:spPr bwMode="auto">
            <a:xfrm>
              <a:off x="4744" y="2527"/>
              <a:ext cx="5" cy="5"/>
            </a:xfrm>
            <a:custGeom>
              <a:avLst/>
              <a:gdLst/>
              <a:ahLst/>
              <a:cxnLst>
                <a:cxn ang="0">
                  <a:pos x="0" y="0"/>
                </a:cxn>
                <a:cxn ang="0">
                  <a:pos x="5" y="0"/>
                </a:cxn>
                <a:cxn ang="0">
                  <a:pos x="3" y="5"/>
                </a:cxn>
                <a:cxn ang="0">
                  <a:pos x="0" y="0"/>
                </a:cxn>
              </a:cxnLst>
              <a:rect l="0" t="0" r="r" b="b"/>
              <a:pathLst>
                <a:path w="5" h="5">
                  <a:moveTo>
                    <a:pt x="0" y="0"/>
                  </a:moveTo>
                  <a:lnTo>
                    <a:pt x="5" y="0"/>
                  </a:lnTo>
                  <a:lnTo>
                    <a:pt x="3" y="5"/>
                  </a:lnTo>
                  <a:lnTo>
                    <a:pt x="0" y="0"/>
                  </a:lnTo>
                  <a:close/>
                </a:path>
              </a:pathLst>
            </a:custGeom>
            <a:solidFill>
              <a:srgbClr val="000000"/>
            </a:solidFill>
            <a:ln w="9525">
              <a:noFill/>
              <a:round/>
              <a:headEnd/>
              <a:tailEnd/>
            </a:ln>
          </p:spPr>
          <p:txBody>
            <a:bodyPr/>
            <a:lstStyle/>
            <a:p>
              <a:endParaRPr lang="es-ES"/>
            </a:p>
          </p:txBody>
        </p:sp>
        <p:sp>
          <p:nvSpPr>
            <p:cNvPr id="832542" name="Freeform 30"/>
            <p:cNvSpPr>
              <a:spLocks noChangeAspect="1"/>
            </p:cNvSpPr>
            <p:nvPr/>
          </p:nvSpPr>
          <p:spPr bwMode="auto">
            <a:xfrm>
              <a:off x="4744" y="2527"/>
              <a:ext cx="5" cy="5"/>
            </a:xfrm>
            <a:custGeom>
              <a:avLst/>
              <a:gdLst/>
              <a:ahLst/>
              <a:cxnLst>
                <a:cxn ang="0">
                  <a:pos x="0" y="0"/>
                </a:cxn>
                <a:cxn ang="0">
                  <a:pos x="5" y="0"/>
                </a:cxn>
                <a:cxn ang="0">
                  <a:pos x="3" y="5"/>
                </a:cxn>
                <a:cxn ang="0">
                  <a:pos x="0" y="0"/>
                </a:cxn>
              </a:cxnLst>
              <a:rect l="0" t="0" r="r" b="b"/>
              <a:pathLst>
                <a:path w="5" h="5">
                  <a:moveTo>
                    <a:pt x="0" y="0"/>
                  </a:moveTo>
                  <a:lnTo>
                    <a:pt x="5" y="0"/>
                  </a:lnTo>
                  <a:lnTo>
                    <a:pt x="3" y="5"/>
                  </a:lnTo>
                  <a:lnTo>
                    <a:pt x="0" y="0"/>
                  </a:lnTo>
                  <a:close/>
                </a:path>
              </a:pathLst>
            </a:custGeom>
            <a:solidFill>
              <a:srgbClr val="000000"/>
            </a:solidFill>
            <a:ln w="4763">
              <a:solidFill>
                <a:srgbClr val="000000"/>
              </a:solidFill>
              <a:prstDash val="solid"/>
              <a:round/>
              <a:headEnd/>
              <a:tailEnd/>
            </a:ln>
          </p:spPr>
          <p:txBody>
            <a:bodyPr/>
            <a:lstStyle/>
            <a:p>
              <a:endParaRPr lang="es-ES"/>
            </a:p>
          </p:txBody>
        </p:sp>
        <p:sp>
          <p:nvSpPr>
            <p:cNvPr id="832543" name="Freeform 31"/>
            <p:cNvSpPr>
              <a:spLocks noChangeAspect="1"/>
            </p:cNvSpPr>
            <p:nvPr/>
          </p:nvSpPr>
          <p:spPr bwMode="auto">
            <a:xfrm>
              <a:off x="4663" y="2555"/>
              <a:ext cx="108" cy="218"/>
            </a:xfrm>
            <a:custGeom>
              <a:avLst/>
              <a:gdLst/>
              <a:ahLst/>
              <a:cxnLst>
                <a:cxn ang="0">
                  <a:pos x="30" y="0"/>
                </a:cxn>
                <a:cxn ang="0">
                  <a:pos x="73" y="37"/>
                </a:cxn>
                <a:cxn ang="0">
                  <a:pos x="86" y="11"/>
                </a:cxn>
                <a:cxn ang="0">
                  <a:pos x="105" y="23"/>
                </a:cxn>
                <a:cxn ang="0">
                  <a:pos x="108" y="93"/>
                </a:cxn>
                <a:cxn ang="0">
                  <a:pos x="78" y="218"/>
                </a:cxn>
                <a:cxn ang="0">
                  <a:pos x="8" y="102"/>
                </a:cxn>
                <a:cxn ang="0">
                  <a:pos x="0" y="31"/>
                </a:cxn>
                <a:cxn ang="0">
                  <a:pos x="13" y="20"/>
                </a:cxn>
                <a:cxn ang="0">
                  <a:pos x="21" y="14"/>
                </a:cxn>
                <a:cxn ang="0">
                  <a:pos x="30" y="0"/>
                </a:cxn>
              </a:cxnLst>
              <a:rect l="0" t="0" r="r" b="b"/>
              <a:pathLst>
                <a:path w="108" h="218">
                  <a:moveTo>
                    <a:pt x="30" y="0"/>
                  </a:moveTo>
                  <a:lnTo>
                    <a:pt x="73" y="37"/>
                  </a:lnTo>
                  <a:lnTo>
                    <a:pt x="86" y="11"/>
                  </a:lnTo>
                  <a:lnTo>
                    <a:pt x="105" y="23"/>
                  </a:lnTo>
                  <a:lnTo>
                    <a:pt x="108" y="93"/>
                  </a:lnTo>
                  <a:lnTo>
                    <a:pt x="78" y="218"/>
                  </a:lnTo>
                  <a:lnTo>
                    <a:pt x="8" y="102"/>
                  </a:lnTo>
                  <a:lnTo>
                    <a:pt x="0" y="31"/>
                  </a:lnTo>
                  <a:lnTo>
                    <a:pt x="13" y="20"/>
                  </a:lnTo>
                  <a:lnTo>
                    <a:pt x="21" y="14"/>
                  </a:lnTo>
                  <a:lnTo>
                    <a:pt x="30" y="0"/>
                  </a:lnTo>
                  <a:close/>
                </a:path>
              </a:pathLst>
            </a:custGeom>
            <a:solidFill>
              <a:srgbClr val="D5F3FF"/>
            </a:solidFill>
            <a:ln w="9525">
              <a:noFill/>
              <a:round/>
              <a:headEnd/>
              <a:tailEnd/>
            </a:ln>
          </p:spPr>
          <p:txBody>
            <a:bodyPr/>
            <a:lstStyle/>
            <a:p>
              <a:endParaRPr lang="es-ES"/>
            </a:p>
          </p:txBody>
        </p:sp>
        <p:sp>
          <p:nvSpPr>
            <p:cNvPr id="832544" name="Freeform 32"/>
            <p:cNvSpPr>
              <a:spLocks noChangeAspect="1"/>
            </p:cNvSpPr>
            <p:nvPr/>
          </p:nvSpPr>
          <p:spPr bwMode="auto">
            <a:xfrm>
              <a:off x="4663" y="2555"/>
              <a:ext cx="108" cy="218"/>
            </a:xfrm>
            <a:custGeom>
              <a:avLst/>
              <a:gdLst/>
              <a:ahLst/>
              <a:cxnLst>
                <a:cxn ang="0">
                  <a:pos x="30" y="0"/>
                </a:cxn>
                <a:cxn ang="0">
                  <a:pos x="73" y="37"/>
                </a:cxn>
                <a:cxn ang="0">
                  <a:pos x="86" y="11"/>
                </a:cxn>
                <a:cxn ang="0">
                  <a:pos x="105" y="23"/>
                </a:cxn>
                <a:cxn ang="0">
                  <a:pos x="108" y="93"/>
                </a:cxn>
                <a:cxn ang="0">
                  <a:pos x="78" y="218"/>
                </a:cxn>
                <a:cxn ang="0">
                  <a:pos x="8" y="102"/>
                </a:cxn>
                <a:cxn ang="0">
                  <a:pos x="0" y="31"/>
                </a:cxn>
                <a:cxn ang="0">
                  <a:pos x="13" y="20"/>
                </a:cxn>
                <a:cxn ang="0">
                  <a:pos x="21" y="14"/>
                </a:cxn>
                <a:cxn ang="0">
                  <a:pos x="30" y="0"/>
                </a:cxn>
              </a:cxnLst>
              <a:rect l="0" t="0" r="r" b="b"/>
              <a:pathLst>
                <a:path w="108" h="218">
                  <a:moveTo>
                    <a:pt x="30" y="0"/>
                  </a:moveTo>
                  <a:lnTo>
                    <a:pt x="73" y="37"/>
                  </a:lnTo>
                  <a:lnTo>
                    <a:pt x="86" y="11"/>
                  </a:lnTo>
                  <a:lnTo>
                    <a:pt x="105" y="23"/>
                  </a:lnTo>
                  <a:lnTo>
                    <a:pt x="108" y="93"/>
                  </a:lnTo>
                  <a:lnTo>
                    <a:pt x="78" y="218"/>
                  </a:lnTo>
                  <a:lnTo>
                    <a:pt x="8" y="102"/>
                  </a:lnTo>
                  <a:lnTo>
                    <a:pt x="0" y="31"/>
                  </a:lnTo>
                  <a:lnTo>
                    <a:pt x="13" y="20"/>
                  </a:lnTo>
                  <a:lnTo>
                    <a:pt x="21" y="14"/>
                  </a:lnTo>
                  <a:lnTo>
                    <a:pt x="30" y="0"/>
                  </a:lnTo>
                  <a:close/>
                </a:path>
              </a:pathLst>
            </a:custGeom>
            <a:solidFill>
              <a:srgbClr val="D5F3FF"/>
            </a:solidFill>
            <a:ln w="4763">
              <a:solidFill>
                <a:srgbClr val="000000"/>
              </a:solidFill>
              <a:prstDash val="solid"/>
              <a:round/>
              <a:headEnd/>
              <a:tailEnd/>
            </a:ln>
          </p:spPr>
          <p:txBody>
            <a:bodyPr/>
            <a:lstStyle/>
            <a:p>
              <a:endParaRPr lang="es-ES"/>
            </a:p>
          </p:txBody>
        </p:sp>
        <p:sp>
          <p:nvSpPr>
            <p:cNvPr id="832545" name="Freeform 33"/>
            <p:cNvSpPr>
              <a:spLocks noChangeAspect="1"/>
            </p:cNvSpPr>
            <p:nvPr/>
          </p:nvSpPr>
          <p:spPr bwMode="auto">
            <a:xfrm>
              <a:off x="4720" y="2592"/>
              <a:ext cx="35" cy="190"/>
            </a:xfrm>
            <a:custGeom>
              <a:avLst/>
              <a:gdLst/>
              <a:ahLst/>
              <a:cxnLst>
                <a:cxn ang="0">
                  <a:pos x="16" y="5"/>
                </a:cxn>
                <a:cxn ang="0">
                  <a:pos x="10" y="0"/>
                </a:cxn>
                <a:cxn ang="0">
                  <a:pos x="5" y="11"/>
                </a:cxn>
                <a:cxn ang="0">
                  <a:pos x="10" y="14"/>
                </a:cxn>
                <a:cxn ang="0">
                  <a:pos x="0" y="136"/>
                </a:cxn>
                <a:cxn ang="0">
                  <a:pos x="24" y="190"/>
                </a:cxn>
                <a:cxn ang="0">
                  <a:pos x="35" y="136"/>
                </a:cxn>
                <a:cxn ang="0">
                  <a:pos x="29" y="116"/>
                </a:cxn>
                <a:cxn ang="0">
                  <a:pos x="19" y="17"/>
                </a:cxn>
                <a:cxn ang="0">
                  <a:pos x="27" y="11"/>
                </a:cxn>
                <a:cxn ang="0">
                  <a:pos x="21" y="3"/>
                </a:cxn>
                <a:cxn ang="0">
                  <a:pos x="16" y="5"/>
                </a:cxn>
              </a:cxnLst>
              <a:rect l="0" t="0" r="r" b="b"/>
              <a:pathLst>
                <a:path w="35" h="190">
                  <a:moveTo>
                    <a:pt x="16" y="5"/>
                  </a:moveTo>
                  <a:lnTo>
                    <a:pt x="10" y="0"/>
                  </a:lnTo>
                  <a:lnTo>
                    <a:pt x="5" y="11"/>
                  </a:lnTo>
                  <a:lnTo>
                    <a:pt x="10" y="14"/>
                  </a:lnTo>
                  <a:lnTo>
                    <a:pt x="0" y="136"/>
                  </a:lnTo>
                  <a:lnTo>
                    <a:pt x="24" y="190"/>
                  </a:lnTo>
                  <a:lnTo>
                    <a:pt x="35" y="136"/>
                  </a:lnTo>
                  <a:lnTo>
                    <a:pt x="29" y="116"/>
                  </a:lnTo>
                  <a:lnTo>
                    <a:pt x="19" y="17"/>
                  </a:lnTo>
                  <a:lnTo>
                    <a:pt x="27" y="11"/>
                  </a:lnTo>
                  <a:lnTo>
                    <a:pt x="21" y="3"/>
                  </a:lnTo>
                  <a:lnTo>
                    <a:pt x="16" y="5"/>
                  </a:lnTo>
                  <a:close/>
                </a:path>
              </a:pathLst>
            </a:custGeom>
            <a:solidFill>
              <a:srgbClr val="005A80"/>
            </a:solidFill>
            <a:ln w="9525">
              <a:noFill/>
              <a:round/>
              <a:headEnd/>
              <a:tailEnd/>
            </a:ln>
          </p:spPr>
          <p:txBody>
            <a:bodyPr/>
            <a:lstStyle/>
            <a:p>
              <a:endParaRPr lang="es-ES"/>
            </a:p>
          </p:txBody>
        </p:sp>
        <p:sp>
          <p:nvSpPr>
            <p:cNvPr id="832546" name="Freeform 34"/>
            <p:cNvSpPr>
              <a:spLocks noChangeAspect="1"/>
            </p:cNvSpPr>
            <p:nvPr/>
          </p:nvSpPr>
          <p:spPr bwMode="auto">
            <a:xfrm>
              <a:off x="4720" y="2592"/>
              <a:ext cx="35" cy="190"/>
            </a:xfrm>
            <a:custGeom>
              <a:avLst/>
              <a:gdLst/>
              <a:ahLst/>
              <a:cxnLst>
                <a:cxn ang="0">
                  <a:pos x="16" y="5"/>
                </a:cxn>
                <a:cxn ang="0">
                  <a:pos x="10" y="0"/>
                </a:cxn>
                <a:cxn ang="0">
                  <a:pos x="5" y="11"/>
                </a:cxn>
                <a:cxn ang="0">
                  <a:pos x="10" y="14"/>
                </a:cxn>
                <a:cxn ang="0">
                  <a:pos x="0" y="136"/>
                </a:cxn>
                <a:cxn ang="0">
                  <a:pos x="24" y="190"/>
                </a:cxn>
                <a:cxn ang="0">
                  <a:pos x="35" y="136"/>
                </a:cxn>
                <a:cxn ang="0">
                  <a:pos x="29" y="116"/>
                </a:cxn>
                <a:cxn ang="0">
                  <a:pos x="19" y="17"/>
                </a:cxn>
                <a:cxn ang="0">
                  <a:pos x="27" y="11"/>
                </a:cxn>
                <a:cxn ang="0">
                  <a:pos x="21" y="3"/>
                </a:cxn>
                <a:cxn ang="0">
                  <a:pos x="16" y="5"/>
                </a:cxn>
              </a:cxnLst>
              <a:rect l="0" t="0" r="r" b="b"/>
              <a:pathLst>
                <a:path w="35" h="190">
                  <a:moveTo>
                    <a:pt x="16" y="5"/>
                  </a:moveTo>
                  <a:lnTo>
                    <a:pt x="10" y="0"/>
                  </a:lnTo>
                  <a:lnTo>
                    <a:pt x="5" y="11"/>
                  </a:lnTo>
                  <a:lnTo>
                    <a:pt x="10" y="14"/>
                  </a:lnTo>
                  <a:lnTo>
                    <a:pt x="0" y="136"/>
                  </a:lnTo>
                  <a:lnTo>
                    <a:pt x="24" y="190"/>
                  </a:lnTo>
                  <a:lnTo>
                    <a:pt x="35" y="136"/>
                  </a:lnTo>
                  <a:lnTo>
                    <a:pt x="29" y="116"/>
                  </a:lnTo>
                  <a:lnTo>
                    <a:pt x="19" y="17"/>
                  </a:lnTo>
                  <a:lnTo>
                    <a:pt x="27" y="11"/>
                  </a:lnTo>
                  <a:lnTo>
                    <a:pt x="21" y="3"/>
                  </a:lnTo>
                  <a:lnTo>
                    <a:pt x="16" y="5"/>
                  </a:lnTo>
                  <a:close/>
                </a:path>
              </a:pathLst>
            </a:custGeom>
            <a:solidFill>
              <a:srgbClr val="005A80"/>
            </a:solidFill>
            <a:ln w="4763">
              <a:solidFill>
                <a:srgbClr val="000000"/>
              </a:solidFill>
              <a:prstDash val="solid"/>
              <a:round/>
              <a:headEnd/>
              <a:tailEnd/>
            </a:ln>
          </p:spPr>
          <p:txBody>
            <a:bodyPr/>
            <a:lstStyle/>
            <a:p>
              <a:endParaRPr lang="es-ES"/>
            </a:p>
          </p:txBody>
        </p:sp>
        <p:grpSp>
          <p:nvGrpSpPr>
            <p:cNvPr id="832547" name="Group 35"/>
            <p:cNvGrpSpPr>
              <a:grpSpLocks noChangeAspect="1"/>
            </p:cNvGrpSpPr>
            <p:nvPr/>
          </p:nvGrpSpPr>
          <p:grpSpPr bwMode="auto">
            <a:xfrm>
              <a:off x="4560" y="2572"/>
              <a:ext cx="300" cy="833"/>
              <a:chOff x="4560" y="2572"/>
              <a:chExt cx="300" cy="833"/>
            </a:xfrm>
          </p:grpSpPr>
          <p:sp>
            <p:nvSpPr>
              <p:cNvPr id="832548" name="Freeform 36"/>
              <p:cNvSpPr>
                <a:spLocks noChangeAspect="1"/>
              </p:cNvSpPr>
              <p:nvPr/>
            </p:nvSpPr>
            <p:spPr bwMode="auto">
              <a:xfrm>
                <a:off x="4560" y="2572"/>
                <a:ext cx="300" cy="833"/>
              </a:xfrm>
              <a:custGeom>
                <a:avLst/>
                <a:gdLst/>
                <a:ahLst/>
                <a:cxnLst>
                  <a:cxn ang="0">
                    <a:pos x="0" y="193"/>
                  </a:cxn>
                  <a:cxn ang="0">
                    <a:pos x="5" y="153"/>
                  </a:cxn>
                  <a:cxn ang="0">
                    <a:pos x="11" y="93"/>
                  </a:cxn>
                  <a:cxn ang="0">
                    <a:pos x="16" y="54"/>
                  </a:cxn>
                  <a:cxn ang="0">
                    <a:pos x="14" y="45"/>
                  </a:cxn>
                  <a:cxn ang="0">
                    <a:pos x="46" y="28"/>
                  </a:cxn>
                  <a:cxn ang="0">
                    <a:pos x="73" y="23"/>
                  </a:cxn>
                  <a:cxn ang="0">
                    <a:pos x="100" y="11"/>
                  </a:cxn>
                  <a:cxn ang="0">
                    <a:pos x="116" y="3"/>
                  </a:cxn>
                  <a:cxn ang="0">
                    <a:pos x="141" y="74"/>
                  </a:cxn>
                  <a:cxn ang="0">
                    <a:pos x="181" y="181"/>
                  </a:cxn>
                  <a:cxn ang="0">
                    <a:pos x="200" y="68"/>
                  </a:cxn>
                  <a:cxn ang="0">
                    <a:pos x="200" y="0"/>
                  </a:cxn>
                  <a:cxn ang="0">
                    <a:pos x="265" y="28"/>
                  </a:cxn>
                  <a:cxn ang="0">
                    <a:pos x="284" y="37"/>
                  </a:cxn>
                  <a:cxn ang="0">
                    <a:pos x="295" y="48"/>
                  </a:cxn>
                  <a:cxn ang="0">
                    <a:pos x="292" y="59"/>
                  </a:cxn>
                  <a:cxn ang="0">
                    <a:pos x="289" y="82"/>
                  </a:cxn>
                  <a:cxn ang="0">
                    <a:pos x="287" y="119"/>
                  </a:cxn>
                  <a:cxn ang="0">
                    <a:pos x="295" y="173"/>
                  </a:cxn>
                  <a:cxn ang="0">
                    <a:pos x="300" y="224"/>
                  </a:cxn>
                  <a:cxn ang="0">
                    <a:pos x="254" y="297"/>
                  </a:cxn>
                  <a:cxn ang="0">
                    <a:pos x="265" y="334"/>
                  </a:cxn>
                  <a:cxn ang="0">
                    <a:pos x="265" y="357"/>
                  </a:cxn>
                  <a:cxn ang="0">
                    <a:pos x="257" y="360"/>
                  </a:cxn>
                  <a:cxn ang="0">
                    <a:pos x="254" y="569"/>
                  </a:cxn>
                  <a:cxn ang="0">
                    <a:pos x="241" y="830"/>
                  </a:cxn>
                  <a:cxn ang="0">
                    <a:pos x="168" y="833"/>
                  </a:cxn>
                  <a:cxn ang="0">
                    <a:pos x="165" y="535"/>
                  </a:cxn>
                  <a:cxn ang="0">
                    <a:pos x="162" y="456"/>
                  </a:cxn>
                  <a:cxn ang="0">
                    <a:pos x="141" y="595"/>
                  </a:cxn>
                  <a:cxn ang="0">
                    <a:pos x="124" y="703"/>
                  </a:cxn>
                  <a:cxn ang="0">
                    <a:pos x="106" y="827"/>
                  </a:cxn>
                  <a:cxn ang="0">
                    <a:pos x="35" y="827"/>
                  </a:cxn>
                  <a:cxn ang="0">
                    <a:pos x="41" y="754"/>
                  </a:cxn>
                  <a:cxn ang="0">
                    <a:pos x="51" y="669"/>
                  </a:cxn>
                  <a:cxn ang="0">
                    <a:pos x="54" y="592"/>
                  </a:cxn>
                  <a:cxn ang="0">
                    <a:pos x="60" y="493"/>
                  </a:cxn>
                  <a:cxn ang="0">
                    <a:pos x="62" y="408"/>
                  </a:cxn>
                  <a:cxn ang="0">
                    <a:pos x="65" y="388"/>
                  </a:cxn>
                  <a:cxn ang="0">
                    <a:pos x="68" y="360"/>
                  </a:cxn>
                  <a:cxn ang="0">
                    <a:pos x="54" y="357"/>
                  </a:cxn>
                  <a:cxn ang="0">
                    <a:pos x="65" y="320"/>
                  </a:cxn>
                  <a:cxn ang="0">
                    <a:pos x="5" y="252"/>
                  </a:cxn>
                  <a:cxn ang="0">
                    <a:pos x="0" y="227"/>
                  </a:cxn>
                  <a:cxn ang="0">
                    <a:pos x="0" y="195"/>
                  </a:cxn>
                  <a:cxn ang="0">
                    <a:pos x="0" y="193"/>
                  </a:cxn>
                  <a:cxn ang="0">
                    <a:pos x="0" y="193"/>
                  </a:cxn>
                  <a:cxn ang="0">
                    <a:pos x="60" y="193"/>
                  </a:cxn>
                  <a:cxn ang="0">
                    <a:pos x="62" y="190"/>
                  </a:cxn>
                  <a:cxn ang="0">
                    <a:pos x="73" y="156"/>
                  </a:cxn>
                  <a:cxn ang="0">
                    <a:pos x="76" y="193"/>
                  </a:cxn>
                  <a:cxn ang="0">
                    <a:pos x="81" y="232"/>
                  </a:cxn>
                  <a:cxn ang="0">
                    <a:pos x="60" y="212"/>
                  </a:cxn>
                  <a:cxn ang="0">
                    <a:pos x="60" y="193"/>
                  </a:cxn>
                  <a:cxn ang="0">
                    <a:pos x="0" y="193"/>
                  </a:cxn>
                </a:cxnLst>
                <a:rect l="0" t="0" r="r" b="b"/>
                <a:pathLst>
                  <a:path w="300" h="833">
                    <a:moveTo>
                      <a:pt x="0" y="193"/>
                    </a:moveTo>
                    <a:lnTo>
                      <a:pt x="5" y="153"/>
                    </a:lnTo>
                    <a:lnTo>
                      <a:pt x="11" y="93"/>
                    </a:lnTo>
                    <a:lnTo>
                      <a:pt x="16" y="54"/>
                    </a:lnTo>
                    <a:lnTo>
                      <a:pt x="14" y="45"/>
                    </a:lnTo>
                    <a:lnTo>
                      <a:pt x="46" y="28"/>
                    </a:lnTo>
                    <a:lnTo>
                      <a:pt x="73" y="23"/>
                    </a:lnTo>
                    <a:lnTo>
                      <a:pt x="100" y="11"/>
                    </a:lnTo>
                    <a:lnTo>
                      <a:pt x="116" y="3"/>
                    </a:lnTo>
                    <a:lnTo>
                      <a:pt x="141" y="74"/>
                    </a:lnTo>
                    <a:lnTo>
                      <a:pt x="181" y="181"/>
                    </a:lnTo>
                    <a:lnTo>
                      <a:pt x="200" y="68"/>
                    </a:lnTo>
                    <a:lnTo>
                      <a:pt x="200" y="0"/>
                    </a:lnTo>
                    <a:lnTo>
                      <a:pt x="265" y="28"/>
                    </a:lnTo>
                    <a:lnTo>
                      <a:pt x="284" y="37"/>
                    </a:lnTo>
                    <a:lnTo>
                      <a:pt x="295" y="48"/>
                    </a:lnTo>
                    <a:lnTo>
                      <a:pt x="292" y="59"/>
                    </a:lnTo>
                    <a:lnTo>
                      <a:pt x="289" y="82"/>
                    </a:lnTo>
                    <a:lnTo>
                      <a:pt x="287" y="119"/>
                    </a:lnTo>
                    <a:lnTo>
                      <a:pt x="295" y="173"/>
                    </a:lnTo>
                    <a:lnTo>
                      <a:pt x="300" y="224"/>
                    </a:lnTo>
                    <a:lnTo>
                      <a:pt x="254" y="297"/>
                    </a:lnTo>
                    <a:lnTo>
                      <a:pt x="265" y="334"/>
                    </a:lnTo>
                    <a:lnTo>
                      <a:pt x="265" y="357"/>
                    </a:lnTo>
                    <a:lnTo>
                      <a:pt x="257" y="360"/>
                    </a:lnTo>
                    <a:lnTo>
                      <a:pt x="254" y="569"/>
                    </a:lnTo>
                    <a:lnTo>
                      <a:pt x="241" y="830"/>
                    </a:lnTo>
                    <a:lnTo>
                      <a:pt x="168" y="833"/>
                    </a:lnTo>
                    <a:lnTo>
                      <a:pt x="165" y="535"/>
                    </a:lnTo>
                    <a:lnTo>
                      <a:pt x="162" y="456"/>
                    </a:lnTo>
                    <a:lnTo>
                      <a:pt x="141" y="595"/>
                    </a:lnTo>
                    <a:lnTo>
                      <a:pt x="124" y="703"/>
                    </a:lnTo>
                    <a:lnTo>
                      <a:pt x="106" y="827"/>
                    </a:lnTo>
                    <a:lnTo>
                      <a:pt x="35" y="827"/>
                    </a:lnTo>
                    <a:lnTo>
                      <a:pt x="41" y="754"/>
                    </a:lnTo>
                    <a:lnTo>
                      <a:pt x="51" y="669"/>
                    </a:lnTo>
                    <a:lnTo>
                      <a:pt x="54" y="592"/>
                    </a:lnTo>
                    <a:lnTo>
                      <a:pt x="60" y="493"/>
                    </a:lnTo>
                    <a:lnTo>
                      <a:pt x="62" y="408"/>
                    </a:lnTo>
                    <a:lnTo>
                      <a:pt x="65" y="388"/>
                    </a:lnTo>
                    <a:lnTo>
                      <a:pt x="68" y="360"/>
                    </a:lnTo>
                    <a:lnTo>
                      <a:pt x="54" y="357"/>
                    </a:lnTo>
                    <a:lnTo>
                      <a:pt x="65" y="320"/>
                    </a:lnTo>
                    <a:lnTo>
                      <a:pt x="5" y="252"/>
                    </a:lnTo>
                    <a:lnTo>
                      <a:pt x="0" y="227"/>
                    </a:lnTo>
                    <a:lnTo>
                      <a:pt x="0" y="195"/>
                    </a:lnTo>
                    <a:lnTo>
                      <a:pt x="0" y="193"/>
                    </a:lnTo>
                    <a:lnTo>
                      <a:pt x="0" y="193"/>
                    </a:lnTo>
                    <a:lnTo>
                      <a:pt x="60" y="193"/>
                    </a:lnTo>
                    <a:lnTo>
                      <a:pt x="62" y="190"/>
                    </a:lnTo>
                    <a:lnTo>
                      <a:pt x="73" y="156"/>
                    </a:lnTo>
                    <a:lnTo>
                      <a:pt x="76" y="193"/>
                    </a:lnTo>
                    <a:lnTo>
                      <a:pt x="81" y="232"/>
                    </a:lnTo>
                    <a:lnTo>
                      <a:pt x="60" y="212"/>
                    </a:lnTo>
                    <a:lnTo>
                      <a:pt x="60" y="193"/>
                    </a:lnTo>
                    <a:lnTo>
                      <a:pt x="0" y="193"/>
                    </a:lnTo>
                    <a:close/>
                  </a:path>
                </a:pathLst>
              </a:custGeom>
              <a:solidFill>
                <a:srgbClr val="AAAAAA"/>
              </a:solidFill>
              <a:ln w="9525">
                <a:noFill/>
                <a:round/>
                <a:headEnd/>
                <a:tailEnd/>
              </a:ln>
            </p:spPr>
            <p:txBody>
              <a:bodyPr/>
              <a:lstStyle/>
              <a:p>
                <a:endParaRPr lang="es-ES"/>
              </a:p>
            </p:txBody>
          </p:sp>
          <p:sp>
            <p:nvSpPr>
              <p:cNvPr id="832549" name="Freeform 37"/>
              <p:cNvSpPr>
                <a:spLocks noChangeAspect="1"/>
              </p:cNvSpPr>
              <p:nvPr/>
            </p:nvSpPr>
            <p:spPr bwMode="auto">
              <a:xfrm>
                <a:off x="4560" y="2572"/>
                <a:ext cx="300" cy="833"/>
              </a:xfrm>
              <a:custGeom>
                <a:avLst/>
                <a:gdLst/>
                <a:ahLst/>
                <a:cxnLst>
                  <a:cxn ang="0">
                    <a:pos x="0" y="193"/>
                  </a:cxn>
                  <a:cxn ang="0">
                    <a:pos x="5" y="153"/>
                  </a:cxn>
                  <a:cxn ang="0">
                    <a:pos x="11" y="93"/>
                  </a:cxn>
                  <a:cxn ang="0">
                    <a:pos x="16" y="54"/>
                  </a:cxn>
                  <a:cxn ang="0">
                    <a:pos x="14" y="45"/>
                  </a:cxn>
                  <a:cxn ang="0">
                    <a:pos x="46" y="28"/>
                  </a:cxn>
                  <a:cxn ang="0">
                    <a:pos x="73" y="23"/>
                  </a:cxn>
                  <a:cxn ang="0">
                    <a:pos x="100" y="11"/>
                  </a:cxn>
                  <a:cxn ang="0">
                    <a:pos x="116" y="3"/>
                  </a:cxn>
                  <a:cxn ang="0">
                    <a:pos x="141" y="74"/>
                  </a:cxn>
                  <a:cxn ang="0">
                    <a:pos x="181" y="181"/>
                  </a:cxn>
                  <a:cxn ang="0">
                    <a:pos x="200" y="68"/>
                  </a:cxn>
                  <a:cxn ang="0">
                    <a:pos x="200" y="0"/>
                  </a:cxn>
                  <a:cxn ang="0">
                    <a:pos x="265" y="28"/>
                  </a:cxn>
                  <a:cxn ang="0">
                    <a:pos x="284" y="37"/>
                  </a:cxn>
                  <a:cxn ang="0">
                    <a:pos x="295" y="48"/>
                  </a:cxn>
                  <a:cxn ang="0">
                    <a:pos x="292" y="59"/>
                  </a:cxn>
                  <a:cxn ang="0">
                    <a:pos x="289" y="82"/>
                  </a:cxn>
                  <a:cxn ang="0">
                    <a:pos x="287" y="119"/>
                  </a:cxn>
                  <a:cxn ang="0">
                    <a:pos x="295" y="173"/>
                  </a:cxn>
                  <a:cxn ang="0">
                    <a:pos x="300" y="224"/>
                  </a:cxn>
                  <a:cxn ang="0">
                    <a:pos x="254" y="297"/>
                  </a:cxn>
                  <a:cxn ang="0">
                    <a:pos x="265" y="334"/>
                  </a:cxn>
                  <a:cxn ang="0">
                    <a:pos x="265" y="357"/>
                  </a:cxn>
                  <a:cxn ang="0">
                    <a:pos x="257" y="360"/>
                  </a:cxn>
                  <a:cxn ang="0">
                    <a:pos x="254" y="569"/>
                  </a:cxn>
                  <a:cxn ang="0">
                    <a:pos x="241" y="830"/>
                  </a:cxn>
                  <a:cxn ang="0">
                    <a:pos x="168" y="833"/>
                  </a:cxn>
                  <a:cxn ang="0">
                    <a:pos x="165" y="535"/>
                  </a:cxn>
                  <a:cxn ang="0">
                    <a:pos x="162" y="456"/>
                  </a:cxn>
                  <a:cxn ang="0">
                    <a:pos x="141" y="595"/>
                  </a:cxn>
                  <a:cxn ang="0">
                    <a:pos x="124" y="703"/>
                  </a:cxn>
                  <a:cxn ang="0">
                    <a:pos x="106" y="827"/>
                  </a:cxn>
                  <a:cxn ang="0">
                    <a:pos x="35" y="827"/>
                  </a:cxn>
                  <a:cxn ang="0">
                    <a:pos x="41" y="754"/>
                  </a:cxn>
                  <a:cxn ang="0">
                    <a:pos x="51" y="669"/>
                  </a:cxn>
                  <a:cxn ang="0">
                    <a:pos x="54" y="592"/>
                  </a:cxn>
                  <a:cxn ang="0">
                    <a:pos x="60" y="493"/>
                  </a:cxn>
                  <a:cxn ang="0">
                    <a:pos x="62" y="408"/>
                  </a:cxn>
                  <a:cxn ang="0">
                    <a:pos x="65" y="388"/>
                  </a:cxn>
                  <a:cxn ang="0">
                    <a:pos x="68" y="360"/>
                  </a:cxn>
                  <a:cxn ang="0">
                    <a:pos x="54" y="357"/>
                  </a:cxn>
                  <a:cxn ang="0">
                    <a:pos x="65" y="320"/>
                  </a:cxn>
                  <a:cxn ang="0">
                    <a:pos x="5" y="252"/>
                  </a:cxn>
                  <a:cxn ang="0">
                    <a:pos x="0" y="227"/>
                  </a:cxn>
                  <a:cxn ang="0">
                    <a:pos x="0" y="195"/>
                  </a:cxn>
                  <a:cxn ang="0">
                    <a:pos x="0" y="193"/>
                  </a:cxn>
                  <a:cxn ang="0">
                    <a:pos x="60" y="193"/>
                  </a:cxn>
                  <a:cxn ang="0">
                    <a:pos x="62" y="190"/>
                  </a:cxn>
                  <a:cxn ang="0">
                    <a:pos x="73" y="156"/>
                  </a:cxn>
                  <a:cxn ang="0">
                    <a:pos x="76" y="193"/>
                  </a:cxn>
                  <a:cxn ang="0">
                    <a:pos x="81" y="232"/>
                  </a:cxn>
                  <a:cxn ang="0">
                    <a:pos x="60" y="212"/>
                  </a:cxn>
                  <a:cxn ang="0">
                    <a:pos x="60" y="193"/>
                  </a:cxn>
                  <a:cxn ang="0">
                    <a:pos x="0" y="193"/>
                  </a:cxn>
                </a:cxnLst>
                <a:rect l="0" t="0" r="r" b="b"/>
                <a:pathLst>
                  <a:path w="300" h="833">
                    <a:moveTo>
                      <a:pt x="0" y="193"/>
                    </a:moveTo>
                    <a:lnTo>
                      <a:pt x="5" y="153"/>
                    </a:lnTo>
                    <a:lnTo>
                      <a:pt x="11" y="93"/>
                    </a:lnTo>
                    <a:lnTo>
                      <a:pt x="16" y="54"/>
                    </a:lnTo>
                    <a:lnTo>
                      <a:pt x="14" y="45"/>
                    </a:lnTo>
                    <a:lnTo>
                      <a:pt x="46" y="28"/>
                    </a:lnTo>
                    <a:lnTo>
                      <a:pt x="73" y="23"/>
                    </a:lnTo>
                    <a:lnTo>
                      <a:pt x="100" y="11"/>
                    </a:lnTo>
                    <a:lnTo>
                      <a:pt x="116" y="3"/>
                    </a:lnTo>
                    <a:lnTo>
                      <a:pt x="141" y="74"/>
                    </a:lnTo>
                    <a:lnTo>
                      <a:pt x="181" y="181"/>
                    </a:lnTo>
                    <a:lnTo>
                      <a:pt x="200" y="68"/>
                    </a:lnTo>
                    <a:lnTo>
                      <a:pt x="200" y="0"/>
                    </a:lnTo>
                    <a:lnTo>
                      <a:pt x="265" y="28"/>
                    </a:lnTo>
                    <a:lnTo>
                      <a:pt x="284" y="37"/>
                    </a:lnTo>
                    <a:lnTo>
                      <a:pt x="295" y="48"/>
                    </a:lnTo>
                    <a:lnTo>
                      <a:pt x="292" y="59"/>
                    </a:lnTo>
                    <a:lnTo>
                      <a:pt x="289" y="82"/>
                    </a:lnTo>
                    <a:lnTo>
                      <a:pt x="287" y="119"/>
                    </a:lnTo>
                    <a:lnTo>
                      <a:pt x="295" y="173"/>
                    </a:lnTo>
                    <a:lnTo>
                      <a:pt x="300" y="224"/>
                    </a:lnTo>
                    <a:lnTo>
                      <a:pt x="254" y="297"/>
                    </a:lnTo>
                    <a:lnTo>
                      <a:pt x="265" y="334"/>
                    </a:lnTo>
                    <a:lnTo>
                      <a:pt x="265" y="357"/>
                    </a:lnTo>
                    <a:lnTo>
                      <a:pt x="257" y="360"/>
                    </a:lnTo>
                    <a:lnTo>
                      <a:pt x="254" y="569"/>
                    </a:lnTo>
                    <a:lnTo>
                      <a:pt x="241" y="830"/>
                    </a:lnTo>
                    <a:lnTo>
                      <a:pt x="168" y="833"/>
                    </a:lnTo>
                    <a:lnTo>
                      <a:pt x="165" y="535"/>
                    </a:lnTo>
                    <a:lnTo>
                      <a:pt x="162" y="456"/>
                    </a:lnTo>
                    <a:lnTo>
                      <a:pt x="141" y="595"/>
                    </a:lnTo>
                    <a:lnTo>
                      <a:pt x="124" y="703"/>
                    </a:lnTo>
                    <a:lnTo>
                      <a:pt x="106" y="827"/>
                    </a:lnTo>
                    <a:lnTo>
                      <a:pt x="35" y="827"/>
                    </a:lnTo>
                    <a:lnTo>
                      <a:pt x="41" y="754"/>
                    </a:lnTo>
                    <a:lnTo>
                      <a:pt x="51" y="669"/>
                    </a:lnTo>
                    <a:lnTo>
                      <a:pt x="54" y="592"/>
                    </a:lnTo>
                    <a:lnTo>
                      <a:pt x="60" y="493"/>
                    </a:lnTo>
                    <a:lnTo>
                      <a:pt x="62" y="408"/>
                    </a:lnTo>
                    <a:lnTo>
                      <a:pt x="65" y="388"/>
                    </a:lnTo>
                    <a:lnTo>
                      <a:pt x="68" y="360"/>
                    </a:lnTo>
                    <a:lnTo>
                      <a:pt x="54" y="357"/>
                    </a:lnTo>
                    <a:lnTo>
                      <a:pt x="65" y="320"/>
                    </a:lnTo>
                    <a:lnTo>
                      <a:pt x="5" y="252"/>
                    </a:lnTo>
                    <a:lnTo>
                      <a:pt x="0" y="227"/>
                    </a:lnTo>
                    <a:lnTo>
                      <a:pt x="0" y="195"/>
                    </a:lnTo>
                    <a:lnTo>
                      <a:pt x="0" y="193"/>
                    </a:lnTo>
                    <a:lnTo>
                      <a:pt x="60" y="193"/>
                    </a:lnTo>
                    <a:lnTo>
                      <a:pt x="62" y="190"/>
                    </a:lnTo>
                    <a:lnTo>
                      <a:pt x="73" y="156"/>
                    </a:lnTo>
                    <a:lnTo>
                      <a:pt x="76" y="193"/>
                    </a:lnTo>
                    <a:lnTo>
                      <a:pt x="81" y="232"/>
                    </a:lnTo>
                    <a:lnTo>
                      <a:pt x="60" y="212"/>
                    </a:lnTo>
                    <a:lnTo>
                      <a:pt x="60" y="193"/>
                    </a:lnTo>
                    <a:lnTo>
                      <a:pt x="0" y="193"/>
                    </a:lnTo>
                    <a:close/>
                  </a:path>
                </a:pathLst>
              </a:custGeom>
              <a:solidFill>
                <a:srgbClr val="AAAAAA"/>
              </a:solidFill>
              <a:ln w="4763">
                <a:solidFill>
                  <a:srgbClr val="AAAAAA"/>
                </a:solidFill>
                <a:prstDash val="solid"/>
                <a:round/>
                <a:headEnd/>
                <a:tailEnd/>
              </a:ln>
            </p:spPr>
            <p:txBody>
              <a:bodyPr/>
              <a:lstStyle/>
              <a:p>
                <a:endParaRPr lang="es-ES"/>
              </a:p>
            </p:txBody>
          </p:sp>
          <p:sp>
            <p:nvSpPr>
              <p:cNvPr id="832550" name="Freeform 38"/>
              <p:cNvSpPr>
                <a:spLocks noChangeAspect="1"/>
              </p:cNvSpPr>
              <p:nvPr/>
            </p:nvSpPr>
            <p:spPr bwMode="auto">
              <a:xfrm>
                <a:off x="4560" y="2572"/>
                <a:ext cx="300" cy="833"/>
              </a:xfrm>
              <a:custGeom>
                <a:avLst/>
                <a:gdLst/>
                <a:ahLst/>
                <a:cxnLst>
                  <a:cxn ang="0">
                    <a:pos x="0" y="193"/>
                  </a:cxn>
                  <a:cxn ang="0">
                    <a:pos x="5" y="153"/>
                  </a:cxn>
                  <a:cxn ang="0">
                    <a:pos x="11" y="93"/>
                  </a:cxn>
                  <a:cxn ang="0">
                    <a:pos x="16" y="54"/>
                  </a:cxn>
                  <a:cxn ang="0">
                    <a:pos x="14" y="45"/>
                  </a:cxn>
                  <a:cxn ang="0">
                    <a:pos x="46" y="28"/>
                  </a:cxn>
                  <a:cxn ang="0">
                    <a:pos x="73" y="23"/>
                  </a:cxn>
                  <a:cxn ang="0">
                    <a:pos x="100" y="11"/>
                  </a:cxn>
                  <a:cxn ang="0">
                    <a:pos x="116" y="3"/>
                  </a:cxn>
                  <a:cxn ang="0">
                    <a:pos x="141" y="74"/>
                  </a:cxn>
                  <a:cxn ang="0">
                    <a:pos x="181" y="181"/>
                  </a:cxn>
                  <a:cxn ang="0">
                    <a:pos x="200" y="68"/>
                  </a:cxn>
                  <a:cxn ang="0">
                    <a:pos x="200" y="0"/>
                  </a:cxn>
                  <a:cxn ang="0">
                    <a:pos x="265" y="28"/>
                  </a:cxn>
                  <a:cxn ang="0">
                    <a:pos x="284" y="37"/>
                  </a:cxn>
                  <a:cxn ang="0">
                    <a:pos x="295" y="48"/>
                  </a:cxn>
                  <a:cxn ang="0">
                    <a:pos x="292" y="59"/>
                  </a:cxn>
                  <a:cxn ang="0">
                    <a:pos x="289" y="82"/>
                  </a:cxn>
                  <a:cxn ang="0">
                    <a:pos x="287" y="119"/>
                  </a:cxn>
                  <a:cxn ang="0">
                    <a:pos x="295" y="173"/>
                  </a:cxn>
                  <a:cxn ang="0">
                    <a:pos x="300" y="224"/>
                  </a:cxn>
                  <a:cxn ang="0">
                    <a:pos x="254" y="297"/>
                  </a:cxn>
                  <a:cxn ang="0">
                    <a:pos x="265" y="334"/>
                  </a:cxn>
                  <a:cxn ang="0">
                    <a:pos x="265" y="357"/>
                  </a:cxn>
                  <a:cxn ang="0">
                    <a:pos x="257" y="360"/>
                  </a:cxn>
                  <a:cxn ang="0">
                    <a:pos x="254" y="569"/>
                  </a:cxn>
                  <a:cxn ang="0">
                    <a:pos x="241" y="830"/>
                  </a:cxn>
                  <a:cxn ang="0">
                    <a:pos x="168" y="833"/>
                  </a:cxn>
                  <a:cxn ang="0">
                    <a:pos x="165" y="535"/>
                  </a:cxn>
                  <a:cxn ang="0">
                    <a:pos x="162" y="456"/>
                  </a:cxn>
                  <a:cxn ang="0">
                    <a:pos x="141" y="595"/>
                  </a:cxn>
                  <a:cxn ang="0">
                    <a:pos x="124" y="703"/>
                  </a:cxn>
                  <a:cxn ang="0">
                    <a:pos x="106" y="827"/>
                  </a:cxn>
                  <a:cxn ang="0">
                    <a:pos x="35" y="827"/>
                  </a:cxn>
                  <a:cxn ang="0">
                    <a:pos x="41" y="754"/>
                  </a:cxn>
                  <a:cxn ang="0">
                    <a:pos x="51" y="669"/>
                  </a:cxn>
                  <a:cxn ang="0">
                    <a:pos x="54" y="592"/>
                  </a:cxn>
                  <a:cxn ang="0">
                    <a:pos x="60" y="493"/>
                  </a:cxn>
                  <a:cxn ang="0">
                    <a:pos x="62" y="408"/>
                  </a:cxn>
                  <a:cxn ang="0">
                    <a:pos x="65" y="388"/>
                  </a:cxn>
                  <a:cxn ang="0">
                    <a:pos x="68" y="360"/>
                  </a:cxn>
                  <a:cxn ang="0">
                    <a:pos x="54" y="357"/>
                  </a:cxn>
                  <a:cxn ang="0">
                    <a:pos x="65" y="320"/>
                  </a:cxn>
                  <a:cxn ang="0">
                    <a:pos x="5" y="252"/>
                  </a:cxn>
                  <a:cxn ang="0">
                    <a:pos x="0" y="227"/>
                  </a:cxn>
                  <a:cxn ang="0">
                    <a:pos x="0" y="195"/>
                  </a:cxn>
                  <a:cxn ang="0">
                    <a:pos x="0" y="193"/>
                  </a:cxn>
                </a:cxnLst>
                <a:rect l="0" t="0" r="r" b="b"/>
                <a:pathLst>
                  <a:path w="300" h="833">
                    <a:moveTo>
                      <a:pt x="0" y="193"/>
                    </a:moveTo>
                    <a:lnTo>
                      <a:pt x="5" y="153"/>
                    </a:lnTo>
                    <a:lnTo>
                      <a:pt x="11" y="93"/>
                    </a:lnTo>
                    <a:lnTo>
                      <a:pt x="16" y="54"/>
                    </a:lnTo>
                    <a:lnTo>
                      <a:pt x="14" y="45"/>
                    </a:lnTo>
                    <a:lnTo>
                      <a:pt x="46" y="28"/>
                    </a:lnTo>
                    <a:lnTo>
                      <a:pt x="73" y="23"/>
                    </a:lnTo>
                    <a:lnTo>
                      <a:pt x="100" y="11"/>
                    </a:lnTo>
                    <a:lnTo>
                      <a:pt x="116" y="3"/>
                    </a:lnTo>
                    <a:lnTo>
                      <a:pt x="141" y="74"/>
                    </a:lnTo>
                    <a:lnTo>
                      <a:pt x="181" y="181"/>
                    </a:lnTo>
                    <a:lnTo>
                      <a:pt x="200" y="68"/>
                    </a:lnTo>
                    <a:lnTo>
                      <a:pt x="200" y="0"/>
                    </a:lnTo>
                    <a:lnTo>
                      <a:pt x="265" y="28"/>
                    </a:lnTo>
                    <a:lnTo>
                      <a:pt x="284" y="37"/>
                    </a:lnTo>
                    <a:lnTo>
                      <a:pt x="295" y="48"/>
                    </a:lnTo>
                    <a:lnTo>
                      <a:pt x="292" y="59"/>
                    </a:lnTo>
                    <a:lnTo>
                      <a:pt x="289" y="82"/>
                    </a:lnTo>
                    <a:lnTo>
                      <a:pt x="287" y="119"/>
                    </a:lnTo>
                    <a:lnTo>
                      <a:pt x="295" y="173"/>
                    </a:lnTo>
                    <a:lnTo>
                      <a:pt x="300" y="224"/>
                    </a:lnTo>
                    <a:lnTo>
                      <a:pt x="254" y="297"/>
                    </a:lnTo>
                    <a:lnTo>
                      <a:pt x="265" y="334"/>
                    </a:lnTo>
                    <a:lnTo>
                      <a:pt x="265" y="357"/>
                    </a:lnTo>
                    <a:lnTo>
                      <a:pt x="257" y="360"/>
                    </a:lnTo>
                    <a:lnTo>
                      <a:pt x="254" y="569"/>
                    </a:lnTo>
                    <a:lnTo>
                      <a:pt x="241" y="830"/>
                    </a:lnTo>
                    <a:lnTo>
                      <a:pt x="168" y="833"/>
                    </a:lnTo>
                    <a:lnTo>
                      <a:pt x="165" y="535"/>
                    </a:lnTo>
                    <a:lnTo>
                      <a:pt x="162" y="456"/>
                    </a:lnTo>
                    <a:lnTo>
                      <a:pt x="141" y="595"/>
                    </a:lnTo>
                    <a:lnTo>
                      <a:pt x="124" y="703"/>
                    </a:lnTo>
                    <a:lnTo>
                      <a:pt x="106" y="827"/>
                    </a:lnTo>
                    <a:lnTo>
                      <a:pt x="35" y="827"/>
                    </a:lnTo>
                    <a:lnTo>
                      <a:pt x="41" y="754"/>
                    </a:lnTo>
                    <a:lnTo>
                      <a:pt x="51" y="669"/>
                    </a:lnTo>
                    <a:lnTo>
                      <a:pt x="54" y="592"/>
                    </a:lnTo>
                    <a:lnTo>
                      <a:pt x="60" y="493"/>
                    </a:lnTo>
                    <a:lnTo>
                      <a:pt x="62" y="408"/>
                    </a:lnTo>
                    <a:lnTo>
                      <a:pt x="65" y="388"/>
                    </a:lnTo>
                    <a:lnTo>
                      <a:pt x="68" y="360"/>
                    </a:lnTo>
                    <a:lnTo>
                      <a:pt x="54" y="357"/>
                    </a:lnTo>
                    <a:lnTo>
                      <a:pt x="65" y="320"/>
                    </a:lnTo>
                    <a:lnTo>
                      <a:pt x="5" y="252"/>
                    </a:lnTo>
                    <a:lnTo>
                      <a:pt x="0" y="227"/>
                    </a:lnTo>
                    <a:lnTo>
                      <a:pt x="0" y="195"/>
                    </a:lnTo>
                    <a:lnTo>
                      <a:pt x="0" y="193"/>
                    </a:lnTo>
                    <a:close/>
                  </a:path>
                </a:pathLst>
              </a:custGeom>
              <a:noFill/>
              <a:ln w="4763">
                <a:solidFill>
                  <a:srgbClr val="000000"/>
                </a:solidFill>
                <a:prstDash val="solid"/>
                <a:round/>
                <a:headEnd/>
                <a:tailEnd/>
              </a:ln>
            </p:spPr>
            <p:txBody>
              <a:bodyPr/>
              <a:lstStyle/>
              <a:p>
                <a:endParaRPr lang="es-ES"/>
              </a:p>
            </p:txBody>
          </p:sp>
          <p:sp>
            <p:nvSpPr>
              <p:cNvPr id="832551" name="Freeform 39"/>
              <p:cNvSpPr>
                <a:spLocks noChangeAspect="1"/>
              </p:cNvSpPr>
              <p:nvPr/>
            </p:nvSpPr>
            <p:spPr bwMode="auto">
              <a:xfrm>
                <a:off x="4620" y="2728"/>
                <a:ext cx="21" cy="76"/>
              </a:xfrm>
              <a:custGeom>
                <a:avLst/>
                <a:gdLst/>
                <a:ahLst/>
                <a:cxnLst>
                  <a:cxn ang="0">
                    <a:pos x="13" y="0"/>
                  </a:cxn>
                  <a:cxn ang="0">
                    <a:pos x="16" y="37"/>
                  </a:cxn>
                  <a:cxn ang="0">
                    <a:pos x="21" y="76"/>
                  </a:cxn>
                  <a:cxn ang="0">
                    <a:pos x="0" y="56"/>
                  </a:cxn>
                  <a:cxn ang="0">
                    <a:pos x="2" y="34"/>
                  </a:cxn>
                  <a:cxn ang="0">
                    <a:pos x="13" y="0"/>
                  </a:cxn>
                </a:cxnLst>
                <a:rect l="0" t="0" r="r" b="b"/>
                <a:pathLst>
                  <a:path w="21" h="76">
                    <a:moveTo>
                      <a:pt x="13" y="0"/>
                    </a:moveTo>
                    <a:lnTo>
                      <a:pt x="16" y="37"/>
                    </a:lnTo>
                    <a:lnTo>
                      <a:pt x="21" y="76"/>
                    </a:lnTo>
                    <a:lnTo>
                      <a:pt x="0" y="56"/>
                    </a:lnTo>
                    <a:lnTo>
                      <a:pt x="2" y="34"/>
                    </a:lnTo>
                    <a:lnTo>
                      <a:pt x="13" y="0"/>
                    </a:lnTo>
                    <a:close/>
                  </a:path>
                </a:pathLst>
              </a:custGeom>
              <a:noFill/>
              <a:ln w="4763">
                <a:solidFill>
                  <a:srgbClr val="000000"/>
                </a:solidFill>
                <a:prstDash val="solid"/>
                <a:round/>
                <a:headEnd/>
                <a:tailEnd/>
              </a:ln>
            </p:spPr>
            <p:txBody>
              <a:bodyPr/>
              <a:lstStyle/>
              <a:p>
                <a:endParaRPr lang="es-ES"/>
              </a:p>
            </p:txBody>
          </p:sp>
        </p:grpSp>
      </p:grpSp>
      <p:pic>
        <p:nvPicPr>
          <p:cNvPr id="832564" name="Picture 52"/>
          <p:cNvPicPr>
            <a:picLocks noChangeArrowheads="1"/>
          </p:cNvPicPr>
          <p:nvPr/>
        </p:nvPicPr>
        <p:blipFill>
          <a:blip r:embed="rId11" cstate="print"/>
          <a:srcRect/>
          <a:stretch>
            <a:fillRect/>
          </a:stretch>
        </p:blipFill>
        <p:spPr bwMode="auto">
          <a:xfrm>
            <a:off x="5314950" y="3571875"/>
            <a:ext cx="871538" cy="609600"/>
          </a:xfrm>
          <a:prstGeom prst="rect">
            <a:avLst/>
          </a:prstGeom>
          <a:noFill/>
          <a:ln w="12700">
            <a:noFill/>
            <a:miter lim="800000"/>
            <a:headEnd/>
            <a:tailEnd/>
          </a:ln>
          <a:effectLst/>
        </p:spPr>
      </p:pic>
      <p:pic>
        <p:nvPicPr>
          <p:cNvPr id="832562" name="Picture 50"/>
          <p:cNvPicPr>
            <a:picLocks noChangeArrowheads="1"/>
          </p:cNvPicPr>
          <p:nvPr/>
        </p:nvPicPr>
        <p:blipFill>
          <a:blip r:embed="rId11" cstate="print"/>
          <a:srcRect/>
          <a:stretch>
            <a:fillRect/>
          </a:stretch>
        </p:blipFill>
        <p:spPr bwMode="auto">
          <a:xfrm>
            <a:off x="3148013" y="3571875"/>
            <a:ext cx="871537" cy="609600"/>
          </a:xfrm>
          <a:prstGeom prst="rect">
            <a:avLst/>
          </a:prstGeom>
          <a:noFill/>
          <a:ln w="12700">
            <a:noFill/>
            <a:miter lim="800000"/>
            <a:headEnd/>
            <a:tailEnd/>
          </a:ln>
          <a:effectLst/>
        </p:spPr>
      </p:pic>
      <p:pic>
        <p:nvPicPr>
          <p:cNvPr id="832570" name="Picture 58"/>
          <p:cNvPicPr>
            <a:picLocks noChangeArrowheads="1"/>
          </p:cNvPicPr>
          <p:nvPr/>
        </p:nvPicPr>
        <p:blipFill>
          <a:blip r:embed="rId10" cstate="print"/>
          <a:srcRect/>
          <a:stretch>
            <a:fillRect/>
          </a:stretch>
        </p:blipFill>
        <p:spPr bwMode="auto">
          <a:xfrm>
            <a:off x="6251575" y="3355975"/>
            <a:ext cx="647700" cy="647700"/>
          </a:xfrm>
          <a:prstGeom prst="rect">
            <a:avLst/>
          </a:prstGeom>
          <a:noFill/>
          <a:ln w="12700">
            <a:noFill/>
            <a:miter lim="800000"/>
            <a:headEnd/>
            <a:tailEnd/>
          </a:ln>
          <a:effectLst/>
        </p:spPr>
      </p:pic>
      <p:pic>
        <p:nvPicPr>
          <p:cNvPr id="832521" name="Picture 9" descr="Woman"/>
          <p:cNvPicPr>
            <a:picLocks noChangeAspect="1" noChangeArrowheads="1"/>
          </p:cNvPicPr>
          <p:nvPr/>
        </p:nvPicPr>
        <p:blipFill>
          <a:blip r:embed="rId5" cstate="print"/>
          <a:srcRect/>
          <a:stretch>
            <a:fillRect/>
          </a:stretch>
        </p:blipFill>
        <p:spPr bwMode="auto">
          <a:xfrm>
            <a:off x="6538913" y="3427413"/>
            <a:ext cx="87312" cy="304800"/>
          </a:xfrm>
          <a:prstGeom prst="rect">
            <a:avLst/>
          </a:prstGeom>
          <a:noFill/>
        </p:spPr>
      </p:pic>
      <p:sp>
        <p:nvSpPr>
          <p:cNvPr id="832577" name="Text Box 65"/>
          <p:cNvSpPr txBox="1">
            <a:spLocks noChangeArrowheads="1"/>
          </p:cNvSpPr>
          <p:nvPr/>
        </p:nvSpPr>
        <p:spPr bwMode="auto">
          <a:xfrm>
            <a:off x="1884363" y="3990975"/>
            <a:ext cx="1414462" cy="517525"/>
          </a:xfrm>
          <a:prstGeom prst="rect">
            <a:avLst/>
          </a:prstGeom>
          <a:noFill/>
          <a:ln w="9525">
            <a:noFill/>
            <a:miter lim="800000"/>
            <a:headEnd/>
            <a:tailEnd/>
          </a:ln>
          <a:effectLst/>
        </p:spPr>
        <p:txBody>
          <a:bodyPr wrap="none">
            <a:spAutoFit/>
          </a:bodyPr>
          <a:lstStyle/>
          <a:p>
            <a:pPr algn="ctr"/>
            <a:r>
              <a:rPr lang="es-ES" sz="1400" b="1">
                <a:latin typeface="Arial" charset="0"/>
              </a:rPr>
              <a:t>A</a:t>
            </a:r>
          </a:p>
          <a:p>
            <a:pPr algn="ctr"/>
            <a:r>
              <a:rPr lang="es-ES" sz="1400" b="1">
                <a:latin typeface="Arial" charset="0"/>
              </a:rPr>
              <a:t>147.156.135.22</a:t>
            </a:r>
          </a:p>
        </p:txBody>
      </p:sp>
      <p:sp>
        <p:nvSpPr>
          <p:cNvPr id="832578" name="Text Box 66"/>
          <p:cNvSpPr txBox="1">
            <a:spLocks noChangeArrowheads="1"/>
          </p:cNvSpPr>
          <p:nvPr/>
        </p:nvSpPr>
        <p:spPr bwMode="auto">
          <a:xfrm>
            <a:off x="5962650" y="4005263"/>
            <a:ext cx="1217613" cy="517525"/>
          </a:xfrm>
          <a:prstGeom prst="rect">
            <a:avLst/>
          </a:prstGeom>
          <a:noFill/>
          <a:ln w="9525">
            <a:noFill/>
            <a:miter lim="800000"/>
            <a:headEnd/>
            <a:tailEnd/>
          </a:ln>
          <a:effectLst/>
        </p:spPr>
        <p:txBody>
          <a:bodyPr wrap="none">
            <a:spAutoFit/>
          </a:bodyPr>
          <a:lstStyle/>
          <a:p>
            <a:pPr algn="ctr"/>
            <a:r>
              <a:rPr lang="es-ES" sz="1400" b="1">
                <a:latin typeface="Arial" charset="0"/>
              </a:rPr>
              <a:t>B</a:t>
            </a:r>
          </a:p>
          <a:p>
            <a:pPr algn="ctr"/>
            <a:r>
              <a:rPr lang="es-ES" sz="1400" b="1">
                <a:latin typeface="Arial" charset="0"/>
              </a:rPr>
              <a:t>158.42.35.13</a:t>
            </a:r>
          </a:p>
        </p:txBody>
      </p:sp>
      <p:sp>
        <p:nvSpPr>
          <p:cNvPr id="832579" name="Text Box 67"/>
          <p:cNvSpPr txBox="1">
            <a:spLocks noChangeArrowheads="1"/>
          </p:cNvSpPr>
          <p:nvPr/>
        </p:nvSpPr>
        <p:spPr bwMode="auto">
          <a:xfrm>
            <a:off x="2219325" y="5006975"/>
            <a:ext cx="5132388" cy="942975"/>
          </a:xfrm>
          <a:prstGeom prst="rect">
            <a:avLst/>
          </a:prstGeom>
          <a:noFill/>
          <a:ln w="9525">
            <a:noFill/>
            <a:miter lim="800000"/>
            <a:headEnd/>
            <a:tailEnd/>
          </a:ln>
          <a:effectLst/>
        </p:spPr>
        <p:txBody>
          <a:bodyPr wrap="none">
            <a:spAutoFit/>
          </a:bodyPr>
          <a:lstStyle/>
          <a:p>
            <a:pPr algn="ctr"/>
            <a:r>
              <a:rPr lang="es-ES" sz="1400" b="1">
                <a:latin typeface="Arial" charset="0"/>
              </a:rPr>
              <a:t>Flujo vídeo A-&gt;B: 147.156.135.22:2056 -&gt; 158.42.35.13:4065</a:t>
            </a:r>
          </a:p>
          <a:p>
            <a:pPr algn="ctr"/>
            <a:r>
              <a:rPr lang="es-ES" sz="1400" b="1">
                <a:latin typeface="Arial" charset="0"/>
              </a:rPr>
              <a:t>Flujo audio A-&gt;B: 147.156.135.22:3567 -&gt; 158.42.35.13:2843</a:t>
            </a:r>
          </a:p>
          <a:p>
            <a:pPr algn="ctr"/>
            <a:r>
              <a:rPr lang="es-ES" sz="1400" b="1">
                <a:latin typeface="Arial" charset="0"/>
              </a:rPr>
              <a:t>Flujo vídeo B-&gt;A: 158.42.35.13:1734 -&gt; 147.156.135.22:6846</a:t>
            </a:r>
          </a:p>
          <a:p>
            <a:pPr algn="ctr"/>
            <a:r>
              <a:rPr lang="es-ES" sz="1400" b="1">
                <a:latin typeface="Arial" charset="0"/>
              </a:rPr>
              <a:t>Flujo audio B-&gt;A: 158.42.35.13:2492 -&gt; 147.156.135.22:5387</a:t>
            </a:r>
          </a:p>
        </p:txBody>
      </p:sp>
      <p:sp>
        <p:nvSpPr>
          <p:cNvPr id="832580" name="Line 68"/>
          <p:cNvSpPr>
            <a:spLocks noChangeShapeType="1"/>
          </p:cNvSpPr>
          <p:nvPr/>
        </p:nvSpPr>
        <p:spPr bwMode="auto">
          <a:xfrm>
            <a:off x="3011488" y="3644900"/>
            <a:ext cx="3024187" cy="0"/>
          </a:xfrm>
          <a:prstGeom prst="line">
            <a:avLst/>
          </a:prstGeom>
          <a:noFill/>
          <a:ln w="25400">
            <a:solidFill>
              <a:srgbClr val="00FF00"/>
            </a:solidFill>
            <a:round/>
            <a:headEnd/>
            <a:tailEnd type="triangle" w="med" len="med"/>
          </a:ln>
          <a:effectLst/>
        </p:spPr>
        <p:txBody>
          <a:bodyPr/>
          <a:lstStyle/>
          <a:p>
            <a:endParaRPr lang="es-ES"/>
          </a:p>
        </p:txBody>
      </p:sp>
      <p:sp>
        <p:nvSpPr>
          <p:cNvPr id="832581" name="Line 69"/>
          <p:cNvSpPr>
            <a:spLocks noChangeShapeType="1"/>
          </p:cNvSpPr>
          <p:nvPr/>
        </p:nvSpPr>
        <p:spPr bwMode="auto">
          <a:xfrm>
            <a:off x="3011488" y="3500438"/>
            <a:ext cx="3024187" cy="0"/>
          </a:xfrm>
          <a:prstGeom prst="line">
            <a:avLst/>
          </a:prstGeom>
          <a:noFill/>
          <a:ln w="25400">
            <a:solidFill>
              <a:srgbClr val="FF0000"/>
            </a:solidFill>
            <a:round/>
            <a:headEnd/>
            <a:tailEnd type="triangle" w="med" len="med"/>
          </a:ln>
          <a:effectLst/>
        </p:spPr>
        <p:txBody>
          <a:bodyPr/>
          <a:lstStyle/>
          <a:p>
            <a:endParaRPr lang="es-ES"/>
          </a:p>
        </p:txBody>
      </p:sp>
      <p:sp>
        <p:nvSpPr>
          <p:cNvPr id="832582" name="Line 70"/>
          <p:cNvSpPr>
            <a:spLocks noChangeShapeType="1"/>
          </p:cNvSpPr>
          <p:nvPr/>
        </p:nvSpPr>
        <p:spPr bwMode="auto">
          <a:xfrm>
            <a:off x="3082925" y="3933825"/>
            <a:ext cx="3024188" cy="0"/>
          </a:xfrm>
          <a:prstGeom prst="line">
            <a:avLst/>
          </a:prstGeom>
          <a:noFill/>
          <a:ln w="25400">
            <a:solidFill>
              <a:srgbClr val="FF0000"/>
            </a:solidFill>
            <a:round/>
            <a:headEnd type="triangle" w="med" len="med"/>
            <a:tailEnd/>
          </a:ln>
          <a:effectLst/>
        </p:spPr>
        <p:txBody>
          <a:bodyPr/>
          <a:lstStyle/>
          <a:p>
            <a:endParaRPr lang="es-ES"/>
          </a:p>
        </p:txBody>
      </p:sp>
      <p:sp>
        <p:nvSpPr>
          <p:cNvPr id="832583" name="Line 71"/>
          <p:cNvSpPr>
            <a:spLocks noChangeShapeType="1"/>
          </p:cNvSpPr>
          <p:nvPr/>
        </p:nvSpPr>
        <p:spPr bwMode="auto">
          <a:xfrm>
            <a:off x="3082925" y="4076700"/>
            <a:ext cx="3024188" cy="0"/>
          </a:xfrm>
          <a:prstGeom prst="line">
            <a:avLst/>
          </a:prstGeom>
          <a:noFill/>
          <a:ln w="25400">
            <a:solidFill>
              <a:srgbClr val="00FF00"/>
            </a:solidFill>
            <a:round/>
            <a:headEnd type="triangle" w="med" len="med"/>
            <a:tailEnd/>
          </a:ln>
          <a:effectLst/>
        </p:spPr>
        <p:txBody>
          <a:bodyPr/>
          <a:lstStyle/>
          <a:p>
            <a:endParaRPr lang="es-ES"/>
          </a:p>
        </p:txBody>
      </p:sp>
      <p:sp>
        <p:nvSpPr>
          <p:cNvPr id="832584" name="Line 72"/>
          <p:cNvSpPr>
            <a:spLocks noChangeShapeType="1"/>
          </p:cNvSpPr>
          <p:nvPr/>
        </p:nvSpPr>
        <p:spPr bwMode="auto">
          <a:xfrm>
            <a:off x="1787525" y="5157788"/>
            <a:ext cx="431800" cy="0"/>
          </a:xfrm>
          <a:prstGeom prst="line">
            <a:avLst/>
          </a:prstGeom>
          <a:noFill/>
          <a:ln w="25400">
            <a:solidFill>
              <a:srgbClr val="FF0000"/>
            </a:solidFill>
            <a:round/>
            <a:headEnd/>
            <a:tailEnd type="triangle" w="med" len="med"/>
          </a:ln>
          <a:effectLst/>
        </p:spPr>
        <p:txBody>
          <a:bodyPr/>
          <a:lstStyle/>
          <a:p>
            <a:endParaRPr lang="es-ES"/>
          </a:p>
        </p:txBody>
      </p:sp>
      <p:sp>
        <p:nvSpPr>
          <p:cNvPr id="832585" name="Line 73"/>
          <p:cNvSpPr>
            <a:spLocks noChangeShapeType="1"/>
          </p:cNvSpPr>
          <p:nvPr/>
        </p:nvSpPr>
        <p:spPr bwMode="auto">
          <a:xfrm>
            <a:off x="1787525" y="5373688"/>
            <a:ext cx="431800" cy="0"/>
          </a:xfrm>
          <a:prstGeom prst="line">
            <a:avLst/>
          </a:prstGeom>
          <a:noFill/>
          <a:ln w="25400">
            <a:solidFill>
              <a:srgbClr val="00FF00"/>
            </a:solidFill>
            <a:round/>
            <a:headEnd/>
            <a:tailEnd type="triangle" w="med" len="med"/>
          </a:ln>
          <a:effectLst/>
        </p:spPr>
        <p:txBody>
          <a:bodyPr/>
          <a:lstStyle/>
          <a:p>
            <a:endParaRPr lang="es-ES"/>
          </a:p>
        </p:txBody>
      </p:sp>
      <p:sp>
        <p:nvSpPr>
          <p:cNvPr id="832586" name="Line 74"/>
          <p:cNvSpPr>
            <a:spLocks noChangeShapeType="1"/>
          </p:cNvSpPr>
          <p:nvPr/>
        </p:nvSpPr>
        <p:spPr bwMode="auto">
          <a:xfrm>
            <a:off x="1787525" y="5589588"/>
            <a:ext cx="431800" cy="0"/>
          </a:xfrm>
          <a:prstGeom prst="line">
            <a:avLst/>
          </a:prstGeom>
          <a:noFill/>
          <a:ln w="25400">
            <a:solidFill>
              <a:srgbClr val="FF0000"/>
            </a:solidFill>
            <a:round/>
            <a:headEnd type="triangle" w="med" len="med"/>
            <a:tailEnd/>
          </a:ln>
          <a:effectLst/>
        </p:spPr>
        <p:txBody>
          <a:bodyPr/>
          <a:lstStyle/>
          <a:p>
            <a:endParaRPr lang="es-ES"/>
          </a:p>
        </p:txBody>
      </p:sp>
      <p:sp>
        <p:nvSpPr>
          <p:cNvPr id="832587" name="Line 75"/>
          <p:cNvSpPr>
            <a:spLocks noChangeShapeType="1"/>
          </p:cNvSpPr>
          <p:nvPr/>
        </p:nvSpPr>
        <p:spPr bwMode="auto">
          <a:xfrm>
            <a:off x="1787525" y="5805488"/>
            <a:ext cx="431800" cy="0"/>
          </a:xfrm>
          <a:prstGeom prst="line">
            <a:avLst/>
          </a:prstGeom>
          <a:noFill/>
          <a:ln w="25400">
            <a:solidFill>
              <a:srgbClr val="00FF00"/>
            </a:solidFill>
            <a:round/>
            <a:headEnd type="triangle" w="med" len="med"/>
            <a:tailEnd/>
          </a:ln>
          <a:effectLst/>
        </p:spPr>
        <p:txBody>
          <a:bodyPr/>
          <a:lstStyle/>
          <a:p>
            <a:endParaRPr lang="es-ES"/>
          </a:p>
        </p:txBody>
      </p:sp>
      <p:sp>
        <p:nvSpPr>
          <p:cNvPr id="832588" name="Text Box 76"/>
          <p:cNvSpPr txBox="1">
            <a:spLocks noChangeArrowheads="1"/>
          </p:cNvSpPr>
          <p:nvPr/>
        </p:nvSpPr>
        <p:spPr bwMode="auto">
          <a:xfrm>
            <a:off x="1427163" y="411163"/>
            <a:ext cx="5911850" cy="641350"/>
          </a:xfrm>
          <a:prstGeom prst="rect">
            <a:avLst/>
          </a:prstGeom>
          <a:noFill/>
          <a:ln w="9525">
            <a:noFill/>
            <a:miter lim="800000"/>
            <a:headEnd/>
            <a:tailEnd/>
          </a:ln>
          <a:effectLst/>
        </p:spPr>
        <p:txBody>
          <a:bodyPr wrap="none">
            <a:spAutoFit/>
          </a:bodyPr>
          <a:lstStyle/>
          <a:p>
            <a:r>
              <a:rPr lang="es-ES"/>
              <a:t>Flujos en una videoconferencia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1A4BBF62-8E53-4002-BCE0-7588A80044D0}" type="slidenum">
              <a:rPr lang="es-ES"/>
              <a:pPr/>
              <a:t>29</a:t>
            </a:fld>
            <a:endParaRPr lang="es-ES"/>
          </a:p>
        </p:txBody>
      </p:sp>
      <p:sp>
        <p:nvSpPr>
          <p:cNvPr id="387074" name="Rectangle 2"/>
          <p:cNvSpPr>
            <a:spLocks noGrp="1" noChangeArrowheads="1"/>
          </p:cNvSpPr>
          <p:nvPr>
            <p:ph type="title"/>
          </p:nvPr>
        </p:nvSpPr>
        <p:spPr>
          <a:xfrm>
            <a:off x="685800" y="609600"/>
            <a:ext cx="7772400" cy="762000"/>
          </a:xfrm>
        </p:spPr>
        <p:txBody>
          <a:bodyPr/>
          <a:lstStyle/>
          <a:p>
            <a:r>
              <a:rPr lang="es-ES_tradnl"/>
              <a:t>¿Que es RSVP?</a:t>
            </a:r>
            <a:endParaRPr lang="es-ES"/>
          </a:p>
        </p:txBody>
      </p:sp>
      <p:sp>
        <p:nvSpPr>
          <p:cNvPr id="387075" name="Rectangle 3"/>
          <p:cNvSpPr>
            <a:spLocks noGrp="1" noChangeArrowheads="1"/>
          </p:cNvSpPr>
          <p:nvPr>
            <p:ph type="body" idx="1"/>
          </p:nvPr>
        </p:nvSpPr>
        <p:spPr>
          <a:xfrm>
            <a:off x="685800" y="1524000"/>
            <a:ext cx="7772400" cy="4572000"/>
          </a:xfrm>
        </p:spPr>
        <p:txBody>
          <a:bodyPr/>
          <a:lstStyle/>
          <a:p>
            <a:pPr>
              <a:lnSpc>
                <a:spcPct val="90000"/>
              </a:lnSpc>
            </a:pPr>
            <a:r>
              <a:rPr lang="es-ES_tradnl" sz="2800"/>
              <a:t>Un protocolo que reserva la capacidad solicitada por un flujo en </a:t>
            </a:r>
            <a:r>
              <a:rPr lang="es-ES_tradnl" sz="2800" b="1"/>
              <a:t>todos</a:t>
            </a:r>
            <a:r>
              <a:rPr lang="es-ES_tradnl" sz="2800"/>
              <a:t> los routers del camino. </a:t>
            </a:r>
          </a:p>
          <a:p>
            <a:pPr>
              <a:lnSpc>
                <a:spcPct val="90000"/>
              </a:lnSpc>
            </a:pPr>
            <a:r>
              <a:rPr lang="es-ES_tradnl" sz="2800"/>
              <a:t>Realmente es un protocolo de señalización pues crea </a:t>
            </a:r>
            <a:r>
              <a:rPr lang="es-ES_tradnl" sz="2800" b="1">
                <a:solidFill>
                  <a:srgbClr val="FF0000"/>
                </a:solidFill>
              </a:rPr>
              <a:t>información de estado</a:t>
            </a:r>
            <a:r>
              <a:rPr lang="es-ES_tradnl" sz="2800"/>
              <a:t> en los routers (como al establecer SVCs en ATM).</a:t>
            </a:r>
          </a:p>
          <a:p>
            <a:pPr>
              <a:lnSpc>
                <a:spcPct val="90000"/>
              </a:lnSpc>
            </a:pPr>
            <a:r>
              <a:rPr lang="es-ES_tradnl" sz="2800"/>
              <a:t>Aunque se utilice en IP es un servicio orientado a conexión.</a:t>
            </a:r>
          </a:p>
          <a:p>
            <a:pPr>
              <a:lnSpc>
                <a:spcPct val="90000"/>
              </a:lnSpc>
            </a:pPr>
            <a:r>
              <a:rPr lang="es-ES_tradnl" sz="2800"/>
              <a:t>Está pensado principalmente para tráfico multicast</a:t>
            </a:r>
          </a:p>
          <a:p>
            <a:pPr>
              <a:lnSpc>
                <a:spcPct val="90000"/>
              </a:lnSpc>
            </a:pPr>
            <a:r>
              <a:rPr lang="es-ES_tradnl" sz="2800" u="sng"/>
              <a:t>No es</a:t>
            </a:r>
            <a:r>
              <a:rPr lang="es-ES_tradnl" sz="2800"/>
              <a:t> un protocolo de routing (de eso se ocupará OSPF, IS-IS, PIM-SM, etc.</a:t>
            </a:r>
            <a:endParaRPr lang="es-ES"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D62F5C23-DC2A-4F42-8D4D-DA70E0FE6FB7}" type="slidenum">
              <a:rPr lang="es-ES"/>
              <a:pPr/>
              <a:t>3</a:t>
            </a:fld>
            <a:endParaRPr lang="es-ES"/>
          </a:p>
        </p:txBody>
      </p:sp>
      <p:sp>
        <p:nvSpPr>
          <p:cNvPr id="187394" name="Rectangle 2"/>
          <p:cNvSpPr>
            <a:spLocks noGrp="1" noChangeArrowheads="1"/>
          </p:cNvSpPr>
          <p:nvPr>
            <p:ph type="title"/>
          </p:nvPr>
        </p:nvSpPr>
        <p:spPr>
          <a:xfrm>
            <a:off x="685800" y="333375"/>
            <a:ext cx="7772400" cy="658813"/>
          </a:xfrm>
        </p:spPr>
        <p:txBody>
          <a:bodyPr/>
          <a:lstStyle/>
          <a:p>
            <a:r>
              <a:rPr lang="es-ES_tradnl" sz="3600"/>
              <a:t>Calidad de Servicio (QoS)</a:t>
            </a:r>
          </a:p>
        </p:txBody>
      </p:sp>
      <p:sp>
        <p:nvSpPr>
          <p:cNvPr id="187395" name="Rectangle 3"/>
          <p:cNvSpPr>
            <a:spLocks noGrp="1" noChangeArrowheads="1"/>
          </p:cNvSpPr>
          <p:nvPr>
            <p:ph type="body" idx="1"/>
          </p:nvPr>
        </p:nvSpPr>
        <p:spPr>
          <a:xfrm>
            <a:off x="685800" y="1268413"/>
            <a:ext cx="7558088" cy="4752975"/>
          </a:xfrm>
        </p:spPr>
        <p:txBody>
          <a:bodyPr/>
          <a:lstStyle/>
          <a:p>
            <a:pPr>
              <a:lnSpc>
                <a:spcPct val="80000"/>
              </a:lnSpc>
            </a:pPr>
            <a:r>
              <a:rPr lang="es-ES_tradnl" sz="2600"/>
              <a:t>Decimos que una red o un proveedor ofrece ‘</a:t>
            </a:r>
            <a:r>
              <a:rPr lang="es-ES_tradnl" sz="2600" b="1"/>
              <a:t>Calidad de Servicio’ o QoS</a:t>
            </a:r>
            <a:r>
              <a:rPr lang="es-ES_tradnl" sz="2600"/>
              <a:t> (Quality of Service) cuando garantiza un valor límite (máximo o mínimo) de alguno de los parámetros de QoS. Si el proveedor no se compromete en ningún parámetro decimos que lo que ofrece un servicio </a:t>
            </a:r>
            <a:r>
              <a:rPr lang="es-ES_tradnl" sz="2600" b="1"/>
              <a:t>‘best effort’</a:t>
            </a:r>
            <a:r>
              <a:rPr lang="es-ES_tradnl" sz="2600"/>
              <a:t>.</a:t>
            </a:r>
          </a:p>
          <a:p>
            <a:pPr>
              <a:lnSpc>
                <a:spcPct val="80000"/>
              </a:lnSpc>
            </a:pPr>
            <a:r>
              <a:rPr lang="es-ES_tradnl" sz="2600"/>
              <a:t>El contrato que especifica los valores acordados entre el proveedor y el usuario (cliente)  se denomina </a:t>
            </a:r>
            <a:r>
              <a:rPr lang="es-ES_tradnl" sz="2600" b="1"/>
              <a:t>SLA (Service Level Agreement). </a:t>
            </a:r>
            <a:r>
              <a:rPr lang="es-ES_tradnl" sz="2600"/>
              <a:t>Ej.:</a:t>
            </a:r>
            <a:r>
              <a:rPr lang="es-ES_tradnl" sz="2600" b="1"/>
              <a:t> </a:t>
            </a:r>
          </a:p>
          <a:p>
            <a:pPr lvl="1">
              <a:lnSpc>
                <a:spcPct val="80000"/>
              </a:lnSpc>
            </a:pPr>
            <a:r>
              <a:rPr lang="es-ES_tradnl" sz="2400"/>
              <a:t>Ancho de banda </a:t>
            </a:r>
            <a:r>
              <a:rPr lang="es-ES_tradnl" sz="2400">
                <a:cs typeface="Times New Roman" pitchFamily="18" charset="0"/>
              </a:rPr>
              <a:t>≥ 2 Mb/s</a:t>
            </a:r>
          </a:p>
          <a:p>
            <a:pPr lvl="1">
              <a:lnSpc>
                <a:spcPct val="80000"/>
              </a:lnSpc>
            </a:pPr>
            <a:r>
              <a:rPr lang="es-ES_tradnl" sz="2400">
                <a:cs typeface="Times New Roman" pitchFamily="18" charset="0"/>
              </a:rPr>
              <a:t>Retardo ≤ 80 ms</a:t>
            </a:r>
          </a:p>
          <a:p>
            <a:pPr lvl="1">
              <a:lnSpc>
                <a:spcPct val="80000"/>
              </a:lnSpc>
            </a:pPr>
            <a:r>
              <a:rPr lang="es-ES_tradnl" sz="2400">
                <a:cs typeface="Times New Roman" pitchFamily="18" charset="0"/>
              </a:rPr>
              <a:t>Jitter ≤ 20 ms</a:t>
            </a:r>
          </a:p>
          <a:p>
            <a:pPr lvl="1">
              <a:lnSpc>
                <a:spcPct val="80000"/>
              </a:lnSpc>
            </a:pPr>
            <a:r>
              <a:rPr lang="es-ES_tradnl" sz="2400">
                <a:cs typeface="Times New Roman" pitchFamily="18" charset="0"/>
              </a:rPr>
              <a:t>Tasa de pérdidas ≤ 0,01 %</a:t>
            </a:r>
          </a:p>
          <a:p>
            <a:pPr>
              <a:lnSpc>
                <a:spcPct val="80000"/>
              </a:lnSpc>
            </a:pPr>
            <a:endParaRPr lang="es-ES_tradnl" sz="26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7AAA8505-1C01-45C9-AB13-EE29401D8809}" type="slidenum">
              <a:rPr lang="es-ES"/>
              <a:pPr/>
              <a:t>30</a:t>
            </a:fld>
            <a:endParaRPr lang="es-ES"/>
          </a:p>
        </p:txBody>
      </p:sp>
      <p:sp>
        <p:nvSpPr>
          <p:cNvPr id="188418" name="Rectangle 2"/>
          <p:cNvSpPr>
            <a:spLocks noGrp="1" noChangeArrowheads="1"/>
          </p:cNvSpPr>
          <p:nvPr>
            <p:ph type="title"/>
          </p:nvPr>
        </p:nvSpPr>
        <p:spPr/>
        <p:txBody>
          <a:bodyPr/>
          <a:lstStyle/>
          <a:p>
            <a:r>
              <a:rPr lang="es-ES_tradnl"/>
              <a:t>RSVP (Cont.)</a:t>
            </a:r>
          </a:p>
        </p:txBody>
      </p:sp>
      <p:sp>
        <p:nvSpPr>
          <p:cNvPr id="188419" name="Rectangle 3"/>
          <p:cNvSpPr>
            <a:spLocks noGrp="1" noChangeArrowheads="1"/>
          </p:cNvSpPr>
          <p:nvPr>
            <p:ph type="body" idx="1"/>
          </p:nvPr>
        </p:nvSpPr>
        <p:spPr/>
        <p:txBody>
          <a:bodyPr/>
          <a:lstStyle/>
          <a:p>
            <a:r>
              <a:rPr lang="es-ES_tradnl" sz="2800"/>
              <a:t>RSVP reserva la capacidad solicitada en </a:t>
            </a:r>
            <a:r>
              <a:rPr lang="es-ES_tradnl" sz="2800" b="1"/>
              <a:t>todos</a:t>
            </a:r>
            <a:r>
              <a:rPr lang="es-ES_tradnl" sz="2800"/>
              <a:t> los routers del camino.</a:t>
            </a:r>
          </a:p>
          <a:p>
            <a:r>
              <a:rPr lang="es-ES_tradnl" sz="2800"/>
              <a:t>Cada router ha de mantener el detalle de todas las conexiones activas que pasan por él, y los recursos que cada una ha reservado. El router mantiene </a:t>
            </a:r>
            <a:r>
              <a:rPr lang="es-ES_tradnl" sz="2800" b="1">
                <a:solidFill>
                  <a:srgbClr val="FF0000"/>
                </a:solidFill>
              </a:rPr>
              <a:t>información de estado</a:t>
            </a:r>
            <a:r>
              <a:rPr lang="es-ES_tradnl" sz="2800"/>
              <a:t> sobre cada flujo que pasa por él.</a:t>
            </a:r>
          </a:p>
          <a:p>
            <a:r>
              <a:rPr lang="es-ES_tradnl" sz="2800"/>
              <a:t>Si no se pueden asegurar las condiciones pedidas se rechaza la llamada (control de admisión)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1 Marcador de número de diapositiva"/>
          <p:cNvSpPr>
            <a:spLocks noGrp="1"/>
          </p:cNvSpPr>
          <p:nvPr>
            <p:ph type="sldNum" sz="quarter" idx="10"/>
          </p:nvPr>
        </p:nvSpPr>
        <p:spPr/>
        <p:txBody>
          <a:bodyPr/>
          <a:lstStyle/>
          <a:p>
            <a:r>
              <a:rPr lang="es-ES"/>
              <a:t>Ampliación Redes 6-</a:t>
            </a:r>
            <a:fld id="{C2E37262-35E5-4744-B256-E5D4E065DE90}" type="slidenum">
              <a:rPr lang="es-ES"/>
              <a:pPr/>
              <a:t>31</a:t>
            </a:fld>
            <a:endParaRPr lang="es-ES"/>
          </a:p>
        </p:txBody>
      </p:sp>
      <p:sp>
        <p:nvSpPr>
          <p:cNvPr id="561160" name="Line 8"/>
          <p:cNvSpPr>
            <a:spLocks noChangeShapeType="1"/>
          </p:cNvSpPr>
          <p:nvPr/>
        </p:nvSpPr>
        <p:spPr bwMode="auto">
          <a:xfrm flipV="1">
            <a:off x="4613275" y="4292600"/>
            <a:ext cx="377825" cy="965200"/>
          </a:xfrm>
          <a:prstGeom prst="line">
            <a:avLst/>
          </a:prstGeom>
          <a:noFill/>
          <a:ln w="19050">
            <a:solidFill>
              <a:schemeClr val="tx1"/>
            </a:solidFill>
            <a:round/>
            <a:headEnd/>
            <a:tailEnd/>
          </a:ln>
          <a:effectLst/>
        </p:spPr>
        <p:txBody>
          <a:bodyPr/>
          <a:lstStyle/>
          <a:p>
            <a:endParaRPr lang="es-ES"/>
          </a:p>
        </p:txBody>
      </p:sp>
      <p:sp>
        <p:nvSpPr>
          <p:cNvPr id="561161" name="Line 9"/>
          <p:cNvSpPr>
            <a:spLocks noChangeShapeType="1"/>
          </p:cNvSpPr>
          <p:nvPr/>
        </p:nvSpPr>
        <p:spPr bwMode="auto">
          <a:xfrm flipH="1" flipV="1">
            <a:off x="5280025" y="4365625"/>
            <a:ext cx="476250" cy="892175"/>
          </a:xfrm>
          <a:prstGeom prst="line">
            <a:avLst/>
          </a:prstGeom>
          <a:noFill/>
          <a:ln w="19050">
            <a:solidFill>
              <a:schemeClr val="tx1"/>
            </a:solidFill>
            <a:round/>
            <a:headEnd/>
            <a:tailEnd/>
          </a:ln>
          <a:effectLst/>
        </p:spPr>
        <p:txBody>
          <a:bodyPr/>
          <a:lstStyle/>
          <a:p>
            <a:endParaRPr lang="es-ES"/>
          </a:p>
        </p:txBody>
      </p:sp>
      <p:sp>
        <p:nvSpPr>
          <p:cNvPr id="561162" name="Line 10"/>
          <p:cNvSpPr>
            <a:spLocks noChangeShapeType="1"/>
          </p:cNvSpPr>
          <p:nvPr/>
        </p:nvSpPr>
        <p:spPr bwMode="auto">
          <a:xfrm flipV="1">
            <a:off x="3241675" y="3213100"/>
            <a:ext cx="1246188" cy="2044700"/>
          </a:xfrm>
          <a:prstGeom prst="line">
            <a:avLst/>
          </a:prstGeom>
          <a:noFill/>
          <a:ln w="19050">
            <a:solidFill>
              <a:schemeClr val="tx1"/>
            </a:solidFill>
            <a:round/>
            <a:headEnd/>
            <a:tailEnd/>
          </a:ln>
          <a:effectLst/>
        </p:spPr>
        <p:txBody>
          <a:bodyPr/>
          <a:lstStyle/>
          <a:p>
            <a:endParaRPr lang="es-ES"/>
          </a:p>
        </p:txBody>
      </p:sp>
      <p:sp>
        <p:nvSpPr>
          <p:cNvPr id="561163" name="Line 11"/>
          <p:cNvSpPr>
            <a:spLocks noChangeShapeType="1"/>
          </p:cNvSpPr>
          <p:nvPr/>
        </p:nvSpPr>
        <p:spPr bwMode="auto">
          <a:xfrm flipH="1" flipV="1">
            <a:off x="4695825" y="3311525"/>
            <a:ext cx="457200" cy="838200"/>
          </a:xfrm>
          <a:prstGeom prst="line">
            <a:avLst/>
          </a:prstGeom>
          <a:noFill/>
          <a:ln w="19050">
            <a:solidFill>
              <a:schemeClr val="tx1"/>
            </a:solidFill>
            <a:round/>
            <a:headEnd/>
            <a:tailEnd/>
          </a:ln>
          <a:effectLst/>
        </p:spPr>
        <p:txBody>
          <a:bodyPr/>
          <a:lstStyle/>
          <a:p>
            <a:endParaRPr lang="es-ES"/>
          </a:p>
        </p:txBody>
      </p:sp>
      <p:sp>
        <p:nvSpPr>
          <p:cNvPr id="561164" name="Line 12"/>
          <p:cNvSpPr>
            <a:spLocks noChangeShapeType="1"/>
          </p:cNvSpPr>
          <p:nvPr/>
        </p:nvSpPr>
        <p:spPr bwMode="auto">
          <a:xfrm flipV="1">
            <a:off x="4487863" y="2222500"/>
            <a:ext cx="0" cy="990600"/>
          </a:xfrm>
          <a:prstGeom prst="line">
            <a:avLst/>
          </a:prstGeom>
          <a:noFill/>
          <a:ln w="19050">
            <a:solidFill>
              <a:schemeClr val="tx1"/>
            </a:solidFill>
            <a:round/>
            <a:headEnd/>
            <a:tailEnd/>
          </a:ln>
          <a:effectLst/>
        </p:spPr>
        <p:txBody>
          <a:bodyPr/>
          <a:lstStyle/>
          <a:p>
            <a:endParaRPr lang="es-ES"/>
          </a:p>
        </p:txBody>
      </p:sp>
      <p:sp>
        <p:nvSpPr>
          <p:cNvPr id="561165" name="Text Box 13"/>
          <p:cNvSpPr txBox="1">
            <a:spLocks noChangeArrowheads="1"/>
          </p:cNvSpPr>
          <p:nvPr/>
        </p:nvSpPr>
        <p:spPr bwMode="auto">
          <a:xfrm>
            <a:off x="3551238" y="1095375"/>
            <a:ext cx="1871662" cy="476250"/>
          </a:xfrm>
          <a:prstGeom prst="rect">
            <a:avLst/>
          </a:prstGeom>
          <a:noFill/>
          <a:ln w="9525">
            <a:noFill/>
            <a:miter lim="800000"/>
            <a:headEnd/>
            <a:tailEnd/>
          </a:ln>
          <a:effectLst/>
        </p:spPr>
        <p:txBody>
          <a:bodyPr>
            <a:spAutoFit/>
          </a:bodyPr>
          <a:lstStyle/>
          <a:p>
            <a:pPr algn="ctr">
              <a:lnSpc>
                <a:spcPct val="80000"/>
              </a:lnSpc>
              <a:spcBef>
                <a:spcPct val="50000"/>
              </a:spcBef>
            </a:pPr>
            <a:r>
              <a:rPr lang="es-ES_tradnl" sz="1200" b="1">
                <a:latin typeface="Arial" charset="0"/>
              </a:rPr>
              <a:t>Emisor</a:t>
            </a:r>
          </a:p>
          <a:p>
            <a:pPr algn="ctr">
              <a:lnSpc>
                <a:spcPct val="80000"/>
              </a:lnSpc>
              <a:spcBef>
                <a:spcPct val="50000"/>
              </a:spcBef>
            </a:pPr>
            <a:r>
              <a:rPr lang="es-ES_tradnl" sz="1200" b="1">
                <a:latin typeface="Arial" charset="0"/>
              </a:rPr>
              <a:t>(flujo de 1,5 Mb/s)</a:t>
            </a:r>
            <a:endParaRPr lang="es-ES" sz="1200" b="1">
              <a:latin typeface="Arial" charset="0"/>
            </a:endParaRPr>
          </a:p>
        </p:txBody>
      </p:sp>
      <p:sp>
        <p:nvSpPr>
          <p:cNvPr id="561166" name="Line 14"/>
          <p:cNvSpPr>
            <a:spLocks noChangeShapeType="1"/>
          </p:cNvSpPr>
          <p:nvPr/>
        </p:nvSpPr>
        <p:spPr bwMode="auto">
          <a:xfrm flipH="1" flipV="1">
            <a:off x="4559300" y="2276475"/>
            <a:ext cx="4763" cy="708025"/>
          </a:xfrm>
          <a:prstGeom prst="line">
            <a:avLst/>
          </a:prstGeom>
          <a:noFill/>
          <a:ln w="19050">
            <a:solidFill>
              <a:srgbClr val="FF0000"/>
            </a:solidFill>
            <a:round/>
            <a:headEnd/>
            <a:tailEnd type="triangle" w="med" len="med"/>
          </a:ln>
          <a:effectLst/>
        </p:spPr>
        <p:txBody>
          <a:bodyPr/>
          <a:lstStyle/>
          <a:p>
            <a:endParaRPr lang="es-ES"/>
          </a:p>
        </p:txBody>
      </p:sp>
      <p:sp>
        <p:nvSpPr>
          <p:cNvPr id="561167" name="Line 15"/>
          <p:cNvSpPr>
            <a:spLocks noChangeShapeType="1"/>
          </p:cNvSpPr>
          <p:nvPr/>
        </p:nvSpPr>
        <p:spPr bwMode="auto">
          <a:xfrm flipV="1">
            <a:off x="3165475" y="3573463"/>
            <a:ext cx="962025" cy="1608137"/>
          </a:xfrm>
          <a:prstGeom prst="line">
            <a:avLst/>
          </a:prstGeom>
          <a:noFill/>
          <a:ln w="19050">
            <a:solidFill>
              <a:srgbClr val="FF0000"/>
            </a:solidFill>
            <a:round/>
            <a:headEnd/>
            <a:tailEnd type="triangle" w="med" len="med"/>
          </a:ln>
          <a:effectLst/>
        </p:spPr>
        <p:txBody>
          <a:bodyPr/>
          <a:lstStyle/>
          <a:p>
            <a:endParaRPr lang="es-ES"/>
          </a:p>
        </p:txBody>
      </p:sp>
      <p:sp>
        <p:nvSpPr>
          <p:cNvPr id="561168" name="Line 16"/>
          <p:cNvSpPr>
            <a:spLocks noChangeShapeType="1"/>
          </p:cNvSpPr>
          <p:nvPr/>
        </p:nvSpPr>
        <p:spPr bwMode="auto">
          <a:xfrm flipH="1" flipV="1">
            <a:off x="4919663" y="3500438"/>
            <a:ext cx="238125" cy="496887"/>
          </a:xfrm>
          <a:prstGeom prst="line">
            <a:avLst/>
          </a:prstGeom>
          <a:noFill/>
          <a:ln w="19050">
            <a:solidFill>
              <a:srgbClr val="FF0000"/>
            </a:solidFill>
            <a:round/>
            <a:headEnd/>
            <a:tailEnd type="triangle" w="med" len="med"/>
          </a:ln>
          <a:effectLst/>
        </p:spPr>
        <p:txBody>
          <a:bodyPr/>
          <a:lstStyle/>
          <a:p>
            <a:endParaRPr lang="es-ES"/>
          </a:p>
        </p:txBody>
      </p:sp>
      <p:sp>
        <p:nvSpPr>
          <p:cNvPr id="561169" name="Line 17"/>
          <p:cNvSpPr>
            <a:spLocks noChangeShapeType="1"/>
          </p:cNvSpPr>
          <p:nvPr/>
        </p:nvSpPr>
        <p:spPr bwMode="auto">
          <a:xfrm flipV="1">
            <a:off x="4537075" y="4581525"/>
            <a:ext cx="238125" cy="600075"/>
          </a:xfrm>
          <a:prstGeom prst="line">
            <a:avLst/>
          </a:prstGeom>
          <a:noFill/>
          <a:ln w="19050">
            <a:solidFill>
              <a:srgbClr val="FF0000"/>
            </a:solidFill>
            <a:round/>
            <a:headEnd/>
            <a:tailEnd type="triangle" w="med" len="med"/>
          </a:ln>
          <a:effectLst/>
        </p:spPr>
        <p:txBody>
          <a:bodyPr/>
          <a:lstStyle/>
          <a:p>
            <a:endParaRPr lang="es-ES"/>
          </a:p>
        </p:txBody>
      </p:sp>
      <p:sp>
        <p:nvSpPr>
          <p:cNvPr id="561170" name="Line 18"/>
          <p:cNvSpPr>
            <a:spLocks noChangeShapeType="1"/>
          </p:cNvSpPr>
          <p:nvPr/>
        </p:nvSpPr>
        <p:spPr bwMode="auto">
          <a:xfrm flipH="1" flipV="1">
            <a:off x="5495925" y="4581525"/>
            <a:ext cx="336550" cy="600075"/>
          </a:xfrm>
          <a:prstGeom prst="line">
            <a:avLst/>
          </a:prstGeom>
          <a:noFill/>
          <a:ln w="19050">
            <a:solidFill>
              <a:srgbClr val="FF0000"/>
            </a:solidFill>
            <a:round/>
            <a:headEnd/>
            <a:tailEnd type="triangle" w="med" len="med"/>
          </a:ln>
          <a:effectLst/>
        </p:spPr>
        <p:txBody>
          <a:bodyPr/>
          <a:lstStyle/>
          <a:p>
            <a:endParaRPr lang="es-ES"/>
          </a:p>
        </p:txBody>
      </p:sp>
      <p:sp>
        <p:nvSpPr>
          <p:cNvPr id="561171" name="Text Box 19"/>
          <p:cNvSpPr txBox="1">
            <a:spLocks noChangeArrowheads="1"/>
          </p:cNvSpPr>
          <p:nvPr/>
        </p:nvSpPr>
        <p:spPr bwMode="auto">
          <a:xfrm>
            <a:off x="2555875" y="5805488"/>
            <a:ext cx="990600" cy="274637"/>
          </a:xfrm>
          <a:prstGeom prst="rect">
            <a:avLst/>
          </a:prstGeom>
          <a:noFill/>
          <a:ln w="9525">
            <a:noFill/>
            <a:miter lim="800000"/>
            <a:headEnd/>
            <a:tailEnd/>
          </a:ln>
          <a:effectLst/>
        </p:spPr>
        <p:txBody>
          <a:bodyPr>
            <a:spAutoFit/>
          </a:bodyPr>
          <a:lstStyle/>
          <a:p>
            <a:pPr>
              <a:spcBef>
                <a:spcPct val="50000"/>
              </a:spcBef>
            </a:pPr>
            <a:r>
              <a:rPr lang="es-ES_tradnl" sz="1200" b="1">
                <a:latin typeface="Arial" charset="0"/>
              </a:rPr>
              <a:t>Receptor</a:t>
            </a:r>
            <a:endParaRPr lang="es-ES" sz="1200" b="1">
              <a:latin typeface="Arial" charset="0"/>
            </a:endParaRPr>
          </a:p>
        </p:txBody>
      </p:sp>
      <p:sp>
        <p:nvSpPr>
          <p:cNvPr id="561172" name="Text Box 20"/>
          <p:cNvSpPr txBox="1">
            <a:spLocks noChangeArrowheads="1"/>
          </p:cNvSpPr>
          <p:nvPr/>
        </p:nvSpPr>
        <p:spPr bwMode="auto">
          <a:xfrm>
            <a:off x="4156075" y="5805488"/>
            <a:ext cx="990600" cy="274637"/>
          </a:xfrm>
          <a:prstGeom prst="rect">
            <a:avLst/>
          </a:prstGeom>
          <a:noFill/>
          <a:ln w="9525">
            <a:noFill/>
            <a:miter lim="800000"/>
            <a:headEnd/>
            <a:tailEnd/>
          </a:ln>
          <a:effectLst/>
        </p:spPr>
        <p:txBody>
          <a:bodyPr>
            <a:spAutoFit/>
          </a:bodyPr>
          <a:lstStyle/>
          <a:p>
            <a:pPr>
              <a:spcBef>
                <a:spcPct val="50000"/>
              </a:spcBef>
            </a:pPr>
            <a:r>
              <a:rPr lang="es-ES_tradnl" sz="1200" b="1">
                <a:latin typeface="Arial" charset="0"/>
              </a:rPr>
              <a:t>Receptor</a:t>
            </a:r>
            <a:endParaRPr lang="es-ES" sz="1200" b="1">
              <a:latin typeface="Arial" charset="0"/>
            </a:endParaRPr>
          </a:p>
        </p:txBody>
      </p:sp>
      <p:sp>
        <p:nvSpPr>
          <p:cNvPr id="561173" name="Text Box 21"/>
          <p:cNvSpPr txBox="1">
            <a:spLocks noChangeArrowheads="1"/>
          </p:cNvSpPr>
          <p:nvPr/>
        </p:nvSpPr>
        <p:spPr bwMode="auto">
          <a:xfrm>
            <a:off x="5451475" y="5805488"/>
            <a:ext cx="990600" cy="274637"/>
          </a:xfrm>
          <a:prstGeom prst="rect">
            <a:avLst/>
          </a:prstGeom>
          <a:noFill/>
          <a:ln w="9525">
            <a:noFill/>
            <a:miter lim="800000"/>
            <a:headEnd/>
            <a:tailEnd/>
          </a:ln>
          <a:effectLst/>
        </p:spPr>
        <p:txBody>
          <a:bodyPr>
            <a:spAutoFit/>
          </a:bodyPr>
          <a:lstStyle/>
          <a:p>
            <a:pPr>
              <a:spcBef>
                <a:spcPct val="50000"/>
              </a:spcBef>
            </a:pPr>
            <a:r>
              <a:rPr lang="es-ES_tradnl" sz="1200" b="1">
                <a:latin typeface="Arial" charset="0"/>
              </a:rPr>
              <a:t>Receptor</a:t>
            </a:r>
            <a:endParaRPr lang="es-ES" sz="1200" b="1">
              <a:latin typeface="Arial" charset="0"/>
            </a:endParaRPr>
          </a:p>
        </p:txBody>
      </p:sp>
      <p:sp>
        <p:nvSpPr>
          <p:cNvPr id="561174" name="Text Box 22"/>
          <p:cNvSpPr txBox="1">
            <a:spLocks noChangeArrowheads="1"/>
          </p:cNvSpPr>
          <p:nvPr/>
        </p:nvSpPr>
        <p:spPr bwMode="auto">
          <a:xfrm>
            <a:off x="381000" y="260350"/>
            <a:ext cx="8151813" cy="641350"/>
          </a:xfrm>
          <a:prstGeom prst="rect">
            <a:avLst/>
          </a:prstGeom>
          <a:noFill/>
          <a:ln w="9525">
            <a:noFill/>
            <a:miter lim="800000"/>
            <a:headEnd/>
            <a:tailEnd/>
          </a:ln>
          <a:effectLst/>
        </p:spPr>
        <p:txBody>
          <a:bodyPr>
            <a:spAutoFit/>
          </a:bodyPr>
          <a:lstStyle/>
          <a:p>
            <a:pPr algn="ctr">
              <a:spcBef>
                <a:spcPct val="50000"/>
              </a:spcBef>
            </a:pPr>
            <a:r>
              <a:rPr lang="es-ES_tradnl"/>
              <a:t>Funcionamiento de RSVP en Multicast</a:t>
            </a:r>
            <a:endParaRPr lang="es-ES"/>
          </a:p>
        </p:txBody>
      </p:sp>
      <p:sp>
        <p:nvSpPr>
          <p:cNvPr id="561175" name="Text Box 23"/>
          <p:cNvSpPr txBox="1">
            <a:spLocks noChangeArrowheads="1"/>
          </p:cNvSpPr>
          <p:nvPr/>
        </p:nvSpPr>
        <p:spPr bwMode="auto">
          <a:xfrm>
            <a:off x="468313" y="1268413"/>
            <a:ext cx="2808287" cy="1681162"/>
          </a:xfrm>
          <a:prstGeom prst="rect">
            <a:avLst/>
          </a:prstGeom>
          <a:noFill/>
          <a:ln w="9525">
            <a:noFill/>
            <a:miter lim="800000"/>
            <a:headEnd/>
            <a:tailEnd/>
          </a:ln>
          <a:effectLst/>
        </p:spPr>
        <p:txBody>
          <a:bodyPr>
            <a:spAutoFit/>
          </a:bodyPr>
          <a:lstStyle/>
          <a:p>
            <a:pPr>
              <a:spcBef>
                <a:spcPct val="50000"/>
              </a:spcBef>
              <a:buFontTx/>
              <a:buChar char="•"/>
            </a:pPr>
            <a:r>
              <a:rPr lang="es-ES_tradnl" sz="1600">
                <a:latin typeface="Arial" charset="0"/>
              </a:rPr>
              <a:t>Las reservas se agregan a medida que ascienden en el árbol multicast.</a:t>
            </a:r>
          </a:p>
          <a:p>
            <a:pPr>
              <a:spcBef>
                <a:spcPct val="50000"/>
              </a:spcBef>
              <a:buFontTx/>
              <a:buChar char="•"/>
            </a:pPr>
            <a:r>
              <a:rPr lang="es-ES_tradnl" sz="1600">
                <a:latin typeface="Arial" charset="0"/>
              </a:rPr>
              <a:t>Así se optimiza el uso de la red (solo se hace la reserva una vez en cada tramo).</a:t>
            </a:r>
            <a:endParaRPr lang="es-ES" sz="1600">
              <a:latin typeface="Arial" charset="0"/>
            </a:endParaRPr>
          </a:p>
        </p:txBody>
      </p:sp>
      <p:sp>
        <p:nvSpPr>
          <p:cNvPr id="561179" name="Text Box 27"/>
          <p:cNvSpPr txBox="1">
            <a:spLocks noChangeArrowheads="1"/>
          </p:cNvSpPr>
          <p:nvPr/>
        </p:nvSpPr>
        <p:spPr bwMode="auto">
          <a:xfrm>
            <a:off x="5867400" y="4511675"/>
            <a:ext cx="863600" cy="430213"/>
          </a:xfrm>
          <a:prstGeom prst="rect">
            <a:avLst/>
          </a:prstGeom>
          <a:noFill/>
          <a:ln w="9525">
            <a:noFill/>
            <a:miter lim="800000"/>
            <a:headEnd/>
            <a:tailEnd/>
          </a:ln>
          <a:effectLst/>
        </p:spPr>
        <p:txBody>
          <a:bodyPr>
            <a:spAutoFit/>
          </a:bodyPr>
          <a:lstStyle/>
          <a:p>
            <a:pPr>
              <a:lnSpc>
                <a:spcPct val="80000"/>
              </a:lnSpc>
              <a:spcBef>
                <a:spcPct val="25000"/>
              </a:spcBef>
            </a:pPr>
            <a:r>
              <a:rPr lang="es-ES_tradnl" sz="1200" b="1">
                <a:latin typeface="Arial" charset="0"/>
              </a:rPr>
              <a:t>Reserva</a:t>
            </a:r>
          </a:p>
          <a:p>
            <a:pPr>
              <a:lnSpc>
                <a:spcPct val="80000"/>
              </a:lnSpc>
              <a:spcBef>
                <a:spcPct val="25000"/>
              </a:spcBef>
            </a:pPr>
            <a:r>
              <a:rPr lang="es-ES_tradnl" sz="1200" b="1">
                <a:latin typeface="Arial" charset="0"/>
              </a:rPr>
              <a:t>1,5 Mb/s</a:t>
            </a:r>
            <a:endParaRPr lang="es-ES" sz="1200" b="1">
              <a:latin typeface="Arial" charset="0"/>
            </a:endParaRPr>
          </a:p>
        </p:txBody>
      </p:sp>
      <p:pic>
        <p:nvPicPr>
          <p:cNvPr id="561181" name="Picture 29"/>
          <p:cNvPicPr>
            <a:picLocks noChangeArrowheads="1"/>
          </p:cNvPicPr>
          <p:nvPr/>
        </p:nvPicPr>
        <p:blipFill>
          <a:blip r:embed="rId3" cstate="print"/>
          <a:srcRect/>
          <a:stretch>
            <a:fillRect/>
          </a:stretch>
        </p:blipFill>
        <p:spPr bwMode="auto">
          <a:xfrm>
            <a:off x="2690813" y="5219700"/>
            <a:ext cx="931862" cy="647700"/>
          </a:xfrm>
          <a:prstGeom prst="rect">
            <a:avLst/>
          </a:prstGeom>
          <a:noFill/>
          <a:ln w="12700">
            <a:noFill/>
            <a:miter lim="800000"/>
            <a:headEnd/>
            <a:tailEnd/>
          </a:ln>
          <a:effectLst/>
        </p:spPr>
      </p:pic>
      <p:pic>
        <p:nvPicPr>
          <p:cNvPr id="561182" name="Picture 30"/>
          <p:cNvPicPr>
            <a:picLocks noChangeArrowheads="1"/>
          </p:cNvPicPr>
          <p:nvPr/>
        </p:nvPicPr>
        <p:blipFill>
          <a:blip r:embed="rId3" cstate="print"/>
          <a:srcRect/>
          <a:stretch>
            <a:fillRect/>
          </a:stretch>
        </p:blipFill>
        <p:spPr bwMode="auto">
          <a:xfrm>
            <a:off x="4156075" y="5219700"/>
            <a:ext cx="931863" cy="647700"/>
          </a:xfrm>
          <a:prstGeom prst="rect">
            <a:avLst/>
          </a:prstGeom>
          <a:noFill/>
          <a:ln w="12700">
            <a:noFill/>
            <a:miter lim="800000"/>
            <a:headEnd/>
            <a:tailEnd/>
          </a:ln>
          <a:effectLst/>
        </p:spPr>
      </p:pic>
      <p:pic>
        <p:nvPicPr>
          <p:cNvPr id="561183" name="Picture 31"/>
          <p:cNvPicPr>
            <a:picLocks noChangeArrowheads="1"/>
          </p:cNvPicPr>
          <p:nvPr/>
        </p:nvPicPr>
        <p:blipFill>
          <a:blip r:embed="rId3" cstate="print"/>
          <a:srcRect/>
          <a:stretch>
            <a:fillRect/>
          </a:stretch>
        </p:blipFill>
        <p:spPr bwMode="auto">
          <a:xfrm>
            <a:off x="5375275" y="5219700"/>
            <a:ext cx="931863" cy="647700"/>
          </a:xfrm>
          <a:prstGeom prst="rect">
            <a:avLst/>
          </a:prstGeom>
          <a:noFill/>
          <a:ln w="12700">
            <a:noFill/>
            <a:miter lim="800000"/>
            <a:headEnd/>
            <a:tailEnd/>
          </a:ln>
          <a:effectLst/>
        </p:spPr>
      </p:pic>
      <p:pic>
        <p:nvPicPr>
          <p:cNvPr id="561184" name="Picture 32"/>
          <p:cNvPicPr>
            <a:picLocks noChangeArrowheads="1"/>
          </p:cNvPicPr>
          <p:nvPr/>
        </p:nvPicPr>
        <p:blipFill>
          <a:blip r:embed="rId3" cstate="print"/>
          <a:srcRect/>
          <a:stretch>
            <a:fillRect/>
          </a:stretch>
        </p:blipFill>
        <p:spPr bwMode="auto">
          <a:xfrm>
            <a:off x="4708525" y="4005263"/>
            <a:ext cx="931863" cy="647700"/>
          </a:xfrm>
          <a:prstGeom prst="rect">
            <a:avLst/>
          </a:prstGeom>
          <a:noFill/>
          <a:ln w="12700">
            <a:noFill/>
            <a:miter lim="800000"/>
            <a:headEnd/>
            <a:tailEnd/>
          </a:ln>
          <a:effectLst/>
        </p:spPr>
      </p:pic>
      <p:pic>
        <p:nvPicPr>
          <p:cNvPr id="561185" name="Picture 33"/>
          <p:cNvPicPr>
            <a:picLocks noChangeArrowheads="1"/>
          </p:cNvPicPr>
          <p:nvPr/>
        </p:nvPicPr>
        <p:blipFill>
          <a:blip r:embed="rId3" cstate="print"/>
          <a:srcRect/>
          <a:stretch>
            <a:fillRect/>
          </a:stretch>
        </p:blipFill>
        <p:spPr bwMode="auto">
          <a:xfrm>
            <a:off x="4059238" y="2997200"/>
            <a:ext cx="931862" cy="647700"/>
          </a:xfrm>
          <a:prstGeom prst="rect">
            <a:avLst/>
          </a:prstGeom>
          <a:noFill/>
          <a:ln w="12700">
            <a:noFill/>
            <a:miter lim="800000"/>
            <a:headEnd/>
            <a:tailEnd/>
          </a:ln>
          <a:effectLst/>
        </p:spPr>
      </p:pic>
      <p:pic>
        <p:nvPicPr>
          <p:cNvPr id="561186" name="Picture 34"/>
          <p:cNvPicPr>
            <a:picLocks noChangeArrowheads="1"/>
          </p:cNvPicPr>
          <p:nvPr/>
        </p:nvPicPr>
        <p:blipFill>
          <a:blip r:embed="rId3" cstate="print"/>
          <a:srcRect/>
          <a:stretch>
            <a:fillRect/>
          </a:stretch>
        </p:blipFill>
        <p:spPr bwMode="auto">
          <a:xfrm>
            <a:off x="4013200" y="1651000"/>
            <a:ext cx="931863" cy="647700"/>
          </a:xfrm>
          <a:prstGeom prst="rect">
            <a:avLst/>
          </a:prstGeom>
          <a:noFill/>
          <a:ln w="12700">
            <a:noFill/>
            <a:miter lim="800000"/>
            <a:headEnd/>
            <a:tailEnd/>
          </a:ln>
          <a:effectLst/>
        </p:spPr>
      </p:pic>
      <p:sp>
        <p:nvSpPr>
          <p:cNvPr id="898048" name="Text Box 1024"/>
          <p:cNvSpPr txBox="1">
            <a:spLocks noChangeArrowheads="1"/>
          </p:cNvSpPr>
          <p:nvPr/>
        </p:nvSpPr>
        <p:spPr bwMode="auto">
          <a:xfrm>
            <a:off x="4408488" y="1795463"/>
            <a:ext cx="144462" cy="182562"/>
          </a:xfrm>
          <a:prstGeom prst="rect">
            <a:avLst/>
          </a:prstGeom>
          <a:solidFill>
            <a:schemeClr val="bg1"/>
          </a:solidFill>
          <a:ln w="9525">
            <a:noFill/>
            <a:miter lim="800000"/>
            <a:headEnd/>
            <a:tailEnd/>
          </a:ln>
          <a:effectLst/>
        </p:spPr>
        <p:txBody>
          <a:bodyPr wrap="none" lIns="18000" tIns="0" rIns="18000" bIns="0">
            <a:spAutoFit/>
          </a:bodyPr>
          <a:lstStyle/>
          <a:p>
            <a:r>
              <a:rPr lang="es-ES" sz="1200" b="1">
                <a:latin typeface="Arial" charset="0"/>
              </a:rPr>
              <a:t>A</a:t>
            </a:r>
          </a:p>
        </p:txBody>
      </p:sp>
      <p:sp>
        <p:nvSpPr>
          <p:cNvPr id="898049" name="Text Box 1025"/>
          <p:cNvSpPr txBox="1">
            <a:spLocks noChangeArrowheads="1"/>
          </p:cNvSpPr>
          <p:nvPr/>
        </p:nvSpPr>
        <p:spPr bwMode="auto">
          <a:xfrm>
            <a:off x="4408488" y="3167063"/>
            <a:ext cx="144462" cy="182562"/>
          </a:xfrm>
          <a:prstGeom prst="rect">
            <a:avLst/>
          </a:prstGeom>
          <a:solidFill>
            <a:schemeClr val="bg1"/>
          </a:solidFill>
          <a:ln w="9525">
            <a:noFill/>
            <a:miter lim="800000"/>
            <a:headEnd/>
            <a:tailEnd/>
          </a:ln>
          <a:effectLst/>
        </p:spPr>
        <p:txBody>
          <a:bodyPr wrap="none" lIns="18000" tIns="0" rIns="18000" bIns="0">
            <a:spAutoFit/>
          </a:bodyPr>
          <a:lstStyle/>
          <a:p>
            <a:r>
              <a:rPr lang="es-ES_tradnl" sz="1200" b="1">
                <a:latin typeface="Arial" charset="0"/>
              </a:rPr>
              <a:t>B</a:t>
            </a:r>
            <a:endParaRPr lang="es-ES" sz="1200" b="1">
              <a:latin typeface="Arial" charset="0"/>
            </a:endParaRPr>
          </a:p>
        </p:txBody>
      </p:sp>
      <p:sp>
        <p:nvSpPr>
          <p:cNvPr id="898050" name="Text Box 1026"/>
          <p:cNvSpPr txBox="1">
            <a:spLocks noChangeArrowheads="1"/>
          </p:cNvSpPr>
          <p:nvPr/>
        </p:nvSpPr>
        <p:spPr bwMode="auto">
          <a:xfrm>
            <a:off x="5075238" y="4175125"/>
            <a:ext cx="144462" cy="182563"/>
          </a:xfrm>
          <a:prstGeom prst="rect">
            <a:avLst/>
          </a:prstGeom>
          <a:solidFill>
            <a:schemeClr val="bg1"/>
          </a:solidFill>
          <a:ln w="9525">
            <a:noFill/>
            <a:miter lim="800000"/>
            <a:headEnd/>
            <a:tailEnd/>
          </a:ln>
          <a:effectLst/>
        </p:spPr>
        <p:txBody>
          <a:bodyPr wrap="none" lIns="18000" tIns="0" rIns="18000" bIns="0">
            <a:spAutoFit/>
          </a:bodyPr>
          <a:lstStyle/>
          <a:p>
            <a:r>
              <a:rPr lang="es-ES_tradnl" sz="1200" b="1">
                <a:latin typeface="Arial" charset="0"/>
              </a:rPr>
              <a:t>C</a:t>
            </a:r>
            <a:endParaRPr lang="es-ES" sz="1200" b="1">
              <a:latin typeface="Arial" charset="0"/>
            </a:endParaRPr>
          </a:p>
        </p:txBody>
      </p:sp>
      <p:sp>
        <p:nvSpPr>
          <p:cNvPr id="898051" name="Text Box 1027"/>
          <p:cNvSpPr txBox="1">
            <a:spLocks noChangeArrowheads="1"/>
          </p:cNvSpPr>
          <p:nvPr/>
        </p:nvSpPr>
        <p:spPr bwMode="auto">
          <a:xfrm>
            <a:off x="3059113" y="5399088"/>
            <a:ext cx="144462" cy="182562"/>
          </a:xfrm>
          <a:prstGeom prst="rect">
            <a:avLst/>
          </a:prstGeom>
          <a:solidFill>
            <a:schemeClr val="bg1"/>
          </a:solidFill>
          <a:ln w="9525">
            <a:noFill/>
            <a:miter lim="800000"/>
            <a:headEnd/>
            <a:tailEnd/>
          </a:ln>
          <a:effectLst/>
        </p:spPr>
        <p:txBody>
          <a:bodyPr wrap="none" lIns="18000" tIns="0" rIns="18000" bIns="0">
            <a:spAutoFit/>
          </a:bodyPr>
          <a:lstStyle/>
          <a:p>
            <a:r>
              <a:rPr lang="es-ES_tradnl" sz="1200" b="1">
                <a:latin typeface="Arial" charset="0"/>
              </a:rPr>
              <a:t>D</a:t>
            </a:r>
            <a:endParaRPr lang="es-ES" sz="1200" b="1">
              <a:latin typeface="Arial" charset="0"/>
            </a:endParaRPr>
          </a:p>
        </p:txBody>
      </p:sp>
      <p:sp>
        <p:nvSpPr>
          <p:cNvPr id="898052" name="Text Box 1028"/>
          <p:cNvSpPr txBox="1">
            <a:spLocks noChangeArrowheads="1"/>
          </p:cNvSpPr>
          <p:nvPr/>
        </p:nvSpPr>
        <p:spPr bwMode="auto">
          <a:xfrm>
            <a:off x="4498975" y="5399088"/>
            <a:ext cx="136525" cy="182562"/>
          </a:xfrm>
          <a:prstGeom prst="rect">
            <a:avLst/>
          </a:prstGeom>
          <a:solidFill>
            <a:schemeClr val="bg1"/>
          </a:solidFill>
          <a:ln w="9525">
            <a:noFill/>
            <a:miter lim="800000"/>
            <a:headEnd/>
            <a:tailEnd/>
          </a:ln>
          <a:effectLst/>
        </p:spPr>
        <p:txBody>
          <a:bodyPr wrap="none" lIns="18000" tIns="0" rIns="18000" bIns="0">
            <a:spAutoFit/>
          </a:bodyPr>
          <a:lstStyle/>
          <a:p>
            <a:r>
              <a:rPr lang="es-ES_tradnl" sz="1200" b="1">
                <a:latin typeface="Arial" charset="0"/>
              </a:rPr>
              <a:t>E</a:t>
            </a:r>
            <a:endParaRPr lang="es-ES" sz="1200" b="1">
              <a:latin typeface="Arial" charset="0"/>
            </a:endParaRPr>
          </a:p>
        </p:txBody>
      </p:sp>
      <p:sp>
        <p:nvSpPr>
          <p:cNvPr id="898053" name="Text Box 1029"/>
          <p:cNvSpPr txBox="1">
            <a:spLocks noChangeArrowheads="1"/>
          </p:cNvSpPr>
          <p:nvPr/>
        </p:nvSpPr>
        <p:spPr bwMode="auto">
          <a:xfrm>
            <a:off x="5722938" y="5399088"/>
            <a:ext cx="128587" cy="182562"/>
          </a:xfrm>
          <a:prstGeom prst="rect">
            <a:avLst/>
          </a:prstGeom>
          <a:solidFill>
            <a:schemeClr val="bg1"/>
          </a:solidFill>
          <a:ln w="9525">
            <a:noFill/>
            <a:miter lim="800000"/>
            <a:headEnd/>
            <a:tailEnd/>
          </a:ln>
          <a:effectLst/>
        </p:spPr>
        <p:txBody>
          <a:bodyPr wrap="none" lIns="18000" tIns="0" rIns="18000" bIns="0">
            <a:spAutoFit/>
          </a:bodyPr>
          <a:lstStyle/>
          <a:p>
            <a:r>
              <a:rPr lang="es-ES_tradnl" sz="1200" b="1">
                <a:latin typeface="Arial" charset="0"/>
              </a:rPr>
              <a:t>F</a:t>
            </a:r>
            <a:endParaRPr lang="es-ES" sz="1200" b="1">
              <a:latin typeface="Arial" charset="0"/>
            </a:endParaRPr>
          </a:p>
        </p:txBody>
      </p:sp>
      <p:sp>
        <p:nvSpPr>
          <p:cNvPr id="898055" name="Text Box 1031"/>
          <p:cNvSpPr txBox="1">
            <a:spLocks noChangeArrowheads="1"/>
          </p:cNvSpPr>
          <p:nvPr/>
        </p:nvSpPr>
        <p:spPr bwMode="auto">
          <a:xfrm>
            <a:off x="6804025" y="3254375"/>
            <a:ext cx="2036763" cy="1370013"/>
          </a:xfrm>
          <a:prstGeom prst="rect">
            <a:avLst/>
          </a:prstGeom>
          <a:noFill/>
          <a:ln w="9525">
            <a:noFill/>
            <a:miter lim="800000"/>
            <a:headEnd/>
            <a:tailEnd/>
          </a:ln>
          <a:effectLst/>
        </p:spPr>
        <p:txBody>
          <a:bodyPr>
            <a:spAutoFit/>
          </a:bodyPr>
          <a:lstStyle/>
          <a:p>
            <a:pPr algn="ctr"/>
            <a:r>
              <a:rPr lang="es-ES_tradnl" sz="1200" b="1">
                <a:latin typeface="Arial" charset="0"/>
              </a:rPr>
              <a:t>1: F pide a C que reserve 1,5 Mb/s del caudal descendente para el flujo que le va a enviar A.       C propaga la petición a B quien a su vez la propaga a A </a:t>
            </a:r>
            <a:endParaRPr lang="es-ES" sz="1200" b="1">
              <a:latin typeface="Arial" charset="0"/>
            </a:endParaRPr>
          </a:p>
        </p:txBody>
      </p:sp>
      <p:sp>
        <p:nvSpPr>
          <p:cNvPr id="898056" name="Text Box 1032"/>
          <p:cNvSpPr txBox="1">
            <a:spLocks noChangeArrowheads="1"/>
          </p:cNvSpPr>
          <p:nvPr/>
        </p:nvSpPr>
        <p:spPr bwMode="auto">
          <a:xfrm>
            <a:off x="5219700" y="3359150"/>
            <a:ext cx="863600" cy="430213"/>
          </a:xfrm>
          <a:prstGeom prst="rect">
            <a:avLst/>
          </a:prstGeom>
          <a:noFill/>
          <a:ln w="9525">
            <a:noFill/>
            <a:miter lim="800000"/>
            <a:headEnd/>
            <a:tailEnd/>
          </a:ln>
          <a:effectLst/>
        </p:spPr>
        <p:txBody>
          <a:bodyPr>
            <a:spAutoFit/>
          </a:bodyPr>
          <a:lstStyle/>
          <a:p>
            <a:pPr>
              <a:lnSpc>
                <a:spcPct val="80000"/>
              </a:lnSpc>
              <a:spcBef>
                <a:spcPct val="25000"/>
              </a:spcBef>
            </a:pPr>
            <a:r>
              <a:rPr lang="es-ES_tradnl" sz="1200" b="1">
                <a:latin typeface="Arial" charset="0"/>
              </a:rPr>
              <a:t>Reserva</a:t>
            </a:r>
          </a:p>
          <a:p>
            <a:pPr>
              <a:lnSpc>
                <a:spcPct val="80000"/>
              </a:lnSpc>
              <a:spcBef>
                <a:spcPct val="25000"/>
              </a:spcBef>
            </a:pPr>
            <a:r>
              <a:rPr lang="es-ES_tradnl" sz="1200" b="1">
                <a:latin typeface="Arial" charset="0"/>
              </a:rPr>
              <a:t>1,5 Mb/s</a:t>
            </a:r>
            <a:endParaRPr lang="es-ES" sz="1200" b="1">
              <a:latin typeface="Arial" charset="0"/>
            </a:endParaRPr>
          </a:p>
        </p:txBody>
      </p:sp>
      <p:sp>
        <p:nvSpPr>
          <p:cNvPr id="898057" name="Text Box 1033"/>
          <p:cNvSpPr txBox="1">
            <a:spLocks noChangeArrowheads="1"/>
          </p:cNvSpPr>
          <p:nvPr/>
        </p:nvSpPr>
        <p:spPr bwMode="auto">
          <a:xfrm>
            <a:off x="3924300" y="4511675"/>
            <a:ext cx="863600" cy="430213"/>
          </a:xfrm>
          <a:prstGeom prst="rect">
            <a:avLst/>
          </a:prstGeom>
          <a:noFill/>
          <a:ln w="9525">
            <a:noFill/>
            <a:miter lim="800000"/>
            <a:headEnd/>
            <a:tailEnd/>
          </a:ln>
          <a:effectLst/>
        </p:spPr>
        <p:txBody>
          <a:bodyPr>
            <a:spAutoFit/>
          </a:bodyPr>
          <a:lstStyle/>
          <a:p>
            <a:pPr>
              <a:lnSpc>
                <a:spcPct val="80000"/>
              </a:lnSpc>
              <a:spcBef>
                <a:spcPct val="25000"/>
              </a:spcBef>
            </a:pPr>
            <a:r>
              <a:rPr lang="es-ES_tradnl" sz="1200" b="1">
                <a:latin typeface="Arial" charset="0"/>
              </a:rPr>
              <a:t>Reserva</a:t>
            </a:r>
          </a:p>
          <a:p>
            <a:pPr>
              <a:lnSpc>
                <a:spcPct val="80000"/>
              </a:lnSpc>
              <a:spcBef>
                <a:spcPct val="25000"/>
              </a:spcBef>
            </a:pPr>
            <a:r>
              <a:rPr lang="es-ES_tradnl" sz="1200" b="1">
                <a:latin typeface="Arial" charset="0"/>
              </a:rPr>
              <a:t>1,5 Mb/s</a:t>
            </a:r>
            <a:endParaRPr lang="es-ES" sz="1200" b="1">
              <a:latin typeface="Arial" charset="0"/>
            </a:endParaRPr>
          </a:p>
        </p:txBody>
      </p:sp>
      <p:sp>
        <p:nvSpPr>
          <p:cNvPr id="898058" name="Text Box 1034"/>
          <p:cNvSpPr txBox="1">
            <a:spLocks noChangeArrowheads="1"/>
          </p:cNvSpPr>
          <p:nvPr/>
        </p:nvSpPr>
        <p:spPr bwMode="auto">
          <a:xfrm>
            <a:off x="2771775" y="4151313"/>
            <a:ext cx="863600" cy="430212"/>
          </a:xfrm>
          <a:prstGeom prst="rect">
            <a:avLst/>
          </a:prstGeom>
          <a:noFill/>
          <a:ln w="9525">
            <a:noFill/>
            <a:miter lim="800000"/>
            <a:headEnd/>
            <a:tailEnd/>
          </a:ln>
          <a:effectLst/>
        </p:spPr>
        <p:txBody>
          <a:bodyPr>
            <a:spAutoFit/>
          </a:bodyPr>
          <a:lstStyle/>
          <a:p>
            <a:pPr>
              <a:lnSpc>
                <a:spcPct val="80000"/>
              </a:lnSpc>
              <a:spcBef>
                <a:spcPct val="25000"/>
              </a:spcBef>
            </a:pPr>
            <a:r>
              <a:rPr lang="es-ES_tradnl" sz="1200" b="1">
                <a:latin typeface="Arial" charset="0"/>
              </a:rPr>
              <a:t>Reserva</a:t>
            </a:r>
          </a:p>
          <a:p>
            <a:pPr>
              <a:lnSpc>
                <a:spcPct val="80000"/>
              </a:lnSpc>
              <a:spcBef>
                <a:spcPct val="25000"/>
              </a:spcBef>
            </a:pPr>
            <a:r>
              <a:rPr lang="es-ES_tradnl" sz="1200" b="1">
                <a:latin typeface="Arial" charset="0"/>
              </a:rPr>
              <a:t>1,5 Mb/s</a:t>
            </a:r>
            <a:endParaRPr lang="es-ES" sz="1200" b="1">
              <a:latin typeface="Arial" charset="0"/>
            </a:endParaRPr>
          </a:p>
        </p:txBody>
      </p:sp>
      <p:sp>
        <p:nvSpPr>
          <p:cNvPr id="898059" name="Text Box 1035"/>
          <p:cNvSpPr txBox="1">
            <a:spLocks noChangeArrowheads="1"/>
          </p:cNvSpPr>
          <p:nvPr/>
        </p:nvSpPr>
        <p:spPr bwMode="auto">
          <a:xfrm>
            <a:off x="4572000" y="2493963"/>
            <a:ext cx="863600" cy="430212"/>
          </a:xfrm>
          <a:prstGeom prst="rect">
            <a:avLst/>
          </a:prstGeom>
          <a:noFill/>
          <a:ln w="9525">
            <a:noFill/>
            <a:miter lim="800000"/>
            <a:headEnd/>
            <a:tailEnd/>
          </a:ln>
          <a:effectLst/>
        </p:spPr>
        <p:txBody>
          <a:bodyPr>
            <a:spAutoFit/>
          </a:bodyPr>
          <a:lstStyle/>
          <a:p>
            <a:pPr>
              <a:lnSpc>
                <a:spcPct val="80000"/>
              </a:lnSpc>
              <a:spcBef>
                <a:spcPct val="25000"/>
              </a:spcBef>
            </a:pPr>
            <a:r>
              <a:rPr lang="es-ES_tradnl" sz="1200" b="1">
                <a:latin typeface="Arial" charset="0"/>
              </a:rPr>
              <a:t>Reserva</a:t>
            </a:r>
          </a:p>
          <a:p>
            <a:pPr>
              <a:lnSpc>
                <a:spcPct val="80000"/>
              </a:lnSpc>
              <a:spcBef>
                <a:spcPct val="25000"/>
              </a:spcBef>
            </a:pPr>
            <a:r>
              <a:rPr lang="es-ES_tradnl" sz="1200" b="1">
                <a:latin typeface="Arial" charset="0"/>
              </a:rPr>
              <a:t>1,5 Mb/s</a:t>
            </a:r>
            <a:endParaRPr lang="es-ES" sz="1200" b="1">
              <a:latin typeface="Arial" charset="0"/>
            </a:endParaRPr>
          </a:p>
        </p:txBody>
      </p:sp>
      <p:sp>
        <p:nvSpPr>
          <p:cNvPr id="898060" name="Text Box 1036"/>
          <p:cNvSpPr txBox="1">
            <a:spLocks noChangeArrowheads="1"/>
          </p:cNvSpPr>
          <p:nvPr/>
        </p:nvSpPr>
        <p:spPr bwMode="auto">
          <a:xfrm>
            <a:off x="447675" y="3714750"/>
            <a:ext cx="1676400" cy="1370013"/>
          </a:xfrm>
          <a:prstGeom prst="rect">
            <a:avLst/>
          </a:prstGeom>
          <a:noFill/>
          <a:ln w="9525">
            <a:noFill/>
            <a:miter lim="800000"/>
            <a:headEnd/>
            <a:tailEnd/>
          </a:ln>
          <a:effectLst/>
        </p:spPr>
        <p:txBody>
          <a:bodyPr>
            <a:spAutoFit/>
          </a:bodyPr>
          <a:lstStyle/>
          <a:p>
            <a:pPr algn="ctr"/>
            <a:r>
              <a:rPr lang="es-ES_tradnl" sz="1200" b="1">
                <a:latin typeface="Arial" charset="0"/>
              </a:rPr>
              <a:t>2: Cuando más tarde E y D realizan sus peticiones no son propagadas hacia arriba por C o B, pues ya no es necesario</a:t>
            </a:r>
            <a:endParaRPr lang="es-ES" sz="12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11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11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11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1179"/>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1000"/>
                                  </p:stCondLst>
                                  <p:childTnLst>
                                    <p:set>
                                      <p:cBhvr>
                                        <p:cTn id="19" dur="1" fill="hold">
                                          <p:stCondLst>
                                            <p:cond delay="0"/>
                                          </p:stCondLst>
                                        </p:cTn>
                                        <p:tgtEl>
                                          <p:spTgt spid="561168"/>
                                        </p:tgtEl>
                                        <p:attrNameLst>
                                          <p:attrName>style.visibility</p:attrName>
                                        </p:attrNameLst>
                                      </p:cBhvr>
                                      <p:to>
                                        <p:strVal val="visible"/>
                                      </p:to>
                                    </p:set>
                                  </p:childTnLst>
                                </p:cTn>
                              </p:par>
                            </p:childTnLst>
                          </p:cTn>
                        </p:par>
                        <p:par>
                          <p:cTn id="20" fill="hold">
                            <p:stCondLst>
                              <p:cond delay="1000"/>
                            </p:stCondLst>
                            <p:childTnLst>
                              <p:par>
                                <p:cTn id="21" presetID="1" presetClass="entr" presetSubtype="0" fill="hold" grpId="0" nodeType="afterEffect">
                                  <p:stCondLst>
                                    <p:cond delay="0"/>
                                  </p:stCondLst>
                                  <p:childTnLst>
                                    <p:set>
                                      <p:cBhvr>
                                        <p:cTn id="22" dur="1" fill="hold">
                                          <p:stCondLst>
                                            <p:cond delay="0"/>
                                          </p:stCondLst>
                                        </p:cTn>
                                        <p:tgtEl>
                                          <p:spTgt spid="898056"/>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grpId="0" nodeType="afterEffect">
                                  <p:stCondLst>
                                    <p:cond delay="1000"/>
                                  </p:stCondLst>
                                  <p:childTnLst>
                                    <p:set>
                                      <p:cBhvr>
                                        <p:cTn id="25" dur="1" fill="hold">
                                          <p:stCondLst>
                                            <p:cond delay="0"/>
                                          </p:stCondLst>
                                        </p:cTn>
                                        <p:tgtEl>
                                          <p:spTgt spid="561166"/>
                                        </p:tgtEl>
                                        <p:attrNameLst>
                                          <p:attrName>style.visibility</p:attrName>
                                        </p:attrNameLst>
                                      </p:cBhvr>
                                      <p:to>
                                        <p:strVal val="visible"/>
                                      </p:to>
                                    </p:set>
                                  </p:childTnLst>
                                </p:cTn>
                              </p:par>
                            </p:childTnLst>
                          </p:cTn>
                        </p:par>
                        <p:par>
                          <p:cTn id="26" fill="hold">
                            <p:stCondLst>
                              <p:cond delay="2000"/>
                            </p:stCondLst>
                            <p:childTnLst>
                              <p:par>
                                <p:cTn id="27" presetID="1" presetClass="entr" presetSubtype="0" fill="hold" grpId="0" nodeType="afterEffect">
                                  <p:stCondLst>
                                    <p:cond delay="0"/>
                                  </p:stCondLst>
                                  <p:childTnLst>
                                    <p:set>
                                      <p:cBhvr>
                                        <p:cTn id="28" dur="1" fill="hold">
                                          <p:stCondLst>
                                            <p:cond delay="0"/>
                                          </p:stCondLst>
                                        </p:cTn>
                                        <p:tgtEl>
                                          <p:spTgt spid="898059"/>
                                        </p:tgtEl>
                                        <p:attrNameLst>
                                          <p:attrName>style.visibility</p:attrName>
                                        </p:attrNameLst>
                                      </p:cBhvr>
                                      <p:to>
                                        <p:strVal val="visible"/>
                                      </p:to>
                                    </p:set>
                                  </p:childTnLst>
                                </p:cTn>
                              </p:par>
                            </p:childTnLst>
                          </p:cTn>
                        </p:par>
                        <p:par>
                          <p:cTn id="29" fill="hold">
                            <p:stCondLst>
                              <p:cond delay="2000"/>
                            </p:stCondLst>
                            <p:childTnLst>
                              <p:par>
                                <p:cTn id="30" presetID="1" presetClass="entr" presetSubtype="0" fill="hold" grpId="0" nodeType="afterEffect">
                                  <p:stCondLst>
                                    <p:cond delay="0"/>
                                  </p:stCondLst>
                                  <p:childTnLst>
                                    <p:set>
                                      <p:cBhvr>
                                        <p:cTn id="31" dur="1" fill="hold">
                                          <p:stCondLst>
                                            <p:cond delay="0"/>
                                          </p:stCondLst>
                                        </p:cTn>
                                        <p:tgtEl>
                                          <p:spTgt spid="89805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6117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61169"/>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89805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61171"/>
                                        </p:tgtEl>
                                        <p:attrNameLst>
                                          <p:attrName>style.visibility</p:attrName>
                                        </p:attrNameLst>
                                      </p:cBhvr>
                                      <p:to>
                                        <p:strVal val="visible"/>
                                      </p:to>
                                    </p:set>
                                  </p:childTnLst>
                                </p:cTn>
                              </p:par>
                            </p:childTnLst>
                          </p:cTn>
                        </p:par>
                        <p:par>
                          <p:cTn id="47" fill="hold">
                            <p:stCondLst>
                              <p:cond delay="0"/>
                            </p:stCondLst>
                            <p:childTnLst>
                              <p:par>
                                <p:cTn id="48" presetID="1" presetClass="entr" presetSubtype="0" fill="hold" grpId="0" nodeType="afterEffect">
                                  <p:stCondLst>
                                    <p:cond delay="1000"/>
                                  </p:stCondLst>
                                  <p:childTnLst>
                                    <p:set>
                                      <p:cBhvr>
                                        <p:cTn id="49" dur="1" fill="hold">
                                          <p:stCondLst>
                                            <p:cond delay="0"/>
                                          </p:stCondLst>
                                        </p:cTn>
                                        <p:tgtEl>
                                          <p:spTgt spid="561167"/>
                                        </p:tgtEl>
                                        <p:attrNameLst>
                                          <p:attrName>style.visibility</p:attrName>
                                        </p:attrNameLst>
                                      </p:cBhvr>
                                      <p:to>
                                        <p:strVal val="visible"/>
                                      </p:to>
                                    </p:set>
                                  </p:childTnLst>
                                </p:cTn>
                              </p:par>
                            </p:childTnLst>
                          </p:cTn>
                        </p:par>
                        <p:par>
                          <p:cTn id="50" fill="hold">
                            <p:stCondLst>
                              <p:cond delay="1000"/>
                            </p:stCondLst>
                            <p:childTnLst>
                              <p:par>
                                <p:cTn id="51" presetID="1" presetClass="entr" presetSubtype="0" fill="hold" grpId="0" nodeType="afterEffect">
                                  <p:stCondLst>
                                    <p:cond delay="0"/>
                                  </p:stCondLst>
                                  <p:childTnLst>
                                    <p:set>
                                      <p:cBhvr>
                                        <p:cTn id="52" dur="1" fill="hold">
                                          <p:stCondLst>
                                            <p:cond delay="0"/>
                                          </p:stCondLst>
                                        </p:cTn>
                                        <p:tgtEl>
                                          <p:spTgt spid="898058"/>
                                        </p:tgtEl>
                                        <p:attrNameLst>
                                          <p:attrName>style.visibility</p:attrName>
                                        </p:attrNameLst>
                                      </p:cBhvr>
                                      <p:to>
                                        <p:strVal val="visible"/>
                                      </p:to>
                                    </p:set>
                                  </p:childTnLst>
                                </p:cTn>
                              </p:par>
                            </p:childTnLst>
                          </p:cTn>
                        </p:par>
                        <p:par>
                          <p:cTn id="53" fill="hold">
                            <p:stCondLst>
                              <p:cond delay="1000"/>
                            </p:stCondLst>
                            <p:childTnLst>
                              <p:par>
                                <p:cTn id="54" presetID="1" presetClass="entr" presetSubtype="0" fill="hold" grpId="0" nodeType="afterEffect">
                                  <p:stCondLst>
                                    <p:cond delay="0"/>
                                  </p:stCondLst>
                                  <p:childTnLst>
                                    <p:set>
                                      <p:cBhvr>
                                        <p:cTn id="55" dur="1" fill="hold">
                                          <p:stCondLst>
                                            <p:cond delay="0"/>
                                          </p:stCondLst>
                                        </p:cTn>
                                        <p:tgtEl>
                                          <p:spTgt spid="8980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1165" grpId="0"/>
      <p:bldP spid="561166" grpId="0" animBg="1"/>
      <p:bldP spid="561167" grpId="0" animBg="1"/>
      <p:bldP spid="561168" grpId="0" animBg="1"/>
      <p:bldP spid="561169" grpId="0" animBg="1"/>
      <p:bldP spid="561170" grpId="0" animBg="1"/>
      <p:bldP spid="561171" grpId="0"/>
      <p:bldP spid="561172" grpId="0"/>
      <p:bldP spid="561173" grpId="0"/>
      <p:bldP spid="561179" grpId="0"/>
      <p:bldP spid="898055" grpId="0"/>
      <p:bldP spid="898056" grpId="0"/>
      <p:bldP spid="898057" grpId="0"/>
      <p:bldP spid="898058" grpId="0"/>
      <p:bldP spid="898059" grpId="0"/>
      <p:bldP spid="89806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4 Marcador de número de diapositiva"/>
          <p:cNvSpPr>
            <a:spLocks noGrp="1"/>
          </p:cNvSpPr>
          <p:nvPr>
            <p:ph type="sldNum" sz="quarter" idx="10"/>
          </p:nvPr>
        </p:nvSpPr>
        <p:spPr/>
        <p:txBody>
          <a:bodyPr/>
          <a:lstStyle/>
          <a:p>
            <a:r>
              <a:rPr lang="es-ES"/>
              <a:t>Ampliación Redes 6-</a:t>
            </a:r>
            <a:fld id="{C42386C1-D330-4949-B06B-5DC5A141E21B}" type="slidenum">
              <a:rPr lang="es-ES"/>
              <a:pPr/>
              <a:t>32</a:t>
            </a:fld>
            <a:endParaRPr lang="es-ES"/>
          </a:p>
        </p:txBody>
      </p:sp>
      <p:sp>
        <p:nvSpPr>
          <p:cNvPr id="798722" name="Rectangle 2"/>
          <p:cNvSpPr>
            <a:spLocks noGrp="1" noChangeArrowheads="1"/>
          </p:cNvSpPr>
          <p:nvPr>
            <p:ph type="title"/>
          </p:nvPr>
        </p:nvSpPr>
        <p:spPr>
          <a:xfrm>
            <a:off x="760413" y="333375"/>
            <a:ext cx="7772400" cy="1008063"/>
          </a:xfrm>
        </p:spPr>
        <p:txBody>
          <a:bodyPr/>
          <a:lstStyle/>
          <a:p>
            <a:r>
              <a:rPr lang="es-ES_tradnl" sz="3600">
                <a:latin typeface="Arial" charset="0"/>
              </a:rPr>
              <a:t>Tipos de servicio en IntServ</a:t>
            </a:r>
            <a:endParaRPr lang="es-ES" sz="3600">
              <a:latin typeface="Arial" charset="0"/>
            </a:endParaRPr>
          </a:p>
        </p:txBody>
      </p:sp>
      <p:graphicFrame>
        <p:nvGraphicFramePr>
          <p:cNvPr id="798778" name="Group 58"/>
          <p:cNvGraphicFramePr>
            <a:graphicFrameLocks noGrp="1"/>
          </p:cNvGraphicFramePr>
          <p:nvPr>
            <p:ph sz="half" idx="2"/>
          </p:nvPr>
        </p:nvGraphicFramePr>
        <p:xfrm>
          <a:off x="611188" y="1736725"/>
          <a:ext cx="8062912" cy="4425696"/>
        </p:xfrm>
        <a:graphic>
          <a:graphicData uri="http://schemas.openxmlformats.org/drawingml/2006/table">
            <a:tbl>
              <a:tblPr/>
              <a:tblGrid>
                <a:gridCol w="2114550"/>
                <a:gridCol w="4367212"/>
                <a:gridCol w="1581150"/>
              </a:tblGrid>
              <a:tr h="255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Servicio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Características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Equivalencia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en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2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Garantizado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800" b="0" i="0" u="none" strike="noStrike" cap="none" normalizeH="0" baseline="0" smtClean="0">
                          <a:ln>
                            <a:noFill/>
                          </a:ln>
                          <a:solidFill>
                            <a:schemeClr val="tx1"/>
                          </a:solidFill>
                          <a:effectLst/>
                          <a:latin typeface="Arial" charset="0"/>
                        </a:rPr>
                        <a:t>Garantiza un caudal mínimo y un retardo máximo</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800" b="0" i="0" u="none" strike="noStrike" cap="none" normalizeH="0" baseline="0" smtClean="0">
                          <a:ln>
                            <a:noFill/>
                          </a:ln>
                          <a:solidFill>
                            <a:schemeClr val="tx1"/>
                          </a:solidFill>
                          <a:effectLst/>
                          <a:latin typeface="Arial" charset="0"/>
                        </a:rPr>
                        <a:t>Cada router del trayecto debe dar garantías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800" b="0" i="0" u="none" strike="noStrike" cap="none" normalizeH="0" baseline="0" smtClean="0">
                          <a:ln>
                            <a:noFill/>
                          </a:ln>
                          <a:solidFill>
                            <a:schemeClr val="tx1"/>
                          </a:solidFill>
                          <a:effectLst/>
                          <a:latin typeface="Arial" charset="0"/>
                        </a:rPr>
                        <a:t>A veces no puede implementarse por limitaciones del medio físico (Ej. Ethernet compartida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CBR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VBR-rt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Carga Controlada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(‘Controlled Load’)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800" b="0" i="0" u="none" strike="noStrike" cap="none" normalizeH="0" baseline="0" smtClean="0">
                          <a:ln>
                            <a:noFill/>
                          </a:ln>
                          <a:solidFill>
                            <a:schemeClr val="tx1"/>
                          </a:solidFill>
                          <a:effectLst/>
                          <a:latin typeface="Arial" charset="0"/>
                        </a:rPr>
                        <a:t>Calidad similar a la de una red de datagramas poco cargada</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800" b="0" i="0" u="none" strike="noStrike" cap="none" normalizeH="0" baseline="0" smtClean="0">
                          <a:ln>
                            <a:noFill/>
                          </a:ln>
                          <a:solidFill>
                            <a:schemeClr val="tx1"/>
                          </a:solidFill>
                          <a:effectLst/>
                          <a:latin typeface="Arial" charset="0"/>
                        </a:rPr>
                        <a:t>Se supone que el retardo es bajo, pero no se dan garantías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VBR-nrt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‘Best Effort’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800" b="0" i="0" u="none" strike="noStrike" cap="none" normalizeH="0" baseline="0" smtClean="0">
                          <a:ln>
                            <a:noFill/>
                          </a:ln>
                          <a:solidFill>
                            <a:schemeClr val="tx1"/>
                          </a:solidFill>
                          <a:effectLst/>
                          <a:latin typeface="Arial" charset="0"/>
                        </a:rPr>
                        <a:t>Ninguna garantía (como antes sin QoS)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UBR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Marcador de número de diapositiva"/>
          <p:cNvSpPr>
            <a:spLocks noGrp="1"/>
          </p:cNvSpPr>
          <p:nvPr>
            <p:ph type="sldNum" sz="quarter" idx="10"/>
          </p:nvPr>
        </p:nvSpPr>
        <p:spPr/>
        <p:txBody>
          <a:bodyPr/>
          <a:lstStyle/>
          <a:p>
            <a:r>
              <a:rPr lang="es-ES"/>
              <a:t>Ampliación Redes 6-</a:t>
            </a:r>
            <a:fld id="{34422320-E76D-4B9A-9575-202C8DCFC6DF}" type="slidenum">
              <a:rPr lang="es-ES"/>
              <a:pPr/>
              <a:t>33</a:t>
            </a:fld>
            <a:endParaRPr lang="es-ES"/>
          </a:p>
        </p:txBody>
      </p:sp>
      <p:sp>
        <p:nvSpPr>
          <p:cNvPr id="340994" name="Rectangle 2"/>
          <p:cNvSpPr>
            <a:spLocks noChangeArrowheads="1"/>
          </p:cNvSpPr>
          <p:nvPr/>
        </p:nvSpPr>
        <p:spPr bwMode="auto">
          <a:xfrm>
            <a:off x="2057400" y="1484313"/>
            <a:ext cx="5181600" cy="4114800"/>
          </a:xfrm>
          <a:prstGeom prst="rect">
            <a:avLst/>
          </a:prstGeom>
          <a:noFill/>
          <a:ln w="25400">
            <a:solidFill>
              <a:schemeClr val="tx1"/>
            </a:solidFill>
            <a:miter lim="800000"/>
            <a:headEnd/>
            <a:tailEnd/>
          </a:ln>
          <a:effectLst/>
        </p:spPr>
        <p:txBody>
          <a:bodyPr wrap="none" anchor="ctr"/>
          <a:lstStyle/>
          <a:p>
            <a:endParaRPr lang="es-ES"/>
          </a:p>
        </p:txBody>
      </p:sp>
      <p:sp>
        <p:nvSpPr>
          <p:cNvPr id="340995" name="Line 3"/>
          <p:cNvSpPr>
            <a:spLocks noChangeShapeType="1"/>
          </p:cNvSpPr>
          <p:nvPr/>
        </p:nvSpPr>
        <p:spPr bwMode="auto">
          <a:xfrm>
            <a:off x="2057400" y="4303713"/>
            <a:ext cx="5181600" cy="0"/>
          </a:xfrm>
          <a:prstGeom prst="line">
            <a:avLst/>
          </a:prstGeom>
          <a:noFill/>
          <a:ln w="25400">
            <a:solidFill>
              <a:schemeClr val="tx1"/>
            </a:solidFill>
            <a:round/>
            <a:headEnd/>
            <a:tailEnd/>
          </a:ln>
          <a:effectLst/>
        </p:spPr>
        <p:txBody>
          <a:bodyPr/>
          <a:lstStyle/>
          <a:p>
            <a:endParaRPr lang="es-ES"/>
          </a:p>
        </p:txBody>
      </p:sp>
      <p:sp>
        <p:nvSpPr>
          <p:cNvPr id="340996" name="Line 4"/>
          <p:cNvSpPr>
            <a:spLocks noChangeShapeType="1"/>
          </p:cNvSpPr>
          <p:nvPr/>
        </p:nvSpPr>
        <p:spPr bwMode="auto">
          <a:xfrm flipV="1">
            <a:off x="2057400" y="2781300"/>
            <a:ext cx="990600" cy="914400"/>
          </a:xfrm>
          <a:prstGeom prst="line">
            <a:avLst/>
          </a:prstGeom>
          <a:noFill/>
          <a:ln w="25400">
            <a:solidFill>
              <a:schemeClr val="tx1"/>
            </a:solidFill>
            <a:round/>
            <a:headEnd/>
            <a:tailEnd/>
          </a:ln>
          <a:effectLst/>
        </p:spPr>
        <p:txBody>
          <a:bodyPr/>
          <a:lstStyle/>
          <a:p>
            <a:endParaRPr lang="es-ES"/>
          </a:p>
        </p:txBody>
      </p:sp>
      <p:sp>
        <p:nvSpPr>
          <p:cNvPr id="340997" name="Line 5"/>
          <p:cNvSpPr>
            <a:spLocks noChangeShapeType="1"/>
          </p:cNvSpPr>
          <p:nvPr/>
        </p:nvSpPr>
        <p:spPr bwMode="auto">
          <a:xfrm>
            <a:off x="3048000" y="2781300"/>
            <a:ext cx="1676400" cy="685800"/>
          </a:xfrm>
          <a:prstGeom prst="line">
            <a:avLst/>
          </a:prstGeom>
          <a:noFill/>
          <a:ln w="25400">
            <a:solidFill>
              <a:schemeClr val="tx1"/>
            </a:solidFill>
            <a:round/>
            <a:headEnd/>
            <a:tailEnd/>
          </a:ln>
          <a:effectLst/>
        </p:spPr>
        <p:txBody>
          <a:bodyPr/>
          <a:lstStyle/>
          <a:p>
            <a:endParaRPr lang="es-ES"/>
          </a:p>
        </p:txBody>
      </p:sp>
      <p:sp>
        <p:nvSpPr>
          <p:cNvPr id="340998" name="Line 6"/>
          <p:cNvSpPr>
            <a:spLocks noChangeShapeType="1"/>
          </p:cNvSpPr>
          <p:nvPr/>
        </p:nvSpPr>
        <p:spPr bwMode="auto">
          <a:xfrm flipV="1">
            <a:off x="4724400" y="3009900"/>
            <a:ext cx="1295400" cy="457200"/>
          </a:xfrm>
          <a:prstGeom prst="line">
            <a:avLst/>
          </a:prstGeom>
          <a:noFill/>
          <a:ln w="25400">
            <a:solidFill>
              <a:schemeClr val="tx1"/>
            </a:solidFill>
            <a:round/>
            <a:headEnd/>
            <a:tailEnd/>
          </a:ln>
          <a:effectLst/>
        </p:spPr>
        <p:txBody>
          <a:bodyPr/>
          <a:lstStyle/>
          <a:p>
            <a:endParaRPr lang="es-ES"/>
          </a:p>
        </p:txBody>
      </p:sp>
      <p:sp>
        <p:nvSpPr>
          <p:cNvPr id="340999" name="Line 7"/>
          <p:cNvSpPr>
            <a:spLocks noChangeShapeType="1"/>
          </p:cNvSpPr>
          <p:nvPr/>
        </p:nvSpPr>
        <p:spPr bwMode="auto">
          <a:xfrm>
            <a:off x="6019800" y="3009900"/>
            <a:ext cx="1219200" cy="381000"/>
          </a:xfrm>
          <a:prstGeom prst="line">
            <a:avLst/>
          </a:prstGeom>
          <a:noFill/>
          <a:ln w="25400">
            <a:solidFill>
              <a:schemeClr val="tx1"/>
            </a:solidFill>
            <a:round/>
            <a:headEnd/>
            <a:tailEnd/>
          </a:ln>
          <a:effectLst/>
        </p:spPr>
        <p:txBody>
          <a:bodyPr/>
          <a:lstStyle/>
          <a:p>
            <a:endParaRPr lang="es-ES"/>
          </a:p>
        </p:txBody>
      </p:sp>
      <p:sp>
        <p:nvSpPr>
          <p:cNvPr id="341000" name="Text Box 8"/>
          <p:cNvSpPr txBox="1">
            <a:spLocks noChangeArrowheads="1"/>
          </p:cNvSpPr>
          <p:nvPr/>
        </p:nvSpPr>
        <p:spPr bwMode="auto">
          <a:xfrm>
            <a:off x="3059113" y="4622800"/>
            <a:ext cx="3241675" cy="701675"/>
          </a:xfrm>
          <a:prstGeom prst="rect">
            <a:avLst/>
          </a:prstGeom>
          <a:noFill/>
          <a:ln w="9525">
            <a:noFill/>
            <a:miter lim="800000"/>
            <a:headEnd/>
            <a:tailEnd/>
          </a:ln>
          <a:effectLst/>
        </p:spPr>
        <p:txBody>
          <a:bodyPr>
            <a:spAutoFit/>
          </a:bodyPr>
          <a:lstStyle/>
          <a:p>
            <a:pPr algn="ctr"/>
            <a:r>
              <a:rPr lang="es-ES_tradnl" sz="2000" b="1">
                <a:latin typeface="Arial" charset="0"/>
              </a:rPr>
              <a:t>Servicio Garantizado</a:t>
            </a:r>
          </a:p>
          <a:p>
            <a:pPr algn="ctr"/>
            <a:r>
              <a:rPr lang="es-ES_tradnl" sz="2000" b="1">
                <a:latin typeface="Arial" charset="0"/>
              </a:rPr>
              <a:t>(máxima prioridad)</a:t>
            </a:r>
            <a:endParaRPr lang="es-ES" sz="2000" b="1">
              <a:latin typeface="Arial" charset="0"/>
            </a:endParaRPr>
          </a:p>
        </p:txBody>
      </p:sp>
      <p:sp>
        <p:nvSpPr>
          <p:cNvPr id="341001" name="Text Box 9"/>
          <p:cNvSpPr txBox="1">
            <a:spLocks noChangeArrowheads="1"/>
          </p:cNvSpPr>
          <p:nvPr/>
        </p:nvSpPr>
        <p:spPr bwMode="auto">
          <a:xfrm>
            <a:off x="2555875" y="3429000"/>
            <a:ext cx="4103688" cy="701675"/>
          </a:xfrm>
          <a:prstGeom prst="rect">
            <a:avLst/>
          </a:prstGeom>
          <a:noFill/>
          <a:ln w="9525">
            <a:noFill/>
            <a:miter lim="800000"/>
            <a:headEnd/>
            <a:tailEnd/>
          </a:ln>
          <a:effectLst/>
        </p:spPr>
        <p:txBody>
          <a:bodyPr>
            <a:spAutoFit/>
          </a:bodyPr>
          <a:lstStyle/>
          <a:p>
            <a:pPr algn="ctr"/>
            <a:r>
              <a:rPr lang="es-ES_tradnl" sz="2000" b="1">
                <a:latin typeface="Arial" charset="0"/>
              </a:rPr>
              <a:t>Servicio de Carga controlada</a:t>
            </a:r>
          </a:p>
          <a:p>
            <a:pPr algn="ctr"/>
            <a:r>
              <a:rPr lang="es-ES_tradnl" sz="2000" b="1">
                <a:latin typeface="Arial" charset="0"/>
              </a:rPr>
              <a:t>(prioridad intermedia)</a:t>
            </a:r>
            <a:endParaRPr lang="es-ES" sz="2000" b="1">
              <a:latin typeface="Arial" charset="0"/>
            </a:endParaRPr>
          </a:p>
        </p:txBody>
      </p:sp>
      <p:sp>
        <p:nvSpPr>
          <p:cNvPr id="341002" name="Text Box 10"/>
          <p:cNvSpPr txBox="1">
            <a:spLocks noChangeArrowheads="1"/>
          </p:cNvSpPr>
          <p:nvPr/>
        </p:nvSpPr>
        <p:spPr bwMode="auto">
          <a:xfrm>
            <a:off x="2987675" y="1773238"/>
            <a:ext cx="3167063" cy="762000"/>
          </a:xfrm>
          <a:prstGeom prst="rect">
            <a:avLst/>
          </a:prstGeom>
          <a:noFill/>
          <a:ln w="9525">
            <a:noFill/>
            <a:miter lim="800000"/>
            <a:headEnd/>
            <a:tailEnd/>
          </a:ln>
          <a:effectLst/>
        </p:spPr>
        <p:txBody>
          <a:bodyPr>
            <a:spAutoFit/>
          </a:bodyPr>
          <a:lstStyle/>
          <a:p>
            <a:pPr algn="ctr">
              <a:spcBef>
                <a:spcPct val="20000"/>
              </a:spcBef>
            </a:pPr>
            <a:r>
              <a:rPr lang="es-ES_tradnl" sz="2000" b="1">
                <a:latin typeface="Arial" charset="0"/>
              </a:rPr>
              <a:t>Servicio ‘Best Effort’</a:t>
            </a:r>
          </a:p>
          <a:p>
            <a:pPr algn="ctr">
              <a:spcBef>
                <a:spcPct val="20000"/>
              </a:spcBef>
            </a:pPr>
            <a:r>
              <a:rPr lang="es-ES_tradnl" sz="2000" b="1">
                <a:latin typeface="Arial" charset="0"/>
              </a:rPr>
              <a:t>(mínima prioridad)</a:t>
            </a:r>
            <a:endParaRPr lang="es-ES" sz="2000" b="1">
              <a:latin typeface="Arial" charset="0"/>
            </a:endParaRPr>
          </a:p>
        </p:txBody>
      </p:sp>
      <p:sp>
        <p:nvSpPr>
          <p:cNvPr id="341003" name="Text Box 11"/>
          <p:cNvSpPr txBox="1">
            <a:spLocks noChangeArrowheads="1"/>
          </p:cNvSpPr>
          <p:nvPr/>
        </p:nvSpPr>
        <p:spPr bwMode="auto">
          <a:xfrm rot="16200000">
            <a:off x="727870" y="3228181"/>
            <a:ext cx="1674812" cy="396875"/>
          </a:xfrm>
          <a:prstGeom prst="rect">
            <a:avLst/>
          </a:prstGeom>
          <a:noFill/>
          <a:ln w="9525">
            <a:noFill/>
            <a:miter lim="800000"/>
            <a:headEnd/>
            <a:tailEnd/>
          </a:ln>
          <a:effectLst/>
        </p:spPr>
        <p:txBody>
          <a:bodyPr>
            <a:spAutoFit/>
          </a:bodyPr>
          <a:lstStyle/>
          <a:p>
            <a:pPr>
              <a:spcBef>
                <a:spcPct val="50000"/>
              </a:spcBef>
            </a:pPr>
            <a:r>
              <a:rPr lang="es-ES_tradnl" sz="2000" b="1">
                <a:latin typeface="Arial" charset="0"/>
              </a:rPr>
              <a:t>Caudal </a:t>
            </a:r>
            <a:r>
              <a:rPr lang="es-ES_tradnl" sz="2000" b="1">
                <a:latin typeface="Arial" charset="0"/>
                <a:sym typeface="Symbol" pitchFamily="18" charset="2"/>
              </a:rPr>
              <a:t></a:t>
            </a:r>
            <a:endParaRPr lang="es-ES" sz="2000" b="1">
              <a:latin typeface="Arial" charset="0"/>
              <a:sym typeface="Symbol" pitchFamily="18" charset="2"/>
            </a:endParaRPr>
          </a:p>
        </p:txBody>
      </p:sp>
      <p:sp>
        <p:nvSpPr>
          <p:cNvPr id="341004" name="Text Box 12"/>
          <p:cNvSpPr txBox="1">
            <a:spLocks noChangeArrowheads="1"/>
          </p:cNvSpPr>
          <p:nvPr/>
        </p:nvSpPr>
        <p:spPr bwMode="auto">
          <a:xfrm>
            <a:off x="1114425" y="533400"/>
            <a:ext cx="6553200" cy="641350"/>
          </a:xfrm>
          <a:prstGeom prst="rect">
            <a:avLst/>
          </a:prstGeom>
          <a:noFill/>
          <a:ln w="9525">
            <a:noFill/>
            <a:miter lim="800000"/>
            <a:headEnd/>
            <a:tailEnd/>
          </a:ln>
          <a:effectLst/>
        </p:spPr>
        <p:txBody>
          <a:bodyPr>
            <a:spAutoFit/>
          </a:bodyPr>
          <a:lstStyle/>
          <a:p>
            <a:pPr>
              <a:spcBef>
                <a:spcPct val="50000"/>
              </a:spcBef>
            </a:pPr>
            <a:r>
              <a:rPr lang="es-ES_tradnl">
                <a:latin typeface="Arial" charset="0"/>
              </a:rPr>
              <a:t>Reparto de recursos en IntServ</a:t>
            </a:r>
            <a:endParaRPr lang="es-ES">
              <a:latin typeface="Arial" charset="0"/>
            </a:endParaRPr>
          </a:p>
        </p:txBody>
      </p:sp>
      <p:sp>
        <p:nvSpPr>
          <p:cNvPr id="341006" name="Text Box 14"/>
          <p:cNvSpPr txBox="1">
            <a:spLocks noChangeArrowheads="1"/>
          </p:cNvSpPr>
          <p:nvPr/>
        </p:nvSpPr>
        <p:spPr bwMode="auto">
          <a:xfrm>
            <a:off x="3810000" y="5867400"/>
            <a:ext cx="1676400" cy="396875"/>
          </a:xfrm>
          <a:prstGeom prst="rect">
            <a:avLst/>
          </a:prstGeom>
          <a:noFill/>
          <a:ln w="9525">
            <a:noFill/>
            <a:miter lim="800000"/>
            <a:headEnd/>
            <a:tailEnd/>
          </a:ln>
          <a:effectLst/>
        </p:spPr>
        <p:txBody>
          <a:bodyPr>
            <a:spAutoFit/>
          </a:bodyPr>
          <a:lstStyle/>
          <a:p>
            <a:pPr>
              <a:spcBef>
                <a:spcPct val="50000"/>
              </a:spcBef>
            </a:pPr>
            <a:r>
              <a:rPr lang="es-ES_tradnl" sz="2000" b="1">
                <a:latin typeface="Arial" charset="0"/>
              </a:rPr>
              <a:t>Tiempo </a:t>
            </a:r>
            <a:r>
              <a:rPr lang="es-ES_tradnl" sz="2000" b="1">
                <a:latin typeface="Arial" charset="0"/>
                <a:sym typeface="Symbol" pitchFamily="18" charset="2"/>
              </a:rPr>
              <a:t></a:t>
            </a:r>
            <a:endParaRPr lang="es-ES" sz="20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99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100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100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099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099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099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099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10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5" grpId="0" animBg="1"/>
      <p:bldP spid="340996" grpId="0" animBg="1"/>
      <p:bldP spid="340997" grpId="0" animBg="1"/>
      <p:bldP spid="340998" grpId="0" animBg="1"/>
      <p:bldP spid="340999" grpId="0" animBg="1"/>
      <p:bldP spid="341000" grpId="0"/>
      <p:bldP spid="341001" grpId="0"/>
      <p:bldP spid="34100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0E51A5DC-4A03-4602-A07F-ABA7711D9B81}" type="slidenum">
              <a:rPr lang="es-ES"/>
              <a:pPr/>
              <a:t>34</a:t>
            </a:fld>
            <a:endParaRPr lang="es-ES"/>
          </a:p>
        </p:txBody>
      </p:sp>
      <p:sp>
        <p:nvSpPr>
          <p:cNvPr id="337922" name="Rectangle 2"/>
          <p:cNvSpPr>
            <a:spLocks noGrp="1" noChangeArrowheads="1"/>
          </p:cNvSpPr>
          <p:nvPr>
            <p:ph type="title"/>
          </p:nvPr>
        </p:nvSpPr>
        <p:spPr/>
        <p:txBody>
          <a:bodyPr/>
          <a:lstStyle/>
          <a:p>
            <a:r>
              <a:rPr lang="es-ES_tradnl"/>
              <a:t>Problemas de IntServ/RSVP</a:t>
            </a:r>
          </a:p>
        </p:txBody>
      </p:sp>
      <p:sp>
        <p:nvSpPr>
          <p:cNvPr id="337923" name="Rectangle 3"/>
          <p:cNvSpPr>
            <a:spLocks noGrp="1" noChangeArrowheads="1"/>
          </p:cNvSpPr>
          <p:nvPr>
            <p:ph type="body" idx="1"/>
          </p:nvPr>
        </p:nvSpPr>
        <p:spPr/>
        <p:txBody>
          <a:bodyPr/>
          <a:lstStyle/>
          <a:p>
            <a:r>
              <a:rPr lang="es-ES_tradnl"/>
              <a:t>RSVP produjo una euforia inicial (1996-1997) que luego dió paso a la decepción. </a:t>
            </a:r>
          </a:p>
          <a:p>
            <a:r>
              <a:rPr lang="es-ES_tradnl"/>
              <a:t>La razón principal fueron problemas de </a:t>
            </a:r>
            <a:r>
              <a:rPr lang="es-ES_tradnl" b="1">
                <a:solidFill>
                  <a:srgbClr val="FF0000"/>
                </a:solidFill>
              </a:rPr>
              <a:t>escalabilidad </a:t>
            </a:r>
            <a:r>
              <a:rPr lang="es-ES_tradnl"/>
              <a:t>debidos a la necesidad de mantener información de estado en cada router. Esto hace inviable usar RSVP en grandes redes, por ejemplo en el ‘core’ de Internet.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1 Marcador de número de diapositiva"/>
          <p:cNvSpPr>
            <a:spLocks noGrp="1"/>
          </p:cNvSpPr>
          <p:nvPr>
            <p:ph type="sldNum" sz="quarter" idx="10"/>
          </p:nvPr>
        </p:nvSpPr>
        <p:spPr/>
        <p:txBody>
          <a:bodyPr/>
          <a:lstStyle/>
          <a:p>
            <a:r>
              <a:rPr lang="es-ES"/>
              <a:t>Ampliación Redes 6-</a:t>
            </a:r>
            <a:fld id="{D24E5156-78F6-4E81-956B-B762D6DE84EF}" type="slidenum">
              <a:rPr lang="es-ES"/>
              <a:pPr/>
              <a:t>35</a:t>
            </a:fld>
            <a:endParaRPr lang="es-ES"/>
          </a:p>
        </p:txBody>
      </p:sp>
      <p:pic>
        <p:nvPicPr>
          <p:cNvPr id="740710" name="Picture 358"/>
          <p:cNvPicPr>
            <a:picLocks noChangeArrowheads="1"/>
          </p:cNvPicPr>
          <p:nvPr/>
        </p:nvPicPr>
        <p:blipFill>
          <a:blip r:embed="rId3" cstate="print"/>
          <a:srcRect/>
          <a:stretch>
            <a:fillRect/>
          </a:stretch>
        </p:blipFill>
        <p:spPr bwMode="auto">
          <a:xfrm>
            <a:off x="2628900" y="2565400"/>
            <a:ext cx="3311525" cy="2519363"/>
          </a:xfrm>
          <a:prstGeom prst="rect">
            <a:avLst/>
          </a:prstGeom>
          <a:noFill/>
          <a:ln w="9525">
            <a:noFill/>
            <a:miter lim="800000"/>
            <a:headEnd/>
            <a:tailEnd/>
          </a:ln>
          <a:effectLst/>
        </p:spPr>
      </p:pic>
      <p:sp>
        <p:nvSpPr>
          <p:cNvPr id="740354" name="Rectangle 2"/>
          <p:cNvSpPr>
            <a:spLocks noChangeArrowheads="1"/>
          </p:cNvSpPr>
          <p:nvPr/>
        </p:nvSpPr>
        <p:spPr bwMode="auto">
          <a:xfrm>
            <a:off x="685800" y="315913"/>
            <a:ext cx="7772400" cy="1143000"/>
          </a:xfrm>
          <a:prstGeom prst="rect">
            <a:avLst/>
          </a:prstGeom>
          <a:noFill/>
          <a:ln w="9525">
            <a:noFill/>
            <a:miter lim="800000"/>
            <a:headEnd/>
            <a:tailEnd/>
          </a:ln>
          <a:effectLst/>
        </p:spPr>
        <p:txBody>
          <a:bodyPr anchor="ctr"/>
          <a:lstStyle/>
          <a:p>
            <a:pPr algn="ctr"/>
            <a:r>
              <a:rPr lang="en-US">
                <a:solidFill>
                  <a:schemeClr val="tx2"/>
                </a:solidFill>
                <a:latin typeface="Arial" charset="0"/>
              </a:rPr>
              <a:t>Problema de escalabilidad de RSVP</a:t>
            </a:r>
          </a:p>
        </p:txBody>
      </p:sp>
      <p:grpSp>
        <p:nvGrpSpPr>
          <p:cNvPr id="740356" name="Group 4"/>
          <p:cNvGrpSpPr>
            <a:grpSpLocks/>
          </p:cNvGrpSpPr>
          <p:nvPr/>
        </p:nvGrpSpPr>
        <p:grpSpPr bwMode="auto">
          <a:xfrm rot="468541">
            <a:off x="5286375" y="3952875"/>
            <a:ext cx="1503363" cy="812800"/>
            <a:chOff x="2908" y="1548"/>
            <a:chExt cx="1047" cy="606"/>
          </a:xfrm>
        </p:grpSpPr>
        <p:sp>
          <p:nvSpPr>
            <p:cNvPr id="740357" name="Line 5"/>
            <p:cNvSpPr>
              <a:spLocks noChangeShapeType="1"/>
            </p:cNvSpPr>
            <p:nvPr/>
          </p:nvSpPr>
          <p:spPr bwMode="auto">
            <a:xfrm rot="886336" flipV="1">
              <a:off x="2987" y="1548"/>
              <a:ext cx="942" cy="388"/>
            </a:xfrm>
            <a:prstGeom prst="line">
              <a:avLst/>
            </a:prstGeom>
            <a:noFill/>
            <a:ln w="25400">
              <a:solidFill>
                <a:schemeClr val="tx1"/>
              </a:solidFill>
              <a:round/>
              <a:headEnd type="none" w="sm" len="sm"/>
              <a:tailEnd type="none" w="sm" len="sm"/>
            </a:ln>
            <a:effectLst/>
          </p:spPr>
          <p:txBody>
            <a:bodyPr anchor="ctr">
              <a:spAutoFit/>
            </a:bodyPr>
            <a:lstStyle/>
            <a:p>
              <a:endParaRPr lang="es-ES"/>
            </a:p>
          </p:txBody>
        </p:sp>
        <p:sp>
          <p:nvSpPr>
            <p:cNvPr id="740358" name="Line 6"/>
            <p:cNvSpPr>
              <a:spLocks noChangeShapeType="1"/>
            </p:cNvSpPr>
            <p:nvPr/>
          </p:nvSpPr>
          <p:spPr bwMode="auto">
            <a:xfrm rot="886336" flipV="1">
              <a:off x="2958" y="1773"/>
              <a:ext cx="997" cy="167"/>
            </a:xfrm>
            <a:prstGeom prst="line">
              <a:avLst/>
            </a:prstGeom>
            <a:noFill/>
            <a:ln w="25400">
              <a:solidFill>
                <a:schemeClr val="tx1"/>
              </a:solidFill>
              <a:round/>
              <a:headEnd type="none" w="sm" len="sm"/>
              <a:tailEnd type="none" w="sm" len="sm"/>
            </a:ln>
            <a:effectLst/>
          </p:spPr>
          <p:txBody>
            <a:bodyPr anchor="ctr">
              <a:spAutoFit/>
            </a:bodyPr>
            <a:lstStyle/>
            <a:p>
              <a:endParaRPr lang="es-ES"/>
            </a:p>
          </p:txBody>
        </p:sp>
        <p:sp>
          <p:nvSpPr>
            <p:cNvPr id="740359" name="Line 7"/>
            <p:cNvSpPr>
              <a:spLocks noChangeShapeType="1"/>
            </p:cNvSpPr>
            <p:nvPr/>
          </p:nvSpPr>
          <p:spPr bwMode="auto">
            <a:xfrm rot="886336">
              <a:off x="2936" y="1937"/>
              <a:ext cx="997" cy="0"/>
            </a:xfrm>
            <a:prstGeom prst="line">
              <a:avLst/>
            </a:prstGeom>
            <a:noFill/>
            <a:ln w="25400">
              <a:solidFill>
                <a:schemeClr val="tx1"/>
              </a:solidFill>
              <a:round/>
              <a:headEnd type="none" w="sm" len="sm"/>
              <a:tailEnd type="none" w="sm" len="sm"/>
            </a:ln>
            <a:effectLst/>
          </p:spPr>
          <p:txBody>
            <a:bodyPr wrap="none" anchor="ctr">
              <a:spAutoFit/>
            </a:bodyPr>
            <a:lstStyle/>
            <a:p>
              <a:endParaRPr lang="es-ES"/>
            </a:p>
          </p:txBody>
        </p:sp>
        <p:sp>
          <p:nvSpPr>
            <p:cNvPr id="740360" name="Line 8"/>
            <p:cNvSpPr>
              <a:spLocks noChangeShapeType="1"/>
            </p:cNvSpPr>
            <p:nvPr/>
          </p:nvSpPr>
          <p:spPr bwMode="auto">
            <a:xfrm rot="886336">
              <a:off x="2908" y="1933"/>
              <a:ext cx="997" cy="221"/>
            </a:xfrm>
            <a:prstGeom prst="line">
              <a:avLst/>
            </a:prstGeom>
            <a:noFill/>
            <a:ln w="25400">
              <a:solidFill>
                <a:schemeClr val="tx1"/>
              </a:solidFill>
              <a:round/>
              <a:headEnd type="none" w="sm" len="sm"/>
              <a:tailEnd type="none" w="sm" len="sm"/>
            </a:ln>
            <a:effectLst/>
          </p:spPr>
          <p:txBody>
            <a:bodyPr anchor="ctr">
              <a:spAutoFit/>
            </a:bodyPr>
            <a:lstStyle/>
            <a:p>
              <a:endParaRPr lang="es-ES"/>
            </a:p>
          </p:txBody>
        </p:sp>
      </p:grpSp>
      <p:grpSp>
        <p:nvGrpSpPr>
          <p:cNvPr id="740361" name="Group 9"/>
          <p:cNvGrpSpPr>
            <a:grpSpLocks/>
          </p:cNvGrpSpPr>
          <p:nvPr/>
        </p:nvGrpSpPr>
        <p:grpSpPr bwMode="auto">
          <a:xfrm rot="468541">
            <a:off x="6494463" y="4851400"/>
            <a:ext cx="965200" cy="522288"/>
            <a:chOff x="2908" y="1548"/>
            <a:chExt cx="1047" cy="606"/>
          </a:xfrm>
        </p:grpSpPr>
        <p:sp>
          <p:nvSpPr>
            <p:cNvPr id="740362" name="Line 10"/>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63" name="Line 11"/>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64" name="Line 12"/>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365" name="Line 13"/>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366" name="Group 14"/>
          <p:cNvGrpSpPr>
            <a:grpSpLocks/>
          </p:cNvGrpSpPr>
          <p:nvPr/>
        </p:nvGrpSpPr>
        <p:grpSpPr bwMode="auto">
          <a:xfrm rot="468541">
            <a:off x="6599238" y="4605338"/>
            <a:ext cx="965200" cy="522287"/>
            <a:chOff x="2908" y="1548"/>
            <a:chExt cx="1047" cy="606"/>
          </a:xfrm>
        </p:grpSpPr>
        <p:sp>
          <p:nvSpPr>
            <p:cNvPr id="740367" name="Line 15"/>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68" name="Line 16"/>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69" name="Line 17"/>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370" name="Line 18"/>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371" name="Group 19"/>
          <p:cNvGrpSpPr>
            <a:grpSpLocks/>
          </p:cNvGrpSpPr>
          <p:nvPr/>
        </p:nvGrpSpPr>
        <p:grpSpPr bwMode="auto">
          <a:xfrm rot="468541">
            <a:off x="6705600" y="4357688"/>
            <a:ext cx="965200" cy="522287"/>
            <a:chOff x="2908" y="1548"/>
            <a:chExt cx="1047" cy="606"/>
          </a:xfrm>
        </p:grpSpPr>
        <p:sp>
          <p:nvSpPr>
            <p:cNvPr id="740372" name="Line 20"/>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73" name="Line 21"/>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74" name="Line 22"/>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375" name="Line 23"/>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376" name="Group 24"/>
          <p:cNvGrpSpPr>
            <a:grpSpLocks/>
          </p:cNvGrpSpPr>
          <p:nvPr/>
        </p:nvGrpSpPr>
        <p:grpSpPr bwMode="auto">
          <a:xfrm rot="468541">
            <a:off x="6821488" y="4048125"/>
            <a:ext cx="963612" cy="522288"/>
            <a:chOff x="2908" y="1548"/>
            <a:chExt cx="1047" cy="606"/>
          </a:xfrm>
        </p:grpSpPr>
        <p:sp>
          <p:nvSpPr>
            <p:cNvPr id="740377" name="Line 25"/>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78" name="Line 26"/>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79" name="Line 27"/>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380" name="Line 28"/>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381" name="Group 29"/>
          <p:cNvGrpSpPr>
            <a:grpSpLocks/>
          </p:cNvGrpSpPr>
          <p:nvPr/>
        </p:nvGrpSpPr>
        <p:grpSpPr bwMode="auto">
          <a:xfrm rot="-717412">
            <a:off x="5422900" y="2946400"/>
            <a:ext cx="1503363" cy="817563"/>
            <a:chOff x="2908" y="1548"/>
            <a:chExt cx="1047" cy="606"/>
          </a:xfrm>
        </p:grpSpPr>
        <p:sp>
          <p:nvSpPr>
            <p:cNvPr id="740382" name="Line 30"/>
            <p:cNvSpPr>
              <a:spLocks noChangeShapeType="1"/>
            </p:cNvSpPr>
            <p:nvPr/>
          </p:nvSpPr>
          <p:spPr bwMode="auto">
            <a:xfrm rot="886336" flipV="1">
              <a:off x="2987" y="1548"/>
              <a:ext cx="942" cy="388"/>
            </a:xfrm>
            <a:prstGeom prst="line">
              <a:avLst/>
            </a:prstGeom>
            <a:noFill/>
            <a:ln w="25400">
              <a:solidFill>
                <a:schemeClr val="tx1"/>
              </a:solidFill>
              <a:round/>
              <a:headEnd type="none" w="sm" len="sm"/>
              <a:tailEnd type="none" w="sm" len="sm"/>
            </a:ln>
            <a:effectLst/>
          </p:spPr>
          <p:txBody>
            <a:bodyPr anchor="ctr">
              <a:spAutoFit/>
            </a:bodyPr>
            <a:lstStyle/>
            <a:p>
              <a:endParaRPr lang="es-ES"/>
            </a:p>
          </p:txBody>
        </p:sp>
        <p:sp>
          <p:nvSpPr>
            <p:cNvPr id="740383" name="Line 31"/>
            <p:cNvSpPr>
              <a:spLocks noChangeShapeType="1"/>
            </p:cNvSpPr>
            <p:nvPr/>
          </p:nvSpPr>
          <p:spPr bwMode="auto">
            <a:xfrm rot="886336" flipV="1">
              <a:off x="2958" y="1773"/>
              <a:ext cx="997" cy="167"/>
            </a:xfrm>
            <a:prstGeom prst="line">
              <a:avLst/>
            </a:prstGeom>
            <a:noFill/>
            <a:ln w="25400">
              <a:solidFill>
                <a:schemeClr val="tx1"/>
              </a:solidFill>
              <a:round/>
              <a:headEnd type="none" w="sm" len="sm"/>
              <a:tailEnd type="none" w="sm" len="sm"/>
            </a:ln>
            <a:effectLst/>
          </p:spPr>
          <p:txBody>
            <a:bodyPr anchor="ctr">
              <a:spAutoFit/>
            </a:bodyPr>
            <a:lstStyle/>
            <a:p>
              <a:endParaRPr lang="es-ES"/>
            </a:p>
          </p:txBody>
        </p:sp>
        <p:sp>
          <p:nvSpPr>
            <p:cNvPr id="740384" name="Line 32"/>
            <p:cNvSpPr>
              <a:spLocks noChangeShapeType="1"/>
            </p:cNvSpPr>
            <p:nvPr/>
          </p:nvSpPr>
          <p:spPr bwMode="auto">
            <a:xfrm rot="886336">
              <a:off x="2936" y="1937"/>
              <a:ext cx="997" cy="0"/>
            </a:xfrm>
            <a:prstGeom prst="line">
              <a:avLst/>
            </a:prstGeom>
            <a:noFill/>
            <a:ln w="25400">
              <a:solidFill>
                <a:schemeClr val="tx1"/>
              </a:solidFill>
              <a:round/>
              <a:headEnd type="none" w="sm" len="sm"/>
              <a:tailEnd type="none" w="sm" len="sm"/>
            </a:ln>
            <a:effectLst/>
          </p:spPr>
          <p:txBody>
            <a:bodyPr wrap="none" anchor="ctr">
              <a:spAutoFit/>
            </a:bodyPr>
            <a:lstStyle/>
            <a:p>
              <a:endParaRPr lang="es-ES"/>
            </a:p>
          </p:txBody>
        </p:sp>
        <p:sp>
          <p:nvSpPr>
            <p:cNvPr id="740385" name="Line 33"/>
            <p:cNvSpPr>
              <a:spLocks noChangeShapeType="1"/>
            </p:cNvSpPr>
            <p:nvPr/>
          </p:nvSpPr>
          <p:spPr bwMode="auto">
            <a:xfrm rot="886336">
              <a:off x="2908" y="1933"/>
              <a:ext cx="997" cy="221"/>
            </a:xfrm>
            <a:prstGeom prst="line">
              <a:avLst/>
            </a:prstGeom>
            <a:noFill/>
            <a:ln w="25400">
              <a:solidFill>
                <a:schemeClr val="tx1"/>
              </a:solidFill>
              <a:round/>
              <a:headEnd type="none" w="sm" len="sm"/>
              <a:tailEnd type="none" w="sm" len="sm"/>
            </a:ln>
            <a:effectLst/>
          </p:spPr>
          <p:txBody>
            <a:bodyPr anchor="ctr">
              <a:spAutoFit/>
            </a:bodyPr>
            <a:lstStyle/>
            <a:p>
              <a:endParaRPr lang="es-ES"/>
            </a:p>
          </p:txBody>
        </p:sp>
      </p:grpSp>
      <p:grpSp>
        <p:nvGrpSpPr>
          <p:cNvPr id="740386" name="Group 34"/>
          <p:cNvGrpSpPr>
            <a:grpSpLocks/>
          </p:cNvGrpSpPr>
          <p:nvPr/>
        </p:nvGrpSpPr>
        <p:grpSpPr bwMode="auto">
          <a:xfrm rot="-717412">
            <a:off x="6848475" y="3508375"/>
            <a:ext cx="963613" cy="523875"/>
            <a:chOff x="2908" y="1548"/>
            <a:chExt cx="1047" cy="606"/>
          </a:xfrm>
        </p:grpSpPr>
        <p:sp>
          <p:nvSpPr>
            <p:cNvPr id="740387" name="Line 35"/>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88" name="Line 36"/>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89" name="Line 37"/>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390" name="Line 38"/>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391" name="Group 39"/>
          <p:cNvGrpSpPr>
            <a:grpSpLocks/>
          </p:cNvGrpSpPr>
          <p:nvPr/>
        </p:nvGrpSpPr>
        <p:grpSpPr bwMode="auto">
          <a:xfrm rot="-717412">
            <a:off x="6858000" y="3240088"/>
            <a:ext cx="965200" cy="525462"/>
            <a:chOff x="2908" y="1548"/>
            <a:chExt cx="1047" cy="606"/>
          </a:xfrm>
        </p:grpSpPr>
        <p:sp>
          <p:nvSpPr>
            <p:cNvPr id="740392" name="Line 40"/>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93" name="Line 41"/>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94" name="Line 42"/>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395" name="Line 43"/>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396" name="Group 44"/>
          <p:cNvGrpSpPr>
            <a:grpSpLocks/>
          </p:cNvGrpSpPr>
          <p:nvPr/>
        </p:nvGrpSpPr>
        <p:grpSpPr bwMode="auto">
          <a:xfrm rot="-717412">
            <a:off x="6867525" y="2974975"/>
            <a:ext cx="965200" cy="523875"/>
            <a:chOff x="2908" y="1548"/>
            <a:chExt cx="1047" cy="606"/>
          </a:xfrm>
        </p:grpSpPr>
        <p:sp>
          <p:nvSpPr>
            <p:cNvPr id="740397" name="Line 45"/>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98" name="Line 46"/>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399" name="Line 47"/>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400" name="Line 48"/>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401" name="Group 49"/>
          <p:cNvGrpSpPr>
            <a:grpSpLocks/>
          </p:cNvGrpSpPr>
          <p:nvPr/>
        </p:nvGrpSpPr>
        <p:grpSpPr bwMode="auto">
          <a:xfrm rot="-717412">
            <a:off x="6864350" y="2644775"/>
            <a:ext cx="963613" cy="523875"/>
            <a:chOff x="2908" y="1548"/>
            <a:chExt cx="1047" cy="606"/>
          </a:xfrm>
        </p:grpSpPr>
        <p:sp>
          <p:nvSpPr>
            <p:cNvPr id="740402" name="Line 50"/>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03" name="Line 51"/>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04" name="Line 52"/>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405" name="Line 53"/>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406" name="Group 54"/>
          <p:cNvGrpSpPr>
            <a:grpSpLocks/>
          </p:cNvGrpSpPr>
          <p:nvPr/>
        </p:nvGrpSpPr>
        <p:grpSpPr bwMode="auto">
          <a:xfrm rot="1137086" flipH="1">
            <a:off x="1865313" y="2943225"/>
            <a:ext cx="1503362" cy="817563"/>
            <a:chOff x="2908" y="1548"/>
            <a:chExt cx="1047" cy="606"/>
          </a:xfrm>
        </p:grpSpPr>
        <p:sp>
          <p:nvSpPr>
            <p:cNvPr id="740407" name="Line 55"/>
            <p:cNvSpPr>
              <a:spLocks noChangeShapeType="1"/>
            </p:cNvSpPr>
            <p:nvPr/>
          </p:nvSpPr>
          <p:spPr bwMode="auto">
            <a:xfrm rot="886336" flipV="1">
              <a:off x="2987" y="1548"/>
              <a:ext cx="942" cy="388"/>
            </a:xfrm>
            <a:prstGeom prst="line">
              <a:avLst/>
            </a:prstGeom>
            <a:noFill/>
            <a:ln w="25400">
              <a:solidFill>
                <a:schemeClr val="tx1"/>
              </a:solidFill>
              <a:round/>
              <a:headEnd type="none" w="sm" len="sm"/>
              <a:tailEnd type="none" w="sm" len="sm"/>
            </a:ln>
            <a:effectLst/>
          </p:spPr>
          <p:txBody>
            <a:bodyPr anchor="ctr">
              <a:spAutoFit/>
            </a:bodyPr>
            <a:lstStyle/>
            <a:p>
              <a:endParaRPr lang="es-ES"/>
            </a:p>
          </p:txBody>
        </p:sp>
        <p:sp>
          <p:nvSpPr>
            <p:cNvPr id="740408" name="Line 56"/>
            <p:cNvSpPr>
              <a:spLocks noChangeShapeType="1"/>
            </p:cNvSpPr>
            <p:nvPr/>
          </p:nvSpPr>
          <p:spPr bwMode="auto">
            <a:xfrm rot="886336" flipV="1">
              <a:off x="2958" y="1773"/>
              <a:ext cx="997" cy="167"/>
            </a:xfrm>
            <a:prstGeom prst="line">
              <a:avLst/>
            </a:prstGeom>
            <a:noFill/>
            <a:ln w="25400">
              <a:solidFill>
                <a:schemeClr val="tx1"/>
              </a:solidFill>
              <a:round/>
              <a:headEnd type="none" w="sm" len="sm"/>
              <a:tailEnd type="none" w="sm" len="sm"/>
            </a:ln>
            <a:effectLst/>
          </p:spPr>
          <p:txBody>
            <a:bodyPr anchor="ctr">
              <a:spAutoFit/>
            </a:bodyPr>
            <a:lstStyle/>
            <a:p>
              <a:endParaRPr lang="es-ES"/>
            </a:p>
          </p:txBody>
        </p:sp>
        <p:sp>
          <p:nvSpPr>
            <p:cNvPr id="740409" name="Line 57"/>
            <p:cNvSpPr>
              <a:spLocks noChangeShapeType="1"/>
            </p:cNvSpPr>
            <p:nvPr/>
          </p:nvSpPr>
          <p:spPr bwMode="auto">
            <a:xfrm rot="886336">
              <a:off x="2936" y="1937"/>
              <a:ext cx="997" cy="0"/>
            </a:xfrm>
            <a:prstGeom prst="line">
              <a:avLst/>
            </a:prstGeom>
            <a:noFill/>
            <a:ln w="25400">
              <a:solidFill>
                <a:schemeClr val="tx1"/>
              </a:solidFill>
              <a:round/>
              <a:headEnd type="none" w="sm" len="sm"/>
              <a:tailEnd type="none" w="sm" len="sm"/>
            </a:ln>
            <a:effectLst/>
          </p:spPr>
          <p:txBody>
            <a:bodyPr wrap="none" anchor="ctr">
              <a:spAutoFit/>
            </a:bodyPr>
            <a:lstStyle/>
            <a:p>
              <a:endParaRPr lang="es-ES"/>
            </a:p>
          </p:txBody>
        </p:sp>
        <p:sp>
          <p:nvSpPr>
            <p:cNvPr id="740410" name="Line 58"/>
            <p:cNvSpPr>
              <a:spLocks noChangeShapeType="1"/>
            </p:cNvSpPr>
            <p:nvPr/>
          </p:nvSpPr>
          <p:spPr bwMode="auto">
            <a:xfrm rot="886336">
              <a:off x="2908" y="1933"/>
              <a:ext cx="997" cy="221"/>
            </a:xfrm>
            <a:prstGeom prst="line">
              <a:avLst/>
            </a:prstGeom>
            <a:noFill/>
            <a:ln w="25400">
              <a:solidFill>
                <a:schemeClr val="tx1"/>
              </a:solidFill>
              <a:round/>
              <a:headEnd type="none" w="sm" len="sm"/>
              <a:tailEnd type="none" w="sm" len="sm"/>
            </a:ln>
            <a:effectLst/>
          </p:spPr>
          <p:txBody>
            <a:bodyPr anchor="ctr">
              <a:spAutoFit/>
            </a:bodyPr>
            <a:lstStyle/>
            <a:p>
              <a:endParaRPr lang="es-ES"/>
            </a:p>
          </p:txBody>
        </p:sp>
      </p:grpSp>
      <p:grpSp>
        <p:nvGrpSpPr>
          <p:cNvPr id="740411" name="Group 59"/>
          <p:cNvGrpSpPr>
            <a:grpSpLocks/>
          </p:cNvGrpSpPr>
          <p:nvPr/>
        </p:nvGrpSpPr>
        <p:grpSpPr bwMode="auto">
          <a:xfrm rot="1137086" flipH="1">
            <a:off x="931863" y="3368675"/>
            <a:ext cx="965200" cy="523875"/>
            <a:chOff x="2908" y="1548"/>
            <a:chExt cx="1047" cy="606"/>
          </a:xfrm>
        </p:grpSpPr>
        <p:sp>
          <p:nvSpPr>
            <p:cNvPr id="740412" name="Line 60"/>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13" name="Line 61"/>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14" name="Line 62"/>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415" name="Line 63"/>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416" name="Group 64"/>
          <p:cNvGrpSpPr>
            <a:grpSpLocks/>
          </p:cNvGrpSpPr>
          <p:nvPr/>
        </p:nvGrpSpPr>
        <p:grpSpPr bwMode="auto">
          <a:xfrm rot="1137086" flipH="1">
            <a:off x="957263" y="3103563"/>
            <a:ext cx="963612" cy="523875"/>
            <a:chOff x="2908" y="1548"/>
            <a:chExt cx="1047" cy="606"/>
          </a:xfrm>
        </p:grpSpPr>
        <p:sp>
          <p:nvSpPr>
            <p:cNvPr id="740417" name="Line 65"/>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18" name="Line 66"/>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19" name="Line 67"/>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420" name="Line 68"/>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421" name="Group 69"/>
          <p:cNvGrpSpPr>
            <a:grpSpLocks/>
          </p:cNvGrpSpPr>
          <p:nvPr/>
        </p:nvGrpSpPr>
        <p:grpSpPr bwMode="auto">
          <a:xfrm rot="1137086" flipH="1">
            <a:off x="981075" y="2836863"/>
            <a:ext cx="965200" cy="525462"/>
            <a:chOff x="2908" y="1548"/>
            <a:chExt cx="1047" cy="606"/>
          </a:xfrm>
        </p:grpSpPr>
        <p:sp>
          <p:nvSpPr>
            <p:cNvPr id="740422" name="Line 70"/>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23" name="Line 71"/>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24" name="Line 72"/>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425" name="Line 73"/>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426" name="Group 74"/>
          <p:cNvGrpSpPr>
            <a:grpSpLocks/>
          </p:cNvGrpSpPr>
          <p:nvPr/>
        </p:nvGrpSpPr>
        <p:grpSpPr bwMode="auto">
          <a:xfrm rot="1137086" flipH="1">
            <a:off x="1027113" y="2509838"/>
            <a:ext cx="965200" cy="523875"/>
            <a:chOff x="2908" y="1548"/>
            <a:chExt cx="1047" cy="606"/>
          </a:xfrm>
        </p:grpSpPr>
        <p:sp>
          <p:nvSpPr>
            <p:cNvPr id="740427" name="Line 75"/>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28" name="Line 76"/>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29" name="Line 77"/>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430" name="Line 78"/>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431" name="Group 79"/>
          <p:cNvGrpSpPr>
            <a:grpSpLocks/>
          </p:cNvGrpSpPr>
          <p:nvPr/>
        </p:nvGrpSpPr>
        <p:grpSpPr bwMode="auto">
          <a:xfrm rot="21487057" flipH="1">
            <a:off x="1741488" y="3867150"/>
            <a:ext cx="1503362" cy="812800"/>
            <a:chOff x="2908" y="1548"/>
            <a:chExt cx="1047" cy="606"/>
          </a:xfrm>
        </p:grpSpPr>
        <p:sp>
          <p:nvSpPr>
            <p:cNvPr id="740432" name="Line 80"/>
            <p:cNvSpPr>
              <a:spLocks noChangeShapeType="1"/>
            </p:cNvSpPr>
            <p:nvPr/>
          </p:nvSpPr>
          <p:spPr bwMode="auto">
            <a:xfrm rot="886336" flipV="1">
              <a:off x="2987" y="1548"/>
              <a:ext cx="942" cy="388"/>
            </a:xfrm>
            <a:prstGeom prst="line">
              <a:avLst/>
            </a:prstGeom>
            <a:noFill/>
            <a:ln w="25400">
              <a:solidFill>
                <a:schemeClr val="tx1"/>
              </a:solidFill>
              <a:round/>
              <a:headEnd type="none" w="sm" len="sm"/>
              <a:tailEnd type="none" w="sm" len="sm"/>
            </a:ln>
            <a:effectLst/>
          </p:spPr>
          <p:txBody>
            <a:bodyPr anchor="ctr">
              <a:spAutoFit/>
            </a:bodyPr>
            <a:lstStyle/>
            <a:p>
              <a:endParaRPr lang="es-ES"/>
            </a:p>
          </p:txBody>
        </p:sp>
        <p:sp>
          <p:nvSpPr>
            <p:cNvPr id="740433" name="Line 81"/>
            <p:cNvSpPr>
              <a:spLocks noChangeShapeType="1"/>
            </p:cNvSpPr>
            <p:nvPr/>
          </p:nvSpPr>
          <p:spPr bwMode="auto">
            <a:xfrm rot="886336" flipV="1">
              <a:off x="2958" y="1773"/>
              <a:ext cx="997" cy="167"/>
            </a:xfrm>
            <a:prstGeom prst="line">
              <a:avLst/>
            </a:prstGeom>
            <a:noFill/>
            <a:ln w="25400">
              <a:solidFill>
                <a:schemeClr val="tx1"/>
              </a:solidFill>
              <a:round/>
              <a:headEnd type="none" w="sm" len="sm"/>
              <a:tailEnd type="none" w="sm" len="sm"/>
            </a:ln>
            <a:effectLst/>
          </p:spPr>
          <p:txBody>
            <a:bodyPr anchor="ctr">
              <a:spAutoFit/>
            </a:bodyPr>
            <a:lstStyle/>
            <a:p>
              <a:endParaRPr lang="es-ES"/>
            </a:p>
          </p:txBody>
        </p:sp>
        <p:sp>
          <p:nvSpPr>
            <p:cNvPr id="740434" name="Line 82"/>
            <p:cNvSpPr>
              <a:spLocks noChangeShapeType="1"/>
            </p:cNvSpPr>
            <p:nvPr/>
          </p:nvSpPr>
          <p:spPr bwMode="auto">
            <a:xfrm rot="886336">
              <a:off x="2936" y="1937"/>
              <a:ext cx="997" cy="0"/>
            </a:xfrm>
            <a:prstGeom prst="line">
              <a:avLst/>
            </a:prstGeom>
            <a:noFill/>
            <a:ln w="25400">
              <a:solidFill>
                <a:schemeClr val="tx1"/>
              </a:solidFill>
              <a:round/>
              <a:headEnd type="none" w="sm" len="sm"/>
              <a:tailEnd type="none" w="sm" len="sm"/>
            </a:ln>
            <a:effectLst/>
          </p:spPr>
          <p:txBody>
            <a:bodyPr wrap="none" anchor="ctr">
              <a:spAutoFit/>
            </a:bodyPr>
            <a:lstStyle/>
            <a:p>
              <a:endParaRPr lang="es-ES"/>
            </a:p>
          </p:txBody>
        </p:sp>
        <p:sp>
          <p:nvSpPr>
            <p:cNvPr id="740435" name="Line 83"/>
            <p:cNvSpPr>
              <a:spLocks noChangeShapeType="1"/>
            </p:cNvSpPr>
            <p:nvPr/>
          </p:nvSpPr>
          <p:spPr bwMode="auto">
            <a:xfrm rot="886336">
              <a:off x="2908" y="1933"/>
              <a:ext cx="997" cy="221"/>
            </a:xfrm>
            <a:prstGeom prst="line">
              <a:avLst/>
            </a:prstGeom>
            <a:noFill/>
            <a:ln w="25400">
              <a:solidFill>
                <a:schemeClr val="tx1"/>
              </a:solidFill>
              <a:round/>
              <a:headEnd type="none" w="sm" len="sm"/>
              <a:tailEnd type="none" w="sm" len="sm"/>
            </a:ln>
            <a:effectLst/>
          </p:spPr>
          <p:txBody>
            <a:bodyPr anchor="ctr">
              <a:spAutoFit/>
            </a:bodyPr>
            <a:lstStyle/>
            <a:p>
              <a:endParaRPr lang="es-ES"/>
            </a:p>
          </p:txBody>
        </p:sp>
      </p:grpSp>
      <p:grpSp>
        <p:nvGrpSpPr>
          <p:cNvPr id="740436" name="Group 84"/>
          <p:cNvGrpSpPr>
            <a:grpSpLocks/>
          </p:cNvGrpSpPr>
          <p:nvPr/>
        </p:nvGrpSpPr>
        <p:grpSpPr bwMode="auto">
          <a:xfrm rot="21487057" flipH="1">
            <a:off x="993775" y="4672013"/>
            <a:ext cx="965200" cy="522287"/>
            <a:chOff x="2908" y="1548"/>
            <a:chExt cx="1047" cy="606"/>
          </a:xfrm>
        </p:grpSpPr>
        <p:sp>
          <p:nvSpPr>
            <p:cNvPr id="740437" name="Line 85"/>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38" name="Line 86"/>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39" name="Line 87"/>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440" name="Line 88"/>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441" name="Group 89"/>
          <p:cNvGrpSpPr>
            <a:grpSpLocks/>
          </p:cNvGrpSpPr>
          <p:nvPr/>
        </p:nvGrpSpPr>
        <p:grpSpPr bwMode="auto">
          <a:xfrm rot="21487057" flipH="1">
            <a:off x="915988" y="4418013"/>
            <a:ext cx="965200" cy="522287"/>
            <a:chOff x="2908" y="1548"/>
            <a:chExt cx="1047" cy="606"/>
          </a:xfrm>
        </p:grpSpPr>
        <p:sp>
          <p:nvSpPr>
            <p:cNvPr id="740442" name="Line 90"/>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43" name="Line 91"/>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44" name="Line 92"/>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445" name="Line 93"/>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446" name="Group 94"/>
          <p:cNvGrpSpPr>
            <a:grpSpLocks/>
          </p:cNvGrpSpPr>
          <p:nvPr/>
        </p:nvGrpSpPr>
        <p:grpSpPr bwMode="auto">
          <a:xfrm rot="21487057" flipH="1">
            <a:off x="838200" y="4160838"/>
            <a:ext cx="963613" cy="522287"/>
            <a:chOff x="2908" y="1548"/>
            <a:chExt cx="1047" cy="606"/>
          </a:xfrm>
        </p:grpSpPr>
        <p:sp>
          <p:nvSpPr>
            <p:cNvPr id="740447" name="Line 95"/>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48" name="Line 96"/>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49" name="Line 97"/>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450" name="Line 98"/>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grpSp>
        <p:nvGrpSpPr>
          <p:cNvPr id="740451" name="Group 99"/>
          <p:cNvGrpSpPr>
            <a:grpSpLocks/>
          </p:cNvGrpSpPr>
          <p:nvPr/>
        </p:nvGrpSpPr>
        <p:grpSpPr bwMode="auto">
          <a:xfrm rot="21487057" flipH="1">
            <a:off x="758825" y="3841750"/>
            <a:ext cx="965200" cy="522288"/>
            <a:chOff x="2908" y="1548"/>
            <a:chExt cx="1047" cy="606"/>
          </a:xfrm>
        </p:grpSpPr>
        <p:sp>
          <p:nvSpPr>
            <p:cNvPr id="740452" name="Line 100"/>
            <p:cNvSpPr>
              <a:spLocks noChangeShapeType="1"/>
            </p:cNvSpPr>
            <p:nvPr/>
          </p:nvSpPr>
          <p:spPr bwMode="auto">
            <a:xfrm rot="886336" flipV="1">
              <a:off x="2987" y="1548"/>
              <a:ext cx="942" cy="388"/>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53" name="Line 101"/>
            <p:cNvSpPr>
              <a:spLocks noChangeShapeType="1"/>
            </p:cNvSpPr>
            <p:nvPr/>
          </p:nvSpPr>
          <p:spPr bwMode="auto">
            <a:xfrm rot="886336" flipV="1">
              <a:off x="2958" y="1773"/>
              <a:ext cx="997" cy="167"/>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sp>
          <p:nvSpPr>
            <p:cNvPr id="740454" name="Line 102"/>
            <p:cNvSpPr>
              <a:spLocks noChangeShapeType="1"/>
            </p:cNvSpPr>
            <p:nvPr/>
          </p:nvSpPr>
          <p:spPr bwMode="auto">
            <a:xfrm rot="886336">
              <a:off x="2936" y="1937"/>
              <a:ext cx="997" cy="0"/>
            </a:xfrm>
            <a:prstGeom prst="line">
              <a:avLst/>
            </a:prstGeom>
            <a:noFill/>
            <a:ln w="15875">
              <a:solidFill>
                <a:schemeClr val="tx1"/>
              </a:solidFill>
              <a:round/>
              <a:headEnd type="none" w="sm" len="sm"/>
              <a:tailEnd type="none" w="sm" len="sm"/>
            </a:ln>
            <a:effectLst/>
          </p:spPr>
          <p:txBody>
            <a:bodyPr wrap="none" anchor="ctr">
              <a:spAutoFit/>
            </a:bodyPr>
            <a:lstStyle/>
            <a:p>
              <a:endParaRPr lang="es-ES"/>
            </a:p>
          </p:txBody>
        </p:sp>
        <p:sp>
          <p:nvSpPr>
            <p:cNvPr id="740455" name="Line 103"/>
            <p:cNvSpPr>
              <a:spLocks noChangeShapeType="1"/>
            </p:cNvSpPr>
            <p:nvPr/>
          </p:nvSpPr>
          <p:spPr bwMode="auto">
            <a:xfrm rot="886336">
              <a:off x="2908" y="1933"/>
              <a:ext cx="997" cy="221"/>
            </a:xfrm>
            <a:prstGeom prst="line">
              <a:avLst/>
            </a:prstGeom>
            <a:noFill/>
            <a:ln w="15875">
              <a:solidFill>
                <a:schemeClr val="tx1"/>
              </a:solidFill>
              <a:round/>
              <a:headEnd type="none" w="sm" len="sm"/>
              <a:tailEnd type="none" w="sm" len="sm"/>
            </a:ln>
            <a:effectLst/>
          </p:spPr>
          <p:txBody>
            <a:bodyPr anchor="ctr">
              <a:spAutoFit/>
            </a:bodyPr>
            <a:lstStyle/>
            <a:p>
              <a:endParaRPr lang="es-ES"/>
            </a:p>
          </p:txBody>
        </p:sp>
      </p:grpSp>
      <p:sp>
        <p:nvSpPr>
          <p:cNvPr id="740469" name="Line 117"/>
          <p:cNvSpPr>
            <a:spLocks noChangeShapeType="1"/>
          </p:cNvSpPr>
          <p:nvPr/>
        </p:nvSpPr>
        <p:spPr bwMode="auto">
          <a:xfrm>
            <a:off x="3330575" y="3543300"/>
            <a:ext cx="363538" cy="287338"/>
          </a:xfrm>
          <a:prstGeom prst="line">
            <a:avLst/>
          </a:prstGeom>
          <a:noFill/>
          <a:ln w="50800">
            <a:solidFill>
              <a:schemeClr val="tx1"/>
            </a:solidFill>
            <a:round/>
            <a:headEnd type="none" w="sm" len="sm"/>
            <a:tailEnd type="none" w="sm" len="sm"/>
          </a:ln>
          <a:effectLst/>
        </p:spPr>
        <p:txBody>
          <a:bodyPr anchor="ctr">
            <a:spAutoFit/>
          </a:bodyPr>
          <a:lstStyle/>
          <a:p>
            <a:endParaRPr lang="es-ES"/>
          </a:p>
        </p:txBody>
      </p:sp>
      <p:sp>
        <p:nvSpPr>
          <p:cNvPr id="740470" name="Line 118"/>
          <p:cNvSpPr>
            <a:spLocks noChangeShapeType="1"/>
          </p:cNvSpPr>
          <p:nvPr/>
        </p:nvSpPr>
        <p:spPr bwMode="auto">
          <a:xfrm flipV="1">
            <a:off x="3195638" y="3948113"/>
            <a:ext cx="609600" cy="288925"/>
          </a:xfrm>
          <a:prstGeom prst="line">
            <a:avLst/>
          </a:prstGeom>
          <a:noFill/>
          <a:ln w="50800">
            <a:solidFill>
              <a:schemeClr val="tx1"/>
            </a:solidFill>
            <a:round/>
            <a:headEnd type="none" w="sm" len="sm"/>
            <a:tailEnd type="none" w="sm" len="sm"/>
          </a:ln>
          <a:effectLst/>
        </p:spPr>
        <p:txBody>
          <a:bodyPr anchor="ctr">
            <a:spAutoFit/>
          </a:bodyPr>
          <a:lstStyle/>
          <a:p>
            <a:endParaRPr lang="es-ES"/>
          </a:p>
        </p:txBody>
      </p:sp>
      <p:sp>
        <p:nvSpPr>
          <p:cNvPr id="740471" name="Line 119"/>
          <p:cNvSpPr>
            <a:spLocks noChangeShapeType="1"/>
          </p:cNvSpPr>
          <p:nvPr/>
        </p:nvSpPr>
        <p:spPr bwMode="auto">
          <a:xfrm flipV="1">
            <a:off x="4906963" y="3421063"/>
            <a:ext cx="636587" cy="461962"/>
          </a:xfrm>
          <a:prstGeom prst="line">
            <a:avLst/>
          </a:prstGeom>
          <a:noFill/>
          <a:ln w="50800">
            <a:solidFill>
              <a:schemeClr val="tx1"/>
            </a:solidFill>
            <a:round/>
            <a:headEnd type="none" w="sm" len="sm"/>
            <a:tailEnd type="none" w="sm" len="sm"/>
          </a:ln>
          <a:effectLst/>
        </p:spPr>
        <p:txBody>
          <a:bodyPr anchor="ctr">
            <a:spAutoFit/>
          </a:bodyPr>
          <a:lstStyle/>
          <a:p>
            <a:endParaRPr lang="es-ES"/>
          </a:p>
        </p:txBody>
      </p:sp>
      <p:sp>
        <p:nvSpPr>
          <p:cNvPr id="740472" name="Line 120"/>
          <p:cNvSpPr>
            <a:spLocks noChangeShapeType="1"/>
          </p:cNvSpPr>
          <p:nvPr/>
        </p:nvSpPr>
        <p:spPr bwMode="auto">
          <a:xfrm>
            <a:off x="5029200" y="3948113"/>
            <a:ext cx="385763" cy="319087"/>
          </a:xfrm>
          <a:prstGeom prst="line">
            <a:avLst/>
          </a:prstGeom>
          <a:noFill/>
          <a:ln w="50800">
            <a:solidFill>
              <a:schemeClr val="tx1"/>
            </a:solidFill>
            <a:round/>
            <a:headEnd type="none" w="sm" len="sm"/>
            <a:tailEnd type="none" w="sm" len="sm"/>
          </a:ln>
          <a:effectLst/>
        </p:spPr>
        <p:txBody>
          <a:bodyPr wrap="none" anchor="ctr">
            <a:spAutoFit/>
          </a:bodyPr>
          <a:lstStyle/>
          <a:p>
            <a:endParaRPr lang="es-ES"/>
          </a:p>
        </p:txBody>
      </p:sp>
      <p:sp>
        <p:nvSpPr>
          <p:cNvPr id="740473" name="Line 121"/>
          <p:cNvSpPr>
            <a:spLocks noChangeShapeType="1"/>
          </p:cNvSpPr>
          <p:nvPr/>
        </p:nvSpPr>
        <p:spPr bwMode="auto">
          <a:xfrm flipV="1">
            <a:off x="3786188" y="3862388"/>
            <a:ext cx="1101725" cy="84137"/>
          </a:xfrm>
          <a:prstGeom prst="line">
            <a:avLst/>
          </a:prstGeom>
          <a:noFill/>
          <a:ln w="76200">
            <a:solidFill>
              <a:schemeClr val="tx1"/>
            </a:solidFill>
            <a:round/>
            <a:headEnd type="none" w="sm" len="sm"/>
            <a:tailEnd type="none" w="sm" len="sm"/>
          </a:ln>
          <a:effectLst/>
        </p:spPr>
        <p:txBody>
          <a:bodyPr anchor="ctr">
            <a:spAutoFit/>
          </a:bodyPr>
          <a:lstStyle/>
          <a:p>
            <a:endParaRPr lang="es-ES"/>
          </a:p>
        </p:txBody>
      </p:sp>
      <p:grpSp>
        <p:nvGrpSpPr>
          <p:cNvPr id="740474" name="Group 122"/>
          <p:cNvGrpSpPr>
            <a:grpSpLocks/>
          </p:cNvGrpSpPr>
          <p:nvPr/>
        </p:nvGrpSpPr>
        <p:grpSpPr bwMode="auto">
          <a:xfrm rot="468541">
            <a:off x="6691313" y="4125913"/>
            <a:ext cx="414337" cy="192087"/>
            <a:chOff x="4704" y="192"/>
            <a:chExt cx="1712" cy="1413"/>
          </a:xfrm>
        </p:grpSpPr>
        <p:sp>
          <p:nvSpPr>
            <p:cNvPr id="740475" name="Oval 123"/>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476" name="Oval 124"/>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477" name="Oval 125"/>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478" name="Oval 126"/>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479" name="Oval 127"/>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480" name="Oval 128"/>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481" name="Oval 129"/>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482" name="Oval 130"/>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483" name="Oval 131"/>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484" name="Oval 132"/>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485" name="Oval 133"/>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486" name="Freeform 134"/>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487" name="Oval 135"/>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488" name="Group 136"/>
          <p:cNvGrpSpPr>
            <a:grpSpLocks/>
          </p:cNvGrpSpPr>
          <p:nvPr/>
        </p:nvGrpSpPr>
        <p:grpSpPr bwMode="auto">
          <a:xfrm rot="468541">
            <a:off x="6577013" y="4433888"/>
            <a:ext cx="412750" cy="193675"/>
            <a:chOff x="4704" y="192"/>
            <a:chExt cx="1712" cy="1413"/>
          </a:xfrm>
        </p:grpSpPr>
        <p:sp>
          <p:nvSpPr>
            <p:cNvPr id="740489" name="Oval 137"/>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490" name="Oval 138"/>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491" name="Oval 139"/>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492" name="Oval 140"/>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493" name="Oval 141"/>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494" name="Oval 142"/>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495" name="Oval 143"/>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496" name="Oval 144"/>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497" name="Oval 145"/>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498" name="Oval 146"/>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499" name="Oval 147"/>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00" name="Freeform 148"/>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501" name="Oval 149"/>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502" name="Group 150"/>
          <p:cNvGrpSpPr>
            <a:grpSpLocks/>
          </p:cNvGrpSpPr>
          <p:nvPr/>
        </p:nvGrpSpPr>
        <p:grpSpPr bwMode="auto">
          <a:xfrm rot="468541">
            <a:off x="6472238" y="4679950"/>
            <a:ext cx="412750" cy="195263"/>
            <a:chOff x="4704" y="192"/>
            <a:chExt cx="1712" cy="1413"/>
          </a:xfrm>
        </p:grpSpPr>
        <p:sp>
          <p:nvSpPr>
            <p:cNvPr id="740503" name="Oval 151"/>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504" name="Oval 152"/>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505" name="Oval 153"/>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06" name="Oval 154"/>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507" name="Oval 155"/>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08" name="Oval 156"/>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509" name="Oval 157"/>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510" name="Oval 158"/>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511" name="Oval 159"/>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12" name="Oval 160"/>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513" name="Oval 161"/>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14" name="Freeform 162"/>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515" name="Oval 163"/>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516" name="Group 164"/>
          <p:cNvGrpSpPr>
            <a:grpSpLocks/>
          </p:cNvGrpSpPr>
          <p:nvPr/>
        </p:nvGrpSpPr>
        <p:grpSpPr bwMode="auto">
          <a:xfrm rot="468541">
            <a:off x="6365875" y="4927600"/>
            <a:ext cx="412750" cy="193675"/>
            <a:chOff x="4704" y="192"/>
            <a:chExt cx="1712" cy="1413"/>
          </a:xfrm>
        </p:grpSpPr>
        <p:sp>
          <p:nvSpPr>
            <p:cNvPr id="740517" name="Oval 165"/>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518" name="Oval 166"/>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519" name="Oval 167"/>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20" name="Oval 168"/>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521" name="Oval 169"/>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22" name="Oval 170"/>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523" name="Oval 171"/>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524" name="Oval 172"/>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525" name="Oval 173"/>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26" name="Oval 174"/>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527" name="Oval 175"/>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28" name="Freeform 176"/>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529" name="Oval 177"/>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530" name="Group 178"/>
          <p:cNvGrpSpPr>
            <a:grpSpLocks/>
          </p:cNvGrpSpPr>
          <p:nvPr/>
        </p:nvGrpSpPr>
        <p:grpSpPr bwMode="auto">
          <a:xfrm rot="-717412">
            <a:off x="6727825" y="2854325"/>
            <a:ext cx="412750" cy="195263"/>
            <a:chOff x="4704" y="192"/>
            <a:chExt cx="1712" cy="1413"/>
          </a:xfrm>
        </p:grpSpPr>
        <p:sp>
          <p:nvSpPr>
            <p:cNvPr id="740531" name="Oval 179"/>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532" name="Oval 180"/>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533" name="Oval 181"/>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34" name="Oval 182"/>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535" name="Oval 183"/>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36" name="Oval 184"/>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537" name="Oval 185"/>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538" name="Oval 186"/>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539" name="Oval 187"/>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40" name="Oval 188"/>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541" name="Oval 189"/>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42" name="Freeform 190"/>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543" name="Oval 191"/>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544" name="Group 192"/>
          <p:cNvGrpSpPr>
            <a:grpSpLocks/>
          </p:cNvGrpSpPr>
          <p:nvPr/>
        </p:nvGrpSpPr>
        <p:grpSpPr bwMode="auto">
          <a:xfrm rot="-717412">
            <a:off x="6731000" y="3186113"/>
            <a:ext cx="414338" cy="193675"/>
            <a:chOff x="4704" y="192"/>
            <a:chExt cx="1712" cy="1413"/>
          </a:xfrm>
        </p:grpSpPr>
        <p:sp>
          <p:nvSpPr>
            <p:cNvPr id="740545" name="Oval 193"/>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546" name="Oval 194"/>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547" name="Oval 195"/>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48" name="Oval 196"/>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549" name="Oval 197"/>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50" name="Oval 198"/>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551" name="Oval 199"/>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552" name="Oval 200"/>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553" name="Oval 201"/>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54" name="Oval 202"/>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555" name="Oval 203"/>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56" name="Freeform 204"/>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557" name="Oval 205"/>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558" name="Group 206"/>
          <p:cNvGrpSpPr>
            <a:grpSpLocks/>
          </p:cNvGrpSpPr>
          <p:nvPr/>
        </p:nvGrpSpPr>
        <p:grpSpPr bwMode="auto">
          <a:xfrm rot="-717412">
            <a:off x="6721475" y="3452813"/>
            <a:ext cx="414338" cy="193675"/>
            <a:chOff x="4704" y="192"/>
            <a:chExt cx="1712" cy="1413"/>
          </a:xfrm>
        </p:grpSpPr>
        <p:sp>
          <p:nvSpPr>
            <p:cNvPr id="740559" name="Oval 207"/>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560" name="Oval 208"/>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561" name="Oval 209"/>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62" name="Oval 210"/>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563" name="Oval 211"/>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64" name="Oval 212"/>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565" name="Oval 213"/>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566" name="Oval 214"/>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567" name="Oval 215"/>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68" name="Oval 216"/>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569" name="Oval 217"/>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70" name="Freeform 218"/>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571" name="Oval 219"/>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572" name="Group 220"/>
          <p:cNvGrpSpPr>
            <a:grpSpLocks/>
          </p:cNvGrpSpPr>
          <p:nvPr/>
        </p:nvGrpSpPr>
        <p:grpSpPr bwMode="auto">
          <a:xfrm rot="-717412">
            <a:off x="6710363" y="3717925"/>
            <a:ext cx="412750" cy="193675"/>
            <a:chOff x="4704" y="192"/>
            <a:chExt cx="1712" cy="1413"/>
          </a:xfrm>
        </p:grpSpPr>
        <p:sp>
          <p:nvSpPr>
            <p:cNvPr id="740573" name="Oval 221"/>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574" name="Oval 222"/>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575" name="Oval 223"/>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76" name="Oval 224"/>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577" name="Oval 225"/>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78" name="Oval 226"/>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579" name="Oval 227"/>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580" name="Oval 228"/>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581" name="Oval 229"/>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82" name="Oval 230"/>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583" name="Oval 231"/>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84" name="Freeform 232"/>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585" name="Oval 233"/>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586" name="Group 234"/>
          <p:cNvGrpSpPr>
            <a:grpSpLocks/>
          </p:cNvGrpSpPr>
          <p:nvPr/>
        </p:nvGrpSpPr>
        <p:grpSpPr bwMode="auto">
          <a:xfrm rot="1137086" flipH="1">
            <a:off x="1708150" y="2767013"/>
            <a:ext cx="412750" cy="195262"/>
            <a:chOff x="4704" y="192"/>
            <a:chExt cx="1712" cy="1413"/>
          </a:xfrm>
        </p:grpSpPr>
        <p:sp>
          <p:nvSpPr>
            <p:cNvPr id="740587" name="Oval 235"/>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588" name="Oval 236"/>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589" name="Oval 237"/>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90" name="Oval 238"/>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591" name="Oval 239"/>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92" name="Oval 240"/>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593" name="Oval 241"/>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594" name="Oval 242"/>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595" name="Oval 243"/>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596" name="Oval 244"/>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597" name="Oval 245"/>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598" name="Freeform 246"/>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599" name="Oval 247"/>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600" name="Group 248"/>
          <p:cNvGrpSpPr>
            <a:grpSpLocks/>
          </p:cNvGrpSpPr>
          <p:nvPr/>
        </p:nvGrpSpPr>
        <p:grpSpPr bwMode="auto">
          <a:xfrm rot="1137086" flipH="1">
            <a:off x="1660525" y="3095625"/>
            <a:ext cx="412750" cy="193675"/>
            <a:chOff x="4704" y="192"/>
            <a:chExt cx="1712" cy="1413"/>
          </a:xfrm>
        </p:grpSpPr>
        <p:sp>
          <p:nvSpPr>
            <p:cNvPr id="740601" name="Oval 249"/>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602" name="Oval 250"/>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603" name="Oval 251"/>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04" name="Oval 252"/>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605" name="Oval 253"/>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06" name="Oval 254"/>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607" name="Oval 255"/>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608" name="Oval 256"/>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609" name="Oval 257"/>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10" name="Oval 258"/>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611" name="Oval 259"/>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12" name="Freeform 260"/>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613" name="Oval 261"/>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614" name="Group 262"/>
          <p:cNvGrpSpPr>
            <a:grpSpLocks/>
          </p:cNvGrpSpPr>
          <p:nvPr/>
        </p:nvGrpSpPr>
        <p:grpSpPr bwMode="auto">
          <a:xfrm rot="1137086" flipH="1">
            <a:off x="1635125" y="3360738"/>
            <a:ext cx="414338" cy="193675"/>
            <a:chOff x="4704" y="192"/>
            <a:chExt cx="1712" cy="1413"/>
          </a:xfrm>
        </p:grpSpPr>
        <p:sp>
          <p:nvSpPr>
            <p:cNvPr id="740615" name="Oval 263"/>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616" name="Oval 264"/>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617" name="Oval 265"/>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18" name="Oval 266"/>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619" name="Oval 267"/>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20" name="Oval 268"/>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621" name="Oval 269"/>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622" name="Oval 270"/>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623" name="Oval 271"/>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24" name="Oval 272"/>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625" name="Oval 273"/>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26" name="Freeform 274"/>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627" name="Oval 275"/>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628" name="Group 276"/>
          <p:cNvGrpSpPr>
            <a:grpSpLocks/>
          </p:cNvGrpSpPr>
          <p:nvPr/>
        </p:nvGrpSpPr>
        <p:grpSpPr bwMode="auto">
          <a:xfrm rot="1137086" flipH="1">
            <a:off x="1611313" y="3625850"/>
            <a:ext cx="414337" cy="195263"/>
            <a:chOff x="4704" y="192"/>
            <a:chExt cx="1712" cy="1413"/>
          </a:xfrm>
        </p:grpSpPr>
        <p:sp>
          <p:nvSpPr>
            <p:cNvPr id="740629" name="Oval 277"/>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630" name="Oval 278"/>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631" name="Oval 279"/>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32" name="Oval 280"/>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633" name="Oval 281"/>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34" name="Oval 282"/>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635" name="Oval 283"/>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636" name="Oval 284"/>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637" name="Oval 285"/>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38" name="Oval 286"/>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639" name="Oval 287"/>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40" name="Freeform 288"/>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641" name="Oval 289"/>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642" name="Group 290"/>
          <p:cNvGrpSpPr>
            <a:grpSpLocks/>
          </p:cNvGrpSpPr>
          <p:nvPr/>
        </p:nvGrpSpPr>
        <p:grpSpPr bwMode="auto">
          <a:xfrm rot="21487057" flipH="1">
            <a:off x="1446213" y="3959225"/>
            <a:ext cx="414337" cy="192088"/>
            <a:chOff x="4704" y="192"/>
            <a:chExt cx="1712" cy="1413"/>
          </a:xfrm>
        </p:grpSpPr>
        <p:sp>
          <p:nvSpPr>
            <p:cNvPr id="740643" name="Oval 291"/>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644" name="Oval 292"/>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645" name="Oval 293"/>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46" name="Oval 294"/>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647" name="Oval 295"/>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48" name="Oval 296"/>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649" name="Oval 297"/>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650" name="Oval 298"/>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651" name="Oval 299"/>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52" name="Oval 300"/>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653" name="Oval 301"/>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54" name="Freeform 302"/>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655" name="Oval 303"/>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656" name="Group 304"/>
          <p:cNvGrpSpPr>
            <a:grpSpLocks/>
          </p:cNvGrpSpPr>
          <p:nvPr/>
        </p:nvGrpSpPr>
        <p:grpSpPr bwMode="auto">
          <a:xfrm rot="21487057" flipH="1">
            <a:off x="1525588" y="4276725"/>
            <a:ext cx="412750" cy="195263"/>
            <a:chOff x="4704" y="192"/>
            <a:chExt cx="1712" cy="1413"/>
          </a:xfrm>
        </p:grpSpPr>
        <p:sp>
          <p:nvSpPr>
            <p:cNvPr id="740657" name="Oval 305"/>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658" name="Oval 306"/>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659" name="Oval 307"/>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60" name="Oval 308"/>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661" name="Oval 309"/>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62" name="Oval 310"/>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663" name="Oval 311"/>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664" name="Oval 312"/>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665" name="Oval 313"/>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66" name="Oval 314"/>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667" name="Oval 315"/>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68" name="Freeform 316"/>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669" name="Oval 317"/>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670" name="Group 318"/>
          <p:cNvGrpSpPr>
            <a:grpSpLocks/>
          </p:cNvGrpSpPr>
          <p:nvPr/>
        </p:nvGrpSpPr>
        <p:grpSpPr bwMode="auto">
          <a:xfrm rot="21487057" flipH="1">
            <a:off x="1604963" y="4532313"/>
            <a:ext cx="412750" cy="193675"/>
            <a:chOff x="4704" y="192"/>
            <a:chExt cx="1712" cy="1413"/>
          </a:xfrm>
        </p:grpSpPr>
        <p:sp>
          <p:nvSpPr>
            <p:cNvPr id="740671" name="Oval 319"/>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672" name="Oval 320"/>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673" name="Oval 321"/>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74" name="Oval 322"/>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675" name="Oval 323"/>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76" name="Oval 324"/>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677" name="Oval 325"/>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678" name="Oval 326"/>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679" name="Oval 327"/>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80" name="Oval 328"/>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681" name="Oval 329"/>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82" name="Freeform 330"/>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683" name="Oval 331"/>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grpSp>
        <p:nvGrpSpPr>
          <p:cNvPr id="740684" name="Group 332"/>
          <p:cNvGrpSpPr>
            <a:grpSpLocks/>
          </p:cNvGrpSpPr>
          <p:nvPr/>
        </p:nvGrpSpPr>
        <p:grpSpPr bwMode="auto">
          <a:xfrm rot="21487057" flipH="1">
            <a:off x="1681163" y="4787900"/>
            <a:ext cx="414337" cy="195263"/>
            <a:chOff x="4704" y="192"/>
            <a:chExt cx="1712" cy="1413"/>
          </a:xfrm>
        </p:grpSpPr>
        <p:sp>
          <p:nvSpPr>
            <p:cNvPr id="740685" name="Oval 333"/>
            <p:cNvSpPr>
              <a:spLocks noChangeArrowheads="1"/>
            </p:cNvSpPr>
            <p:nvPr/>
          </p:nvSpPr>
          <p:spPr bwMode="auto">
            <a:xfrm>
              <a:off x="5883" y="577"/>
              <a:ext cx="533" cy="601"/>
            </a:xfrm>
            <a:prstGeom prst="ellipse">
              <a:avLst/>
            </a:prstGeom>
            <a:solidFill>
              <a:srgbClr val="FFFFFF"/>
            </a:solidFill>
            <a:ln w="6350">
              <a:solidFill>
                <a:srgbClr val="000000"/>
              </a:solidFill>
              <a:round/>
              <a:headEnd/>
              <a:tailEnd/>
            </a:ln>
          </p:spPr>
          <p:txBody>
            <a:bodyPr/>
            <a:lstStyle/>
            <a:p>
              <a:endParaRPr lang="es-ES"/>
            </a:p>
          </p:txBody>
        </p:sp>
        <p:sp>
          <p:nvSpPr>
            <p:cNvPr id="740686" name="Oval 334"/>
            <p:cNvSpPr>
              <a:spLocks noChangeArrowheads="1"/>
            </p:cNvSpPr>
            <p:nvPr/>
          </p:nvSpPr>
          <p:spPr bwMode="auto">
            <a:xfrm>
              <a:off x="5236" y="235"/>
              <a:ext cx="420" cy="471"/>
            </a:xfrm>
            <a:prstGeom prst="ellipse">
              <a:avLst/>
            </a:prstGeom>
            <a:solidFill>
              <a:srgbClr val="FFFFFF"/>
            </a:solidFill>
            <a:ln w="6350">
              <a:solidFill>
                <a:srgbClr val="000000"/>
              </a:solidFill>
              <a:round/>
              <a:headEnd/>
              <a:tailEnd/>
            </a:ln>
          </p:spPr>
          <p:txBody>
            <a:bodyPr/>
            <a:lstStyle/>
            <a:p>
              <a:endParaRPr lang="es-ES"/>
            </a:p>
          </p:txBody>
        </p:sp>
        <p:sp>
          <p:nvSpPr>
            <p:cNvPr id="740687" name="Oval 335"/>
            <p:cNvSpPr>
              <a:spLocks noChangeArrowheads="1"/>
            </p:cNvSpPr>
            <p:nvPr/>
          </p:nvSpPr>
          <p:spPr bwMode="auto">
            <a:xfrm>
              <a:off x="5578" y="192"/>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88" name="Oval 336"/>
            <p:cNvSpPr>
              <a:spLocks noChangeArrowheads="1"/>
            </p:cNvSpPr>
            <p:nvPr/>
          </p:nvSpPr>
          <p:spPr bwMode="auto">
            <a:xfrm>
              <a:off x="4893" y="833"/>
              <a:ext cx="609" cy="687"/>
            </a:xfrm>
            <a:prstGeom prst="ellipse">
              <a:avLst/>
            </a:prstGeom>
            <a:solidFill>
              <a:srgbClr val="FFFFFF"/>
            </a:solidFill>
            <a:ln w="6350">
              <a:solidFill>
                <a:srgbClr val="000000"/>
              </a:solidFill>
              <a:round/>
              <a:headEnd/>
              <a:tailEnd/>
            </a:ln>
          </p:spPr>
          <p:txBody>
            <a:bodyPr/>
            <a:lstStyle/>
            <a:p>
              <a:endParaRPr lang="es-ES"/>
            </a:p>
          </p:txBody>
        </p:sp>
        <p:sp>
          <p:nvSpPr>
            <p:cNvPr id="740689" name="Oval 337"/>
            <p:cNvSpPr>
              <a:spLocks noChangeArrowheads="1"/>
            </p:cNvSpPr>
            <p:nvPr/>
          </p:nvSpPr>
          <p:spPr bwMode="auto">
            <a:xfrm>
              <a:off x="4856" y="321"/>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90" name="Oval 338"/>
            <p:cNvSpPr>
              <a:spLocks noChangeArrowheads="1"/>
            </p:cNvSpPr>
            <p:nvPr/>
          </p:nvSpPr>
          <p:spPr bwMode="auto">
            <a:xfrm>
              <a:off x="5959" y="364"/>
              <a:ext cx="419" cy="470"/>
            </a:xfrm>
            <a:prstGeom prst="ellipse">
              <a:avLst/>
            </a:prstGeom>
            <a:solidFill>
              <a:srgbClr val="FFFFFF"/>
            </a:solidFill>
            <a:ln w="6350">
              <a:solidFill>
                <a:srgbClr val="000000"/>
              </a:solidFill>
              <a:round/>
              <a:headEnd/>
              <a:tailEnd/>
            </a:ln>
          </p:spPr>
          <p:txBody>
            <a:bodyPr/>
            <a:lstStyle/>
            <a:p>
              <a:endParaRPr lang="es-ES"/>
            </a:p>
          </p:txBody>
        </p:sp>
        <p:sp>
          <p:nvSpPr>
            <p:cNvPr id="740691" name="Oval 339"/>
            <p:cNvSpPr>
              <a:spLocks noChangeArrowheads="1"/>
            </p:cNvSpPr>
            <p:nvPr/>
          </p:nvSpPr>
          <p:spPr bwMode="auto">
            <a:xfrm>
              <a:off x="5845" y="192"/>
              <a:ext cx="381" cy="428"/>
            </a:xfrm>
            <a:prstGeom prst="ellipse">
              <a:avLst/>
            </a:prstGeom>
            <a:solidFill>
              <a:srgbClr val="FFFFFF"/>
            </a:solidFill>
            <a:ln w="6350">
              <a:solidFill>
                <a:srgbClr val="000000"/>
              </a:solidFill>
              <a:round/>
              <a:headEnd/>
              <a:tailEnd/>
            </a:ln>
          </p:spPr>
          <p:txBody>
            <a:bodyPr/>
            <a:lstStyle/>
            <a:p>
              <a:endParaRPr lang="es-ES"/>
            </a:p>
          </p:txBody>
        </p:sp>
        <p:sp>
          <p:nvSpPr>
            <p:cNvPr id="740692" name="Oval 340"/>
            <p:cNvSpPr>
              <a:spLocks noChangeArrowheads="1"/>
            </p:cNvSpPr>
            <p:nvPr/>
          </p:nvSpPr>
          <p:spPr bwMode="auto">
            <a:xfrm>
              <a:off x="5368" y="912"/>
              <a:ext cx="912" cy="521"/>
            </a:xfrm>
            <a:prstGeom prst="ellipse">
              <a:avLst/>
            </a:prstGeom>
            <a:solidFill>
              <a:srgbClr val="FFFFFF"/>
            </a:solidFill>
            <a:ln w="6350">
              <a:solidFill>
                <a:srgbClr val="000000"/>
              </a:solidFill>
              <a:round/>
              <a:headEnd/>
              <a:tailEnd/>
            </a:ln>
          </p:spPr>
          <p:txBody>
            <a:bodyPr/>
            <a:lstStyle/>
            <a:p>
              <a:endParaRPr lang="es-ES"/>
            </a:p>
          </p:txBody>
        </p:sp>
        <p:sp>
          <p:nvSpPr>
            <p:cNvPr id="740693" name="Oval 341"/>
            <p:cNvSpPr>
              <a:spLocks noChangeArrowheads="1"/>
            </p:cNvSpPr>
            <p:nvPr/>
          </p:nvSpPr>
          <p:spPr bwMode="auto">
            <a:xfrm>
              <a:off x="4741" y="963"/>
              <a:ext cx="343" cy="385"/>
            </a:xfrm>
            <a:prstGeom prst="ellipse">
              <a:avLst/>
            </a:prstGeom>
            <a:solidFill>
              <a:srgbClr val="FFFFFF"/>
            </a:solidFill>
            <a:ln w="6350">
              <a:solidFill>
                <a:srgbClr val="000000"/>
              </a:solidFill>
              <a:round/>
              <a:headEnd/>
              <a:tailEnd/>
            </a:ln>
          </p:spPr>
          <p:txBody>
            <a:bodyPr/>
            <a:lstStyle/>
            <a:p>
              <a:endParaRPr lang="es-ES"/>
            </a:p>
          </p:txBody>
        </p:sp>
        <p:sp>
          <p:nvSpPr>
            <p:cNvPr id="740694" name="Oval 342"/>
            <p:cNvSpPr>
              <a:spLocks noChangeArrowheads="1"/>
            </p:cNvSpPr>
            <p:nvPr/>
          </p:nvSpPr>
          <p:spPr bwMode="auto">
            <a:xfrm>
              <a:off x="4704" y="663"/>
              <a:ext cx="341" cy="385"/>
            </a:xfrm>
            <a:prstGeom prst="ellipse">
              <a:avLst/>
            </a:prstGeom>
            <a:solidFill>
              <a:srgbClr val="FFFFFF"/>
            </a:solidFill>
            <a:ln w="6350">
              <a:solidFill>
                <a:srgbClr val="000000"/>
              </a:solidFill>
              <a:round/>
              <a:headEnd/>
              <a:tailEnd/>
            </a:ln>
          </p:spPr>
          <p:txBody>
            <a:bodyPr/>
            <a:lstStyle/>
            <a:p>
              <a:endParaRPr lang="es-ES"/>
            </a:p>
          </p:txBody>
        </p:sp>
        <p:sp>
          <p:nvSpPr>
            <p:cNvPr id="740695" name="Oval 343"/>
            <p:cNvSpPr>
              <a:spLocks noChangeArrowheads="1"/>
            </p:cNvSpPr>
            <p:nvPr/>
          </p:nvSpPr>
          <p:spPr bwMode="auto">
            <a:xfrm>
              <a:off x="5313" y="1005"/>
              <a:ext cx="533" cy="600"/>
            </a:xfrm>
            <a:prstGeom prst="ellipse">
              <a:avLst/>
            </a:prstGeom>
            <a:solidFill>
              <a:srgbClr val="FFFFFF"/>
            </a:solidFill>
            <a:ln w="6350">
              <a:solidFill>
                <a:srgbClr val="000000"/>
              </a:solidFill>
              <a:round/>
              <a:headEnd/>
              <a:tailEnd/>
            </a:ln>
          </p:spPr>
          <p:txBody>
            <a:bodyPr/>
            <a:lstStyle/>
            <a:p>
              <a:endParaRPr lang="es-ES"/>
            </a:p>
          </p:txBody>
        </p:sp>
        <p:sp>
          <p:nvSpPr>
            <p:cNvPr id="740696" name="Freeform 344"/>
            <p:cNvSpPr>
              <a:spLocks/>
            </p:cNvSpPr>
            <p:nvPr/>
          </p:nvSpPr>
          <p:spPr bwMode="auto">
            <a:xfrm>
              <a:off x="4842" y="306"/>
              <a:ext cx="1478" cy="1116"/>
            </a:xfrm>
            <a:custGeom>
              <a:avLst/>
              <a:gdLst/>
              <a:ahLst/>
              <a:cxnLst>
                <a:cxn ang="0">
                  <a:pos x="790" y="194"/>
                </a:cxn>
                <a:cxn ang="0">
                  <a:pos x="898" y="56"/>
                </a:cxn>
                <a:cxn ang="0">
                  <a:pos x="1376" y="64"/>
                </a:cxn>
                <a:cxn ang="0">
                  <a:pos x="1714" y="0"/>
                </a:cxn>
                <a:cxn ang="0">
                  <a:pos x="2142" y="232"/>
                </a:cxn>
                <a:cxn ang="0">
                  <a:pos x="2356" y="166"/>
                </a:cxn>
                <a:cxn ang="0">
                  <a:pos x="2471" y="194"/>
                </a:cxn>
                <a:cxn ang="0">
                  <a:pos x="2496" y="768"/>
                </a:cxn>
                <a:cxn ang="0">
                  <a:pos x="2562" y="860"/>
                </a:cxn>
                <a:cxn ang="0">
                  <a:pos x="2365" y="1305"/>
                </a:cxn>
                <a:cxn ang="0">
                  <a:pos x="2150" y="999"/>
                </a:cxn>
                <a:cxn ang="0">
                  <a:pos x="2092" y="1157"/>
                </a:cxn>
                <a:cxn ang="0">
                  <a:pos x="1788" y="1767"/>
                </a:cxn>
                <a:cxn ang="0">
                  <a:pos x="774" y="1935"/>
                </a:cxn>
                <a:cxn ang="0">
                  <a:pos x="247" y="1815"/>
                </a:cxn>
                <a:cxn ang="0">
                  <a:pos x="82" y="1435"/>
                </a:cxn>
                <a:cxn ang="0">
                  <a:pos x="82" y="1046"/>
                </a:cxn>
                <a:cxn ang="0">
                  <a:pos x="0" y="722"/>
                </a:cxn>
                <a:cxn ang="0">
                  <a:pos x="790" y="194"/>
                </a:cxn>
              </a:cxnLst>
              <a:rect l="0" t="0" r="r" b="b"/>
              <a:pathLst>
                <a:path w="2562" h="1935">
                  <a:moveTo>
                    <a:pt x="790" y="194"/>
                  </a:moveTo>
                  <a:lnTo>
                    <a:pt x="898" y="56"/>
                  </a:lnTo>
                  <a:lnTo>
                    <a:pt x="1376" y="64"/>
                  </a:lnTo>
                  <a:lnTo>
                    <a:pt x="1714" y="0"/>
                  </a:lnTo>
                  <a:lnTo>
                    <a:pt x="2142" y="232"/>
                  </a:lnTo>
                  <a:lnTo>
                    <a:pt x="2356" y="166"/>
                  </a:lnTo>
                  <a:lnTo>
                    <a:pt x="2471" y="194"/>
                  </a:lnTo>
                  <a:lnTo>
                    <a:pt x="2496" y="768"/>
                  </a:lnTo>
                  <a:lnTo>
                    <a:pt x="2562" y="860"/>
                  </a:lnTo>
                  <a:lnTo>
                    <a:pt x="2365" y="1305"/>
                  </a:lnTo>
                  <a:lnTo>
                    <a:pt x="2150" y="999"/>
                  </a:lnTo>
                  <a:lnTo>
                    <a:pt x="2092" y="1157"/>
                  </a:lnTo>
                  <a:lnTo>
                    <a:pt x="1788" y="1767"/>
                  </a:lnTo>
                  <a:lnTo>
                    <a:pt x="774" y="1935"/>
                  </a:lnTo>
                  <a:lnTo>
                    <a:pt x="247" y="1815"/>
                  </a:lnTo>
                  <a:lnTo>
                    <a:pt x="82" y="1435"/>
                  </a:lnTo>
                  <a:lnTo>
                    <a:pt x="82" y="1046"/>
                  </a:lnTo>
                  <a:lnTo>
                    <a:pt x="0" y="722"/>
                  </a:lnTo>
                  <a:lnTo>
                    <a:pt x="790" y="194"/>
                  </a:lnTo>
                  <a:close/>
                </a:path>
              </a:pathLst>
            </a:custGeom>
            <a:solidFill>
              <a:srgbClr val="FFFFFF"/>
            </a:solidFill>
            <a:ln w="9525">
              <a:noFill/>
              <a:round/>
              <a:headEnd/>
              <a:tailEnd/>
            </a:ln>
          </p:spPr>
          <p:txBody>
            <a:bodyPr/>
            <a:lstStyle/>
            <a:p>
              <a:endParaRPr lang="es-ES"/>
            </a:p>
          </p:txBody>
        </p:sp>
        <p:sp>
          <p:nvSpPr>
            <p:cNvPr id="740697" name="Oval 345"/>
            <p:cNvSpPr>
              <a:spLocks noChangeArrowheads="1"/>
            </p:cNvSpPr>
            <p:nvPr/>
          </p:nvSpPr>
          <p:spPr bwMode="auto">
            <a:xfrm>
              <a:off x="5535" y="635"/>
              <a:ext cx="719" cy="609"/>
            </a:xfrm>
            <a:prstGeom prst="ellipse">
              <a:avLst/>
            </a:prstGeom>
            <a:solidFill>
              <a:schemeClr val="bg1"/>
            </a:solidFill>
            <a:ln w="25400">
              <a:noFill/>
              <a:round/>
              <a:headEnd type="none" w="sm" len="sm"/>
              <a:tailEnd type="none" w="sm" len="sm"/>
            </a:ln>
            <a:effectLst/>
          </p:spPr>
          <p:txBody>
            <a:bodyPr wrap="none" anchor="ctr">
              <a:spAutoFit/>
            </a:bodyPr>
            <a:lstStyle/>
            <a:p>
              <a:endParaRPr lang="es-ES"/>
            </a:p>
          </p:txBody>
        </p:sp>
      </p:grpSp>
      <p:pic>
        <p:nvPicPr>
          <p:cNvPr id="740699" name="Picture 347"/>
          <p:cNvPicPr>
            <a:picLocks noChangeArrowheads="1"/>
          </p:cNvPicPr>
          <p:nvPr/>
        </p:nvPicPr>
        <p:blipFill>
          <a:blip r:embed="rId4" cstate="print"/>
          <a:srcRect/>
          <a:stretch>
            <a:fillRect/>
          </a:stretch>
        </p:blipFill>
        <p:spPr bwMode="auto">
          <a:xfrm>
            <a:off x="2895600" y="4025900"/>
            <a:ext cx="600075" cy="457200"/>
          </a:xfrm>
          <a:prstGeom prst="rect">
            <a:avLst/>
          </a:prstGeom>
          <a:noFill/>
          <a:ln w="12700">
            <a:noFill/>
            <a:miter lim="800000"/>
            <a:headEnd/>
            <a:tailEnd/>
          </a:ln>
          <a:effectLst/>
        </p:spPr>
      </p:pic>
      <p:pic>
        <p:nvPicPr>
          <p:cNvPr id="740700" name="Picture 348"/>
          <p:cNvPicPr>
            <a:picLocks noChangeArrowheads="1"/>
          </p:cNvPicPr>
          <p:nvPr/>
        </p:nvPicPr>
        <p:blipFill>
          <a:blip r:embed="rId4" cstate="print"/>
          <a:srcRect/>
          <a:stretch>
            <a:fillRect/>
          </a:stretch>
        </p:blipFill>
        <p:spPr bwMode="auto">
          <a:xfrm>
            <a:off x="2895600" y="3340100"/>
            <a:ext cx="600075" cy="457200"/>
          </a:xfrm>
          <a:prstGeom prst="rect">
            <a:avLst/>
          </a:prstGeom>
          <a:noFill/>
          <a:ln w="12700">
            <a:noFill/>
            <a:miter lim="800000"/>
            <a:headEnd/>
            <a:tailEnd/>
          </a:ln>
          <a:effectLst/>
        </p:spPr>
      </p:pic>
      <p:pic>
        <p:nvPicPr>
          <p:cNvPr id="740701" name="Picture 349"/>
          <p:cNvPicPr>
            <a:picLocks noChangeArrowheads="1"/>
          </p:cNvPicPr>
          <p:nvPr/>
        </p:nvPicPr>
        <p:blipFill>
          <a:blip r:embed="rId4" cstate="print"/>
          <a:srcRect/>
          <a:stretch>
            <a:fillRect/>
          </a:stretch>
        </p:blipFill>
        <p:spPr bwMode="auto">
          <a:xfrm>
            <a:off x="3590925" y="3721100"/>
            <a:ext cx="600075" cy="457200"/>
          </a:xfrm>
          <a:prstGeom prst="rect">
            <a:avLst/>
          </a:prstGeom>
          <a:noFill/>
          <a:ln w="12700">
            <a:noFill/>
            <a:miter lim="800000"/>
            <a:headEnd/>
            <a:tailEnd/>
          </a:ln>
          <a:effectLst/>
        </p:spPr>
      </p:pic>
      <p:pic>
        <p:nvPicPr>
          <p:cNvPr id="740702" name="Picture 350"/>
          <p:cNvPicPr>
            <a:picLocks noChangeArrowheads="1"/>
          </p:cNvPicPr>
          <p:nvPr/>
        </p:nvPicPr>
        <p:blipFill>
          <a:blip r:embed="rId4" cstate="print"/>
          <a:srcRect/>
          <a:stretch>
            <a:fillRect/>
          </a:stretch>
        </p:blipFill>
        <p:spPr bwMode="auto">
          <a:xfrm>
            <a:off x="4648200" y="3721100"/>
            <a:ext cx="600075" cy="457200"/>
          </a:xfrm>
          <a:prstGeom prst="rect">
            <a:avLst/>
          </a:prstGeom>
          <a:noFill/>
          <a:ln w="12700">
            <a:noFill/>
            <a:miter lim="800000"/>
            <a:headEnd/>
            <a:tailEnd/>
          </a:ln>
          <a:effectLst/>
        </p:spPr>
      </p:pic>
      <p:pic>
        <p:nvPicPr>
          <p:cNvPr id="740703" name="Picture 351"/>
          <p:cNvPicPr>
            <a:picLocks noChangeArrowheads="1"/>
          </p:cNvPicPr>
          <p:nvPr/>
        </p:nvPicPr>
        <p:blipFill>
          <a:blip r:embed="rId4" cstate="print"/>
          <a:srcRect/>
          <a:stretch>
            <a:fillRect/>
          </a:stretch>
        </p:blipFill>
        <p:spPr bwMode="auto">
          <a:xfrm>
            <a:off x="5257800" y="3263900"/>
            <a:ext cx="600075" cy="457200"/>
          </a:xfrm>
          <a:prstGeom prst="rect">
            <a:avLst/>
          </a:prstGeom>
          <a:noFill/>
          <a:ln w="12700">
            <a:noFill/>
            <a:miter lim="800000"/>
            <a:headEnd/>
            <a:tailEnd/>
          </a:ln>
          <a:effectLst/>
        </p:spPr>
      </p:pic>
      <p:pic>
        <p:nvPicPr>
          <p:cNvPr id="740704" name="Picture 352"/>
          <p:cNvPicPr>
            <a:picLocks noChangeArrowheads="1"/>
          </p:cNvPicPr>
          <p:nvPr/>
        </p:nvPicPr>
        <p:blipFill>
          <a:blip r:embed="rId4" cstate="print"/>
          <a:srcRect/>
          <a:stretch>
            <a:fillRect/>
          </a:stretch>
        </p:blipFill>
        <p:spPr bwMode="auto">
          <a:xfrm>
            <a:off x="5191125" y="4102100"/>
            <a:ext cx="600075" cy="457200"/>
          </a:xfrm>
          <a:prstGeom prst="rect">
            <a:avLst/>
          </a:prstGeom>
          <a:noFill/>
          <a:ln w="12700">
            <a:noFill/>
            <a:miter lim="800000"/>
            <a:headEnd/>
            <a:tailEnd/>
          </a:ln>
          <a:effectLst/>
        </p:spPr>
      </p:pic>
      <p:sp>
        <p:nvSpPr>
          <p:cNvPr id="740705" name="Text Box 353"/>
          <p:cNvSpPr txBox="1">
            <a:spLocks noChangeArrowheads="1"/>
          </p:cNvSpPr>
          <p:nvPr/>
        </p:nvSpPr>
        <p:spPr bwMode="auto">
          <a:xfrm>
            <a:off x="2411413" y="1827213"/>
            <a:ext cx="4051300" cy="825500"/>
          </a:xfrm>
          <a:prstGeom prst="rect">
            <a:avLst/>
          </a:prstGeom>
          <a:noFill/>
          <a:ln w="9525">
            <a:noFill/>
            <a:miter lim="800000"/>
            <a:headEnd/>
            <a:tailEnd/>
          </a:ln>
          <a:effectLst/>
        </p:spPr>
        <p:txBody>
          <a:bodyPr>
            <a:spAutoFit/>
          </a:bodyPr>
          <a:lstStyle/>
          <a:p>
            <a:pPr algn="ctr"/>
            <a:r>
              <a:rPr lang="es-ES" sz="1600" b="1">
                <a:latin typeface="Arial" charset="0"/>
              </a:rPr>
              <a:t>Estos routers han de mantener información sobre muchos flujos y por tanto mucha información de estado</a:t>
            </a:r>
          </a:p>
        </p:txBody>
      </p:sp>
      <p:sp>
        <p:nvSpPr>
          <p:cNvPr id="740706" name="Line 354"/>
          <p:cNvSpPr>
            <a:spLocks noChangeShapeType="1"/>
          </p:cNvSpPr>
          <p:nvPr/>
        </p:nvSpPr>
        <p:spPr bwMode="auto">
          <a:xfrm flipH="1">
            <a:off x="3276600" y="2692400"/>
            <a:ext cx="71438" cy="503238"/>
          </a:xfrm>
          <a:prstGeom prst="line">
            <a:avLst/>
          </a:prstGeom>
          <a:noFill/>
          <a:ln w="9525">
            <a:solidFill>
              <a:schemeClr val="tx1"/>
            </a:solidFill>
            <a:round/>
            <a:headEnd/>
            <a:tailEnd type="triangle" w="med" len="med"/>
          </a:ln>
          <a:effectLst/>
        </p:spPr>
        <p:txBody>
          <a:bodyPr/>
          <a:lstStyle/>
          <a:p>
            <a:endParaRPr lang="es-ES"/>
          </a:p>
        </p:txBody>
      </p:sp>
      <p:sp>
        <p:nvSpPr>
          <p:cNvPr id="740707" name="Line 355"/>
          <p:cNvSpPr>
            <a:spLocks noChangeShapeType="1"/>
          </p:cNvSpPr>
          <p:nvPr/>
        </p:nvSpPr>
        <p:spPr bwMode="auto">
          <a:xfrm>
            <a:off x="5364163" y="2692400"/>
            <a:ext cx="71437" cy="503238"/>
          </a:xfrm>
          <a:prstGeom prst="line">
            <a:avLst/>
          </a:prstGeom>
          <a:noFill/>
          <a:ln w="9525">
            <a:solidFill>
              <a:schemeClr val="tx1"/>
            </a:solidFill>
            <a:round/>
            <a:headEnd/>
            <a:tailEnd type="triangle" w="med" len="med"/>
          </a:ln>
          <a:effectLst/>
        </p:spPr>
        <p:txBody>
          <a:bodyPr/>
          <a:lstStyle/>
          <a:p>
            <a:endParaRPr lang="es-ES"/>
          </a:p>
        </p:txBody>
      </p:sp>
      <p:sp>
        <p:nvSpPr>
          <p:cNvPr id="740708" name="Line 356"/>
          <p:cNvSpPr>
            <a:spLocks noChangeShapeType="1"/>
          </p:cNvSpPr>
          <p:nvPr/>
        </p:nvSpPr>
        <p:spPr bwMode="auto">
          <a:xfrm flipH="1">
            <a:off x="3924300" y="2692400"/>
            <a:ext cx="71438" cy="935038"/>
          </a:xfrm>
          <a:prstGeom prst="line">
            <a:avLst/>
          </a:prstGeom>
          <a:noFill/>
          <a:ln w="9525">
            <a:solidFill>
              <a:schemeClr val="tx1"/>
            </a:solidFill>
            <a:round/>
            <a:headEnd/>
            <a:tailEnd type="triangle" w="med" len="med"/>
          </a:ln>
          <a:effectLst/>
        </p:spPr>
        <p:txBody>
          <a:bodyPr/>
          <a:lstStyle/>
          <a:p>
            <a:endParaRPr lang="es-ES"/>
          </a:p>
        </p:txBody>
      </p:sp>
      <p:sp>
        <p:nvSpPr>
          <p:cNvPr id="740709" name="Line 357"/>
          <p:cNvSpPr>
            <a:spLocks noChangeShapeType="1"/>
          </p:cNvSpPr>
          <p:nvPr/>
        </p:nvSpPr>
        <p:spPr bwMode="auto">
          <a:xfrm>
            <a:off x="4787900" y="2692400"/>
            <a:ext cx="71438" cy="935038"/>
          </a:xfrm>
          <a:prstGeom prst="line">
            <a:avLst/>
          </a:prstGeom>
          <a:noFill/>
          <a:ln w="9525">
            <a:solidFill>
              <a:schemeClr val="tx1"/>
            </a:solidFill>
            <a:round/>
            <a:headEnd/>
            <a:tailEnd type="triangle" w="med" len="med"/>
          </a:ln>
          <a:effectLst/>
        </p:spPr>
        <p:txBody>
          <a:bodyPr/>
          <a:lstStyle/>
          <a:p>
            <a:endParaRPr lang="es-ES"/>
          </a:p>
        </p:txBody>
      </p:sp>
      <p:sp>
        <p:nvSpPr>
          <p:cNvPr id="740711" name="Text Box 359"/>
          <p:cNvSpPr txBox="1">
            <a:spLocks noChangeArrowheads="1"/>
          </p:cNvSpPr>
          <p:nvPr/>
        </p:nvSpPr>
        <p:spPr bwMode="auto">
          <a:xfrm>
            <a:off x="3806825" y="4149725"/>
            <a:ext cx="1270000" cy="701675"/>
          </a:xfrm>
          <a:prstGeom prst="rect">
            <a:avLst/>
          </a:prstGeom>
          <a:noFill/>
          <a:ln w="9525">
            <a:noFill/>
            <a:miter lim="800000"/>
            <a:headEnd/>
            <a:tailEnd/>
          </a:ln>
          <a:effectLst/>
        </p:spPr>
        <p:txBody>
          <a:bodyPr wrap="none">
            <a:spAutoFit/>
          </a:bodyPr>
          <a:lstStyle/>
          <a:p>
            <a:pPr algn="ctr"/>
            <a:r>
              <a:rPr lang="es-ES" sz="2000" b="1">
                <a:latin typeface="Arial" charset="0"/>
              </a:rPr>
              <a:t>‘Core’ de</a:t>
            </a:r>
          </a:p>
          <a:p>
            <a:pPr algn="ctr"/>
            <a:r>
              <a:rPr lang="es-ES" sz="2000" b="1">
                <a:latin typeface="Arial" charset="0"/>
              </a:rPr>
              <a:t>Internet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EED0716D-585F-460E-AB01-7699D6D34108}" type="slidenum">
              <a:rPr lang="es-ES"/>
              <a:pPr/>
              <a:t>36</a:t>
            </a:fld>
            <a:endParaRPr lang="es-ES"/>
          </a:p>
        </p:txBody>
      </p:sp>
      <p:sp>
        <p:nvSpPr>
          <p:cNvPr id="564226" name="Rectangle 2"/>
          <p:cNvSpPr>
            <a:spLocks noGrp="1" noChangeArrowheads="1"/>
          </p:cNvSpPr>
          <p:nvPr>
            <p:ph type="title"/>
          </p:nvPr>
        </p:nvSpPr>
        <p:spPr>
          <a:xfrm>
            <a:off x="685800" y="609600"/>
            <a:ext cx="7772400" cy="803275"/>
          </a:xfrm>
        </p:spPr>
        <p:txBody>
          <a:bodyPr/>
          <a:lstStyle/>
          <a:p>
            <a:r>
              <a:rPr lang="es-ES_tradnl" sz="4000"/>
              <a:t>Problemas de IntServ/RSVP</a:t>
            </a:r>
          </a:p>
        </p:txBody>
      </p:sp>
      <p:sp>
        <p:nvSpPr>
          <p:cNvPr id="564227" name="Rectangle 3"/>
          <p:cNvSpPr>
            <a:spLocks noGrp="1" noChangeArrowheads="1"/>
          </p:cNvSpPr>
          <p:nvPr>
            <p:ph type="body" idx="1"/>
          </p:nvPr>
        </p:nvSpPr>
        <p:spPr>
          <a:xfrm>
            <a:off x="685800" y="1628775"/>
            <a:ext cx="7772400" cy="4395788"/>
          </a:xfrm>
        </p:spPr>
        <p:txBody>
          <a:bodyPr/>
          <a:lstStyle/>
          <a:p>
            <a:pPr>
              <a:lnSpc>
                <a:spcPct val="90000"/>
              </a:lnSpc>
            </a:pPr>
            <a:r>
              <a:rPr lang="es-ES_tradnl" sz="2600"/>
              <a:t>Los fabricantes de routers no han desarrollado implementaciones eficientes de RSVP, debido al elevado costo que tiene implementar en hardware los algoritmos necesarios para mantener gran cantidad de información de estado.</a:t>
            </a:r>
          </a:p>
          <a:p>
            <a:pPr>
              <a:lnSpc>
                <a:spcPct val="90000"/>
              </a:lnSpc>
            </a:pPr>
            <a:r>
              <a:rPr lang="es-ES_tradnl" sz="2600"/>
              <a:t>Sin embargo recientemente se han desarrollado mejroas en RSVP que resuelven algunos de estos inconvenientes.</a:t>
            </a:r>
          </a:p>
          <a:p>
            <a:pPr>
              <a:lnSpc>
                <a:spcPct val="90000"/>
              </a:lnSpc>
            </a:pPr>
            <a:r>
              <a:rPr lang="es-ES_tradnl" sz="2600"/>
              <a:t>Además también ha resurgido el interés por RSVP para aplicarlo en MPLS (Multi Protocol Label Switching). En estos casos el número de flujos no suele ser muy grande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3233D7B7-1124-4611-BE58-A98978548D59}" type="slidenum">
              <a:rPr lang="es-ES"/>
              <a:pPr/>
              <a:t>37</a:t>
            </a:fld>
            <a:endParaRPr lang="es-ES"/>
          </a:p>
        </p:txBody>
      </p:sp>
      <p:sp>
        <p:nvSpPr>
          <p:cNvPr id="924674" name="Rectangle 2"/>
          <p:cNvSpPr>
            <a:spLocks noGrp="1" noChangeArrowheads="1"/>
          </p:cNvSpPr>
          <p:nvPr>
            <p:ph type="title"/>
          </p:nvPr>
        </p:nvSpPr>
        <p:spPr/>
        <p:txBody>
          <a:bodyPr/>
          <a:lstStyle/>
          <a:p>
            <a:r>
              <a:rPr lang="es-ES_tradnl"/>
              <a:t>Sumario</a:t>
            </a:r>
            <a:endParaRPr lang="es-ES"/>
          </a:p>
        </p:txBody>
      </p:sp>
      <p:sp>
        <p:nvSpPr>
          <p:cNvPr id="924675" name="Rectangle 3"/>
          <p:cNvSpPr>
            <a:spLocks noGrp="1" noChangeArrowheads="1"/>
          </p:cNvSpPr>
          <p:nvPr>
            <p:ph type="body" idx="1"/>
          </p:nvPr>
        </p:nvSpPr>
        <p:spPr/>
        <p:txBody>
          <a:bodyPr/>
          <a:lstStyle/>
          <a:p>
            <a:pPr>
              <a:lnSpc>
                <a:spcPct val="90000"/>
              </a:lnSpc>
            </a:pPr>
            <a:r>
              <a:rPr lang="es-ES_tradnl" sz="2800"/>
              <a:t>Concepto de Calidad de Servicio</a:t>
            </a:r>
          </a:p>
          <a:p>
            <a:pPr>
              <a:lnSpc>
                <a:spcPct val="90000"/>
              </a:lnSpc>
            </a:pPr>
            <a:r>
              <a:rPr lang="es-ES_tradnl" sz="2800"/>
              <a:t>Calidad de Servicio en Internet </a:t>
            </a:r>
          </a:p>
          <a:p>
            <a:pPr lvl="1">
              <a:lnSpc>
                <a:spcPct val="90000"/>
              </a:lnSpc>
            </a:pPr>
            <a:r>
              <a:rPr lang="es-ES_tradnl" sz="2400"/>
              <a:t>Octeto ToS en IPv4</a:t>
            </a:r>
          </a:p>
          <a:p>
            <a:pPr lvl="1">
              <a:lnSpc>
                <a:spcPct val="90000"/>
              </a:lnSpc>
            </a:pPr>
            <a:r>
              <a:rPr lang="es-ES_tradnl" sz="2400"/>
              <a:t>Modelo IntServ y protocolo RSVP</a:t>
            </a:r>
          </a:p>
          <a:p>
            <a:pPr lvl="1">
              <a:lnSpc>
                <a:spcPct val="90000"/>
              </a:lnSpc>
            </a:pPr>
            <a:r>
              <a:rPr lang="es-ES_tradnl" sz="2400" b="1">
                <a:solidFill>
                  <a:srgbClr val="FF0000"/>
                </a:solidFill>
              </a:rPr>
              <a:t>Prioridad y etiqueta de flujo en IPv6</a:t>
            </a:r>
          </a:p>
          <a:p>
            <a:pPr lvl="1">
              <a:lnSpc>
                <a:spcPct val="90000"/>
              </a:lnSpc>
            </a:pPr>
            <a:r>
              <a:rPr lang="es-ES_tradnl" sz="2400"/>
              <a:t>Modelo DiffServ</a:t>
            </a:r>
          </a:p>
          <a:p>
            <a:pPr>
              <a:lnSpc>
                <a:spcPct val="90000"/>
              </a:lnSpc>
            </a:pPr>
            <a:r>
              <a:rPr lang="es-ES_tradnl" sz="2800"/>
              <a:t>Calidad de servicio en LANs</a:t>
            </a:r>
          </a:p>
          <a:p>
            <a:pPr>
              <a:lnSpc>
                <a:spcPct val="90000"/>
              </a:lnSpc>
            </a:pPr>
            <a:r>
              <a:rPr lang="es-ES_tradnl" sz="2800"/>
              <a:t>Control de congestión en Internet</a:t>
            </a:r>
          </a:p>
          <a:p>
            <a:pPr>
              <a:lnSpc>
                <a:spcPct val="90000"/>
              </a:lnSpc>
            </a:pPr>
            <a:r>
              <a:rPr lang="es-ES_tradnl" sz="2800"/>
              <a:t>MPLS</a:t>
            </a:r>
            <a:endParaRPr lang="es-ES" sz="28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7D8FAE0C-5240-43F7-BBED-26C4D0D82D0A}" type="slidenum">
              <a:rPr lang="es-ES"/>
              <a:pPr/>
              <a:t>38</a:t>
            </a:fld>
            <a:endParaRPr lang="es-ES"/>
          </a:p>
        </p:txBody>
      </p:sp>
      <p:sp>
        <p:nvSpPr>
          <p:cNvPr id="936962" name="Rectangle 2"/>
          <p:cNvSpPr>
            <a:spLocks noGrp="1" noChangeArrowheads="1"/>
          </p:cNvSpPr>
          <p:nvPr>
            <p:ph type="title"/>
          </p:nvPr>
        </p:nvSpPr>
        <p:spPr/>
        <p:txBody>
          <a:bodyPr/>
          <a:lstStyle/>
          <a:p>
            <a:r>
              <a:rPr lang="es-ES_tradnl"/>
              <a:t>QoS en IPv6</a:t>
            </a:r>
            <a:endParaRPr lang="es-ES"/>
          </a:p>
        </p:txBody>
      </p:sp>
      <p:sp>
        <p:nvSpPr>
          <p:cNvPr id="936963" name="Rectangle 3"/>
          <p:cNvSpPr>
            <a:spLocks noGrp="1" noChangeArrowheads="1"/>
          </p:cNvSpPr>
          <p:nvPr>
            <p:ph type="body" idx="1"/>
          </p:nvPr>
        </p:nvSpPr>
        <p:spPr/>
        <p:txBody>
          <a:bodyPr/>
          <a:lstStyle/>
          <a:p>
            <a:r>
              <a:rPr lang="es-ES_tradnl"/>
              <a:t>Al desarrollar IPv6 estaba claro que los flags del octeto ToS no eran útiles. En cambio la precedencia si que tenía cierta aceptación entre los fabricantes y usuarios</a:t>
            </a:r>
          </a:p>
          <a:p>
            <a:r>
              <a:rPr lang="es-ES_tradnl"/>
              <a:t>Por otro lado la aparición del modelo IntServ por las mismas fechas llevó a diseñar en IPv6 algún mecanismo que simplificara la identificación de los flujos</a:t>
            </a:r>
          </a:p>
          <a:p>
            <a:endParaRPr lang="es-E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Marcador de número de diapositiva"/>
          <p:cNvSpPr>
            <a:spLocks noGrp="1"/>
          </p:cNvSpPr>
          <p:nvPr>
            <p:ph type="sldNum" sz="quarter" idx="10"/>
          </p:nvPr>
        </p:nvSpPr>
        <p:spPr/>
        <p:txBody>
          <a:bodyPr/>
          <a:lstStyle/>
          <a:p>
            <a:r>
              <a:rPr lang="es-ES"/>
              <a:t>Ampliación Redes 6-</a:t>
            </a:r>
            <a:fld id="{C8F18DE0-E309-4932-8B48-AA4CABA20003}" type="slidenum">
              <a:rPr lang="es-ES"/>
              <a:pPr/>
              <a:t>39</a:t>
            </a:fld>
            <a:endParaRPr lang="es-ES"/>
          </a:p>
        </p:txBody>
      </p:sp>
      <p:sp>
        <p:nvSpPr>
          <p:cNvPr id="937986" name="Rectangle 2"/>
          <p:cNvSpPr>
            <a:spLocks noChangeArrowheads="1"/>
          </p:cNvSpPr>
          <p:nvPr/>
        </p:nvSpPr>
        <p:spPr bwMode="auto">
          <a:xfrm>
            <a:off x="2339975" y="665163"/>
            <a:ext cx="5357813" cy="261937"/>
          </a:xfrm>
          <a:prstGeom prst="rect">
            <a:avLst/>
          </a:prstGeom>
          <a:solidFill>
            <a:srgbClr val="FFFF00"/>
          </a:solidFill>
          <a:ln w="9525">
            <a:noFill/>
            <a:miter lim="800000"/>
            <a:headEnd/>
            <a:tailEnd/>
          </a:ln>
          <a:effectLst/>
        </p:spPr>
        <p:txBody>
          <a:bodyPr wrap="none" anchor="ctr"/>
          <a:lstStyle/>
          <a:p>
            <a:endParaRPr lang="es-ES"/>
          </a:p>
        </p:txBody>
      </p:sp>
      <p:graphicFrame>
        <p:nvGraphicFramePr>
          <p:cNvPr id="937987" name="Object 3"/>
          <p:cNvGraphicFramePr>
            <a:graphicFrameLocks noChangeAspect="1"/>
          </p:cNvGraphicFramePr>
          <p:nvPr/>
        </p:nvGraphicFramePr>
        <p:xfrm>
          <a:off x="1524000" y="665163"/>
          <a:ext cx="6248400" cy="2819400"/>
        </p:xfrm>
        <a:graphic>
          <a:graphicData uri="http://schemas.openxmlformats.org/presentationml/2006/ole">
            <mc:AlternateContent xmlns:mc="http://schemas.openxmlformats.org/markup-compatibility/2006">
              <mc:Choice xmlns:v="urn:schemas-microsoft-com:vml" Requires="v">
                <p:oleObj spid="_x0000_s937992" name="Documento" r:id="rId5" imgW="6253560" imgH="2835720" progId="Word.Document.8">
                  <p:embed/>
                </p:oleObj>
              </mc:Choice>
              <mc:Fallback>
                <p:oleObj name="Documento" r:id="rId5" imgW="6253560" imgH="2835720" progId="Word.Document.8">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665163"/>
                        <a:ext cx="6248400" cy="281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37990" name="Text Box 6"/>
          <p:cNvSpPr txBox="1">
            <a:spLocks noChangeArrowheads="1"/>
          </p:cNvSpPr>
          <p:nvPr/>
        </p:nvSpPr>
        <p:spPr bwMode="auto">
          <a:xfrm>
            <a:off x="2339975" y="3332163"/>
            <a:ext cx="4608513" cy="457200"/>
          </a:xfrm>
          <a:prstGeom prst="rect">
            <a:avLst/>
          </a:prstGeom>
          <a:noFill/>
          <a:ln w="9525">
            <a:noFill/>
            <a:miter lim="800000"/>
            <a:headEnd/>
            <a:tailEnd/>
          </a:ln>
          <a:effectLst/>
        </p:spPr>
        <p:txBody>
          <a:bodyPr>
            <a:spAutoFit/>
          </a:bodyPr>
          <a:lstStyle/>
          <a:p>
            <a:pPr>
              <a:spcBef>
                <a:spcPct val="50000"/>
              </a:spcBef>
            </a:pPr>
            <a:r>
              <a:rPr lang="es-ES_tradnl" sz="2400" b="1"/>
              <a:t>Cabecera IPv6 (RFC 1883, 1995)</a:t>
            </a:r>
            <a:endParaRPr lang="es-ES" sz="2400" b="1"/>
          </a:p>
        </p:txBody>
      </p:sp>
      <p:sp>
        <p:nvSpPr>
          <p:cNvPr id="937992" name="Rectangle 8"/>
          <p:cNvSpPr>
            <a:spLocks noChangeArrowheads="1"/>
          </p:cNvSpPr>
          <p:nvPr/>
        </p:nvSpPr>
        <p:spPr bwMode="auto">
          <a:xfrm>
            <a:off x="1336675" y="4365625"/>
            <a:ext cx="6619875" cy="1871663"/>
          </a:xfrm>
          <a:prstGeom prst="rect">
            <a:avLst/>
          </a:prstGeom>
          <a:noFill/>
          <a:ln w="9525">
            <a:noFill/>
            <a:miter lim="800000"/>
            <a:headEnd/>
            <a:tailEnd/>
          </a:ln>
          <a:effectLst/>
        </p:spPr>
        <p:txBody>
          <a:bodyPr lIns="102833" tIns="51417" rIns="102833" bIns="51417"/>
          <a:lstStyle/>
          <a:p>
            <a:pPr marL="342900" indent="-342900">
              <a:lnSpc>
                <a:spcPct val="90000"/>
              </a:lnSpc>
              <a:spcBef>
                <a:spcPct val="20000"/>
              </a:spcBef>
              <a:buFontTx/>
              <a:buChar char="•"/>
            </a:pPr>
            <a:r>
              <a:rPr lang="en-GB" sz="1600">
                <a:latin typeface="Arial" charset="0"/>
              </a:rPr>
              <a:t>Prioridad (4 bits): hasta 16 niveles posibles. Mayor es mejor</a:t>
            </a:r>
          </a:p>
          <a:p>
            <a:pPr marL="342900" indent="-342900">
              <a:lnSpc>
                <a:spcPct val="90000"/>
              </a:lnSpc>
              <a:spcBef>
                <a:spcPct val="20000"/>
              </a:spcBef>
              <a:buFontTx/>
              <a:buChar char="•"/>
            </a:pPr>
            <a:r>
              <a:rPr lang="en-GB" sz="1600">
                <a:latin typeface="Arial" charset="0"/>
              </a:rPr>
              <a:t>Etiqueta de flujo (24 bits): el host emisor incluye aquí una etiqueta que identifica de forma única cada flujo que genera. Esto permite a los routers distinguir más fácilmente los paquetes que pertenencen al mismo flujo (no tienen que inspeccionar tantos campos).</a:t>
            </a:r>
          </a:p>
          <a:p>
            <a:pPr marL="342900" indent="-342900">
              <a:lnSpc>
                <a:spcPct val="90000"/>
              </a:lnSpc>
              <a:spcBef>
                <a:spcPct val="20000"/>
              </a:spcBef>
              <a:buFontTx/>
              <a:buChar char="•"/>
            </a:pPr>
            <a:r>
              <a:rPr lang="en-GB" sz="1600">
                <a:latin typeface="Arial" charset="0"/>
              </a:rPr>
              <a:t>Aun no se han desarrollado aplicaciones que hagan uso del campo ‘etiqueta de flujo’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A6193819-519E-4368-BE42-4FEE68074164}" type="slidenum">
              <a:rPr lang="es-ES"/>
              <a:pPr/>
              <a:t>4</a:t>
            </a:fld>
            <a:endParaRPr lang="es-ES"/>
          </a:p>
        </p:txBody>
      </p:sp>
      <p:sp>
        <p:nvSpPr>
          <p:cNvPr id="285698" name="Rectangle 2"/>
          <p:cNvSpPr>
            <a:spLocks noGrp="1" noChangeArrowheads="1"/>
          </p:cNvSpPr>
          <p:nvPr>
            <p:ph type="title"/>
          </p:nvPr>
        </p:nvSpPr>
        <p:spPr>
          <a:xfrm>
            <a:off x="685800" y="476250"/>
            <a:ext cx="7772400" cy="1143000"/>
          </a:xfrm>
        </p:spPr>
        <p:txBody>
          <a:bodyPr/>
          <a:lstStyle/>
          <a:p>
            <a:r>
              <a:rPr lang="es-ES_tradnl" sz="4000"/>
              <a:t>Congestión y Calidad de Servicio</a:t>
            </a:r>
          </a:p>
        </p:txBody>
      </p:sp>
      <p:sp>
        <p:nvSpPr>
          <p:cNvPr id="285699" name="Rectangle 3"/>
          <p:cNvSpPr>
            <a:spLocks noGrp="1" noChangeArrowheads="1"/>
          </p:cNvSpPr>
          <p:nvPr>
            <p:ph type="body" idx="1"/>
          </p:nvPr>
        </p:nvSpPr>
        <p:spPr>
          <a:xfrm>
            <a:off x="685800" y="1847850"/>
            <a:ext cx="7772400" cy="4114800"/>
          </a:xfrm>
        </p:spPr>
        <p:txBody>
          <a:bodyPr/>
          <a:lstStyle/>
          <a:p>
            <a:pPr>
              <a:lnSpc>
                <a:spcPct val="90000"/>
              </a:lnSpc>
            </a:pPr>
            <a:r>
              <a:rPr lang="es-ES_tradnl" sz="2800"/>
              <a:t>Con ancho de banda suficiente se resuelven ‘casi’ todos los problemas</a:t>
            </a:r>
          </a:p>
          <a:p>
            <a:pPr>
              <a:lnSpc>
                <a:spcPct val="90000"/>
              </a:lnSpc>
            </a:pPr>
            <a:r>
              <a:rPr lang="es-ES_tradnl" sz="2800"/>
              <a:t>Sería muy fácil dar Calidad de Servicio si las redes nunca se congestionaran. Para ello habría que sobredimensionar todos los enlaces, cosa no siempre posible o conveniente.</a:t>
            </a:r>
          </a:p>
          <a:p>
            <a:pPr>
              <a:lnSpc>
                <a:spcPct val="90000"/>
              </a:lnSpc>
            </a:pPr>
            <a:r>
              <a:rPr lang="es-ES_tradnl" sz="2800"/>
              <a:t>Para dar QoS con congestión es preciso tener mecanismos que permitan dar un trato distinto al tráfico preferente y cumplir el SLA (Service Level Agreement).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55D8EEC0-0C35-4D8F-A67A-3382D85146F4}" type="slidenum">
              <a:rPr lang="es-ES"/>
              <a:pPr/>
              <a:t>40</a:t>
            </a:fld>
            <a:endParaRPr lang="es-ES"/>
          </a:p>
        </p:txBody>
      </p:sp>
      <p:sp>
        <p:nvSpPr>
          <p:cNvPr id="926722" name="Rectangle 2"/>
          <p:cNvSpPr>
            <a:spLocks noGrp="1" noChangeArrowheads="1"/>
          </p:cNvSpPr>
          <p:nvPr>
            <p:ph type="title"/>
          </p:nvPr>
        </p:nvSpPr>
        <p:spPr/>
        <p:txBody>
          <a:bodyPr/>
          <a:lstStyle/>
          <a:p>
            <a:r>
              <a:rPr lang="es-ES_tradnl"/>
              <a:t>Sumario</a:t>
            </a:r>
            <a:endParaRPr lang="es-ES"/>
          </a:p>
        </p:txBody>
      </p:sp>
      <p:sp>
        <p:nvSpPr>
          <p:cNvPr id="926723" name="Rectangle 3"/>
          <p:cNvSpPr>
            <a:spLocks noGrp="1" noChangeArrowheads="1"/>
          </p:cNvSpPr>
          <p:nvPr>
            <p:ph type="body" idx="1"/>
          </p:nvPr>
        </p:nvSpPr>
        <p:spPr/>
        <p:txBody>
          <a:bodyPr/>
          <a:lstStyle/>
          <a:p>
            <a:pPr>
              <a:lnSpc>
                <a:spcPct val="90000"/>
              </a:lnSpc>
            </a:pPr>
            <a:r>
              <a:rPr lang="es-ES_tradnl" sz="2800" dirty="0"/>
              <a:t>Concepto de Calidad de Servicio</a:t>
            </a:r>
          </a:p>
          <a:p>
            <a:pPr>
              <a:lnSpc>
                <a:spcPct val="90000"/>
              </a:lnSpc>
            </a:pPr>
            <a:r>
              <a:rPr lang="es-ES_tradnl" sz="2800" dirty="0"/>
              <a:t>Calidad de Servicio en Internet </a:t>
            </a:r>
          </a:p>
          <a:p>
            <a:pPr lvl="1">
              <a:lnSpc>
                <a:spcPct val="90000"/>
              </a:lnSpc>
            </a:pPr>
            <a:r>
              <a:rPr lang="es-ES_tradnl" sz="2400" dirty="0"/>
              <a:t>Octeto </a:t>
            </a:r>
            <a:r>
              <a:rPr lang="es-ES_tradnl" sz="2400" dirty="0" err="1"/>
              <a:t>ToS</a:t>
            </a:r>
            <a:r>
              <a:rPr lang="es-ES_tradnl" sz="2400" dirty="0"/>
              <a:t> en IPv4</a:t>
            </a:r>
          </a:p>
          <a:p>
            <a:pPr lvl="1">
              <a:lnSpc>
                <a:spcPct val="90000"/>
              </a:lnSpc>
            </a:pPr>
            <a:r>
              <a:rPr lang="es-ES_tradnl" sz="2400" dirty="0"/>
              <a:t>Modelo </a:t>
            </a:r>
            <a:r>
              <a:rPr lang="es-ES_tradnl" sz="2400" dirty="0" err="1"/>
              <a:t>IntServ</a:t>
            </a:r>
            <a:r>
              <a:rPr lang="es-ES_tradnl" sz="2400" dirty="0"/>
              <a:t> y protocolo RSVP</a:t>
            </a:r>
          </a:p>
          <a:p>
            <a:pPr lvl="1">
              <a:lnSpc>
                <a:spcPct val="90000"/>
              </a:lnSpc>
            </a:pPr>
            <a:r>
              <a:rPr lang="es-ES_tradnl" sz="2400" dirty="0"/>
              <a:t>Prioridad y etiqueta de flujo en IPv6</a:t>
            </a:r>
          </a:p>
          <a:p>
            <a:pPr lvl="1">
              <a:lnSpc>
                <a:spcPct val="90000"/>
              </a:lnSpc>
            </a:pPr>
            <a:r>
              <a:rPr lang="es-ES_tradnl" sz="2400" b="1" dirty="0">
                <a:solidFill>
                  <a:srgbClr val="FF0000"/>
                </a:solidFill>
              </a:rPr>
              <a:t>Modelo </a:t>
            </a:r>
            <a:r>
              <a:rPr lang="es-ES_tradnl" sz="2400" b="1" dirty="0" err="1">
                <a:solidFill>
                  <a:srgbClr val="FF0000"/>
                </a:solidFill>
              </a:rPr>
              <a:t>DiffServ</a:t>
            </a:r>
            <a:endParaRPr lang="es-ES_tradnl" sz="2400" b="1" dirty="0">
              <a:solidFill>
                <a:srgbClr val="FF0000"/>
              </a:solidFill>
            </a:endParaRPr>
          </a:p>
          <a:p>
            <a:pPr>
              <a:lnSpc>
                <a:spcPct val="90000"/>
              </a:lnSpc>
            </a:pPr>
            <a:r>
              <a:rPr lang="es-ES_tradnl" sz="2800" dirty="0"/>
              <a:t>Calidad de servicio en </a:t>
            </a:r>
            <a:r>
              <a:rPr lang="es-ES_tradnl" sz="2800" dirty="0" err="1"/>
              <a:t>LANs</a:t>
            </a:r>
            <a:endParaRPr lang="es-ES_tradnl" sz="2800" dirty="0"/>
          </a:p>
          <a:p>
            <a:pPr>
              <a:lnSpc>
                <a:spcPct val="90000"/>
              </a:lnSpc>
            </a:pPr>
            <a:r>
              <a:rPr lang="es-ES_tradnl" sz="2800" dirty="0"/>
              <a:t>Control de congestión en </a:t>
            </a:r>
            <a:r>
              <a:rPr lang="es-ES_tradnl" sz="2800" dirty="0" smtClean="0"/>
              <a:t>Internet</a:t>
            </a:r>
            <a:endParaRPr lang="es-ES_tradnl"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8E2BCFBC-BCAA-4314-8D9D-6476AEFCE82B}" type="slidenum">
              <a:rPr lang="es-ES"/>
              <a:pPr/>
              <a:t>41</a:t>
            </a:fld>
            <a:endParaRPr lang="es-ES"/>
          </a:p>
        </p:txBody>
      </p:sp>
      <p:sp>
        <p:nvSpPr>
          <p:cNvPr id="512002" name="Rectangle 2"/>
          <p:cNvSpPr>
            <a:spLocks noGrp="1" noChangeArrowheads="1"/>
          </p:cNvSpPr>
          <p:nvPr>
            <p:ph type="title"/>
          </p:nvPr>
        </p:nvSpPr>
        <p:spPr>
          <a:xfrm>
            <a:off x="1404938" y="404813"/>
            <a:ext cx="6623050" cy="1143000"/>
          </a:xfrm>
        </p:spPr>
        <p:txBody>
          <a:bodyPr/>
          <a:lstStyle/>
          <a:p>
            <a:r>
              <a:rPr lang="es-ES_tradnl" sz="4000"/>
              <a:t>Modelo DiffServ (Differentiated Services)</a:t>
            </a:r>
            <a:endParaRPr lang="es-ES" sz="4000"/>
          </a:p>
        </p:txBody>
      </p:sp>
      <p:sp>
        <p:nvSpPr>
          <p:cNvPr id="512003" name="Rectangle 3"/>
          <p:cNvSpPr>
            <a:spLocks noGrp="1" noChangeArrowheads="1"/>
          </p:cNvSpPr>
          <p:nvPr>
            <p:ph type="body" idx="1"/>
          </p:nvPr>
        </p:nvSpPr>
        <p:spPr>
          <a:xfrm>
            <a:off x="685800" y="1776413"/>
            <a:ext cx="7772400" cy="4114800"/>
          </a:xfrm>
        </p:spPr>
        <p:txBody>
          <a:bodyPr/>
          <a:lstStyle/>
          <a:p>
            <a:pPr>
              <a:lnSpc>
                <a:spcPct val="80000"/>
              </a:lnSpc>
            </a:pPr>
            <a:r>
              <a:rPr lang="es-ES_tradnl" sz="2400"/>
              <a:t>Intenta evitar los problemas de escalabilidad que plantea IntServ/RSVP.</a:t>
            </a:r>
          </a:p>
          <a:p>
            <a:pPr>
              <a:lnSpc>
                <a:spcPct val="80000"/>
              </a:lnSpc>
            </a:pPr>
            <a:r>
              <a:rPr lang="es-ES_tradnl" sz="2400"/>
              <a:t>Se basa en marcar los paquetes con una etiqueta y acordar con todos los routers un tratamiento según la etiqueta:</a:t>
            </a:r>
          </a:p>
          <a:p>
            <a:pPr lvl="1">
              <a:lnSpc>
                <a:spcPct val="80000"/>
              </a:lnSpc>
            </a:pPr>
            <a:r>
              <a:rPr lang="es-ES_tradnl" sz="2400"/>
              <a:t>No hay reserva de recursos por flujo (los routers no ‘ven’ los flujos)</a:t>
            </a:r>
          </a:p>
          <a:p>
            <a:pPr lvl="1">
              <a:lnSpc>
                <a:spcPct val="80000"/>
              </a:lnSpc>
            </a:pPr>
            <a:r>
              <a:rPr lang="es-ES_tradnl" sz="2400"/>
              <a:t>No hay protocolo de señalización</a:t>
            </a:r>
          </a:p>
          <a:p>
            <a:pPr lvl="1">
              <a:lnSpc>
                <a:spcPct val="80000"/>
              </a:lnSpc>
            </a:pPr>
            <a:r>
              <a:rPr lang="es-ES_tradnl" sz="2400"/>
              <a:t>No hay información de estado en los routers.</a:t>
            </a:r>
          </a:p>
          <a:p>
            <a:pPr>
              <a:lnSpc>
                <a:spcPct val="80000"/>
              </a:lnSpc>
            </a:pPr>
            <a:r>
              <a:rPr lang="es-ES_tradnl" sz="2400"/>
              <a:t>Las garantías de calidad de servicio no son tan estrictas como en IntServ, pero en muchos casos son suficientes.</a:t>
            </a:r>
          </a:p>
          <a:p>
            <a:pPr>
              <a:lnSpc>
                <a:spcPct val="80000"/>
              </a:lnSpc>
            </a:pPr>
            <a:r>
              <a:rPr lang="es-ES_tradnl" sz="2400"/>
              <a:t>Puesto que los paquetes se clasifican en ‘clases’ a veces a esto se le denomina CoS (Class of Service).</a:t>
            </a:r>
            <a:endParaRPr lang="es-ES" sz="24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072CF47F-BA94-4803-820C-F0673F9DB88F}" type="slidenum">
              <a:rPr lang="es-ES"/>
              <a:pPr/>
              <a:t>42</a:t>
            </a:fld>
            <a:endParaRPr lang="es-ES"/>
          </a:p>
        </p:txBody>
      </p:sp>
      <p:sp>
        <p:nvSpPr>
          <p:cNvPr id="650242" name="Rectangle 2"/>
          <p:cNvSpPr>
            <a:spLocks noGrp="1" noChangeArrowheads="1"/>
          </p:cNvSpPr>
          <p:nvPr>
            <p:ph type="title"/>
          </p:nvPr>
        </p:nvSpPr>
        <p:spPr>
          <a:xfrm>
            <a:off x="685800" y="549275"/>
            <a:ext cx="7772400" cy="1143000"/>
          </a:xfrm>
        </p:spPr>
        <p:txBody>
          <a:bodyPr/>
          <a:lstStyle/>
          <a:p>
            <a:r>
              <a:rPr lang="es-ES_tradnl" sz="4000"/>
              <a:t>DiffServ (II)</a:t>
            </a:r>
            <a:endParaRPr lang="es-ES" sz="4000"/>
          </a:p>
        </p:txBody>
      </p:sp>
      <p:sp>
        <p:nvSpPr>
          <p:cNvPr id="650243" name="Rectangle 3"/>
          <p:cNvSpPr>
            <a:spLocks noGrp="1" noChangeArrowheads="1"/>
          </p:cNvSpPr>
          <p:nvPr>
            <p:ph type="body" idx="1"/>
          </p:nvPr>
        </p:nvSpPr>
        <p:spPr>
          <a:xfrm>
            <a:off x="685800" y="1557338"/>
            <a:ext cx="7772400" cy="4478337"/>
          </a:xfrm>
        </p:spPr>
        <p:txBody>
          <a:bodyPr/>
          <a:lstStyle/>
          <a:p>
            <a:pPr>
              <a:lnSpc>
                <a:spcPct val="80000"/>
              </a:lnSpc>
            </a:pPr>
            <a:r>
              <a:rPr lang="es-ES_tradnl" sz="2400"/>
              <a:t>A cada clase le corresponde un SLA (Service Level Agreement). Los usuarios pueden contratar unos determinados valores de los parámetros QoS para cada clase.</a:t>
            </a:r>
          </a:p>
          <a:p>
            <a:pPr>
              <a:lnSpc>
                <a:spcPct val="80000"/>
              </a:lnSpc>
            </a:pPr>
            <a:r>
              <a:rPr lang="es-ES_tradnl" sz="2400"/>
              <a:t>El número de clases posibles es limitado e independiente del número de flujos o usuarios; por tanto la complejidad es constante, no proporcional al número de usuarios. La información se puede sumarizar fácilmente, la arquitectura es escalable.</a:t>
            </a:r>
          </a:p>
          <a:p>
            <a:pPr>
              <a:lnSpc>
                <a:spcPct val="80000"/>
              </a:lnSpc>
            </a:pPr>
            <a:r>
              <a:rPr lang="es-ES_tradnl" sz="2400"/>
              <a:t>La información de QoS cabalga ‘montada’ en los datagramas en un campo nuevo llamado DS. </a:t>
            </a:r>
          </a:p>
          <a:p>
            <a:pPr>
              <a:lnSpc>
                <a:spcPct val="80000"/>
              </a:lnSpc>
            </a:pPr>
            <a:r>
              <a:rPr lang="es-ES_tradnl" sz="2400"/>
              <a:t>Los routers solo han de saber que tratamiento deben dar a cada clase. Esto lo saben por configuración (no es información de estado)</a:t>
            </a:r>
            <a:endParaRPr lang="es-ES" sz="24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3 Marcador de número de diapositiva"/>
          <p:cNvSpPr>
            <a:spLocks noGrp="1"/>
          </p:cNvSpPr>
          <p:nvPr>
            <p:ph type="sldNum" sz="quarter" idx="10"/>
          </p:nvPr>
        </p:nvSpPr>
        <p:spPr/>
        <p:txBody>
          <a:bodyPr/>
          <a:lstStyle/>
          <a:p>
            <a:r>
              <a:rPr lang="es-ES"/>
              <a:t>Ampliación Redes 6-</a:t>
            </a:r>
            <a:fld id="{D46C3AA2-046A-4374-9741-C7B7E542CDAD}" type="slidenum">
              <a:rPr lang="es-ES"/>
              <a:pPr/>
              <a:t>43</a:t>
            </a:fld>
            <a:endParaRPr lang="es-ES"/>
          </a:p>
        </p:txBody>
      </p:sp>
      <p:sp>
        <p:nvSpPr>
          <p:cNvPr id="589826" name="Rectangle 2"/>
          <p:cNvSpPr>
            <a:spLocks noGrp="1" noChangeArrowheads="1"/>
          </p:cNvSpPr>
          <p:nvPr>
            <p:ph type="title"/>
          </p:nvPr>
        </p:nvSpPr>
        <p:spPr>
          <a:xfrm>
            <a:off x="685800" y="762000"/>
            <a:ext cx="7772400" cy="685800"/>
          </a:xfrm>
        </p:spPr>
        <p:txBody>
          <a:bodyPr lIns="102833" tIns="51417" rIns="102833" bIns="51417" anchor="t"/>
          <a:lstStyle/>
          <a:p>
            <a:r>
              <a:rPr lang="en-GB" sz="4000"/>
              <a:t>Campo DS (RFC 2474)</a:t>
            </a:r>
          </a:p>
        </p:txBody>
      </p:sp>
      <p:sp>
        <p:nvSpPr>
          <p:cNvPr id="589827" name="Rectangle 3"/>
          <p:cNvSpPr>
            <a:spLocks noGrp="1" noChangeArrowheads="1"/>
          </p:cNvSpPr>
          <p:nvPr>
            <p:ph type="body" idx="1"/>
          </p:nvPr>
        </p:nvSpPr>
        <p:spPr>
          <a:xfrm>
            <a:off x="685800" y="3500438"/>
            <a:ext cx="7918450" cy="2643187"/>
          </a:xfrm>
        </p:spPr>
        <p:txBody>
          <a:bodyPr lIns="102833" tIns="51417" rIns="102833" bIns="51417"/>
          <a:lstStyle/>
          <a:p>
            <a:pPr>
              <a:lnSpc>
                <a:spcPct val="90000"/>
              </a:lnSpc>
            </a:pPr>
            <a:r>
              <a:rPr lang="en-GB" sz="2800"/>
              <a:t>DSCP: Differentiated Services CodePoint. Seis bits que indican el tratamiento que debe recibir este paquete en los routers</a:t>
            </a:r>
          </a:p>
          <a:p>
            <a:pPr>
              <a:lnSpc>
                <a:spcPct val="90000"/>
              </a:lnSpc>
            </a:pPr>
            <a:r>
              <a:rPr lang="en-GB" sz="2800"/>
              <a:t>CU: Currently Unused (reservado). Este campo se utiliza actualmente para control de congestión (ECN, RFC 3168)</a:t>
            </a:r>
          </a:p>
        </p:txBody>
      </p:sp>
      <p:grpSp>
        <p:nvGrpSpPr>
          <p:cNvPr id="589828" name="Group 4"/>
          <p:cNvGrpSpPr>
            <a:grpSpLocks/>
          </p:cNvGrpSpPr>
          <p:nvPr/>
        </p:nvGrpSpPr>
        <p:grpSpPr bwMode="auto">
          <a:xfrm>
            <a:off x="2228850" y="1798638"/>
            <a:ext cx="5913438" cy="792162"/>
            <a:chOff x="672" y="1152"/>
            <a:chExt cx="2304" cy="240"/>
          </a:xfrm>
        </p:grpSpPr>
        <p:sp>
          <p:nvSpPr>
            <p:cNvPr id="589829" name="Rectangle 5"/>
            <p:cNvSpPr>
              <a:spLocks noChangeArrowheads="1"/>
            </p:cNvSpPr>
            <p:nvPr/>
          </p:nvSpPr>
          <p:spPr bwMode="auto">
            <a:xfrm>
              <a:off x="672"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89830" name="Rectangle 6"/>
            <p:cNvSpPr>
              <a:spLocks noChangeArrowheads="1"/>
            </p:cNvSpPr>
            <p:nvPr/>
          </p:nvSpPr>
          <p:spPr bwMode="auto">
            <a:xfrm>
              <a:off x="960"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89831" name="Rectangle 7"/>
            <p:cNvSpPr>
              <a:spLocks noChangeArrowheads="1"/>
            </p:cNvSpPr>
            <p:nvPr/>
          </p:nvSpPr>
          <p:spPr bwMode="auto">
            <a:xfrm>
              <a:off x="1248"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89832" name="Rectangle 8"/>
            <p:cNvSpPr>
              <a:spLocks noChangeArrowheads="1"/>
            </p:cNvSpPr>
            <p:nvPr/>
          </p:nvSpPr>
          <p:spPr bwMode="auto">
            <a:xfrm>
              <a:off x="1536"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89833" name="Rectangle 9"/>
            <p:cNvSpPr>
              <a:spLocks noChangeArrowheads="1"/>
            </p:cNvSpPr>
            <p:nvPr/>
          </p:nvSpPr>
          <p:spPr bwMode="auto">
            <a:xfrm>
              <a:off x="1824"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89834" name="Rectangle 10"/>
            <p:cNvSpPr>
              <a:spLocks noChangeArrowheads="1"/>
            </p:cNvSpPr>
            <p:nvPr/>
          </p:nvSpPr>
          <p:spPr bwMode="auto">
            <a:xfrm>
              <a:off x="2112"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89835" name="Rectangle 11"/>
            <p:cNvSpPr>
              <a:spLocks noChangeArrowheads="1"/>
            </p:cNvSpPr>
            <p:nvPr/>
          </p:nvSpPr>
          <p:spPr bwMode="auto">
            <a:xfrm>
              <a:off x="2400"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89836" name="Rectangle 12"/>
            <p:cNvSpPr>
              <a:spLocks noChangeArrowheads="1"/>
            </p:cNvSpPr>
            <p:nvPr/>
          </p:nvSpPr>
          <p:spPr bwMode="auto">
            <a:xfrm>
              <a:off x="2688"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grpSp>
      <p:sp>
        <p:nvSpPr>
          <p:cNvPr id="589837" name="Text Box 13"/>
          <p:cNvSpPr txBox="1">
            <a:spLocks noChangeArrowheads="1"/>
          </p:cNvSpPr>
          <p:nvPr/>
        </p:nvSpPr>
        <p:spPr bwMode="auto">
          <a:xfrm>
            <a:off x="2400300" y="1916113"/>
            <a:ext cx="4027488" cy="528637"/>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800" b="1">
                <a:effectLst>
                  <a:outerShdw blurRad="38100" dist="38100" dir="2700000" algn="tl">
                    <a:srgbClr val="FFFFFF"/>
                  </a:outerShdw>
                </a:effectLst>
                <a:latin typeface="Arial" charset="0"/>
              </a:rPr>
              <a:t>DSCP</a:t>
            </a:r>
          </a:p>
        </p:txBody>
      </p:sp>
      <p:sp>
        <p:nvSpPr>
          <p:cNvPr id="589838" name="Text Box 14"/>
          <p:cNvSpPr txBox="1">
            <a:spLocks noChangeArrowheads="1"/>
          </p:cNvSpPr>
          <p:nvPr/>
        </p:nvSpPr>
        <p:spPr bwMode="auto">
          <a:xfrm>
            <a:off x="6804025" y="1916113"/>
            <a:ext cx="1200150" cy="528637"/>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800" b="1">
                <a:effectLst>
                  <a:outerShdw blurRad="38100" dist="38100" dir="2700000" algn="tl">
                    <a:srgbClr val="FFFFFF"/>
                  </a:outerShdw>
                </a:effectLst>
                <a:latin typeface="Arial" charset="0"/>
              </a:rPr>
              <a:t>CU</a:t>
            </a:r>
          </a:p>
        </p:txBody>
      </p:sp>
      <p:sp>
        <p:nvSpPr>
          <p:cNvPr id="589839" name="Text Box 15"/>
          <p:cNvSpPr txBox="1">
            <a:spLocks noChangeArrowheads="1"/>
          </p:cNvSpPr>
          <p:nvPr/>
        </p:nvSpPr>
        <p:spPr bwMode="auto">
          <a:xfrm>
            <a:off x="381000" y="2055813"/>
            <a:ext cx="1752600" cy="436562"/>
          </a:xfrm>
          <a:prstGeom prst="rect">
            <a:avLst/>
          </a:prstGeom>
          <a:no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200" b="1">
                <a:effectLst>
                  <a:outerShdw blurRad="38100" dist="38100" dir="2700000" algn="tl">
                    <a:srgbClr val="C0C0C0"/>
                  </a:outerShdw>
                </a:effectLst>
                <a:latin typeface="Arial" charset="0"/>
              </a:rPr>
              <a:t>Campo DS</a:t>
            </a:r>
          </a:p>
        </p:txBody>
      </p:sp>
      <p:sp>
        <p:nvSpPr>
          <p:cNvPr id="940033" name="AutoShape 1025"/>
          <p:cNvSpPr>
            <a:spLocks/>
          </p:cNvSpPr>
          <p:nvPr/>
        </p:nvSpPr>
        <p:spPr bwMode="auto">
          <a:xfrm rot="16200000">
            <a:off x="3240088" y="1736725"/>
            <a:ext cx="215900" cy="2159000"/>
          </a:xfrm>
          <a:prstGeom prst="leftBrace">
            <a:avLst>
              <a:gd name="adj1" fmla="val 83333"/>
              <a:gd name="adj2" fmla="val 50000"/>
            </a:avLst>
          </a:prstGeom>
          <a:noFill/>
          <a:ln w="9525">
            <a:solidFill>
              <a:schemeClr val="tx1"/>
            </a:solidFill>
            <a:round/>
            <a:headEnd/>
            <a:tailEnd/>
          </a:ln>
          <a:effectLst/>
        </p:spPr>
        <p:txBody>
          <a:bodyPr wrap="none" anchor="ctr"/>
          <a:lstStyle/>
          <a:p>
            <a:endParaRPr lang="es-ES"/>
          </a:p>
        </p:txBody>
      </p:sp>
      <p:sp>
        <p:nvSpPr>
          <p:cNvPr id="940034" name="Text Box 1026"/>
          <p:cNvSpPr txBox="1">
            <a:spLocks noChangeArrowheads="1"/>
          </p:cNvSpPr>
          <p:nvPr/>
        </p:nvSpPr>
        <p:spPr bwMode="auto">
          <a:xfrm>
            <a:off x="2916238" y="2852738"/>
            <a:ext cx="862012" cy="396875"/>
          </a:xfrm>
          <a:prstGeom prst="rect">
            <a:avLst/>
          </a:prstGeom>
          <a:noFill/>
          <a:ln w="9525">
            <a:noFill/>
            <a:miter lim="800000"/>
            <a:headEnd/>
            <a:tailEnd/>
          </a:ln>
          <a:effectLst/>
        </p:spPr>
        <p:txBody>
          <a:bodyPr wrap="none">
            <a:spAutoFit/>
          </a:bodyPr>
          <a:lstStyle/>
          <a:p>
            <a:r>
              <a:rPr lang="es-ES_tradnl" sz="2000" b="1">
                <a:latin typeface="Arial" charset="0"/>
              </a:rPr>
              <a:t>Clase</a:t>
            </a:r>
            <a:endParaRPr lang="es-ES" sz="20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00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40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0033" grpId="0" animBg="1"/>
      <p:bldP spid="94003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Marcador de número de diapositiva"/>
          <p:cNvSpPr>
            <a:spLocks noGrp="1"/>
          </p:cNvSpPr>
          <p:nvPr>
            <p:ph type="sldNum" sz="quarter" idx="10"/>
          </p:nvPr>
        </p:nvSpPr>
        <p:spPr/>
        <p:txBody>
          <a:bodyPr/>
          <a:lstStyle/>
          <a:p>
            <a:r>
              <a:rPr lang="es-ES"/>
              <a:t>Ampliación Redes 6-</a:t>
            </a:r>
            <a:fld id="{8EC446A1-F482-4A66-B069-16C2841D16D1}" type="slidenum">
              <a:rPr lang="es-ES"/>
              <a:pPr/>
              <a:t>44</a:t>
            </a:fld>
            <a:endParaRPr lang="es-ES"/>
          </a:p>
        </p:txBody>
      </p:sp>
      <p:sp>
        <p:nvSpPr>
          <p:cNvPr id="742406" name="Rectangle 6"/>
          <p:cNvSpPr>
            <a:spLocks noChangeArrowheads="1"/>
          </p:cNvSpPr>
          <p:nvPr/>
        </p:nvSpPr>
        <p:spPr bwMode="auto">
          <a:xfrm>
            <a:off x="2339975" y="3363913"/>
            <a:ext cx="1511300" cy="261937"/>
          </a:xfrm>
          <a:prstGeom prst="rect">
            <a:avLst/>
          </a:prstGeom>
          <a:solidFill>
            <a:srgbClr val="FFFF00"/>
          </a:solidFill>
          <a:ln w="9525">
            <a:noFill/>
            <a:miter lim="800000"/>
            <a:headEnd/>
            <a:tailEnd/>
          </a:ln>
          <a:effectLst/>
        </p:spPr>
        <p:txBody>
          <a:bodyPr wrap="none" anchor="ctr"/>
          <a:lstStyle/>
          <a:p>
            <a:endParaRPr lang="es-ES"/>
          </a:p>
        </p:txBody>
      </p:sp>
      <p:graphicFrame>
        <p:nvGraphicFramePr>
          <p:cNvPr id="742404" name="Object 4"/>
          <p:cNvGraphicFramePr>
            <a:graphicFrameLocks noChangeAspect="1"/>
          </p:cNvGraphicFramePr>
          <p:nvPr/>
        </p:nvGraphicFramePr>
        <p:xfrm>
          <a:off x="1524000" y="3365500"/>
          <a:ext cx="6334125" cy="2857500"/>
        </p:xfrm>
        <a:graphic>
          <a:graphicData uri="http://schemas.openxmlformats.org/presentationml/2006/ole">
            <mc:AlternateContent xmlns:mc="http://schemas.openxmlformats.org/markup-compatibility/2006">
              <mc:Choice xmlns:v="urn:schemas-microsoft-com:vml" Requires="v">
                <p:oleObj spid="_x0000_s742419" name="Documento" r:id="rId5" imgW="6339240" imgH="2857680" progId="Word.Document.8">
                  <p:embed/>
                </p:oleObj>
              </mc:Choice>
              <mc:Fallback>
                <p:oleObj name="Documento" r:id="rId5" imgW="6339240" imgH="2857680" progId="Word.Document.8">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3365500"/>
                        <a:ext cx="6334125" cy="285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2405" name="Text Box 5"/>
          <p:cNvSpPr txBox="1">
            <a:spLocks noChangeArrowheads="1"/>
          </p:cNvSpPr>
          <p:nvPr/>
        </p:nvSpPr>
        <p:spPr bwMode="auto">
          <a:xfrm>
            <a:off x="2668588" y="6070600"/>
            <a:ext cx="3848100" cy="457200"/>
          </a:xfrm>
          <a:prstGeom prst="rect">
            <a:avLst/>
          </a:prstGeom>
          <a:noFill/>
          <a:ln w="9525">
            <a:noFill/>
            <a:miter lim="800000"/>
            <a:headEnd/>
            <a:tailEnd/>
          </a:ln>
          <a:effectLst/>
        </p:spPr>
        <p:txBody>
          <a:bodyPr>
            <a:spAutoFit/>
          </a:bodyPr>
          <a:lstStyle/>
          <a:p>
            <a:pPr>
              <a:spcBef>
                <a:spcPct val="50000"/>
              </a:spcBef>
            </a:pPr>
            <a:r>
              <a:rPr lang="es-ES_tradnl" sz="2400" b="1"/>
              <a:t>Cabecera IPv6 con DiffServ</a:t>
            </a:r>
            <a:endParaRPr lang="es-ES" sz="2400" b="1"/>
          </a:p>
        </p:txBody>
      </p:sp>
      <p:sp>
        <p:nvSpPr>
          <p:cNvPr id="742409" name="Rectangle 9"/>
          <p:cNvSpPr>
            <a:spLocks noChangeArrowheads="1"/>
          </p:cNvSpPr>
          <p:nvPr/>
        </p:nvSpPr>
        <p:spPr bwMode="auto">
          <a:xfrm>
            <a:off x="3089275" y="482600"/>
            <a:ext cx="1425575" cy="258763"/>
          </a:xfrm>
          <a:prstGeom prst="rect">
            <a:avLst/>
          </a:prstGeom>
          <a:solidFill>
            <a:srgbClr val="FFFF00"/>
          </a:solidFill>
          <a:ln w="9525">
            <a:noFill/>
            <a:miter lim="800000"/>
            <a:headEnd/>
            <a:tailEnd/>
          </a:ln>
          <a:effectLst/>
        </p:spPr>
        <p:txBody>
          <a:bodyPr wrap="none" anchor="ctr"/>
          <a:lstStyle/>
          <a:p>
            <a:endParaRPr lang="es-ES"/>
          </a:p>
        </p:txBody>
      </p:sp>
      <p:graphicFrame>
        <p:nvGraphicFramePr>
          <p:cNvPr id="742410" name="Object 10"/>
          <p:cNvGraphicFramePr>
            <a:graphicFrameLocks noChangeAspect="1"/>
          </p:cNvGraphicFramePr>
          <p:nvPr/>
        </p:nvGraphicFramePr>
        <p:xfrm>
          <a:off x="1385888" y="476250"/>
          <a:ext cx="6715125" cy="2024063"/>
        </p:xfrm>
        <a:graphic>
          <a:graphicData uri="http://schemas.openxmlformats.org/presentationml/2006/ole">
            <mc:AlternateContent xmlns:mc="http://schemas.openxmlformats.org/markup-compatibility/2006">
              <mc:Choice xmlns:v="urn:schemas-microsoft-com:vml" Requires="v">
                <p:oleObj spid="_x0000_s742420" name="Documento" r:id="rId8" imgW="6971040" imgH="2075040" progId="Word.Document.8">
                  <p:embed/>
                </p:oleObj>
              </mc:Choice>
              <mc:Fallback>
                <p:oleObj name="Documento" r:id="rId8" imgW="6971040" imgH="2075040" progId="Word.Document.8">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85888" y="476250"/>
                        <a:ext cx="6715125" cy="2024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2411" name="Text Box 11"/>
          <p:cNvSpPr txBox="1">
            <a:spLocks noChangeArrowheads="1"/>
          </p:cNvSpPr>
          <p:nvPr/>
        </p:nvSpPr>
        <p:spPr bwMode="auto">
          <a:xfrm>
            <a:off x="2609850" y="2478088"/>
            <a:ext cx="3906838" cy="457200"/>
          </a:xfrm>
          <a:prstGeom prst="rect">
            <a:avLst/>
          </a:prstGeom>
          <a:noFill/>
          <a:ln w="9525">
            <a:noFill/>
            <a:miter lim="800000"/>
            <a:headEnd/>
            <a:tailEnd/>
          </a:ln>
          <a:effectLst/>
        </p:spPr>
        <p:txBody>
          <a:bodyPr>
            <a:spAutoFit/>
          </a:bodyPr>
          <a:lstStyle/>
          <a:p>
            <a:pPr>
              <a:spcBef>
                <a:spcPct val="50000"/>
              </a:spcBef>
            </a:pPr>
            <a:r>
              <a:rPr lang="es-ES_tradnl" sz="2400" b="1"/>
              <a:t>Cabecera IPv4 con DiffServ</a:t>
            </a:r>
            <a:endParaRPr lang="es-ES" sz="2400" b="1"/>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1 Marcador de número de diapositiva"/>
          <p:cNvSpPr>
            <a:spLocks noGrp="1"/>
          </p:cNvSpPr>
          <p:nvPr>
            <p:ph type="sldNum" sz="quarter" idx="10"/>
          </p:nvPr>
        </p:nvSpPr>
        <p:spPr/>
        <p:txBody>
          <a:bodyPr/>
          <a:lstStyle/>
          <a:p>
            <a:r>
              <a:rPr lang="es-ES"/>
              <a:t>Ampliación Redes 6-</a:t>
            </a:r>
            <a:fld id="{B5560B55-9858-4D04-A0F8-A509FBD7214D}" type="slidenum">
              <a:rPr lang="es-ES"/>
              <a:pPr/>
              <a:t>45</a:t>
            </a:fld>
            <a:endParaRPr lang="es-ES"/>
          </a:p>
        </p:txBody>
      </p:sp>
      <p:grpSp>
        <p:nvGrpSpPr>
          <p:cNvPr id="590888" name="Group 40"/>
          <p:cNvGrpSpPr>
            <a:grpSpLocks/>
          </p:cNvGrpSpPr>
          <p:nvPr/>
        </p:nvGrpSpPr>
        <p:grpSpPr bwMode="auto">
          <a:xfrm>
            <a:off x="1858963" y="2795588"/>
            <a:ext cx="5913437" cy="792162"/>
            <a:chOff x="1171" y="1824"/>
            <a:chExt cx="3725" cy="499"/>
          </a:xfrm>
        </p:grpSpPr>
        <p:grpSp>
          <p:nvGrpSpPr>
            <p:cNvPr id="590850" name="Group 2"/>
            <p:cNvGrpSpPr>
              <a:grpSpLocks/>
            </p:cNvGrpSpPr>
            <p:nvPr/>
          </p:nvGrpSpPr>
          <p:grpSpPr bwMode="auto">
            <a:xfrm>
              <a:off x="1171" y="1824"/>
              <a:ext cx="3725" cy="499"/>
              <a:chOff x="672" y="1152"/>
              <a:chExt cx="2304" cy="240"/>
            </a:xfrm>
          </p:grpSpPr>
          <p:sp>
            <p:nvSpPr>
              <p:cNvPr id="590851" name="Rectangle 3"/>
              <p:cNvSpPr>
                <a:spLocks noChangeArrowheads="1"/>
              </p:cNvSpPr>
              <p:nvPr/>
            </p:nvSpPr>
            <p:spPr bwMode="auto">
              <a:xfrm>
                <a:off x="672"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52" name="Rectangle 4"/>
              <p:cNvSpPr>
                <a:spLocks noChangeArrowheads="1"/>
              </p:cNvSpPr>
              <p:nvPr/>
            </p:nvSpPr>
            <p:spPr bwMode="auto">
              <a:xfrm>
                <a:off x="960"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53" name="Rectangle 5"/>
              <p:cNvSpPr>
                <a:spLocks noChangeArrowheads="1"/>
              </p:cNvSpPr>
              <p:nvPr/>
            </p:nvSpPr>
            <p:spPr bwMode="auto">
              <a:xfrm>
                <a:off x="1248"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54" name="Rectangle 6"/>
              <p:cNvSpPr>
                <a:spLocks noChangeArrowheads="1"/>
              </p:cNvSpPr>
              <p:nvPr/>
            </p:nvSpPr>
            <p:spPr bwMode="auto">
              <a:xfrm>
                <a:off x="1536"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55" name="Rectangle 7"/>
              <p:cNvSpPr>
                <a:spLocks noChangeArrowheads="1"/>
              </p:cNvSpPr>
              <p:nvPr/>
            </p:nvSpPr>
            <p:spPr bwMode="auto">
              <a:xfrm>
                <a:off x="1824"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56" name="Rectangle 8"/>
              <p:cNvSpPr>
                <a:spLocks noChangeArrowheads="1"/>
              </p:cNvSpPr>
              <p:nvPr/>
            </p:nvSpPr>
            <p:spPr bwMode="auto">
              <a:xfrm>
                <a:off x="2112"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57" name="Rectangle 9"/>
              <p:cNvSpPr>
                <a:spLocks noChangeArrowheads="1"/>
              </p:cNvSpPr>
              <p:nvPr/>
            </p:nvSpPr>
            <p:spPr bwMode="auto">
              <a:xfrm>
                <a:off x="2400"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58" name="Rectangle 10"/>
              <p:cNvSpPr>
                <a:spLocks noChangeArrowheads="1"/>
              </p:cNvSpPr>
              <p:nvPr/>
            </p:nvSpPr>
            <p:spPr bwMode="auto">
              <a:xfrm>
                <a:off x="2688"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grpSp>
        <p:sp>
          <p:nvSpPr>
            <p:cNvPr id="590859" name="Text Box 11"/>
            <p:cNvSpPr txBox="1">
              <a:spLocks noChangeArrowheads="1"/>
            </p:cNvSpPr>
            <p:nvPr/>
          </p:nvSpPr>
          <p:spPr bwMode="auto">
            <a:xfrm>
              <a:off x="1279" y="1939"/>
              <a:ext cx="2537" cy="256"/>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000" b="1">
                  <a:effectLst>
                    <a:outerShdw blurRad="38100" dist="38100" dir="2700000" algn="tl">
                      <a:srgbClr val="FFFFFF"/>
                    </a:outerShdw>
                  </a:effectLst>
                  <a:latin typeface="Arial" charset="0"/>
                </a:rPr>
                <a:t>DSCP</a:t>
              </a:r>
            </a:p>
          </p:txBody>
        </p:sp>
        <p:sp>
          <p:nvSpPr>
            <p:cNvPr id="590860" name="Text Box 12"/>
            <p:cNvSpPr txBox="1">
              <a:spLocks noChangeArrowheads="1"/>
            </p:cNvSpPr>
            <p:nvPr/>
          </p:nvSpPr>
          <p:spPr bwMode="auto">
            <a:xfrm>
              <a:off x="4032" y="1939"/>
              <a:ext cx="756" cy="256"/>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000" b="1">
                  <a:effectLst>
                    <a:outerShdw blurRad="38100" dist="38100" dir="2700000" algn="tl">
                      <a:srgbClr val="FFFFFF"/>
                    </a:outerShdw>
                  </a:effectLst>
                  <a:latin typeface="Arial" charset="0"/>
                </a:rPr>
                <a:t>CU</a:t>
              </a:r>
            </a:p>
          </p:txBody>
        </p:sp>
      </p:grpSp>
      <p:grpSp>
        <p:nvGrpSpPr>
          <p:cNvPr id="590887" name="Group 39"/>
          <p:cNvGrpSpPr>
            <a:grpSpLocks/>
          </p:cNvGrpSpPr>
          <p:nvPr/>
        </p:nvGrpSpPr>
        <p:grpSpPr bwMode="auto">
          <a:xfrm>
            <a:off x="1858963" y="1195388"/>
            <a:ext cx="5913437" cy="801687"/>
            <a:chOff x="1123" y="624"/>
            <a:chExt cx="3725" cy="505"/>
          </a:xfrm>
        </p:grpSpPr>
        <p:grpSp>
          <p:nvGrpSpPr>
            <p:cNvPr id="590861" name="Group 13"/>
            <p:cNvGrpSpPr>
              <a:grpSpLocks/>
            </p:cNvGrpSpPr>
            <p:nvPr/>
          </p:nvGrpSpPr>
          <p:grpSpPr bwMode="auto">
            <a:xfrm>
              <a:off x="1123" y="624"/>
              <a:ext cx="3725" cy="499"/>
              <a:chOff x="672" y="1152"/>
              <a:chExt cx="2304" cy="240"/>
            </a:xfrm>
          </p:grpSpPr>
          <p:sp>
            <p:nvSpPr>
              <p:cNvPr id="590862" name="Rectangle 14"/>
              <p:cNvSpPr>
                <a:spLocks noChangeArrowheads="1"/>
              </p:cNvSpPr>
              <p:nvPr/>
            </p:nvSpPr>
            <p:spPr bwMode="auto">
              <a:xfrm>
                <a:off x="672"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63" name="Rectangle 15"/>
              <p:cNvSpPr>
                <a:spLocks noChangeArrowheads="1"/>
              </p:cNvSpPr>
              <p:nvPr/>
            </p:nvSpPr>
            <p:spPr bwMode="auto">
              <a:xfrm>
                <a:off x="960"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64" name="Rectangle 16"/>
              <p:cNvSpPr>
                <a:spLocks noChangeArrowheads="1"/>
              </p:cNvSpPr>
              <p:nvPr/>
            </p:nvSpPr>
            <p:spPr bwMode="auto">
              <a:xfrm>
                <a:off x="1248"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65" name="Rectangle 17"/>
              <p:cNvSpPr>
                <a:spLocks noChangeArrowheads="1"/>
              </p:cNvSpPr>
              <p:nvPr/>
            </p:nvSpPr>
            <p:spPr bwMode="auto">
              <a:xfrm>
                <a:off x="1536"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66" name="Rectangle 18"/>
              <p:cNvSpPr>
                <a:spLocks noChangeArrowheads="1"/>
              </p:cNvSpPr>
              <p:nvPr/>
            </p:nvSpPr>
            <p:spPr bwMode="auto">
              <a:xfrm>
                <a:off x="1824"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67" name="Rectangle 19"/>
              <p:cNvSpPr>
                <a:spLocks noChangeArrowheads="1"/>
              </p:cNvSpPr>
              <p:nvPr/>
            </p:nvSpPr>
            <p:spPr bwMode="auto">
              <a:xfrm>
                <a:off x="2112"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68" name="Rectangle 20"/>
              <p:cNvSpPr>
                <a:spLocks noChangeArrowheads="1"/>
              </p:cNvSpPr>
              <p:nvPr/>
            </p:nvSpPr>
            <p:spPr bwMode="auto">
              <a:xfrm>
                <a:off x="2400"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69" name="Rectangle 21"/>
              <p:cNvSpPr>
                <a:spLocks noChangeArrowheads="1"/>
              </p:cNvSpPr>
              <p:nvPr/>
            </p:nvSpPr>
            <p:spPr bwMode="auto">
              <a:xfrm>
                <a:off x="2688"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grpSp>
        <p:sp>
          <p:nvSpPr>
            <p:cNvPr id="590870" name="Text Box 22"/>
            <p:cNvSpPr txBox="1">
              <a:spLocks noChangeArrowheads="1"/>
            </p:cNvSpPr>
            <p:nvPr/>
          </p:nvSpPr>
          <p:spPr bwMode="auto">
            <a:xfrm>
              <a:off x="1183" y="739"/>
              <a:ext cx="1272" cy="256"/>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000" b="1">
                  <a:effectLst>
                    <a:outerShdw blurRad="38100" dist="38100" dir="2700000" algn="tl">
                      <a:srgbClr val="FFFFFF"/>
                    </a:outerShdw>
                  </a:effectLst>
                  <a:latin typeface="Arial" charset="0"/>
                </a:rPr>
                <a:t>Precedencia</a:t>
              </a:r>
            </a:p>
          </p:txBody>
        </p:sp>
        <p:sp>
          <p:nvSpPr>
            <p:cNvPr id="590871" name="Text Box 23"/>
            <p:cNvSpPr txBox="1">
              <a:spLocks noChangeArrowheads="1"/>
            </p:cNvSpPr>
            <p:nvPr/>
          </p:nvSpPr>
          <p:spPr bwMode="auto">
            <a:xfrm>
              <a:off x="2599" y="739"/>
              <a:ext cx="317" cy="256"/>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000" b="1">
                  <a:effectLst>
                    <a:outerShdw blurRad="38100" dist="38100" dir="2700000" algn="tl">
                      <a:srgbClr val="FFFFFF"/>
                    </a:outerShdw>
                  </a:effectLst>
                  <a:latin typeface="Arial" charset="0"/>
                </a:rPr>
                <a:t>D</a:t>
              </a:r>
            </a:p>
          </p:txBody>
        </p:sp>
        <p:sp>
          <p:nvSpPr>
            <p:cNvPr id="590872" name="Text Box 24"/>
            <p:cNvSpPr txBox="1">
              <a:spLocks noChangeArrowheads="1"/>
            </p:cNvSpPr>
            <p:nvPr/>
          </p:nvSpPr>
          <p:spPr bwMode="auto">
            <a:xfrm>
              <a:off x="3050" y="739"/>
              <a:ext cx="317" cy="256"/>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000" b="1">
                  <a:effectLst>
                    <a:outerShdw blurRad="38100" dist="38100" dir="2700000" algn="tl">
                      <a:srgbClr val="FFFFFF"/>
                    </a:outerShdw>
                  </a:effectLst>
                  <a:latin typeface="Arial" charset="0"/>
                </a:rPr>
                <a:t>T</a:t>
              </a:r>
            </a:p>
          </p:txBody>
        </p:sp>
        <p:sp>
          <p:nvSpPr>
            <p:cNvPr id="590873" name="Text Box 25"/>
            <p:cNvSpPr txBox="1">
              <a:spLocks noChangeArrowheads="1"/>
            </p:cNvSpPr>
            <p:nvPr/>
          </p:nvSpPr>
          <p:spPr bwMode="auto">
            <a:xfrm>
              <a:off x="3511" y="739"/>
              <a:ext cx="317" cy="256"/>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000" b="1">
                  <a:effectLst>
                    <a:outerShdw blurRad="38100" dist="38100" dir="2700000" algn="tl">
                      <a:srgbClr val="FFFFFF"/>
                    </a:outerShdw>
                  </a:effectLst>
                  <a:latin typeface="Arial" charset="0"/>
                </a:rPr>
                <a:t>R</a:t>
              </a:r>
            </a:p>
          </p:txBody>
        </p:sp>
        <p:sp>
          <p:nvSpPr>
            <p:cNvPr id="590874" name="Text Box 26"/>
            <p:cNvSpPr txBox="1">
              <a:spLocks noChangeArrowheads="1"/>
            </p:cNvSpPr>
            <p:nvPr/>
          </p:nvSpPr>
          <p:spPr bwMode="auto">
            <a:xfrm>
              <a:off x="3991" y="739"/>
              <a:ext cx="317" cy="256"/>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000" b="1">
                  <a:effectLst>
                    <a:outerShdw blurRad="38100" dist="38100" dir="2700000" algn="tl">
                      <a:srgbClr val="FFFFFF"/>
                    </a:outerShdw>
                  </a:effectLst>
                  <a:latin typeface="Arial" charset="0"/>
                </a:rPr>
                <a:t>C</a:t>
              </a:r>
            </a:p>
          </p:txBody>
        </p:sp>
        <p:sp>
          <p:nvSpPr>
            <p:cNvPr id="590875" name="Text Box 27"/>
            <p:cNvSpPr txBox="1">
              <a:spLocks noChangeArrowheads="1"/>
            </p:cNvSpPr>
            <p:nvPr/>
          </p:nvSpPr>
          <p:spPr bwMode="auto">
            <a:xfrm>
              <a:off x="4423" y="643"/>
              <a:ext cx="413" cy="486"/>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4400" b="1">
                  <a:effectLst>
                    <a:outerShdw blurRad="38100" dist="38100" dir="2700000" algn="tl">
                      <a:srgbClr val="FFFFFF"/>
                    </a:outerShdw>
                  </a:effectLst>
                  <a:latin typeface="Arial" charset="0"/>
                </a:rPr>
                <a:t>X</a:t>
              </a:r>
            </a:p>
          </p:txBody>
        </p:sp>
      </p:grpSp>
      <p:grpSp>
        <p:nvGrpSpPr>
          <p:cNvPr id="590895" name="Group 47"/>
          <p:cNvGrpSpPr>
            <a:grpSpLocks/>
          </p:cNvGrpSpPr>
          <p:nvPr/>
        </p:nvGrpSpPr>
        <p:grpSpPr bwMode="auto">
          <a:xfrm>
            <a:off x="1858963" y="4395788"/>
            <a:ext cx="5913437" cy="792162"/>
            <a:chOff x="1171" y="2909"/>
            <a:chExt cx="3725" cy="499"/>
          </a:xfrm>
        </p:grpSpPr>
        <p:grpSp>
          <p:nvGrpSpPr>
            <p:cNvPr id="590876" name="Group 28"/>
            <p:cNvGrpSpPr>
              <a:grpSpLocks/>
            </p:cNvGrpSpPr>
            <p:nvPr/>
          </p:nvGrpSpPr>
          <p:grpSpPr bwMode="auto">
            <a:xfrm>
              <a:off x="1171" y="2909"/>
              <a:ext cx="3725" cy="499"/>
              <a:chOff x="672" y="1152"/>
              <a:chExt cx="2304" cy="240"/>
            </a:xfrm>
          </p:grpSpPr>
          <p:sp>
            <p:nvSpPr>
              <p:cNvPr id="590877" name="Rectangle 29"/>
              <p:cNvSpPr>
                <a:spLocks noChangeArrowheads="1"/>
              </p:cNvSpPr>
              <p:nvPr/>
            </p:nvSpPr>
            <p:spPr bwMode="auto">
              <a:xfrm>
                <a:off x="672"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78" name="Rectangle 30"/>
              <p:cNvSpPr>
                <a:spLocks noChangeArrowheads="1"/>
              </p:cNvSpPr>
              <p:nvPr/>
            </p:nvSpPr>
            <p:spPr bwMode="auto">
              <a:xfrm>
                <a:off x="960"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79" name="Rectangle 31"/>
              <p:cNvSpPr>
                <a:spLocks noChangeArrowheads="1"/>
              </p:cNvSpPr>
              <p:nvPr/>
            </p:nvSpPr>
            <p:spPr bwMode="auto">
              <a:xfrm>
                <a:off x="1248"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80" name="Rectangle 32"/>
              <p:cNvSpPr>
                <a:spLocks noChangeArrowheads="1"/>
              </p:cNvSpPr>
              <p:nvPr/>
            </p:nvSpPr>
            <p:spPr bwMode="auto">
              <a:xfrm>
                <a:off x="1536"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81" name="Rectangle 33"/>
              <p:cNvSpPr>
                <a:spLocks noChangeArrowheads="1"/>
              </p:cNvSpPr>
              <p:nvPr/>
            </p:nvSpPr>
            <p:spPr bwMode="auto">
              <a:xfrm>
                <a:off x="1824"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82" name="Rectangle 34"/>
              <p:cNvSpPr>
                <a:spLocks noChangeArrowheads="1"/>
              </p:cNvSpPr>
              <p:nvPr/>
            </p:nvSpPr>
            <p:spPr bwMode="auto">
              <a:xfrm>
                <a:off x="2112"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83" name="Rectangle 35"/>
              <p:cNvSpPr>
                <a:spLocks noChangeArrowheads="1"/>
              </p:cNvSpPr>
              <p:nvPr/>
            </p:nvSpPr>
            <p:spPr bwMode="auto">
              <a:xfrm>
                <a:off x="2400"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590884" name="Rectangle 36"/>
              <p:cNvSpPr>
                <a:spLocks noChangeArrowheads="1"/>
              </p:cNvSpPr>
              <p:nvPr/>
            </p:nvSpPr>
            <p:spPr bwMode="auto">
              <a:xfrm>
                <a:off x="2688"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grpSp>
        <p:sp>
          <p:nvSpPr>
            <p:cNvPr id="590885" name="Text Box 37"/>
            <p:cNvSpPr txBox="1">
              <a:spLocks noChangeArrowheads="1"/>
            </p:cNvSpPr>
            <p:nvPr/>
          </p:nvSpPr>
          <p:spPr bwMode="auto">
            <a:xfrm>
              <a:off x="1248" y="3024"/>
              <a:ext cx="1728" cy="256"/>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000" b="1">
                  <a:effectLst>
                    <a:outerShdw blurRad="38100" dist="38100" dir="2700000" algn="tl">
                      <a:srgbClr val="FFFFFF"/>
                    </a:outerShdw>
                  </a:effectLst>
                  <a:latin typeface="Arial" charset="0"/>
                </a:rPr>
                <a:t>Prioridad</a:t>
              </a:r>
            </a:p>
          </p:txBody>
        </p:sp>
        <p:sp>
          <p:nvSpPr>
            <p:cNvPr id="590886" name="Text Box 38"/>
            <p:cNvSpPr txBox="1">
              <a:spLocks noChangeArrowheads="1"/>
            </p:cNvSpPr>
            <p:nvPr/>
          </p:nvSpPr>
          <p:spPr bwMode="auto">
            <a:xfrm>
              <a:off x="3120" y="3024"/>
              <a:ext cx="1716" cy="256"/>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000" b="1">
                  <a:effectLst>
                    <a:outerShdw blurRad="38100" dist="38100" dir="2700000" algn="tl">
                      <a:srgbClr val="FFFFFF"/>
                    </a:outerShdw>
                  </a:effectLst>
                  <a:latin typeface="Arial" charset="0"/>
                </a:rPr>
                <a:t>Etiq. de Flujo (1-4)</a:t>
              </a:r>
            </a:p>
          </p:txBody>
        </p:sp>
      </p:grpSp>
      <p:sp>
        <p:nvSpPr>
          <p:cNvPr id="590890" name="Text Box 42"/>
          <p:cNvSpPr txBox="1">
            <a:spLocks noChangeArrowheads="1"/>
          </p:cNvSpPr>
          <p:nvPr/>
        </p:nvSpPr>
        <p:spPr bwMode="auto">
          <a:xfrm>
            <a:off x="417513" y="1182688"/>
            <a:ext cx="890587" cy="701675"/>
          </a:xfrm>
          <a:prstGeom prst="rect">
            <a:avLst/>
          </a:prstGeom>
          <a:noFill/>
          <a:ln w="9525">
            <a:noFill/>
            <a:miter lim="800000"/>
            <a:headEnd/>
            <a:tailEnd/>
          </a:ln>
          <a:effectLst/>
        </p:spPr>
        <p:txBody>
          <a:bodyPr wrap="none">
            <a:spAutoFit/>
          </a:bodyPr>
          <a:lstStyle/>
          <a:p>
            <a:pPr algn="ctr"/>
            <a:r>
              <a:rPr lang="es-ES_tradnl" sz="2000" b="1">
                <a:latin typeface="Arial" charset="0"/>
              </a:rPr>
              <a:t>IPv4</a:t>
            </a:r>
          </a:p>
          <a:p>
            <a:pPr algn="ctr"/>
            <a:r>
              <a:rPr lang="es-ES_tradnl" sz="2000" b="1">
                <a:latin typeface="Arial" charset="0"/>
              </a:rPr>
              <a:t>Antes</a:t>
            </a:r>
            <a:endParaRPr lang="es-ES" sz="2000" b="1">
              <a:latin typeface="Arial" charset="0"/>
            </a:endParaRPr>
          </a:p>
        </p:txBody>
      </p:sp>
      <p:sp>
        <p:nvSpPr>
          <p:cNvPr id="590891" name="Text Box 43"/>
          <p:cNvSpPr txBox="1">
            <a:spLocks noChangeArrowheads="1"/>
          </p:cNvSpPr>
          <p:nvPr/>
        </p:nvSpPr>
        <p:spPr bwMode="auto">
          <a:xfrm>
            <a:off x="415925" y="4519613"/>
            <a:ext cx="890588" cy="701675"/>
          </a:xfrm>
          <a:prstGeom prst="rect">
            <a:avLst/>
          </a:prstGeom>
          <a:noFill/>
          <a:ln w="9525">
            <a:noFill/>
            <a:miter lim="800000"/>
            <a:headEnd/>
            <a:tailEnd/>
          </a:ln>
          <a:effectLst/>
        </p:spPr>
        <p:txBody>
          <a:bodyPr wrap="none">
            <a:spAutoFit/>
          </a:bodyPr>
          <a:lstStyle/>
          <a:p>
            <a:pPr algn="ctr"/>
            <a:r>
              <a:rPr lang="es-ES_tradnl" sz="2000" b="1">
                <a:latin typeface="Arial" charset="0"/>
              </a:rPr>
              <a:t>IPv6</a:t>
            </a:r>
          </a:p>
          <a:p>
            <a:pPr algn="ctr"/>
            <a:r>
              <a:rPr lang="es-ES_tradnl" sz="2000" b="1">
                <a:latin typeface="Arial" charset="0"/>
              </a:rPr>
              <a:t>Antes</a:t>
            </a:r>
            <a:endParaRPr lang="es-ES" sz="2000" b="1">
              <a:latin typeface="Arial" charset="0"/>
            </a:endParaRPr>
          </a:p>
        </p:txBody>
      </p:sp>
      <p:sp>
        <p:nvSpPr>
          <p:cNvPr id="590892" name="Text Box 44"/>
          <p:cNvSpPr txBox="1">
            <a:spLocks noChangeArrowheads="1"/>
          </p:cNvSpPr>
          <p:nvPr/>
        </p:nvSpPr>
        <p:spPr bwMode="auto">
          <a:xfrm>
            <a:off x="166688" y="2817813"/>
            <a:ext cx="1509712" cy="701675"/>
          </a:xfrm>
          <a:prstGeom prst="rect">
            <a:avLst/>
          </a:prstGeom>
          <a:noFill/>
          <a:ln w="9525">
            <a:noFill/>
            <a:miter lim="800000"/>
            <a:headEnd/>
            <a:tailEnd/>
          </a:ln>
          <a:effectLst/>
        </p:spPr>
        <p:txBody>
          <a:bodyPr wrap="none">
            <a:spAutoFit/>
          </a:bodyPr>
          <a:lstStyle/>
          <a:p>
            <a:pPr algn="ctr"/>
            <a:r>
              <a:rPr lang="es-ES_tradnl" sz="2000" b="1">
                <a:latin typeface="Arial" charset="0"/>
              </a:rPr>
              <a:t>IPv4 e IPv6</a:t>
            </a:r>
          </a:p>
          <a:p>
            <a:pPr algn="ctr"/>
            <a:r>
              <a:rPr lang="es-ES_tradnl" sz="2000" b="1">
                <a:latin typeface="Arial" charset="0"/>
              </a:rPr>
              <a:t>Ahora</a:t>
            </a:r>
            <a:endParaRPr lang="es-ES" sz="2000" b="1">
              <a:latin typeface="Arial" charset="0"/>
            </a:endParaRPr>
          </a:p>
        </p:txBody>
      </p:sp>
      <p:sp>
        <p:nvSpPr>
          <p:cNvPr id="590893" name="AutoShape 45"/>
          <p:cNvSpPr>
            <a:spLocks noChangeArrowheads="1"/>
          </p:cNvSpPr>
          <p:nvPr/>
        </p:nvSpPr>
        <p:spPr bwMode="auto">
          <a:xfrm>
            <a:off x="4648200" y="3786188"/>
            <a:ext cx="381000" cy="457200"/>
          </a:xfrm>
          <a:prstGeom prst="upArrow">
            <a:avLst>
              <a:gd name="adj1" fmla="val 50000"/>
              <a:gd name="adj2" fmla="val 30000"/>
            </a:avLst>
          </a:prstGeom>
          <a:solidFill>
            <a:schemeClr val="accent1"/>
          </a:solidFill>
          <a:ln w="9525">
            <a:solidFill>
              <a:schemeClr val="tx1"/>
            </a:solidFill>
            <a:miter lim="800000"/>
            <a:headEnd/>
            <a:tailEnd/>
          </a:ln>
          <a:effectLst/>
        </p:spPr>
        <p:txBody>
          <a:bodyPr wrap="none" anchor="ctr"/>
          <a:lstStyle/>
          <a:p>
            <a:endParaRPr lang="es-ES"/>
          </a:p>
        </p:txBody>
      </p:sp>
      <p:sp>
        <p:nvSpPr>
          <p:cNvPr id="590894" name="AutoShape 46"/>
          <p:cNvSpPr>
            <a:spLocks noChangeArrowheads="1"/>
          </p:cNvSpPr>
          <p:nvPr/>
        </p:nvSpPr>
        <p:spPr bwMode="auto">
          <a:xfrm rot="10800000">
            <a:off x="4648200" y="2185988"/>
            <a:ext cx="381000" cy="457200"/>
          </a:xfrm>
          <a:prstGeom prst="upArrow">
            <a:avLst>
              <a:gd name="adj1" fmla="val 50000"/>
              <a:gd name="adj2" fmla="val 30000"/>
            </a:avLst>
          </a:prstGeom>
          <a:solidFill>
            <a:schemeClr val="accent1"/>
          </a:solidFill>
          <a:ln w="9525">
            <a:solidFill>
              <a:schemeClr val="tx1"/>
            </a:solidFill>
            <a:miter lim="800000"/>
            <a:headEnd/>
            <a:tailEnd/>
          </a:ln>
          <a:effectLst/>
        </p:spPr>
        <p:txBody>
          <a:bodyPr wrap="none" anchor="ctr"/>
          <a:lstStyle/>
          <a:p>
            <a:endParaRPr lang="es-ES"/>
          </a:p>
        </p:txBody>
      </p:sp>
      <p:sp>
        <p:nvSpPr>
          <p:cNvPr id="590896" name="Text Box 48"/>
          <p:cNvSpPr txBox="1">
            <a:spLocks noChangeArrowheads="1"/>
          </p:cNvSpPr>
          <p:nvPr/>
        </p:nvSpPr>
        <p:spPr bwMode="auto">
          <a:xfrm>
            <a:off x="1116013" y="260350"/>
            <a:ext cx="7056437" cy="579438"/>
          </a:xfrm>
          <a:prstGeom prst="rect">
            <a:avLst/>
          </a:prstGeom>
          <a:noFill/>
          <a:ln w="9525">
            <a:noFill/>
            <a:miter lim="800000"/>
            <a:headEnd/>
            <a:tailEnd/>
          </a:ln>
          <a:effectLst/>
        </p:spPr>
        <p:txBody>
          <a:bodyPr>
            <a:spAutoFit/>
          </a:bodyPr>
          <a:lstStyle/>
          <a:p>
            <a:pPr>
              <a:spcBef>
                <a:spcPct val="50000"/>
              </a:spcBef>
            </a:pPr>
            <a:r>
              <a:rPr lang="es-ES_tradnl" sz="3200"/>
              <a:t>Aparición del campo DS en IPv4 e IPv6</a:t>
            </a:r>
            <a:endParaRPr lang="es-ES" sz="3200"/>
          </a:p>
        </p:txBody>
      </p:sp>
      <p:sp>
        <p:nvSpPr>
          <p:cNvPr id="590899" name="Text Box 51"/>
          <p:cNvSpPr txBox="1">
            <a:spLocks noChangeArrowheads="1"/>
          </p:cNvSpPr>
          <p:nvPr/>
        </p:nvSpPr>
        <p:spPr bwMode="auto">
          <a:xfrm>
            <a:off x="973138" y="5751513"/>
            <a:ext cx="3886200" cy="581025"/>
          </a:xfrm>
          <a:prstGeom prst="rect">
            <a:avLst/>
          </a:prstGeom>
          <a:noFill/>
          <a:ln w="9525">
            <a:noFill/>
            <a:miter lim="800000"/>
            <a:headEnd/>
            <a:tailEnd/>
          </a:ln>
          <a:effectLst/>
        </p:spPr>
        <p:txBody>
          <a:bodyPr>
            <a:spAutoFit/>
          </a:bodyPr>
          <a:lstStyle/>
          <a:p>
            <a:pPr algn="ctr">
              <a:spcBef>
                <a:spcPct val="50000"/>
              </a:spcBef>
            </a:pPr>
            <a:r>
              <a:rPr lang="es-ES_tradnl" sz="1600" b="1">
                <a:latin typeface="Arial" charset="0"/>
              </a:rPr>
              <a:t>El significado de los tres primeros bits es compatible en los tres casos</a:t>
            </a:r>
            <a:endParaRPr lang="es-ES" sz="1600" b="1">
              <a:latin typeface="Arial" charset="0"/>
            </a:endParaRPr>
          </a:p>
        </p:txBody>
      </p:sp>
      <p:sp>
        <p:nvSpPr>
          <p:cNvPr id="590900" name="Rectangle 52"/>
          <p:cNvSpPr>
            <a:spLocks noChangeArrowheads="1"/>
          </p:cNvSpPr>
          <p:nvPr/>
        </p:nvSpPr>
        <p:spPr bwMode="auto">
          <a:xfrm>
            <a:off x="1878013" y="966788"/>
            <a:ext cx="2209800" cy="4495800"/>
          </a:xfrm>
          <a:prstGeom prst="rect">
            <a:avLst/>
          </a:prstGeom>
          <a:noFill/>
          <a:ln w="9525">
            <a:solidFill>
              <a:srgbClr val="FF0000"/>
            </a:solidFill>
            <a:prstDash val="sysDot"/>
            <a:miter lim="800000"/>
            <a:headEnd/>
            <a:tailEnd/>
          </a:ln>
          <a:effectLst/>
        </p:spPr>
        <p:txBody>
          <a:bodyPr wrap="none" anchor="ctr"/>
          <a:lstStyle/>
          <a:p>
            <a:endParaRPr lang="es-ES"/>
          </a:p>
        </p:txBody>
      </p:sp>
      <p:sp>
        <p:nvSpPr>
          <p:cNvPr id="590902" name="Line 54"/>
          <p:cNvSpPr>
            <a:spLocks noChangeShapeType="1"/>
          </p:cNvSpPr>
          <p:nvPr/>
        </p:nvSpPr>
        <p:spPr bwMode="auto">
          <a:xfrm>
            <a:off x="7772400" y="5176838"/>
            <a:ext cx="762000" cy="0"/>
          </a:xfrm>
          <a:prstGeom prst="line">
            <a:avLst/>
          </a:prstGeom>
          <a:noFill/>
          <a:ln w="9525">
            <a:solidFill>
              <a:schemeClr val="tx1"/>
            </a:solidFill>
            <a:prstDash val="sysDot"/>
            <a:round/>
            <a:headEnd/>
            <a:tailEnd/>
          </a:ln>
          <a:effectLst/>
        </p:spPr>
        <p:txBody>
          <a:bodyPr/>
          <a:lstStyle/>
          <a:p>
            <a:endParaRPr lang="es-ES"/>
          </a:p>
        </p:txBody>
      </p:sp>
      <p:sp>
        <p:nvSpPr>
          <p:cNvPr id="590903" name="Line 55"/>
          <p:cNvSpPr>
            <a:spLocks noChangeShapeType="1"/>
          </p:cNvSpPr>
          <p:nvPr/>
        </p:nvSpPr>
        <p:spPr bwMode="auto">
          <a:xfrm>
            <a:off x="7772400" y="4395788"/>
            <a:ext cx="762000" cy="0"/>
          </a:xfrm>
          <a:prstGeom prst="line">
            <a:avLst/>
          </a:prstGeom>
          <a:noFill/>
          <a:ln w="9525">
            <a:solidFill>
              <a:schemeClr val="tx1"/>
            </a:solidFill>
            <a:prstDash val="sysDot"/>
            <a:round/>
            <a:headEnd/>
            <a:tailEnd/>
          </a:ln>
          <a:effectLst/>
        </p:spPr>
        <p:txBody>
          <a:bodyPr/>
          <a:lstStyle/>
          <a:p>
            <a:endParaRPr lang="es-ES"/>
          </a:p>
        </p:txBody>
      </p:sp>
      <p:sp>
        <p:nvSpPr>
          <p:cNvPr id="590904" name="Line 56"/>
          <p:cNvSpPr>
            <a:spLocks noChangeShapeType="1"/>
          </p:cNvSpPr>
          <p:nvPr/>
        </p:nvSpPr>
        <p:spPr bwMode="auto">
          <a:xfrm flipV="1">
            <a:off x="2895600" y="5462588"/>
            <a:ext cx="0" cy="304800"/>
          </a:xfrm>
          <a:prstGeom prst="line">
            <a:avLst/>
          </a:prstGeom>
          <a:noFill/>
          <a:ln w="9525">
            <a:solidFill>
              <a:schemeClr val="tx1"/>
            </a:solidFill>
            <a:round/>
            <a:headEnd/>
            <a:tailEnd type="triangle" w="med" len="med"/>
          </a:ln>
          <a:effectLst/>
        </p:spPr>
        <p:txBody>
          <a:bodyPr/>
          <a:lstStyle/>
          <a:p>
            <a:endParaRPr lang="es-ES"/>
          </a:p>
        </p:txBody>
      </p:sp>
      <p:sp>
        <p:nvSpPr>
          <p:cNvPr id="849922" name="AutoShape 2"/>
          <p:cNvSpPr>
            <a:spLocks/>
          </p:cNvSpPr>
          <p:nvPr/>
        </p:nvSpPr>
        <p:spPr bwMode="auto">
          <a:xfrm rot="16200000">
            <a:off x="2879725" y="2636838"/>
            <a:ext cx="215900" cy="2159000"/>
          </a:xfrm>
          <a:prstGeom prst="leftBrace">
            <a:avLst>
              <a:gd name="adj1" fmla="val 83333"/>
              <a:gd name="adj2" fmla="val 50000"/>
            </a:avLst>
          </a:prstGeom>
          <a:noFill/>
          <a:ln w="9525">
            <a:solidFill>
              <a:schemeClr val="tx1"/>
            </a:solidFill>
            <a:round/>
            <a:headEnd/>
            <a:tailEnd/>
          </a:ln>
          <a:effectLst/>
        </p:spPr>
        <p:txBody>
          <a:bodyPr wrap="none" anchor="ctr"/>
          <a:lstStyle/>
          <a:p>
            <a:endParaRPr lang="es-ES"/>
          </a:p>
        </p:txBody>
      </p:sp>
      <p:sp>
        <p:nvSpPr>
          <p:cNvPr id="849923" name="Text Box 3"/>
          <p:cNvSpPr txBox="1">
            <a:spLocks noChangeArrowheads="1"/>
          </p:cNvSpPr>
          <p:nvPr/>
        </p:nvSpPr>
        <p:spPr bwMode="auto">
          <a:xfrm>
            <a:off x="2622550" y="3789363"/>
            <a:ext cx="725488" cy="336550"/>
          </a:xfrm>
          <a:prstGeom prst="rect">
            <a:avLst/>
          </a:prstGeom>
          <a:noFill/>
          <a:ln w="9525">
            <a:noFill/>
            <a:miter lim="800000"/>
            <a:headEnd/>
            <a:tailEnd/>
          </a:ln>
          <a:effectLst/>
        </p:spPr>
        <p:txBody>
          <a:bodyPr wrap="none">
            <a:spAutoFit/>
          </a:bodyPr>
          <a:lstStyle/>
          <a:p>
            <a:r>
              <a:rPr lang="es-ES_tradnl" sz="1600" b="1">
                <a:latin typeface="Arial" charset="0"/>
              </a:rPr>
              <a:t>Clase</a:t>
            </a:r>
            <a:endParaRPr lang="es-ES" sz="1600" b="1">
              <a:latin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1 Marcador de número de diapositiva"/>
          <p:cNvSpPr>
            <a:spLocks noGrp="1"/>
          </p:cNvSpPr>
          <p:nvPr>
            <p:ph type="sldNum" sz="quarter" idx="10"/>
          </p:nvPr>
        </p:nvSpPr>
        <p:spPr/>
        <p:txBody>
          <a:bodyPr/>
          <a:lstStyle/>
          <a:p>
            <a:r>
              <a:rPr lang="es-ES"/>
              <a:t>Ampliación Redes 6-</a:t>
            </a:r>
            <a:fld id="{83305784-3DAB-4C57-886A-20FC39156D33}" type="slidenum">
              <a:rPr lang="es-ES"/>
              <a:pPr/>
              <a:t>46</a:t>
            </a:fld>
            <a:endParaRPr lang="es-ES"/>
          </a:p>
        </p:txBody>
      </p:sp>
      <p:sp>
        <p:nvSpPr>
          <p:cNvPr id="743426" name="Rectangle 2"/>
          <p:cNvSpPr>
            <a:spLocks noChangeArrowheads="1"/>
          </p:cNvSpPr>
          <p:nvPr/>
        </p:nvSpPr>
        <p:spPr bwMode="auto">
          <a:xfrm>
            <a:off x="685800" y="609600"/>
            <a:ext cx="7772400" cy="990600"/>
          </a:xfrm>
          <a:prstGeom prst="rect">
            <a:avLst/>
          </a:prstGeom>
          <a:noFill/>
          <a:ln w="9525">
            <a:noFill/>
            <a:miter lim="800000"/>
            <a:headEnd/>
            <a:tailEnd/>
          </a:ln>
          <a:effectLst/>
        </p:spPr>
        <p:txBody>
          <a:bodyPr anchor="ctr"/>
          <a:lstStyle/>
          <a:p>
            <a:pPr algn="ctr"/>
            <a:r>
              <a:rPr lang="es-ES_tradnl" sz="4400">
                <a:solidFill>
                  <a:schemeClr val="tx2"/>
                </a:solidFill>
              </a:rPr>
              <a:t>Campo DSCP</a:t>
            </a:r>
          </a:p>
        </p:txBody>
      </p:sp>
      <p:sp>
        <p:nvSpPr>
          <p:cNvPr id="743427" name="Rectangle 3"/>
          <p:cNvSpPr>
            <a:spLocks noChangeArrowheads="1"/>
          </p:cNvSpPr>
          <p:nvPr/>
        </p:nvSpPr>
        <p:spPr bwMode="auto">
          <a:xfrm>
            <a:off x="685800" y="1676400"/>
            <a:ext cx="7772400" cy="1143000"/>
          </a:xfrm>
          <a:prstGeom prst="rect">
            <a:avLst/>
          </a:prstGeom>
          <a:noFill/>
          <a:ln w="9525">
            <a:noFill/>
            <a:miter lim="800000"/>
            <a:headEnd/>
            <a:tailEnd/>
          </a:ln>
          <a:effectLst/>
        </p:spPr>
        <p:txBody>
          <a:bodyPr/>
          <a:lstStyle/>
          <a:p>
            <a:pPr marL="342900" indent="-342900">
              <a:spcBef>
                <a:spcPct val="20000"/>
              </a:spcBef>
              <a:buFontTx/>
              <a:buChar char="•"/>
            </a:pPr>
            <a:r>
              <a:rPr lang="es-ES_tradnl" sz="2400"/>
              <a:t>6 bits = 64 categorías de tráfico posibles.</a:t>
            </a:r>
          </a:p>
          <a:p>
            <a:pPr marL="342900" indent="-342900">
              <a:spcBef>
                <a:spcPct val="20000"/>
              </a:spcBef>
              <a:buFontTx/>
              <a:buChar char="•"/>
            </a:pPr>
            <a:r>
              <a:rPr lang="es-ES_tradnl" sz="2400"/>
              <a:t>De momento se han dividido en 3 grupos:</a:t>
            </a:r>
          </a:p>
        </p:txBody>
      </p:sp>
      <p:graphicFrame>
        <p:nvGraphicFramePr>
          <p:cNvPr id="743428" name="Group 4"/>
          <p:cNvGraphicFramePr>
            <a:graphicFrameLocks noGrp="1"/>
          </p:cNvGraphicFramePr>
          <p:nvPr/>
        </p:nvGraphicFramePr>
        <p:xfrm>
          <a:off x="1524000" y="3048000"/>
          <a:ext cx="6057900" cy="2100264"/>
        </p:xfrm>
        <a:graphic>
          <a:graphicData uri="http://schemas.openxmlformats.org/drawingml/2006/table">
            <a:tbl>
              <a:tblPr/>
              <a:tblGrid>
                <a:gridCol w="1766888"/>
                <a:gridCol w="1347787"/>
                <a:gridCol w="2943225"/>
              </a:tblGrid>
              <a:tr h="525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Codepoint</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Valores</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1" i="0" u="none" strike="noStrike" cap="none" normalizeH="0" baseline="0" smtClean="0">
                          <a:ln>
                            <a:noFill/>
                          </a:ln>
                          <a:solidFill>
                            <a:schemeClr val="tx1"/>
                          </a:solidFill>
                          <a:effectLst/>
                          <a:latin typeface="Times New Roman" pitchFamily="18" charset="0"/>
                        </a:rPr>
                        <a:t>Uso</a:t>
                      </a:r>
                      <a:endParaRPr kumimoji="0" lang="es-ES"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cccyy0</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32</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Estándar</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xxxx11</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16</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Local/experimental</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xxxx01</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16</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2800" b="0" i="0" u="none" strike="noStrike" cap="none" normalizeH="0" baseline="0" smtClean="0">
                          <a:ln>
                            <a:noFill/>
                          </a:ln>
                          <a:solidFill>
                            <a:schemeClr val="tx1"/>
                          </a:solidFill>
                          <a:effectLst/>
                          <a:latin typeface="Times New Roman" pitchFamily="18" charset="0"/>
                        </a:rPr>
                        <a:t>Reservado</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43450" name="Text Box 26"/>
          <p:cNvSpPr txBox="1">
            <a:spLocks noChangeArrowheads="1"/>
          </p:cNvSpPr>
          <p:nvPr/>
        </p:nvSpPr>
        <p:spPr bwMode="auto">
          <a:xfrm>
            <a:off x="990600" y="5445125"/>
            <a:ext cx="7315200" cy="822325"/>
          </a:xfrm>
          <a:prstGeom prst="rect">
            <a:avLst/>
          </a:prstGeom>
          <a:noFill/>
          <a:ln w="9525">
            <a:noFill/>
            <a:miter lim="800000"/>
            <a:headEnd/>
            <a:tailEnd/>
          </a:ln>
          <a:effectLst/>
        </p:spPr>
        <p:txBody>
          <a:bodyPr>
            <a:spAutoFit/>
          </a:bodyPr>
          <a:lstStyle/>
          <a:p>
            <a:pPr>
              <a:spcBef>
                <a:spcPct val="50000"/>
              </a:spcBef>
            </a:pPr>
            <a:r>
              <a:rPr lang="es-ES_tradnl" sz="2400"/>
              <a:t>En el grupo estándar los tres primeros bits (ccc) indican la clase</a:t>
            </a:r>
            <a:endParaRPr lang="es-ES" sz="240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1 Marcador de número de diapositiva"/>
          <p:cNvSpPr>
            <a:spLocks noGrp="1"/>
          </p:cNvSpPr>
          <p:nvPr>
            <p:ph type="sldNum" sz="quarter" idx="10"/>
          </p:nvPr>
        </p:nvSpPr>
        <p:spPr/>
        <p:txBody>
          <a:bodyPr/>
          <a:lstStyle/>
          <a:p>
            <a:r>
              <a:rPr lang="es-ES"/>
              <a:t>Ampliación Redes 6-</a:t>
            </a:r>
            <a:fld id="{D2CE1644-092E-432E-BF9C-41E33FA62859}" type="slidenum">
              <a:rPr lang="es-ES"/>
              <a:pPr/>
              <a:t>47</a:t>
            </a:fld>
            <a:endParaRPr lang="es-ES"/>
          </a:p>
        </p:txBody>
      </p:sp>
      <p:sp>
        <p:nvSpPr>
          <p:cNvPr id="803842" name="Rectangle 2"/>
          <p:cNvSpPr>
            <a:spLocks noChangeArrowheads="1"/>
          </p:cNvSpPr>
          <p:nvPr/>
        </p:nvSpPr>
        <p:spPr bwMode="auto">
          <a:xfrm>
            <a:off x="685800" y="260350"/>
            <a:ext cx="7772400" cy="1143000"/>
          </a:xfrm>
          <a:prstGeom prst="rect">
            <a:avLst/>
          </a:prstGeom>
          <a:noFill/>
          <a:ln w="9525">
            <a:noFill/>
            <a:miter lim="800000"/>
            <a:headEnd/>
            <a:tailEnd/>
          </a:ln>
          <a:effectLst/>
        </p:spPr>
        <p:txBody>
          <a:bodyPr anchor="ctr"/>
          <a:lstStyle/>
          <a:p>
            <a:pPr algn="ctr"/>
            <a:r>
              <a:rPr lang="es-ES_tradnl" sz="4000">
                <a:solidFill>
                  <a:schemeClr val="tx2"/>
                </a:solidFill>
              </a:rPr>
              <a:t>Tipos de Servicio en DiffServ</a:t>
            </a:r>
            <a:endParaRPr lang="es-ES" sz="4000">
              <a:solidFill>
                <a:schemeClr val="tx2"/>
              </a:solidFill>
            </a:endParaRPr>
          </a:p>
        </p:txBody>
      </p:sp>
      <p:graphicFrame>
        <p:nvGraphicFramePr>
          <p:cNvPr id="803898" name="Group 58"/>
          <p:cNvGraphicFramePr>
            <a:graphicFrameLocks noGrp="1"/>
          </p:cNvGraphicFramePr>
          <p:nvPr/>
        </p:nvGraphicFramePr>
        <p:xfrm>
          <a:off x="611188" y="1895475"/>
          <a:ext cx="8062912" cy="3548888"/>
        </p:xfrm>
        <a:graphic>
          <a:graphicData uri="http://schemas.openxmlformats.org/drawingml/2006/table">
            <a:tbl>
              <a:tblPr/>
              <a:tblGrid>
                <a:gridCol w="1873250"/>
                <a:gridCol w="4608512"/>
                <a:gridCol w="1581150"/>
              </a:tblGrid>
              <a:tr h="255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Servicio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Características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Equivalencia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en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2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‘Expedited Forwarding’ o ‘Premium’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800" b="0" i="0" u="none" strike="noStrike" cap="none" normalizeH="0" baseline="0" smtClean="0">
                          <a:ln>
                            <a:noFill/>
                          </a:ln>
                          <a:solidFill>
                            <a:schemeClr val="tx1"/>
                          </a:solidFill>
                          <a:effectLst/>
                          <a:latin typeface="Arial" charset="0"/>
                        </a:rPr>
                        <a:t>Es el que da más garantías. Equivale a una línea dedicada</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800" b="0" i="0" u="none" strike="noStrike" cap="none" normalizeH="0" baseline="0" smtClean="0">
                          <a:ln>
                            <a:noFill/>
                          </a:ln>
                          <a:solidFill>
                            <a:schemeClr val="tx1"/>
                          </a:solidFill>
                          <a:effectLst/>
                          <a:latin typeface="Arial" charset="0"/>
                        </a:rPr>
                        <a:t>Lo garantiza todo: Caudal, tasa de pérdidas, retardo y jitter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CBR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VBR-rt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44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‘Assured Forwarding’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800" b="0" i="0" u="none" strike="noStrike" cap="none" normalizeH="0" baseline="0" smtClean="0">
                          <a:ln>
                            <a:noFill/>
                          </a:ln>
                          <a:solidFill>
                            <a:schemeClr val="tx1"/>
                          </a:solidFill>
                          <a:effectLst/>
                          <a:latin typeface="Arial" charset="0"/>
                        </a:rPr>
                        <a:t>Asegura un trato preferente, pero sin fijar garantías (no hay SLA)</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800" b="0" i="0" u="none" strike="noStrike" cap="none" normalizeH="0" baseline="0" smtClean="0">
                          <a:ln>
                            <a:noFill/>
                          </a:ln>
                          <a:solidFill>
                            <a:schemeClr val="tx1"/>
                          </a:solidFill>
                          <a:effectLst/>
                          <a:latin typeface="Arial" charset="0"/>
                        </a:rPr>
                        <a:t>Se definen cuatro clases y en cada una tres niveles de descarte de paquetes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VBR-nrt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‘Best Effort’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s-ES" sz="1800" b="0" i="0" u="none" strike="noStrike" cap="none" normalizeH="0" baseline="0" smtClean="0">
                          <a:ln>
                            <a:noFill/>
                          </a:ln>
                          <a:solidFill>
                            <a:schemeClr val="tx1"/>
                          </a:solidFill>
                          <a:effectLst/>
                          <a:latin typeface="Arial" charset="0"/>
                        </a:rPr>
                        <a:t>Ninguna garantía, obtiene solo las migajas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UBR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3 Marcador de número de diapositiva"/>
          <p:cNvSpPr>
            <a:spLocks noGrp="1"/>
          </p:cNvSpPr>
          <p:nvPr>
            <p:ph type="sldNum" sz="quarter" idx="10"/>
          </p:nvPr>
        </p:nvSpPr>
        <p:spPr/>
        <p:txBody>
          <a:bodyPr/>
          <a:lstStyle/>
          <a:p>
            <a:r>
              <a:rPr lang="es-ES"/>
              <a:t>Ampliación Redes 6-</a:t>
            </a:r>
            <a:fld id="{146C0198-6440-49A3-B322-91BD946D6E41}" type="slidenum">
              <a:rPr lang="es-ES"/>
              <a:pPr/>
              <a:t>48</a:t>
            </a:fld>
            <a:endParaRPr lang="es-ES"/>
          </a:p>
        </p:txBody>
      </p:sp>
      <p:sp>
        <p:nvSpPr>
          <p:cNvPr id="946178" name="Rectangle 2"/>
          <p:cNvSpPr>
            <a:spLocks noGrp="1" noChangeArrowheads="1"/>
          </p:cNvSpPr>
          <p:nvPr>
            <p:ph type="title"/>
          </p:nvPr>
        </p:nvSpPr>
        <p:spPr/>
        <p:txBody>
          <a:bodyPr/>
          <a:lstStyle/>
          <a:p>
            <a:r>
              <a:rPr lang="es-ES_tradnl" sz="4000"/>
              <a:t>Significado de las clases del DSCP</a:t>
            </a:r>
            <a:endParaRPr lang="es-ES" sz="4000"/>
          </a:p>
        </p:txBody>
      </p:sp>
      <p:graphicFrame>
        <p:nvGraphicFramePr>
          <p:cNvPr id="946285" name="Group 109"/>
          <p:cNvGraphicFramePr>
            <a:graphicFrameLocks noGrp="1"/>
          </p:cNvGraphicFramePr>
          <p:nvPr>
            <p:ph idx="1"/>
          </p:nvPr>
        </p:nvGraphicFramePr>
        <p:xfrm>
          <a:off x="1512888" y="1981200"/>
          <a:ext cx="6591300" cy="3700717"/>
        </p:xfrm>
        <a:graphic>
          <a:graphicData uri="http://schemas.openxmlformats.org/drawingml/2006/table">
            <a:tbl>
              <a:tblPr/>
              <a:tblGrid>
                <a:gridCol w="1123950"/>
                <a:gridCol w="1022350"/>
                <a:gridCol w="3016250"/>
                <a:gridCol w="1428750"/>
              </a:tblGrid>
              <a:tr h="450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Rango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(decimal)</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Valor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(binario)</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Significado</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Equivalente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precedencia</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56-63</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111xxx</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Control de la red</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7</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48-55</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110xxx</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Control de la red</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6</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40-47</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101xxx</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Expedited Forwarding</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5</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32-39</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100xxx</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Assured Forwarding clase 4</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4</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24-31</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011xxx</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Assured Forwarding clase 3</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3</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16-23</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010xxx</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Assured Forwarding clase 2</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2</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8-15</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001xxx</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Assured Forwarding clase 1</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1</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0-7</a:t>
                      </a:r>
                      <a:endParaRPr kumimoji="0" lang="es-E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000xxx</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Best effort (default)</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0</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número de diapositiva"/>
          <p:cNvSpPr>
            <a:spLocks noGrp="1"/>
          </p:cNvSpPr>
          <p:nvPr>
            <p:ph type="sldNum" sz="quarter" idx="10"/>
          </p:nvPr>
        </p:nvSpPr>
        <p:spPr/>
        <p:txBody>
          <a:bodyPr/>
          <a:lstStyle/>
          <a:p>
            <a:r>
              <a:rPr lang="es-ES"/>
              <a:t>Ampliación Redes 6-</a:t>
            </a:r>
            <a:fld id="{CC854877-680B-40C5-8B10-489428A541E6}" type="slidenum">
              <a:rPr lang="es-ES"/>
              <a:pPr/>
              <a:t>49</a:t>
            </a:fld>
            <a:endParaRPr lang="es-ES"/>
          </a:p>
        </p:txBody>
      </p:sp>
      <p:sp>
        <p:nvSpPr>
          <p:cNvPr id="746498" name="Rectangle 2"/>
          <p:cNvSpPr>
            <a:spLocks noChangeArrowheads="1"/>
          </p:cNvSpPr>
          <p:nvPr/>
        </p:nvSpPr>
        <p:spPr bwMode="auto">
          <a:xfrm>
            <a:off x="982663" y="414338"/>
            <a:ext cx="7045325" cy="1143000"/>
          </a:xfrm>
          <a:prstGeom prst="rect">
            <a:avLst/>
          </a:prstGeom>
          <a:noFill/>
          <a:ln w="9525">
            <a:noFill/>
            <a:miter lim="800000"/>
            <a:headEnd/>
            <a:tailEnd/>
          </a:ln>
          <a:effectLst/>
        </p:spPr>
        <p:txBody>
          <a:bodyPr lIns="102833" tIns="51417" rIns="102833" bIns="51417"/>
          <a:lstStyle/>
          <a:p>
            <a:pPr algn="ctr"/>
            <a:r>
              <a:rPr lang="en-GB">
                <a:solidFill>
                  <a:schemeClr val="tx2"/>
                </a:solidFill>
              </a:rPr>
              <a:t>Servicio EF (Expedited Forwarding) o ‘Premium’</a:t>
            </a:r>
          </a:p>
        </p:txBody>
      </p:sp>
      <p:sp>
        <p:nvSpPr>
          <p:cNvPr id="746499" name="Rectangle 3"/>
          <p:cNvSpPr>
            <a:spLocks noChangeArrowheads="1"/>
          </p:cNvSpPr>
          <p:nvPr/>
        </p:nvSpPr>
        <p:spPr bwMode="auto">
          <a:xfrm>
            <a:off x="685800" y="1773238"/>
            <a:ext cx="7772400" cy="4114800"/>
          </a:xfrm>
          <a:prstGeom prst="rect">
            <a:avLst/>
          </a:prstGeom>
          <a:noFill/>
          <a:ln w="9525">
            <a:noFill/>
            <a:miter lim="800000"/>
            <a:headEnd/>
            <a:tailEnd/>
          </a:ln>
          <a:effectLst/>
        </p:spPr>
        <p:txBody>
          <a:bodyPr lIns="102833" tIns="51417" rIns="102833" bIns="51417"/>
          <a:lstStyle/>
          <a:p>
            <a:pPr marL="288925" indent="-288925" defTabSz="814388">
              <a:spcBef>
                <a:spcPct val="20000"/>
              </a:spcBef>
              <a:buFontTx/>
              <a:buChar char="•"/>
            </a:pPr>
            <a:r>
              <a:rPr lang="en-GB" sz="2400"/>
              <a:t>Es el que da mayor seguridad (‘virtual leased line’).</a:t>
            </a:r>
          </a:p>
          <a:p>
            <a:pPr marL="288925" indent="-288925" defTabSz="814388">
              <a:spcBef>
                <a:spcPct val="20000"/>
              </a:spcBef>
              <a:buFontTx/>
              <a:buChar char="•"/>
            </a:pPr>
            <a:r>
              <a:rPr lang="en-GB" sz="2400"/>
              <a:t>Ofrece un SLA (Service Level Agreement)  que lo garantiza todo:</a:t>
            </a:r>
          </a:p>
          <a:p>
            <a:pPr marL="565150" lvl="1" defTabSz="814388">
              <a:spcBef>
                <a:spcPct val="20000"/>
              </a:spcBef>
              <a:buFontTx/>
              <a:buChar char="–"/>
            </a:pPr>
            <a:r>
              <a:rPr lang="en-GB" sz="2400"/>
              <a:t> Ancho de banda mínimo</a:t>
            </a:r>
          </a:p>
          <a:p>
            <a:pPr marL="565150" lvl="1" defTabSz="814388">
              <a:spcBef>
                <a:spcPct val="20000"/>
              </a:spcBef>
              <a:buFontTx/>
              <a:buChar char="–"/>
            </a:pPr>
            <a:r>
              <a:rPr lang="en-GB" sz="2400"/>
              <a:t> Tasa máxima de pérdida de paquetes</a:t>
            </a:r>
          </a:p>
          <a:p>
            <a:pPr marL="565150" lvl="1" defTabSz="814388">
              <a:spcBef>
                <a:spcPct val="20000"/>
              </a:spcBef>
              <a:buFontTx/>
              <a:buChar char="–"/>
            </a:pPr>
            <a:r>
              <a:rPr lang="en-GB" sz="2400"/>
              <a:t> Retardo máximo</a:t>
            </a:r>
          </a:p>
          <a:p>
            <a:pPr marL="565150" lvl="1" defTabSz="814388">
              <a:spcBef>
                <a:spcPct val="20000"/>
              </a:spcBef>
              <a:buFontTx/>
              <a:buChar char="–"/>
            </a:pPr>
            <a:r>
              <a:rPr lang="en-GB" sz="2400"/>
              <a:t> Jitter máximo</a:t>
            </a:r>
          </a:p>
          <a:p>
            <a:pPr marL="288925" indent="-288925" defTabSz="814388">
              <a:spcBef>
                <a:spcPct val="20000"/>
              </a:spcBef>
              <a:buFontTx/>
              <a:buChar char="•"/>
            </a:pPr>
            <a:r>
              <a:rPr lang="en-GB" sz="2400"/>
              <a:t>Se garantiza el caudal, pero no se toleran excesos</a:t>
            </a:r>
          </a:p>
          <a:p>
            <a:pPr marL="288925" indent="-288925" defTabSz="814388">
              <a:spcBef>
                <a:spcPct val="20000"/>
              </a:spcBef>
              <a:buFontTx/>
              <a:buChar char="•"/>
            </a:pPr>
            <a:r>
              <a:rPr lang="en-GB" sz="2400"/>
              <a:t>Le corresponde el DSCP ‘101110’ (46 en decimal)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1 Marcador de número de diapositiva"/>
          <p:cNvSpPr>
            <a:spLocks noGrp="1"/>
          </p:cNvSpPr>
          <p:nvPr>
            <p:ph type="sldNum" sz="quarter" idx="10"/>
          </p:nvPr>
        </p:nvSpPr>
        <p:spPr/>
        <p:txBody>
          <a:bodyPr/>
          <a:lstStyle/>
          <a:p>
            <a:r>
              <a:rPr lang="es-ES"/>
              <a:t>Ampliación Redes 6-</a:t>
            </a:r>
            <a:fld id="{D1A27052-9DF3-432F-893C-047C21D44847}" type="slidenum">
              <a:rPr lang="es-ES"/>
              <a:pPr/>
              <a:t>5</a:t>
            </a:fld>
            <a:endParaRPr lang="es-ES"/>
          </a:p>
        </p:txBody>
      </p:sp>
      <p:sp>
        <p:nvSpPr>
          <p:cNvPr id="790531" name="Rectangle 3"/>
          <p:cNvSpPr>
            <a:spLocks noChangeArrowheads="1"/>
          </p:cNvSpPr>
          <p:nvPr/>
        </p:nvSpPr>
        <p:spPr bwMode="auto">
          <a:xfrm>
            <a:off x="6294438" y="2528888"/>
            <a:ext cx="844550" cy="2514600"/>
          </a:xfrm>
          <a:prstGeom prst="rect">
            <a:avLst/>
          </a:prstGeom>
          <a:solidFill>
            <a:srgbClr val="C0C0C0">
              <a:alpha val="50000"/>
            </a:srgbClr>
          </a:solidFill>
          <a:ln w="9525">
            <a:noFill/>
            <a:miter lim="800000"/>
            <a:headEnd/>
            <a:tailEnd/>
          </a:ln>
          <a:effectLst/>
        </p:spPr>
        <p:txBody>
          <a:bodyPr wrap="none" anchor="ctr"/>
          <a:lstStyle/>
          <a:p>
            <a:endParaRPr lang="es-ES"/>
          </a:p>
        </p:txBody>
      </p:sp>
      <p:sp>
        <p:nvSpPr>
          <p:cNvPr id="790532" name="Rectangle 4"/>
          <p:cNvSpPr>
            <a:spLocks noChangeArrowheads="1"/>
          </p:cNvSpPr>
          <p:nvPr/>
        </p:nvSpPr>
        <p:spPr bwMode="auto">
          <a:xfrm>
            <a:off x="7138988" y="2530475"/>
            <a:ext cx="1700212" cy="2508250"/>
          </a:xfrm>
          <a:prstGeom prst="rect">
            <a:avLst/>
          </a:prstGeom>
          <a:solidFill>
            <a:srgbClr val="C0C0C0"/>
          </a:solidFill>
          <a:ln w="9525">
            <a:noFill/>
            <a:miter lim="800000"/>
            <a:headEnd/>
            <a:tailEnd/>
          </a:ln>
          <a:effectLst/>
        </p:spPr>
        <p:txBody>
          <a:bodyPr wrap="none" anchor="ctr"/>
          <a:lstStyle/>
          <a:p>
            <a:endParaRPr lang="es-ES"/>
          </a:p>
        </p:txBody>
      </p:sp>
      <p:sp>
        <p:nvSpPr>
          <p:cNvPr id="790533" name="Text Box 5"/>
          <p:cNvSpPr txBox="1">
            <a:spLocks noChangeArrowheads="1"/>
          </p:cNvSpPr>
          <p:nvPr/>
        </p:nvSpPr>
        <p:spPr bwMode="auto">
          <a:xfrm>
            <a:off x="8189913" y="4652963"/>
            <a:ext cx="990600" cy="366712"/>
          </a:xfrm>
          <a:prstGeom prst="rect">
            <a:avLst/>
          </a:prstGeom>
          <a:noFill/>
          <a:ln w="9525">
            <a:noFill/>
            <a:miter lim="800000"/>
            <a:headEnd/>
            <a:tailEnd/>
          </a:ln>
          <a:effectLst/>
        </p:spPr>
        <p:txBody>
          <a:bodyPr>
            <a:spAutoFit/>
          </a:bodyPr>
          <a:lstStyle/>
          <a:p>
            <a:pPr>
              <a:spcBef>
                <a:spcPct val="50000"/>
              </a:spcBef>
            </a:pPr>
            <a:r>
              <a:rPr lang="es-ES_tradnl" sz="1800" b="1">
                <a:latin typeface="Arial" charset="0"/>
              </a:rPr>
              <a:t>Carga</a:t>
            </a:r>
            <a:endParaRPr lang="es-ES" sz="1800" b="1">
              <a:latin typeface="Arial" charset="0"/>
            </a:endParaRPr>
          </a:p>
        </p:txBody>
      </p:sp>
      <p:sp>
        <p:nvSpPr>
          <p:cNvPr id="790534" name="Text Box 6"/>
          <p:cNvSpPr txBox="1">
            <a:spLocks noChangeArrowheads="1"/>
          </p:cNvSpPr>
          <p:nvPr/>
        </p:nvSpPr>
        <p:spPr bwMode="auto">
          <a:xfrm rot="16200000">
            <a:off x="3879057" y="3682206"/>
            <a:ext cx="1752600" cy="366713"/>
          </a:xfrm>
          <a:prstGeom prst="rect">
            <a:avLst/>
          </a:prstGeom>
          <a:noFill/>
          <a:ln w="9525">
            <a:noFill/>
            <a:miter lim="800000"/>
            <a:headEnd/>
            <a:tailEnd/>
          </a:ln>
          <a:effectLst/>
        </p:spPr>
        <p:txBody>
          <a:bodyPr>
            <a:spAutoFit/>
          </a:bodyPr>
          <a:lstStyle/>
          <a:p>
            <a:pPr>
              <a:spcBef>
                <a:spcPct val="50000"/>
              </a:spcBef>
            </a:pPr>
            <a:r>
              <a:rPr lang="es-ES_tradnl" sz="1800" b="1">
                <a:latin typeface="Arial" charset="0"/>
              </a:rPr>
              <a:t>Rendimiento</a:t>
            </a:r>
            <a:endParaRPr lang="es-ES" sz="1800" b="1">
              <a:latin typeface="Arial" charset="0"/>
            </a:endParaRPr>
          </a:p>
        </p:txBody>
      </p:sp>
      <p:sp>
        <p:nvSpPr>
          <p:cNvPr id="790535" name="Line 7"/>
          <p:cNvSpPr>
            <a:spLocks noChangeShapeType="1"/>
          </p:cNvSpPr>
          <p:nvPr/>
        </p:nvSpPr>
        <p:spPr bwMode="auto">
          <a:xfrm flipV="1">
            <a:off x="5119688" y="2554288"/>
            <a:ext cx="0" cy="2495550"/>
          </a:xfrm>
          <a:prstGeom prst="line">
            <a:avLst/>
          </a:prstGeom>
          <a:noFill/>
          <a:ln w="19050">
            <a:solidFill>
              <a:schemeClr val="tx1"/>
            </a:solidFill>
            <a:round/>
            <a:headEnd/>
            <a:tailEnd type="triangle" w="med" len="med"/>
          </a:ln>
          <a:effectLst/>
        </p:spPr>
        <p:txBody>
          <a:bodyPr/>
          <a:lstStyle/>
          <a:p>
            <a:endParaRPr lang="es-ES"/>
          </a:p>
        </p:txBody>
      </p:sp>
      <p:sp>
        <p:nvSpPr>
          <p:cNvPr id="790536" name="Line 8"/>
          <p:cNvSpPr>
            <a:spLocks noChangeShapeType="1"/>
          </p:cNvSpPr>
          <p:nvPr/>
        </p:nvSpPr>
        <p:spPr bwMode="auto">
          <a:xfrm>
            <a:off x="5126038" y="5049838"/>
            <a:ext cx="3713162" cy="0"/>
          </a:xfrm>
          <a:prstGeom prst="line">
            <a:avLst/>
          </a:prstGeom>
          <a:noFill/>
          <a:ln w="19050">
            <a:solidFill>
              <a:schemeClr val="tx1"/>
            </a:solidFill>
            <a:round/>
            <a:headEnd/>
            <a:tailEnd type="triangle" w="med" len="med"/>
          </a:ln>
          <a:effectLst/>
        </p:spPr>
        <p:txBody>
          <a:bodyPr/>
          <a:lstStyle/>
          <a:p>
            <a:endParaRPr lang="es-ES"/>
          </a:p>
        </p:txBody>
      </p:sp>
      <p:sp>
        <p:nvSpPr>
          <p:cNvPr id="790537" name="Freeform 9"/>
          <p:cNvSpPr>
            <a:spLocks/>
          </p:cNvSpPr>
          <p:nvPr/>
        </p:nvSpPr>
        <p:spPr bwMode="auto">
          <a:xfrm>
            <a:off x="5119688" y="3074988"/>
            <a:ext cx="3441700" cy="1974850"/>
          </a:xfrm>
          <a:custGeom>
            <a:avLst/>
            <a:gdLst/>
            <a:ahLst/>
            <a:cxnLst>
              <a:cxn ang="0">
                <a:pos x="0" y="1244"/>
              </a:cxn>
              <a:cxn ang="0">
                <a:pos x="28" y="1208"/>
              </a:cxn>
              <a:cxn ang="0">
                <a:pos x="132" y="1072"/>
              </a:cxn>
              <a:cxn ang="0">
                <a:pos x="332" y="824"/>
              </a:cxn>
              <a:cxn ang="0">
                <a:pos x="524" y="588"/>
              </a:cxn>
              <a:cxn ang="0">
                <a:pos x="780" y="268"/>
              </a:cxn>
              <a:cxn ang="0">
                <a:pos x="856" y="176"/>
              </a:cxn>
              <a:cxn ang="0">
                <a:pos x="932" y="108"/>
              </a:cxn>
              <a:cxn ang="0">
                <a:pos x="1044" y="44"/>
              </a:cxn>
              <a:cxn ang="0">
                <a:pos x="1168" y="16"/>
              </a:cxn>
              <a:cxn ang="0">
                <a:pos x="1268" y="0"/>
              </a:cxn>
              <a:cxn ang="0">
                <a:pos x="1348" y="16"/>
              </a:cxn>
              <a:cxn ang="0">
                <a:pos x="1416" y="72"/>
              </a:cxn>
              <a:cxn ang="0">
                <a:pos x="1480" y="208"/>
              </a:cxn>
              <a:cxn ang="0">
                <a:pos x="1540" y="400"/>
              </a:cxn>
              <a:cxn ang="0">
                <a:pos x="1580" y="564"/>
              </a:cxn>
              <a:cxn ang="0">
                <a:pos x="1628" y="740"/>
              </a:cxn>
              <a:cxn ang="0">
                <a:pos x="1688" y="896"/>
              </a:cxn>
              <a:cxn ang="0">
                <a:pos x="1744" y="1000"/>
              </a:cxn>
              <a:cxn ang="0">
                <a:pos x="1844" y="1116"/>
              </a:cxn>
              <a:cxn ang="0">
                <a:pos x="1980" y="1196"/>
              </a:cxn>
              <a:cxn ang="0">
                <a:pos x="2120" y="1236"/>
              </a:cxn>
              <a:cxn ang="0">
                <a:pos x="2168" y="1236"/>
              </a:cxn>
            </a:cxnLst>
            <a:rect l="0" t="0" r="r" b="b"/>
            <a:pathLst>
              <a:path w="2168" h="1244">
                <a:moveTo>
                  <a:pt x="0" y="1244"/>
                </a:moveTo>
                <a:cubicBezTo>
                  <a:pt x="3" y="1240"/>
                  <a:pt x="6" y="1237"/>
                  <a:pt x="28" y="1208"/>
                </a:cubicBezTo>
                <a:cubicBezTo>
                  <a:pt x="50" y="1179"/>
                  <a:pt x="81" y="1136"/>
                  <a:pt x="132" y="1072"/>
                </a:cubicBezTo>
                <a:cubicBezTo>
                  <a:pt x="183" y="1008"/>
                  <a:pt x="267" y="905"/>
                  <a:pt x="332" y="824"/>
                </a:cubicBezTo>
                <a:cubicBezTo>
                  <a:pt x="397" y="743"/>
                  <a:pt x="449" y="681"/>
                  <a:pt x="524" y="588"/>
                </a:cubicBezTo>
                <a:cubicBezTo>
                  <a:pt x="599" y="495"/>
                  <a:pt x="725" y="337"/>
                  <a:pt x="780" y="268"/>
                </a:cubicBezTo>
                <a:cubicBezTo>
                  <a:pt x="835" y="199"/>
                  <a:pt x="831" y="203"/>
                  <a:pt x="856" y="176"/>
                </a:cubicBezTo>
                <a:cubicBezTo>
                  <a:pt x="881" y="149"/>
                  <a:pt x="901" y="130"/>
                  <a:pt x="932" y="108"/>
                </a:cubicBezTo>
                <a:cubicBezTo>
                  <a:pt x="963" y="86"/>
                  <a:pt x="1005" y="59"/>
                  <a:pt x="1044" y="44"/>
                </a:cubicBezTo>
                <a:cubicBezTo>
                  <a:pt x="1083" y="29"/>
                  <a:pt x="1131" y="23"/>
                  <a:pt x="1168" y="16"/>
                </a:cubicBezTo>
                <a:cubicBezTo>
                  <a:pt x="1205" y="9"/>
                  <a:pt x="1238" y="0"/>
                  <a:pt x="1268" y="0"/>
                </a:cubicBezTo>
                <a:cubicBezTo>
                  <a:pt x="1298" y="0"/>
                  <a:pt x="1323" y="4"/>
                  <a:pt x="1348" y="16"/>
                </a:cubicBezTo>
                <a:cubicBezTo>
                  <a:pt x="1373" y="28"/>
                  <a:pt x="1394" y="40"/>
                  <a:pt x="1416" y="72"/>
                </a:cubicBezTo>
                <a:cubicBezTo>
                  <a:pt x="1438" y="104"/>
                  <a:pt x="1459" y="153"/>
                  <a:pt x="1480" y="208"/>
                </a:cubicBezTo>
                <a:cubicBezTo>
                  <a:pt x="1501" y="263"/>
                  <a:pt x="1523" y="341"/>
                  <a:pt x="1540" y="400"/>
                </a:cubicBezTo>
                <a:cubicBezTo>
                  <a:pt x="1557" y="459"/>
                  <a:pt x="1565" y="507"/>
                  <a:pt x="1580" y="564"/>
                </a:cubicBezTo>
                <a:cubicBezTo>
                  <a:pt x="1595" y="621"/>
                  <a:pt x="1610" y="685"/>
                  <a:pt x="1628" y="740"/>
                </a:cubicBezTo>
                <a:cubicBezTo>
                  <a:pt x="1646" y="795"/>
                  <a:pt x="1669" y="853"/>
                  <a:pt x="1688" y="896"/>
                </a:cubicBezTo>
                <a:cubicBezTo>
                  <a:pt x="1707" y="939"/>
                  <a:pt x="1718" y="963"/>
                  <a:pt x="1744" y="1000"/>
                </a:cubicBezTo>
                <a:cubicBezTo>
                  <a:pt x="1770" y="1037"/>
                  <a:pt x="1805" y="1083"/>
                  <a:pt x="1844" y="1116"/>
                </a:cubicBezTo>
                <a:cubicBezTo>
                  <a:pt x="1883" y="1149"/>
                  <a:pt x="1934" y="1176"/>
                  <a:pt x="1980" y="1196"/>
                </a:cubicBezTo>
                <a:cubicBezTo>
                  <a:pt x="2026" y="1216"/>
                  <a:pt x="2089" y="1229"/>
                  <a:pt x="2120" y="1236"/>
                </a:cubicBezTo>
                <a:cubicBezTo>
                  <a:pt x="2151" y="1243"/>
                  <a:pt x="2159" y="1239"/>
                  <a:pt x="2168" y="1236"/>
                </a:cubicBezTo>
              </a:path>
            </a:pathLst>
          </a:custGeom>
          <a:noFill/>
          <a:ln w="38100">
            <a:solidFill>
              <a:schemeClr val="tx1"/>
            </a:solidFill>
            <a:round/>
            <a:headEnd/>
            <a:tailEnd/>
          </a:ln>
          <a:effectLst/>
        </p:spPr>
        <p:txBody>
          <a:bodyPr/>
          <a:lstStyle/>
          <a:p>
            <a:endParaRPr lang="es-ES"/>
          </a:p>
        </p:txBody>
      </p:sp>
      <p:sp>
        <p:nvSpPr>
          <p:cNvPr id="790538" name="Text Box 10"/>
          <p:cNvSpPr txBox="1">
            <a:spLocks noChangeArrowheads="1"/>
          </p:cNvSpPr>
          <p:nvPr/>
        </p:nvSpPr>
        <p:spPr bwMode="auto">
          <a:xfrm>
            <a:off x="5248275" y="2535238"/>
            <a:ext cx="1023938" cy="457200"/>
          </a:xfrm>
          <a:prstGeom prst="rect">
            <a:avLst/>
          </a:prstGeom>
          <a:noFill/>
          <a:ln w="9525">
            <a:noFill/>
            <a:miter lim="800000"/>
            <a:headEnd/>
            <a:tailEnd/>
          </a:ln>
          <a:effectLst/>
        </p:spPr>
        <p:txBody>
          <a:bodyPr wrap="none">
            <a:spAutoFit/>
          </a:bodyPr>
          <a:lstStyle/>
          <a:p>
            <a:pPr algn="ctr"/>
            <a:r>
              <a:rPr lang="es-ES" sz="1200" b="1">
                <a:latin typeface="Arial" charset="0"/>
              </a:rPr>
              <a:t>Sin</a:t>
            </a:r>
          </a:p>
          <a:p>
            <a:pPr algn="ctr"/>
            <a:r>
              <a:rPr lang="es-ES" sz="1200" b="1">
                <a:latin typeface="Arial" charset="0"/>
              </a:rPr>
              <a:t>Congestión</a:t>
            </a:r>
          </a:p>
        </p:txBody>
      </p:sp>
      <p:sp>
        <p:nvSpPr>
          <p:cNvPr id="790539" name="Text Box 11"/>
          <p:cNvSpPr txBox="1">
            <a:spLocks noChangeArrowheads="1"/>
          </p:cNvSpPr>
          <p:nvPr/>
        </p:nvSpPr>
        <p:spPr bwMode="auto">
          <a:xfrm>
            <a:off x="7523163" y="2535238"/>
            <a:ext cx="1023937" cy="457200"/>
          </a:xfrm>
          <a:prstGeom prst="rect">
            <a:avLst/>
          </a:prstGeom>
          <a:noFill/>
          <a:ln w="9525">
            <a:noFill/>
            <a:miter lim="800000"/>
            <a:headEnd/>
            <a:tailEnd/>
          </a:ln>
          <a:effectLst/>
        </p:spPr>
        <p:txBody>
          <a:bodyPr wrap="none">
            <a:spAutoFit/>
          </a:bodyPr>
          <a:lstStyle/>
          <a:p>
            <a:pPr algn="ctr"/>
            <a:r>
              <a:rPr lang="es-ES" sz="1200" b="1">
                <a:latin typeface="Arial" charset="0"/>
              </a:rPr>
              <a:t>Congestión</a:t>
            </a:r>
          </a:p>
          <a:p>
            <a:pPr algn="ctr"/>
            <a:r>
              <a:rPr lang="es-ES" sz="1200" b="1">
                <a:latin typeface="Arial" charset="0"/>
              </a:rPr>
              <a:t>Fuerte</a:t>
            </a:r>
          </a:p>
        </p:txBody>
      </p:sp>
      <p:sp>
        <p:nvSpPr>
          <p:cNvPr id="790540" name="Text Box 12"/>
          <p:cNvSpPr txBox="1">
            <a:spLocks noChangeArrowheads="1"/>
          </p:cNvSpPr>
          <p:nvPr/>
        </p:nvSpPr>
        <p:spPr bwMode="auto">
          <a:xfrm>
            <a:off x="6199188" y="2535238"/>
            <a:ext cx="1023937" cy="457200"/>
          </a:xfrm>
          <a:prstGeom prst="rect">
            <a:avLst/>
          </a:prstGeom>
          <a:noFill/>
          <a:ln w="9525">
            <a:noFill/>
            <a:miter lim="800000"/>
            <a:headEnd/>
            <a:tailEnd/>
          </a:ln>
          <a:effectLst/>
        </p:spPr>
        <p:txBody>
          <a:bodyPr wrap="none">
            <a:spAutoFit/>
          </a:bodyPr>
          <a:lstStyle/>
          <a:p>
            <a:pPr algn="ctr"/>
            <a:r>
              <a:rPr lang="es-ES" sz="1200" b="1">
                <a:latin typeface="Arial" charset="0"/>
              </a:rPr>
              <a:t>Congestión</a:t>
            </a:r>
          </a:p>
          <a:p>
            <a:pPr algn="ctr"/>
            <a:r>
              <a:rPr lang="es-ES" sz="1200" b="1">
                <a:latin typeface="Arial" charset="0"/>
              </a:rPr>
              <a:t>Moderada</a:t>
            </a:r>
          </a:p>
        </p:txBody>
      </p:sp>
      <p:sp>
        <p:nvSpPr>
          <p:cNvPr id="790541" name="Line 13"/>
          <p:cNvSpPr>
            <a:spLocks noChangeShapeType="1"/>
          </p:cNvSpPr>
          <p:nvPr/>
        </p:nvSpPr>
        <p:spPr bwMode="auto">
          <a:xfrm flipV="1">
            <a:off x="914400" y="2536825"/>
            <a:ext cx="0" cy="2495550"/>
          </a:xfrm>
          <a:prstGeom prst="line">
            <a:avLst/>
          </a:prstGeom>
          <a:noFill/>
          <a:ln w="19050">
            <a:solidFill>
              <a:schemeClr val="tx1"/>
            </a:solidFill>
            <a:round/>
            <a:headEnd/>
            <a:tailEnd type="triangle" w="med" len="med"/>
          </a:ln>
          <a:effectLst/>
        </p:spPr>
        <p:txBody>
          <a:bodyPr/>
          <a:lstStyle/>
          <a:p>
            <a:endParaRPr lang="es-ES"/>
          </a:p>
        </p:txBody>
      </p:sp>
      <p:sp>
        <p:nvSpPr>
          <p:cNvPr id="790542" name="Text Box 14"/>
          <p:cNvSpPr txBox="1">
            <a:spLocks noChangeArrowheads="1"/>
          </p:cNvSpPr>
          <p:nvPr/>
        </p:nvSpPr>
        <p:spPr bwMode="auto">
          <a:xfrm>
            <a:off x="1371600" y="549275"/>
            <a:ext cx="6340475" cy="1066800"/>
          </a:xfrm>
          <a:prstGeom prst="rect">
            <a:avLst/>
          </a:prstGeom>
          <a:noFill/>
          <a:ln w="9525">
            <a:noFill/>
            <a:miter lim="800000"/>
            <a:headEnd/>
            <a:tailEnd/>
          </a:ln>
          <a:effectLst/>
        </p:spPr>
        <p:txBody>
          <a:bodyPr>
            <a:spAutoFit/>
          </a:bodyPr>
          <a:lstStyle/>
          <a:p>
            <a:pPr algn="ctr"/>
            <a:r>
              <a:rPr lang="es-ES" sz="3200"/>
              <a:t>Efectos de la congestión en el tiempo de servicio y el rendimiento</a:t>
            </a:r>
          </a:p>
        </p:txBody>
      </p:sp>
      <p:sp>
        <p:nvSpPr>
          <p:cNvPr id="790544" name="Rectangle 16"/>
          <p:cNvSpPr>
            <a:spLocks noChangeArrowheads="1"/>
          </p:cNvSpPr>
          <p:nvPr/>
        </p:nvSpPr>
        <p:spPr bwMode="auto">
          <a:xfrm>
            <a:off x="2062163" y="2524125"/>
            <a:ext cx="844550" cy="2514600"/>
          </a:xfrm>
          <a:prstGeom prst="rect">
            <a:avLst/>
          </a:prstGeom>
          <a:solidFill>
            <a:srgbClr val="C0C0C0">
              <a:alpha val="50000"/>
            </a:srgbClr>
          </a:solidFill>
          <a:ln w="9525">
            <a:noFill/>
            <a:miter lim="800000"/>
            <a:headEnd/>
            <a:tailEnd/>
          </a:ln>
          <a:effectLst/>
        </p:spPr>
        <p:txBody>
          <a:bodyPr wrap="none" anchor="ctr"/>
          <a:lstStyle/>
          <a:p>
            <a:endParaRPr lang="es-ES"/>
          </a:p>
        </p:txBody>
      </p:sp>
      <p:sp>
        <p:nvSpPr>
          <p:cNvPr id="790545" name="Rectangle 17"/>
          <p:cNvSpPr>
            <a:spLocks noChangeArrowheads="1"/>
          </p:cNvSpPr>
          <p:nvPr/>
        </p:nvSpPr>
        <p:spPr bwMode="auto">
          <a:xfrm>
            <a:off x="2906713" y="2524125"/>
            <a:ext cx="1314450" cy="2508250"/>
          </a:xfrm>
          <a:prstGeom prst="rect">
            <a:avLst/>
          </a:prstGeom>
          <a:solidFill>
            <a:srgbClr val="C0C0C0"/>
          </a:solidFill>
          <a:ln w="9525">
            <a:noFill/>
            <a:miter lim="800000"/>
            <a:headEnd/>
            <a:tailEnd/>
          </a:ln>
          <a:effectLst/>
        </p:spPr>
        <p:txBody>
          <a:bodyPr wrap="none" anchor="ctr"/>
          <a:lstStyle/>
          <a:p>
            <a:endParaRPr lang="es-ES"/>
          </a:p>
        </p:txBody>
      </p:sp>
      <p:sp>
        <p:nvSpPr>
          <p:cNvPr id="790546" name="Text Box 18"/>
          <p:cNvSpPr txBox="1">
            <a:spLocks noChangeArrowheads="1"/>
          </p:cNvSpPr>
          <p:nvPr/>
        </p:nvSpPr>
        <p:spPr bwMode="auto">
          <a:xfrm>
            <a:off x="1016000" y="2530475"/>
            <a:ext cx="1023938" cy="457200"/>
          </a:xfrm>
          <a:prstGeom prst="rect">
            <a:avLst/>
          </a:prstGeom>
          <a:noFill/>
          <a:ln w="9525">
            <a:noFill/>
            <a:miter lim="800000"/>
            <a:headEnd/>
            <a:tailEnd/>
          </a:ln>
          <a:effectLst/>
        </p:spPr>
        <p:txBody>
          <a:bodyPr wrap="none">
            <a:spAutoFit/>
          </a:bodyPr>
          <a:lstStyle/>
          <a:p>
            <a:pPr algn="ctr"/>
            <a:r>
              <a:rPr lang="es-ES" sz="1200" b="1">
                <a:latin typeface="Arial" charset="0"/>
              </a:rPr>
              <a:t>Sin</a:t>
            </a:r>
          </a:p>
          <a:p>
            <a:pPr algn="ctr"/>
            <a:r>
              <a:rPr lang="es-ES" sz="1200" b="1">
                <a:latin typeface="Arial" charset="0"/>
              </a:rPr>
              <a:t>Congestión</a:t>
            </a:r>
          </a:p>
        </p:txBody>
      </p:sp>
      <p:sp>
        <p:nvSpPr>
          <p:cNvPr id="790547" name="Text Box 19"/>
          <p:cNvSpPr txBox="1">
            <a:spLocks noChangeArrowheads="1"/>
          </p:cNvSpPr>
          <p:nvPr/>
        </p:nvSpPr>
        <p:spPr bwMode="auto">
          <a:xfrm>
            <a:off x="3197225" y="2530475"/>
            <a:ext cx="1023938" cy="457200"/>
          </a:xfrm>
          <a:prstGeom prst="rect">
            <a:avLst/>
          </a:prstGeom>
          <a:noFill/>
          <a:ln w="9525">
            <a:noFill/>
            <a:miter lim="800000"/>
            <a:headEnd/>
            <a:tailEnd/>
          </a:ln>
          <a:effectLst/>
        </p:spPr>
        <p:txBody>
          <a:bodyPr wrap="none">
            <a:spAutoFit/>
          </a:bodyPr>
          <a:lstStyle/>
          <a:p>
            <a:pPr algn="ctr"/>
            <a:r>
              <a:rPr lang="es-ES" sz="1200" b="1">
                <a:latin typeface="Arial" charset="0"/>
              </a:rPr>
              <a:t>Congestión</a:t>
            </a:r>
          </a:p>
          <a:p>
            <a:pPr algn="ctr"/>
            <a:r>
              <a:rPr lang="es-ES" sz="1200" b="1">
                <a:latin typeface="Arial" charset="0"/>
              </a:rPr>
              <a:t>Fuerte</a:t>
            </a:r>
          </a:p>
        </p:txBody>
      </p:sp>
      <p:sp>
        <p:nvSpPr>
          <p:cNvPr id="790548" name="Text Box 20"/>
          <p:cNvSpPr txBox="1">
            <a:spLocks noChangeArrowheads="1"/>
          </p:cNvSpPr>
          <p:nvPr/>
        </p:nvSpPr>
        <p:spPr bwMode="auto">
          <a:xfrm>
            <a:off x="1966913" y="2530475"/>
            <a:ext cx="1023937" cy="457200"/>
          </a:xfrm>
          <a:prstGeom prst="rect">
            <a:avLst/>
          </a:prstGeom>
          <a:noFill/>
          <a:ln w="9525">
            <a:noFill/>
            <a:miter lim="800000"/>
            <a:headEnd/>
            <a:tailEnd/>
          </a:ln>
          <a:effectLst/>
        </p:spPr>
        <p:txBody>
          <a:bodyPr wrap="none">
            <a:spAutoFit/>
          </a:bodyPr>
          <a:lstStyle/>
          <a:p>
            <a:pPr algn="ctr"/>
            <a:r>
              <a:rPr lang="es-ES" sz="1200" b="1">
                <a:latin typeface="Arial" charset="0"/>
              </a:rPr>
              <a:t>Congestión</a:t>
            </a:r>
          </a:p>
          <a:p>
            <a:pPr algn="ctr"/>
            <a:r>
              <a:rPr lang="es-ES" sz="1200" b="1">
                <a:latin typeface="Arial" charset="0"/>
              </a:rPr>
              <a:t>Moderada</a:t>
            </a:r>
          </a:p>
        </p:txBody>
      </p:sp>
      <p:sp>
        <p:nvSpPr>
          <p:cNvPr id="790549" name="Text Box 21"/>
          <p:cNvSpPr txBox="1">
            <a:spLocks noChangeArrowheads="1"/>
          </p:cNvSpPr>
          <p:nvPr/>
        </p:nvSpPr>
        <p:spPr bwMode="auto">
          <a:xfrm rot="16200000">
            <a:off x="-673893" y="3591718"/>
            <a:ext cx="2362200" cy="366713"/>
          </a:xfrm>
          <a:prstGeom prst="rect">
            <a:avLst/>
          </a:prstGeom>
          <a:noFill/>
          <a:ln w="9525">
            <a:noFill/>
            <a:miter lim="800000"/>
            <a:headEnd/>
            <a:tailEnd/>
          </a:ln>
          <a:effectLst/>
        </p:spPr>
        <p:txBody>
          <a:bodyPr>
            <a:spAutoFit/>
          </a:bodyPr>
          <a:lstStyle/>
          <a:p>
            <a:pPr>
              <a:spcBef>
                <a:spcPct val="50000"/>
              </a:spcBef>
            </a:pPr>
            <a:r>
              <a:rPr lang="es-ES_tradnl" sz="1800" b="1">
                <a:latin typeface="Arial" charset="0"/>
              </a:rPr>
              <a:t>Tiempo de Servicio</a:t>
            </a:r>
            <a:endParaRPr lang="es-ES" sz="1800" b="1">
              <a:latin typeface="Arial" charset="0"/>
            </a:endParaRPr>
          </a:p>
        </p:txBody>
      </p:sp>
      <p:sp>
        <p:nvSpPr>
          <p:cNvPr id="790550" name="Text Box 22"/>
          <p:cNvSpPr txBox="1">
            <a:spLocks noChangeArrowheads="1"/>
          </p:cNvSpPr>
          <p:nvPr/>
        </p:nvSpPr>
        <p:spPr bwMode="auto">
          <a:xfrm>
            <a:off x="3586163" y="4646613"/>
            <a:ext cx="914400" cy="366712"/>
          </a:xfrm>
          <a:prstGeom prst="rect">
            <a:avLst/>
          </a:prstGeom>
          <a:noFill/>
          <a:ln w="9525">
            <a:noFill/>
            <a:miter lim="800000"/>
            <a:headEnd/>
            <a:tailEnd/>
          </a:ln>
          <a:effectLst/>
        </p:spPr>
        <p:txBody>
          <a:bodyPr>
            <a:spAutoFit/>
          </a:bodyPr>
          <a:lstStyle/>
          <a:p>
            <a:pPr>
              <a:spcBef>
                <a:spcPct val="50000"/>
              </a:spcBef>
            </a:pPr>
            <a:r>
              <a:rPr lang="es-ES_tradnl" sz="1800" b="1">
                <a:latin typeface="Arial" charset="0"/>
              </a:rPr>
              <a:t>Carga</a:t>
            </a:r>
            <a:endParaRPr lang="es-ES" sz="1800" b="1">
              <a:latin typeface="Arial" charset="0"/>
            </a:endParaRPr>
          </a:p>
        </p:txBody>
      </p:sp>
      <p:sp>
        <p:nvSpPr>
          <p:cNvPr id="790551" name="Line 23"/>
          <p:cNvSpPr>
            <a:spLocks noChangeShapeType="1"/>
          </p:cNvSpPr>
          <p:nvPr/>
        </p:nvSpPr>
        <p:spPr bwMode="auto">
          <a:xfrm>
            <a:off x="849313" y="5032375"/>
            <a:ext cx="3371850" cy="0"/>
          </a:xfrm>
          <a:prstGeom prst="line">
            <a:avLst/>
          </a:prstGeom>
          <a:noFill/>
          <a:ln w="19050">
            <a:solidFill>
              <a:schemeClr val="tx1"/>
            </a:solidFill>
            <a:round/>
            <a:headEnd/>
            <a:tailEnd type="triangle" w="med" len="med"/>
          </a:ln>
          <a:effectLst/>
        </p:spPr>
        <p:txBody>
          <a:bodyPr/>
          <a:lstStyle/>
          <a:p>
            <a:endParaRPr lang="es-ES"/>
          </a:p>
        </p:txBody>
      </p:sp>
      <p:sp>
        <p:nvSpPr>
          <p:cNvPr id="790552" name="Arc 24"/>
          <p:cNvSpPr>
            <a:spLocks/>
          </p:cNvSpPr>
          <p:nvPr/>
        </p:nvSpPr>
        <p:spPr bwMode="auto">
          <a:xfrm flipV="1">
            <a:off x="846138" y="2489200"/>
            <a:ext cx="2390775" cy="2286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s-ES"/>
          </a:p>
        </p:txBody>
      </p:sp>
      <p:sp>
        <p:nvSpPr>
          <p:cNvPr id="790556" name="Text Box 28"/>
          <p:cNvSpPr txBox="1">
            <a:spLocks noChangeArrowheads="1"/>
          </p:cNvSpPr>
          <p:nvPr/>
        </p:nvSpPr>
        <p:spPr bwMode="auto">
          <a:xfrm>
            <a:off x="6299200" y="5373688"/>
            <a:ext cx="865188" cy="457200"/>
          </a:xfrm>
          <a:prstGeom prst="rect">
            <a:avLst/>
          </a:prstGeom>
          <a:noFill/>
          <a:ln w="9525">
            <a:noFill/>
            <a:miter lim="800000"/>
            <a:headEnd/>
            <a:tailEnd/>
          </a:ln>
          <a:effectLst/>
        </p:spPr>
        <p:txBody>
          <a:bodyPr>
            <a:spAutoFit/>
          </a:bodyPr>
          <a:lstStyle/>
          <a:p>
            <a:pPr algn="ctr"/>
            <a:r>
              <a:rPr lang="es-ES" sz="1200" b="1">
                <a:latin typeface="Arial" charset="0"/>
              </a:rPr>
              <a:t>QoS útil y viable</a:t>
            </a:r>
          </a:p>
        </p:txBody>
      </p:sp>
      <p:sp>
        <p:nvSpPr>
          <p:cNvPr id="790558" name="Text Box 30"/>
          <p:cNvSpPr txBox="1">
            <a:spLocks noChangeArrowheads="1"/>
          </p:cNvSpPr>
          <p:nvPr/>
        </p:nvSpPr>
        <p:spPr bwMode="auto">
          <a:xfrm>
            <a:off x="5257800" y="5373688"/>
            <a:ext cx="936625" cy="274637"/>
          </a:xfrm>
          <a:prstGeom prst="rect">
            <a:avLst/>
          </a:prstGeom>
          <a:noFill/>
          <a:ln w="9525">
            <a:noFill/>
            <a:miter lim="800000"/>
            <a:headEnd/>
            <a:tailEnd/>
          </a:ln>
          <a:effectLst/>
        </p:spPr>
        <p:txBody>
          <a:bodyPr>
            <a:spAutoFit/>
          </a:bodyPr>
          <a:lstStyle/>
          <a:p>
            <a:pPr algn="ctr"/>
            <a:r>
              <a:rPr lang="es-ES" sz="1200" b="1">
                <a:latin typeface="Arial" charset="0"/>
              </a:rPr>
              <a:t>QoS inútil</a:t>
            </a:r>
          </a:p>
        </p:txBody>
      </p:sp>
      <p:sp>
        <p:nvSpPr>
          <p:cNvPr id="790559" name="Text Box 31"/>
          <p:cNvSpPr txBox="1">
            <a:spLocks noChangeArrowheads="1"/>
          </p:cNvSpPr>
          <p:nvPr/>
        </p:nvSpPr>
        <p:spPr bwMode="auto">
          <a:xfrm>
            <a:off x="7405688" y="5373688"/>
            <a:ext cx="1152525" cy="274637"/>
          </a:xfrm>
          <a:prstGeom prst="rect">
            <a:avLst/>
          </a:prstGeom>
          <a:noFill/>
          <a:ln w="9525">
            <a:noFill/>
            <a:miter lim="800000"/>
            <a:headEnd/>
            <a:tailEnd/>
          </a:ln>
          <a:effectLst/>
        </p:spPr>
        <p:txBody>
          <a:bodyPr>
            <a:spAutoFit/>
          </a:bodyPr>
          <a:lstStyle/>
          <a:p>
            <a:pPr algn="ctr"/>
            <a:r>
              <a:rPr lang="es-ES" sz="1200" b="1">
                <a:latin typeface="Arial" charset="0"/>
              </a:rPr>
              <a:t>QoS inviable</a:t>
            </a:r>
          </a:p>
        </p:txBody>
      </p:sp>
      <p:sp>
        <p:nvSpPr>
          <p:cNvPr id="790560" name="AutoShape 32"/>
          <p:cNvSpPr>
            <a:spLocks/>
          </p:cNvSpPr>
          <p:nvPr/>
        </p:nvSpPr>
        <p:spPr bwMode="auto">
          <a:xfrm rot="16200000">
            <a:off x="7884319" y="4364832"/>
            <a:ext cx="215900" cy="1655762"/>
          </a:xfrm>
          <a:prstGeom prst="leftBrace">
            <a:avLst>
              <a:gd name="adj1" fmla="val 63909"/>
              <a:gd name="adj2" fmla="val 50000"/>
            </a:avLst>
          </a:prstGeom>
          <a:noFill/>
          <a:ln w="9525">
            <a:solidFill>
              <a:schemeClr val="tx1"/>
            </a:solidFill>
            <a:round/>
            <a:headEnd/>
            <a:tailEnd/>
          </a:ln>
          <a:effectLst/>
        </p:spPr>
        <p:txBody>
          <a:bodyPr wrap="none" anchor="ctr"/>
          <a:lstStyle/>
          <a:p>
            <a:endParaRPr lang="es-ES"/>
          </a:p>
        </p:txBody>
      </p:sp>
      <p:sp>
        <p:nvSpPr>
          <p:cNvPr id="790561" name="AutoShape 33"/>
          <p:cNvSpPr>
            <a:spLocks/>
          </p:cNvSpPr>
          <p:nvPr/>
        </p:nvSpPr>
        <p:spPr bwMode="auto">
          <a:xfrm rot="16200000">
            <a:off x="6625432" y="4760119"/>
            <a:ext cx="215900" cy="865187"/>
          </a:xfrm>
          <a:prstGeom prst="leftBrace">
            <a:avLst>
              <a:gd name="adj1" fmla="val 33395"/>
              <a:gd name="adj2" fmla="val 50000"/>
            </a:avLst>
          </a:prstGeom>
          <a:noFill/>
          <a:ln w="9525">
            <a:solidFill>
              <a:schemeClr val="tx1"/>
            </a:solidFill>
            <a:round/>
            <a:headEnd/>
            <a:tailEnd/>
          </a:ln>
          <a:effectLst/>
        </p:spPr>
        <p:txBody>
          <a:bodyPr wrap="none" anchor="ctr"/>
          <a:lstStyle/>
          <a:p>
            <a:endParaRPr lang="es-ES"/>
          </a:p>
        </p:txBody>
      </p:sp>
      <p:sp>
        <p:nvSpPr>
          <p:cNvPr id="790562" name="AutoShape 34"/>
          <p:cNvSpPr>
            <a:spLocks/>
          </p:cNvSpPr>
          <p:nvPr/>
        </p:nvSpPr>
        <p:spPr bwMode="auto">
          <a:xfrm rot="16200000">
            <a:off x="5616576" y="4616450"/>
            <a:ext cx="215900" cy="1152525"/>
          </a:xfrm>
          <a:prstGeom prst="leftBrace">
            <a:avLst>
              <a:gd name="adj1" fmla="val 44485"/>
              <a:gd name="adj2" fmla="val 50000"/>
            </a:avLst>
          </a:prstGeom>
          <a:noFill/>
          <a:ln w="9525">
            <a:solidFill>
              <a:schemeClr val="tx1"/>
            </a:solidFill>
            <a:round/>
            <a:headEnd/>
            <a:tailEnd/>
          </a:ln>
          <a:effectLst/>
        </p:spPr>
        <p:txBody>
          <a:bodyPr wrap="none" anchor="ctr"/>
          <a:lstStyle/>
          <a:p>
            <a:endParaRPr lang="es-ES"/>
          </a:p>
        </p:txBody>
      </p:sp>
      <p:sp>
        <p:nvSpPr>
          <p:cNvPr id="790566" name="Text Box 38"/>
          <p:cNvSpPr txBox="1">
            <a:spLocks noChangeArrowheads="1"/>
          </p:cNvSpPr>
          <p:nvPr/>
        </p:nvSpPr>
        <p:spPr bwMode="auto">
          <a:xfrm>
            <a:off x="2051050" y="5373688"/>
            <a:ext cx="865188" cy="457200"/>
          </a:xfrm>
          <a:prstGeom prst="rect">
            <a:avLst/>
          </a:prstGeom>
          <a:noFill/>
          <a:ln w="9525">
            <a:noFill/>
            <a:miter lim="800000"/>
            <a:headEnd/>
            <a:tailEnd/>
          </a:ln>
          <a:effectLst/>
        </p:spPr>
        <p:txBody>
          <a:bodyPr>
            <a:spAutoFit/>
          </a:bodyPr>
          <a:lstStyle/>
          <a:p>
            <a:pPr algn="ctr"/>
            <a:r>
              <a:rPr lang="es-ES" sz="1200" b="1">
                <a:latin typeface="Arial" charset="0"/>
              </a:rPr>
              <a:t>QoS útil y viable</a:t>
            </a:r>
          </a:p>
        </p:txBody>
      </p:sp>
      <p:sp>
        <p:nvSpPr>
          <p:cNvPr id="790567" name="Text Box 39"/>
          <p:cNvSpPr txBox="1">
            <a:spLocks noChangeArrowheads="1"/>
          </p:cNvSpPr>
          <p:nvPr/>
        </p:nvSpPr>
        <p:spPr bwMode="auto">
          <a:xfrm>
            <a:off x="1009650" y="5373688"/>
            <a:ext cx="936625" cy="274637"/>
          </a:xfrm>
          <a:prstGeom prst="rect">
            <a:avLst/>
          </a:prstGeom>
          <a:noFill/>
          <a:ln w="9525">
            <a:noFill/>
            <a:miter lim="800000"/>
            <a:headEnd/>
            <a:tailEnd/>
          </a:ln>
          <a:effectLst/>
        </p:spPr>
        <p:txBody>
          <a:bodyPr>
            <a:spAutoFit/>
          </a:bodyPr>
          <a:lstStyle/>
          <a:p>
            <a:pPr algn="ctr"/>
            <a:r>
              <a:rPr lang="es-ES" sz="1200" b="1">
                <a:latin typeface="Arial" charset="0"/>
              </a:rPr>
              <a:t>QoS inútil</a:t>
            </a:r>
          </a:p>
        </p:txBody>
      </p:sp>
      <p:sp>
        <p:nvSpPr>
          <p:cNvPr id="790568" name="Text Box 40"/>
          <p:cNvSpPr txBox="1">
            <a:spLocks noChangeArrowheads="1"/>
          </p:cNvSpPr>
          <p:nvPr/>
        </p:nvSpPr>
        <p:spPr bwMode="auto">
          <a:xfrm>
            <a:off x="2928938" y="5373688"/>
            <a:ext cx="1152525" cy="274637"/>
          </a:xfrm>
          <a:prstGeom prst="rect">
            <a:avLst/>
          </a:prstGeom>
          <a:noFill/>
          <a:ln w="9525">
            <a:noFill/>
            <a:miter lim="800000"/>
            <a:headEnd/>
            <a:tailEnd/>
          </a:ln>
          <a:effectLst/>
        </p:spPr>
        <p:txBody>
          <a:bodyPr>
            <a:spAutoFit/>
          </a:bodyPr>
          <a:lstStyle/>
          <a:p>
            <a:pPr algn="ctr"/>
            <a:r>
              <a:rPr lang="es-ES" sz="1200" b="1">
                <a:latin typeface="Arial" charset="0"/>
              </a:rPr>
              <a:t>QoS inviable</a:t>
            </a:r>
          </a:p>
        </p:txBody>
      </p:sp>
      <p:sp>
        <p:nvSpPr>
          <p:cNvPr id="790569" name="AutoShape 41"/>
          <p:cNvSpPr>
            <a:spLocks/>
          </p:cNvSpPr>
          <p:nvPr/>
        </p:nvSpPr>
        <p:spPr bwMode="auto">
          <a:xfrm rot="16200000">
            <a:off x="3384550" y="4545013"/>
            <a:ext cx="287338" cy="1223962"/>
          </a:xfrm>
          <a:prstGeom prst="leftBrace">
            <a:avLst>
              <a:gd name="adj1" fmla="val 35497"/>
              <a:gd name="adj2" fmla="val 50000"/>
            </a:avLst>
          </a:prstGeom>
          <a:noFill/>
          <a:ln w="9525">
            <a:solidFill>
              <a:schemeClr val="tx1"/>
            </a:solidFill>
            <a:round/>
            <a:headEnd/>
            <a:tailEnd/>
          </a:ln>
          <a:effectLst/>
        </p:spPr>
        <p:txBody>
          <a:bodyPr wrap="none" anchor="ctr"/>
          <a:lstStyle/>
          <a:p>
            <a:endParaRPr lang="es-ES"/>
          </a:p>
        </p:txBody>
      </p:sp>
      <p:sp>
        <p:nvSpPr>
          <p:cNvPr id="790570" name="AutoShape 42"/>
          <p:cNvSpPr>
            <a:spLocks/>
          </p:cNvSpPr>
          <p:nvPr/>
        </p:nvSpPr>
        <p:spPr bwMode="auto">
          <a:xfrm rot="16200000">
            <a:off x="2377282" y="4760119"/>
            <a:ext cx="215900" cy="865187"/>
          </a:xfrm>
          <a:prstGeom prst="leftBrace">
            <a:avLst>
              <a:gd name="adj1" fmla="val 33395"/>
              <a:gd name="adj2" fmla="val 50000"/>
            </a:avLst>
          </a:prstGeom>
          <a:noFill/>
          <a:ln w="9525">
            <a:solidFill>
              <a:schemeClr val="tx1"/>
            </a:solidFill>
            <a:round/>
            <a:headEnd/>
            <a:tailEnd/>
          </a:ln>
          <a:effectLst/>
        </p:spPr>
        <p:txBody>
          <a:bodyPr wrap="none" anchor="ctr"/>
          <a:lstStyle/>
          <a:p>
            <a:endParaRPr lang="es-ES"/>
          </a:p>
        </p:txBody>
      </p:sp>
      <p:sp>
        <p:nvSpPr>
          <p:cNvPr id="790571" name="AutoShape 43"/>
          <p:cNvSpPr>
            <a:spLocks/>
          </p:cNvSpPr>
          <p:nvPr/>
        </p:nvSpPr>
        <p:spPr bwMode="auto">
          <a:xfrm rot="16200000">
            <a:off x="1368426" y="4616450"/>
            <a:ext cx="215900" cy="1152525"/>
          </a:xfrm>
          <a:prstGeom prst="leftBrace">
            <a:avLst>
              <a:gd name="adj1" fmla="val 44485"/>
              <a:gd name="adj2" fmla="val 50000"/>
            </a:avLst>
          </a:prstGeom>
          <a:noFill/>
          <a:ln w="9525">
            <a:solidFill>
              <a:schemeClr val="tx1"/>
            </a:solidFill>
            <a:round/>
            <a:headEnd/>
            <a:tailEnd/>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número de diapositiva"/>
          <p:cNvSpPr>
            <a:spLocks noGrp="1"/>
          </p:cNvSpPr>
          <p:nvPr>
            <p:ph type="sldNum" sz="quarter" idx="10"/>
          </p:nvPr>
        </p:nvSpPr>
        <p:spPr/>
        <p:txBody>
          <a:bodyPr/>
          <a:lstStyle/>
          <a:p>
            <a:r>
              <a:rPr lang="es-ES"/>
              <a:t>Ampliación Redes 6-</a:t>
            </a:r>
            <a:fld id="{3852D294-7C83-442E-B439-139ED4B63D28}" type="slidenum">
              <a:rPr lang="es-ES"/>
              <a:pPr/>
              <a:t>50</a:t>
            </a:fld>
            <a:endParaRPr lang="es-ES"/>
          </a:p>
        </p:txBody>
      </p:sp>
      <p:sp>
        <p:nvSpPr>
          <p:cNvPr id="747522" name="Rectangle 2"/>
          <p:cNvSpPr>
            <a:spLocks noChangeArrowheads="1"/>
          </p:cNvSpPr>
          <p:nvPr/>
        </p:nvSpPr>
        <p:spPr bwMode="auto">
          <a:xfrm>
            <a:off x="766763" y="414338"/>
            <a:ext cx="7623175" cy="1143000"/>
          </a:xfrm>
          <a:prstGeom prst="rect">
            <a:avLst/>
          </a:prstGeom>
          <a:noFill/>
          <a:ln w="9525">
            <a:noFill/>
            <a:miter lim="800000"/>
            <a:headEnd/>
            <a:tailEnd/>
          </a:ln>
          <a:effectLst/>
        </p:spPr>
        <p:txBody>
          <a:bodyPr lIns="102833" tIns="51417" rIns="102833" bIns="51417"/>
          <a:lstStyle/>
          <a:p>
            <a:pPr algn="ctr"/>
            <a:r>
              <a:rPr lang="en-GB">
                <a:solidFill>
                  <a:schemeClr val="tx2"/>
                </a:solidFill>
              </a:rPr>
              <a:t>Servicio AF (Assured Forwarding)</a:t>
            </a:r>
          </a:p>
        </p:txBody>
      </p:sp>
      <p:sp>
        <p:nvSpPr>
          <p:cNvPr id="747523" name="Rectangle 3"/>
          <p:cNvSpPr>
            <a:spLocks noChangeArrowheads="1"/>
          </p:cNvSpPr>
          <p:nvPr/>
        </p:nvSpPr>
        <p:spPr bwMode="auto">
          <a:xfrm>
            <a:off x="685800" y="1412875"/>
            <a:ext cx="7772400" cy="4114800"/>
          </a:xfrm>
          <a:prstGeom prst="rect">
            <a:avLst/>
          </a:prstGeom>
          <a:noFill/>
          <a:ln w="9525">
            <a:noFill/>
            <a:miter lim="800000"/>
            <a:headEnd/>
            <a:tailEnd/>
          </a:ln>
          <a:effectLst/>
        </p:spPr>
        <p:txBody>
          <a:bodyPr lIns="102833" tIns="51417" rIns="102833" bIns="51417"/>
          <a:lstStyle/>
          <a:p>
            <a:pPr marL="288925" indent="-288925" defTabSz="814388">
              <a:lnSpc>
                <a:spcPct val="90000"/>
              </a:lnSpc>
              <a:spcBef>
                <a:spcPct val="20000"/>
              </a:spcBef>
              <a:buFontTx/>
              <a:buChar char="•"/>
            </a:pPr>
            <a:r>
              <a:rPr lang="en-GB" sz="2600"/>
              <a:t>El nombre es engañoso pues no ‘asegura’ el envío. Asegura un trato preferente (respecto al Best Effort y los AF de clase inferior), pero no garantiza parámetros (no hay SLAs)</a:t>
            </a:r>
          </a:p>
          <a:p>
            <a:pPr marL="288925" indent="-288925" defTabSz="814388">
              <a:lnSpc>
                <a:spcPct val="90000"/>
              </a:lnSpc>
              <a:spcBef>
                <a:spcPct val="20000"/>
              </a:spcBef>
              <a:buFontTx/>
              <a:buChar char="•"/>
            </a:pPr>
            <a:r>
              <a:rPr lang="en-GB" sz="2600"/>
              <a:t>Se definen cuatro clases: 4, 3, 2, 1 (más es mejor).</a:t>
            </a:r>
          </a:p>
          <a:p>
            <a:pPr marL="288925" indent="-288925" defTabSz="814388">
              <a:lnSpc>
                <a:spcPct val="90000"/>
              </a:lnSpc>
              <a:spcBef>
                <a:spcPct val="20000"/>
              </a:spcBef>
              <a:buFontTx/>
              <a:buChar char="•"/>
            </a:pPr>
            <a:r>
              <a:rPr lang="en-GB" sz="2600"/>
              <a:t>En los routers se puede asignar recursos (ancho de banda y espacio en buffers) independientemente para cada clase.</a:t>
            </a:r>
          </a:p>
          <a:p>
            <a:pPr marL="288925" indent="-288925" defTabSz="814388">
              <a:lnSpc>
                <a:spcPct val="90000"/>
              </a:lnSpc>
              <a:spcBef>
                <a:spcPct val="20000"/>
              </a:spcBef>
              <a:buFontTx/>
              <a:buChar char="•"/>
            </a:pPr>
            <a:r>
              <a:rPr lang="en-GB" sz="2600"/>
              <a:t>En cada clase se definen tres categorías de descarte de paquetes: alta, media y baja.</a:t>
            </a:r>
          </a:p>
          <a:p>
            <a:pPr marL="288925" indent="-288925" defTabSz="814388">
              <a:lnSpc>
                <a:spcPct val="90000"/>
              </a:lnSpc>
              <a:spcBef>
                <a:spcPct val="20000"/>
              </a:spcBef>
              <a:buFontTx/>
              <a:buChar char="•"/>
            </a:pPr>
            <a:r>
              <a:rPr lang="en-GB" sz="2600"/>
              <a:t>Le correspoden 12 diferentes DSCP: ‘cccdd0’ (ccc = clase, dd = descarte)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2 Marcador de número de diapositiva"/>
          <p:cNvSpPr>
            <a:spLocks noGrp="1"/>
          </p:cNvSpPr>
          <p:nvPr>
            <p:ph type="sldNum" sz="quarter" idx="10"/>
          </p:nvPr>
        </p:nvSpPr>
        <p:spPr/>
        <p:txBody>
          <a:bodyPr/>
          <a:lstStyle/>
          <a:p>
            <a:r>
              <a:rPr lang="es-ES"/>
              <a:t>Ampliación Redes 6-</a:t>
            </a:r>
            <a:fld id="{F6AC421B-7358-4C48-8562-23EFA7AABD8E}" type="slidenum">
              <a:rPr lang="es-ES"/>
              <a:pPr/>
              <a:t>51</a:t>
            </a:fld>
            <a:endParaRPr lang="es-ES"/>
          </a:p>
        </p:txBody>
      </p:sp>
      <p:sp>
        <p:nvSpPr>
          <p:cNvPr id="606212" name="Rectangle 1028"/>
          <p:cNvSpPr>
            <a:spLocks noChangeArrowheads="1"/>
          </p:cNvSpPr>
          <p:nvPr/>
        </p:nvSpPr>
        <p:spPr bwMode="auto">
          <a:xfrm>
            <a:off x="476250" y="381000"/>
            <a:ext cx="7983538" cy="744538"/>
          </a:xfrm>
          <a:prstGeom prst="rect">
            <a:avLst/>
          </a:prstGeom>
          <a:noFill/>
          <a:ln w="9525">
            <a:noFill/>
            <a:miter lim="800000"/>
            <a:headEnd/>
            <a:tailEnd/>
          </a:ln>
          <a:effectLst/>
        </p:spPr>
        <p:txBody>
          <a:bodyPr lIns="102833" tIns="51417" rIns="102833" bIns="51417"/>
          <a:lstStyle/>
          <a:p>
            <a:pPr algn="ctr"/>
            <a:r>
              <a:rPr lang="en-GB">
                <a:solidFill>
                  <a:schemeClr val="tx2"/>
                </a:solidFill>
                <a:latin typeface="Arial" charset="0"/>
              </a:rPr>
              <a:t>Codepoints del Servicio AF (‘cccdd0’)</a:t>
            </a:r>
          </a:p>
        </p:txBody>
      </p:sp>
      <p:graphicFrame>
        <p:nvGraphicFramePr>
          <p:cNvPr id="606348" name="Group 1164"/>
          <p:cNvGraphicFramePr>
            <a:graphicFrameLocks noGrp="1"/>
          </p:cNvGraphicFramePr>
          <p:nvPr/>
        </p:nvGraphicFramePr>
        <p:xfrm>
          <a:off x="3276600" y="1971675"/>
          <a:ext cx="3816350" cy="4352544"/>
        </p:xfrm>
        <a:graphic>
          <a:graphicData uri="http://schemas.openxmlformats.org/drawingml/2006/table">
            <a:tbl>
              <a:tblPr/>
              <a:tblGrid>
                <a:gridCol w="727075"/>
                <a:gridCol w="987425"/>
                <a:gridCol w="1108075"/>
                <a:gridCol w="993775"/>
              </a:tblGrid>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smtClean="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Precedencia de descarte                               ‘dd’</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Clase ‘ccc’</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Alta   ’11’</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Media  ’10’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Baja  ’01’</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4 ‘100’</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100110</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AF43</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38</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100100</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AF42</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36</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100010</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AF41</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34</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3 ‘011’</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011110</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AF33</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30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011100</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AF32</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28</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011010</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AF31</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26</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2 ‘010’</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010110</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AF23</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22</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010100</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AF22</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20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010010</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AF21</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18</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 ‘001’</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001110</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AF13</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14</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001100</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AF12</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12</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001010</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AF11</a:t>
                      </a:r>
                    </a:p>
                    <a:p>
                      <a:pPr marL="0" marR="0" lvl="0" indent="0" algn="ctr" defTabSz="914400" rtl="0" eaLnBrk="1" fontAlgn="base" latinLnBrk="0" hangingPunct="1">
                        <a:lnSpc>
                          <a:spcPct val="90000"/>
                        </a:lnSpc>
                        <a:spcBef>
                          <a:spcPct val="1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06304" name="Text Box 1120"/>
          <p:cNvSpPr txBox="1">
            <a:spLocks noChangeArrowheads="1"/>
          </p:cNvSpPr>
          <p:nvPr/>
        </p:nvSpPr>
        <p:spPr bwMode="auto">
          <a:xfrm>
            <a:off x="1320800" y="3489325"/>
            <a:ext cx="1595438" cy="336550"/>
          </a:xfrm>
          <a:prstGeom prst="rect">
            <a:avLst/>
          </a:prstGeom>
          <a:noFill/>
          <a:ln w="9525">
            <a:noFill/>
            <a:miter lim="800000"/>
            <a:headEnd/>
            <a:tailEnd/>
          </a:ln>
          <a:effectLst/>
        </p:spPr>
        <p:txBody>
          <a:bodyPr wrap="none">
            <a:spAutoFit/>
          </a:bodyPr>
          <a:lstStyle/>
          <a:p>
            <a:r>
              <a:rPr lang="es-ES_tradnl" sz="1600">
                <a:latin typeface="Arial" charset="0"/>
              </a:rPr>
              <a:t>Mayor prioridad</a:t>
            </a:r>
            <a:endParaRPr lang="es-ES" sz="1600">
              <a:latin typeface="Arial" charset="0"/>
            </a:endParaRPr>
          </a:p>
        </p:txBody>
      </p:sp>
      <p:sp>
        <p:nvSpPr>
          <p:cNvPr id="606305" name="Text Box 1121"/>
          <p:cNvSpPr txBox="1">
            <a:spLocks noChangeArrowheads="1"/>
          </p:cNvSpPr>
          <p:nvPr/>
        </p:nvSpPr>
        <p:spPr bwMode="auto">
          <a:xfrm>
            <a:off x="1335088" y="5757863"/>
            <a:ext cx="1606550" cy="336550"/>
          </a:xfrm>
          <a:prstGeom prst="rect">
            <a:avLst/>
          </a:prstGeom>
          <a:noFill/>
          <a:ln w="9525">
            <a:noFill/>
            <a:miter lim="800000"/>
            <a:headEnd/>
            <a:tailEnd/>
          </a:ln>
          <a:effectLst/>
        </p:spPr>
        <p:txBody>
          <a:bodyPr wrap="none">
            <a:spAutoFit/>
          </a:bodyPr>
          <a:lstStyle/>
          <a:p>
            <a:r>
              <a:rPr lang="es-ES_tradnl" sz="1600">
                <a:latin typeface="Arial" charset="0"/>
              </a:rPr>
              <a:t>Menor prioridad</a:t>
            </a:r>
            <a:endParaRPr lang="es-ES" sz="1600">
              <a:latin typeface="Arial" charset="0"/>
            </a:endParaRPr>
          </a:p>
        </p:txBody>
      </p:sp>
      <p:sp>
        <p:nvSpPr>
          <p:cNvPr id="606306" name="Line 1122"/>
          <p:cNvSpPr>
            <a:spLocks noChangeShapeType="1"/>
          </p:cNvSpPr>
          <p:nvPr/>
        </p:nvSpPr>
        <p:spPr bwMode="auto">
          <a:xfrm>
            <a:off x="2098675" y="3886200"/>
            <a:ext cx="0" cy="175260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606307" name="Text Box 1123"/>
          <p:cNvSpPr txBox="1">
            <a:spLocks noChangeArrowheads="1"/>
          </p:cNvSpPr>
          <p:nvPr/>
        </p:nvSpPr>
        <p:spPr bwMode="auto">
          <a:xfrm>
            <a:off x="6232525" y="1370013"/>
            <a:ext cx="1920875" cy="581025"/>
          </a:xfrm>
          <a:prstGeom prst="rect">
            <a:avLst/>
          </a:prstGeom>
          <a:noFill/>
          <a:ln w="9525">
            <a:noFill/>
            <a:miter lim="800000"/>
            <a:headEnd/>
            <a:tailEnd/>
          </a:ln>
          <a:effectLst/>
        </p:spPr>
        <p:txBody>
          <a:bodyPr wrap="none">
            <a:spAutoFit/>
          </a:bodyPr>
          <a:lstStyle/>
          <a:p>
            <a:pPr algn="ctr"/>
            <a:r>
              <a:rPr lang="es-ES_tradnl" sz="1600">
                <a:latin typeface="Arial" charset="0"/>
              </a:rPr>
              <a:t>Menor probabilidad</a:t>
            </a:r>
          </a:p>
          <a:p>
            <a:pPr algn="ctr"/>
            <a:r>
              <a:rPr lang="es-ES_tradnl" sz="1600">
                <a:latin typeface="Arial" charset="0"/>
              </a:rPr>
              <a:t>de descarte</a:t>
            </a:r>
            <a:endParaRPr lang="es-ES" sz="1600">
              <a:latin typeface="Arial" charset="0"/>
            </a:endParaRPr>
          </a:p>
        </p:txBody>
      </p:sp>
      <p:sp>
        <p:nvSpPr>
          <p:cNvPr id="606308" name="Text Box 1124"/>
          <p:cNvSpPr txBox="1">
            <a:spLocks noChangeArrowheads="1"/>
          </p:cNvSpPr>
          <p:nvPr/>
        </p:nvSpPr>
        <p:spPr bwMode="auto">
          <a:xfrm>
            <a:off x="3419475" y="1370013"/>
            <a:ext cx="1909763" cy="581025"/>
          </a:xfrm>
          <a:prstGeom prst="rect">
            <a:avLst/>
          </a:prstGeom>
          <a:noFill/>
          <a:ln w="9525">
            <a:noFill/>
            <a:miter lim="800000"/>
            <a:headEnd/>
            <a:tailEnd/>
          </a:ln>
          <a:effectLst/>
        </p:spPr>
        <p:txBody>
          <a:bodyPr wrap="none">
            <a:spAutoFit/>
          </a:bodyPr>
          <a:lstStyle/>
          <a:p>
            <a:pPr algn="ctr"/>
            <a:r>
              <a:rPr lang="es-ES_tradnl" sz="1600">
                <a:latin typeface="Arial" charset="0"/>
              </a:rPr>
              <a:t>Mayor probabilidad</a:t>
            </a:r>
          </a:p>
          <a:p>
            <a:pPr algn="ctr"/>
            <a:r>
              <a:rPr lang="es-ES_tradnl" sz="1600">
                <a:latin typeface="Arial" charset="0"/>
              </a:rPr>
              <a:t>de descarte</a:t>
            </a:r>
            <a:endParaRPr lang="es-ES" sz="1600">
              <a:latin typeface="Arial" charset="0"/>
            </a:endParaRPr>
          </a:p>
        </p:txBody>
      </p:sp>
      <p:sp>
        <p:nvSpPr>
          <p:cNvPr id="606309" name="Line 1125"/>
          <p:cNvSpPr>
            <a:spLocks noChangeShapeType="1"/>
          </p:cNvSpPr>
          <p:nvPr/>
        </p:nvSpPr>
        <p:spPr bwMode="auto">
          <a:xfrm>
            <a:off x="5299075" y="1676400"/>
            <a:ext cx="838200" cy="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606310" name="Text Box 1126"/>
          <p:cNvSpPr txBox="1">
            <a:spLocks noChangeArrowheads="1"/>
          </p:cNvSpPr>
          <p:nvPr/>
        </p:nvSpPr>
        <p:spPr bwMode="auto">
          <a:xfrm>
            <a:off x="962025" y="1412875"/>
            <a:ext cx="1803400" cy="1558925"/>
          </a:xfrm>
          <a:prstGeom prst="rect">
            <a:avLst/>
          </a:prstGeom>
          <a:noFill/>
          <a:ln w="9525">
            <a:noFill/>
            <a:miter lim="800000"/>
            <a:headEnd/>
            <a:tailEnd/>
          </a:ln>
          <a:effectLst/>
        </p:spPr>
        <p:txBody>
          <a:bodyPr>
            <a:spAutoFit/>
          </a:bodyPr>
          <a:lstStyle/>
          <a:p>
            <a:pPr algn="ctr"/>
            <a:r>
              <a:rPr lang="es-ES_tradnl" sz="1600" b="1">
                <a:latin typeface="Arial" charset="0"/>
              </a:rPr>
              <a:t>Mientras que en la clase ‘mas es mejor’ en la probabilidad de descarte ‘mas es peor’ </a:t>
            </a:r>
            <a:endParaRPr lang="es-ES" sz="1600" b="1">
              <a:latin typeface="Arial" charset="0"/>
            </a:endParaRPr>
          </a:p>
        </p:txBody>
      </p:sp>
      <p:sp>
        <p:nvSpPr>
          <p:cNvPr id="606349" name="Line 1165"/>
          <p:cNvSpPr>
            <a:spLocks noChangeShapeType="1"/>
          </p:cNvSpPr>
          <p:nvPr/>
        </p:nvSpPr>
        <p:spPr bwMode="auto">
          <a:xfrm flipH="1">
            <a:off x="6948488" y="3068638"/>
            <a:ext cx="719137" cy="215900"/>
          </a:xfrm>
          <a:prstGeom prst="line">
            <a:avLst/>
          </a:prstGeom>
          <a:noFill/>
          <a:ln w="9525">
            <a:solidFill>
              <a:schemeClr val="tx1"/>
            </a:solidFill>
            <a:round/>
            <a:headEnd/>
            <a:tailEnd type="triangle" w="med" len="med"/>
          </a:ln>
          <a:effectLst/>
        </p:spPr>
        <p:txBody>
          <a:bodyPr/>
          <a:lstStyle/>
          <a:p>
            <a:endParaRPr lang="es-ES"/>
          </a:p>
        </p:txBody>
      </p:sp>
      <p:sp>
        <p:nvSpPr>
          <p:cNvPr id="606350" name="Line 1166"/>
          <p:cNvSpPr>
            <a:spLocks noChangeShapeType="1"/>
          </p:cNvSpPr>
          <p:nvPr/>
        </p:nvSpPr>
        <p:spPr bwMode="auto">
          <a:xfrm flipH="1">
            <a:off x="6877050" y="3500438"/>
            <a:ext cx="790575" cy="0"/>
          </a:xfrm>
          <a:prstGeom prst="line">
            <a:avLst/>
          </a:prstGeom>
          <a:noFill/>
          <a:ln w="9525">
            <a:solidFill>
              <a:schemeClr val="tx1"/>
            </a:solidFill>
            <a:round/>
            <a:headEnd/>
            <a:tailEnd type="triangle" w="med" len="med"/>
          </a:ln>
          <a:effectLst/>
        </p:spPr>
        <p:txBody>
          <a:bodyPr/>
          <a:lstStyle/>
          <a:p>
            <a:endParaRPr lang="es-ES"/>
          </a:p>
        </p:txBody>
      </p:sp>
      <p:sp>
        <p:nvSpPr>
          <p:cNvPr id="606351" name="Line 1167"/>
          <p:cNvSpPr>
            <a:spLocks noChangeShapeType="1"/>
          </p:cNvSpPr>
          <p:nvPr/>
        </p:nvSpPr>
        <p:spPr bwMode="auto">
          <a:xfrm flipH="1" flipV="1">
            <a:off x="6804025" y="3789363"/>
            <a:ext cx="863600" cy="144462"/>
          </a:xfrm>
          <a:prstGeom prst="line">
            <a:avLst/>
          </a:prstGeom>
          <a:noFill/>
          <a:ln w="9525">
            <a:solidFill>
              <a:schemeClr val="tx1"/>
            </a:solidFill>
            <a:round/>
            <a:headEnd/>
            <a:tailEnd type="triangle" w="med" len="med"/>
          </a:ln>
          <a:effectLst/>
        </p:spPr>
        <p:txBody>
          <a:bodyPr/>
          <a:lstStyle/>
          <a:p>
            <a:endParaRPr lang="es-ES"/>
          </a:p>
        </p:txBody>
      </p:sp>
      <p:sp>
        <p:nvSpPr>
          <p:cNvPr id="606352" name="Text Box 1168"/>
          <p:cNvSpPr txBox="1">
            <a:spLocks noChangeArrowheads="1"/>
          </p:cNvSpPr>
          <p:nvPr/>
        </p:nvSpPr>
        <p:spPr bwMode="auto">
          <a:xfrm>
            <a:off x="7656513" y="2852738"/>
            <a:ext cx="814387" cy="336550"/>
          </a:xfrm>
          <a:prstGeom prst="rect">
            <a:avLst/>
          </a:prstGeom>
          <a:noFill/>
          <a:ln w="9525">
            <a:noFill/>
            <a:miter lim="800000"/>
            <a:headEnd/>
            <a:tailEnd/>
          </a:ln>
          <a:effectLst/>
        </p:spPr>
        <p:txBody>
          <a:bodyPr wrap="none">
            <a:spAutoFit/>
          </a:bodyPr>
          <a:lstStyle/>
          <a:p>
            <a:r>
              <a:rPr lang="es-ES_tradnl" sz="1600">
                <a:latin typeface="Arial" charset="0"/>
              </a:rPr>
              <a:t>Binario</a:t>
            </a:r>
            <a:endParaRPr lang="es-ES" sz="1600">
              <a:latin typeface="Arial" charset="0"/>
            </a:endParaRPr>
          </a:p>
        </p:txBody>
      </p:sp>
      <p:sp>
        <p:nvSpPr>
          <p:cNvPr id="606353" name="Text Box 1169"/>
          <p:cNvSpPr txBox="1">
            <a:spLocks noChangeArrowheads="1"/>
          </p:cNvSpPr>
          <p:nvPr/>
        </p:nvSpPr>
        <p:spPr bwMode="auto">
          <a:xfrm>
            <a:off x="7645400" y="3308350"/>
            <a:ext cx="906463" cy="336550"/>
          </a:xfrm>
          <a:prstGeom prst="rect">
            <a:avLst/>
          </a:prstGeom>
          <a:noFill/>
          <a:ln w="9525">
            <a:noFill/>
            <a:miter lim="800000"/>
            <a:headEnd/>
            <a:tailEnd/>
          </a:ln>
          <a:effectLst/>
        </p:spPr>
        <p:txBody>
          <a:bodyPr wrap="none">
            <a:spAutoFit/>
          </a:bodyPr>
          <a:lstStyle/>
          <a:p>
            <a:r>
              <a:rPr lang="es-ES_tradnl" sz="1600">
                <a:latin typeface="Arial" charset="0"/>
              </a:rPr>
              <a:t>Nombre</a:t>
            </a:r>
            <a:endParaRPr lang="es-ES" sz="1600">
              <a:latin typeface="Arial" charset="0"/>
            </a:endParaRPr>
          </a:p>
        </p:txBody>
      </p:sp>
      <p:sp>
        <p:nvSpPr>
          <p:cNvPr id="606354" name="Text Box 1170"/>
          <p:cNvSpPr txBox="1">
            <a:spLocks noChangeArrowheads="1"/>
          </p:cNvSpPr>
          <p:nvPr/>
        </p:nvSpPr>
        <p:spPr bwMode="auto">
          <a:xfrm>
            <a:off x="7616825" y="3789363"/>
            <a:ext cx="915988" cy="336550"/>
          </a:xfrm>
          <a:prstGeom prst="rect">
            <a:avLst/>
          </a:prstGeom>
          <a:noFill/>
          <a:ln w="9525">
            <a:noFill/>
            <a:miter lim="800000"/>
            <a:headEnd/>
            <a:tailEnd/>
          </a:ln>
          <a:effectLst/>
        </p:spPr>
        <p:txBody>
          <a:bodyPr wrap="none">
            <a:spAutoFit/>
          </a:bodyPr>
          <a:lstStyle/>
          <a:p>
            <a:r>
              <a:rPr lang="es-ES_tradnl" sz="1600">
                <a:latin typeface="Arial" charset="0"/>
              </a:rPr>
              <a:t>Decimal</a:t>
            </a:r>
            <a:endParaRPr lang="es-ES" sz="1600">
              <a:latin typeface="Arial"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B8369CEA-2647-44B0-B13F-CDB3F430588E}" type="slidenum">
              <a:rPr lang="es-ES"/>
              <a:pPr/>
              <a:t>52</a:t>
            </a:fld>
            <a:endParaRPr lang="es-ES"/>
          </a:p>
        </p:txBody>
      </p:sp>
      <p:sp>
        <p:nvSpPr>
          <p:cNvPr id="651266" name="Rectangle 1026"/>
          <p:cNvSpPr>
            <a:spLocks noGrp="1" noChangeArrowheads="1"/>
          </p:cNvSpPr>
          <p:nvPr>
            <p:ph type="title"/>
          </p:nvPr>
        </p:nvSpPr>
        <p:spPr/>
        <p:txBody>
          <a:bodyPr/>
          <a:lstStyle/>
          <a:p>
            <a:r>
              <a:rPr lang="es-ES_tradnl"/>
              <a:t>Traffic Policing en Servicio AF</a:t>
            </a:r>
            <a:endParaRPr lang="es-ES"/>
          </a:p>
        </p:txBody>
      </p:sp>
      <p:sp>
        <p:nvSpPr>
          <p:cNvPr id="651267" name="Rectangle 1027"/>
          <p:cNvSpPr>
            <a:spLocks noGrp="1" noChangeArrowheads="1"/>
          </p:cNvSpPr>
          <p:nvPr>
            <p:ph type="body" idx="1"/>
          </p:nvPr>
        </p:nvSpPr>
        <p:spPr/>
        <p:txBody>
          <a:bodyPr/>
          <a:lstStyle/>
          <a:p>
            <a:pPr>
              <a:lnSpc>
                <a:spcPct val="80000"/>
              </a:lnSpc>
            </a:pPr>
            <a:r>
              <a:rPr lang="es-ES_tradnl" sz="2800"/>
              <a:t>En el servicio AF el usuario puede contratar con el ISP un caudal para cada clase.</a:t>
            </a:r>
          </a:p>
          <a:p>
            <a:pPr>
              <a:lnSpc>
                <a:spcPct val="80000"/>
              </a:lnSpc>
            </a:pPr>
            <a:r>
              <a:rPr lang="es-ES_tradnl" sz="2800"/>
              <a:t>El ISP puede aplicar ‘traffic policing’ sobre el tráfico del usuario y si se excede jugar con los bits de precedencia de descarte, usándolos de forma parecida al bit DE de Frame Relay o al CLP de ATM. </a:t>
            </a:r>
          </a:p>
          <a:p>
            <a:pPr>
              <a:lnSpc>
                <a:spcPct val="80000"/>
              </a:lnSpc>
            </a:pPr>
            <a:r>
              <a:rPr lang="es-ES_tradnl" sz="2800"/>
              <a:t>Existen tres niveles de prioridad de descarte, el ISP puede utilizar uno u otro en función de lo ‘gorda’ que sea la infracción. Normalmente se utiliza el algoritmo del pozal agujereado</a:t>
            </a:r>
            <a:endParaRPr lang="es-ES" sz="28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1 Marcador de número de diapositiva"/>
          <p:cNvSpPr>
            <a:spLocks noGrp="1"/>
          </p:cNvSpPr>
          <p:nvPr>
            <p:ph type="sldNum" sz="quarter" idx="10"/>
          </p:nvPr>
        </p:nvSpPr>
        <p:spPr/>
        <p:txBody>
          <a:bodyPr/>
          <a:lstStyle/>
          <a:p>
            <a:r>
              <a:rPr lang="es-ES"/>
              <a:t>Ampliación Redes 6-</a:t>
            </a:r>
            <a:fld id="{5F61997C-2C52-425B-A75E-EA1BDDC7208A}" type="slidenum">
              <a:rPr lang="es-ES"/>
              <a:pPr/>
              <a:t>53</a:t>
            </a:fld>
            <a:endParaRPr lang="es-ES"/>
          </a:p>
        </p:txBody>
      </p:sp>
      <p:sp>
        <p:nvSpPr>
          <p:cNvPr id="950274" name="Text Box 2"/>
          <p:cNvSpPr txBox="1">
            <a:spLocks noChangeArrowheads="1"/>
          </p:cNvSpPr>
          <p:nvPr/>
        </p:nvSpPr>
        <p:spPr bwMode="auto">
          <a:xfrm>
            <a:off x="1331913" y="404813"/>
            <a:ext cx="7092950" cy="641350"/>
          </a:xfrm>
          <a:prstGeom prst="rect">
            <a:avLst/>
          </a:prstGeom>
          <a:noFill/>
          <a:ln w="9525">
            <a:noFill/>
            <a:miter lim="800000"/>
            <a:headEnd/>
            <a:tailEnd/>
          </a:ln>
          <a:effectLst/>
        </p:spPr>
        <p:txBody>
          <a:bodyPr>
            <a:spAutoFit/>
          </a:bodyPr>
          <a:lstStyle/>
          <a:p>
            <a:pPr>
              <a:spcBef>
                <a:spcPct val="50000"/>
              </a:spcBef>
            </a:pPr>
            <a:r>
              <a:rPr lang="es-ES_tradnl">
                <a:latin typeface="Arial" charset="0"/>
              </a:rPr>
              <a:t>Traffic Policing en el Servicio AF</a:t>
            </a:r>
            <a:endParaRPr lang="es-ES">
              <a:latin typeface="Arial" charset="0"/>
            </a:endParaRPr>
          </a:p>
        </p:txBody>
      </p:sp>
      <p:grpSp>
        <p:nvGrpSpPr>
          <p:cNvPr id="950275" name="Group 3"/>
          <p:cNvGrpSpPr>
            <a:grpSpLocks/>
          </p:cNvGrpSpPr>
          <p:nvPr/>
        </p:nvGrpSpPr>
        <p:grpSpPr bwMode="auto">
          <a:xfrm>
            <a:off x="1309688" y="3200400"/>
            <a:ext cx="2057400" cy="762000"/>
            <a:chOff x="960" y="1296"/>
            <a:chExt cx="1296" cy="480"/>
          </a:xfrm>
        </p:grpSpPr>
        <p:sp>
          <p:nvSpPr>
            <p:cNvPr id="950276" name="Line 4"/>
            <p:cNvSpPr>
              <a:spLocks noChangeShapeType="1"/>
            </p:cNvSpPr>
            <p:nvPr/>
          </p:nvSpPr>
          <p:spPr bwMode="auto">
            <a:xfrm>
              <a:off x="960" y="1296"/>
              <a:ext cx="144" cy="480"/>
            </a:xfrm>
            <a:prstGeom prst="line">
              <a:avLst/>
            </a:prstGeom>
            <a:noFill/>
            <a:ln w="25400">
              <a:solidFill>
                <a:schemeClr val="tx1"/>
              </a:solidFill>
              <a:round/>
              <a:headEnd/>
              <a:tailEnd/>
            </a:ln>
            <a:effectLst/>
          </p:spPr>
          <p:txBody>
            <a:bodyPr/>
            <a:lstStyle/>
            <a:p>
              <a:endParaRPr lang="es-ES"/>
            </a:p>
          </p:txBody>
        </p:sp>
        <p:sp>
          <p:nvSpPr>
            <p:cNvPr id="950277" name="Line 5"/>
            <p:cNvSpPr>
              <a:spLocks noChangeShapeType="1"/>
            </p:cNvSpPr>
            <p:nvPr/>
          </p:nvSpPr>
          <p:spPr bwMode="auto">
            <a:xfrm>
              <a:off x="1104" y="1776"/>
              <a:ext cx="576" cy="0"/>
            </a:xfrm>
            <a:prstGeom prst="line">
              <a:avLst/>
            </a:prstGeom>
            <a:noFill/>
            <a:ln w="25400">
              <a:solidFill>
                <a:schemeClr val="tx1"/>
              </a:solidFill>
              <a:round/>
              <a:headEnd/>
              <a:tailEnd/>
            </a:ln>
            <a:effectLst/>
          </p:spPr>
          <p:txBody>
            <a:bodyPr/>
            <a:lstStyle/>
            <a:p>
              <a:endParaRPr lang="es-ES"/>
            </a:p>
          </p:txBody>
        </p:sp>
        <p:sp>
          <p:nvSpPr>
            <p:cNvPr id="950278" name="Line 6"/>
            <p:cNvSpPr>
              <a:spLocks noChangeShapeType="1"/>
            </p:cNvSpPr>
            <p:nvPr/>
          </p:nvSpPr>
          <p:spPr bwMode="auto">
            <a:xfrm>
              <a:off x="1776" y="1776"/>
              <a:ext cx="288" cy="0"/>
            </a:xfrm>
            <a:prstGeom prst="line">
              <a:avLst/>
            </a:prstGeom>
            <a:noFill/>
            <a:ln w="25400">
              <a:solidFill>
                <a:schemeClr val="tx1"/>
              </a:solidFill>
              <a:round/>
              <a:headEnd/>
              <a:tailEnd/>
            </a:ln>
            <a:effectLst/>
          </p:spPr>
          <p:txBody>
            <a:bodyPr/>
            <a:lstStyle/>
            <a:p>
              <a:endParaRPr lang="es-ES"/>
            </a:p>
          </p:txBody>
        </p:sp>
        <p:sp>
          <p:nvSpPr>
            <p:cNvPr id="950279" name="Line 7"/>
            <p:cNvSpPr>
              <a:spLocks noChangeShapeType="1"/>
            </p:cNvSpPr>
            <p:nvPr/>
          </p:nvSpPr>
          <p:spPr bwMode="auto">
            <a:xfrm flipV="1">
              <a:off x="2064" y="1440"/>
              <a:ext cx="96" cy="336"/>
            </a:xfrm>
            <a:prstGeom prst="line">
              <a:avLst/>
            </a:prstGeom>
            <a:noFill/>
            <a:ln w="25400">
              <a:solidFill>
                <a:schemeClr val="tx1"/>
              </a:solidFill>
              <a:round/>
              <a:headEnd/>
              <a:tailEnd/>
            </a:ln>
            <a:effectLst/>
          </p:spPr>
          <p:txBody>
            <a:bodyPr/>
            <a:lstStyle/>
            <a:p>
              <a:endParaRPr lang="es-ES"/>
            </a:p>
          </p:txBody>
        </p:sp>
        <p:sp>
          <p:nvSpPr>
            <p:cNvPr id="950280" name="Line 8"/>
            <p:cNvSpPr>
              <a:spLocks noChangeShapeType="1"/>
            </p:cNvSpPr>
            <p:nvPr/>
          </p:nvSpPr>
          <p:spPr bwMode="auto">
            <a:xfrm flipV="1">
              <a:off x="2160" y="1392"/>
              <a:ext cx="96" cy="48"/>
            </a:xfrm>
            <a:prstGeom prst="line">
              <a:avLst/>
            </a:prstGeom>
            <a:noFill/>
            <a:ln w="25400">
              <a:solidFill>
                <a:schemeClr val="tx1"/>
              </a:solidFill>
              <a:round/>
              <a:headEnd/>
              <a:tailEnd/>
            </a:ln>
            <a:effectLst/>
          </p:spPr>
          <p:txBody>
            <a:bodyPr/>
            <a:lstStyle/>
            <a:p>
              <a:endParaRPr lang="es-ES"/>
            </a:p>
          </p:txBody>
        </p:sp>
      </p:grpSp>
      <p:sp>
        <p:nvSpPr>
          <p:cNvPr id="950282" name="Line 10"/>
          <p:cNvSpPr>
            <a:spLocks noChangeShapeType="1"/>
          </p:cNvSpPr>
          <p:nvPr/>
        </p:nvSpPr>
        <p:spPr bwMode="auto">
          <a:xfrm>
            <a:off x="3038475" y="4200525"/>
            <a:ext cx="176213" cy="574675"/>
          </a:xfrm>
          <a:prstGeom prst="line">
            <a:avLst/>
          </a:prstGeom>
          <a:noFill/>
          <a:ln w="25400">
            <a:solidFill>
              <a:schemeClr val="tx1"/>
            </a:solidFill>
            <a:round/>
            <a:headEnd/>
            <a:tailEnd/>
          </a:ln>
          <a:effectLst/>
        </p:spPr>
        <p:txBody>
          <a:bodyPr/>
          <a:lstStyle/>
          <a:p>
            <a:endParaRPr lang="es-ES"/>
          </a:p>
        </p:txBody>
      </p:sp>
      <p:sp>
        <p:nvSpPr>
          <p:cNvPr id="950283" name="Line 11"/>
          <p:cNvSpPr>
            <a:spLocks noChangeShapeType="1"/>
          </p:cNvSpPr>
          <p:nvPr/>
        </p:nvSpPr>
        <p:spPr bwMode="auto">
          <a:xfrm>
            <a:off x="3214688" y="4775200"/>
            <a:ext cx="914400" cy="0"/>
          </a:xfrm>
          <a:prstGeom prst="line">
            <a:avLst/>
          </a:prstGeom>
          <a:noFill/>
          <a:ln w="25400">
            <a:solidFill>
              <a:schemeClr val="tx1"/>
            </a:solidFill>
            <a:round/>
            <a:headEnd/>
            <a:tailEnd/>
          </a:ln>
          <a:effectLst/>
        </p:spPr>
        <p:txBody>
          <a:bodyPr/>
          <a:lstStyle/>
          <a:p>
            <a:endParaRPr lang="es-ES"/>
          </a:p>
        </p:txBody>
      </p:sp>
      <p:sp>
        <p:nvSpPr>
          <p:cNvPr id="950284" name="Line 12"/>
          <p:cNvSpPr>
            <a:spLocks noChangeShapeType="1"/>
          </p:cNvSpPr>
          <p:nvPr/>
        </p:nvSpPr>
        <p:spPr bwMode="auto">
          <a:xfrm>
            <a:off x="4281488" y="4775200"/>
            <a:ext cx="457200" cy="0"/>
          </a:xfrm>
          <a:prstGeom prst="line">
            <a:avLst/>
          </a:prstGeom>
          <a:noFill/>
          <a:ln w="25400">
            <a:solidFill>
              <a:schemeClr val="tx1"/>
            </a:solidFill>
            <a:round/>
            <a:headEnd/>
            <a:tailEnd/>
          </a:ln>
          <a:effectLst/>
        </p:spPr>
        <p:txBody>
          <a:bodyPr/>
          <a:lstStyle/>
          <a:p>
            <a:endParaRPr lang="es-ES"/>
          </a:p>
        </p:txBody>
      </p:sp>
      <p:sp>
        <p:nvSpPr>
          <p:cNvPr id="950285" name="Line 13"/>
          <p:cNvSpPr>
            <a:spLocks noChangeShapeType="1"/>
          </p:cNvSpPr>
          <p:nvPr/>
        </p:nvSpPr>
        <p:spPr bwMode="auto">
          <a:xfrm flipV="1">
            <a:off x="4738688" y="4241800"/>
            <a:ext cx="152400" cy="533400"/>
          </a:xfrm>
          <a:prstGeom prst="line">
            <a:avLst/>
          </a:prstGeom>
          <a:noFill/>
          <a:ln w="25400">
            <a:solidFill>
              <a:schemeClr val="tx1"/>
            </a:solidFill>
            <a:round/>
            <a:headEnd/>
            <a:tailEnd/>
          </a:ln>
          <a:effectLst/>
        </p:spPr>
        <p:txBody>
          <a:bodyPr/>
          <a:lstStyle/>
          <a:p>
            <a:endParaRPr lang="es-ES"/>
          </a:p>
        </p:txBody>
      </p:sp>
      <p:sp>
        <p:nvSpPr>
          <p:cNvPr id="950286" name="Line 14"/>
          <p:cNvSpPr>
            <a:spLocks noChangeShapeType="1"/>
          </p:cNvSpPr>
          <p:nvPr/>
        </p:nvSpPr>
        <p:spPr bwMode="auto">
          <a:xfrm flipV="1">
            <a:off x="4891088" y="4165600"/>
            <a:ext cx="152400" cy="76200"/>
          </a:xfrm>
          <a:prstGeom prst="line">
            <a:avLst/>
          </a:prstGeom>
          <a:noFill/>
          <a:ln w="25400">
            <a:solidFill>
              <a:schemeClr val="tx1"/>
            </a:solidFill>
            <a:round/>
            <a:headEnd/>
            <a:tailEnd/>
          </a:ln>
          <a:effectLst/>
        </p:spPr>
        <p:txBody>
          <a:bodyPr/>
          <a:lstStyle/>
          <a:p>
            <a:endParaRPr lang="es-ES"/>
          </a:p>
        </p:txBody>
      </p:sp>
      <p:sp>
        <p:nvSpPr>
          <p:cNvPr id="950287" name="Text Box 15"/>
          <p:cNvSpPr txBox="1">
            <a:spLocks noChangeArrowheads="1"/>
          </p:cNvSpPr>
          <p:nvPr/>
        </p:nvSpPr>
        <p:spPr bwMode="auto">
          <a:xfrm>
            <a:off x="3816350" y="5719763"/>
            <a:ext cx="776288" cy="336550"/>
          </a:xfrm>
          <a:prstGeom prst="rect">
            <a:avLst/>
          </a:prstGeom>
          <a:noFill/>
          <a:ln w="9525">
            <a:noFill/>
            <a:miter lim="800000"/>
            <a:headEnd/>
            <a:tailEnd/>
          </a:ln>
          <a:effectLst/>
        </p:spPr>
        <p:txBody>
          <a:bodyPr wrap="none">
            <a:spAutoFit/>
          </a:bodyPr>
          <a:lstStyle/>
          <a:p>
            <a:r>
              <a:rPr lang="es-ES_tradnl" sz="1600" b="1">
                <a:latin typeface="Arial" charset="0"/>
              </a:rPr>
              <a:t>dd=10</a:t>
            </a:r>
            <a:endParaRPr lang="es-ES" sz="1600" b="1">
              <a:latin typeface="Arial" charset="0"/>
            </a:endParaRPr>
          </a:p>
        </p:txBody>
      </p:sp>
      <p:sp>
        <p:nvSpPr>
          <p:cNvPr id="950288" name="Line 16"/>
          <p:cNvSpPr>
            <a:spLocks noChangeShapeType="1"/>
          </p:cNvSpPr>
          <p:nvPr/>
        </p:nvSpPr>
        <p:spPr bwMode="auto">
          <a:xfrm flipH="1">
            <a:off x="1724025" y="3011488"/>
            <a:ext cx="3175" cy="561975"/>
          </a:xfrm>
          <a:prstGeom prst="line">
            <a:avLst/>
          </a:prstGeom>
          <a:noFill/>
          <a:ln w="38100">
            <a:solidFill>
              <a:srgbClr val="00FF00"/>
            </a:solidFill>
            <a:round/>
            <a:headEnd/>
            <a:tailEnd type="triangle" w="med" len="med"/>
          </a:ln>
          <a:effectLst/>
        </p:spPr>
        <p:txBody>
          <a:bodyPr/>
          <a:lstStyle/>
          <a:p>
            <a:endParaRPr lang="es-ES"/>
          </a:p>
        </p:txBody>
      </p:sp>
      <p:sp>
        <p:nvSpPr>
          <p:cNvPr id="950290" name="Text Box 18"/>
          <p:cNvSpPr txBox="1">
            <a:spLocks noChangeArrowheads="1"/>
          </p:cNvSpPr>
          <p:nvPr/>
        </p:nvSpPr>
        <p:spPr bwMode="auto">
          <a:xfrm>
            <a:off x="1916113" y="3486150"/>
            <a:ext cx="460375" cy="396875"/>
          </a:xfrm>
          <a:prstGeom prst="rect">
            <a:avLst/>
          </a:prstGeom>
          <a:noFill/>
          <a:ln w="9525">
            <a:noFill/>
            <a:miter lim="800000"/>
            <a:headEnd/>
            <a:tailEnd/>
          </a:ln>
          <a:effectLst/>
        </p:spPr>
        <p:txBody>
          <a:bodyPr wrap="none">
            <a:spAutoFit/>
          </a:bodyPr>
          <a:lstStyle/>
          <a:p>
            <a:r>
              <a:rPr lang="es-ES_tradnl" sz="2000" b="1">
                <a:latin typeface="Arial" charset="0"/>
              </a:rPr>
              <a:t>B</a:t>
            </a:r>
            <a:r>
              <a:rPr lang="es-ES_tradnl" sz="2000" b="1" baseline="-25000">
                <a:latin typeface="Arial" charset="0"/>
              </a:rPr>
              <a:t>c</a:t>
            </a:r>
            <a:endParaRPr lang="es-ES" sz="2000" b="1">
              <a:latin typeface="Arial" charset="0"/>
            </a:endParaRPr>
          </a:p>
        </p:txBody>
      </p:sp>
      <p:sp>
        <p:nvSpPr>
          <p:cNvPr id="950291" name="Text Box 19"/>
          <p:cNvSpPr txBox="1">
            <a:spLocks noChangeArrowheads="1"/>
          </p:cNvSpPr>
          <p:nvPr/>
        </p:nvSpPr>
        <p:spPr bwMode="auto">
          <a:xfrm>
            <a:off x="3657600" y="4314825"/>
            <a:ext cx="552450" cy="396875"/>
          </a:xfrm>
          <a:prstGeom prst="rect">
            <a:avLst/>
          </a:prstGeom>
          <a:noFill/>
          <a:ln w="9525">
            <a:noFill/>
            <a:miter lim="800000"/>
            <a:headEnd/>
            <a:tailEnd/>
          </a:ln>
          <a:effectLst/>
        </p:spPr>
        <p:txBody>
          <a:bodyPr wrap="none">
            <a:spAutoFit/>
          </a:bodyPr>
          <a:lstStyle/>
          <a:p>
            <a:r>
              <a:rPr lang="es-ES_tradnl" sz="2000" b="1">
                <a:latin typeface="Arial" charset="0"/>
              </a:rPr>
              <a:t>B</a:t>
            </a:r>
            <a:r>
              <a:rPr lang="es-ES_tradnl" sz="2000" b="1" baseline="-25000">
                <a:latin typeface="Arial" charset="0"/>
              </a:rPr>
              <a:t>e1</a:t>
            </a:r>
            <a:endParaRPr lang="es-ES" sz="2000" b="1">
              <a:latin typeface="Arial" charset="0"/>
            </a:endParaRPr>
          </a:p>
        </p:txBody>
      </p:sp>
      <p:sp>
        <p:nvSpPr>
          <p:cNvPr id="950292" name="Line 20"/>
          <p:cNvSpPr>
            <a:spLocks noChangeShapeType="1"/>
          </p:cNvSpPr>
          <p:nvPr/>
        </p:nvSpPr>
        <p:spPr bwMode="auto">
          <a:xfrm>
            <a:off x="2528888" y="4038600"/>
            <a:ext cx="0" cy="838200"/>
          </a:xfrm>
          <a:prstGeom prst="line">
            <a:avLst/>
          </a:prstGeom>
          <a:noFill/>
          <a:ln w="38100">
            <a:solidFill>
              <a:srgbClr val="00FF00"/>
            </a:solidFill>
            <a:round/>
            <a:headEnd/>
            <a:tailEnd type="triangle" w="med" len="med"/>
          </a:ln>
          <a:effectLst/>
        </p:spPr>
        <p:txBody>
          <a:bodyPr/>
          <a:lstStyle/>
          <a:p>
            <a:endParaRPr lang="es-ES"/>
          </a:p>
        </p:txBody>
      </p:sp>
      <p:sp>
        <p:nvSpPr>
          <p:cNvPr id="950293" name="Line 21"/>
          <p:cNvSpPr>
            <a:spLocks noChangeShapeType="1"/>
          </p:cNvSpPr>
          <p:nvPr/>
        </p:nvSpPr>
        <p:spPr bwMode="auto">
          <a:xfrm>
            <a:off x="4205288" y="4851400"/>
            <a:ext cx="0" cy="838200"/>
          </a:xfrm>
          <a:prstGeom prst="line">
            <a:avLst/>
          </a:prstGeom>
          <a:noFill/>
          <a:ln w="38100">
            <a:solidFill>
              <a:srgbClr val="0000FF"/>
            </a:solidFill>
            <a:round/>
            <a:headEnd/>
            <a:tailEnd type="triangle" w="med" len="med"/>
          </a:ln>
          <a:effectLst/>
        </p:spPr>
        <p:txBody>
          <a:bodyPr/>
          <a:lstStyle/>
          <a:p>
            <a:endParaRPr lang="es-ES"/>
          </a:p>
        </p:txBody>
      </p:sp>
      <p:sp>
        <p:nvSpPr>
          <p:cNvPr id="950294" name="Text Box 22"/>
          <p:cNvSpPr txBox="1">
            <a:spLocks noChangeArrowheads="1"/>
          </p:cNvSpPr>
          <p:nvPr/>
        </p:nvSpPr>
        <p:spPr bwMode="auto">
          <a:xfrm>
            <a:off x="2087563" y="4906963"/>
            <a:ext cx="776287" cy="336550"/>
          </a:xfrm>
          <a:prstGeom prst="rect">
            <a:avLst/>
          </a:prstGeom>
          <a:noFill/>
          <a:ln w="9525">
            <a:noFill/>
            <a:miter lim="800000"/>
            <a:headEnd/>
            <a:tailEnd/>
          </a:ln>
          <a:effectLst/>
        </p:spPr>
        <p:txBody>
          <a:bodyPr wrap="none">
            <a:spAutoFit/>
          </a:bodyPr>
          <a:lstStyle/>
          <a:p>
            <a:r>
              <a:rPr lang="es-ES_tradnl" sz="1600" b="1">
                <a:latin typeface="Arial" charset="0"/>
              </a:rPr>
              <a:t>dd=01</a:t>
            </a:r>
            <a:endParaRPr lang="es-ES" sz="1600" b="1">
              <a:latin typeface="Arial" charset="0"/>
            </a:endParaRPr>
          </a:p>
        </p:txBody>
      </p:sp>
      <p:sp>
        <p:nvSpPr>
          <p:cNvPr id="950296" name="Line 24"/>
          <p:cNvSpPr>
            <a:spLocks noChangeShapeType="1"/>
          </p:cNvSpPr>
          <p:nvPr/>
        </p:nvSpPr>
        <p:spPr bwMode="auto">
          <a:xfrm flipV="1">
            <a:off x="1462088" y="4038600"/>
            <a:ext cx="990600" cy="609600"/>
          </a:xfrm>
          <a:prstGeom prst="line">
            <a:avLst/>
          </a:prstGeom>
          <a:noFill/>
          <a:ln w="9525">
            <a:solidFill>
              <a:schemeClr val="tx1"/>
            </a:solidFill>
            <a:round/>
            <a:headEnd/>
            <a:tailEnd type="triangle" w="med" len="med"/>
          </a:ln>
          <a:effectLst/>
        </p:spPr>
        <p:txBody>
          <a:bodyPr/>
          <a:lstStyle/>
          <a:p>
            <a:endParaRPr lang="es-ES"/>
          </a:p>
        </p:txBody>
      </p:sp>
      <p:sp>
        <p:nvSpPr>
          <p:cNvPr id="950297" name="Text Box 25"/>
          <p:cNvSpPr txBox="1">
            <a:spLocks noChangeArrowheads="1"/>
          </p:cNvSpPr>
          <p:nvPr/>
        </p:nvSpPr>
        <p:spPr bwMode="auto">
          <a:xfrm>
            <a:off x="1008063" y="4627563"/>
            <a:ext cx="622300" cy="336550"/>
          </a:xfrm>
          <a:prstGeom prst="rect">
            <a:avLst/>
          </a:prstGeom>
          <a:noFill/>
          <a:ln w="9525">
            <a:noFill/>
            <a:miter lim="800000"/>
            <a:headEnd/>
            <a:tailEnd/>
          </a:ln>
          <a:effectLst/>
        </p:spPr>
        <p:txBody>
          <a:bodyPr wrap="none">
            <a:spAutoFit/>
          </a:bodyPr>
          <a:lstStyle/>
          <a:p>
            <a:r>
              <a:rPr lang="es-ES_tradnl" sz="1600" b="1">
                <a:latin typeface="Arial" charset="0"/>
              </a:rPr>
              <a:t>CAR</a:t>
            </a:r>
            <a:endParaRPr lang="es-ES" sz="1600" b="1">
              <a:latin typeface="Arial" charset="0"/>
            </a:endParaRPr>
          </a:p>
        </p:txBody>
      </p:sp>
      <p:sp>
        <p:nvSpPr>
          <p:cNvPr id="950298" name="Text Box 26"/>
          <p:cNvSpPr txBox="1">
            <a:spLocks noChangeArrowheads="1"/>
          </p:cNvSpPr>
          <p:nvPr/>
        </p:nvSpPr>
        <p:spPr bwMode="auto">
          <a:xfrm>
            <a:off x="3078163" y="5241925"/>
            <a:ext cx="723900" cy="336550"/>
          </a:xfrm>
          <a:prstGeom prst="rect">
            <a:avLst/>
          </a:prstGeom>
          <a:noFill/>
          <a:ln w="9525">
            <a:noFill/>
            <a:miter lim="800000"/>
            <a:headEnd/>
            <a:tailEnd/>
          </a:ln>
          <a:effectLst/>
        </p:spPr>
        <p:txBody>
          <a:bodyPr wrap="none">
            <a:spAutoFit/>
          </a:bodyPr>
          <a:lstStyle/>
          <a:p>
            <a:r>
              <a:rPr lang="es-ES_tradnl" sz="1600" b="1">
                <a:latin typeface="Arial" charset="0"/>
              </a:rPr>
              <a:t>EAR1</a:t>
            </a:r>
            <a:endParaRPr lang="es-ES" sz="1600" b="1">
              <a:latin typeface="Arial" charset="0"/>
            </a:endParaRPr>
          </a:p>
        </p:txBody>
      </p:sp>
      <p:sp>
        <p:nvSpPr>
          <p:cNvPr id="950299" name="Line 27"/>
          <p:cNvSpPr>
            <a:spLocks noChangeShapeType="1"/>
          </p:cNvSpPr>
          <p:nvPr/>
        </p:nvSpPr>
        <p:spPr bwMode="auto">
          <a:xfrm flipV="1">
            <a:off x="3600450" y="4906963"/>
            <a:ext cx="503238" cy="360362"/>
          </a:xfrm>
          <a:prstGeom prst="line">
            <a:avLst/>
          </a:prstGeom>
          <a:noFill/>
          <a:ln w="9525">
            <a:solidFill>
              <a:schemeClr val="tx1"/>
            </a:solidFill>
            <a:round/>
            <a:headEnd/>
            <a:tailEnd type="triangle" w="med" len="med"/>
          </a:ln>
          <a:effectLst/>
        </p:spPr>
        <p:txBody>
          <a:bodyPr/>
          <a:lstStyle/>
          <a:p>
            <a:endParaRPr lang="es-ES"/>
          </a:p>
        </p:txBody>
      </p:sp>
      <p:grpSp>
        <p:nvGrpSpPr>
          <p:cNvPr id="950300" name="Group 28"/>
          <p:cNvGrpSpPr>
            <a:grpSpLocks/>
          </p:cNvGrpSpPr>
          <p:nvPr/>
        </p:nvGrpSpPr>
        <p:grpSpPr bwMode="auto">
          <a:xfrm>
            <a:off x="2986088" y="3124200"/>
            <a:ext cx="838200" cy="685800"/>
            <a:chOff x="2016" y="1248"/>
            <a:chExt cx="528" cy="432"/>
          </a:xfrm>
        </p:grpSpPr>
        <p:sp>
          <p:nvSpPr>
            <p:cNvPr id="950301" name="Arc 29"/>
            <p:cNvSpPr>
              <a:spLocks/>
            </p:cNvSpPr>
            <p:nvPr/>
          </p:nvSpPr>
          <p:spPr bwMode="auto">
            <a:xfrm>
              <a:off x="2016" y="1248"/>
              <a:ext cx="52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00FF"/>
              </a:solidFill>
              <a:round/>
              <a:headEnd/>
              <a:tailEnd/>
            </a:ln>
            <a:effectLst/>
          </p:spPr>
          <p:txBody>
            <a:bodyPr wrap="none" anchor="ctr"/>
            <a:lstStyle/>
            <a:p>
              <a:endParaRPr lang="es-ES"/>
            </a:p>
          </p:txBody>
        </p:sp>
        <p:sp>
          <p:nvSpPr>
            <p:cNvPr id="950302" name="Line 30"/>
            <p:cNvSpPr>
              <a:spLocks noChangeShapeType="1"/>
            </p:cNvSpPr>
            <p:nvPr/>
          </p:nvSpPr>
          <p:spPr bwMode="auto">
            <a:xfrm>
              <a:off x="2544" y="1584"/>
              <a:ext cx="0" cy="96"/>
            </a:xfrm>
            <a:prstGeom prst="line">
              <a:avLst/>
            </a:prstGeom>
            <a:noFill/>
            <a:ln w="38100">
              <a:solidFill>
                <a:srgbClr val="0000FF"/>
              </a:solidFill>
              <a:round/>
              <a:headEnd/>
              <a:tailEnd type="triangle" w="med" len="med"/>
            </a:ln>
            <a:effectLst/>
          </p:spPr>
          <p:txBody>
            <a:bodyPr/>
            <a:lstStyle/>
            <a:p>
              <a:endParaRPr lang="es-ES"/>
            </a:p>
          </p:txBody>
        </p:sp>
      </p:grpSp>
      <p:grpSp>
        <p:nvGrpSpPr>
          <p:cNvPr id="950303" name="Group 31"/>
          <p:cNvGrpSpPr>
            <a:grpSpLocks/>
          </p:cNvGrpSpPr>
          <p:nvPr/>
        </p:nvGrpSpPr>
        <p:grpSpPr bwMode="auto">
          <a:xfrm>
            <a:off x="6408738" y="4584700"/>
            <a:ext cx="1025525" cy="969963"/>
            <a:chOff x="2016" y="1248"/>
            <a:chExt cx="528" cy="432"/>
          </a:xfrm>
        </p:grpSpPr>
        <p:sp>
          <p:nvSpPr>
            <p:cNvPr id="950304" name="Arc 32"/>
            <p:cNvSpPr>
              <a:spLocks/>
            </p:cNvSpPr>
            <p:nvPr/>
          </p:nvSpPr>
          <p:spPr bwMode="auto">
            <a:xfrm>
              <a:off x="2016" y="1248"/>
              <a:ext cx="52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p:spPr>
          <p:txBody>
            <a:bodyPr wrap="none" anchor="ctr"/>
            <a:lstStyle/>
            <a:p>
              <a:endParaRPr lang="es-ES"/>
            </a:p>
          </p:txBody>
        </p:sp>
        <p:sp>
          <p:nvSpPr>
            <p:cNvPr id="950305" name="Line 33"/>
            <p:cNvSpPr>
              <a:spLocks noChangeShapeType="1"/>
            </p:cNvSpPr>
            <p:nvPr/>
          </p:nvSpPr>
          <p:spPr bwMode="auto">
            <a:xfrm>
              <a:off x="2544" y="1584"/>
              <a:ext cx="0" cy="96"/>
            </a:xfrm>
            <a:prstGeom prst="line">
              <a:avLst/>
            </a:prstGeom>
            <a:noFill/>
            <a:ln w="38100">
              <a:solidFill>
                <a:srgbClr val="FF0000"/>
              </a:solidFill>
              <a:round/>
              <a:headEnd/>
              <a:tailEnd type="triangle" w="med" len="med"/>
            </a:ln>
            <a:effectLst/>
          </p:spPr>
          <p:txBody>
            <a:bodyPr/>
            <a:lstStyle/>
            <a:p>
              <a:endParaRPr lang="es-ES"/>
            </a:p>
          </p:txBody>
        </p:sp>
      </p:grpSp>
      <p:sp>
        <p:nvSpPr>
          <p:cNvPr id="950307" name="Text Box 35"/>
          <p:cNvSpPr txBox="1">
            <a:spLocks noChangeArrowheads="1"/>
          </p:cNvSpPr>
          <p:nvPr/>
        </p:nvSpPr>
        <p:spPr bwMode="auto">
          <a:xfrm>
            <a:off x="935038" y="2171700"/>
            <a:ext cx="1333500" cy="825500"/>
          </a:xfrm>
          <a:prstGeom prst="rect">
            <a:avLst/>
          </a:prstGeom>
          <a:noFill/>
          <a:ln w="9525">
            <a:noFill/>
            <a:miter lim="800000"/>
            <a:headEnd/>
            <a:tailEnd/>
          </a:ln>
          <a:effectLst/>
        </p:spPr>
        <p:txBody>
          <a:bodyPr>
            <a:spAutoFit/>
          </a:bodyPr>
          <a:lstStyle/>
          <a:p>
            <a:pPr algn="ctr"/>
            <a:r>
              <a:rPr lang="es-ES_tradnl" sz="1600" b="1">
                <a:latin typeface="Arial" charset="0"/>
              </a:rPr>
              <a:t>Paquetes enviados por el host</a:t>
            </a:r>
            <a:endParaRPr lang="es-ES" sz="1600" b="1">
              <a:latin typeface="Arial" charset="0"/>
            </a:endParaRPr>
          </a:p>
        </p:txBody>
      </p:sp>
      <p:sp>
        <p:nvSpPr>
          <p:cNvPr id="950309" name="Text Box 37"/>
          <p:cNvSpPr txBox="1">
            <a:spLocks noChangeArrowheads="1"/>
          </p:cNvSpPr>
          <p:nvPr/>
        </p:nvSpPr>
        <p:spPr bwMode="auto">
          <a:xfrm>
            <a:off x="2376488" y="1624013"/>
            <a:ext cx="2771775" cy="581025"/>
          </a:xfrm>
          <a:prstGeom prst="rect">
            <a:avLst/>
          </a:prstGeom>
          <a:noFill/>
          <a:ln w="9525">
            <a:noFill/>
            <a:miter lim="800000"/>
            <a:headEnd/>
            <a:tailEnd/>
          </a:ln>
          <a:effectLst/>
        </p:spPr>
        <p:txBody>
          <a:bodyPr>
            <a:spAutoFit/>
          </a:bodyPr>
          <a:lstStyle/>
          <a:p>
            <a:pPr algn="ctr"/>
            <a:r>
              <a:rPr lang="es-ES_tradnl" sz="1600" b="1">
                <a:latin typeface="Arial" charset="0"/>
              </a:rPr>
              <a:t>Paquetes que desbordan la capacidad del pozal B</a:t>
            </a:r>
            <a:r>
              <a:rPr lang="es-ES_tradnl" sz="1600" b="1" baseline="-25000">
                <a:latin typeface="Arial" charset="0"/>
              </a:rPr>
              <a:t>c</a:t>
            </a:r>
            <a:endParaRPr lang="es-ES" sz="1600" b="1" baseline="-25000">
              <a:latin typeface="Arial" charset="0"/>
            </a:endParaRPr>
          </a:p>
        </p:txBody>
      </p:sp>
      <p:sp>
        <p:nvSpPr>
          <p:cNvPr id="950310" name="Line 38"/>
          <p:cNvSpPr>
            <a:spLocks noChangeShapeType="1"/>
          </p:cNvSpPr>
          <p:nvPr/>
        </p:nvSpPr>
        <p:spPr bwMode="auto">
          <a:xfrm flipH="1">
            <a:off x="3527425" y="2205038"/>
            <a:ext cx="252413" cy="863600"/>
          </a:xfrm>
          <a:prstGeom prst="line">
            <a:avLst/>
          </a:prstGeom>
          <a:noFill/>
          <a:ln w="9525">
            <a:solidFill>
              <a:schemeClr val="tx1"/>
            </a:solidFill>
            <a:round/>
            <a:headEnd/>
            <a:tailEnd type="triangle" w="med" len="med"/>
          </a:ln>
          <a:effectLst/>
        </p:spPr>
        <p:txBody>
          <a:bodyPr/>
          <a:lstStyle/>
          <a:p>
            <a:endParaRPr lang="es-ES"/>
          </a:p>
        </p:txBody>
      </p:sp>
      <p:sp>
        <p:nvSpPr>
          <p:cNvPr id="950312" name="Text Box 40"/>
          <p:cNvSpPr txBox="1">
            <a:spLocks noChangeArrowheads="1"/>
          </p:cNvSpPr>
          <p:nvPr/>
        </p:nvSpPr>
        <p:spPr bwMode="auto">
          <a:xfrm>
            <a:off x="6858000" y="5624513"/>
            <a:ext cx="1284288" cy="396875"/>
          </a:xfrm>
          <a:prstGeom prst="rect">
            <a:avLst/>
          </a:prstGeom>
          <a:noFill/>
          <a:ln w="9525">
            <a:noFill/>
            <a:miter lim="800000"/>
            <a:headEnd/>
            <a:tailEnd/>
          </a:ln>
          <a:effectLst/>
        </p:spPr>
        <p:txBody>
          <a:bodyPr wrap="none">
            <a:spAutoFit/>
          </a:bodyPr>
          <a:lstStyle/>
          <a:p>
            <a:r>
              <a:rPr lang="es-ES_tradnl" sz="2000">
                <a:latin typeface="Arial" charset="0"/>
              </a:rPr>
              <a:t>Descartar</a:t>
            </a:r>
            <a:endParaRPr lang="es-ES" sz="2000">
              <a:latin typeface="Arial" charset="0"/>
            </a:endParaRPr>
          </a:p>
        </p:txBody>
      </p:sp>
      <p:sp>
        <p:nvSpPr>
          <p:cNvPr id="950315" name="Line 43"/>
          <p:cNvSpPr>
            <a:spLocks noChangeShapeType="1"/>
          </p:cNvSpPr>
          <p:nvPr/>
        </p:nvSpPr>
        <p:spPr bwMode="auto">
          <a:xfrm>
            <a:off x="4702175" y="4973638"/>
            <a:ext cx="165100" cy="542925"/>
          </a:xfrm>
          <a:prstGeom prst="line">
            <a:avLst/>
          </a:prstGeom>
          <a:noFill/>
          <a:ln w="25400">
            <a:solidFill>
              <a:schemeClr val="tx1"/>
            </a:solidFill>
            <a:round/>
            <a:headEnd/>
            <a:tailEnd/>
          </a:ln>
          <a:effectLst/>
        </p:spPr>
        <p:txBody>
          <a:bodyPr/>
          <a:lstStyle/>
          <a:p>
            <a:endParaRPr lang="es-ES"/>
          </a:p>
        </p:txBody>
      </p:sp>
      <p:sp>
        <p:nvSpPr>
          <p:cNvPr id="950316" name="Line 44"/>
          <p:cNvSpPr>
            <a:spLocks noChangeShapeType="1"/>
          </p:cNvSpPr>
          <p:nvPr/>
        </p:nvSpPr>
        <p:spPr bwMode="auto">
          <a:xfrm>
            <a:off x="4867275" y="5516563"/>
            <a:ext cx="914400" cy="0"/>
          </a:xfrm>
          <a:prstGeom prst="line">
            <a:avLst/>
          </a:prstGeom>
          <a:noFill/>
          <a:ln w="25400">
            <a:solidFill>
              <a:schemeClr val="tx1"/>
            </a:solidFill>
            <a:round/>
            <a:headEnd/>
            <a:tailEnd/>
          </a:ln>
          <a:effectLst/>
        </p:spPr>
        <p:txBody>
          <a:bodyPr/>
          <a:lstStyle/>
          <a:p>
            <a:endParaRPr lang="es-ES"/>
          </a:p>
        </p:txBody>
      </p:sp>
      <p:sp>
        <p:nvSpPr>
          <p:cNvPr id="950317" name="Line 45"/>
          <p:cNvSpPr>
            <a:spLocks noChangeShapeType="1"/>
          </p:cNvSpPr>
          <p:nvPr/>
        </p:nvSpPr>
        <p:spPr bwMode="auto">
          <a:xfrm>
            <a:off x="5934075" y="5516563"/>
            <a:ext cx="457200" cy="0"/>
          </a:xfrm>
          <a:prstGeom prst="line">
            <a:avLst/>
          </a:prstGeom>
          <a:noFill/>
          <a:ln w="25400">
            <a:solidFill>
              <a:schemeClr val="tx1"/>
            </a:solidFill>
            <a:round/>
            <a:headEnd/>
            <a:tailEnd/>
          </a:ln>
          <a:effectLst/>
        </p:spPr>
        <p:txBody>
          <a:bodyPr/>
          <a:lstStyle/>
          <a:p>
            <a:endParaRPr lang="es-ES"/>
          </a:p>
        </p:txBody>
      </p:sp>
      <p:sp>
        <p:nvSpPr>
          <p:cNvPr id="950318" name="Line 46"/>
          <p:cNvSpPr>
            <a:spLocks noChangeShapeType="1"/>
          </p:cNvSpPr>
          <p:nvPr/>
        </p:nvSpPr>
        <p:spPr bwMode="auto">
          <a:xfrm flipV="1">
            <a:off x="6391275" y="4983163"/>
            <a:ext cx="152400" cy="533400"/>
          </a:xfrm>
          <a:prstGeom prst="line">
            <a:avLst/>
          </a:prstGeom>
          <a:noFill/>
          <a:ln w="25400">
            <a:solidFill>
              <a:schemeClr val="tx1"/>
            </a:solidFill>
            <a:round/>
            <a:headEnd/>
            <a:tailEnd/>
          </a:ln>
          <a:effectLst/>
        </p:spPr>
        <p:txBody>
          <a:bodyPr/>
          <a:lstStyle/>
          <a:p>
            <a:endParaRPr lang="es-ES"/>
          </a:p>
        </p:txBody>
      </p:sp>
      <p:sp>
        <p:nvSpPr>
          <p:cNvPr id="950319" name="Line 47"/>
          <p:cNvSpPr>
            <a:spLocks noChangeShapeType="1"/>
          </p:cNvSpPr>
          <p:nvPr/>
        </p:nvSpPr>
        <p:spPr bwMode="auto">
          <a:xfrm flipV="1">
            <a:off x="6543675" y="4906963"/>
            <a:ext cx="152400" cy="76200"/>
          </a:xfrm>
          <a:prstGeom prst="line">
            <a:avLst/>
          </a:prstGeom>
          <a:noFill/>
          <a:ln w="25400">
            <a:solidFill>
              <a:schemeClr val="tx1"/>
            </a:solidFill>
            <a:round/>
            <a:headEnd/>
            <a:tailEnd/>
          </a:ln>
          <a:effectLst/>
        </p:spPr>
        <p:txBody>
          <a:bodyPr/>
          <a:lstStyle/>
          <a:p>
            <a:endParaRPr lang="es-ES"/>
          </a:p>
        </p:txBody>
      </p:sp>
      <p:sp>
        <p:nvSpPr>
          <p:cNvPr id="950320" name="Text Box 48"/>
          <p:cNvSpPr txBox="1">
            <a:spLocks noChangeArrowheads="1"/>
          </p:cNvSpPr>
          <p:nvPr/>
        </p:nvSpPr>
        <p:spPr bwMode="auto">
          <a:xfrm>
            <a:off x="5310188" y="5056188"/>
            <a:ext cx="552450" cy="396875"/>
          </a:xfrm>
          <a:prstGeom prst="rect">
            <a:avLst/>
          </a:prstGeom>
          <a:noFill/>
          <a:ln w="9525">
            <a:noFill/>
            <a:miter lim="800000"/>
            <a:headEnd/>
            <a:tailEnd/>
          </a:ln>
          <a:effectLst/>
        </p:spPr>
        <p:txBody>
          <a:bodyPr wrap="none">
            <a:spAutoFit/>
          </a:bodyPr>
          <a:lstStyle/>
          <a:p>
            <a:r>
              <a:rPr lang="es-ES_tradnl" sz="2000" b="1">
                <a:latin typeface="Arial" charset="0"/>
              </a:rPr>
              <a:t>B</a:t>
            </a:r>
            <a:r>
              <a:rPr lang="es-ES_tradnl" sz="2000" b="1" baseline="-25000">
                <a:latin typeface="Arial" charset="0"/>
              </a:rPr>
              <a:t>e2</a:t>
            </a:r>
            <a:endParaRPr lang="es-ES" sz="2000" b="1">
              <a:latin typeface="Arial" charset="0"/>
            </a:endParaRPr>
          </a:p>
        </p:txBody>
      </p:sp>
      <p:grpSp>
        <p:nvGrpSpPr>
          <p:cNvPr id="950324" name="Group 52"/>
          <p:cNvGrpSpPr>
            <a:grpSpLocks/>
          </p:cNvGrpSpPr>
          <p:nvPr/>
        </p:nvGrpSpPr>
        <p:grpSpPr bwMode="auto">
          <a:xfrm>
            <a:off x="4633913" y="3933825"/>
            <a:ext cx="838200" cy="685800"/>
            <a:chOff x="2016" y="1248"/>
            <a:chExt cx="528" cy="432"/>
          </a:xfrm>
        </p:grpSpPr>
        <p:sp>
          <p:nvSpPr>
            <p:cNvPr id="950325" name="Arc 53"/>
            <p:cNvSpPr>
              <a:spLocks/>
            </p:cNvSpPr>
            <p:nvPr/>
          </p:nvSpPr>
          <p:spPr bwMode="auto">
            <a:xfrm>
              <a:off x="2016" y="1248"/>
              <a:ext cx="52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00"/>
              </a:solidFill>
              <a:round/>
              <a:headEnd/>
              <a:tailEnd/>
            </a:ln>
            <a:effectLst/>
          </p:spPr>
          <p:txBody>
            <a:bodyPr wrap="none" anchor="ctr"/>
            <a:lstStyle/>
            <a:p>
              <a:endParaRPr lang="es-ES"/>
            </a:p>
          </p:txBody>
        </p:sp>
        <p:sp>
          <p:nvSpPr>
            <p:cNvPr id="950326" name="Line 54"/>
            <p:cNvSpPr>
              <a:spLocks noChangeShapeType="1"/>
            </p:cNvSpPr>
            <p:nvPr/>
          </p:nvSpPr>
          <p:spPr bwMode="auto">
            <a:xfrm>
              <a:off x="2544" y="1584"/>
              <a:ext cx="0" cy="96"/>
            </a:xfrm>
            <a:prstGeom prst="line">
              <a:avLst/>
            </a:prstGeom>
            <a:noFill/>
            <a:ln w="38100">
              <a:solidFill>
                <a:srgbClr val="FFFF00"/>
              </a:solidFill>
              <a:round/>
              <a:headEnd/>
              <a:tailEnd type="triangle" w="med" len="med"/>
            </a:ln>
            <a:effectLst/>
          </p:spPr>
          <p:txBody>
            <a:bodyPr/>
            <a:lstStyle/>
            <a:p>
              <a:endParaRPr lang="es-ES"/>
            </a:p>
          </p:txBody>
        </p:sp>
      </p:grpSp>
      <p:sp>
        <p:nvSpPr>
          <p:cNvPr id="950327" name="Text Box 55"/>
          <p:cNvSpPr txBox="1">
            <a:spLocks noChangeArrowheads="1"/>
          </p:cNvSpPr>
          <p:nvPr/>
        </p:nvSpPr>
        <p:spPr bwMode="auto">
          <a:xfrm>
            <a:off x="5487988" y="6092825"/>
            <a:ext cx="776287" cy="336550"/>
          </a:xfrm>
          <a:prstGeom prst="rect">
            <a:avLst/>
          </a:prstGeom>
          <a:noFill/>
          <a:ln w="9525">
            <a:noFill/>
            <a:miter lim="800000"/>
            <a:headEnd/>
            <a:tailEnd/>
          </a:ln>
          <a:effectLst/>
        </p:spPr>
        <p:txBody>
          <a:bodyPr wrap="none">
            <a:spAutoFit/>
          </a:bodyPr>
          <a:lstStyle/>
          <a:p>
            <a:r>
              <a:rPr lang="es-ES_tradnl" sz="1600" b="1">
                <a:latin typeface="Arial" charset="0"/>
              </a:rPr>
              <a:t>dd=11</a:t>
            </a:r>
            <a:endParaRPr lang="es-ES" sz="1600" b="1">
              <a:latin typeface="Arial" charset="0"/>
            </a:endParaRPr>
          </a:p>
        </p:txBody>
      </p:sp>
      <p:sp>
        <p:nvSpPr>
          <p:cNvPr id="950328" name="Line 56"/>
          <p:cNvSpPr>
            <a:spLocks noChangeShapeType="1"/>
          </p:cNvSpPr>
          <p:nvPr/>
        </p:nvSpPr>
        <p:spPr bwMode="auto">
          <a:xfrm flipH="1">
            <a:off x="5873750" y="5608638"/>
            <a:ext cx="3175" cy="476250"/>
          </a:xfrm>
          <a:prstGeom prst="line">
            <a:avLst/>
          </a:prstGeom>
          <a:noFill/>
          <a:ln w="38100">
            <a:solidFill>
              <a:srgbClr val="FFFF00"/>
            </a:solidFill>
            <a:round/>
            <a:headEnd/>
            <a:tailEnd type="triangle" w="med" len="med"/>
          </a:ln>
          <a:effectLst/>
        </p:spPr>
        <p:txBody>
          <a:bodyPr/>
          <a:lstStyle/>
          <a:p>
            <a:endParaRPr lang="es-ES"/>
          </a:p>
        </p:txBody>
      </p:sp>
      <p:sp>
        <p:nvSpPr>
          <p:cNvPr id="950329" name="Text Box 57"/>
          <p:cNvSpPr txBox="1">
            <a:spLocks noChangeArrowheads="1"/>
          </p:cNvSpPr>
          <p:nvPr/>
        </p:nvSpPr>
        <p:spPr bwMode="auto">
          <a:xfrm>
            <a:off x="4749800" y="5999163"/>
            <a:ext cx="723900" cy="336550"/>
          </a:xfrm>
          <a:prstGeom prst="rect">
            <a:avLst/>
          </a:prstGeom>
          <a:noFill/>
          <a:ln w="9525">
            <a:noFill/>
            <a:miter lim="800000"/>
            <a:headEnd/>
            <a:tailEnd/>
          </a:ln>
          <a:effectLst/>
        </p:spPr>
        <p:txBody>
          <a:bodyPr wrap="none">
            <a:spAutoFit/>
          </a:bodyPr>
          <a:lstStyle/>
          <a:p>
            <a:r>
              <a:rPr lang="es-ES_tradnl" sz="1600" b="1">
                <a:latin typeface="Arial" charset="0"/>
              </a:rPr>
              <a:t>EAR2</a:t>
            </a:r>
            <a:endParaRPr lang="es-ES" sz="1600" b="1">
              <a:latin typeface="Arial" charset="0"/>
            </a:endParaRPr>
          </a:p>
        </p:txBody>
      </p:sp>
      <p:sp>
        <p:nvSpPr>
          <p:cNvPr id="950330" name="Line 58"/>
          <p:cNvSpPr>
            <a:spLocks noChangeShapeType="1"/>
          </p:cNvSpPr>
          <p:nvPr/>
        </p:nvSpPr>
        <p:spPr bwMode="auto">
          <a:xfrm flipV="1">
            <a:off x="5272088" y="5664200"/>
            <a:ext cx="503237" cy="360363"/>
          </a:xfrm>
          <a:prstGeom prst="line">
            <a:avLst/>
          </a:prstGeom>
          <a:noFill/>
          <a:ln w="9525">
            <a:solidFill>
              <a:schemeClr val="tx1"/>
            </a:solidFill>
            <a:round/>
            <a:headEnd/>
            <a:tailEnd type="triangle" w="med" len="med"/>
          </a:ln>
          <a:effectLst/>
        </p:spPr>
        <p:txBody>
          <a:bodyPr/>
          <a:lstStyle/>
          <a:p>
            <a:endParaRPr lang="es-ES"/>
          </a:p>
        </p:txBody>
      </p:sp>
      <p:sp>
        <p:nvSpPr>
          <p:cNvPr id="950331" name="Text Box 59"/>
          <p:cNvSpPr txBox="1">
            <a:spLocks noChangeArrowheads="1"/>
          </p:cNvSpPr>
          <p:nvPr/>
        </p:nvSpPr>
        <p:spPr bwMode="auto">
          <a:xfrm>
            <a:off x="4284663" y="2703513"/>
            <a:ext cx="2770187" cy="581025"/>
          </a:xfrm>
          <a:prstGeom prst="rect">
            <a:avLst/>
          </a:prstGeom>
          <a:noFill/>
          <a:ln w="9525">
            <a:noFill/>
            <a:miter lim="800000"/>
            <a:headEnd/>
            <a:tailEnd/>
          </a:ln>
          <a:effectLst/>
        </p:spPr>
        <p:txBody>
          <a:bodyPr>
            <a:spAutoFit/>
          </a:bodyPr>
          <a:lstStyle/>
          <a:p>
            <a:pPr algn="ctr"/>
            <a:r>
              <a:rPr lang="es-ES_tradnl" sz="1600" b="1">
                <a:latin typeface="Arial" charset="0"/>
              </a:rPr>
              <a:t>Paquetes que desbordan la capacidad del pozal B</a:t>
            </a:r>
            <a:r>
              <a:rPr lang="es-ES_tradnl" sz="1600" b="1" baseline="-25000">
                <a:latin typeface="Arial" charset="0"/>
              </a:rPr>
              <a:t>e1</a:t>
            </a:r>
            <a:endParaRPr lang="es-ES" sz="1600" b="1" baseline="-25000">
              <a:latin typeface="Arial" charset="0"/>
            </a:endParaRPr>
          </a:p>
        </p:txBody>
      </p:sp>
      <p:sp>
        <p:nvSpPr>
          <p:cNvPr id="950332" name="Line 60"/>
          <p:cNvSpPr>
            <a:spLocks noChangeShapeType="1"/>
          </p:cNvSpPr>
          <p:nvPr/>
        </p:nvSpPr>
        <p:spPr bwMode="auto">
          <a:xfrm flipH="1">
            <a:off x="4968875" y="3213100"/>
            <a:ext cx="250825" cy="736600"/>
          </a:xfrm>
          <a:prstGeom prst="line">
            <a:avLst/>
          </a:prstGeom>
          <a:noFill/>
          <a:ln w="9525">
            <a:solidFill>
              <a:schemeClr val="tx1"/>
            </a:solidFill>
            <a:round/>
            <a:headEnd/>
            <a:tailEnd type="triangle" w="med" len="med"/>
          </a:ln>
          <a:effectLst/>
        </p:spPr>
        <p:txBody>
          <a:bodyPr/>
          <a:lstStyle/>
          <a:p>
            <a:endParaRPr lang="es-ES"/>
          </a:p>
        </p:txBody>
      </p:sp>
      <p:sp>
        <p:nvSpPr>
          <p:cNvPr id="950333" name="Text Box 61"/>
          <p:cNvSpPr txBox="1">
            <a:spLocks noChangeArrowheads="1"/>
          </p:cNvSpPr>
          <p:nvPr/>
        </p:nvSpPr>
        <p:spPr bwMode="auto">
          <a:xfrm>
            <a:off x="6084888" y="3568700"/>
            <a:ext cx="2770187" cy="581025"/>
          </a:xfrm>
          <a:prstGeom prst="rect">
            <a:avLst/>
          </a:prstGeom>
          <a:noFill/>
          <a:ln w="9525">
            <a:noFill/>
            <a:miter lim="800000"/>
            <a:headEnd/>
            <a:tailEnd/>
          </a:ln>
          <a:effectLst/>
        </p:spPr>
        <p:txBody>
          <a:bodyPr>
            <a:spAutoFit/>
          </a:bodyPr>
          <a:lstStyle/>
          <a:p>
            <a:pPr algn="ctr"/>
            <a:r>
              <a:rPr lang="es-ES_tradnl" sz="1600" b="1">
                <a:latin typeface="Arial" charset="0"/>
              </a:rPr>
              <a:t>Paquetes que desbordan la capacidad del pozal B</a:t>
            </a:r>
            <a:r>
              <a:rPr lang="es-ES_tradnl" sz="1600" b="1" baseline="-25000">
                <a:latin typeface="Arial" charset="0"/>
              </a:rPr>
              <a:t>e2</a:t>
            </a:r>
            <a:endParaRPr lang="es-ES" sz="1600" b="1" baseline="-25000">
              <a:latin typeface="Arial" charset="0"/>
            </a:endParaRPr>
          </a:p>
        </p:txBody>
      </p:sp>
      <p:sp>
        <p:nvSpPr>
          <p:cNvPr id="950334" name="Line 62"/>
          <p:cNvSpPr>
            <a:spLocks noChangeShapeType="1"/>
          </p:cNvSpPr>
          <p:nvPr/>
        </p:nvSpPr>
        <p:spPr bwMode="auto">
          <a:xfrm flipH="1">
            <a:off x="7164388" y="4149725"/>
            <a:ext cx="144462" cy="592138"/>
          </a:xfrm>
          <a:prstGeom prst="line">
            <a:avLst/>
          </a:prstGeom>
          <a:noFill/>
          <a:ln w="9525">
            <a:solidFill>
              <a:schemeClr val="tx1"/>
            </a:solidFill>
            <a:round/>
            <a:headEnd/>
            <a:tailEnd type="triangle" w="med" len="med"/>
          </a:ln>
          <a:effectLst/>
        </p:spPr>
        <p:txBody>
          <a:bodyPr/>
          <a:lstStyle/>
          <a:p>
            <a:endParaRPr lang="es-ES"/>
          </a:p>
        </p:txBody>
      </p:sp>
      <p:sp>
        <p:nvSpPr>
          <p:cNvPr id="950335" name="Text Box 63"/>
          <p:cNvSpPr txBox="1">
            <a:spLocks noChangeArrowheads="1"/>
          </p:cNvSpPr>
          <p:nvPr/>
        </p:nvSpPr>
        <p:spPr bwMode="auto">
          <a:xfrm>
            <a:off x="468313" y="5684838"/>
            <a:ext cx="3181350" cy="336550"/>
          </a:xfrm>
          <a:prstGeom prst="rect">
            <a:avLst/>
          </a:prstGeom>
          <a:noFill/>
          <a:ln w="9525">
            <a:noFill/>
            <a:miter lim="800000"/>
            <a:headEnd/>
            <a:tailEnd/>
          </a:ln>
          <a:effectLst/>
        </p:spPr>
        <p:txBody>
          <a:bodyPr wrap="none">
            <a:spAutoFit/>
          </a:bodyPr>
          <a:lstStyle/>
          <a:p>
            <a:r>
              <a:rPr lang="es-ES_tradnl" sz="1600" b="1">
                <a:latin typeface="Arial" charset="0"/>
              </a:rPr>
              <a:t>CAR = Committed Access Rate</a:t>
            </a:r>
            <a:endParaRPr lang="es-ES" sz="1600" b="1">
              <a:latin typeface="Arial" charset="0"/>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1 Marcador de número de diapositiva"/>
          <p:cNvSpPr>
            <a:spLocks noGrp="1"/>
          </p:cNvSpPr>
          <p:nvPr>
            <p:ph type="sldNum" sz="quarter" idx="10"/>
          </p:nvPr>
        </p:nvSpPr>
        <p:spPr/>
        <p:txBody>
          <a:bodyPr/>
          <a:lstStyle/>
          <a:p>
            <a:r>
              <a:rPr lang="es-ES"/>
              <a:t>Ampliación Redes 6-</a:t>
            </a:r>
            <a:fld id="{96D0693A-F00A-414C-A3AF-5DE500B972A5}" type="slidenum">
              <a:rPr lang="es-ES"/>
              <a:pPr/>
              <a:t>54</a:t>
            </a:fld>
            <a:endParaRPr lang="es-ES"/>
          </a:p>
        </p:txBody>
      </p:sp>
      <p:graphicFrame>
        <p:nvGraphicFramePr>
          <p:cNvPr id="748808" name="Group 264"/>
          <p:cNvGraphicFramePr>
            <a:graphicFrameLocks noGrp="1"/>
          </p:cNvGraphicFramePr>
          <p:nvPr/>
        </p:nvGraphicFramePr>
        <p:xfrm>
          <a:off x="484188" y="1049338"/>
          <a:ext cx="3943350" cy="5229225"/>
        </p:xfrm>
        <a:graphic>
          <a:graphicData uri="http://schemas.openxmlformats.org/drawingml/2006/table">
            <a:tbl>
              <a:tblPr/>
              <a:tblGrid>
                <a:gridCol w="558800"/>
                <a:gridCol w="838200"/>
                <a:gridCol w="2546350"/>
              </a:tblGrid>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Dec.</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Binario</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Significado</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62</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111110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Reserv.</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60</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111100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Reserv.</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58</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111010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Reserv.</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56</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111000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Preced. 7 (routing y control)</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54</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110110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Reserv.</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52</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110100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Reserv.</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50</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110010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Reserv.</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48</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110000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Preced. 6 (routing y control)</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46</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101110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EF (Premium)</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44</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101100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Config. Usuario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42</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101010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Config. Usuario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40</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101000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Preced. 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38</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100110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AF43</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36</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100100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AF42</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34</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100010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AF41</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32</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100000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Preced. 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48809" name="Group 265"/>
          <p:cNvGraphicFramePr>
            <a:graphicFrameLocks noGrp="1"/>
          </p:cNvGraphicFramePr>
          <p:nvPr/>
        </p:nvGraphicFramePr>
        <p:xfrm>
          <a:off x="4643438" y="1052513"/>
          <a:ext cx="4121150" cy="5181600"/>
        </p:xfrm>
        <a:graphic>
          <a:graphicData uri="http://schemas.openxmlformats.org/drawingml/2006/table">
            <a:tbl>
              <a:tblPr/>
              <a:tblGrid>
                <a:gridCol w="558800"/>
                <a:gridCol w="838200"/>
                <a:gridCol w="2724150"/>
              </a:tblGrid>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Dec.</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Binario</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Significado</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30</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011110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AF33</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28</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011100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AF32</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26</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011010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AF31</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24</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011000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Preced. 3</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22</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010110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AF23</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20</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010100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AF22</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18</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010010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AF21</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16</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010000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Preced. 2</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14</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001110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AF13</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12</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001100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AF12</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10</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001010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AF11</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8</a:t>
                      </a:r>
                      <a:endParaRPr kumimoji="0" lang="es-ES" sz="1400" b="1"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001000</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Preced. 1</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6</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000110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Config. usuario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4</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000100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Config. Usuario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2</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000010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Config. Usuario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0</a:t>
                      </a:r>
                      <a:endParaRPr kumimoji="0" lang="es-ES" sz="1400" b="1" i="0" u="none" strike="noStrike" cap="none" normalizeH="0" baseline="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accent2"/>
                          </a:solidFill>
                          <a:effectLst/>
                          <a:latin typeface="Arial" charset="0"/>
                        </a:rPr>
                        <a:t>000000</a:t>
                      </a:r>
                      <a:endParaRPr kumimoji="0" lang="es-ES" sz="1400" b="1"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rPr>
                        <a:t>Preced. 0 (Best Effort, default)</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48656" name="Text Box 112"/>
          <p:cNvSpPr txBox="1">
            <a:spLocks noChangeArrowheads="1"/>
          </p:cNvSpPr>
          <p:nvPr/>
        </p:nvSpPr>
        <p:spPr bwMode="auto">
          <a:xfrm>
            <a:off x="2265363" y="260350"/>
            <a:ext cx="4899025" cy="579438"/>
          </a:xfrm>
          <a:prstGeom prst="rect">
            <a:avLst/>
          </a:prstGeom>
          <a:noFill/>
          <a:ln w="9525">
            <a:noFill/>
            <a:miter lim="800000"/>
            <a:headEnd/>
            <a:tailEnd/>
          </a:ln>
          <a:effectLst/>
        </p:spPr>
        <p:txBody>
          <a:bodyPr>
            <a:spAutoFit/>
          </a:bodyPr>
          <a:lstStyle/>
          <a:p>
            <a:pPr>
              <a:spcBef>
                <a:spcPct val="50000"/>
              </a:spcBef>
            </a:pPr>
            <a:r>
              <a:rPr lang="es-ES_tradnl" sz="3200">
                <a:latin typeface="Arial" charset="0"/>
              </a:rPr>
              <a:t>Valores del campo DSCP </a:t>
            </a:r>
            <a:endParaRPr lang="es-ES" sz="3200">
              <a:latin typeface="Arial"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Marcador de número de diapositiva"/>
          <p:cNvSpPr>
            <a:spLocks noGrp="1"/>
          </p:cNvSpPr>
          <p:nvPr>
            <p:ph type="sldNum" sz="quarter" idx="10"/>
          </p:nvPr>
        </p:nvSpPr>
        <p:spPr/>
        <p:txBody>
          <a:bodyPr/>
          <a:lstStyle/>
          <a:p>
            <a:r>
              <a:rPr lang="es-ES"/>
              <a:t>Ampliación Redes 6-</a:t>
            </a:r>
            <a:fld id="{97BFB7D8-60C0-44D8-8D05-AFA2D3865D7D}" type="slidenum">
              <a:rPr lang="es-ES"/>
              <a:pPr/>
              <a:t>55</a:t>
            </a:fld>
            <a:endParaRPr lang="es-ES"/>
          </a:p>
        </p:txBody>
      </p:sp>
      <p:sp>
        <p:nvSpPr>
          <p:cNvPr id="745475" name="Rectangle 3"/>
          <p:cNvSpPr>
            <a:spLocks noChangeArrowheads="1"/>
          </p:cNvSpPr>
          <p:nvPr/>
        </p:nvSpPr>
        <p:spPr bwMode="auto">
          <a:xfrm>
            <a:off x="2273300" y="1739900"/>
            <a:ext cx="5181600" cy="4114800"/>
          </a:xfrm>
          <a:prstGeom prst="rect">
            <a:avLst/>
          </a:prstGeom>
          <a:solidFill>
            <a:schemeClr val="bg1"/>
          </a:solidFill>
          <a:ln w="25400">
            <a:solidFill>
              <a:schemeClr val="tx1"/>
            </a:solidFill>
            <a:miter lim="800000"/>
            <a:headEnd/>
            <a:tailEnd/>
          </a:ln>
          <a:effectLst/>
        </p:spPr>
        <p:txBody>
          <a:bodyPr wrap="none" anchor="ctr"/>
          <a:lstStyle/>
          <a:p>
            <a:endParaRPr lang="es-ES"/>
          </a:p>
        </p:txBody>
      </p:sp>
      <p:sp>
        <p:nvSpPr>
          <p:cNvPr id="745476" name="Line 4"/>
          <p:cNvSpPr>
            <a:spLocks noChangeShapeType="1"/>
          </p:cNvSpPr>
          <p:nvPr/>
        </p:nvSpPr>
        <p:spPr bwMode="auto">
          <a:xfrm>
            <a:off x="2273300" y="4559300"/>
            <a:ext cx="5181600" cy="0"/>
          </a:xfrm>
          <a:prstGeom prst="line">
            <a:avLst/>
          </a:prstGeom>
          <a:noFill/>
          <a:ln w="25400">
            <a:solidFill>
              <a:schemeClr val="tx1"/>
            </a:solidFill>
            <a:round/>
            <a:headEnd/>
            <a:tailEnd/>
          </a:ln>
          <a:effectLst/>
        </p:spPr>
        <p:txBody>
          <a:bodyPr/>
          <a:lstStyle/>
          <a:p>
            <a:endParaRPr lang="es-ES"/>
          </a:p>
        </p:txBody>
      </p:sp>
      <p:sp>
        <p:nvSpPr>
          <p:cNvPr id="745477" name="Line 5"/>
          <p:cNvSpPr>
            <a:spLocks noChangeShapeType="1"/>
          </p:cNvSpPr>
          <p:nvPr/>
        </p:nvSpPr>
        <p:spPr bwMode="auto">
          <a:xfrm flipV="1">
            <a:off x="2273300" y="2852738"/>
            <a:ext cx="990600" cy="914400"/>
          </a:xfrm>
          <a:prstGeom prst="line">
            <a:avLst/>
          </a:prstGeom>
          <a:noFill/>
          <a:ln w="25400">
            <a:solidFill>
              <a:schemeClr val="tx1"/>
            </a:solidFill>
            <a:round/>
            <a:headEnd/>
            <a:tailEnd/>
          </a:ln>
          <a:effectLst/>
        </p:spPr>
        <p:txBody>
          <a:bodyPr/>
          <a:lstStyle/>
          <a:p>
            <a:endParaRPr lang="es-ES"/>
          </a:p>
        </p:txBody>
      </p:sp>
      <p:sp>
        <p:nvSpPr>
          <p:cNvPr id="745478" name="Line 6"/>
          <p:cNvSpPr>
            <a:spLocks noChangeShapeType="1"/>
          </p:cNvSpPr>
          <p:nvPr/>
        </p:nvSpPr>
        <p:spPr bwMode="auto">
          <a:xfrm>
            <a:off x="3263900" y="2852738"/>
            <a:ext cx="1676400" cy="685800"/>
          </a:xfrm>
          <a:prstGeom prst="line">
            <a:avLst/>
          </a:prstGeom>
          <a:noFill/>
          <a:ln w="25400">
            <a:solidFill>
              <a:schemeClr val="tx1"/>
            </a:solidFill>
            <a:round/>
            <a:headEnd/>
            <a:tailEnd/>
          </a:ln>
          <a:effectLst/>
        </p:spPr>
        <p:txBody>
          <a:bodyPr/>
          <a:lstStyle/>
          <a:p>
            <a:endParaRPr lang="es-ES"/>
          </a:p>
        </p:txBody>
      </p:sp>
      <p:sp>
        <p:nvSpPr>
          <p:cNvPr id="745479" name="Line 7"/>
          <p:cNvSpPr>
            <a:spLocks noChangeShapeType="1"/>
          </p:cNvSpPr>
          <p:nvPr/>
        </p:nvSpPr>
        <p:spPr bwMode="auto">
          <a:xfrm flipV="1">
            <a:off x="4940300" y="3081338"/>
            <a:ext cx="1295400" cy="457200"/>
          </a:xfrm>
          <a:prstGeom prst="line">
            <a:avLst/>
          </a:prstGeom>
          <a:noFill/>
          <a:ln w="25400">
            <a:solidFill>
              <a:schemeClr val="tx1"/>
            </a:solidFill>
            <a:round/>
            <a:headEnd/>
            <a:tailEnd/>
          </a:ln>
          <a:effectLst/>
        </p:spPr>
        <p:txBody>
          <a:bodyPr/>
          <a:lstStyle/>
          <a:p>
            <a:endParaRPr lang="es-ES"/>
          </a:p>
        </p:txBody>
      </p:sp>
      <p:sp>
        <p:nvSpPr>
          <p:cNvPr id="745480" name="Line 8"/>
          <p:cNvSpPr>
            <a:spLocks noChangeShapeType="1"/>
          </p:cNvSpPr>
          <p:nvPr/>
        </p:nvSpPr>
        <p:spPr bwMode="auto">
          <a:xfrm>
            <a:off x="6235700" y="3081338"/>
            <a:ext cx="1219200" cy="381000"/>
          </a:xfrm>
          <a:prstGeom prst="line">
            <a:avLst/>
          </a:prstGeom>
          <a:noFill/>
          <a:ln w="25400">
            <a:solidFill>
              <a:schemeClr val="tx1"/>
            </a:solidFill>
            <a:round/>
            <a:headEnd/>
            <a:tailEnd/>
          </a:ln>
          <a:effectLst/>
        </p:spPr>
        <p:txBody>
          <a:bodyPr/>
          <a:lstStyle/>
          <a:p>
            <a:endParaRPr lang="es-ES"/>
          </a:p>
        </p:txBody>
      </p:sp>
      <p:sp>
        <p:nvSpPr>
          <p:cNvPr id="745481" name="Text Box 9"/>
          <p:cNvSpPr txBox="1">
            <a:spLocks noChangeArrowheads="1"/>
          </p:cNvSpPr>
          <p:nvPr/>
        </p:nvSpPr>
        <p:spPr bwMode="auto">
          <a:xfrm>
            <a:off x="2341563" y="4940300"/>
            <a:ext cx="5110162" cy="366713"/>
          </a:xfrm>
          <a:prstGeom prst="rect">
            <a:avLst/>
          </a:prstGeom>
          <a:noFill/>
          <a:ln w="9525">
            <a:noFill/>
            <a:miter lim="800000"/>
            <a:headEnd/>
            <a:tailEnd/>
          </a:ln>
          <a:effectLst/>
        </p:spPr>
        <p:txBody>
          <a:bodyPr>
            <a:spAutoFit/>
          </a:bodyPr>
          <a:lstStyle/>
          <a:p>
            <a:pPr>
              <a:spcBef>
                <a:spcPct val="50000"/>
              </a:spcBef>
            </a:pPr>
            <a:r>
              <a:rPr lang="es-ES_tradnl" sz="1800" b="1">
                <a:latin typeface="Arial" charset="0"/>
              </a:rPr>
              <a:t>Servicio ‘Expedited Forwarding’ o ‘Premium’</a:t>
            </a:r>
            <a:endParaRPr lang="es-ES" sz="1800" b="1">
              <a:latin typeface="Arial" charset="0"/>
            </a:endParaRPr>
          </a:p>
        </p:txBody>
      </p:sp>
      <p:sp>
        <p:nvSpPr>
          <p:cNvPr id="745482" name="Text Box 10"/>
          <p:cNvSpPr txBox="1">
            <a:spLocks noChangeArrowheads="1"/>
          </p:cNvSpPr>
          <p:nvPr/>
        </p:nvSpPr>
        <p:spPr bwMode="auto">
          <a:xfrm>
            <a:off x="2987675" y="3783013"/>
            <a:ext cx="3889375" cy="366712"/>
          </a:xfrm>
          <a:prstGeom prst="rect">
            <a:avLst/>
          </a:prstGeom>
          <a:noFill/>
          <a:ln w="9525">
            <a:noFill/>
            <a:miter lim="800000"/>
            <a:headEnd/>
            <a:tailEnd/>
          </a:ln>
          <a:effectLst/>
        </p:spPr>
        <p:txBody>
          <a:bodyPr>
            <a:spAutoFit/>
          </a:bodyPr>
          <a:lstStyle/>
          <a:p>
            <a:pPr algn="ctr">
              <a:spcBef>
                <a:spcPct val="50000"/>
              </a:spcBef>
            </a:pPr>
            <a:r>
              <a:rPr lang="es-ES_tradnl" sz="1800" b="1">
                <a:latin typeface="Arial" charset="0"/>
              </a:rPr>
              <a:t>Servicios ‘Assured Forwarding’</a:t>
            </a:r>
            <a:endParaRPr lang="es-ES" sz="1800" b="1">
              <a:latin typeface="Arial" charset="0"/>
            </a:endParaRPr>
          </a:p>
        </p:txBody>
      </p:sp>
      <p:sp>
        <p:nvSpPr>
          <p:cNvPr id="745484" name="Text Box 12"/>
          <p:cNvSpPr txBox="1">
            <a:spLocks noChangeArrowheads="1"/>
          </p:cNvSpPr>
          <p:nvPr/>
        </p:nvSpPr>
        <p:spPr bwMode="auto">
          <a:xfrm rot="16200000">
            <a:off x="943770" y="3444081"/>
            <a:ext cx="1674812" cy="396875"/>
          </a:xfrm>
          <a:prstGeom prst="rect">
            <a:avLst/>
          </a:prstGeom>
          <a:noFill/>
          <a:ln w="9525">
            <a:noFill/>
            <a:miter lim="800000"/>
            <a:headEnd/>
            <a:tailEnd/>
          </a:ln>
          <a:effectLst/>
        </p:spPr>
        <p:txBody>
          <a:bodyPr>
            <a:spAutoFit/>
          </a:bodyPr>
          <a:lstStyle/>
          <a:p>
            <a:pPr>
              <a:spcBef>
                <a:spcPct val="50000"/>
              </a:spcBef>
            </a:pPr>
            <a:r>
              <a:rPr lang="es-ES_tradnl" sz="2000" b="1">
                <a:latin typeface="Arial" charset="0"/>
              </a:rPr>
              <a:t>Caudal </a:t>
            </a:r>
            <a:r>
              <a:rPr lang="es-ES_tradnl" sz="2000" b="1">
                <a:latin typeface="Arial" charset="0"/>
                <a:sym typeface="Symbol" pitchFamily="18" charset="2"/>
              </a:rPr>
              <a:t></a:t>
            </a:r>
            <a:endParaRPr lang="es-ES" sz="2000" b="1">
              <a:latin typeface="Arial" charset="0"/>
              <a:sym typeface="Symbol" pitchFamily="18" charset="2"/>
            </a:endParaRPr>
          </a:p>
        </p:txBody>
      </p:sp>
      <p:sp>
        <p:nvSpPr>
          <p:cNvPr id="745485" name="Text Box 13"/>
          <p:cNvSpPr txBox="1">
            <a:spLocks noChangeArrowheads="1"/>
          </p:cNvSpPr>
          <p:nvPr/>
        </p:nvSpPr>
        <p:spPr bwMode="auto">
          <a:xfrm>
            <a:off x="1130300" y="749300"/>
            <a:ext cx="7239000" cy="641350"/>
          </a:xfrm>
          <a:prstGeom prst="rect">
            <a:avLst/>
          </a:prstGeom>
          <a:noFill/>
          <a:ln w="9525">
            <a:noFill/>
            <a:miter lim="800000"/>
            <a:headEnd/>
            <a:tailEnd/>
          </a:ln>
          <a:effectLst/>
        </p:spPr>
        <p:txBody>
          <a:bodyPr>
            <a:spAutoFit/>
          </a:bodyPr>
          <a:lstStyle/>
          <a:p>
            <a:pPr>
              <a:spcBef>
                <a:spcPct val="50000"/>
              </a:spcBef>
            </a:pPr>
            <a:r>
              <a:rPr lang="es-ES_tradnl">
                <a:latin typeface="Arial" charset="0"/>
              </a:rPr>
              <a:t>Reparto de recursos en DiffServ </a:t>
            </a:r>
            <a:endParaRPr lang="es-ES">
              <a:latin typeface="Arial" charset="0"/>
            </a:endParaRPr>
          </a:p>
        </p:txBody>
      </p:sp>
      <p:sp>
        <p:nvSpPr>
          <p:cNvPr id="745486" name="Text Box 14"/>
          <p:cNvSpPr txBox="1">
            <a:spLocks noChangeArrowheads="1"/>
          </p:cNvSpPr>
          <p:nvPr/>
        </p:nvSpPr>
        <p:spPr bwMode="auto">
          <a:xfrm>
            <a:off x="4025900" y="5949950"/>
            <a:ext cx="1676400" cy="396875"/>
          </a:xfrm>
          <a:prstGeom prst="rect">
            <a:avLst/>
          </a:prstGeom>
          <a:noFill/>
          <a:ln w="9525">
            <a:noFill/>
            <a:miter lim="800000"/>
            <a:headEnd/>
            <a:tailEnd/>
          </a:ln>
          <a:effectLst/>
        </p:spPr>
        <p:txBody>
          <a:bodyPr>
            <a:spAutoFit/>
          </a:bodyPr>
          <a:lstStyle/>
          <a:p>
            <a:pPr>
              <a:spcBef>
                <a:spcPct val="50000"/>
              </a:spcBef>
            </a:pPr>
            <a:r>
              <a:rPr lang="es-ES_tradnl" sz="2000" b="1">
                <a:latin typeface="Arial" charset="0"/>
              </a:rPr>
              <a:t>Tiempo </a:t>
            </a:r>
            <a:r>
              <a:rPr lang="es-ES_tradnl" sz="2000" b="1">
                <a:latin typeface="Arial" charset="0"/>
                <a:sym typeface="Symbol" pitchFamily="18" charset="2"/>
              </a:rPr>
              <a:t></a:t>
            </a:r>
            <a:endParaRPr lang="es-ES" sz="2000" b="1">
              <a:latin typeface="Arial" charset="0"/>
            </a:endParaRPr>
          </a:p>
        </p:txBody>
      </p:sp>
      <p:sp>
        <p:nvSpPr>
          <p:cNvPr id="745487" name="Text Box 15"/>
          <p:cNvSpPr txBox="1">
            <a:spLocks noChangeArrowheads="1"/>
          </p:cNvSpPr>
          <p:nvPr/>
        </p:nvSpPr>
        <p:spPr bwMode="auto">
          <a:xfrm>
            <a:off x="2836863" y="2341563"/>
            <a:ext cx="4111625" cy="366712"/>
          </a:xfrm>
          <a:prstGeom prst="rect">
            <a:avLst/>
          </a:prstGeom>
          <a:noFill/>
          <a:ln w="9525">
            <a:noFill/>
            <a:miter lim="800000"/>
            <a:headEnd/>
            <a:tailEnd/>
          </a:ln>
          <a:effectLst/>
        </p:spPr>
        <p:txBody>
          <a:bodyPr>
            <a:spAutoFit/>
          </a:bodyPr>
          <a:lstStyle/>
          <a:p>
            <a:pPr algn="ctr">
              <a:spcBef>
                <a:spcPct val="50000"/>
              </a:spcBef>
            </a:pPr>
            <a:r>
              <a:rPr lang="es-ES_tradnl" sz="1800" b="1">
                <a:latin typeface="Arial" charset="0"/>
              </a:rPr>
              <a:t>Servicio ‘Best Effort’</a:t>
            </a:r>
            <a:endParaRPr lang="es-ES" sz="18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54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547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4547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547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547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4548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548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454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6" grpId="0" animBg="1"/>
      <p:bldP spid="745477" grpId="0" animBg="1"/>
      <p:bldP spid="745478" grpId="0" animBg="1"/>
      <p:bldP spid="745479" grpId="0" animBg="1"/>
      <p:bldP spid="745480" grpId="0" animBg="1"/>
      <p:bldP spid="745481" grpId="0"/>
      <p:bldP spid="745482" grpId="0"/>
      <p:bldP spid="74548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AB79494E-42E2-4853-82F6-C4726CE5674A}" type="slidenum">
              <a:rPr lang="es-ES"/>
              <a:pPr/>
              <a:t>56</a:t>
            </a:fld>
            <a:endParaRPr lang="es-ES"/>
          </a:p>
        </p:txBody>
      </p:sp>
      <p:sp>
        <p:nvSpPr>
          <p:cNvPr id="942082" name="Rectangle 2"/>
          <p:cNvSpPr>
            <a:spLocks noGrp="1" noChangeArrowheads="1"/>
          </p:cNvSpPr>
          <p:nvPr>
            <p:ph type="title"/>
          </p:nvPr>
        </p:nvSpPr>
        <p:spPr>
          <a:xfrm>
            <a:off x="685800" y="260350"/>
            <a:ext cx="7772400" cy="936625"/>
          </a:xfrm>
        </p:spPr>
        <p:txBody>
          <a:bodyPr/>
          <a:lstStyle/>
          <a:p>
            <a:r>
              <a:rPr lang="es-ES_tradnl" sz="4000"/>
              <a:t>Implementación de DiffServ</a:t>
            </a:r>
            <a:endParaRPr lang="es-ES" sz="4000"/>
          </a:p>
        </p:txBody>
      </p:sp>
      <p:sp>
        <p:nvSpPr>
          <p:cNvPr id="942083" name="Rectangle 3"/>
          <p:cNvSpPr>
            <a:spLocks noGrp="1" noChangeArrowheads="1"/>
          </p:cNvSpPr>
          <p:nvPr>
            <p:ph type="body" idx="1"/>
          </p:nvPr>
        </p:nvSpPr>
        <p:spPr>
          <a:xfrm>
            <a:off x="685800" y="1401763"/>
            <a:ext cx="7772400" cy="4114800"/>
          </a:xfrm>
        </p:spPr>
        <p:txBody>
          <a:bodyPr/>
          <a:lstStyle/>
          <a:p>
            <a:pPr>
              <a:lnSpc>
                <a:spcPct val="90000"/>
              </a:lnSpc>
            </a:pPr>
            <a:r>
              <a:rPr lang="es-ES_tradnl" sz="2400"/>
              <a:t>El DSCP (la clase) se asigna según alguna característica del paquete: IP origen/destino o puerto origen/destino. </a:t>
            </a:r>
          </a:p>
          <a:p>
            <a:pPr>
              <a:lnSpc>
                <a:spcPct val="90000"/>
              </a:lnSpc>
            </a:pPr>
            <a:r>
              <a:rPr lang="es-ES_tradnl" sz="2400"/>
              <a:t>Se puede incluso identificar y clasificar paquetes que pertenecen a protocolos que utilizan puertos dinámicos por el patrón de tráfico que generan (p. ej. peer-to-peer).</a:t>
            </a:r>
          </a:p>
          <a:p>
            <a:pPr>
              <a:lnSpc>
                <a:spcPct val="90000"/>
              </a:lnSpc>
            </a:pPr>
            <a:r>
              <a:rPr lang="es-ES_tradnl" sz="2400"/>
              <a:t>El Traffic Policing sólo se ejerce en los routers de entrada a la red del ISP y en los que atraviesan fronteras entre ISPs (normalmente en las fronteras entre sistemas autónomos). Esto es lo que se conoce como un ‘Dominio DiffServ’</a:t>
            </a:r>
          </a:p>
          <a:p>
            <a:pPr>
              <a:lnSpc>
                <a:spcPct val="90000"/>
              </a:lnSpc>
            </a:pPr>
            <a:r>
              <a:rPr lang="es-ES_tradnl" sz="2400"/>
              <a:t>El router de ingreso al dominio DiffServ se encarga de marcar el campo DSCP (de acuerdo con la política de QoS). Los siguientes solo han de realizar el tratamiento que corresponde según el DSCP</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D1AADB20-08A9-4F33-92A2-EC4D245138A3}" type="slidenum">
              <a:rPr lang="es-ES"/>
              <a:pPr/>
              <a:t>57</a:t>
            </a:fld>
            <a:endParaRPr lang="es-ES"/>
          </a:p>
        </p:txBody>
      </p:sp>
      <p:sp>
        <p:nvSpPr>
          <p:cNvPr id="904194" name="Rectangle 2"/>
          <p:cNvSpPr>
            <a:spLocks noGrp="1" noChangeArrowheads="1"/>
          </p:cNvSpPr>
          <p:nvPr>
            <p:ph type="title"/>
          </p:nvPr>
        </p:nvSpPr>
        <p:spPr/>
        <p:txBody>
          <a:bodyPr/>
          <a:lstStyle/>
          <a:p>
            <a:r>
              <a:rPr lang="es-ES_tradnl"/>
              <a:t>Implantación de Diffserv</a:t>
            </a:r>
            <a:endParaRPr lang="es-ES"/>
          </a:p>
        </p:txBody>
      </p:sp>
      <p:sp>
        <p:nvSpPr>
          <p:cNvPr id="904195" name="Rectangle 3"/>
          <p:cNvSpPr>
            <a:spLocks noGrp="1" noChangeArrowheads="1"/>
          </p:cNvSpPr>
          <p:nvPr>
            <p:ph type="body" idx="1"/>
          </p:nvPr>
        </p:nvSpPr>
        <p:spPr>
          <a:xfrm>
            <a:off x="685800" y="1981200"/>
            <a:ext cx="7847013" cy="4114800"/>
          </a:xfrm>
        </p:spPr>
        <p:txBody>
          <a:bodyPr/>
          <a:lstStyle/>
          <a:p>
            <a:pPr>
              <a:lnSpc>
                <a:spcPct val="90000"/>
              </a:lnSpc>
            </a:pPr>
            <a:r>
              <a:rPr lang="es-ES_tradnl" sz="2800"/>
              <a:t>El acuerdo de ‘peering’ entre dos ISPs puede, o no, incluir QoS. </a:t>
            </a:r>
          </a:p>
          <a:p>
            <a:pPr>
              <a:lnSpc>
                <a:spcPct val="90000"/>
              </a:lnSpc>
            </a:pPr>
            <a:r>
              <a:rPr lang="es-ES_tradnl" sz="2800"/>
              <a:t>Si dos ISP acuerdan intercambiar tráfico manteniendo la QoS han de establecer si los DSCP se mantienen inalterados, o si se realiza una conversión de acuerdo con determinada equivalencia, para mantener la semántica</a:t>
            </a:r>
          </a:p>
          <a:p>
            <a:pPr>
              <a:lnSpc>
                <a:spcPct val="90000"/>
              </a:lnSpc>
            </a:pPr>
            <a:r>
              <a:rPr lang="es-ES_tradnl" sz="2800"/>
              <a:t>En la entrada de cada ‘DS domain’ un router frontera se encargará del marcado o remarcado de los paquetes, de acuerdo con la política de QoS </a:t>
            </a:r>
            <a:endParaRPr lang="es-ES" sz="280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1 Marcador de número de diapositiva"/>
          <p:cNvSpPr>
            <a:spLocks noGrp="1"/>
          </p:cNvSpPr>
          <p:nvPr>
            <p:ph type="sldNum" sz="quarter" idx="10"/>
          </p:nvPr>
        </p:nvSpPr>
        <p:spPr/>
        <p:txBody>
          <a:bodyPr/>
          <a:lstStyle/>
          <a:p>
            <a:r>
              <a:rPr lang="es-ES"/>
              <a:t>Ampliación Redes 6-</a:t>
            </a:r>
            <a:fld id="{035439DC-B956-484C-945C-FA9CB5773A06}" type="slidenum">
              <a:rPr lang="es-ES"/>
              <a:pPr/>
              <a:t>58</a:t>
            </a:fld>
            <a:endParaRPr lang="es-ES"/>
          </a:p>
        </p:txBody>
      </p:sp>
      <p:sp>
        <p:nvSpPr>
          <p:cNvPr id="956433" name="Line 17"/>
          <p:cNvSpPr>
            <a:spLocks noChangeShapeType="1"/>
          </p:cNvSpPr>
          <p:nvPr/>
        </p:nvSpPr>
        <p:spPr bwMode="auto">
          <a:xfrm flipH="1">
            <a:off x="6732588" y="3213100"/>
            <a:ext cx="384175" cy="1152525"/>
          </a:xfrm>
          <a:prstGeom prst="line">
            <a:avLst/>
          </a:prstGeom>
          <a:noFill/>
          <a:ln w="25400">
            <a:solidFill>
              <a:schemeClr val="accent2"/>
            </a:solidFill>
            <a:round/>
            <a:headEnd/>
            <a:tailEnd/>
          </a:ln>
          <a:effectLst/>
        </p:spPr>
        <p:txBody>
          <a:bodyPr/>
          <a:lstStyle/>
          <a:p>
            <a:endParaRPr lang="es-ES"/>
          </a:p>
        </p:txBody>
      </p:sp>
      <p:sp>
        <p:nvSpPr>
          <p:cNvPr id="956432" name="Line 16"/>
          <p:cNvSpPr>
            <a:spLocks noChangeShapeType="1"/>
          </p:cNvSpPr>
          <p:nvPr/>
        </p:nvSpPr>
        <p:spPr bwMode="auto">
          <a:xfrm>
            <a:off x="2124075" y="3213100"/>
            <a:ext cx="360363" cy="1152525"/>
          </a:xfrm>
          <a:prstGeom prst="line">
            <a:avLst/>
          </a:prstGeom>
          <a:noFill/>
          <a:ln w="25400">
            <a:solidFill>
              <a:schemeClr val="accent2"/>
            </a:solidFill>
            <a:round/>
            <a:headEnd/>
            <a:tailEnd/>
          </a:ln>
          <a:effectLst/>
        </p:spPr>
        <p:txBody>
          <a:bodyPr/>
          <a:lstStyle/>
          <a:p>
            <a:endParaRPr lang="es-ES"/>
          </a:p>
        </p:txBody>
      </p:sp>
      <p:sp>
        <p:nvSpPr>
          <p:cNvPr id="956431" name="Line 15"/>
          <p:cNvSpPr>
            <a:spLocks noChangeShapeType="1"/>
          </p:cNvSpPr>
          <p:nvPr/>
        </p:nvSpPr>
        <p:spPr bwMode="auto">
          <a:xfrm>
            <a:off x="3779838" y="5241925"/>
            <a:ext cx="1439862" cy="0"/>
          </a:xfrm>
          <a:prstGeom prst="line">
            <a:avLst/>
          </a:prstGeom>
          <a:noFill/>
          <a:ln w="25400">
            <a:solidFill>
              <a:schemeClr val="accent2"/>
            </a:solidFill>
            <a:round/>
            <a:headEnd/>
            <a:tailEnd/>
          </a:ln>
          <a:effectLst/>
        </p:spPr>
        <p:txBody>
          <a:bodyPr/>
          <a:lstStyle/>
          <a:p>
            <a:endParaRPr lang="es-ES"/>
          </a:p>
        </p:txBody>
      </p:sp>
      <p:pic>
        <p:nvPicPr>
          <p:cNvPr id="956420" name="Picture 4"/>
          <p:cNvPicPr>
            <a:picLocks noChangeArrowheads="1"/>
          </p:cNvPicPr>
          <p:nvPr/>
        </p:nvPicPr>
        <p:blipFill>
          <a:blip r:embed="rId3" cstate="print"/>
          <a:srcRect/>
          <a:stretch>
            <a:fillRect/>
          </a:stretch>
        </p:blipFill>
        <p:spPr bwMode="auto">
          <a:xfrm>
            <a:off x="1258888" y="4530725"/>
            <a:ext cx="2495550" cy="1058863"/>
          </a:xfrm>
          <a:prstGeom prst="rect">
            <a:avLst/>
          </a:prstGeom>
          <a:noFill/>
          <a:ln w="9525">
            <a:noFill/>
            <a:miter lim="800000"/>
            <a:headEnd/>
            <a:tailEnd/>
          </a:ln>
          <a:effectLst/>
        </p:spPr>
      </p:pic>
      <p:pic>
        <p:nvPicPr>
          <p:cNvPr id="956422" name="Picture 6"/>
          <p:cNvPicPr>
            <a:picLocks noChangeArrowheads="1"/>
          </p:cNvPicPr>
          <p:nvPr/>
        </p:nvPicPr>
        <p:blipFill>
          <a:blip r:embed="rId3" cstate="print"/>
          <a:srcRect/>
          <a:stretch>
            <a:fillRect/>
          </a:stretch>
        </p:blipFill>
        <p:spPr bwMode="auto">
          <a:xfrm>
            <a:off x="5389563" y="4540250"/>
            <a:ext cx="2495550" cy="1120775"/>
          </a:xfrm>
          <a:prstGeom prst="rect">
            <a:avLst/>
          </a:prstGeom>
          <a:noFill/>
          <a:ln w="9525">
            <a:noFill/>
            <a:miter lim="800000"/>
            <a:headEnd/>
            <a:tailEnd/>
          </a:ln>
          <a:effectLst/>
        </p:spPr>
      </p:pic>
      <p:pic>
        <p:nvPicPr>
          <p:cNvPr id="956425" name="Picture 9"/>
          <p:cNvPicPr>
            <a:picLocks noChangeArrowheads="1"/>
          </p:cNvPicPr>
          <p:nvPr/>
        </p:nvPicPr>
        <p:blipFill>
          <a:blip r:embed="rId3" cstate="print"/>
          <a:srcRect/>
          <a:stretch>
            <a:fillRect/>
          </a:stretch>
        </p:blipFill>
        <p:spPr bwMode="auto">
          <a:xfrm>
            <a:off x="539750" y="1989138"/>
            <a:ext cx="2495550" cy="1349375"/>
          </a:xfrm>
          <a:prstGeom prst="rect">
            <a:avLst/>
          </a:prstGeom>
          <a:noFill/>
          <a:ln w="9525">
            <a:noFill/>
            <a:miter lim="800000"/>
            <a:headEnd/>
            <a:tailEnd/>
          </a:ln>
          <a:effectLst/>
        </p:spPr>
      </p:pic>
      <p:pic>
        <p:nvPicPr>
          <p:cNvPr id="956426" name="Picture 10"/>
          <p:cNvPicPr>
            <a:picLocks noChangeArrowheads="1"/>
          </p:cNvPicPr>
          <p:nvPr/>
        </p:nvPicPr>
        <p:blipFill>
          <a:blip r:embed="rId3" cstate="print"/>
          <a:srcRect/>
          <a:stretch>
            <a:fillRect/>
          </a:stretch>
        </p:blipFill>
        <p:spPr bwMode="auto">
          <a:xfrm>
            <a:off x="6227763" y="2133600"/>
            <a:ext cx="2305050" cy="1276350"/>
          </a:xfrm>
          <a:prstGeom prst="rect">
            <a:avLst/>
          </a:prstGeom>
          <a:noFill/>
          <a:ln w="9525">
            <a:noFill/>
            <a:miter lim="800000"/>
            <a:headEnd/>
            <a:tailEnd/>
          </a:ln>
          <a:effectLst/>
        </p:spPr>
      </p:pic>
      <p:pic>
        <p:nvPicPr>
          <p:cNvPr id="956428" name="Picture 12"/>
          <p:cNvPicPr>
            <a:picLocks noChangeArrowheads="1"/>
          </p:cNvPicPr>
          <p:nvPr/>
        </p:nvPicPr>
        <p:blipFill>
          <a:blip r:embed="rId4" cstate="print"/>
          <a:srcRect/>
          <a:stretch>
            <a:fillRect/>
          </a:stretch>
        </p:blipFill>
        <p:spPr bwMode="auto">
          <a:xfrm>
            <a:off x="1835150" y="3068638"/>
            <a:ext cx="563563" cy="419100"/>
          </a:xfrm>
          <a:prstGeom prst="rect">
            <a:avLst/>
          </a:prstGeom>
          <a:noFill/>
          <a:ln w="9525">
            <a:noFill/>
            <a:miter lim="800000"/>
            <a:headEnd/>
            <a:tailEnd/>
          </a:ln>
          <a:effectLst/>
        </p:spPr>
      </p:pic>
      <p:pic>
        <p:nvPicPr>
          <p:cNvPr id="956430" name="Picture 14"/>
          <p:cNvPicPr>
            <a:picLocks noChangeArrowheads="1"/>
          </p:cNvPicPr>
          <p:nvPr/>
        </p:nvPicPr>
        <p:blipFill>
          <a:blip r:embed="rId4" cstate="print"/>
          <a:srcRect/>
          <a:stretch>
            <a:fillRect/>
          </a:stretch>
        </p:blipFill>
        <p:spPr bwMode="auto">
          <a:xfrm>
            <a:off x="6829425" y="3070225"/>
            <a:ext cx="563563" cy="419100"/>
          </a:xfrm>
          <a:prstGeom prst="rect">
            <a:avLst/>
          </a:prstGeom>
          <a:noFill/>
          <a:ln w="9525">
            <a:noFill/>
            <a:miter lim="800000"/>
            <a:headEnd/>
            <a:tailEnd/>
          </a:ln>
          <a:effectLst/>
        </p:spPr>
      </p:pic>
      <p:sp>
        <p:nvSpPr>
          <p:cNvPr id="956434" name="Text Box 18"/>
          <p:cNvSpPr txBox="1">
            <a:spLocks noChangeArrowheads="1"/>
          </p:cNvSpPr>
          <p:nvPr/>
        </p:nvSpPr>
        <p:spPr bwMode="auto">
          <a:xfrm>
            <a:off x="971550" y="2516188"/>
            <a:ext cx="1233488" cy="336550"/>
          </a:xfrm>
          <a:prstGeom prst="rect">
            <a:avLst/>
          </a:prstGeom>
          <a:noFill/>
          <a:ln w="9525">
            <a:noFill/>
            <a:miter lim="800000"/>
            <a:headEnd/>
            <a:tailEnd/>
          </a:ln>
          <a:effectLst/>
        </p:spPr>
        <p:txBody>
          <a:bodyPr wrap="none">
            <a:spAutoFit/>
          </a:bodyPr>
          <a:lstStyle/>
          <a:p>
            <a:r>
              <a:rPr lang="es-ES_tradnl" sz="1600" b="1">
                <a:latin typeface="Arial" charset="0"/>
              </a:rPr>
              <a:t>Empresa X</a:t>
            </a:r>
            <a:endParaRPr lang="es-ES" sz="1600" b="1">
              <a:latin typeface="Arial" charset="0"/>
            </a:endParaRPr>
          </a:p>
        </p:txBody>
      </p:sp>
      <p:sp>
        <p:nvSpPr>
          <p:cNvPr id="956435" name="Text Box 19"/>
          <p:cNvSpPr txBox="1">
            <a:spLocks noChangeArrowheads="1"/>
          </p:cNvSpPr>
          <p:nvPr/>
        </p:nvSpPr>
        <p:spPr bwMode="auto">
          <a:xfrm>
            <a:off x="6794500" y="2587625"/>
            <a:ext cx="1233488" cy="336550"/>
          </a:xfrm>
          <a:prstGeom prst="rect">
            <a:avLst/>
          </a:prstGeom>
          <a:noFill/>
          <a:ln w="9525">
            <a:noFill/>
            <a:miter lim="800000"/>
            <a:headEnd/>
            <a:tailEnd/>
          </a:ln>
          <a:effectLst/>
        </p:spPr>
        <p:txBody>
          <a:bodyPr wrap="none">
            <a:spAutoFit/>
          </a:bodyPr>
          <a:lstStyle/>
          <a:p>
            <a:r>
              <a:rPr lang="es-ES_tradnl" sz="1600" b="1">
                <a:latin typeface="Arial" charset="0"/>
              </a:rPr>
              <a:t>Empresa Y</a:t>
            </a:r>
            <a:endParaRPr lang="es-ES" sz="1600" b="1">
              <a:latin typeface="Arial" charset="0"/>
            </a:endParaRPr>
          </a:p>
        </p:txBody>
      </p:sp>
      <p:sp>
        <p:nvSpPr>
          <p:cNvPr id="956436" name="Text Box 20"/>
          <p:cNvSpPr txBox="1">
            <a:spLocks noChangeArrowheads="1"/>
          </p:cNvSpPr>
          <p:nvPr/>
        </p:nvSpPr>
        <p:spPr bwMode="auto">
          <a:xfrm>
            <a:off x="1547813" y="4797425"/>
            <a:ext cx="860425" cy="581025"/>
          </a:xfrm>
          <a:prstGeom prst="rect">
            <a:avLst/>
          </a:prstGeom>
          <a:noFill/>
          <a:ln w="9525">
            <a:noFill/>
            <a:miter lim="800000"/>
            <a:headEnd/>
            <a:tailEnd/>
          </a:ln>
          <a:effectLst/>
        </p:spPr>
        <p:txBody>
          <a:bodyPr wrap="none">
            <a:spAutoFit/>
          </a:bodyPr>
          <a:lstStyle/>
          <a:p>
            <a:pPr algn="ctr"/>
            <a:r>
              <a:rPr lang="es-ES_tradnl" sz="1600" b="1">
                <a:latin typeface="Arial" charset="0"/>
              </a:rPr>
              <a:t>ISP 1</a:t>
            </a:r>
          </a:p>
          <a:p>
            <a:pPr algn="ctr"/>
            <a:r>
              <a:rPr lang="es-ES_tradnl" sz="1600" b="1">
                <a:latin typeface="Arial" charset="0"/>
              </a:rPr>
              <a:t>AS 234</a:t>
            </a:r>
            <a:endParaRPr lang="es-ES" sz="1600" b="1">
              <a:latin typeface="Arial" charset="0"/>
            </a:endParaRPr>
          </a:p>
        </p:txBody>
      </p:sp>
      <p:sp>
        <p:nvSpPr>
          <p:cNvPr id="956437" name="Text Box 21"/>
          <p:cNvSpPr txBox="1">
            <a:spLocks noChangeArrowheads="1"/>
          </p:cNvSpPr>
          <p:nvPr/>
        </p:nvSpPr>
        <p:spPr bwMode="auto">
          <a:xfrm>
            <a:off x="6843713" y="4725988"/>
            <a:ext cx="803275" cy="581025"/>
          </a:xfrm>
          <a:prstGeom prst="rect">
            <a:avLst/>
          </a:prstGeom>
          <a:noFill/>
          <a:ln w="9525">
            <a:noFill/>
            <a:miter lim="800000"/>
            <a:headEnd/>
            <a:tailEnd/>
          </a:ln>
          <a:effectLst/>
        </p:spPr>
        <p:txBody>
          <a:bodyPr wrap="none">
            <a:spAutoFit/>
          </a:bodyPr>
          <a:lstStyle/>
          <a:p>
            <a:pPr algn="ctr"/>
            <a:r>
              <a:rPr lang="es-ES_tradnl" sz="1600" b="1">
                <a:latin typeface="Arial" charset="0"/>
              </a:rPr>
              <a:t>ISP 2</a:t>
            </a:r>
          </a:p>
          <a:p>
            <a:pPr algn="ctr"/>
            <a:r>
              <a:rPr lang="es-ES_tradnl" sz="1600" b="1">
                <a:latin typeface="Arial" charset="0"/>
              </a:rPr>
              <a:t>AS527</a:t>
            </a:r>
            <a:endParaRPr lang="es-ES" sz="1600" b="1">
              <a:latin typeface="Arial" charset="0"/>
            </a:endParaRPr>
          </a:p>
        </p:txBody>
      </p:sp>
      <p:pic>
        <p:nvPicPr>
          <p:cNvPr id="956438" name="Picture 22"/>
          <p:cNvPicPr>
            <a:picLocks noChangeArrowheads="1"/>
          </p:cNvPicPr>
          <p:nvPr/>
        </p:nvPicPr>
        <p:blipFill>
          <a:blip r:embed="rId5" cstate="print"/>
          <a:srcRect/>
          <a:stretch>
            <a:fillRect/>
          </a:stretch>
        </p:blipFill>
        <p:spPr bwMode="auto">
          <a:xfrm>
            <a:off x="1403350" y="1628775"/>
            <a:ext cx="757238" cy="669925"/>
          </a:xfrm>
          <a:prstGeom prst="rect">
            <a:avLst/>
          </a:prstGeom>
          <a:noFill/>
          <a:ln w="9525">
            <a:noFill/>
            <a:miter lim="800000"/>
            <a:headEnd/>
            <a:tailEnd/>
          </a:ln>
          <a:effectLst/>
        </p:spPr>
      </p:pic>
      <p:pic>
        <p:nvPicPr>
          <p:cNvPr id="956439" name="Picture 23"/>
          <p:cNvPicPr>
            <a:picLocks noChangeArrowheads="1"/>
          </p:cNvPicPr>
          <p:nvPr/>
        </p:nvPicPr>
        <p:blipFill>
          <a:blip r:embed="rId5" cstate="print"/>
          <a:srcRect/>
          <a:stretch>
            <a:fillRect/>
          </a:stretch>
        </p:blipFill>
        <p:spPr bwMode="auto">
          <a:xfrm>
            <a:off x="7199313" y="1628775"/>
            <a:ext cx="757237" cy="669925"/>
          </a:xfrm>
          <a:prstGeom prst="rect">
            <a:avLst/>
          </a:prstGeom>
          <a:noFill/>
          <a:ln w="9525">
            <a:noFill/>
            <a:miter lim="800000"/>
            <a:headEnd/>
            <a:tailEnd/>
          </a:ln>
          <a:effectLst/>
        </p:spPr>
      </p:pic>
      <p:sp>
        <p:nvSpPr>
          <p:cNvPr id="956440" name="AutoShape 24"/>
          <p:cNvSpPr>
            <a:spLocks noChangeArrowheads="1"/>
          </p:cNvSpPr>
          <p:nvPr/>
        </p:nvSpPr>
        <p:spPr bwMode="auto">
          <a:xfrm>
            <a:off x="2843213" y="1555750"/>
            <a:ext cx="3744912" cy="433388"/>
          </a:xfrm>
          <a:prstGeom prst="leftRightArrow">
            <a:avLst>
              <a:gd name="adj1" fmla="val 50000"/>
              <a:gd name="adj2" fmla="val 172820"/>
            </a:avLst>
          </a:prstGeom>
          <a:solidFill>
            <a:srgbClr val="00FFFF"/>
          </a:solidFill>
          <a:ln w="9525">
            <a:solidFill>
              <a:schemeClr val="tx1"/>
            </a:solidFill>
            <a:miter lim="800000"/>
            <a:headEnd/>
            <a:tailEnd/>
          </a:ln>
          <a:effectLst/>
        </p:spPr>
        <p:txBody>
          <a:bodyPr wrap="none" anchor="ctr"/>
          <a:lstStyle/>
          <a:p>
            <a:pPr algn="ctr"/>
            <a:r>
              <a:rPr lang="es-ES_tradnl" sz="1600">
                <a:latin typeface="Arial" charset="0"/>
              </a:rPr>
              <a:t>H.323</a:t>
            </a:r>
            <a:endParaRPr lang="es-ES" sz="1600">
              <a:latin typeface="Arial" charset="0"/>
            </a:endParaRPr>
          </a:p>
        </p:txBody>
      </p:sp>
      <p:sp>
        <p:nvSpPr>
          <p:cNvPr id="956446" name="Line 30"/>
          <p:cNvSpPr>
            <a:spLocks noChangeShapeType="1"/>
          </p:cNvSpPr>
          <p:nvPr/>
        </p:nvSpPr>
        <p:spPr bwMode="auto">
          <a:xfrm flipV="1">
            <a:off x="5364163" y="5013325"/>
            <a:ext cx="1008062" cy="215900"/>
          </a:xfrm>
          <a:prstGeom prst="line">
            <a:avLst/>
          </a:prstGeom>
          <a:noFill/>
          <a:ln w="25400">
            <a:solidFill>
              <a:schemeClr val="accent2"/>
            </a:solidFill>
            <a:round/>
            <a:headEnd/>
            <a:tailEnd/>
          </a:ln>
          <a:effectLst/>
        </p:spPr>
        <p:txBody>
          <a:bodyPr/>
          <a:lstStyle/>
          <a:p>
            <a:endParaRPr lang="es-ES"/>
          </a:p>
        </p:txBody>
      </p:sp>
      <p:sp>
        <p:nvSpPr>
          <p:cNvPr id="956447" name="Line 31"/>
          <p:cNvSpPr>
            <a:spLocks noChangeShapeType="1"/>
          </p:cNvSpPr>
          <p:nvPr/>
        </p:nvSpPr>
        <p:spPr bwMode="auto">
          <a:xfrm flipH="1">
            <a:off x="6372225" y="4435475"/>
            <a:ext cx="288925" cy="577850"/>
          </a:xfrm>
          <a:prstGeom prst="line">
            <a:avLst/>
          </a:prstGeom>
          <a:noFill/>
          <a:ln w="25400">
            <a:solidFill>
              <a:schemeClr val="accent2"/>
            </a:solidFill>
            <a:round/>
            <a:headEnd/>
            <a:tailEnd/>
          </a:ln>
          <a:effectLst/>
        </p:spPr>
        <p:txBody>
          <a:bodyPr/>
          <a:lstStyle/>
          <a:p>
            <a:endParaRPr lang="es-ES"/>
          </a:p>
        </p:txBody>
      </p:sp>
      <p:sp>
        <p:nvSpPr>
          <p:cNvPr id="956448" name="Line 32"/>
          <p:cNvSpPr>
            <a:spLocks noChangeShapeType="1"/>
          </p:cNvSpPr>
          <p:nvPr/>
        </p:nvSpPr>
        <p:spPr bwMode="auto">
          <a:xfrm>
            <a:off x="2555875" y="4437063"/>
            <a:ext cx="287338" cy="576262"/>
          </a:xfrm>
          <a:prstGeom prst="line">
            <a:avLst/>
          </a:prstGeom>
          <a:noFill/>
          <a:ln w="25400">
            <a:solidFill>
              <a:schemeClr val="accent2"/>
            </a:solidFill>
            <a:round/>
            <a:headEnd/>
            <a:tailEnd/>
          </a:ln>
          <a:effectLst/>
        </p:spPr>
        <p:txBody>
          <a:bodyPr/>
          <a:lstStyle/>
          <a:p>
            <a:endParaRPr lang="es-ES"/>
          </a:p>
        </p:txBody>
      </p:sp>
      <p:sp>
        <p:nvSpPr>
          <p:cNvPr id="956449" name="Line 33"/>
          <p:cNvSpPr>
            <a:spLocks noChangeShapeType="1"/>
          </p:cNvSpPr>
          <p:nvPr/>
        </p:nvSpPr>
        <p:spPr bwMode="auto">
          <a:xfrm>
            <a:off x="2771775" y="4941888"/>
            <a:ext cx="792163" cy="358775"/>
          </a:xfrm>
          <a:prstGeom prst="line">
            <a:avLst/>
          </a:prstGeom>
          <a:noFill/>
          <a:ln w="25400">
            <a:solidFill>
              <a:schemeClr val="accent2"/>
            </a:solidFill>
            <a:round/>
            <a:headEnd/>
            <a:tailEnd/>
          </a:ln>
          <a:effectLst/>
        </p:spPr>
        <p:txBody>
          <a:bodyPr/>
          <a:lstStyle/>
          <a:p>
            <a:endParaRPr lang="es-ES"/>
          </a:p>
        </p:txBody>
      </p:sp>
      <p:pic>
        <p:nvPicPr>
          <p:cNvPr id="956421" name="Picture 5"/>
          <p:cNvPicPr>
            <a:picLocks noChangeArrowheads="1"/>
          </p:cNvPicPr>
          <p:nvPr/>
        </p:nvPicPr>
        <p:blipFill>
          <a:blip r:embed="rId4" cstate="print"/>
          <a:srcRect/>
          <a:stretch>
            <a:fillRect/>
          </a:stretch>
        </p:blipFill>
        <p:spPr bwMode="auto">
          <a:xfrm>
            <a:off x="3492500" y="5097463"/>
            <a:ext cx="563563" cy="419100"/>
          </a:xfrm>
          <a:prstGeom prst="rect">
            <a:avLst/>
          </a:prstGeom>
          <a:noFill/>
          <a:ln w="9525">
            <a:noFill/>
            <a:miter lim="800000"/>
            <a:headEnd/>
            <a:tailEnd/>
          </a:ln>
          <a:effectLst/>
        </p:spPr>
      </p:pic>
      <p:pic>
        <p:nvPicPr>
          <p:cNvPr id="956424" name="Picture 8"/>
          <p:cNvPicPr>
            <a:picLocks noChangeArrowheads="1"/>
          </p:cNvPicPr>
          <p:nvPr/>
        </p:nvPicPr>
        <p:blipFill>
          <a:blip r:embed="rId4" cstate="print"/>
          <a:srcRect/>
          <a:stretch>
            <a:fillRect/>
          </a:stretch>
        </p:blipFill>
        <p:spPr bwMode="auto">
          <a:xfrm>
            <a:off x="5022850" y="5097463"/>
            <a:ext cx="563563" cy="419100"/>
          </a:xfrm>
          <a:prstGeom prst="rect">
            <a:avLst/>
          </a:prstGeom>
          <a:noFill/>
          <a:ln w="9525">
            <a:noFill/>
            <a:miter lim="800000"/>
            <a:headEnd/>
            <a:tailEnd/>
          </a:ln>
          <a:effectLst/>
        </p:spPr>
      </p:pic>
      <p:pic>
        <p:nvPicPr>
          <p:cNvPr id="956427" name="Picture 11"/>
          <p:cNvPicPr>
            <a:picLocks noChangeArrowheads="1"/>
          </p:cNvPicPr>
          <p:nvPr/>
        </p:nvPicPr>
        <p:blipFill>
          <a:blip r:embed="rId4" cstate="print"/>
          <a:srcRect/>
          <a:stretch>
            <a:fillRect/>
          </a:stretch>
        </p:blipFill>
        <p:spPr bwMode="auto">
          <a:xfrm>
            <a:off x="2268538" y="4233863"/>
            <a:ext cx="563562" cy="419100"/>
          </a:xfrm>
          <a:prstGeom prst="rect">
            <a:avLst/>
          </a:prstGeom>
          <a:noFill/>
          <a:ln w="9525">
            <a:noFill/>
            <a:miter lim="800000"/>
            <a:headEnd/>
            <a:tailEnd/>
          </a:ln>
          <a:effectLst/>
        </p:spPr>
      </p:pic>
      <p:pic>
        <p:nvPicPr>
          <p:cNvPr id="956429" name="Picture 13"/>
          <p:cNvPicPr>
            <a:picLocks noChangeArrowheads="1"/>
          </p:cNvPicPr>
          <p:nvPr/>
        </p:nvPicPr>
        <p:blipFill>
          <a:blip r:embed="rId4" cstate="print"/>
          <a:srcRect/>
          <a:stretch>
            <a:fillRect/>
          </a:stretch>
        </p:blipFill>
        <p:spPr bwMode="auto">
          <a:xfrm>
            <a:off x="6456363" y="4233863"/>
            <a:ext cx="563562" cy="419100"/>
          </a:xfrm>
          <a:prstGeom prst="rect">
            <a:avLst/>
          </a:prstGeom>
          <a:noFill/>
          <a:ln w="9525">
            <a:noFill/>
            <a:miter lim="800000"/>
            <a:headEnd/>
            <a:tailEnd/>
          </a:ln>
          <a:effectLst/>
        </p:spPr>
      </p:pic>
      <p:pic>
        <p:nvPicPr>
          <p:cNvPr id="956444" name="Picture 28"/>
          <p:cNvPicPr>
            <a:picLocks noChangeArrowheads="1"/>
          </p:cNvPicPr>
          <p:nvPr/>
        </p:nvPicPr>
        <p:blipFill>
          <a:blip r:embed="rId4" cstate="print"/>
          <a:srcRect/>
          <a:stretch>
            <a:fillRect/>
          </a:stretch>
        </p:blipFill>
        <p:spPr bwMode="auto">
          <a:xfrm>
            <a:off x="2555875" y="4797425"/>
            <a:ext cx="563563" cy="419100"/>
          </a:xfrm>
          <a:prstGeom prst="rect">
            <a:avLst/>
          </a:prstGeom>
          <a:noFill/>
          <a:ln w="9525">
            <a:noFill/>
            <a:miter lim="800000"/>
            <a:headEnd/>
            <a:tailEnd/>
          </a:ln>
          <a:effectLst/>
        </p:spPr>
      </p:pic>
      <p:pic>
        <p:nvPicPr>
          <p:cNvPr id="956445" name="Picture 29"/>
          <p:cNvPicPr>
            <a:picLocks noChangeArrowheads="1"/>
          </p:cNvPicPr>
          <p:nvPr/>
        </p:nvPicPr>
        <p:blipFill>
          <a:blip r:embed="rId4" cstate="print"/>
          <a:srcRect/>
          <a:stretch>
            <a:fillRect/>
          </a:stretch>
        </p:blipFill>
        <p:spPr bwMode="auto">
          <a:xfrm>
            <a:off x="6084888" y="4881563"/>
            <a:ext cx="563562" cy="419100"/>
          </a:xfrm>
          <a:prstGeom prst="rect">
            <a:avLst/>
          </a:prstGeom>
          <a:noFill/>
          <a:ln w="9525">
            <a:noFill/>
            <a:miter lim="800000"/>
            <a:headEnd/>
            <a:tailEnd/>
          </a:ln>
          <a:effectLst/>
        </p:spPr>
      </p:pic>
      <p:sp>
        <p:nvSpPr>
          <p:cNvPr id="956450" name="Text Box 34"/>
          <p:cNvSpPr txBox="1">
            <a:spLocks noChangeArrowheads="1"/>
          </p:cNvSpPr>
          <p:nvPr/>
        </p:nvSpPr>
        <p:spPr bwMode="auto">
          <a:xfrm>
            <a:off x="3616325" y="1052513"/>
            <a:ext cx="2179638" cy="466725"/>
          </a:xfrm>
          <a:prstGeom prst="rect">
            <a:avLst/>
          </a:prstGeom>
          <a:noFill/>
          <a:ln w="9525">
            <a:solidFill>
              <a:schemeClr val="tx1"/>
            </a:solidFill>
            <a:miter lim="800000"/>
            <a:headEnd/>
            <a:tailEnd/>
          </a:ln>
          <a:effectLst/>
        </p:spPr>
        <p:txBody>
          <a:bodyPr>
            <a:spAutoFit/>
          </a:bodyPr>
          <a:lstStyle/>
          <a:p>
            <a:r>
              <a:rPr lang="es-ES_tradnl" sz="1200" b="1">
                <a:latin typeface="Arial" charset="0"/>
              </a:rPr>
              <a:t>1: Dos usuarios establecen una vídeoconferencia</a:t>
            </a:r>
            <a:endParaRPr lang="es-ES" sz="1200" b="1">
              <a:latin typeface="Arial" charset="0"/>
            </a:endParaRPr>
          </a:p>
        </p:txBody>
      </p:sp>
      <p:sp>
        <p:nvSpPr>
          <p:cNvPr id="956451" name="Text Box 35"/>
          <p:cNvSpPr txBox="1">
            <a:spLocks noChangeArrowheads="1"/>
          </p:cNvSpPr>
          <p:nvPr/>
        </p:nvSpPr>
        <p:spPr bwMode="auto">
          <a:xfrm>
            <a:off x="3348038" y="2058988"/>
            <a:ext cx="2808287" cy="649287"/>
          </a:xfrm>
          <a:prstGeom prst="rect">
            <a:avLst/>
          </a:prstGeom>
          <a:noFill/>
          <a:ln w="9525">
            <a:solidFill>
              <a:schemeClr val="tx1"/>
            </a:solidFill>
            <a:miter lim="800000"/>
            <a:headEnd/>
            <a:tailEnd/>
          </a:ln>
          <a:effectLst/>
        </p:spPr>
        <p:txBody>
          <a:bodyPr>
            <a:spAutoFit/>
          </a:bodyPr>
          <a:lstStyle/>
          <a:p>
            <a:r>
              <a:rPr lang="es-ES_tradnl" sz="1200" b="1">
                <a:latin typeface="Arial" charset="0"/>
              </a:rPr>
              <a:t>2: Los routers de salida asignan EF al audio y AF41 al vídeo (política de QoS). Realizan traffic shaping</a:t>
            </a:r>
            <a:endParaRPr lang="es-ES" sz="1200" b="1">
              <a:latin typeface="Arial" charset="0"/>
            </a:endParaRPr>
          </a:p>
        </p:txBody>
      </p:sp>
      <p:sp>
        <p:nvSpPr>
          <p:cNvPr id="956452" name="Line 36"/>
          <p:cNvSpPr>
            <a:spLocks noChangeShapeType="1"/>
          </p:cNvSpPr>
          <p:nvPr/>
        </p:nvSpPr>
        <p:spPr bwMode="auto">
          <a:xfrm flipH="1">
            <a:off x="2484438" y="2492375"/>
            <a:ext cx="863600" cy="649288"/>
          </a:xfrm>
          <a:prstGeom prst="line">
            <a:avLst/>
          </a:prstGeom>
          <a:noFill/>
          <a:ln w="9525">
            <a:solidFill>
              <a:schemeClr val="tx1"/>
            </a:solidFill>
            <a:round/>
            <a:headEnd/>
            <a:tailEnd type="triangle" w="med" len="med"/>
          </a:ln>
          <a:effectLst/>
        </p:spPr>
        <p:txBody>
          <a:bodyPr/>
          <a:lstStyle/>
          <a:p>
            <a:endParaRPr lang="es-ES"/>
          </a:p>
        </p:txBody>
      </p:sp>
      <p:sp>
        <p:nvSpPr>
          <p:cNvPr id="956453" name="Line 37"/>
          <p:cNvSpPr>
            <a:spLocks noChangeShapeType="1"/>
          </p:cNvSpPr>
          <p:nvPr/>
        </p:nvSpPr>
        <p:spPr bwMode="auto">
          <a:xfrm>
            <a:off x="6156325" y="2492375"/>
            <a:ext cx="647700" cy="504825"/>
          </a:xfrm>
          <a:prstGeom prst="line">
            <a:avLst/>
          </a:prstGeom>
          <a:noFill/>
          <a:ln w="9525">
            <a:solidFill>
              <a:schemeClr val="tx1"/>
            </a:solidFill>
            <a:round/>
            <a:headEnd/>
            <a:tailEnd type="triangle" w="med" len="med"/>
          </a:ln>
          <a:effectLst/>
        </p:spPr>
        <p:txBody>
          <a:bodyPr/>
          <a:lstStyle/>
          <a:p>
            <a:endParaRPr lang="es-ES"/>
          </a:p>
        </p:txBody>
      </p:sp>
      <p:sp>
        <p:nvSpPr>
          <p:cNvPr id="956454" name="Text Box 38"/>
          <p:cNvSpPr txBox="1">
            <a:spLocks noChangeArrowheads="1"/>
          </p:cNvSpPr>
          <p:nvPr/>
        </p:nvSpPr>
        <p:spPr bwMode="auto">
          <a:xfrm>
            <a:off x="3059113" y="2924175"/>
            <a:ext cx="3025775" cy="649288"/>
          </a:xfrm>
          <a:prstGeom prst="rect">
            <a:avLst/>
          </a:prstGeom>
          <a:noFill/>
          <a:ln w="9525">
            <a:solidFill>
              <a:schemeClr val="tx1"/>
            </a:solidFill>
            <a:miter lim="800000"/>
            <a:headEnd/>
            <a:tailEnd/>
          </a:ln>
          <a:effectLst/>
        </p:spPr>
        <p:txBody>
          <a:bodyPr>
            <a:spAutoFit/>
          </a:bodyPr>
          <a:lstStyle/>
          <a:p>
            <a:r>
              <a:rPr lang="es-ES_tradnl" sz="1200" b="1">
                <a:latin typeface="Arial" charset="0"/>
              </a:rPr>
              <a:t>3: Los routers de ingreso de ISP realizan traffic policing sobre el tráfico entrante, por separado para cada clase</a:t>
            </a:r>
            <a:endParaRPr lang="es-ES" sz="1200" b="1">
              <a:latin typeface="Arial" charset="0"/>
            </a:endParaRPr>
          </a:p>
        </p:txBody>
      </p:sp>
      <p:sp>
        <p:nvSpPr>
          <p:cNvPr id="956455" name="Line 39"/>
          <p:cNvSpPr>
            <a:spLocks noChangeShapeType="1"/>
          </p:cNvSpPr>
          <p:nvPr/>
        </p:nvSpPr>
        <p:spPr bwMode="auto">
          <a:xfrm flipH="1">
            <a:off x="2771775" y="3573463"/>
            <a:ext cx="431800" cy="576262"/>
          </a:xfrm>
          <a:prstGeom prst="line">
            <a:avLst/>
          </a:prstGeom>
          <a:noFill/>
          <a:ln w="9525">
            <a:solidFill>
              <a:schemeClr val="tx1"/>
            </a:solidFill>
            <a:round/>
            <a:headEnd/>
            <a:tailEnd type="triangle" w="med" len="med"/>
          </a:ln>
          <a:effectLst/>
        </p:spPr>
        <p:txBody>
          <a:bodyPr/>
          <a:lstStyle/>
          <a:p>
            <a:endParaRPr lang="es-ES"/>
          </a:p>
        </p:txBody>
      </p:sp>
      <p:sp>
        <p:nvSpPr>
          <p:cNvPr id="956456" name="Line 40"/>
          <p:cNvSpPr>
            <a:spLocks noChangeShapeType="1"/>
          </p:cNvSpPr>
          <p:nvPr/>
        </p:nvSpPr>
        <p:spPr bwMode="auto">
          <a:xfrm>
            <a:off x="6011863" y="3573463"/>
            <a:ext cx="431800" cy="647700"/>
          </a:xfrm>
          <a:prstGeom prst="line">
            <a:avLst/>
          </a:prstGeom>
          <a:noFill/>
          <a:ln w="9525">
            <a:solidFill>
              <a:schemeClr val="tx1"/>
            </a:solidFill>
            <a:round/>
            <a:headEnd/>
            <a:tailEnd type="triangle" w="med" len="med"/>
          </a:ln>
          <a:effectLst/>
        </p:spPr>
        <p:txBody>
          <a:bodyPr/>
          <a:lstStyle/>
          <a:p>
            <a:endParaRPr lang="es-ES"/>
          </a:p>
        </p:txBody>
      </p:sp>
      <p:sp>
        <p:nvSpPr>
          <p:cNvPr id="956457" name="Text Box 41"/>
          <p:cNvSpPr txBox="1">
            <a:spLocks noChangeArrowheads="1"/>
          </p:cNvSpPr>
          <p:nvPr/>
        </p:nvSpPr>
        <p:spPr bwMode="auto">
          <a:xfrm>
            <a:off x="3203575" y="3749675"/>
            <a:ext cx="2808288" cy="1014413"/>
          </a:xfrm>
          <a:prstGeom prst="rect">
            <a:avLst/>
          </a:prstGeom>
          <a:noFill/>
          <a:ln w="9525">
            <a:solidFill>
              <a:schemeClr val="tx1"/>
            </a:solidFill>
            <a:miter lim="800000"/>
            <a:headEnd/>
            <a:tailEnd/>
          </a:ln>
          <a:effectLst/>
        </p:spPr>
        <p:txBody>
          <a:bodyPr>
            <a:spAutoFit/>
          </a:bodyPr>
          <a:lstStyle/>
          <a:p>
            <a:r>
              <a:rPr lang="es-ES_tradnl" sz="1200" b="1">
                <a:latin typeface="Arial" charset="0"/>
              </a:rPr>
              <a:t>4: Los routers frontera entre ISPs realizan traffic shaping sobre el tráfico saliente y traffic policing sobre el entrante (para cada clase). Opcionalmente remarcan paquetes</a:t>
            </a:r>
            <a:endParaRPr lang="es-ES" sz="1200" b="1">
              <a:latin typeface="Arial" charset="0"/>
            </a:endParaRPr>
          </a:p>
        </p:txBody>
      </p:sp>
      <p:sp>
        <p:nvSpPr>
          <p:cNvPr id="956458" name="Line 42"/>
          <p:cNvSpPr>
            <a:spLocks noChangeShapeType="1"/>
          </p:cNvSpPr>
          <p:nvPr/>
        </p:nvSpPr>
        <p:spPr bwMode="auto">
          <a:xfrm flipH="1">
            <a:off x="3851275" y="4759325"/>
            <a:ext cx="0" cy="327025"/>
          </a:xfrm>
          <a:prstGeom prst="line">
            <a:avLst/>
          </a:prstGeom>
          <a:noFill/>
          <a:ln w="9525">
            <a:solidFill>
              <a:schemeClr val="tx1"/>
            </a:solidFill>
            <a:round/>
            <a:headEnd/>
            <a:tailEnd type="triangle" w="med" len="med"/>
          </a:ln>
          <a:effectLst/>
        </p:spPr>
        <p:txBody>
          <a:bodyPr/>
          <a:lstStyle/>
          <a:p>
            <a:endParaRPr lang="es-ES"/>
          </a:p>
        </p:txBody>
      </p:sp>
      <p:sp>
        <p:nvSpPr>
          <p:cNvPr id="956459" name="Line 43"/>
          <p:cNvSpPr>
            <a:spLocks noChangeShapeType="1"/>
          </p:cNvSpPr>
          <p:nvPr/>
        </p:nvSpPr>
        <p:spPr bwMode="auto">
          <a:xfrm flipH="1">
            <a:off x="5292725" y="4767263"/>
            <a:ext cx="3175" cy="319087"/>
          </a:xfrm>
          <a:prstGeom prst="line">
            <a:avLst/>
          </a:prstGeom>
          <a:noFill/>
          <a:ln w="9525">
            <a:solidFill>
              <a:schemeClr val="tx1"/>
            </a:solidFill>
            <a:round/>
            <a:headEnd/>
            <a:tailEnd type="triangle" w="med" len="med"/>
          </a:ln>
          <a:effectLst/>
        </p:spPr>
        <p:txBody>
          <a:bodyPr/>
          <a:lstStyle/>
          <a:p>
            <a:endParaRPr lang="es-ES"/>
          </a:p>
        </p:txBody>
      </p:sp>
      <p:sp>
        <p:nvSpPr>
          <p:cNvPr id="956460" name="Line 44"/>
          <p:cNvSpPr>
            <a:spLocks noChangeShapeType="1"/>
          </p:cNvSpPr>
          <p:nvPr/>
        </p:nvSpPr>
        <p:spPr bwMode="auto">
          <a:xfrm flipH="1">
            <a:off x="2268538" y="1268413"/>
            <a:ext cx="1366837" cy="576262"/>
          </a:xfrm>
          <a:prstGeom prst="line">
            <a:avLst/>
          </a:prstGeom>
          <a:noFill/>
          <a:ln w="9525">
            <a:solidFill>
              <a:schemeClr val="tx1"/>
            </a:solidFill>
            <a:round/>
            <a:headEnd/>
            <a:tailEnd type="triangle" w="med" len="med"/>
          </a:ln>
          <a:effectLst/>
        </p:spPr>
        <p:txBody>
          <a:bodyPr/>
          <a:lstStyle/>
          <a:p>
            <a:endParaRPr lang="es-ES"/>
          </a:p>
        </p:txBody>
      </p:sp>
      <p:sp>
        <p:nvSpPr>
          <p:cNvPr id="956461" name="Line 45"/>
          <p:cNvSpPr>
            <a:spLocks noChangeShapeType="1"/>
          </p:cNvSpPr>
          <p:nvPr/>
        </p:nvSpPr>
        <p:spPr bwMode="auto">
          <a:xfrm>
            <a:off x="5795963" y="1341438"/>
            <a:ext cx="1296987" cy="503237"/>
          </a:xfrm>
          <a:prstGeom prst="line">
            <a:avLst/>
          </a:prstGeom>
          <a:noFill/>
          <a:ln w="9525">
            <a:solidFill>
              <a:schemeClr val="tx1"/>
            </a:solidFill>
            <a:round/>
            <a:headEnd/>
            <a:tailEnd type="triangle" w="med" len="med"/>
          </a:ln>
          <a:effectLst/>
        </p:spPr>
        <p:txBody>
          <a:bodyPr/>
          <a:lstStyle/>
          <a:p>
            <a:endParaRPr lang="es-ES"/>
          </a:p>
        </p:txBody>
      </p:sp>
      <p:sp>
        <p:nvSpPr>
          <p:cNvPr id="956462" name="Text Box 46"/>
          <p:cNvSpPr txBox="1">
            <a:spLocks noChangeArrowheads="1"/>
          </p:cNvSpPr>
          <p:nvPr/>
        </p:nvSpPr>
        <p:spPr bwMode="auto">
          <a:xfrm>
            <a:off x="2843213" y="5875338"/>
            <a:ext cx="3744912" cy="649287"/>
          </a:xfrm>
          <a:prstGeom prst="rect">
            <a:avLst/>
          </a:prstGeom>
          <a:noFill/>
          <a:ln w="9525">
            <a:solidFill>
              <a:schemeClr val="tx1"/>
            </a:solidFill>
            <a:miter lim="800000"/>
            <a:headEnd/>
            <a:tailEnd/>
          </a:ln>
          <a:effectLst/>
        </p:spPr>
        <p:txBody>
          <a:bodyPr>
            <a:spAutoFit/>
          </a:bodyPr>
          <a:lstStyle/>
          <a:p>
            <a:r>
              <a:rPr lang="es-ES_tradnl" sz="1200" b="1">
                <a:latin typeface="Arial" charset="0"/>
              </a:rPr>
              <a:t>5: Los routers interiores de ISP solo tienen que darle a cada paquete el trato que le corresponde según su DSCP, y pasar el valor inalterado</a:t>
            </a:r>
            <a:endParaRPr lang="es-ES" sz="1200" b="1">
              <a:latin typeface="Arial" charset="0"/>
            </a:endParaRPr>
          </a:p>
        </p:txBody>
      </p:sp>
      <p:sp>
        <p:nvSpPr>
          <p:cNvPr id="956463" name="Line 47"/>
          <p:cNvSpPr>
            <a:spLocks noChangeShapeType="1"/>
          </p:cNvSpPr>
          <p:nvPr/>
        </p:nvSpPr>
        <p:spPr bwMode="auto">
          <a:xfrm flipH="1" flipV="1">
            <a:off x="2916238" y="5300663"/>
            <a:ext cx="142875" cy="433387"/>
          </a:xfrm>
          <a:prstGeom prst="line">
            <a:avLst/>
          </a:prstGeom>
          <a:noFill/>
          <a:ln w="9525">
            <a:solidFill>
              <a:schemeClr val="tx1"/>
            </a:solidFill>
            <a:round/>
            <a:headEnd/>
            <a:tailEnd type="triangle" w="med" len="med"/>
          </a:ln>
          <a:effectLst/>
        </p:spPr>
        <p:txBody>
          <a:bodyPr/>
          <a:lstStyle/>
          <a:p>
            <a:endParaRPr lang="es-ES"/>
          </a:p>
        </p:txBody>
      </p:sp>
      <p:sp>
        <p:nvSpPr>
          <p:cNvPr id="956464" name="Line 48"/>
          <p:cNvSpPr>
            <a:spLocks noChangeShapeType="1"/>
          </p:cNvSpPr>
          <p:nvPr/>
        </p:nvSpPr>
        <p:spPr bwMode="auto">
          <a:xfrm flipV="1">
            <a:off x="6300788" y="5373688"/>
            <a:ext cx="71437" cy="431800"/>
          </a:xfrm>
          <a:prstGeom prst="line">
            <a:avLst/>
          </a:prstGeom>
          <a:noFill/>
          <a:ln w="9525">
            <a:solidFill>
              <a:schemeClr val="tx1"/>
            </a:solidFill>
            <a:round/>
            <a:headEnd/>
            <a:tailEnd type="triangle" w="med" len="med"/>
          </a:ln>
          <a:effectLst/>
        </p:spPr>
        <p:txBody>
          <a:bodyPr/>
          <a:lstStyle/>
          <a:p>
            <a:endParaRPr lang="es-ES"/>
          </a:p>
        </p:txBody>
      </p:sp>
      <p:sp>
        <p:nvSpPr>
          <p:cNvPr id="956465" name="Rectangle 49"/>
          <p:cNvSpPr>
            <a:spLocks noChangeArrowheads="1"/>
          </p:cNvSpPr>
          <p:nvPr/>
        </p:nvSpPr>
        <p:spPr bwMode="auto">
          <a:xfrm>
            <a:off x="290513" y="44450"/>
            <a:ext cx="8458200" cy="838200"/>
          </a:xfrm>
          <a:prstGeom prst="rect">
            <a:avLst/>
          </a:prstGeom>
          <a:noFill/>
          <a:ln w="9525">
            <a:noFill/>
            <a:miter lim="800000"/>
            <a:headEnd/>
            <a:tailEnd/>
          </a:ln>
          <a:effectLst/>
        </p:spPr>
        <p:txBody>
          <a:bodyPr anchor="ctr"/>
          <a:lstStyle/>
          <a:p>
            <a:pPr algn="ctr"/>
            <a:r>
              <a:rPr lang="en-US" sz="4000">
                <a:solidFill>
                  <a:schemeClr val="tx2"/>
                </a:solidFill>
              </a:rPr>
              <a:t>Funcionamiento de DiffServ en Internet</a:t>
            </a:r>
          </a:p>
        </p:txBody>
      </p:sp>
      <p:sp>
        <p:nvSpPr>
          <p:cNvPr id="956466" name="Oval 50"/>
          <p:cNvSpPr>
            <a:spLocks noChangeArrowheads="1"/>
          </p:cNvSpPr>
          <p:nvPr/>
        </p:nvSpPr>
        <p:spPr bwMode="auto">
          <a:xfrm>
            <a:off x="1042988" y="4149725"/>
            <a:ext cx="3457575" cy="1511300"/>
          </a:xfrm>
          <a:prstGeom prst="ellipse">
            <a:avLst/>
          </a:prstGeom>
          <a:noFill/>
          <a:ln w="9525">
            <a:solidFill>
              <a:schemeClr val="tx1"/>
            </a:solidFill>
            <a:prstDash val="sysDot"/>
            <a:round/>
            <a:headEnd/>
            <a:tailEnd/>
          </a:ln>
          <a:effectLst/>
        </p:spPr>
        <p:txBody>
          <a:bodyPr wrap="none" anchor="ctr"/>
          <a:lstStyle/>
          <a:p>
            <a:endParaRPr lang="es-ES"/>
          </a:p>
        </p:txBody>
      </p:sp>
      <p:sp>
        <p:nvSpPr>
          <p:cNvPr id="956467" name="Oval 51"/>
          <p:cNvSpPr>
            <a:spLocks noChangeArrowheads="1"/>
          </p:cNvSpPr>
          <p:nvPr/>
        </p:nvSpPr>
        <p:spPr bwMode="auto">
          <a:xfrm>
            <a:off x="4643438" y="4149725"/>
            <a:ext cx="3457575" cy="1655763"/>
          </a:xfrm>
          <a:prstGeom prst="ellipse">
            <a:avLst/>
          </a:prstGeom>
          <a:noFill/>
          <a:ln w="9525">
            <a:solidFill>
              <a:schemeClr val="tx1"/>
            </a:solidFill>
            <a:prstDash val="sysDot"/>
            <a:round/>
            <a:headEnd/>
            <a:tailEnd/>
          </a:ln>
          <a:effectLst/>
        </p:spPr>
        <p:txBody>
          <a:bodyPr wrap="none" anchor="ctr"/>
          <a:lstStyle/>
          <a:p>
            <a:endParaRPr lang="es-ES"/>
          </a:p>
        </p:txBody>
      </p:sp>
      <p:sp>
        <p:nvSpPr>
          <p:cNvPr id="956468" name="Text Box 52"/>
          <p:cNvSpPr txBox="1">
            <a:spLocks noChangeArrowheads="1"/>
          </p:cNvSpPr>
          <p:nvPr/>
        </p:nvSpPr>
        <p:spPr bwMode="auto">
          <a:xfrm>
            <a:off x="755650" y="5602288"/>
            <a:ext cx="1506538" cy="274637"/>
          </a:xfrm>
          <a:prstGeom prst="rect">
            <a:avLst/>
          </a:prstGeom>
          <a:noFill/>
          <a:ln w="9525">
            <a:noFill/>
            <a:miter lim="800000"/>
            <a:headEnd/>
            <a:tailEnd/>
          </a:ln>
          <a:effectLst/>
        </p:spPr>
        <p:txBody>
          <a:bodyPr wrap="none">
            <a:spAutoFit/>
          </a:bodyPr>
          <a:lstStyle/>
          <a:p>
            <a:r>
              <a:rPr lang="es-ES_tradnl" sz="1200" b="1">
                <a:latin typeface="Arial" charset="0"/>
              </a:rPr>
              <a:t>Dominio DiffServ I</a:t>
            </a:r>
            <a:endParaRPr lang="es-ES" sz="1200" b="1">
              <a:latin typeface="Arial" charset="0"/>
            </a:endParaRPr>
          </a:p>
        </p:txBody>
      </p:sp>
      <p:sp>
        <p:nvSpPr>
          <p:cNvPr id="956469" name="Text Box 53"/>
          <p:cNvSpPr txBox="1">
            <a:spLocks noChangeArrowheads="1"/>
          </p:cNvSpPr>
          <p:nvPr/>
        </p:nvSpPr>
        <p:spPr bwMode="auto">
          <a:xfrm>
            <a:off x="6967538" y="5734050"/>
            <a:ext cx="1549400" cy="274638"/>
          </a:xfrm>
          <a:prstGeom prst="rect">
            <a:avLst/>
          </a:prstGeom>
          <a:noFill/>
          <a:ln w="9525">
            <a:noFill/>
            <a:miter lim="800000"/>
            <a:headEnd/>
            <a:tailEnd/>
          </a:ln>
          <a:effectLst/>
        </p:spPr>
        <p:txBody>
          <a:bodyPr wrap="none">
            <a:spAutoFit/>
          </a:bodyPr>
          <a:lstStyle/>
          <a:p>
            <a:r>
              <a:rPr lang="es-ES_tradnl" sz="1200" b="1">
                <a:latin typeface="Arial" charset="0"/>
              </a:rPr>
              <a:t>Dominio DiffServ II</a:t>
            </a:r>
            <a:endParaRPr lang="es-ES" sz="12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64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5646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564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5644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5645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5645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5645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5645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5645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5645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5645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564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5645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5646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5646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564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6440" grpId="0" animBg="1"/>
      <p:bldP spid="956450" grpId="0" animBg="1"/>
      <p:bldP spid="956451" grpId="0" animBg="1"/>
      <p:bldP spid="956452" grpId="0" animBg="1"/>
      <p:bldP spid="956453" grpId="0" animBg="1"/>
      <p:bldP spid="956454" grpId="0" animBg="1"/>
      <p:bldP spid="956455" grpId="0" animBg="1"/>
      <p:bldP spid="956456" grpId="0" animBg="1"/>
      <p:bldP spid="956457" grpId="0" animBg="1"/>
      <p:bldP spid="956458" grpId="0" animBg="1"/>
      <p:bldP spid="956459" grpId="0" animBg="1"/>
      <p:bldP spid="956460" grpId="0" animBg="1"/>
      <p:bldP spid="956461" grpId="0" animBg="1"/>
      <p:bldP spid="956462" grpId="0" animBg="1"/>
      <p:bldP spid="956463" grpId="0" animBg="1"/>
      <p:bldP spid="95646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 Marcador de número de diapositiva"/>
          <p:cNvSpPr>
            <a:spLocks noGrp="1"/>
          </p:cNvSpPr>
          <p:nvPr>
            <p:ph type="sldNum" sz="quarter" idx="10"/>
          </p:nvPr>
        </p:nvSpPr>
        <p:spPr/>
        <p:txBody>
          <a:bodyPr/>
          <a:lstStyle/>
          <a:p>
            <a:r>
              <a:rPr lang="es-ES"/>
              <a:t>Ampliación Redes 6-</a:t>
            </a:r>
            <a:fld id="{A0DCA155-1A9A-48D0-B32F-95CDA1A83E7E}" type="slidenum">
              <a:rPr lang="es-ES"/>
              <a:pPr/>
              <a:t>59</a:t>
            </a:fld>
            <a:endParaRPr lang="es-ES"/>
          </a:p>
        </p:txBody>
      </p:sp>
      <p:pic>
        <p:nvPicPr>
          <p:cNvPr id="830468" name="Picture 4"/>
          <p:cNvPicPr>
            <a:picLocks noChangeAspect="1" noChangeArrowheads="1"/>
          </p:cNvPicPr>
          <p:nvPr/>
        </p:nvPicPr>
        <p:blipFill>
          <a:blip r:embed="rId3" cstate="print"/>
          <a:srcRect/>
          <a:stretch>
            <a:fillRect/>
          </a:stretch>
        </p:blipFill>
        <p:spPr bwMode="auto">
          <a:xfrm>
            <a:off x="206375" y="3473450"/>
            <a:ext cx="8613775" cy="2551113"/>
          </a:xfrm>
          <a:prstGeom prst="rect">
            <a:avLst/>
          </a:prstGeom>
          <a:noFill/>
          <a:ln w="9525">
            <a:noFill/>
            <a:miter lim="800000"/>
            <a:headEnd/>
            <a:tailEnd/>
          </a:ln>
          <a:effectLst/>
        </p:spPr>
      </p:pic>
      <p:sp>
        <p:nvSpPr>
          <p:cNvPr id="830469" name="Text Box 5"/>
          <p:cNvSpPr txBox="1">
            <a:spLocks noChangeArrowheads="1"/>
          </p:cNvSpPr>
          <p:nvPr/>
        </p:nvSpPr>
        <p:spPr bwMode="auto">
          <a:xfrm>
            <a:off x="250825" y="333375"/>
            <a:ext cx="8685213" cy="579438"/>
          </a:xfrm>
          <a:prstGeom prst="rect">
            <a:avLst/>
          </a:prstGeom>
          <a:noFill/>
          <a:ln w="9525">
            <a:noFill/>
            <a:miter lim="800000"/>
            <a:headEnd/>
            <a:tailEnd/>
          </a:ln>
          <a:effectLst/>
        </p:spPr>
        <p:txBody>
          <a:bodyPr wrap="none">
            <a:spAutoFit/>
          </a:bodyPr>
          <a:lstStyle/>
          <a:p>
            <a:r>
              <a:rPr lang="es-ES" sz="3200">
                <a:latin typeface="Arial" charset="0"/>
              </a:rPr>
              <a:t>Funciones QoS desempeñadas por  los routers</a:t>
            </a:r>
          </a:p>
        </p:txBody>
      </p:sp>
      <p:sp>
        <p:nvSpPr>
          <p:cNvPr id="830470" name="Text Box 6"/>
          <p:cNvSpPr txBox="1">
            <a:spLocks noChangeArrowheads="1"/>
          </p:cNvSpPr>
          <p:nvPr/>
        </p:nvSpPr>
        <p:spPr bwMode="auto">
          <a:xfrm>
            <a:off x="1258888" y="1981200"/>
            <a:ext cx="1747837" cy="730250"/>
          </a:xfrm>
          <a:prstGeom prst="rect">
            <a:avLst/>
          </a:prstGeom>
          <a:noFill/>
          <a:ln w="9525">
            <a:noFill/>
            <a:miter lim="800000"/>
            <a:headEnd/>
            <a:tailEnd/>
          </a:ln>
          <a:effectLst/>
        </p:spPr>
        <p:txBody>
          <a:bodyPr>
            <a:spAutoFit/>
          </a:bodyPr>
          <a:lstStyle/>
          <a:p>
            <a:pPr algn="ctr"/>
            <a:r>
              <a:rPr lang="es-ES" sz="1400" b="1">
                <a:latin typeface="Arial" charset="0"/>
              </a:rPr>
              <a:t>Identifica y separa paquetes en las diferentes clases</a:t>
            </a:r>
          </a:p>
        </p:txBody>
      </p:sp>
      <p:sp>
        <p:nvSpPr>
          <p:cNvPr id="830471" name="Text Box 7"/>
          <p:cNvSpPr txBox="1">
            <a:spLocks noChangeArrowheads="1"/>
          </p:cNvSpPr>
          <p:nvPr/>
        </p:nvSpPr>
        <p:spPr bwMode="auto">
          <a:xfrm>
            <a:off x="3132138" y="1847850"/>
            <a:ext cx="1655762" cy="1368425"/>
          </a:xfrm>
          <a:prstGeom prst="rect">
            <a:avLst/>
          </a:prstGeom>
          <a:noFill/>
          <a:ln w="9525">
            <a:noFill/>
            <a:miter lim="800000"/>
            <a:headEnd/>
            <a:tailEnd/>
          </a:ln>
          <a:effectLst/>
        </p:spPr>
        <p:txBody>
          <a:bodyPr>
            <a:spAutoFit/>
          </a:bodyPr>
          <a:lstStyle/>
          <a:p>
            <a:pPr algn="ctr"/>
            <a:r>
              <a:rPr lang="es-ES" sz="1400" b="1">
                <a:latin typeface="Arial" charset="0"/>
              </a:rPr>
              <a:t>Descarta paquetes que exceden el SLA para garantizar la integridad de la red</a:t>
            </a:r>
          </a:p>
        </p:txBody>
      </p:sp>
      <p:sp>
        <p:nvSpPr>
          <p:cNvPr id="830472" name="Text Box 8"/>
          <p:cNvSpPr txBox="1">
            <a:spLocks noChangeArrowheads="1"/>
          </p:cNvSpPr>
          <p:nvPr/>
        </p:nvSpPr>
        <p:spPr bwMode="auto">
          <a:xfrm>
            <a:off x="4714875" y="1844675"/>
            <a:ext cx="1512888" cy="942975"/>
          </a:xfrm>
          <a:prstGeom prst="rect">
            <a:avLst/>
          </a:prstGeom>
          <a:noFill/>
          <a:ln w="9525">
            <a:noFill/>
            <a:miter lim="800000"/>
            <a:headEnd/>
            <a:tailEnd/>
          </a:ln>
          <a:effectLst/>
        </p:spPr>
        <p:txBody>
          <a:bodyPr>
            <a:spAutoFit/>
          </a:bodyPr>
          <a:lstStyle/>
          <a:p>
            <a:pPr algn="ctr"/>
            <a:r>
              <a:rPr lang="es-ES" sz="1400" b="1">
                <a:latin typeface="Arial" charset="0"/>
              </a:rPr>
              <a:t>Asigna a cada paquete el DSCP que le corresponde</a:t>
            </a:r>
          </a:p>
        </p:txBody>
      </p:sp>
      <p:sp>
        <p:nvSpPr>
          <p:cNvPr id="830473" name="Text Box 9"/>
          <p:cNvSpPr txBox="1">
            <a:spLocks noChangeArrowheads="1"/>
          </p:cNvSpPr>
          <p:nvPr/>
        </p:nvSpPr>
        <p:spPr bwMode="auto">
          <a:xfrm>
            <a:off x="6207125" y="1196975"/>
            <a:ext cx="1533525" cy="2219325"/>
          </a:xfrm>
          <a:prstGeom prst="rect">
            <a:avLst/>
          </a:prstGeom>
          <a:noFill/>
          <a:ln w="9525">
            <a:noFill/>
            <a:miter lim="800000"/>
            <a:headEnd/>
            <a:tailEnd/>
          </a:ln>
          <a:effectLst/>
        </p:spPr>
        <p:txBody>
          <a:bodyPr>
            <a:spAutoFit/>
          </a:bodyPr>
          <a:lstStyle/>
          <a:p>
            <a:pPr algn="ctr"/>
            <a:r>
              <a:rPr lang="es-ES" sz="1400" b="1">
                <a:latin typeface="Arial" charset="0"/>
              </a:rPr>
              <a:t>Coloca cada paquete en la cola que le corresponde. Descarta los que superan el umbral acordado de ocupación del buffer</a:t>
            </a:r>
          </a:p>
        </p:txBody>
      </p:sp>
      <p:sp>
        <p:nvSpPr>
          <p:cNvPr id="830474" name="Text Box 10"/>
          <p:cNvSpPr txBox="1">
            <a:spLocks noChangeArrowheads="1"/>
          </p:cNvSpPr>
          <p:nvPr/>
        </p:nvSpPr>
        <p:spPr bwMode="auto">
          <a:xfrm>
            <a:off x="7648575" y="1557338"/>
            <a:ext cx="1171575" cy="1581150"/>
          </a:xfrm>
          <a:prstGeom prst="rect">
            <a:avLst/>
          </a:prstGeom>
          <a:noFill/>
          <a:ln w="9525">
            <a:noFill/>
            <a:miter lim="800000"/>
            <a:headEnd/>
            <a:tailEnd/>
          </a:ln>
          <a:effectLst/>
        </p:spPr>
        <p:txBody>
          <a:bodyPr>
            <a:spAutoFit/>
          </a:bodyPr>
          <a:lstStyle/>
          <a:p>
            <a:pPr algn="ctr"/>
            <a:r>
              <a:rPr lang="es-ES" sz="1400" b="1">
                <a:latin typeface="Arial" charset="0"/>
              </a:rPr>
              <a:t>Controla (suaviza) ráfagas y conforma tráfico para enviar por la interfaz</a:t>
            </a:r>
          </a:p>
        </p:txBody>
      </p:sp>
      <p:sp>
        <p:nvSpPr>
          <p:cNvPr id="830476" name="Line 12"/>
          <p:cNvSpPr>
            <a:spLocks noChangeShapeType="1"/>
          </p:cNvSpPr>
          <p:nvPr/>
        </p:nvSpPr>
        <p:spPr bwMode="auto">
          <a:xfrm>
            <a:off x="7740650" y="1196975"/>
            <a:ext cx="0" cy="5184775"/>
          </a:xfrm>
          <a:prstGeom prst="line">
            <a:avLst/>
          </a:prstGeom>
          <a:noFill/>
          <a:ln w="9525">
            <a:solidFill>
              <a:schemeClr val="tx1"/>
            </a:solidFill>
            <a:prstDash val="sysDot"/>
            <a:round/>
            <a:headEnd/>
            <a:tailEnd/>
          </a:ln>
          <a:effectLst/>
        </p:spPr>
        <p:txBody>
          <a:bodyPr/>
          <a:lstStyle/>
          <a:p>
            <a:endParaRPr lang="es-ES"/>
          </a:p>
        </p:txBody>
      </p:sp>
      <p:sp>
        <p:nvSpPr>
          <p:cNvPr id="830477" name="Line 13"/>
          <p:cNvSpPr>
            <a:spLocks noChangeShapeType="1"/>
          </p:cNvSpPr>
          <p:nvPr/>
        </p:nvSpPr>
        <p:spPr bwMode="auto">
          <a:xfrm>
            <a:off x="6227763" y="1196975"/>
            <a:ext cx="0" cy="5184775"/>
          </a:xfrm>
          <a:prstGeom prst="line">
            <a:avLst/>
          </a:prstGeom>
          <a:noFill/>
          <a:ln w="9525">
            <a:solidFill>
              <a:schemeClr val="tx1"/>
            </a:solidFill>
            <a:prstDash val="sysDot"/>
            <a:round/>
            <a:headEnd/>
            <a:tailEnd/>
          </a:ln>
          <a:effectLst/>
        </p:spPr>
        <p:txBody>
          <a:bodyPr/>
          <a:lstStyle/>
          <a:p>
            <a:endParaRPr lang="es-ES"/>
          </a:p>
        </p:txBody>
      </p:sp>
      <p:sp>
        <p:nvSpPr>
          <p:cNvPr id="830478" name="Line 14"/>
          <p:cNvSpPr>
            <a:spLocks noChangeShapeType="1"/>
          </p:cNvSpPr>
          <p:nvPr/>
        </p:nvSpPr>
        <p:spPr bwMode="auto">
          <a:xfrm>
            <a:off x="4787900" y="1196975"/>
            <a:ext cx="0" cy="5184775"/>
          </a:xfrm>
          <a:prstGeom prst="line">
            <a:avLst/>
          </a:prstGeom>
          <a:noFill/>
          <a:ln w="9525">
            <a:solidFill>
              <a:schemeClr val="tx1"/>
            </a:solidFill>
            <a:prstDash val="sysDot"/>
            <a:round/>
            <a:headEnd/>
            <a:tailEnd/>
          </a:ln>
          <a:effectLst/>
        </p:spPr>
        <p:txBody>
          <a:bodyPr/>
          <a:lstStyle/>
          <a:p>
            <a:endParaRPr lang="es-ES"/>
          </a:p>
        </p:txBody>
      </p:sp>
      <p:sp>
        <p:nvSpPr>
          <p:cNvPr id="830479" name="Line 15"/>
          <p:cNvSpPr>
            <a:spLocks noChangeShapeType="1"/>
          </p:cNvSpPr>
          <p:nvPr/>
        </p:nvSpPr>
        <p:spPr bwMode="auto">
          <a:xfrm>
            <a:off x="3132138" y="1196975"/>
            <a:ext cx="0" cy="5184775"/>
          </a:xfrm>
          <a:prstGeom prst="line">
            <a:avLst/>
          </a:prstGeom>
          <a:noFill/>
          <a:ln w="9525">
            <a:solidFill>
              <a:schemeClr val="tx1"/>
            </a:solidFill>
            <a:prstDash val="sysDot"/>
            <a:round/>
            <a:headEnd/>
            <a:tailEnd/>
          </a:ln>
          <a:effectLst/>
        </p:spPr>
        <p:txBody>
          <a:bodyPr/>
          <a:lstStyle/>
          <a:p>
            <a:endParaRPr lang="es-ES"/>
          </a:p>
        </p:txBody>
      </p:sp>
      <p:sp>
        <p:nvSpPr>
          <p:cNvPr id="830480" name="Line 16"/>
          <p:cNvSpPr>
            <a:spLocks noChangeShapeType="1"/>
          </p:cNvSpPr>
          <p:nvPr/>
        </p:nvSpPr>
        <p:spPr bwMode="auto">
          <a:xfrm>
            <a:off x="468313" y="1196975"/>
            <a:ext cx="0" cy="5184775"/>
          </a:xfrm>
          <a:prstGeom prst="line">
            <a:avLst/>
          </a:prstGeom>
          <a:noFill/>
          <a:ln w="9525">
            <a:solidFill>
              <a:schemeClr val="tx1"/>
            </a:solidFill>
            <a:prstDash val="sysDot"/>
            <a:round/>
            <a:headEnd/>
            <a:tailEnd/>
          </a:ln>
          <a:effectLst/>
        </p:spPr>
        <p:txBody>
          <a:bodyPr/>
          <a:lstStyle/>
          <a:p>
            <a:endParaRPr lang="es-ES"/>
          </a:p>
        </p:txBody>
      </p:sp>
      <p:sp>
        <p:nvSpPr>
          <p:cNvPr id="830481" name="Line 17"/>
          <p:cNvSpPr>
            <a:spLocks noChangeShapeType="1"/>
          </p:cNvSpPr>
          <p:nvPr/>
        </p:nvSpPr>
        <p:spPr bwMode="auto">
          <a:xfrm>
            <a:off x="8820150" y="1196975"/>
            <a:ext cx="0" cy="5184775"/>
          </a:xfrm>
          <a:prstGeom prst="line">
            <a:avLst/>
          </a:prstGeom>
          <a:noFill/>
          <a:ln w="9525">
            <a:solidFill>
              <a:schemeClr val="tx1"/>
            </a:solidFill>
            <a:prstDash val="sysDot"/>
            <a:round/>
            <a:headEnd/>
            <a:tailEnd/>
          </a:ln>
          <a:effectLst/>
        </p:spPr>
        <p:txBody>
          <a:bodyPr/>
          <a:lstStyle/>
          <a:p>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1 Marcador de número de diapositiva"/>
          <p:cNvSpPr>
            <a:spLocks noGrp="1"/>
          </p:cNvSpPr>
          <p:nvPr>
            <p:ph type="sldNum" sz="quarter" idx="10"/>
          </p:nvPr>
        </p:nvSpPr>
        <p:spPr/>
        <p:txBody>
          <a:bodyPr/>
          <a:lstStyle/>
          <a:p>
            <a:r>
              <a:rPr lang="es-ES"/>
              <a:t>Ampliación Redes 6-</a:t>
            </a:r>
            <a:fld id="{6E2934A3-91E6-4AD9-9246-ADFA96C8C548}" type="slidenum">
              <a:rPr lang="es-ES"/>
              <a:pPr/>
              <a:t>6</a:t>
            </a:fld>
            <a:endParaRPr lang="es-ES"/>
          </a:p>
        </p:txBody>
      </p:sp>
      <p:sp>
        <p:nvSpPr>
          <p:cNvPr id="736258" name="Rectangle 2"/>
          <p:cNvSpPr>
            <a:spLocks noChangeArrowheads="1"/>
          </p:cNvSpPr>
          <p:nvPr/>
        </p:nvSpPr>
        <p:spPr bwMode="auto">
          <a:xfrm>
            <a:off x="468313" y="609600"/>
            <a:ext cx="8207375" cy="1143000"/>
          </a:xfrm>
          <a:prstGeom prst="rect">
            <a:avLst/>
          </a:prstGeom>
          <a:noFill/>
          <a:ln w="9525">
            <a:noFill/>
            <a:miter lim="800000"/>
            <a:headEnd/>
            <a:tailEnd/>
          </a:ln>
          <a:effectLst/>
        </p:spPr>
        <p:txBody>
          <a:bodyPr anchor="ctr"/>
          <a:lstStyle/>
          <a:p>
            <a:pPr algn="ctr"/>
            <a:r>
              <a:rPr lang="es-ES_tradnl" sz="4000">
                <a:solidFill>
                  <a:schemeClr val="tx2"/>
                </a:solidFill>
                <a:latin typeface="Arial" charset="0"/>
              </a:rPr>
              <a:t>Parámetros de Calidad de Servicio</a:t>
            </a:r>
          </a:p>
        </p:txBody>
      </p:sp>
      <p:graphicFrame>
        <p:nvGraphicFramePr>
          <p:cNvPr id="736367" name="Group 111"/>
          <p:cNvGraphicFramePr>
            <a:graphicFrameLocks noGrp="1"/>
          </p:cNvGraphicFramePr>
          <p:nvPr/>
        </p:nvGraphicFramePr>
        <p:xfrm>
          <a:off x="611188" y="2257425"/>
          <a:ext cx="8207375" cy="3121597"/>
        </p:xfrm>
        <a:graphic>
          <a:graphicData uri="http://schemas.openxmlformats.org/drawingml/2006/table">
            <a:tbl>
              <a:tblPr/>
              <a:tblGrid>
                <a:gridCol w="2016125"/>
                <a:gridCol w="1212850"/>
                <a:gridCol w="4978400"/>
              </a:tblGrid>
              <a:tr h="506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Parámetro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Unidades</a:t>
                      </a:r>
                      <a:endParaRPr kumimoji="0" lang="es-E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Significado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Ancho de Banda (bandwidth)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Kb/s</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Indica el caudal máximo que se puede transmitir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Retardo (delay) o latencia (latency)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ms</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El tiempo medio que tardan en llegar los paquetes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8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Jitter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ms</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La fluctuación que se puede producir en el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Retardo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Tasa de pérdidas (loss rate)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a:t>
                      </a:r>
                      <a:endParaRPr kumimoji="0" lang="es-E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Proporción de paquetes perdidos respecto de los enviados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63278D68-AB15-43CE-ACD3-A2C5845A8F42}" type="slidenum">
              <a:rPr lang="es-ES"/>
              <a:pPr/>
              <a:t>60</a:t>
            </a:fld>
            <a:endParaRPr lang="es-ES"/>
          </a:p>
        </p:txBody>
      </p:sp>
      <p:sp>
        <p:nvSpPr>
          <p:cNvPr id="331778" name="Rectangle 2"/>
          <p:cNvSpPr>
            <a:spLocks noGrp="1" noChangeArrowheads="1"/>
          </p:cNvSpPr>
          <p:nvPr>
            <p:ph type="title"/>
          </p:nvPr>
        </p:nvSpPr>
        <p:spPr>
          <a:xfrm>
            <a:off x="685800" y="476250"/>
            <a:ext cx="7772400" cy="1143000"/>
          </a:xfrm>
        </p:spPr>
        <p:txBody>
          <a:bodyPr/>
          <a:lstStyle/>
          <a:p>
            <a:r>
              <a:rPr lang="es-ES_tradnl"/>
              <a:t>IntServ </a:t>
            </a:r>
            <a:r>
              <a:rPr lang="es-ES_tradnl" i="1"/>
              <a:t>vs</a:t>
            </a:r>
            <a:r>
              <a:rPr lang="es-ES_tradnl"/>
              <a:t> DiffServ</a:t>
            </a:r>
            <a:endParaRPr lang="es-ES"/>
          </a:p>
        </p:txBody>
      </p:sp>
      <p:sp>
        <p:nvSpPr>
          <p:cNvPr id="331779" name="Rectangle 3"/>
          <p:cNvSpPr>
            <a:spLocks noGrp="1" noChangeArrowheads="1"/>
          </p:cNvSpPr>
          <p:nvPr>
            <p:ph type="body" idx="1"/>
          </p:nvPr>
        </p:nvSpPr>
        <p:spPr>
          <a:xfrm>
            <a:off x="685800" y="1543050"/>
            <a:ext cx="7772400" cy="4419600"/>
          </a:xfrm>
        </p:spPr>
        <p:txBody>
          <a:bodyPr/>
          <a:lstStyle/>
          <a:p>
            <a:pPr>
              <a:lnSpc>
                <a:spcPct val="90000"/>
              </a:lnSpc>
            </a:pPr>
            <a:r>
              <a:rPr lang="es-ES_tradnl" sz="2800"/>
              <a:t>IntServ fue desarrollado con anterioridad a DiffServ. Sin embargo DiffServ se ha extendido más que IntServ</a:t>
            </a:r>
          </a:p>
          <a:p>
            <a:pPr>
              <a:lnSpc>
                <a:spcPct val="90000"/>
              </a:lnSpc>
            </a:pPr>
            <a:r>
              <a:rPr lang="es-ES_tradnl" sz="2800"/>
              <a:t>DiffServ permite agregar flujos, el modelo es </a:t>
            </a:r>
            <a:r>
              <a:rPr lang="es-ES_tradnl" sz="2800" u="sng"/>
              <a:t>escalable</a:t>
            </a:r>
            <a:r>
              <a:rPr lang="es-ES_tradnl" sz="2800"/>
              <a:t>.</a:t>
            </a:r>
          </a:p>
          <a:p>
            <a:pPr>
              <a:lnSpc>
                <a:spcPct val="90000"/>
              </a:lnSpc>
            </a:pPr>
            <a:r>
              <a:rPr lang="es-ES_tradnl" sz="2800"/>
              <a:t>Debido a estas diferencias muchos fabricantes de routers implementan versiones eficientes de DiffServ, pero no de IntServ. </a:t>
            </a:r>
          </a:p>
          <a:p>
            <a:pPr>
              <a:lnSpc>
                <a:spcPct val="90000"/>
              </a:lnSpc>
            </a:pPr>
            <a:r>
              <a:rPr lang="es-ES_tradnl" sz="2800"/>
              <a:t>Actualmente muchos ISP implementan DiffServ.</a:t>
            </a:r>
          </a:p>
          <a:p>
            <a:pPr>
              <a:lnSpc>
                <a:spcPct val="90000"/>
              </a:lnSpc>
            </a:pPr>
            <a:r>
              <a:rPr lang="es-ES_tradnl" sz="2800"/>
              <a:t>Qbone (red expermiental de QoS en Internet 2) utiliza el modelo DiffServ.</a:t>
            </a:r>
            <a:endParaRPr lang="es-E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C0408DBD-73B9-4BB4-AE3B-42FB1A22B94A}" type="slidenum">
              <a:rPr lang="es-ES"/>
              <a:pPr/>
              <a:t>61</a:t>
            </a:fld>
            <a:endParaRPr lang="es-ES"/>
          </a:p>
        </p:txBody>
      </p:sp>
      <p:sp>
        <p:nvSpPr>
          <p:cNvPr id="928770" name="Rectangle 2"/>
          <p:cNvSpPr>
            <a:spLocks noGrp="1" noChangeArrowheads="1"/>
          </p:cNvSpPr>
          <p:nvPr>
            <p:ph type="title"/>
          </p:nvPr>
        </p:nvSpPr>
        <p:spPr/>
        <p:txBody>
          <a:bodyPr/>
          <a:lstStyle/>
          <a:p>
            <a:r>
              <a:rPr lang="es-ES_tradnl"/>
              <a:t>Sumario</a:t>
            </a:r>
            <a:endParaRPr lang="es-ES"/>
          </a:p>
        </p:txBody>
      </p:sp>
      <p:sp>
        <p:nvSpPr>
          <p:cNvPr id="928771" name="Rectangle 3"/>
          <p:cNvSpPr>
            <a:spLocks noGrp="1" noChangeArrowheads="1"/>
          </p:cNvSpPr>
          <p:nvPr>
            <p:ph type="body" idx="1"/>
          </p:nvPr>
        </p:nvSpPr>
        <p:spPr/>
        <p:txBody>
          <a:bodyPr/>
          <a:lstStyle/>
          <a:p>
            <a:pPr>
              <a:lnSpc>
                <a:spcPct val="90000"/>
              </a:lnSpc>
            </a:pPr>
            <a:r>
              <a:rPr lang="es-ES_tradnl" sz="2800" dirty="0"/>
              <a:t>Concepto de Calidad de Servicio</a:t>
            </a:r>
          </a:p>
          <a:p>
            <a:pPr>
              <a:lnSpc>
                <a:spcPct val="90000"/>
              </a:lnSpc>
            </a:pPr>
            <a:r>
              <a:rPr lang="es-ES_tradnl" sz="2800" dirty="0"/>
              <a:t>Calidad de Servicio en Internet </a:t>
            </a:r>
          </a:p>
          <a:p>
            <a:pPr lvl="1">
              <a:lnSpc>
                <a:spcPct val="90000"/>
              </a:lnSpc>
            </a:pPr>
            <a:r>
              <a:rPr lang="es-ES_tradnl" sz="2400" dirty="0"/>
              <a:t>Octeto </a:t>
            </a:r>
            <a:r>
              <a:rPr lang="es-ES_tradnl" sz="2400" dirty="0" err="1"/>
              <a:t>ToS</a:t>
            </a:r>
            <a:r>
              <a:rPr lang="es-ES_tradnl" sz="2400" dirty="0"/>
              <a:t> en IPv4</a:t>
            </a:r>
          </a:p>
          <a:p>
            <a:pPr lvl="1">
              <a:lnSpc>
                <a:spcPct val="90000"/>
              </a:lnSpc>
            </a:pPr>
            <a:r>
              <a:rPr lang="es-ES_tradnl" sz="2400" dirty="0"/>
              <a:t>Modelo </a:t>
            </a:r>
            <a:r>
              <a:rPr lang="es-ES_tradnl" sz="2400" dirty="0" err="1"/>
              <a:t>IntServ</a:t>
            </a:r>
            <a:r>
              <a:rPr lang="es-ES_tradnl" sz="2400" dirty="0"/>
              <a:t> y protocolo RSVP</a:t>
            </a:r>
          </a:p>
          <a:p>
            <a:pPr lvl="1">
              <a:lnSpc>
                <a:spcPct val="90000"/>
              </a:lnSpc>
            </a:pPr>
            <a:r>
              <a:rPr lang="es-ES_tradnl" sz="2400" dirty="0"/>
              <a:t>Prioridad y etiqueta de flujo en IPv6</a:t>
            </a:r>
          </a:p>
          <a:p>
            <a:pPr lvl="1">
              <a:lnSpc>
                <a:spcPct val="90000"/>
              </a:lnSpc>
            </a:pPr>
            <a:r>
              <a:rPr lang="es-ES_tradnl" sz="2400" dirty="0"/>
              <a:t>Modelo </a:t>
            </a:r>
            <a:r>
              <a:rPr lang="es-ES_tradnl" sz="2400" dirty="0" err="1"/>
              <a:t>DiffServ</a:t>
            </a:r>
            <a:endParaRPr lang="es-ES_tradnl" sz="2400" dirty="0"/>
          </a:p>
          <a:p>
            <a:pPr>
              <a:lnSpc>
                <a:spcPct val="90000"/>
              </a:lnSpc>
            </a:pPr>
            <a:r>
              <a:rPr lang="es-ES_tradnl" sz="2800" b="1" dirty="0">
                <a:solidFill>
                  <a:srgbClr val="FF0000"/>
                </a:solidFill>
              </a:rPr>
              <a:t>Calidad de servicio en </a:t>
            </a:r>
            <a:r>
              <a:rPr lang="es-ES_tradnl" sz="2800" b="1" dirty="0" err="1">
                <a:solidFill>
                  <a:srgbClr val="FF0000"/>
                </a:solidFill>
              </a:rPr>
              <a:t>LANs</a:t>
            </a:r>
            <a:endParaRPr lang="es-ES_tradnl" sz="2800" b="1" dirty="0">
              <a:solidFill>
                <a:srgbClr val="FF0000"/>
              </a:solidFill>
            </a:endParaRPr>
          </a:p>
          <a:p>
            <a:pPr>
              <a:lnSpc>
                <a:spcPct val="90000"/>
              </a:lnSpc>
            </a:pPr>
            <a:r>
              <a:rPr lang="es-ES_tradnl" sz="2800" dirty="0"/>
              <a:t>Control de congestión en </a:t>
            </a:r>
            <a:r>
              <a:rPr lang="es-ES_tradnl" sz="2800" dirty="0" smtClean="0"/>
              <a:t>Internet</a:t>
            </a:r>
            <a:endParaRPr lang="es-ES_tradnl" sz="28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32E5F4F3-3A81-4797-859B-604B18AD7EA0}" type="slidenum">
              <a:rPr lang="es-ES"/>
              <a:pPr/>
              <a:t>62</a:t>
            </a:fld>
            <a:endParaRPr lang="es-ES"/>
          </a:p>
        </p:txBody>
      </p:sp>
      <p:sp>
        <p:nvSpPr>
          <p:cNvPr id="891906" name="Rectangle 2"/>
          <p:cNvSpPr>
            <a:spLocks noGrp="1" noChangeArrowheads="1"/>
          </p:cNvSpPr>
          <p:nvPr>
            <p:ph type="title"/>
          </p:nvPr>
        </p:nvSpPr>
        <p:spPr>
          <a:xfrm>
            <a:off x="684213" y="404813"/>
            <a:ext cx="7772400" cy="998537"/>
          </a:xfrm>
        </p:spPr>
        <p:txBody>
          <a:bodyPr/>
          <a:lstStyle/>
          <a:p>
            <a:r>
              <a:rPr lang="es-ES_tradnl" sz="4000"/>
              <a:t>QoS en LANs</a:t>
            </a:r>
          </a:p>
        </p:txBody>
      </p:sp>
      <p:sp>
        <p:nvSpPr>
          <p:cNvPr id="891907" name="Rectangle 3"/>
          <p:cNvSpPr>
            <a:spLocks noGrp="1" noChangeArrowheads="1"/>
          </p:cNvSpPr>
          <p:nvPr>
            <p:ph type="body" idx="1"/>
          </p:nvPr>
        </p:nvSpPr>
        <p:spPr>
          <a:xfrm>
            <a:off x="685800" y="1557338"/>
            <a:ext cx="7772400" cy="4538662"/>
          </a:xfrm>
        </p:spPr>
        <p:txBody>
          <a:bodyPr/>
          <a:lstStyle/>
          <a:p>
            <a:pPr>
              <a:lnSpc>
                <a:spcPct val="80000"/>
              </a:lnSpc>
            </a:pPr>
            <a:r>
              <a:rPr lang="es-ES_tradnl" sz="2400"/>
              <a:t>Desarrollada en 802.1p y 802.1Q</a:t>
            </a:r>
          </a:p>
          <a:p>
            <a:pPr>
              <a:lnSpc>
                <a:spcPct val="80000"/>
              </a:lnSpc>
            </a:pPr>
            <a:r>
              <a:rPr lang="es-ES_tradnl" sz="2400"/>
              <a:t>Campo prioridad de tres bits. Hasta ocho niveles o ‘clases’ posibles (modelo sin información de estado, similar a DiffServ).</a:t>
            </a:r>
          </a:p>
          <a:p>
            <a:pPr>
              <a:lnSpc>
                <a:spcPct val="80000"/>
              </a:lnSpc>
            </a:pPr>
            <a:r>
              <a:rPr lang="es-ES_tradnl" sz="2400"/>
              <a:t>La prioridad va anotada en la etiqueta de VLAN. Consecuencia: solo puede utilizarse QoS en enlaces ‘trunk’.</a:t>
            </a:r>
          </a:p>
          <a:p>
            <a:pPr>
              <a:lnSpc>
                <a:spcPct val="80000"/>
              </a:lnSpc>
            </a:pPr>
            <a:r>
              <a:rPr lang="es-ES_tradnl" sz="2400"/>
              <a:t>Interés limitado dada la posibilidad en la LAN de sobredimensionar a bajo costo</a:t>
            </a:r>
          </a:p>
          <a:p>
            <a:pPr>
              <a:lnSpc>
                <a:spcPct val="80000"/>
              </a:lnSpc>
            </a:pPr>
            <a:r>
              <a:rPr lang="es-ES_tradnl" sz="2400"/>
              <a:t>Normalmente la QoS de LAN va asociada a la QoS a nivel de red, haciendo una equivalencia de prioridades 802.1p a tipos de servicio IntServ o DiffServ( más fácil con DiffServ)</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1 Marcador de número de diapositiva"/>
          <p:cNvSpPr>
            <a:spLocks noGrp="1"/>
          </p:cNvSpPr>
          <p:nvPr>
            <p:ph type="sldNum" sz="quarter" idx="10"/>
          </p:nvPr>
        </p:nvSpPr>
        <p:spPr/>
        <p:txBody>
          <a:bodyPr/>
          <a:lstStyle/>
          <a:p>
            <a:r>
              <a:rPr lang="es-ES"/>
              <a:t>Ampliación Redes 6-</a:t>
            </a:r>
            <a:fld id="{415156D4-593F-4224-B5F6-099848AAE5C3}" type="slidenum">
              <a:rPr lang="es-ES"/>
              <a:pPr/>
              <a:t>63</a:t>
            </a:fld>
            <a:endParaRPr lang="es-ES"/>
          </a:p>
        </p:txBody>
      </p:sp>
      <p:sp>
        <p:nvSpPr>
          <p:cNvPr id="893954" name="Rectangle 2"/>
          <p:cNvSpPr>
            <a:spLocks noChangeArrowheads="1"/>
          </p:cNvSpPr>
          <p:nvPr/>
        </p:nvSpPr>
        <p:spPr bwMode="auto">
          <a:xfrm>
            <a:off x="3854450" y="2786063"/>
            <a:ext cx="1492250" cy="692150"/>
          </a:xfrm>
          <a:prstGeom prst="rect">
            <a:avLst/>
          </a:prstGeom>
          <a:solidFill>
            <a:srgbClr val="FFFF00"/>
          </a:solidFill>
          <a:ln w="25400">
            <a:solidFill>
              <a:schemeClr val="tx1"/>
            </a:solidFill>
            <a:miter lim="800000"/>
            <a:headEnd/>
            <a:tailEnd/>
          </a:ln>
          <a:effectLst/>
        </p:spPr>
        <p:txBody>
          <a:bodyPr wrap="none" anchor="ctr"/>
          <a:lstStyle/>
          <a:p>
            <a:endParaRPr lang="es-ES"/>
          </a:p>
        </p:txBody>
      </p:sp>
      <p:graphicFrame>
        <p:nvGraphicFramePr>
          <p:cNvPr id="893955" name="Group 3"/>
          <p:cNvGraphicFramePr>
            <a:graphicFrameLocks noGrp="1"/>
          </p:cNvGraphicFramePr>
          <p:nvPr/>
        </p:nvGraphicFramePr>
        <p:xfrm>
          <a:off x="1331913" y="1274763"/>
          <a:ext cx="6140450" cy="641350"/>
        </p:xfrm>
        <a:graphic>
          <a:graphicData uri="http://schemas.openxmlformats.org/drawingml/2006/table">
            <a:tbl>
              <a:tblPr/>
              <a:tblGrid>
                <a:gridCol w="1123950"/>
                <a:gridCol w="1397000"/>
                <a:gridCol w="1136650"/>
                <a:gridCol w="717550"/>
                <a:gridCol w="1123950"/>
                <a:gridCol w="641350"/>
              </a:tblGrid>
              <a:tr h="641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Dir. MAC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Destino</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Dir.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MAC Origen</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Ethertype/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Longitud</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Datos</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Relleno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(opcional)</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CRC</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93971" name="Rectangle 19"/>
          <p:cNvSpPr>
            <a:spLocks noChangeArrowheads="1"/>
          </p:cNvSpPr>
          <p:nvPr/>
        </p:nvSpPr>
        <p:spPr bwMode="auto">
          <a:xfrm>
            <a:off x="901700" y="260350"/>
            <a:ext cx="7772400" cy="709613"/>
          </a:xfrm>
          <a:prstGeom prst="rect">
            <a:avLst/>
          </a:prstGeom>
          <a:noFill/>
          <a:ln w="9525">
            <a:noFill/>
            <a:miter lim="800000"/>
            <a:headEnd/>
            <a:tailEnd/>
          </a:ln>
          <a:effectLst/>
        </p:spPr>
        <p:txBody>
          <a:bodyPr anchor="ctr"/>
          <a:lstStyle/>
          <a:p>
            <a:pPr algn="ctr"/>
            <a:r>
              <a:rPr lang="es-ES">
                <a:solidFill>
                  <a:schemeClr val="tx2"/>
                </a:solidFill>
                <a:latin typeface="Arial" charset="0"/>
              </a:rPr>
              <a:t>Etiquetado de tramas según 802.1Q</a:t>
            </a:r>
          </a:p>
        </p:txBody>
      </p:sp>
      <p:graphicFrame>
        <p:nvGraphicFramePr>
          <p:cNvPr id="893972" name="Group 20"/>
          <p:cNvGraphicFramePr>
            <a:graphicFrameLocks noGrp="1"/>
          </p:cNvGraphicFramePr>
          <p:nvPr/>
        </p:nvGraphicFramePr>
        <p:xfrm>
          <a:off x="1331913" y="2786063"/>
          <a:ext cx="7639050" cy="685800"/>
        </p:xfrm>
        <a:graphic>
          <a:graphicData uri="http://schemas.openxmlformats.org/drawingml/2006/table">
            <a:tbl>
              <a:tblPr/>
              <a:tblGrid>
                <a:gridCol w="1123950"/>
                <a:gridCol w="1397000"/>
                <a:gridCol w="958850"/>
                <a:gridCol w="539750"/>
                <a:gridCol w="1136650"/>
                <a:gridCol w="717550"/>
                <a:gridCol w="1123950"/>
                <a:gridCol w="641350"/>
              </a:tblGrid>
              <a:tr h="685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Dir. MAC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Destino</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Dir.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MAC Origen</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X’8100’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Tag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Ethertype/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Longitud</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Datos</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Relleno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(opcional)</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CRC</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93992" name="Text Box 40"/>
          <p:cNvSpPr txBox="1">
            <a:spLocks noChangeArrowheads="1"/>
          </p:cNvSpPr>
          <p:nvPr/>
        </p:nvSpPr>
        <p:spPr bwMode="auto">
          <a:xfrm>
            <a:off x="323850" y="1277938"/>
            <a:ext cx="917575" cy="701675"/>
          </a:xfrm>
          <a:prstGeom prst="rect">
            <a:avLst/>
          </a:prstGeom>
          <a:noFill/>
          <a:ln w="25400">
            <a:noFill/>
            <a:miter lim="800000"/>
            <a:headEnd/>
            <a:tailEnd/>
          </a:ln>
          <a:effectLst/>
        </p:spPr>
        <p:txBody>
          <a:bodyPr wrap="none">
            <a:spAutoFit/>
          </a:bodyPr>
          <a:lstStyle/>
          <a:p>
            <a:r>
              <a:rPr lang="es-ES" sz="2000">
                <a:latin typeface="Arial" charset="0"/>
              </a:rPr>
              <a:t>Trama</a:t>
            </a:r>
          </a:p>
          <a:p>
            <a:r>
              <a:rPr lang="es-ES" sz="2000">
                <a:latin typeface="Arial" charset="0"/>
              </a:rPr>
              <a:t>802.3</a:t>
            </a:r>
          </a:p>
        </p:txBody>
      </p:sp>
      <p:sp>
        <p:nvSpPr>
          <p:cNvPr id="893993" name="Text Box 41"/>
          <p:cNvSpPr txBox="1">
            <a:spLocks noChangeArrowheads="1"/>
          </p:cNvSpPr>
          <p:nvPr/>
        </p:nvSpPr>
        <p:spPr bwMode="auto">
          <a:xfrm>
            <a:off x="250825" y="2779713"/>
            <a:ext cx="1016000" cy="701675"/>
          </a:xfrm>
          <a:prstGeom prst="rect">
            <a:avLst/>
          </a:prstGeom>
          <a:noFill/>
          <a:ln w="25400">
            <a:noFill/>
            <a:miter lim="800000"/>
            <a:headEnd/>
            <a:tailEnd/>
          </a:ln>
          <a:effectLst/>
        </p:spPr>
        <p:txBody>
          <a:bodyPr wrap="none">
            <a:spAutoFit/>
          </a:bodyPr>
          <a:lstStyle/>
          <a:p>
            <a:r>
              <a:rPr lang="es-ES" sz="2000">
                <a:latin typeface="Arial" charset="0"/>
              </a:rPr>
              <a:t>Trama</a:t>
            </a:r>
          </a:p>
          <a:p>
            <a:r>
              <a:rPr lang="es-ES" sz="2000">
                <a:latin typeface="Arial" charset="0"/>
              </a:rPr>
              <a:t>802.1Q</a:t>
            </a:r>
          </a:p>
        </p:txBody>
      </p:sp>
      <p:graphicFrame>
        <p:nvGraphicFramePr>
          <p:cNvPr id="893994" name="Group 42"/>
          <p:cNvGraphicFramePr>
            <a:graphicFrameLocks noGrp="1"/>
          </p:cNvGraphicFramePr>
          <p:nvPr/>
        </p:nvGraphicFramePr>
        <p:xfrm>
          <a:off x="4787900" y="4100513"/>
          <a:ext cx="1809750" cy="641350"/>
        </p:xfrm>
        <a:graphic>
          <a:graphicData uri="http://schemas.openxmlformats.org/drawingml/2006/table">
            <a:tbl>
              <a:tblPr/>
              <a:tblGrid>
                <a:gridCol w="450850"/>
                <a:gridCol w="539750"/>
                <a:gridCol w="819150"/>
              </a:tblGrid>
              <a:tr h="641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Pri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CFI</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VLAN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Ident.</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94004" name="Line 52"/>
          <p:cNvSpPr>
            <a:spLocks noChangeShapeType="1"/>
          </p:cNvSpPr>
          <p:nvPr/>
        </p:nvSpPr>
        <p:spPr bwMode="auto">
          <a:xfrm>
            <a:off x="4806950" y="3527425"/>
            <a:ext cx="0" cy="503238"/>
          </a:xfrm>
          <a:prstGeom prst="line">
            <a:avLst/>
          </a:prstGeom>
          <a:noFill/>
          <a:ln w="19050">
            <a:solidFill>
              <a:schemeClr val="tx1"/>
            </a:solidFill>
            <a:round/>
            <a:headEnd/>
            <a:tailEnd type="triangle" w="med" len="med"/>
          </a:ln>
          <a:effectLst/>
        </p:spPr>
        <p:txBody>
          <a:bodyPr/>
          <a:lstStyle/>
          <a:p>
            <a:endParaRPr lang="es-ES"/>
          </a:p>
        </p:txBody>
      </p:sp>
      <p:sp>
        <p:nvSpPr>
          <p:cNvPr id="894005" name="Line 53"/>
          <p:cNvSpPr>
            <a:spLocks noChangeShapeType="1"/>
          </p:cNvSpPr>
          <p:nvPr/>
        </p:nvSpPr>
        <p:spPr bwMode="auto">
          <a:xfrm>
            <a:off x="5353050" y="3535363"/>
            <a:ext cx="1212850" cy="527050"/>
          </a:xfrm>
          <a:prstGeom prst="line">
            <a:avLst/>
          </a:prstGeom>
          <a:noFill/>
          <a:ln w="19050">
            <a:solidFill>
              <a:schemeClr val="tx1"/>
            </a:solidFill>
            <a:round/>
            <a:headEnd/>
            <a:tailEnd type="triangle" w="med" len="med"/>
          </a:ln>
          <a:effectLst/>
        </p:spPr>
        <p:txBody>
          <a:bodyPr/>
          <a:lstStyle/>
          <a:p>
            <a:endParaRPr lang="es-ES"/>
          </a:p>
        </p:txBody>
      </p:sp>
      <p:sp>
        <p:nvSpPr>
          <p:cNvPr id="894006" name="Line 54"/>
          <p:cNvSpPr>
            <a:spLocks noChangeShapeType="1"/>
          </p:cNvSpPr>
          <p:nvPr/>
        </p:nvSpPr>
        <p:spPr bwMode="auto">
          <a:xfrm>
            <a:off x="3860800" y="1973263"/>
            <a:ext cx="0" cy="838200"/>
          </a:xfrm>
          <a:prstGeom prst="line">
            <a:avLst/>
          </a:prstGeom>
          <a:noFill/>
          <a:ln w="25400">
            <a:solidFill>
              <a:schemeClr val="tx1"/>
            </a:solidFill>
            <a:prstDash val="sysDot"/>
            <a:round/>
            <a:headEnd/>
            <a:tailEnd/>
          </a:ln>
          <a:effectLst/>
        </p:spPr>
        <p:txBody>
          <a:bodyPr/>
          <a:lstStyle/>
          <a:p>
            <a:endParaRPr lang="es-ES"/>
          </a:p>
        </p:txBody>
      </p:sp>
      <p:sp>
        <p:nvSpPr>
          <p:cNvPr id="894007" name="Line 55"/>
          <p:cNvSpPr>
            <a:spLocks noChangeShapeType="1"/>
          </p:cNvSpPr>
          <p:nvPr/>
        </p:nvSpPr>
        <p:spPr bwMode="auto">
          <a:xfrm>
            <a:off x="3854450" y="1973263"/>
            <a:ext cx="1498600" cy="812800"/>
          </a:xfrm>
          <a:prstGeom prst="line">
            <a:avLst/>
          </a:prstGeom>
          <a:noFill/>
          <a:ln w="25400">
            <a:solidFill>
              <a:schemeClr val="tx1"/>
            </a:solidFill>
            <a:prstDash val="sysDot"/>
            <a:round/>
            <a:headEnd/>
            <a:tailEnd/>
          </a:ln>
          <a:effectLst/>
        </p:spPr>
        <p:txBody>
          <a:bodyPr/>
          <a:lstStyle/>
          <a:p>
            <a:endParaRPr lang="es-ES"/>
          </a:p>
        </p:txBody>
      </p:sp>
      <p:sp>
        <p:nvSpPr>
          <p:cNvPr id="894008" name="Text Box 56"/>
          <p:cNvSpPr txBox="1">
            <a:spLocks noChangeArrowheads="1"/>
          </p:cNvSpPr>
          <p:nvPr/>
        </p:nvSpPr>
        <p:spPr bwMode="auto">
          <a:xfrm>
            <a:off x="2268538" y="4075113"/>
            <a:ext cx="2303462" cy="517525"/>
          </a:xfrm>
          <a:prstGeom prst="rect">
            <a:avLst/>
          </a:prstGeom>
          <a:noFill/>
          <a:ln w="25400">
            <a:noFill/>
            <a:miter lim="800000"/>
            <a:headEnd/>
            <a:tailEnd/>
          </a:ln>
          <a:effectLst/>
        </p:spPr>
        <p:txBody>
          <a:bodyPr>
            <a:spAutoFit/>
          </a:bodyPr>
          <a:lstStyle/>
          <a:p>
            <a:pPr algn="r"/>
            <a:r>
              <a:rPr lang="es-ES" sz="1400">
                <a:latin typeface="Arial" charset="0"/>
              </a:rPr>
              <a:t>El Ethertype X’8100’ indica ‘protocolo’ VLAN</a:t>
            </a:r>
          </a:p>
        </p:txBody>
      </p:sp>
      <p:sp>
        <p:nvSpPr>
          <p:cNvPr id="894009" name="Line 57"/>
          <p:cNvSpPr>
            <a:spLocks noChangeShapeType="1"/>
          </p:cNvSpPr>
          <p:nvPr/>
        </p:nvSpPr>
        <p:spPr bwMode="auto">
          <a:xfrm flipV="1">
            <a:off x="4284663" y="3571875"/>
            <a:ext cx="0" cy="503238"/>
          </a:xfrm>
          <a:prstGeom prst="line">
            <a:avLst/>
          </a:prstGeom>
          <a:noFill/>
          <a:ln w="19050">
            <a:solidFill>
              <a:schemeClr val="tx1"/>
            </a:solidFill>
            <a:round/>
            <a:headEnd/>
            <a:tailEnd type="triangle" w="med" len="med"/>
          </a:ln>
          <a:effectLst/>
        </p:spPr>
        <p:txBody>
          <a:bodyPr/>
          <a:lstStyle/>
          <a:p>
            <a:endParaRPr lang="es-ES"/>
          </a:p>
        </p:txBody>
      </p:sp>
      <p:sp>
        <p:nvSpPr>
          <p:cNvPr id="894010" name="Text Box 58"/>
          <p:cNvSpPr txBox="1">
            <a:spLocks noChangeArrowheads="1"/>
          </p:cNvSpPr>
          <p:nvPr/>
        </p:nvSpPr>
        <p:spPr bwMode="auto">
          <a:xfrm>
            <a:off x="3689350" y="4795838"/>
            <a:ext cx="522288" cy="336550"/>
          </a:xfrm>
          <a:prstGeom prst="rect">
            <a:avLst/>
          </a:prstGeom>
          <a:noFill/>
          <a:ln w="25400">
            <a:noFill/>
            <a:miter lim="800000"/>
            <a:headEnd/>
            <a:tailEnd/>
          </a:ln>
          <a:effectLst/>
        </p:spPr>
        <p:txBody>
          <a:bodyPr wrap="none">
            <a:spAutoFit/>
          </a:bodyPr>
          <a:lstStyle/>
          <a:p>
            <a:r>
              <a:rPr lang="es-ES" sz="1600">
                <a:latin typeface="Arial" charset="0"/>
              </a:rPr>
              <a:t>Bits</a:t>
            </a:r>
          </a:p>
        </p:txBody>
      </p:sp>
      <p:sp>
        <p:nvSpPr>
          <p:cNvPr id="894011" name="Line 59"/>
          <p:cNvSpPr>
            <a:spLocks noChangeShapeType="1"/>
          </p:cNvSpPr>
          <p:nvPr/>
        </p:nvSpPr>
        <p:spPr bwMode="auto">
          <a:xfrm>
            <a:off x="4229100" y="4967288"/>
            <a:ext cx="342900" cy="1587"/>
          </a:xfrm>
          <a:prstGeom prst="line">
            <a:avLst/>
          </a:prstGeom>
          <a:noFill/>
          <a:ln w="12700">
            <a:solidFill>
              <a:schemeClr val="tx1"/>
            </a:solidFill>
            <a:round/>
            <a:headEnd/>
            <a:tailEnd type="triangle" w="med" len="med"/>
          </a:ln>
          <a:effectLst/>
        </p:spPr>
        <p:txBody>
          <a:bodyPr/>
          <a:lstStyle/>
          <a:p>
            <a:endParaRPr lang="es-ES"/>
          </a:p>
        </p:txBody>
      </p:sp>
      <p:sp>
        <p:nvSpPr>
          <p:cNvPr id="894012" name="Text Box 60"/>
          <p:cNvSpPr txBox="1">
            <a:spLocks noChangeArrowheads="1"/>
          </p:cNvSpPr>
          <p:nvPr/>
        </p:nvSpPr>
        <p:spPr bwMode="auto">
          <a:xfrm>
            <a:off x="5354638" y="4795838"/>
            <a:ext cx="296862" cy="336550"/>
          </a:xfrm>
          <a:prstGeom prst="rect">
            <a:avLst/>
          </a:prstGeom>
          <a:noFill/>
          <a:ln w="25400">
            <a:noFill/>
            <a:miter lim="800000"/>
            <a:headEnd/>
            <a:tailEnd/>
          </a:ln>
          <a:effectLst/>
        </p:spPr>
        <p:txBody>
          <a:bodyPr wrap="none">
            <a:spAutoFit/>
          </a:bodyPr>
          <a:lstStyle/>
          <a:p>
            <a:r>
              <a:rPr lang="es-ES" sz="1600">
                <a:latin typeface="Arial" charset="0"/>
              </a:rPr>
              <a:t>1</a:t>
            </a:r>
          </a:p>
        </p:txBody>
      </p:sp>
      <p:sp>
        <p:nvSpPr>
          <p:cNvPr id="894013" name="Text Box 61"/>
          <p:cNvSpPr txBox="1">
            <a:spLocks noChangeArrowheads="1"/>
          </p:cNvSpPr>
          <p:nvPr/>
        </p:nvSpPr>
        <p:spPr bwMode="auto">
          <a:xfrm>
            <a:off x="4859338" y="4795838"/>
            <a:ext cx="296862" cy="336550"/>
          </a:xfrm>
          <a:prstGeom prst="rect">
            <a:avLst/>
          </a:prstGeom>
          <a:noFill/>
          <a:ln w="25400">
            <a:noFill/>
            <a:miter lim="800000"/>
            <a:headEnd/>
            <a:tailEnd/>
          </a:ln>
          <a:effectLst/>
        </p:spPr>
        <p:txBody>
          <a:bodyPr wrap="none">
            <a:spAutoFit/>
          </a:bodyPr>
          <a:lstStyle/>
          <a:p>
            <a:r>
              <a:rPr lang="es-ES" sz="1600">
                <a:latin typeface="Arial" charset="0"/>
              </a:rPr>
              <a:t>3</a:t>
            </a:r>
          </a:p>
        </p:txBody>
      </p:sp>
      <p:sp>
        <p:nvSpPr>
          <p:cNvPr id="894014" name="Text Box 62"/>
          <p:cNvSpPr txBox="1">
            <a:spLocks noChangeArrowheads="1"/>
          </p:cNvSpPr>
          <p:nvPr/>
        </p:nvSpPr>
        <p:spPr bwMode="auto">
          <a:xfrm>
            <a:off x="5962650" y="4795838"/>
            <a:ext cx="409575" cy="336550"/>
          </a:xfrm>
          <a:prstGeom prst="rect">
            <a:avLst/>
          </a:prstGeom>
          <a:noFill/>
          <a:ln w="25400">
            <a:noFill/>
            <a:miter lim="800000"/>
            <a:headEnd/>
            <a:tailEnd/>
          </a:ln>
          <a:effectLst/>
        </p:spPr>
        <p:txBody>
          <a:bodyPr wrap="none">
            <a:spAutoFit/>
          </a:bodyPr>
          <a:lstStyle/>
          <a:p>
            <a:r>
              <a:rPr lang="es-ES" sz="1600">
                <a:latin typeface="Arial" charset="0"/>
              </a:rPr>
              <a:t>12</a:t>
            </a:r>
          </a:p>
        </p:txBody>
      </p:sp>
      <p:sp>
        <p:nvSpPr>
          <p:cNvPr id="894015" name="Text Box 63"/>
          <p:cNvSpPr txBox="1">
            <a:spLocks noChangeArrowheads="1"/>
          </p:cNvSpPr>
          <p:nvPr/>
        </p:nvSpPr>
        <p:spPr bwMode="auto">
          <a:xfrm>
            <a:off x="1403350" y="5291138"/>
            <a:ext cx="5611813" cy="730250"/>
          </a:xfrm>
          <a:prstGeom prst="rect">
            <a:avLst/>
          </a:prstGeom>
          <a:noFill/>
          <a:ln w="25400">
            <a:noFill/>
            <a:miter lim="800000"/>
            <a:headEnd/>
            <a:tailEnd/>
          </a:ln>
          <a:effectLst/>
        </p:spPr>
        <p:txBody>
          <a:bodyPr wrap="none">
            <a:spAutoFit/>
          </a:bodyPr>
          <a:lstStyle/>
          <a:p>
            <a:r>
              <a:rPr lang="es-ES" sz="1400" b="1">
                <a:latin typeface="Arial" charset="0"/>
              </a:rPr>
              <a:t>Pri: Prioridad (8 niveles posibles)</a:t>
            </a:r>
          </a:p>
          <a:p>
            <a:r>
              <a:rPr lang="es-ES" sz="1400">
                <a:latin typeface="Arial" charset="0"/>
              </a:rPr>
              <a:t>CFI: Canonical Format Indicator (indica formato de direcciones MAC)</a:t>
            </a:r>
          </a:p>
          <a:p>
            <a:r>
              <a:rPr lang="es-ES" sz="1400">
                <a:latin typeface="Arial" charset="0"/>
              </a:rPr>
              <a:t>VLAN Ident.: Identificador VLAN (máximo 4096 en una misma red)</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F5430D23-3A95-485A-9FE9-2CFC4D9C7B8F}" type="slidenum">
              <a:rPr lang="es-ES"/>
              <a:pPr/>
              <a:t>64</a:t>
            </a:fld>
            <a:endParaRPr lang="es-ES"/>
          </a:p>
        </p:txBody>
      </p:sp>
      <p:sp>
        <p:nvSpPr>
          <p:cNvPr id="896002" name="Rectangle 2"/>
          <p:cNvSpPr>
            <a:spLocks noGrp="1" noChangeArrowheads="1"/>
          </p:cNvSpPr>
          <p:nvPr>
            <p:ph type="title"/>
          </p:nvPr>
        </p:nvSpPr>
        <p:spPr>
          <a:xfrm>
            <a:off x="685800" y="609600"/>
            <a:ext cx="7772400" cy="947738"/>
          </a:xfrm>
        </p:spPr>
        <p:txBody>
          <a:bodyPr/>
          <a:lstStyle/>
          <a:p>
            <a:r>
              <a:rPr lang="es-ES_tradnl" sz="4000"/>
              <a:t>QoS: Implementación</a:t>
            </a:r>
            <a:endParaRPr lang="es-ES" sz="4000"/>
          </a:p>
        </p:txBody>
      </p:sp>
      <p:sp>
        <p:nvSpPr>
          <p:cNvPr id="896003" name="Rectangle 3"/>
          <p:cNvSpPr>
            <a:spLocks noGrp="1" noChangeArrowheads="1"/>
          </p:cNvSpPr>
          <p:nvPr>
            <p:ph type="body" idx="1"/>
          </p:nvPr>
        </p:nvSpPr>
        <p:spPr>
          <a:xfrm>
            <a:off x="685800" y="1700213"/>
            <a:ext cx="7772400" cy="4681537"/>
          </a:xfrm>
        </p:spPr>
        <p:txBody>
          <a:bodyPr/>
          <a:lstStyle/>
          <a:p>
            <a:pPr>
              <a:lnSpc>
                <a:spcPct val="90000"/>
              </a:lnSpc>
            </a:pPr>
            <a:r>
              <a:rPr lang="es-ES_tradnl" sz="2800"/>
              <a:t>Normalmente los conmutadores y routers que soportan QoS tienen varias colas de salida por interfaz (a veces también de entrada) en las que pueden usar diferentes algoritmos.</a:t>
            </a:r>
          </a:p>
          <a:p>
            <a:pPr>
              <a:lnSpc>
                <a:spcPct val="90000"/>
              </a:lnSpc>
            </a:pPr>
            <a:r>
              <a:rPr lang="es-ES_tradnl" sz="2800"/>
              <a:t>Las colas pueden implementarse por software o por hardware. Cuando son por hardware el número suele estar entre dos y cinco.</a:t>
            </a:r>
          </a:p>
          <a:p>
            <a:pPr>
              <a:lnSpc>
                <a:spcPct val="90000"/>
              </a:lnSpc>
            </a:pPr>
            <a:r>
              <a:rPr lang="es-ES_tradnl" sz="2800"/>
              <a:t>Los mecanismos hardware son los mismos para nivel 2 (802.1q) que para nivel 3 (DiffServ)</a:t>
            </a:r>
          </a:p>
          <a:p>
            <a:pPr>
              <a:lnSpc>
                <a:spcPct val="90000"/>
              </a:lnSpc>
            </a:pPr>
            <a:r>
              <a:rPr lang="es-ES_tradnl" sz="2800"/>
              <a:t>No hay reservas estrictas sino asignaciones aproximadas.</a:t>
            </a:r>
            <a:endParaRPr lang="es-ES" sz="280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3 Marcador de número de diapositiva"/>
          <p:cNvSpPr>
            <a:spLocks noGrp="1"/>
          </p:cNvSpPr>
          <p:nvPr>
            <p:ph type="sldNum" sz="quarter" idx="10"/>
          </p:nvPr>
        </p:nvSpPr>
        <p:spPr/>
        <p:txBody>
          <a:bodyPr/>
          <a:lstStyle/>
          <a:p>
            <a:r>
              <a:rPr lang="es-ES"/>
              <a:t>Ampliación Redes 6-</a:t>
            </a:r>
            <a:fld id="{61407CDF-2D36-4E2C-9372-F99E0FBF72E2}" type="slidenum">
              <a:rPr lang="es-ES"/>
              <a:pPr/>
              <a:t>65</a:t>
            </a:fld>
            <a:endParaRPr lang="es-ES"/>
          </a:p>
        </p:txBody>
      </p:sp>
      <p:sp>
        <p:nvSpPr>
          <p:cNvPr id="887810" name="Rectangle 2"/>
          <p:cNvSpPr>
            <a:spLocks noGrp="1" noChangeArrowheads="1"/>
          </p:cNvSpPr>
          <p:nvPr>
            <p:ph type="title"/>
          </p:nvPr>
        </p:nvSpPr>
        <p:spPr>
          <a:xfrm>
            <a:off x="685800" y="188913"/>
            <a:ext cx="7772400" cy="1143000"/>
          </a:xfrm>
        </p:spPr>
        <p:txBody>
          <a:bodyPr/>
          <a:lstStyle/>
          <a:p>
            <a:r>
              <a:rPr lang="es-ES_tradnl" sz="2800">
                <a:latin typeface="Arial" charset="0"/>
              </a:rPr>
              <a:t>Configuración QoS recomendada en conmutadores Catalyst 3560 para VoIP</a:t>
            </a:r>
            <a:endParaRPr lang="es-ES" sz="2800">
              <a:latin typeface="Arial" charset="0"/>
            </a:endParaRPr>
          </a:p>
        </p:txBody>
      </p:sp>
      <p:graphicFrame>
        <p:nvGraphicFramePr>
          <p:cNvPr id="888024" name="Group 216"/>
          <p:cNvGraphicFramePr>
            <a:graphicFrameLocks noGrp="1"/>
          </p:cNvGraphicFramePr>
          <p:nvPr>
            <p:ph idx="1"/>
          </p:nvPr>
        </p:nvGraphicFramePr>
        <p:xfrm>
          <a:off x="827088" y="1341438"/>
          <a:ext cx="7386637" cy="4566160"/>
        </p:xfrm>
        <a:graphic>
          <a:graphicData uri="http://schemas.openxmlformats.org/drawingml/2006/table">
            <a:tbl>
              <a:tblPr/>
              <a:tblGrid>
                <a:gridCol w="1625600"/>
                <a:gridCol w="1111250"/>
                <a:gridCol w="725487"/>
                <a:gridCol w="1031875"/>
                <a:gridCol w="1065213"/>
                <a:gridCol w="860425"/>
                <a:gridCol w="966787"/>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Tipo de tráfico</a:t>
                      </a:r>
                      <a:endParaRPr kumimoji="0" lang="es-ES" sz="1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Etiqueta DSCP</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Clase</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Prior.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802.1p/Q</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Cola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salida</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Caudal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salida</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Tamaño buffer</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Datos VoIP</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46 (EF)</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5</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5</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1(Priority)</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Control Voz y vídeo</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26 (AF31)</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3</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3</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2 (WRR)</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10 %</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Prot. Routing</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48</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6</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6</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c vMerge="1">
                  <a:txBody>
                    <a:bodyPr/>
                    <a:lstStyle/>
                    <a:p>
                      <a:endParaRPr lang="es-ES"/>
                    </a:p>
                  </a:txBody>
                  <a:tcPr/>
                </a:tc>
                <a:tc vMerge="1">
                  <a:txBody>
                    <a:bodyPr/>
                    <a:lstStyle/>
                    <a:p>
                      <a:endParaRPr lang="es-ES"/>
                    </a:p>
                  </a:txBody>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Spanning Tree</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56</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7</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7</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c vMerge="1">
                  <a:txBody>
                    <a:bodyPr/>
                    <a:lstStyle/>
                    <a:p>
                      <a:endParaRPr lang="es-ES"/>
                    </a:p>
                  </a:txBody>
                  <a:tcPr/>
                </a:tc>
                <a:tc vMerge="1">
                  <a:txBody>
                    <a:bodyPr/>
                    <a:lstStyle/>
                    <a:p>
                      <a:endParaRPr lang="es-ES"/>
                    </a:p>
                  </a:txBody>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Vídeo t. real</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34 (AF41)</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4</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4</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3 (WRR)</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60%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26%</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Datos oro (1ª)</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16</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2</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2</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c vMerge="1">
                  <a:txBody>
                    <a:bodyPr/>
                    <a:lstStyle/>
                    <a:p>
                      <a:endParaRPr lang="es-ES"/>
                    </a:p>
                  </a:txBody>
                  <a:tcPr/>
                </a:tc>
                <a:tc vMerge="1">
                  <a:txBody>
                    <a:bodyPr/>
                    <a:lstStyle/>
                    <a:p>
                      <a:endParaRPr lang="es-ES"/>
                    </a:p>
                  </a:txBody>
                  <a:tcPr/>
                </a:tc>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Datos plata (2ª)</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8</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4 (WRR)</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20%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54%</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Datos resto (3ª)</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0 (BE)</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c vMerge="1">
                  <a:txBody>
                    <a:bodyPr/>
                    <a:lstStyle/>
                    <a:p>
                      <a:endParaRPr lang="es-ES"/>
                    </a:p>
                  </a:txBody>
                  <a:tcPr/>
                </a:tc>
                <a:tc vMerge="1">
                  <a:txBody>
                    <a:bodyPr/>
                    <a:lstStyle/>
                    <a:p>
                      <a:endParaRPr lang="es-ES"/>
                    </a:p>
                  </a:txBody>
                  <a:tcPr/>
                </a:tc>
              </a:tr>
            </a:tbl>
          </a:graphicData>
        </a:graphic>
      </p:graphicFrame>
      <p:sp>
        <p:nvSpPr>
          <p:cNvPr id="887966" name="Text Box 158"/>
          <p:cNvSpPr txBox="1">
            <a:spLocks noChangeArrowheads="1"/>
          </p:cNvSpPr>
          <p:nvPr/>
        </p:nvSpPr>
        <p:spPr bwMode="auto">
          <a:xfrm>
            <a:off x="827088" y="5949950"/>
            <a:ext cx="2879725" cy="336550"/>
          </a:xfrm>
          <a:prstGeom prst="rect">
            <a:avLst/>
          </a:prstGeom>
          <a:noFill/>
          <a:ln w="9525">
            <a:noFill/>
            <a:miter lim="800000"/>
            <a:headEnd/>
            <a:tailEnd/>
          </a:ln>
          <a:effectLst/>
        </p:spPr>
        <p:txBody>
          <a:bodyPr wrap="none">
            <a:spAutoFit/>
          </a:bodyPr>
          <a:lstStyle/>
          <a:p>
            <a:r>
              <a:rPr lang="es-ES" sz="1600">
                <a:latin typeface="Arial" charset="0"/>
              </a:rPr>
              <a:t>WRR: Weighted Round Robin</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1 Marcador de número de diapositiva"/>
          <p:cNvSpPr>
            <a:spLocks noGrp="1"/>
          </p:cNvSpPr>
          <p:nvPr>
            <p:ph type="sldNum" sz="quarter" idx="10"/>
          </p:nvPr>
        </p:nvSpPr>
        <p:spPr/>
        <p:txBody>
          <a:bodyPr/>
          <a:lstStyle/>
          <a:p>
            <a:r>
              <a:rPr lang="es-ES"/>
              <a:t>Ampliación Redes 6-</a:t>
            </a:r>
            <a:fld id="{6BFDD595-B4F9-4A38-A086-3B767CFA0982}" type="slidenum">
              <a:rPr lang="es-ES"/>
              <a:pPr/>
              <a:t>66</a:t>
            </a:fld>
            <a:endParaRPr lang="es-ES"/>
          </a:p>
        </p:txBody>
      </p:sp>
      <p:sp>
        <p:nvSpPr>
          <p:cNvPr id="952322" name="Text Box 2"/>
          <p:cNvSpPr txBox="1">
            <a:spLocks noChangeArrowheads="1"/>
          </p:cNvSpPr>
          <p:nvPr/>
        </p:nvSpPr>
        <p:spPr bwMode="auto">
          <a:xfrm>
            <a:off x="533400" y="323850"/>
            <a:ext cx="7778750" cy="1190625"/>
          </a:xfrm>
          <a:prstGeom prst="rect">
            <a:avLst/>
          </a:prstGeom>
          <a:noFill/>
          <a:ln w="9525">
            <a:noFill/>
            <a:miter lim="800000"/>
            <a:headEnd/>
            <a:tailEnd/>
          </a:ln>
          <a:effectLst/>
        </p:spPr>
        <p:txBody>
          <a:bodyPr wrap="none">
            <a:spAutoFit/>
          </a:bodyPr>
          <a:lstStyle/>
          <a:p>
            <a:pPr algn="ctr"/>
            <a:r>
              <a:rPr lang="es-ES">
                <a:latin typeface="Arial" charset="0"/>
              </a:rPr>
              <a:t>Encolamiento de paquetes en routers</a:t>
            </a:r>
          </a:p>
          <a:p>
            <a:pPr algn="ctr"/>
            <a:r>
              <a:rPr lang="es-ES">
                <a:latin typeface="Arial" charset="0"/>
              </a:rPr>
              <a:t>y conmutadores (nivel 2 y 3)</a:t>
            </a:r>
          </a:p>
        </p:txBody>
      </p:sp>
      <p:sp>
        <p:nvSpPr>
          <p:cNvPr id="952323" name="Rectangle 3"/>
          <p:cNvSpPr>
            <a:spLocks noChangeArrowheads="1"/>
          </p:cNvSpPr>
          <p:nvPr/>
        </p:nvSpPr>
        <p:spPr bwMode="auto">
          <a:xfrm>
            <a:off x="2484438" y="2117725"/>
            <a:ext cx="3671887" cy="2382838"/>
          </a:xfrm>
          <a:prstGeom prst="rect">
            <a:avLst/>
          </a:prstGeom>
          <a:solidFill>
            <a:srgbClr val="CC99FF"/>
          </a:solidFill>
          <a:ln w="9525">
            <a:solidFill>
              <a:schemeClr val="tx1"/>
            </a:solidFill>
            <a:miter lim="800000"/>
            <a:headEnd/>
            <a:tailEnd/>
          </a:ln>
          <a:effectLst/>
        </p:spPr>
        <p:txBody>
          <a:bodyPr wrap="none" anchor="ctr"/>
          <a:lstStyle/>
          <a:p>
            <a:endParaRPr lang="es-ES"/>
          </a:p>
        </p:txBody>
      </p:sp>
      <p:sp>
        <p:nvSpPr>
          <p:cNvPr id="952324" name="Line 4"/>
          <p:cNvSpPr>
            <a:spLocks noChangeShapeType="1"/>
          </p:cNvSpPr>
          <p:nvPr/>
        </p:nvSpPr>
        <p:spPr bwMode="auto">
          <a:xfrm>
            <a:off x="6156325" y="3779838"/>
            <a:ext cx="2519363" cy="0"/>
          </a:xfrm>
          <a:prstGeom prst="line">
            <a:avLst/>
          </a:prstGeom>
          <a:noFill/>
          <a:ln w="25400">
            <a:solidFill>
              <a:schemeClr val="tx1"/>
            </a:solidFill>
            <a:round/>
            <a:headEnd/>
            <a:tailEnd type="triangle" w="med" len="med"/>
          </a:ln>
          <a:effectLst/>
        </p:spPr>
        <p:txBody>
          <a:bodyPr/>
          <a:lstStyle/>
          <a:p>
            <a:endParaRPr lang="es-ES"/>
          </a:p>
        </p:txBody>
      </p:sp>
      <p:sp>
        <p:nvSpPr>
          <p:cNvPr id="952325" name="Rectangle 5"/>
          <p:cNvSpPr>
            <a:spLocks noChangeArrowheads="1"/>
          </p:cNvSpPr>
          <p:nvPr/>
        </p:nvSpPr>
        <p:spPr bwMode="auto">
          <a:xfrm>
            <a:off x="2555875" y="2333625"/>
            <a:ext cx="1512888" cy="43815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952326" name="Rectangle 6"/>
          <p:cNvSpPr>
            <a:spLocks noChangeArrowheads="1"/>
          </p:cNvSpPr>
          <p:nvPr/>
        </p:nvSpPr>
        <p:spPr bwMode="auto">
          <a:xfrm>
            <a:off x="2555875" y="3851275"/>
            <a:ext cx="1512888" cy="433388"/>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952328" name="Rectangle 8"/>
          <p:cNvSpPr>
            <a:spLocks noChangeArrowheads="1"/>
          </p:cNvSpPr>
          <p:nvPr/>
        </p:nvSpPr>
        <p:spPr bwMode="auto">
          <a:xfrm>
            <a:off x="2555875" y="2843213"/>
            <a:ext cx="1512888" cy="4318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952329" name="Rectangle 9"/>
          <p:cNvSpPr>
            <a:spLocks noChangeArrowheads="1"/>
          </p:cNvSpPr>
          <p:nvPr/>
        </p:nvSpPr>
        <p:spPr bwMode="auto">
          <a:xfrm>
            <a:off x="2555875" y="3348038"/>
            <a:ext cx="1512888" cy="431800"/>
          </a:xfrm>
          <a:prstGeom prst="rect">
            <a:avLst/>
          </a:prstGeom>
          <a:solidFill>
            <a:schemeClr val="accent1"/>
          </a:solidFill>
          <a:ln w="9525">
            <a:solidFill>
              <a:schemeClr val="tx1"/>
            </a:solidFill>
            <a:miter lim="800000"/>
            <a:headEnd/>
            <a:tailEnd/>
          </a:ln>
          <a:effectLst/>
        </p:spPr>
        <p:txBody>
          <a:bodyPr wrap="none" anchor="ctr"/>
          <a:lstStyle/>
          <a:p>
            <a:endParaRPr lang="es-ES"/>
          </a:p>
        </p:txBody>
      </p:sp>
      <p:sp>
        <p:nvSpPr>
          <p:cNvPr id="952330" name="Text Box 10"/>
          <p:cNvSpPr txBox="1">
            <a:spLocks noChangeArrowheads="1"/>
          </p:cNvSpPr>
          <p:nvPr/>
        </p:nvSpPr>
        <p:spPr bwMode="auto">
          <a:xfrm>
            <a:off x="1187450" y="2411413"/>
            <a:ext cx="1238250" cy="304800"/>
          </a:xfrm>
          <a:prstGeom prst="rect">
            <a:avLst/>
          </a:prstGeom>
          <a:noFill/>
          <a:ln w="9525">
            <a:noFill/>
            <a:miter lim="800000"/>
            <a:headEnd/>
            <a:tailEnd/>
          </a:ln>
          <a:effectLst/>
        </p:spPr>
        <p:txBody>
          <a:bodyPr wrap="none">
            <a:spAutoFit/>
          </a:bodyPr>
          <a:lstStyle/>
          <a:p>
            <a:r>
              <a:rPr lang="es-ES" sz="1400" b="1">
                <a:latin typeface="Arial" charset="0"/>
              </a:rPr>
              <a:t>Cola 1 (10%)</a:t>
            </a:r>
          </a:p>
        </p:txBody>
      </p:sp>
      <p:sp>
        <p:nvSpPr>
          <p:cNvPr id="952331" name="Text Box 11"/>
          <p:cNvSpPr txBox="1">
            <a:spLocks noChangeArrowheads="1"/>
          </p:cNvSpPr>
          <p:nvPr/>
        </p:nvSpPr>
        <p:spPr bwMode="auto">
          <a:xfrm>
            <a:off x="1187450" y="2916238"/>
            <a:ext cx="1238250" cy="304800"/>
          </a:xfrm>
          <a:prstGeom prst="rect">
            <a:avLst/>
          </a:prstGeom>
          <a:noFill/>
          <a:ln w="9525">
            <a:noFill/>
            <a:miter lim="800000"/>
            <a:headEnd/>
            <a:tailEnd/>
          </a:ln>
          <a:effectLst/>
        </p:spPr>
        <p:txBody>
          <a:bodyPr wrap="none">
            <a:spAutoFit/>
          </a:bodyPr>
          <a:lstStyle/>
          <a:p>
            <a:r>
              <a:rPr lang="es-ES" sz="1400" b="1">
                <a:latin typeface="Arial" charset="0"/>
              </a:rPr>
              <a:t>Cola 2 (10%)</a:t>
            </a:r>
          </a:p>
        </p:txBody>
      </p:sp>
      <p:sp>
        <p:nvSpPr>
          <p:cNvPr id="952332" name="Text Box 12"/>
          <p:cNvSpPr txBox="1">
            <a:spLocks noChangeArrowheads="1"/>
          </p:cNvSpPr>
          <p:nvPr/>
        </p:nvSpPr>
        <p:spPr bwMode="auto">
          <a:xfrm>
            <a:off x="1187450" y="3419475"/>
            <a:ext cx="1238250" cy="304800"/>
          </a:xfrm>
          <a:prstGeom prst="rect">
            <a:avLst/>
          </a:prstGeom>
          <a:noFill/>
          <a:ln w="9525">
            <a:noFill/>
            <a:miter lim="800000"/>
            <a:headEnd/>
            <a:tailEnd/>
          </a:ln>
          <a:effectLst/>
        </p:spPr>
        <p:txBody>
          <a:bodyPr wrap="none">
            <a:spAutoFit/>
          </a:bodyPr>
          <a:lstStyle/>
          <a:p>
            <a:r>
              <a:rPr lang="es-ES" sz="1400" b="1">
                <a:latin typeface="Arial" charset="0"/>
              </a:rPr>
              <a:t>Cola 3 (60%)</a:t>
            </a:r>
          </a:p>
        </p:txBody>
      </p:sp>
      <p:sp>
        <p:nvSpPr>
          <p:cNvPr id="952333" name="Text Box 13"/>
          <p:cNvSpPr txBox="1">
            <a:spLocks noChangeArrowheads="1"/>
          </p:cNvSpPr>
          <p:nvPr/>
        </p:nvSpPr>
        <p:spPr bwMode="auto">
          <a:xfrm>
            <a:off x="1187450" y="3924300"/>
            <a:ext cx="1238250" cy="304800"/>
          </a:xfrm>
          <a:prstGeom prst="rect">
            <a:avLst/>
          </a:prstGeom>
          <a:noFill/>
          <a:ln w="9525">
            <a:noFill/>
            <a:miter lim="800000"/>
            <a:headEnd/>
            <a:tailEnd/>
          </a:ln>
          <a:effectLst/>
        </p:spPr>
        <p:txBody>
          <a:bodyPr wrap="none">
            <a:spAutoFit/>
          </a:bodyPr>
          <a:lstStyle/>
          <a:p>
            <a:r>
              <a:rPr lang="es-ES" sz="1400" b="1">
                <a:latin typeface="Arial" charset="0"/>
              </a:rPr>
              <a:t>Cola 4 (20%)</a:t>
            </a:r>
          </a:p>
        </p:txBody>
      </p:sp>
      <p:sp>
        <p:nvSpPr>
          <p:cNvPr id="952337" name="Rectangle 17"/>
          <p:cNvSpPr>
            <a:spLocks noChangeArrowheads="1"/>
          </p:cNvSpPr>
          <p:nvPr/>
        </p:nvSpPr>
        <p:spPr bwMode="auto">
          <a:xfrm>
            <a:off x="3706813" y="2411413"/>
            <a:ext cx="288925" cy="287337"/>
          </a:xfrm>
          <a:prstGeom prst="rect">
            <a:avLst/>
          </a:prstGeom>
          <a:solidFill>
            <a:srgbClr val="993366"/>
          </a:solidFill>
          <a:ln w="9525">
            <a:solidFill>
              <a:schemeClr val="tx1"/>
            </a:solidFill>
            <a:miter lim="800000"/>
            <a:headEnd/>
            <a:tailEnd/>
          </a:ln>
          <a:effectLst/>
        </p:spPr>
        <p:txBody>
          <a:bodyPr wrap="none" anchor="ctr"/>
          <a:lstStyle/>
          <a:p>
            <a:endParaRPr lang="es-ES"/>
          </a:p>
        </p:txBody>
      </p:sp>
      <p:sp>
        <p:nvSpPr>
          <p:cNvPr id="952338" name="Rectangle 18"/>
          <p:cNvSpPr>
            <a:spLocks noChangeArrowheads="1"/>
          </p:cNvSpPr>
          <p:nvPr/>
        </p:nvSpPr>
        <p:spPr bwMode="auto">
          <a:xfrm>
            <a:off x="3348038" y="2411413"/>
            <a:ext cx="288925" cy="287337"/>
          </a:xfrm>
          <a:prstGeom prst="rect">
            <a:avLst/>
          </a:prstGeom>
          <a:solidFill>
            <a:srgbClr val="993366"/>
          </a:solidFill>
          <a:ln w="9525">
            <a:solidFill>
              <a:schemeClr val="tx1"/>
            </a:solidFill>
            <a:miter lim="800000"/>
            <a:headEnd/>
            <a:tailEnd/>
          </a:ln>
          <a:effectLst/>
        </p:spPr>
        <p:txBody>
          <a:bodyPr wrap="none" anchor="ctr"/>
          <a:lstStyle/>
          <a:p>
            <a:endParaRPr lang="es-ES"/>
          </a:p>
        </p:txBody>
      </p:sp>
      <p:sp>
        <p:nvSpPr>
          <p:cNvPr id="952339" name="Rectangle 19"/>
          <p:cNvSpPr>
            <a:spLocks noChangeArrowheads="1"/>
          </p:cNvSpPr>
          <p:nvPr/>
        </p:nvSpPr>
        <p:spPr bwMode="auto">
          <a:xfrm>
            <a:off x="3706813" y="2916238"/>
            <a:ext cx="288925" cy="287337"/>
          </a:xfrm>
          <a:prstGeom prst="rect">
            <a:avLst/>
          </a:prstGeom>
          <a:solidFill>
            <a:srgbClr val="FFCC00"/>
          </a:solidFill>
          <a:ln w="9525">
            <a:solidFill>
              <a:schemeClr val="tx1"/>
            </a:solidFill>
            <a:miter lim="800000"/>
            <a:headEnd/>
            <a:tailEnd/>
          </a:ln>
          <a:effectLst/>
        </p:spPr>
        <p:txBody>
          <a:bodyPr wrap="none" anchor="ctr"/>
          <a:lstStyle/>
          <a:p>
            <a:endParaRPr lang="es-ES"/>
          </a:p>
        </p:txBody>
      </p:sp>
      <p:sp>
        <p:nvSpPr>
          <p:cNvPr id="952342" name="Rectangle 22"/>
          <p:cNvSpPr>
            <a:spLocks noChangeArrowheads="1"/>
          </p:cNvSpPr>
          <p:nvPr/>
        </p:nvSpPr>
        <p:spPr bwMode="auto">
          <a:xfrm>
            <a:off x="3708400" y="3421063"/>
            <a:ext cx="288925" cy="287337"/>
          </a:xfrm>
          <a:prstGeom prst="rect">
            <a:avLst/>
          </a:prstGeom>
          <a:solidFill>
            <a:srgbClr val="00FFFF"/>
          </a:solidFill>
          <a:ln w="9525">
            <a:solidFill>
              <a:schemeClr val="tx1"/>
            </a:solidFill>
            <a:miter lim="800000"/>
            <a:headEnd/>
            <a:tailEnd/>
          </a:ln>
          <a:effectLst/>
        </p:spPr>
        <p:txBody>
          <a:bodyPr wrap="none" anchor="ctr"/>
          <a:lstStyle/>
          <a:p>
            <a:endParaRPr lang="es-ES"/>
          </a:p>
        </p:txBody>
      </p:sp>
      <p:sp>
        <p:nvSpPr>
          <p:cNvPr id="952343" name="Rectangle 23"/>
          <p:cNvSpPr>
            <a:spLocks noChangeArrowheads="1"/>
          </p:cNvSpPr>
          <p:nvPr/>
        </p:nvSpPr>
        <p:spPr bwMode="auto">
          <a:xfrm>
            <a:off x="3708400" y="3924300"/>
            <a:ext cx="288925" cy="287338"/>
          </a:xfrm>
          <a:prstGeom prst="rect">
            <a:avLst/>
          </a:prstGeom>
          <a:solidFill>
            <a:srgbClr val="00FF00"/>
          </a:solidFill>
          <a:ln w="9525">
            <a:solidFill>
              <a:schemeClr val="tx1"/>
            </a:solidFill>
            <a:miter lim="800000"/>
            <a:headEnd/>
            <a:tailEnd/>
          </a:ln>
          <a:effectLst/>
        </p:spPr>
        <p:txBody>
          <a:bodyPr wrap="none" anchor="ctr"/>
          <a:lstStyle/>
          <a:p>
            <a:endParaRPr lang="es-ES"/>
          </a:p>
        </p:txBody>
      </p:sp>
      <p:sp>
        <p:nvSpPr>
          <p:cNvPr id="952346" name="Rectangle 26"/>
          <p:cNvSpPr>
            <a:spLocks noChangeArrowheads="1"/>
          </p:cNvSpPr>
          <p:nvPr/>
        </p:nvSpPr>
        <p:spPr bwMode="auto">
          <a:xfrm>
            <a:off x="3346450" y="2916238"/>
            <a:ext cx="288925" cy="287337"/>
          </a:xfrm>
          <a:prstGeom prst="rect">
            <a:avLst/>
          </a:prstGeom>
          <a:solidFill>
            <a:srgbClr val="C0C0C0"/>
          </a:solidFill>
          <a:ln w="9525">
            <a:solidFill>
              <a:schemeClr val="tx1"/>
            </a:solidFill>
            <a:miter lim="800000"/>
            <a:headEnd/>
            <a:tailEnd/>
          </a:ln>
          <a:effectLst/>
        </p:spPr>
        <p:txBody>
          <a:bodyPr wrap="none" anchor="ctr"/>
          <a:lstStyle/>
          <a:p>
            <a:endParaRPr lang="es-ES"/>
          </a:p>
        </p:txBody>
      </p:sp>
      <p:sp>
        <p:nvSpPr>
          <p:cNvPr id="952347" name="Rectangle 27"/>
          <p:cNvSpPr>
            <a:spLocks noChangeArrowheads="1"/>
          </p:cNvSpPr>
          <p:nvPr/>
        </p:nvSpPr>
        <p:spPr bwMode="auto">
          <a:xfrm>
            <a:off x="3348038" y="3924300"/>
            <a:ext cx="288925" cy="287338"/>
          </a:xfrm>
          <a:prstGeom prst="rect">
            <a:avLst/>
          </a:prstGeom>
          <a:solidFill>
            <a:srgbClr val="00FF00"/>
          </a:solidFill>
          <a:ln w="9525">
            <a:solidFill>
              <a:schemeClr val="tx1"/>
            </a:solidFill>
            <a:miter lim="800000"/>
            <a:headEnd/>
            <a:tailEnd/>
          </a:ln>
          <a:effectLst/>
        </p:spPr>
        <p:txBody>
          <a:bodyPr wrap="none" anchor="ctr"/>
          <a:lstStyle/>
          <a:p>
            <a:endParaRPr lang="es-ES"/>
          </a:p>
        </p:txBody>
      </p:sp>
      <p:sp>
        <p:nvSpPr>
          <p:cNvPr id="952348" name="Rectangle 28"/>
          <p:cNvSpPr>
            <a:spLocks noChangeArrowheads="1"/>
          </p:cNvSpPr>
          <p:nvPr/>
        </p:nvSpPr>
        <p:spPr bwMode="auto">
          <a:xfrm>
            <a:off x="2986088" y="2916238"/>
            <a:ext cx="288925" cy="287337"/>
          </a:xfrm>
          <a:prstGeom prst="rect">
            <a:avLst/>
          </a:prstGeom>
          <a:solidFill>
            <a:srgbClr val="FF00FF"/>
          </a:solidFill>
          <a:ln w="9525">
            <a:solidFill>
              <a:schemeClr val="tx1"/>
            </a:solidFill>
            <a:miter lim="800000"/>
            <a:headEnd/>
            <a:tailEnd/>
          </a:ln>
          <a:effectLst/>
        </p:spPr>
        <p:txBody>
          <a:bodyPr wrap="none" anchor="ctr"/>
          <a:lstStyle/>
          <a:p>
            <a:endParaRPr lang="es-ES"/>
          </a:p>
        </p:txBody>
      </p:sp>
      <p:sp>
        <p:nvSpPr>
          <p:cNvPr id="952349" name="Oval 29"/>
          <p:cNvSpPr>
            <a:spLocks noChangeArrowheads="1"/>
          </p:cNvSpPr>
          <p:nvPr/>
        </p:nvSpPr>
        <p:spPr bwMode="auto">
          <a:xfrm>
            <a:off x="4932363" y="2843213"/>
            <a:ext cx="503237" cy="504825"/>
          </a:xfrm>
          <a:prstGeom prst="ellipse">
            <a:avLst/>
          </a:prstGeom>
          <a:solidFill>
            <a:schemeClr val="accent1"/>
          </a:solidFill>
          <a:ln w="9525">
            <a:solidFill>
              <a:schemeClr val="tx1"/>
            </a:solidFill>
            <a:round/>
            <a:headEnd/>
            <a:tailEnd/>
          </a:ln>
          <a:effectLst/>
        </p:spPr>
        <p:txBody>
          <a:bodyPr wrap="none" anchor="ctr"/>
          <a:lstStyle/>
          <a:p>
            <a:endParaRPr lang="es-ES"/>
          </a:p>
        </p:txBody>
      </p:sp>
      <p:sp>
        <p:nvSpPr>
          <p:cNvPr id="952350" name="Oval 30"/>
          <p:cNvSpPr>
            <a:spLocks noChangeArrowheads="1"/>
          </p:cNvSpPr>
          <p:nvPr/>
        </p:nvSpPr>
        <p:spPr bwMode="auto">
          <a:xfrm>
            <a:off x="4932363" y="3562350"/>
            <a:ext cx="503237" cy="504825"/>
          </a:xfrm>
          <a:prstGeom prst="ellipse">
            <a:avLst/>
          </a:prstGeom>
          <a:solidFill>
            <a:srgbClr val="3366FF"/>
          </a:solidFill>
          <a:ln w="9525">
            <a:solidFill>
              <a:schemeClr val="tx1"/>
            </a:solidFill>
            <a:round/>
            <a:headEnd/>
            <a:tailEnd/>
          </a:ln>
          <a:effectLst/>
        </p:spPr>
        <p:txBody>
          <a:bodyPr wrap="none" anchor="ctr"/>
          <a:lstStyle/>
          <a:p>
            <a:endParaRPr lang="es-ES"/>
          </a:p>
        </p:txBody>
      </p:sp>
      <p:sp>
        <p:nvSpPr>
          <p:cNvPr id="952351" name="Text Box 31"/>
          <p:cNvSpPr txBox="1">
            <a:spLocks noChangeArrowheads="1"/>
          </p:cNvSpPr>
          <p:nvPr/>
        </p:nvSpPr>
        <p:spPr bwMode="auto">
          <a:xfrm>
            <a:off x="4994275" y="2916238"/>
            <a:ext cx="441325" cy="304800"/>
          </a:xfrm>
          <a:prstGeom prst="rect">
            <a:avLst/>
          </a:prstGeom>
          <a:noFill/>
          <a:ln w="9525">
            <a:noFill/>
            <a:miter lim="800000"/>
            <a:headEnd/>
            <a:tailEnd/>
          </a:ln>
          <a:effectLst/>
        </p:spPr>
        <p:txBody>
          <a:bodyPr wrap="none">
            <a:spAutoFit/>
          </a:bodyPr>
          <a:lstStyle/>
          <a:p>
            <a:r>
              <a:rPr lang="es-ES" sz="1400" b="1">
                <a:latin typeface="Arial" charset="0"/>
              </a:rPr>
              <a:t>PQ</a:t>
            </a:r>
          </a:p>
        </p:txBody>
      </p:sp>
      <p:sp>
        <p:nvSpPr>
          <p:cNvPr id="952352" name="Text Box 32"/>
          <p:cNvSpPr txBox="1">
            <a:spLocks noChangeArrowheads="1"/>
          </p:cNvSpPr>
          <p:nvPr/>
        </p:nvSpPr>
        <p:spPr bwMode="auto">
          <a:xfrm>
            <a:off x="4910138" y="3635375"/>
            <a:ext cx="609600" cy="304800"/>
          </a:xfrm>
          <a:prstGeom prst="rect">
            <a:avLst/>
          </a:prstGeom>
          <a:noFill/>
          <a:ln w="9525">
            <a:noFill/>
            <a:miter lim="800000"/>
            <a:headEnd/>
            <a:tailEnd/>
          </a:ln>
          <a:effectLst/>
        </p:spPr>
        <p:txBody>
          <a:bodyPr wrap="none">
            <a:spAutoFit/>
          </a:bodyPr>
          <a:lstStyle/>
          <a:p>
            <a:r>
              <a:rPr lang="es-ES" sz="1400" b="1">
                <a:latin typeface="Arial" charset="0"/>
              </a:rPr>
              <a:t>WRR</a:t>
            </a:r>
          </a:p>
        </p:txBody>
      </p:sp>
      <p:sp>
        <p:nvSpPr>
          <p:cNvPr id="952355" name="Line 35"/>
          <p:cNvSpPr>
            <a:spLocks noChangeShapeType="1"/>
          </p:cNvSpPr>
          <p:nvPr/>
        </p:nvSpPr>
        <p:spPr bwMode="auto">
          <a:xfrm flipV="1">
            <a:off x="4140200" y="3924300"/>
            <a:ext cx="719138" cy="142875"/>
          </a:xfrm>
          <a:prstGeom prst="line">
            <a:avLst/>
          </a:prstGeom>
          <a:noFill/>
          <a:ln w="9525">
            <a:solidFill>
              <a:schemeClr val="tx1"/>
            </a:solidFill>
            <a:round/>
            <a:headEnd/>
            <a:tailEnd type="triangle" w="med" len="med"/>
          </a:ln>
          <a:effectLst/>
        </p:spPr>
        <p:txBody>
          <a:bodyPr/>
          <a:lstStyle/>
          <a:p>
            <a:endParaRPr lang="es-ES"/>
          </a:p>
        </p:txBody>
      </p:sp>
      <p:sp>
        <p:nvSpPr>
          <p:cNvPr id="952356" name="Line 36"/>
          <p:cNvSpPr>
            <a:spLocks noChangeShapeType="1"/>
          </p:cNvSpPr>
          <p:nvPr/>
        </p:nvSpPr>
        <p:spPr bwMode="auto">
          <a:xfrm>
            <a:off x="4140200" y="3563938"/>
            <a:ext cx="719138" cy="144462"/>
          </a:xfrm>
          <a:prstGeom prst="line">
            <a:avLst/>
          </a:prstGeom>
          <a:noFill/>
          <a:ln w="9525">
            <a:solidFill>
              <a:schemeClr val="tx1"/>
            </a:solidFill>
            <a:round/>
            <a:headEnd/>
            <a:tailEnd type="triangle" w="med" len="med"/>
          </a:ln>
          <a:effectLst/>
        </p:spPr>
        <p:txBody>
          <a:bodyPr/>
          <a:lstStyle/>
          <a:p>
            <a:endParaRPr lang="es-ES"/>
          </a:p>
        </p:txBody>
      </p:sp>
      <p:sp>
        <p:nvSpPr>
          <p:cNvPr id="952357" name="Line 37"/>
          <p:cNvSpPr>
            <a:spLocks noChangeShapeType="1"/>
          </p:cNvSpPr>
          <p:nvPr/>
        </p:nvSpPr>
        <p:spPr bwMode="auto">
          <a:xfrm>
            <a:off x="4140200" y="3059113"/>
            <a:ext cx="792163" cy="504825"/>
          </a:xfrm>
          <a:prstGeom prst="line">
            <a:avLst/>
          </a:prstGeom>
          <a:noFill/>
          <a:ln w="9525">
            <a:solidFill>
              <a:schemeClr val="tx1"/>
            </a:solidFill>
            <a:round/>
            <a:headEnd/>
            <a:tailEnd type="triangle" w="med" len="med"/>
          </a:ln>
          <a:effectLst/>
        </p:spPr>
        <p:txBody>
          <a:bodyPr/>
          <a:lstStyle/>
          <a:p>
            <a:endParaRPr lang="es-ES"/>
          </a:p>
        </p:txBody>
      </p:sp>
      <p:sp>
        <p:nvSpPr>
          <p:cNvPr id="952358" name="Line 38"/>
          <p:cNvSpPr>
            <a:spLocks noChangeShapeType="1"/>
          </p:cNvSpPr>
          <p:nvPr/>
        </p:nvSpPr>
        <p:spPr bwMode="auto">
          <a:xfrm>
            <a:off x="4140200" y="2555875"/>
            <a:ext cx="792163" cy="360363"/>
          </a:xfrm>
          <a:prstGeom prst="line">
            <a:avLst/>
          </a:prstGeom>
          <a:noFill/>
          <a:ln w="9525">
            <a:solidFill>
              <a:schemeClr val="tx1"/>
            </a:solidFill>
            <a:round/>
            <a:headEnd/>
            <a:tailEnd type="triangle" w="med" len="med"/>
          </a:ln>
          <a:effectLst/>
        </p:spPr>
        <p:txBody>
          <a:bodyPr/>
          <a:lstStyle/>
          <a:p>
            <a:endParaRPr lang="es-ES"/>
          </a:p>
        </p:txBody>
      </p:sp>
      <p:sp>
        <p:nvSpPr>
          <p:cNvPr id="952359" name="Line 39"/>
          <p:cNvSpPr>
            <a:spLocks noChangeShapeType="1"/>
          </p:cNvSpPr>
          <p:nvPr/>
        </p:nvSpPr>
        <p:spPr bwMode="auto">
          <a:xfrm>
            <a:off x="5435600" y="3275013"/>
            <a:ext cx="576263" cy="433387"/>
          </a:xfrm>
          <a:prstGeom prst="line">
            <a:avLst/>
          </a:prstGeom>
          <a:noFill/>
          <a:ln w="9525">
            <a:solidFill>
              <a:schemeClr val="tx1"/>
            </a:solidFill>
            <a:round/>
            <a:headEnd/>
            <a:tailEnd type="triangle" w="med" len="med"/>
          </a:ln>
          <a:effectLst/>
        </p:spPr>
        <p:txBody>
          <a:bodyPr/>
          <a:lstStyle/>
          <a:p>
            <a:endParaRPr lang="es-ES"/>
          </a:p>
        </p:txBody>
      </p:sp>
      <p:sp>
        <p:nvSpPr>
          <p:cNvPr id="952360" name="Line 40"/>
          <p:cNvSpPr>
            <a:spLocks noChangeShapeType="1"/>
          </p:cNvSpPr>
          <p:nvPr/>
        </p:nvSpPr>
        <p:spPr bwMode="auto">
          <a:xfrm>
            <a:off x="5508625" y="3779838"/>
            <a:ext cx="431800" cy="0"/>
          </a:xfrm>
          <a:prstGeom prst="line">
            <a:avLst/>
          </a:prstGeom>
          <a:noFill/>
          <a:ln w="9525">
            <a:solidFill>
              <a:schemeClr val="tx1"/>
            </a:solidFill>
            <a:round/>
            <a:headEnd/>
            <a:tailEnd type="triangle" w="med" len="med"/>
          </a:ln>
          <a:effectLst/>
        </p:spPr>
        <p:txBody>
          <a:bodyPr/>
          <a:lstStyle/>
          <a:p>
            <a:endParaRPr lang="es-ES"/>
          </a:p>
        </p:txBody>
      </p:sp>
      <p:sp>
        <p:nvSpPr>
          <p:cNvPr id="952361" name="Rectangle 41"/>
          <p:cNvSpPr>
            <a:spLocks noChangeArrowheads="1"/>
          </p:cNvSpPr>
          <p:nvPr/>
        </p:nvSpPr>
        <p:spPr bwMode="auto">
          <a:xfrm>
            <a:off x="8172450" y="3421063"/>
            <a:ext cx="288925" cy="287337"/>
          </a:xfrm>
          <a:prstGeom prst="rect">
            <a:avLst/>
          </a:prstGeom>
          <a:solidFill>
            <a:srgbClr val="993366"/>
          </a:solidFill>
          <a:ln w="9525">
            <a:solidFill>
              <a:schemeClr val="tx1"/>
            </a:solidFill>
            <a:miter lim="800000"/>
            <a:headEnd/>
            <a:tailEnd/>
          </a:ln>
          <a:effectLst/>
        </p:spPr>
        <p:txBody>
          <a:bodyPr wrap="none" anchor="ctr"/>
          <a:lstStyle/>
          <a:p>
            <a:endParaRPr lang="es-ES"/>
          </a:p>
        </p:txBody>
      </p:sp>
      <p:sp>
        <p:nvSpPr>
          <p:cNvPr id="952362" name="Rectangle 42"/>
          <p:cNvSpPr>
            <a:spLocks noChangeArrowheads="1"/>
          </p:cNvSpPr>
          <p:nvPr/>
        </p:nvSpPr>
        <p:spPr bwMode="auto">
          <a:xfrm>
            <a:off x="7813675" y="3421063"/>
            <a:ext cx="288925" cy="287337"/>
          </a:xfrm>
          <a:prstGeom prst="rect">
            <a:avLst/>
          </a:prstGeom>
          <a:solidFill>
            <a:srgbClr val="993366"/>
          </a:solidFill>
          <a:ln w="9525">
            <a:solidFill>
              <a:schemeClr val="tx1"/>
            </a:solidFill>
            <a:miter lim="800000"/>
            <a:headEnd/>
            <a:tailEnd/>
          </a:ln>
          <a:effectLst/>
        </p:spPr>
        <p:txBody>
          <a:bodyPr wrap="none" anchor="ctr"/>
          <a:lstStyle/>
          <a:p>
            <a:endParaRPr lang="es-ES"/>
          </a:p>
        </p:txBody>
      </p:sp>
      <p:sp>
        <p:nvSpPr>
          <p:cNvPr id="952363" name="Rectangle 43"/>
          <p:cNvSpPr>
            <a:spLocks noChangeArrowheads="1"/>
          </p:cNvSpPr>
          <p:nvPr/>
        </p:nvSpPr>
        <p:spPr bwMode="auto">
          <a:xfrm>
            <a:off x="7453313" y="3421063"/>
            <a:ext cx="288925" cy="287337"/>
          </a:xfrm>
          <a:prstGeom prst="rect">
            <a:avLst/>
          </a:prstGeom>
          <a:solidFill>
            <a:srgbClr val="FFCC00"/>
          </a:solidFill>
          <a:ln w="9525">
            <a:solidFill>
              <a:schemeClr val="tx1"/>
            </a:solidFill>
            <a:miter lim="800000"/>
            <a:headEnd/>
            <a:tailEnd/>
          </a:ln>
          <a:effectLst/>
        </p:spPr>
        <p:txBody>
          <a:bodyPr wrap="none" anchor="ctr"/>
          <a:lstStyle/>
          <a:p>
            <a:endParaRPr lang="es-ES"/>
          </a:p>
        </p:txBody>
      </p:sp>
      <p:sp>
        <p:nvSpPr>
          <p:cNvPr id="952364" name="Rectangle 44"/>
          <p:cNvSpPr>
            <a:spLocks noChangeArrowheads="1"/>
          </p:cNvSpPr>
          <p:nvPr/>
        </p:nvSpPr>
        <p:spPr bwMode="auto">
          <a:xfrm>
            <a:off x="7092950" y="3421063"/>
            <a:ext cx="288925" cy="287337"/>
          </a:xfrm>
          <a:prstGeom prst="rect">
            <a:avLst/>
          </a:prstGeom>
          <a:solidFill>
            <a:srgbClr val="00FFFF"/>
          </a:solidFill>
          <a:ln w="9525">
            <a:solidFill>
              <a:schemeClr val="tx1"/>
            </a:solidFill>
            <a:miter lim="800000"/>
            <a:headEnd/>
            <a:tailEnd/>
          </a:ln>
          <a:effectLst/>
        </p:spPr>
        <p:txBody>
          <a:bodyPr wrap="none" anchor="ctr"/>
          <a:lstStyle/>
          <a:p>
            <a:endParaRPr lang="es-ES"/>
          </a:p>
        </p:txBody>
      </p:sp>
      <p:sp>
        <p:nvSpPr>
          <p:cNvPr id="952365" name="Rectangle 45"/>
          <p:cNvSpPr>
            <a:spLocks noChangeArrowheads="1"/>
          </p:cNvSpPr>
          <p:nvPr/>
        </p:nvSpPr>
        <p:spPr bwMode="auto">
          <a:xfrm>
            <a:off x="6732588" y="3421063"/>
            <a:ext cx="288925" cy="287337"/>
          </a:xfrm>
          <a:prstGeom prst="rect">
            <a:avLst/>
          </a:prstGeom>
          <a:solidFill>
            <a:srgbClr val="00FF00"/>
          </a:solidFill>
          <a:ln w="9525">
            <a:solidFill>
              <a:schemeClr val="tx1"/>
            </a:solidFill>
            <a:miter lim="800000"/>
            <a:headEnd/>
            <a:tailEnd/>
          </a:ln>
          <a:effectLst/>
        </p:spPr>
        <p:txBody>
          <a:bodyPr wrap="none" anchor="ctr"/>
          <a:lstStyle/>
          <a:p>
            <a:endParaRPr lang="es-ES"/>
          </a:p>
        </p:txBody>
      </p:sp>
      <p:sp>
        <p:nvSpPr>
          <p:cNvPr id="952366" name="Rectangle 46"/>
          <p:cNvSpPr>
            <a:spLocks noChangeArrowheads="1"/>
          </p:cNvSpPr>
          <p:nvPr/>
        </p:nvSpPr>
        <p:spPr bwMode="auto">
          <a:xfrm>
            <a:off x="6372225" y="3421063"/>
            <a:ext cx="288925" cy="287337"/>
          </a:xfrm>
          <a:prstGeom prst="rect">
            <a:avLst/>
          </a:prstGeom>
          <a:solidFill>
            <a:srgbClr val="C0C0C0"/>
          </a:solidFill>
          <a:ln w="9525">
            <a:solidFill>
              <a:schemeClr val="tx1"/>
            </a:solidFill>
            <a:miter lim="800000"/>
            <a:headEnd/>
            <a:tailEnd/>
          </a:ln>
          <a:effectLst/>
        </p:spPr>
        <p:txBody>
          <a:bodyPr wrap="none" anchor="ctr"/>
          <a:lstStyle/>
          <a:p>
            <a:endParaRPr lang="es-ES"/>
          </a:p>
        </p:txBody>
      </p:sp>
      <p:sp>
        <p:nvSpPr>
          <p:cNvPr id="952367" name="Text Box 47"/>
          <p:cNvSpPr txBox="1">
            <a:spLocks noChangeArrowheads="1"/>
          </p:cNvSpPr>
          <p:nvPr/>
        </p:nvSpPr>
        <p:spPr bwMode="auto">
          <a:xfrm>
            <a:off x="6551613" y="3851275"/>
            <a:ext cx="1620837" cy="304800"/>
          </a:xfrm>
          <a:prstGeom prst="rect">
            <a:avLst/>
          </a:prstGeom>
          <a:noFill/>
          <a:ln w="9525">
            <a:noFill/>
            <a:miter lim="800000"/>
            <a:headEnd/>
            <a:tailEnd/>
          </a:ln>
          <a:effectLst/>
        </p:spPr>
        <p:txBody>
          <a:bodyPr wrap="none">
            <a:spAutoFit/>
          </a:bodyPr>
          <a:lstStyle/>
          <a:p>
            <a:r>
              <a:rPr lang="es-ES" sz="1400" b="1">
                <a:latin typeface="Arial" charset="0"/>
              </a:rPr>
              <a:t>Interfaz de salida</a:t>
            </a:r>
          </a:p>
        </p:txBody>
      </p:sp>
      <p:sp>
        <p:nvSpPr>
          <p:cNvPr id="952368" name="Text Box 48"/>
          <p:cNvSpPr txBox="1">
            <a:spLocks noChangeArrowheads="1"/>
          </p:cNvSpPr>
          <p:nvPr/>
        </p:nvSpPr>
        <p:spPr bwMode="auto">
          <a:xfrm>
            <a:off x="1023938" y="5219700"/>
            <a:ext cx="7148512" cy="730250"/>
          </a:xfrm>
          <a:prstGeom prst="rect">
            <a:avLst/>
          </a:prstGeom>
          <a:noFill/>
          <a:ln w="9525">
            <a:noFill/>
            <a:miter lim="800000"/>
            <a:headEnd/>
            <a:tailEnd/>
          </a:ln>
          <a:effectLst/>
        </p:spPr>
        <p:txBody>
          <a:bodyPr>
            <a:spAutoFit/>
          </a:bodyPr>
          <a:lstStyle/>
          <a:p>
            <a:pPr>
              <a:buFontTx/>
              <a:buChar char="•"/>
            </a:pPr>
            <a:r>
              <a:rPr lang="es-ES_tradnl" sz="1400" b="1">
                <a:latin typeface="Arial" charset="0"/>
              </a:rPr>
              <a:t>PQ: Priority Queue. Siempre va la primera, pero no recibe más de lo asignado.</a:t>
            </a:r>
          </a:p>
          <a:p>
            <a:pPr>
              <a:buFontTx/>
              <a:buChar char="•"/>
            </a:pPr>
            <a:r>
              <a:rPr lang="es-ES_tradnl" sz="1400" b="1">
                <a:latin typeface="Arial" charset="0"/>
              </a:rPr>
              <a:t>WRR: Weighted Round Robin. Cada cola obtendrá al menos su parte, y si hay caudal libre obtendrá más</a:t>
            </a:r>
            <a:endParaRPr lang="es-ES" sz="1400" b="1">
              <a:latin typeface="Arial" charset="0"/>
            </a:endParaRPr>
          </a:p>
        </p:txBody>
      </p:sp>
      <p:sp>
        <p:nvSpPr>
          <p:cNvPr id="952369" name="Text Box 49"/>
          <p:cNvSpPr txBox="1">
            <a:spLocks noChangeArrowheads="1"/>
          </p:cNvSpPr>
          <p:nvPr/>
        </p:nvSpPr>
        <p:spPr bwMode="auto">
          <a:xfrm>
            <a:off x="971550" y="4852988"/>
            <a:ext cx="2625725" cy="304800"/>
          </a:xfrm>
          <a:prstGeom prst="rect">
            <a:avLst/>
          </a:prstGeom>
          <a:noFill/>
          <a:ln w="9525">
            <a:noFill/>
            <a:miter lim="800000"/>
            <a:headEnd/>
            <a:tailEnd/>
          </a:ln>
          <a:effectLst/>
        </p:spPr>
        <p:txBody>
          <a:bodyPr wrap="none">
            <a:spAutoFit/>
          </a:bodyPr>
          <a:lstStyle/>
          <a:p>
            <a:r>
              <a:rPr lang="es-ES" sz="1400" b="1">
                <a:latin typeface="Arial" charset="0"/>
              </a:rPr>
              <a:t>Algoritmos de encolamiento:</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75941B1C-089C-4422-AF68-80B4E5627E7E}" type="slidenum">
              <a:rPr lang="es-ES"/>
              <a:pPr/>
              <a:t>67</a:t>
            </a:fld>
            <a:endParaRPr lang="es-ES"/>
          </a:p>
        </p:txBody>
      </p:sp>
      <p:sp>
        <p:nvSpPr>
          <p:cNvPr id="835586" name="Rectangle 2"/>
          <p:cNvSpPr>
            <a:spLocks noGrp="1" noChangeArrowheads="1"/>
          </p:cNvSpPr>
          <p:nvPr>
            <p:ph type="title"/>
          </p:nvPr>
        </p:nvSpPr>
        <p:spPr>
          <a:xfrm>
            <a:off x="685800" y="609600"/>
            <a:ext cx="7772400" cy="838200"/>
          </a:xfrm>
        </p:spPr>
        <p:txBody>
          <a:bodyPr/>
          <a:lstStyle/>
          <a:p>
            <a:r>
              <a:rPr lang="es-ES_tradnl" sz="4000"/>
              <a:t>Referencias QoS</a:t>
            </a:r>
            <a:endParaRPr lang="es-ES" sz="4000"/>
          </a:p>
        </p:txBody>
      </p:sp>
      <p:sp>
        <p:nvSpPr>
          <p:cNvPr id="835587" name="Rectangle 3"/>
          <p:cNvSpPr>
            <a:spLocks noGrp="1" noChangeArrowheads="1"/>
          </p:cNvSpPr>
          <p:nvPr>
            <p:ph type="body" idx="1"/>
          </p:nvPr>
        </p:nvSpPr>
        <p:spPr>
          <a:xfrm>
            <a:off x="685800" y="1676400"/>
            <a:ext cx="7772400" cy="4114800"/>
          </a:xfrm>
        </p:spPr>
        <p:txBody>
          <a:bodyPr/>
          <a:lstStyle/>
          <a:p>
            <a:pPr>
              <a:lnSpc>
                <a:spcPct val="80000"/>
              </a:lnSpc>
            </a:pPr>
            <a:r>
              <a:rPr lang="es-ES_tradnl" sz="2200"/>
              <a:t>‘Quality of Service-Fact or Fiction?’ Geoff Huston, Internet Protocol Journal Vol. 3 Nº 1. </a:t>
            </a:r>
            <a:r>
              <a:rPr lang="es-ES_tradnl" sz="2200">
                <a:hlinkClick r:id="rId3"/>
              </a:rPr>
              <a:t>http://www.cisco.com/warp/public/759/ipj_3-1/ipj_3-1_qos.html</a:t>
            </a:r>
            <a:endParaRPr lang="es-ES_tradnl" sz="2200"/>
          </a:p>
          <a:p>
            <a:pPr>
              <a:lnSpc>
                <a:spcPct val="80000"/>
              </a:lnSpc>
            </a:pPr>
            <a:r>
              <a:rPr lang="es-ES_tradnl" sz="2200"/>
              <a:t>Intserv: </a:t>
            </a:r>
            <a:r>
              <a:rPr lang="es-ES_tradnl" sz="2200">
                <a:hlinkClick r:id="rId4"/>
              </a:rPr>
              <a:t>http://www.ietf.org/html.charters/intserv-charter.html</a:t>
            </a:r>
            <a:endParaRPr lang="es-ES_tradnl" sz="2200"/>
          </a:p>
          <a:p>
            <a:pPr>
              <a:lnSpc>
                <a:spcPct val="80000"/>
              </a:lnSpc>
            </a:pPr>
            <a:r>
              <a:rPr lang="es-ES_tradnl" sz="2200"/>
              <a:t>RSVP: </a:t>
            </a:r>
            <a:r>
              <a:rPr lang="es-ES_tradnl" sz="2200">
                <a:hlinkClick r:id="rId5"/>
              </a:rPr>
              <a:t>http://www.ietf.org/html.charters/rsvp-charter.html</a:t>
            </a:r>
            <a:r>
              <a:rPr lang="es-ES_tradnl" sz="2200"/>
              <a:t> . Ver también: </a:t>
            </a:r>
            <a:r>
              <a:rPr lang="es-ES_tradnl" sz="2200">
                <a:hlinkClick r:id="rId6"/>
              </a:rPr>
              <a:t>http://www.isi.edu/rsvp/pub.html</a:t>
            </a:r>
            <a:endParaRPr lang="es-ES_tradnl" sz="2200"/>
          </a:p>
          <a:p>
            <a:pPr>
              <a:lnSpc>
                <a:spcPct val="80000"/>
              </a:lnSpc>
            </a:pPr>
            <a:r>
              <a:rPr lang="es-ES_tradnl" sz="2200"/>
              <a:t>Diffserv: </a:t>
            </a:r>
            <a:r>
              <a:rPr lang="es-ES_tradnl" sz="2200">
                <a:hlinkClick r:id="rId7"/>
              </a:rPr>
              <a:t>http://www.ietf.org/html.charters/diffserv-charter.html</a:t>
            </a:r>
            <a:endParaRPr lang="es-ES_tradnl" sz="2200"/>
          </a:p>
          <a:p>
            <a:pPr>
              <a:lnSpc>
                <a:spcPct val="80000"/>
              </a:lnSpc>
            </a:pPr>
            <a:r>
              <a:rPr lang="en-US" sz="2200"/>
              <a:t>Grupo de Trabajo QoS Internet2: </a:t>
            </a:r>
            <a:r>
              <a:rPr lang="en-US" sz="2200">
                <a:hlinkClick r:id="rId8"/>
              </a:rPr>
              <a:t>http://www.internet2.edu/qos/wg</a:t>
            </a:r>
            <a:endParaRPr lang="en-US" sz="2200"/>
          </a:p>
          <a:p>
            <a:pPr>
              <a:lnSpc>
                <a:spcPct val="80000"/>
              </a:lnSpc>
            </a:pPr>
            <a:r>
              <a:rPr lang="es-ES_tradnl" sz="2200"/>
              <a:t>Qbone: </a:t>
            </a:r>
            <a:r>
              <a:rPr lang="es-ES_tradnl" sz="2200">
                <a:hlinkClick r:id="rId9"/>
              </a:rPr>
              <a:t>http://qbone.internet2.edu</a:t>
            </a:r>
            <a:endParaRPr lang="en-US" sz="2200"/>
          </a:p>
          <a:p>
            <a:pPr>
              <a:lnSpc>
                <a:spcPct val="80000"/>
              </a:lnSpc>
            </a:pPr>
            <a:r>
              <a:rPr lang="es-ES_tradnl" sz="2200"/>
              <a:t>B. Teitelbaum: ‘Internet 2 Qbone: A Test Bed for Differentiated Services’, </a:t>
            </a:r>
            <a:r>
              <a:rPr lang="es-ES_tradnl" sz="2200">
                <a:hlinkClick r:id="rId10"/>
              </a:rPr>
              <a:t>http://www.isoc.org/inet99/proceedings/4f/4f_1.htm</a:t>
            </a:r>
            <a:endParaRPr lang="es-ES_tradnl" sz="2200"/>
          </a:p>
          <a:p>
            <a:pPr>
              <a:lnSpc>
                <a:spcPct val="80000"/>
              </a:lnSpc>
            </a:pPr>
            <a:r>
              <a:rPr lang="es-ES_tradnl" sz="2200"/>
              <a:t>Proyecto Quantum: </a:t>
            </a:r>
            <a:r>
              <a:rPr lang="es-ES_tradnl" sz="2200">
                <a:hlinkClick r:id="rId11"/>
              </a:rPr>
              <a:t>http://www.dante.net/quantum</a:t>
            </a:r>
            <a:endParaRPr lang="es-ES_tradnl" sz="2200"/>
          </a:p>
          <a:p>
            <a:pPr>
              <a:lnSpc>
                <a:spcPct val="80000"/>
              </a:lnSpc>
              <a:buFontTx/>
              <a:buNone/>
            </a:pPr>
            <a:r>
              <a:rPr lang="es-ES_tradnl" sz="2200"/>
              <a:t> </a:t>
            </a:r>
            <a:endParaRPr lang="es-ES" sz="220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1154DBF1-AD71-4006-95E0-4C52CFB59E82}" type="slidenum">
              <a:rPr lang="es-ES"/>
              <a:pPr/>
              <a:t>68</a:t>
            </a:fld>
            <a:endParaRPr lang="es-ES"/>
          </a:p>
        </p:txBody>
      </p:sp>
      <p:sp>
        <p:nvSpPr>
          <p:cNvPr id="930818" name="Rectangle 2"/>
          <p:cNvSpPr>
            <a:spLocks noGrp="1" noChangeArrowheads="1"/>
          </p:cNvSpPr>
          <p:nvPr>
            <p:ph type="title"/>
          </p:nvPr>
        </p:nvSpPr>
        <p:spPr/>
        <p:txBody>
          <a:bodyPr/>
          <a:lstStyle/>
          <a:p>
            <a:r>
              <a:rPr lang="es-ES_tradnl"/>
              <a:t>Sumario</a:t>
            </a:r>
            <a:endParaRPr lang="es-ES"/>
          </a:p>
        </p:txBody>
      </p:sp>
      <p:sp>
        <p:nvSpPr>
          <p:cNvPr id="930819" name="Rectangle 3"/>
          <p:cNvSpPr>
            <a:spLocks noGrp="1" noChangeArrowheads="1"/>
          </p:cNvSpPr>
          <p:nvPr>
            <p:ph type="body" idx="1"/>
          </p:nvPr>
        </p:nvSpPr>
        <p:spPr/>
        <p:txBody>
          <a:bodyPr/>
          <a:lstStyle/>
          <a:p>
            <a:pPr>
              <a:lnSpc>
                <a:spcPct val="90000"/>
              </a:lnSpc>
            </a:pPr>
            <a:r>
              <a:rPr lang="es-ES_tradnl" sz="2800" dirty="0"/>
              <a:t>Concepto de Calidad de Servicio</a:t>
            </a:r>
          </a:p>
          <a:p>
            <a:pPr>
              <a:lnSpc>
                <a:spcPct val="90000"/>
              </a:lnSpc>
            </a:pPr>
            <a:r>
              <a:rPr lang="es-ES_tradnl" sz="2800" dirty="0"/>
              <a:t>Calidad de Servicio en Internet </a:t>
            </a:r>
          </a:p>
          <a:p>
            <a:pPr lvl="1">
              <a:lnSpc>
                <a:spcPct val="90000"/>
              </a:lnSpc>
            </a:pPr>
            <a:r>
              <a:rPr lang="es-ES_tradnl" sz="2400" dirty="0"/>
              <a:t>Octeto </a:t>
            </a:r>
            <a:r>
              <a:rPr lang="es-ES_tradnl" sz="2400" dirty="0" err="1"/>
              <a:t>ToS</a:t>
            </a:r>
            <a:r>
              <a:rPr lang="es-ES_tradnl" sz="2400" dirty="0"/>
              <a:t> en IPv4</a:t>
            </a:r>
          </a:p>
          <a:p>
            <a:pPr lvl="1">
              <a:lnSpc>
                <a:spcPct val="90000"/>
              </a:lnSpc>
            </a:pPr>
            <a:r>
              <a:rPr lang="es-ES_tradnl" sz="2400" dirty="0"/>
              <a:t>Modelo </a:t>
            </a:r>
            <a:r>
              <a:rPr lang="es-ES_tradnl" sz="2400" dirty="0" err="1"/>
              <a:t>IntServ</a:t>
            </a:r>
            <a:r>
              <a:rPr lang="es-ES_tradnl" sz="2400" dirty="0"/>
              <a:t> y protocolo RSVP</a:t>
            </a:r>
          </a:p>
          <a:p>
            <a:pPr lvl="1">
              <a:lnSpc>
                <a:spcPct val="90000"/>
              </a:lnSpc>
            </a:pPr>
            <a:r>
              <a:rPr lang="es-ES_tradnl" sz="2400" dirty="0"/>
              <a:t>Prioridad y etiqueta de flujo en IPv6</a:t>
            </a:r>
          </a:p>
          <a:p>
            <a:pPr lvl="1">
              <a:lnSpc>
                <a:spcPct val="90000"/>
              </a:lnSpc>
            </a:pPr>
            <a:r>
              <a:rPr lang="es-ES_tradnl" sz="2400" dirty="0"/>
              <a:t>Modelo </a:t>
            </a:r>
            <a:r>
              <a:rPr lang="es-ES_tradnl" sz="2400" dirty="0" err="1"/>
              <a:t>DiffServ</a:t>
            </a:r>
            <a:endParaRPr lang="es-ES_tradnl" sz="2400" dirty="0"/>
          </a:p>
          <a:p>
            <a:pPr>
              <a:lnSpc>
                <a:spcPct val="90000"/>
              </a:lnSpc>
            </a:pPr>
            <a:r>
              <a:rPr lang="es-ES_tradnl" sz="2800" dirty="0"/>
              <a:t>Calidad de servicio en </a:t>
            </a:r>
            <a:r>
              <a:rPr lang="es-ES_tradnl" sz="2800" dirty="0" err="1"/>
              <a:t>LANs</a:t>
            </a:r>
            <a:endParaRPr lang="es-ES_tradnl" sz="2800" dirty="0"/>
          </a:p>
          <a:p>
            <a:pPr>
              <a:lnSpc>
                <a:spcPct val="90000"/>
              </a:lnSpc>
            </a:pPr>
            <a:r>
              <a:rPr lang="es-ES_tradnl" sz="2800" b="1" dirty="0">
                <a:solidFill>
                  <a:srgbClr val="FF0000"/>
                </a:solidFill>
              </a:rPr>
              <a:t>Control de congestión en </a:t>
            </a:r>
            <a:r>
              <a:rPr lang="es-ES_tradnl" sz="2800" b="1" dirty="0" smtClean="0">
                <a:solidFill>
                  <a:srgbClr val="FF0000"/>
                </a:solidFill>
              </a:rPr>
              <a:t>Internet</a:t>
            </a:r>
            <a:endParaRPr lang="es-ES_tradnl" sz="2800" b="1" dirty="0">
              <a:solidFill>
                <a:srgbClr val="FF000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DD3DCF7A-E707-469C-9DA5-51AA32BAA60B}" type="slidenum">
              <a:rPr lang="es-ES"/>
              <a:pPr/>
              <a:t>69</a:t>
            </a:fld>
            <a:endParaRPr lang="es-ES"/>
          </a:p>
        </p:txBody>
      </p:sp>
      <p:sp>
        <p:nvSpPr>
          <p:cNvPr id="829442" name="Rectangle 2"/>
          <p:cNvSpPr>
            <a:spLocks noGrp="1" noChangeArrowheads="1"/>
          </p:cNvSpPr>
          <p:nvPr>
            <p:ph type="title"/>
          </p:nvPr>
        </p:nvSpPr>
        <p:spPr/>
        <p:txBody>
          <a:bodyPr/>
          <a:lstStyle/>
          <a:p>
            <a:r>
              <a:rPr lang="es-ES"/>
              <a:t>Control de congestión en Internet</a:t>
            </a:r>
          </a:p>
        </p:txBody>
      </p:sp>
      <p:sp>
        <p:nvSpPr>
          <p:cNvPr id="829443" name="Rectangle 3"/>
          <p:cNvSpPr>
            <a:spLocks noGrp="1" noChangeArrowheads="1"/>
          </p:cNvSpPr>
          <p:nvPr>
            <p:ph type="body" idx="1"/>
          </p:nvPr>
        </p:nvSpPr>
        <p:spPr>
          <a:xfrm>
            <a:off x="685800" y="1844675"/>
            <a:ext cx="7772400" cy="4327525"/>
          </a:xfrm>
        </p:spPr>
        <p:txBody>
          <a:bodyPr/>
          <a:lstStyle/>
          <a:p>
            <a:pPr>
              <a:lnSpc>
                <a:spcPct val="80000"/>
              </a:lnSpc>
            </a:pPr>
            <a:r>
              <a:rPr lang="es-ES" sz="2400"/>
              <a:t>El mecanismo tradicional de control de congestión en IP es el control que ejerce TCP por medio del ‘slow-start’. Este mecanismo solo actúa cuando ya se ha perdido algún paquete</a:t>
            </a:r>
          </a:p>
          <a:p>
            <a:pPr>
              <a:lnSpc>
                <a:spcPct val="80000"/>
              </a:lnSpc>
            </a:pPr>
            <a:r>
              <a:rPr lang="es-ES" sz="2400"/>
              <a:t>Cuando los routers empiezan a descartar por llenado de buffers suelen descartar todos los paquetes que les llegan. Esto hace que todas las sesiones TCP ejecuten el ‘slow-start’ y se cae en un comportamiento oscilante. El rendimiento es malo.</a:t>
            </a:r>
          </a:p>
          <a:p>
            <a:pPr>
              <a:lnSpc>
                <a:spcPct val="80000"/>
              </a:lnSpc>
            </a:pPr>
            <a:r>
              <a:rPr lang="es-ES" sz="2400"/>
              <a:t>Se ha visto que el rendimiento global mejora si se descartan algunos paquetes (al azar) bastante antes de llenar los buffers. Esto obliga a algunas sesiones a realizar el slow-start, pero no todas a la vez. Esto se conoce como RED (Random Early Detect o Random Early Discard)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1 Marcador de número de diapositiva"/>
          <p:cNvSpPr>
            <a:spLocks noGrp="1"/>
          </p:cNvSpPr>
          <p:nvPr>
            <p:ph type="sldNum" sz="quarter" idx="10"/>
          </p:nvPr>
        </p:nvSpPr>
        <p:spPr/>
        <p:txBody>
          <a:bodyPr/>
          <a:lstStyle/>
          <a:p>
            <a:r>
              <a:rPr lang="es-ES"/>
              <a:t>Ampliación Redes 6-</a:t>
            </a:r>
            <a:fld id="{ACD8912A-F41B-44BC-8242-3C220873AD53}" type="slidenum">
              <a:rPr lang="es-ES"/>
              <a:pPr/>
              <a:t>7</a:t>
            </a:fld>
            <a:endParaRPr lang="es-ES"/>
          </a:p>
        </p:txBody>
      </p:sp>
      <p:sp>
        <p:nvSpPr>
          <p:cNvPr id="788482" name="Text Box 2"/>
          <p:cNvSpPr txBox="1">
            <a:spLocks noChangeArrowheads="1"/>
          </p:cNvSpPr>
          <p:nvPr/>
        </p:nvSpPr>
        <p:spPr bwMode="auto">
          <a:xfrm>
            <a:off x="4067175" y="4872038"/>
            <a:ext cx="703263" cy="304800"/>
          </a:xfrm>
          <a:prstGeom prst="rect">
            <a:avLst/>
          </a:prstGeom>
          <a:noFill/>
          <a:ln w="9525">
            <a:noFill/>
            <a:miter lim="800000"/>
            <a:headEnd/>
            <a:tailEnd/>
          </a:ln>
          <a:effectLst/>
        </p:spPr>
        <p:txBody>
          <a:bodyPr>
            <a:spAutoFit/>
          </a:bodyPr>
          <a:lstStyle/>
          <a:p>
            <a:pPr>
              <a:spcBef>
                <a:spcPct val="50000"/>
              </a:spcBef>
            </a:pPr>
            <a:r>
              <a:rPr lang="es-ES_tradnl" sz="1400" b="1">
                <a:latin typeface="Arial" charset="0"/>
              </a:rPr>
              <a:t>Jitter</a:t>
            </a:r>
            <a:endParaRPr lang="es-ES" sz="1400" b="1">
              <a:latin typeface="Arial" charset="0"/>
            </a:endParaRPr>
          </a:p>
        </p:txBody>
      </p:sp>
      <p:sp>
        <p:nvSpPr>
          <p:cNvPr id="788483" name="Text Box 3"/>
          <p:cNvSpPr txBox="1">
            <a:spLocks noChangeArrowheads="1"/>
          </p:cNvSpPr>
          <p:nvPr/>
        </p:nvSpPr>
        <p:spPr bwMode="auto">
          <a:xfrm>
            <a:off x="1979613" y="5254625"/>
            <a:ext cx="930275" cy="261938"/>
          </a:xfrm>
          <a:prstGeom prst="rect">
            <a:avLst/>
          </a:prstGeom>
          <a:noFill/>
          <a:ln w="9525">
            <a:noFill/>
            <a:miter lim="800000"/>
            <a:headEnd/>
            <a:tailEnd/>
          </a:ln>
          <a:effectLst/>
        </p:spPr>
        <p:txBody>
          <a:bodyPr>
            <a:spAutoFit/>
          </a:bodyPr>
          <a:lstStyle/>
          <a:p>
            <a:pPr algn="ctr">
              <a:lnSpc>
                <a:spcPct val="80000"/>
              </a:lnSpc>
              <a:spcBef>
                <a:spcPct val="50000"/>
              </a:spcBef>
            </a:pPr>
            <a:r>
              <a:rPr lang="es-ES_tradnl" sz="1400" b="1">
                <a:latin typeface="Arial" charset="0"/>
              </a:rPr>
              <a:t>Retardo</a:t>
            </a:r>
            <a:endParaRPr lang="es-ES" sz="1400" b="1">
              <a:latin typeface="Arial" charset="0"/>
            </a:endParaRPr>
          </a:p>
        </p:txBody>
      </p:sp>
      <p:sp>
        <p:nvSpPr>
          <p:cNvPr id="788484" name="Text Box 4"/>
          <p:cNvSpPr txBox="1">
            <a:spLocks noChangeArrowheads="1"/>
          </p:cNvSpPr>
          <p:nvPr/>
        </p:nvSpPr>
        <p:spPr bwMode="auto">
          <a:xfrm>
            <a:off x="6234113" y="5368925"/>
            <a:ext cx="2514600" cy="730250"/>
          </a:xfrm>
          <a:prstGeom prst="rect">
            <a:avLst/>
          </a:prstGeom>
          <a:solidFill>
            <a:schemeClr val="bg1"/>
          </a:solidFill>
          <a:ln w="9525">
            <a:noFill/>
            <a:miter lim="800000"/>
            <a:headEnd/>
            <a:tailEnd/>
          </a:ln>
          <a:effectLst/>
        </p:spPr>
        <p:txBody>
          <a:bodyPr>
            <a:spAutoFit/>
          </a:bodyPr>
          <a:lstStyle/>
          <a:p>
            <a:pPr algn="ctr">
              <a:spcBef>
                <a:spcPct val="50000"/>
              </a:spcBef>
            </a:pPr>
            <a:r>
              <a:rPr lang="es-ES_tradnl" sz="1400">
                <a:latin typeface="Arial" charset="0"/>
              </a:rPr>
              <a:t>Los datagramas que llegan después del retardo máximo se  consideran perdidos</a:t>
            </a:r>
            <a:endParaRPr lang="es-ES" sz="1400">
              <a:latin typeface="Arial" charset="0"/>
            </a:endParaRPr>
          </a:p>
        </p:txBody>
      </p:sp>
      <p:sp>
        <p:nvSpPr>
          <p:cNvPr id="788485" name="Text Box 5"/>
          <p:cNvSpPr txBox="1">
            <a:spLocks noChangeArrowheads="1"/>
          </p:cNvSpPr>
          <p:nvPr/>
        </p:nvSpPr>
        <p:spPr bwMode="auto">
          <a:xfrm>
            <a:off x="1136650" y="4797425"/>
            <a:ext cx="914400" cy="431800"/>
          </a:xfrm>
          <a:prstGeom prst="rect">
            <a:avLst/>
          </a:prstGeom>
          <a:noFill/>
          <a:ln w="9525">
            <a:noFill/>
            <a:miter lim="800000"/>
            <a:headEnd/>
            <a:tailEnd/>
          </a:ln>
          <a:effectLst/>
        </p:spPr>
        <p:txBody>
          <a:bodyPr>
            <a:spAutoFit/>
          </a:bodyPr>
          <a:lstStyle/>
          <a:p>
            <a:pPr algn="ctr">
              <a:lnSpc>
                <a:spcPct val="80000"/>
              </a:lnSpc>
              <a:spcBef>
                <a:spcPct val="50000"/>
              </a:spcBef>
            </a:pPr>
            <a:r>
              <a:rPr lang="es-ES_tradnl" sz="1400" b="1">
                <a:latin typeface="Arial" charset="0"/>
              </a:rPr>
              <a:t>Retardomínimo</a:t>
            </a:r>
            <a:endParaRPr lang="es-ES" sz="1400" b="1">
              <a:latin typeface="Arial" charset="0"/>
            </a:endParaRPr>
          </a:p>
        </p:txBody>
      </p:sp>
      <p:sp>
        <p:nvSpPr>
          <p:cNvPr id="788486" name="Text Box 6"/>
          <p:cNvSpPr txBox="1">
            <a:spLocks noChangeArrowheads="1"/>
          </p:cNvSpPr>
          <p:nvPr/>
        </p:nvSpPr>
        <p:spPr bwMode="auto">
          <a:xfrm>
            <a:off x="684213" y="3216275"/>
            <a:ext cx="1885950" cy="860425"/>
          </a:xfrm>
          <a:prstGeom prst="rect">
            <a:avLst/>
          </a:prstGeom>
          <a:noFill/>
          <a:ln w="9525">
            <a:noFill/>
            <a:miter lim="800000"/>
            <a:headEnd/>
            <a:tailEnd/>
          </a:ln>
          <a:effectLst/>
        </p:spPr>
        <p:txBody>
          <a:bodyPr>
            <a:spAutoFit/>
          </a:bodyPr>
          <a:lstStyle/>
          <a:p>
            <a:pPr algn="ctr">
              <a:lnSpc>
                <a:spcPct val="90000"/>
              </a:lnSpc>
              <a:spcBef>
                <a:spcPct val="60000"/>
              </a:spcBef>
            </a:pPr>
            <a:r>
              <a:rPr lang="es-ES_tradnl" sz="1400">
                <a:latin typeface="Arial" charset="0"/>
              </a:rPr>
              <a:t>El retardo mínimo depende de las características físicas de la red</a:t>
            </a:r>
            <a:endParaRPr lang="es-ES" sz="1400">
              <a:latin typeface="Arial" charset="0"/>
            </a:endParaRPr>
          </a:p>
        </p:txBody>
      </p:sp>
      <p:sp>
        <p:nvSpPr>
          <p:cNvPr id="788487" name="Line 7"/>
          <p:cNvSpPr>
            <a:spLocks noChangeShapeType="1"/>
          </p:cNvSpPr>
          <p:nvPr/>
        </p:nvSpPr>
        <p:spPr bwMode="auto">
          <a:xfrm flipH="1">
            <a:off x="1619250" y="4148138"/>
            <a:ext cx="0" cy="576262"/>
          </a:xfrm>
          <a:prstGeom prst="line">
            <a:avLst/>
          </a:prstGeom>
          <a:noFill/>
          <a:ln w="9525">
            <a:solidFill>
              <a:schemeClr val="tx1"/>
            </a:solidFill>
            <a:round/>
            <a:headEnd/>
            <a:tailEnd type="triangle" w="med" len="med"/>
          </a:ln>
          <a:effectLst/>
        </p:spPr>
        <p:txBody>
          <a:bodyPr/>
          <a:lstStyle/>
          <a:p>
            <a:endParaRPr lang="es-ES"/>
          </a:p>
        </p:txBody>
      </p:sp>
      <p:sp>
        <p:nvSpPr>
          <p:cNvPr id="788489" name="Text Box 9"/>
          <p:cNvSpPr txBox="1">
            <a:spLocks noChangeArrowheads="1"/>
          </p:cNvSpPr>
          <p:nvPr/>
        </p:nvSpPr>
        <p:spPr bwMode="auto">
          <a:xfrm>
            <a:off x="1116013" y="322263"/>
            <a:ext cx="7272337" cy="946150"/>
          </a:xfrm>
          <a:prstGeom prst="rect">
            <a:avLst/>
          </a:prstGeom>
          <a:noFill/>
          <a:ln w="9525">
            <a:noFill/>
            <a:miter lim="800000"/>
            <a:headEnd/>
            <a:tailEnd/>
          </a:ln>
          <a:effectLst/>
        </p:spPr>
        <p:txBody>
          <a:bodyPr>
            <a:spAutoFit/>
          </a:bodyPr>
          <a:lstStyle/>
          <a:p>
            <a:pPr algn="ctr">
              <a:spcBef>
                <a:spcPct val="50000"/>
              </a:spcBef>
            </a:pPr>
            <a:r>
              <a:rPr lang="es-ES_tradnl" sz="2800">
                <a:latin typeface="Arial" charset="0"/>
              </a:rPr>
              <a:t>Relación entre la probabilidad de llegada de los datagramas y los parámetros de QoS</a:t>
            </a:r>
            <a:endParaRPr lang="es-ES" sz="2800">
              <a:latin typeface="Arial" charset="0"/>
            </a:endParaRPr>
          </a:p>
        </p:txBody>
      </p:sp>
      <p:sp>
        <p:nvSpPr>
          <p:cNvPr id="788490" name="Freeform 10"/>
          <p:cNvSpPr>
            <a:spLocks/>
          </p:cNvSpPr>
          <p:nvPr/>
        </p:nvSpPr>
        <p:spPr bwMode="auto">
          <a:xfrm>
            <a:off x="2619375" y="2014538"/>
            <a:ext cx="6030913" cy="2755900"/>
          </a:xfrm>
          <a:custGeom>
            <a:avLst/>
            <a:gdLst/>
            <a:ahLst/>
            <a:cxnLst>
              <a:cxn ang="0">
                <a:pos x="32" y="1679"/>
              </a:cxn>
              <a:cxn ang="0">
                <a:pos x="57" y="1637"/>
              </a:cxn>
              <a:cxn ang="0">
                <a:pos x="149" y="1407"/>
              </a:cxn>
              <a:cxn ang="0">
                <a:pos x="209" y="1184"/>
              </a:cxn>
              <a:cxn ang="0">
                <a:pos x="241" y="1071"/>
              </a:cxn>
              <a:cxn ang="0">
                <a:pos x="294" y="873"/>
              </a:cxn>
              <a:cxn ang="0">
                <a:pos x="336" y="700"/>
              </a:cxn>
              <a:cxn ang="0">
                <a:pos x="354" y="640"/>
              </a:cxn>
              <a:cxn ang="0">
                <a:pos x="460" y="322"/>
              </a:cxn>
              <a:cxn ang="0">
                <a:pos x="552" y="170"/>
              </a:cxn>
              <a:cxn ang="0">
                <a:pos x="605" y="114"/>
              </a:cxn>
              <a:cxn ang="0">
                <a:pos x="703" y="32"/>
              </a:cxn>
              <a:cxn ang="0">
                <a:pos x="961" y="11"/>
              </a:cxn>
              <a:cxn ang="0">
                <a:pos x="1060" y="57"/>
              </a:cxn>
              <a:cxn ang="0">
                <a:pos x="1117" y="100"/>
              </a:cxn>
              <a:cxn ang="0">
                <a:pos x="1191" y="156"/>
              </a:cxn>
              <a:cxn ang="0">
                <a:pos x="1255" y="234"/>
              </a:cxn>
              <a:cxn ang="0">
                <a:pos x="1375" y="393"/>
              </a:cxn>
              <a:cxn ang="0">
                <a:pos x="1417" y="439"/>
              </a:cxn>
              <a:cxn ang="0">
                <a:pos x="1481" y="517"/>
              </a:cxn>
              <a:cxn ang="0">
                <a:pos x="1537" y="591"/>
              </a:cxn>
              <a:cxn ang="0">
                <a:pos x="1583" y="658"/>
              </a:cxn>
              <a:cxn ang="0">
                <a:pos x="1661" y="753"/>
              </a:cxn>
              <a:cxn ang="0">
                <a:pos x="1753" y="838"/>
              </a:cxn>
              <a:cxn ang="0">
                <a:pos x="1810" y="888"/>
              </a:cxn>
              <a:cxn ang="0">
                <a:pos x="1916" y="983"/>
              </a:cxn>
              <a:cxn ang="0">
                <a:pos x="2032" y="1064"/>
              </a:cxn>
              <a:cxn ang="0">
                <a:pos x="2223" y="1191"/>
              </a:cxn>
              <a:cxn ang="0">
                <a:pos x="2343" y="1269"/>
              </a:cxn>
              <a:cxn ang="0">
                <a:pos x="2488" y="1358"/>
              </a:cxn>
              <a:cxn ang="0">
                <a:pos x="2629" y="1428"/>
              </a:cxn>
              <a:cxn ang="0">
                <a:pos x="2781" y="1485"/>
              </a:cxn>
              <a:cxn ang="0">
                <a:pos x="2877" y="1534"/>
              </a:cxn>
              <a:cxn ang="0">
                <a:pos x="3039" y="1587"/>
              </a:cxn>
              <a:cxn ang="0">
                <a:pos x="3234" y="1633"/>
              </a:cxn>
              <a:cxn ang="0">
                <a:pos x="3492" y="1679"/>
              </a:cxn>
            </a:cxnLst>
            <a:rect l="0" t="0" r="r" b="b"/>
            <a:pathLst>
              <a:path w="3799" h="1736">
                <a:moveTo>
                  <a:pt x="0" y="1736"/>
                </a:moveTo>
                <a:cubicBezTo>
                  <a:pt x="20" y="1729"/>
                  <a:pt x="23" y="1697"/>
                  <a:pt x="32" y="1679"/>
                </a:cubicBezTo>
                <a:cubicBezTo>
                  <a:pt x="35" y="1672"/>
                  <a:pt x="39" y="1665"/>
                  <a:pt x="43" y="1658"/>
                </a:cubicBezTo>
                <a:cubicBezTo>
                  <a:pt x="47" y="1651"/>
                  <a:pt x="57" y="1637"/>
                  <a:pt x="57" y="1637"/>
                </a:cubicBezTo>
                <a:cubicBezTo>
                  <a:pt x="61" y="1622"/>
                  <a:pt x="70" y="1597"/>
                  <a:pt x="82" y="1587"/>
                </a:cubicBezTo>
                <a:cubicBezTo>
                  <a:pt x="96" y="1522"/>
                  <a:pt x="113" y="1463"/>
                  <a:pt x="149" y="1407"/>
                </a:cubicBezTo>
                <a:cubicBezTo>
                  <a:pt x="160" y="1367"/>
                  <a:pt x="173" y="1327"/>
                  <a:pt x="184" y="1287"/>
                </a:cubicBezTo>
                <a:cubicBezTo>
                  <a:pt x="193" y="1253"/>
                  <a:pt x="198" y="1217"/>
                  <a:pt x="209" y="1184"/>
                </a:cubicBezTo>
                <a:cubicBezTo>
                  <a:pt x="217" y="1159"/>
                  <a:pt x="225" y="1133"/>
                  <a:pt x="230" y="1107"/>
                </a:cubicBezTo>
                <a:cubicBezTo>
                  <a:pt x="232" y="1095"/>
                  <a:pt x="241" y="1071"/>
                  <a:pt x="241" y="1071"/>
                </a:cubicBezTo>
                <a:cubicBezTo>
                  <a:pt x="245" y="1050"/>
                  <a:pt x="254" y="1031"/>
                  <a:pt x="258" y="1011"/>
                </a:cubicBezTo>
                <a:cubicBezTo>
                  <a:pt x="268" y="964"/>
                  <a:pt x="280" y="919"/>
                  <a:pt x="294" y="873"/>
                </a:cubicBezTo>
                <a:cubicBezTo>
                  <a:pt x="300" y="853"/>
                  <a:pt x="301" y="832"/>
                  <a:pt x="308" y="813"/>
                </a:cubicBezTo>
                <a:cubicBezTo>
                  <a:pt x="315" y="775"/>
                  <a:pt x="324" y="737"/>
                  <a:pt x="336" y="700"/>
                </a:cubicBezTo>
                <a:cubicBezTo>
                  <a:pt x="341" y="685"/>
                  <a:pt x="346" y="670"/>
                  <a:pt x="350" y="654"/>
                </a:cubicBezTo>
                <a:cubicBezTo>
                  <a:pt x="351" y="649"/>
                  <a:pt x="354" y="640"/>
                  <a:pt x="354" y="640"/>
                </a:cubicBezTo>
                <a:cubicBezTo>
                  <a:pt x="361" y="583"/>
                  <a:pt x="383" y="529"/>
                  <a:pt x="400" y="474"/>
                </a:cubicBezTo>
                <a:cubicBezTo>
                  <a:pt x="417" y="421"/>
                  <a:pt x="430" y="369"/>
                  <a:pt x="460" y="322"/>
                </a:cubicBezTo>
                <a:cubicBezTo>
                  <a:pt x="472" y="282"/>
                  <a:pt x="493" y="255"/>
                  <a:pt x="516" y="220"/>
                </a:cubicBezTo>
                <a:cubicBezTo>
                  <a:pt x="527" y="204"/>
                  <a:pt x="536" y="180"/>
                  <a:pt x="552" y="170"/>
                </a:cubicBezTo>
                <a:cubicBezTo>
                  <a:pt x="560" y="158"/>
                  <a:pt x="568" y="150"/>
                  <a:pt x="580" y="142"/>
                </a:cubicBezTo>
                <a:cubicBezTo>
                  <a:pt x="587" y="131"/>
                  <a:pt x="595" y="123"/>
                  <a:pt x="605" y="114"/>
                </a:cubicBezTo>
                <a:cubicBezTo>
                  <a:pt x="609" y="99"/>
                  <a:pt x="621" y="84"/>
                  <a:pt x="636" y="78"/>
                </a:cubicBezTo>
                <a:cubicBezTo>
                  <a:pt x="650" y="57"/>
                  <a:pt x="680" y="41"/>
                  <a:pt x="703" y="32"/>
                </a:cubicBezTo>
                <a:cubicBezTo>
                  <a:pt x="729" y="10"/>
                  <a:pt x="774" y="10"/>
                  <a:pt x="806" y="4"/>
                </a:cubicBezTo>
                <a:cubicBezTo>
                  <a:pt x="858" y="6"/>
                  <a:pt x="910" y="0"/>
                  <a:pt x="961" y="11"/>
                </a:cubicBezTo>
                <a:cubicBezTo>
                  <a:pt x="983" y="16"/>
                  <a:pt x="1005" y="33"/>
                  <a:pt x="1029" y="39"/>
                </a:cubicBezTo>
                <a:cubicBezTo>
                  <a:pt x="1039" y="47"/>
                  <a:pt x="1047" y="53"/>
                  <a:pt x="1060" y="57"/>
                </a:cubicBezTo>
                <a:cubicBezTo>
                  <a:pt x="1073" y="65"/>
                  <a:pt x="1075" y="74"/>
                  <a:pt x="1089" y="78"/>
                </a:cubicBezTo>
                <a:cubicBezTo>
                  <a:pt x="1101" y="86"/>
                  <a:pt x="1103" y="95"/>
                  <a:pt x="1117" y="100"/>
                </a:cubicBezTo>
                <a:cubicBezTo>
                  <a:pt x="1123" y="119"/>
                  <a:pt x="1157" y="129"/>
                  <a:pt x="1173" y="142"/>
                </a:cubicBezTo>
                <a:cubicBezTo>
                  <a:pt x="1179" y="147"/>
                  <a:pt x="1185" y="151"/>
                  <a:pt x="1191" y="156"/>
                </a:cubicBezTo>
                <a:cubicBezTo>
                  <a:pt x="1198" y="163"/>
                  <a:pt x="1212" y="177"/>
                  <a:pt x="1212" y="177"/>
                </a:cubicBezTo>
                <a:cubicBezTo>
                  <a:pt x="1220" y="198"/>
                  <a:pt x="1236" y="222"/>
                  <a:pt x="1255" y="234"/>
                </a:cubicBezTo>
                <a:cubicBezTo>
                  <a:pt x="1267" y="252"/>
                  <a:pt x="1292" y="291"/>
                  <a:pt x="1311" y="297"/>
                </a:cubicBezTo>
                <a:cubicBezTo>
                  <a:pt x="1332" y="330"/>
                  <a:pt x="1354" y="360"/>
                  <a:pt x="1375" y="393"/>
                </a:cubicBezTo>
                <a:cubicBezTo>
                  <a:pt x="1386" y="411"/>
                  <a:pt x="1382" y="396"/>
                  <a:pt x="1393" y="410"/>
                </a:cubicBezTo>
                <a:cubicBezTo>
                  <a:pt x="1416" y="440"/>
                  <a:pt x="1397" y="425"/>
                  <a:pt x="1417" y="439"/>
                </a:cubicBezTo>
                <a:cubicBezTo>
                  <a:pt x="1431" y="460"/>
                  <a:pt x="1445" y="485"/>
                  <a:pt x="1463" y="502"/>
                </a:cubicBezTo>
                <a:cubicBezTo>
                  <a:pt x="1499" y="536"/>
                  <a:pt x="1453" y="485"/>
                  <a:pt x="1481" y="517"/>
                </a:cubicBezTo>
                <a:cubicBezTo>
                  <a:pt x="1486" y="534"/>
                  <a:pt x="1497" y="543"/>
                  <a:pt x="1509" y="555"/>
                </a:cubicBezTo>
                <a:cubicBezTo>
                  <a:pt x="1513" y="567"/>
                  <a:pt x="1527" y="584"/>
                  <a:pt x="1537" y="591"/>
                </a:cubicBezTo>
                <a:cubicBezTo>
                  <a:pt x="1549" y="621"/>
                  <a:pt x="1530" y="580"/>
                  <a:pt x="1552" y="608"/>
                </a:cubicBezTo>
                <a:cubicBezTo>
                  <a:pt x="1563" y="622"/>
                  <a:pt x="1567" y="646"/>
                  <a:pt x="1583" y="658"/>
                </a:cubicBezTo>
                <a:cubicBezTo>
                  <a:pt x="1590" y="668"/>
                  <a:pt x="1601" y="676"/>
                  <a:pt x="1608" y="686"/>
                </a:cubicBezTo>
                <a:cubicBezTo>
                  <a:pt x="1624" y="711"/>
                  <a:pt x="1636" y="736"/>
                  <a:pt x="1661" y="753"/>
                </a:cubicBezTo>
                <a:cubicBezTo>
                  <a:pt x="1676" y="777"/>
                  <a:pt x="1703" y="794"/>
                  <a:pt x="1725" y="813"/>
                </a:cubicBezTo>
                <a:cubicBezTo>
                  <a:pt x="1737" y="824"/>
                  <a:pt x="1737" y="834"/>
                  <a:pt x="1753" y="838"/>
                </a:cubicBezTo>
                <a:cubicBezTo>
                  <a:pt x="1763" y="848"/>
                  <a:pt x="1785" y="863"/>
                  <a:pt x="1785" y="863"/>
                </a:cubicBezTo>
                <a:cubicBezTo>
                  <a:pt x="1801" y="887"/>
                  <a:pt x="1791" y="881"/>
                  <a:pt x="1810" y="888"/>
                </a:cubicBezTo>
                <a:cubicBezTo>
                  <a:pt x="1831" y="909"/>
                  <a:pt x="1852" y="932"/>
                  <a:pt x="1877" y="948"/>
                </a:cubicBezTo>
                <a:cubicBezTo>
                  <a:pt x="1887" y="962"/>
                  <a:pt x="1903" y="970"/>
                  <a:pt x="1916" y="983"/>
                </a:cubicBezTo>
                <a:cubicBezTo>
                  <a:pt x="1944" y="1011"/>
                  <a:pt x="1952" y="1022"/>
                  <a:pt x="1990" y="1036"/>
                </a:cubicBezTo>
                <a:cubicBezTo>
                  <a:pt x="2002" y="1049"/>
                  <a:pt x="2015" y="1059"/>
                  <a:pt x="2032" y="1064"/>
                </a:cubicBezTo>
                <a:cubicBezTo>
                  <a:pt x="2079" y="1095"/>
                  <a:pt x="2122" y="1131"/>
                  <a:pt x="2170" y="1160"/>
                </a:cubicBezTo>
                <a:cubicBezTo>
                  <a:pt x="2188" y="1171"/>
                  <a:pt x="2203" y="1185"/>
                  <a:pt x="2223" y="1191"/>
                </a:cubicBezTo>
                <a:cubicBezTo>
                  <a:pt x="2234" y="1204"/>
                  <a:pt x="2246" y="1212"/>
                  <a:pt x="2262" y="1216"/>
                </a:cubicBezTo>
                <a:cubicBezTo>
                  <a:pt x="2289" y="1234"/>
                  <a:pt x="2316" y="1250"/>
                  <a:pt x="2343" y="1269"/>
                </a:cubicBezTo>
                <a:cubicBezTo>
                  <a:pt x="2358" y="1293"/>
                  <a:pt x="2416" y="1328"/>
                  <a:pt x="2446" y="1336"/>
                </a:cubicBezTo>
                <a:cubicBezTo>
                  <a:pt x="2473" y="1354"/>
                  <a:pt x="2459" y="1347"/>
                  <a:pt x="2488" y="1358"/>
                </a:cubicBezTo>
                <a:cubicBezTo>
                  <a:pt x="2508" y="1366"/>
                  <a:pt x="2523" y="1383"/>
                  <a:pt x="2545" y="1389"/>
                </a:cubicBezTo>
                <a:cubicBezTo>
                  <a:pt x="2571" y="1407"/>
                  <a:pt x="2599" y="1419"/>
                  <a:pt x="2629" y="1428"/>
                </a:cubicBezTo>
                <a:cubicBezTo>
                  <a:pt x="2645" y="1438"/>
                  <a:pt x="2664" y="1443"/>
                  <a:pt x="2682" y="1449"/>
                </a:cubicBezTo>
                <a:cubicBezTo>
                  <a:pt x="2712" y="1468"/>
                  <a:pt x="2750" y="1468"/>
                  <a:pt x="2781" y="1485"/>
                </a:cubicBezTo>
                <a:cubicBezTo>
                  <a:pt x="2804" y="1498"/>
                  <a:pt x="2820" y="1513"/>
                  <a:pt x="2845" y="1520"/>
                </a:cubicBezTo>
                <a:cubicBezTo>
                  <a:pt x="2856" y="1527"/>
                  <a:pt x="2865" y="1531"/>
                  <a:pt x="2877" y="1534"/>
                </a:cubicBezTo>
                <a:cubicBezTo>
                  <a:pt x="2903" y="1553"/>
                  <a:pt x="2939" y="1556"/>
                  <a:pt x="2969" y="1566"/>
                </a:cubicBezTo>
                <a:cubicBezTo>
                  <a:pt x="2992" y="1573"/>
                  <a:pt x="3015" y="1583"/>
                  <a:pt x="3039" y="1587"/>
                </a:cubicBezTo>
                <a:cubicBezTo>
                  <a:pt x="3073" y="1599"/>
                  <a:pt x="3113" y="1611"/>
                  <a:pt x="3149" y="1615"/>
                </a:cubicBezTo>
                <a:cubicBezTo>
                  <a:pt x="3177" y="1623"/>
                  <a:pt x="3206" y="1627"/>
                  <a:pt x="3234" y="1633"/>
                </a:cubicBezTo>
                <a:cubicBezTo>
                  <a:pt x="3287" y="1645"/>
                  <a:pt x="3335" y="1659"/>
                  <a:pt x="3389" y="1665"/>
                </a:cubicBezTo>
                <a:cubicBezTo>
                  <a:pt x="3423" y="1672"/>
                  <a:pt x="3458" y="1676"/>
                  <a:pt x="3492" y="1679"/>
                </a:cubicBezTo>
                <a:cubicBezTo>
                  <a:pt x="3592" y="1698"/>
                  <a:pt x="3697" y="1700"/>
                  <a:pt x="3799" y="1700"/>
                </a:cubicBezTo>
              </a:path>
            </a:pathLst>
          </a:custGeom>
          <a:noFill/>
          <a:ln w="38100">
            <a:solidFill>
              <a:schemeClr val="tx1"/>
            </a:solidFill>
            <a:round/>
            <a:headEnd/>
            <a:tailEnd/>
          </a:ln>
          <a:effectLst/>
        </p:spPr>
        <p:txBody>
          <a:bodyPr/>
          <a:lstStyle/>
          <a:p>
            <a:endParaRPr lang="es-ES"/>
          </a:p>
        </p:txBody>
      </p:sp>
      <p:sp>
        <p:nvSpPr>
          <p:cNvPr id="788491" name="Line 11"/>
          <p:cNvSpPr>
            <a:spLocks noChangeShapeType="1"/>
          </p:cNvSpPr>
          <p:nvPr/>
        </p:nvSpPr>
        <p:spPr bwMode="auto">
          <a:xfrm>
            <a:off x="609600" y="1341438"/>
            <a:ext cx="0" cy="3429000"/>
          </a:xfrm>
          <a:prstGeom prst="line">
            <a:avLst/>
          </a:prstGeom>
          <a:noFill/>
          <a:ln w="31750">
            <a:solidFill>
              <a:schemeClr val="tx1"/>
            </a:solidFill>
            <a:round/>
            <a:headEnd type="triangle" w="lg" len="lg"/>
            <a:tailEnd/>
          </a:ln>
          <a:effectLst/>
        </p:spPr>
        <p:txBody>
          <a:bodyPr/>
          <a:lstStyle/>
          <a:p>
            <a:endParaRPr lang="es-ES"/>
          </a:p>
        </p:txBody>
      </p:sp>
      <p:sp>
        <p:nvSpPr>
          <p:cNvPr id="788492" name="Line 12"/>
          <p:cNvSpPr>
            <a:spLocks noChangeShapeType="1"/>
          </p:cNvSpPr>
          <p:nvPr/>
        </p:nvSpPr>
        <p:spPr bwMode="auto">
          <a:xfrm>
            <a:off x="609600" y="4770438"/>
            <a:ext cx="8305800" cy="0"/>
          </a:xfrm>
          <a:prstGeom prst="line">
            <a:avLst/>
          </a:prstGeom>
          <a:noFill/>
          <a:ln w="31750">
            <a:solidFill>
              <a:schemeClr val="tx1"/>
            </a:solidFill>
            <a:round/>
            <a:headEnd/>
            <a:tailEnd type="triangle" w="lg" len="lg"/>
          </a:ln>
          <a:effectLst/>
        </p:spPr>
        <p:txBody>
          <a:bodyPr/>
          <a:lstStyle/>
          <a:p>
            <a:endParaRPr lang="es-ES"/>
          </a:p>
        </p:txBody>
      </p:sp>
      <p:sp>
        <p:nvSpPr>
          <p:cNvPr id="788493" name="Line 13"/>
          <p:cNvSpPr>
            <a:spLocks noChangeShapeType="1"/>
          </p:cNvSpPr>
          <p:nvPr/>
        </p:nvSpPr>
        <p:spPr bwMode="auto">
          <a:xfrm>
            <a:off x="4211638" y="2060575"/>
            <a:ext cx="0" cy="2709863"/>
          </a:xfrm>
          <a:prstGeom prst="line">
            <a:avLst/>
          </a:prstGeom>
          <a:noFill/>
          <a:ln w="19050">
            <a:solidFill>
              <a:schemeClr val="tx1"/>
            </a:solidFill>
            <a:prstDash val="sysDot"/>
            <a:round/>
            <a:headEnd/>
            <a:tailEnd/>
          </a:ln>
          <a:effectLst/>
        </p:spPr>
        <p:txBody>
          <a:bodyPr/>
          <a:lstStyle/>
          <a:p>
            <a:endParaRPr lang="es-ES"/>
          </a:p>
        </p:txBody>
      </p:sp>
      <p:sp>
        <p:nvSpPr>
          <p:cNvPr id="788494" name="Line 14"/>
          <p:cNvSpPr>
            <a:spLocks noChangeShapeType="1"/>
          </p:cNvSpPr>
          <p:nvPr/>
        </p:nvSpPr>
        <p:spPr bwMode="auto">
          <a:xfrm>
            <a:off x="609600" y="4922838"/>
            <a:ext cx="1588" cy="1027112"/>
          </a:xfrm>
          <a:prstGeom prst="line">
            <a:avLst/>
          </a:prstGeom>
          <a:noFill/>
          <a:ln w="19050">
            <a:solidFill>
              <a:schemeClr val="tx1"/>
            </a:solidFill>
            <a:round/>
            <a:headEnd/>
            <a:tailEnd/>
          </a:ln>
          <a:effectLst/>
        </p:spPr>
        <p:txBody>
          <a:bodyPr/>
          <a:lstStyle/>
          <a:p>
            <a:endParaRPr lang="es-ES"/>
          </a:p>
        </p:txBody>
      </p:sp>
      <p:sp>
        <p:nvSpPr>
          <p:cNvPr id="788495" name="Line 15"/>
          <p:cNvSpPr>
            <a:spLocks noChangeShapeType="1"/>
          </p:cNvSpPr>
          <p:nvPr/>
        </p:nvSpPr>
        <p:spPr bwMode="auto">
          <a:xfrm>
            <a:off x="2590800" y="4922838"/>
            <a:ext cx="0" cy="228600"/>
          </a:xfrm>
          <a:prstGeom prst="line">
            <a:avLst/>
          </a:prstGeom>
          <a:noFill/>
          <a:ln w="19050">
            <a:solidFill>
              <a:schemeClr val="tx1"/>
            </a:solidFill>
            <a:round/>
            <a:headEnd/>
            <a:tailEnd/>
          </a:ln>
          <a:effectLst/>
        </p:spPr>
        <p:txBody>
          <a:bodyPr/>
          <a:lstStyle/>
          <a:p>
            <a:endParaRPr lang="es-ES"/>
          </a:p>
        </p:txBody>
      </p:sp>
      <p:sp>
        <p:nvSpPr>
          <p:cNvPr id="788496" name="Line 16"/>
          <p:cNvSpPr>
            <a:spLocks noChangeShapeType="1"/>
          </p:cNvSpPr>
          <p:nvPr/>
        </p:nvSpPr>
        <p:spPr bwMode="auto">
          <a:xfrm>
            <a:off x="6172200" y="4922838"/>
            <a:ext cx="1588" cy="990600"/>
          </a:xfrm>
          <a:prstGeom prst="line">
            <a:avLst/>
          </a:prstGeom>
          <a:noFill/>
          <a:ln w="19050">
            <a:solidFill>
              <a:schemeClr val="tx1"/>
            </a:solidFill>
            <a:round/>
            <a:headEnd/>
            <a:tailEnd/>
          </a:ln>
          <a:effectLst/>
        </p:spPr>
        <p:txBody>
          <a:bodyPr/>
          <a:lstStyle/>
          <a:p>
            <a:endParaRPr lang="es-ES"/>
          </a:p>
        </p:txBody>
      </p:sp>
      <p:sp>
        <p:nvSpPr>
          <p:cNvPr id="788497" name="Line 17"/>
          <p:cNvSpPr>
            <a:spLocks noChangeShapeType="1"/>
          </p:cNvSpPr>
          <p:nvPr/>
        </p:nvSpPr>
        <p:spPr bwMode="auto">
          <a:xfrm flipH="1">
            <a:off x="609600" y="5033963"/>
            <a:ext cx="533400" cy="0"/>
          </a:xfrm>
          <a:prstGeom prst="line">
            <a:avLst/>
          </a:prstGeom>
          <a:noFill/>
          <a:ln w="19050">
            <a:solidFill>
              <a:schemeClr val="tx1"/>
            </a:solidFill>
            <a:round/>
            <a:headEnd/>
            <a:tailEnd type="triangle" w="med" len="med"/>
          </a:ln>
          <a:effectLst/>
        </p:spPr>
        <p:txBody>
          <a:bodyPr/>
          <a:lstStyle/>
          <a:p>
            <a:endParaRPr lang="es-ES"/>
          </a:p>
        </p:txBody>
      </p:sp>
      <p:sp>
        <p:nvSpPr>
          <p:cNvPr id="788498" name="Line 18"/>
          <p:cNvSpPr>
            <a:spLocks noChangeShapeType="1"/>
          </p:cNvSpPr>
          <p:nvPr/>
        </p:nvSpPr>
        <p:spPr bwMode="auto">
          <a:xfrm>
            <a:off x="2062163" y="5038725"/>
            <a:ext cx="533400" cy="0"/>
          </a:xfrm>
          <a:prstGeom prst="line">
            <a:avLst/>
          </a:prstGeom>
          <a:noFill/>
          <a:ln w="19050">
            <a:solidFill>
              <a:schemeClr val="tx1"/>
            </a:solidFill>
            <a:round/>
            <a:headEnd/>
            <a:tailEnd type="triangle" w="med" len="med"/>
          </a:ln>
          <a:effectLst/>
        </p:spPr>
        <p:txBody>
          <a:bodyPr/>
          <a:lstStyle/>
          <a:p>
            <a:endParaRPr lang="es-ES"/>
          </a:p>
        </p:txBody>
      </p:sp>
      <p:sp>
        <p:nvSpPr>
          <p:cNvPr id="788499" name="Line 19"/>
          <p:cNvSpPr>
            <a:spLocks noChangeShapeType="1"/>
          </p:cNvSpPr>
          <p:nvPr/>
        </p:nvSpPr>
        <p:spPr bwMode="auto">
          <a:xfrm flipH="1">
            <a:off x="622300" y="5368925"/>
            <a:ext cx="1435100" cy="0"/>
          </a:xfrm>
          <a:prstGeom prst="line">
            <a:avLst/>
          </a:prstGeom>
          <a:noFill/>
          <a:ln w="19050">
            <a:solidFill>
              <a:schemeClr val="tx1"/>
            </a:solidFill>
            <a:round/>
            <a:headEnd/>
            <a:tailEnd type="triangle" w="med" len="med"/>
          </a:ln>
          <a:effectLst/>
        </p:spPr>
        <p:txBody>
          <a:bodyPr/>
          <a:lstStyle/>
          <a:p>
            <a:endParaRPr lang="es-ES"/>
          </a:p>
        </p:txBody>
      </p:sp>
      <p:sp>
        <p:nvSpPr>
          <p:cNvPr id="788500" name="Line 20"/>
          <p:cNvSpPr>
            <a:spLocks noChangeShapeType="1"/>
          </p:cNvSpPr>
          <p:nvPr/>
        </p:nvSpPr>
        <p:spPr bwMode="auto">
          <a:xfrm flipV="1">
            <a:off x="2843213" y="5373688"/>
            <a:ext cx="1350962" cy="0"/>
          </a:xfrm>
          <a:prstGeom prst="line">
            <a:avLst/>
          </a:prstGeom>
          <a:noFill/>
          <a:ln w="19050">
            <a:solidFill>
              <a:schemeClr val="tx1"/>
            </a:solidFill>
            <a:round/>
            <a:headEnd/>
            <a:tailEnd type="triangle" w="med" len="med"/>
          </a:ln>
          <a:effectLst/>
        </p:spPr>
        <p:txBody>
          <a:bodyPr/>
          <a:lstStyle/>
          <a:p>
            <a:endParaRPr lang="es-ES"/>
          </a:p>
        </p:txBody>
      </p:sp>
      <p:sp>
        <p:nvSpPr>
          <p:cNvPr id="788503" name="Line 23"/>
          <p:cNvSpPr>
            <a:spLocks noChangeShapeType="1"/>
          </p:cNvSpPr>
          <p:nvPr/>
        </p:nvSpPr>
        <p:spPr bwMode="auto">
          <a:xfrm flipH="1">
            <a:off x="2603500" y="5024438"/>
            <a:ext cx="1476375" cy="6350"/>
          </a:xfrm>
          <a:prstGeom prst="line">
            <a:avLst/>
          </a:prstGeom>
          <a:noFill/>
          <a:ln w="19050">
            <a:solidFill>
              <a:schemeClr val="tx1"/>
            </a:solidFill>
            <a:round/>
            <a:headEnd/>
            <a:tailEnd type="triangle" w="med" len="med"/>
          </a:ln>
          <a:effectLst/>
        </p:spPr>
        <p:txBody>
          <a:bodyPr/>
          <a:lstStyle/>
          <a:p>
            <a:endParaRPr lang="es-ES"/>
          </a:p>
        </p:txBody>
      </p:sp>
      <p:sp>
        <p:nvSpPr>
          <p:cNvPr id="788504" name="Line 24"/>
          <p:cNvSpPr>
            <a:spLocks noChangeShapeType="1"/>
          </p:cNvSpPr>
          <p:nvPr/>
        </p:nvSpPr>
        <p:spPr bwMode="auto">
          <a:xfrm>
            <a:off x="4730750" y="5030788"/>
            <a:ext cx="1441450" cy="0"/>
          </a:xfrm>
          <a:prstGeom prst="line">
            <a:avLst/>
          </a:prstGeom>
          <a:noFill/>
          <a:ln w="19050">
            <a:solidFill>
              <a:schemeClr val="tx1"/>
            </a:solidFill>
            <a:round/>
            <a:headEnd/>
            <a:tailEnd type="triangle" w="med" len="med"/>
          </a:ln>
          <a:effectLst/>
        </p:spPr>
        <p:txBody>
          <a:bodyPr/>
          <a:lstStyle/>
          <a:p>
            <a:endParaRPr lang="es-ES"/>
          </a:p>
        </p:txBody>
      </p:sp>
      <p:sp>
        <p:nvSpPr>
          <p:cNvPr id="788505" name="AutoShape 25"/>
          <p:cNvSpPr>
            <a:spLocks/>
          </p:cNvSpPr>
          <p:nvPr/>
        </p:nvSpPr>
        <p:spPr bwMode="auto">
          <a:xfrm rot="16200000">
            <a:off x="7315200" y="3975100"/>
            <a:ext cx="228600" cy="2438400"/>
          </a:xfrm>
          <a:prstGeom prst="leftBrace">
            <a:avLst>
              <a:gd name="adj1" fmla="val 88889"/>
              <a:gd name="adj2" fmla="val 50000"/>
            </a:avLst>
          </a:prstGeom>
          <a:noFill/>
          <a:ln w="19050">
            <a:solidFill>
              <a:schemeClr val="tx1"/>
            </a:solidFill>
            <a:round/>
            <a:headEnd/>
            <a:tailEnd/>
          </a:ln>
          <a:effectLst/>
        </p:spPr>
        <p:txBody>
          <a:bodyPr wrap="none" anchor="ctr"/>
          <a:lstStyle/>
          <a:p>
            <a:endParaRPr lang="es-ES"/>
          </a:p>
        </p:txBody>
      </p:sp>
      <p:sp>
        <p:nvSpPr>
          <p:cNvPr id="788506" name="Line 26"/>
          <p:cNvSpPr>
            <a:spLocks noChangeShapeType="1"/>
          </p:cNvSpPr>
          <p:nvPr/>
        </p:nvSpPr>
        <p:spPr bwMode="auto">
          <a:xfrm>
            <a:off x="6181725" y="3919538"/>
            <a:ext cx="0" cy="863600"/>
          </a:xfrm>
          <a:prstGeom prst="line">
            <a:avLst/>
          </a:prstGeom>
          <a:noFill/>
          <a:ln w="19050">
            <a:solidFill>
              <a:schemeClr val="tx1"/>
            </a:solidFill>
            <a:round/>
            <a:headEnd/>
            <a:tailEnd/>
          </a:ln>
          <a:effectLst/>
        </p:spPr>
        <p:txBody>
          <a:bodyPr/>
          <a:lstStyle/>
          <a:p>
            <a:endParaRPr lang="es-ES"/>
          </a:p>
        </p:txBody>
      </p:sp>
      <p:sp>
        <p:nvSpPr>
          <p:cNvPr id="788507" name="Line 27"/>
          <p:cNvSpPr>
            <a:spLocks noChangeShapeType="1"/>
          </p:cNvSpPr>
          <p:nvPr/>
        </p:nvSpPr>
        <p:spPr bwMode="auto">
          <a:xfrm>
            <a:off x="4211638" y="5229225"/>
            <a:ext cx="0" cy="317500"/>
          </a:xfrm>
          <a:prstGeom prst="line">
            <a:avLst/>
          </a:prstGeom>
          <a:noFill/>
          <a:ln w="19050">
            <a:solidFill>
              <a:schemeClr val="tx1"/>
            </a:solidFill>
            <a:round/>
            <a:headEnd/>
            <a:tailEnd/>
          </a:ln>
          <a:effectLst/>
        </p:spPr>
        <p:txBody>
          <a:bodyPr/>
          <a:lstStyle/>
          <a:p>
            <a:endParaRPr lang="es-ES"/>
          </a:p>
        </p:txBody>
      </p:sp>
      <p:sp>
        <p:nvSpPr>
          <p:cNvPr id="788508" name="Text Box 28"/>
          <p:cNvSpPr txBox="1">
            <a:spLocks noChangeArrowheads="1"/>
          </p:cNvSpPr>
          <p:nvPr/>
        </p:nvSpPr>
        <p:spPr bwMode="auto">
          <a:xfrm rot="16200000">
            <a:off x="-296862" y="2000250"/>
            <a:ext cx="1257300" cy="304800"/>
          </a:xfrm>
          <a:prstGeom prst="rect">
            <a:avLst/>
          </a:prstGeom>
          <a:noFill/>
          <a:ln w="9525">
            <a:noFill/>
            <a:miter lim="800000"/>
            <a:headEnd/>
            <a:tailEnd/>
          </a:ln>
          <a:effectLst/>
        </p:spPr>
        <p:txBody>
          <a:bodyPr wrap="none">
            <a:spAutoFit/>
          </a:bodyPr>
          <a:lstStyle/>
          <a:p>
            <a:r>
              <a:rPr lang="es-ES" sz="1400" b="1">
                <a:latin typeface="Arial" charset="0"/>
              </a:rPr>
              <a:t>Probabilidad</a:t>
            </a:r>
          </a:p>
        </p:txBody>
      </p:sp>
      <p:sp>
        <p:nvSpPr>
          <p:cNvPr id="788509" name="Text Box 29"/>
          <p:cNvSpPr txBox="1">
            <a:spLocks noChangeArrowheads="1"/>
          </p:cNvSpPr>
          <p:nvPr/>
        </p:nvSpPr>
        <p:spPr bwMode="auto">
          <a:xfrm>
            <a:off x="8099425" y="4792663"/>
            <a:ext cx="936625" cy="304800"/>
          </a:xfrm>
          <a:prstGeom prst="rect">
            <a:avLst/>
          </a:prstGeom>
          <a:noFill/>
          <a:ln w="9525">
            <a:noFill/>
            <a:miter lim="800000"/>
            <a:headEnd/>
            <a:tailEnd/>
          </a:ln>
          <a:effectLst/>
        </p:spPr>
        <p:txBody>
          <a:bodyPr>
            <a:spAutoFit/>
          </a:bodyPr>
          <a:lstStyle/>
          <a:p>
            <a:pPr>
              <a:spcBef>
                <a:spcPct val="50000"/>
              </a:spcBef>
            </a:pPr>
            <a:r>
              <a:rPr lang="es-ES_tradnl" sz="1400" b="1">
                <a:latin typeface="Arial" charset="0"/>
              </a:rPr>
              <a:t>Tiempo</a:t>
            </a:r>
            <a:endParaRPr lang="es-ES" sz="1400" b="1">
              <a:latin typeface="Arial" charset="0"/>
            </a:endParaRPr>
          </a:p>
        </p:txBody>
      </p:sp>
      <p:sp>
        <p:nvSpPr>
          <p:cNvPr id="788513" name="Text Box 33"/>
          <p:cNvSpPr txBox="1">
            <a:spLocks noChangeArrowheads="1"/>
          </p:cNvSpPr>
          <p:nvPr/>
        </p:nvSpPr>
        <p:spPr bwMode="auto">
          <a:xfrm>
            <a:off x="3065463" y="5516563"/>
            <a:ext cx="930275" cy="431800"/>
          </a:xfrm>
          <a:prstGeom prst="rect">
            <a:avLst/>
          </a:prstGeom>
          <a:noFill/>
          <a:ln w="9525">
            <a:noFill/>
            <a:miter lim="800000"/>
            <a:headEnd/>
            <a:tailEnd/>
          </a:ln>
          <a:effectLst/>
        </p:spPr>
        <p:txBody>
          <a:bodyPr>
            <a:spAutoFit/>
          </a:bodyPr>
          <a:lstStyle/>
          <a:p>
            <a:pPr algn="ctr">
              <a:lnSpc>
                <a:spcPct val="80000"/>
              </a:lnSpc>
              <a:spcBef>
                <a:spcPct val="50000"/>
              </a:spcBef>
            </a:pPr>
            <a:r>
              <a:rPr lang="es-ES_tradnl" sz="1400" b="1">
                <a:latin typeface="Arial" charset="0"/>
              </a:rPr>
              <a:t>Retardomáximo</a:t>
            </a:r>
            <a:endParaRPr lang="es-ES" sz="1400" b="1">
              <a:latin typeface="Arial" charset="0"/>
            </a:endParaRPr>
          </a:p>
        </p:txBody>
      </p:sp>
      <p:sp>
        <p:nvSpPr>
          <p:cNvPr id="788514" name="Line 34"/>
          <p:cNvSpPr>
            <a:spLocks noChangeShapeType="1"/>
          </p:cNvSpPr>
          <p:nvPr/>
        </p:nvSpPr>
        <p:spPr bwMode="auto">
          <a:xfrm flipH="1">
            <a:off x="611188" y="5732463"/>
            <a:ext cx="2447925" cy="0"/>
          </a:xfrm>
          <a:prstGeom prst="line">
            <a:avLst/>
          </a:prstGeom>
          <a:noFill/>
          <a:ln w="19050">
            <a:solidFill>
              <a:schemeClr val="tx1"/>
            </a:solidFill>
            <a:round/>
            <a:headEnd/>
            <a:tailEnd type="triangle" w="med" len="med"/>
          </a:ln>
          <a:effectLst/>
        </p:spPr>
        <p:txBody>
          <a:bodyPr/>
          <a:lstStyle/>
          <a:p>
            <a:endParaRPr lang="es-ES"/>
          </a:p>
        </p:txBody>
      </p:sp>
      <p:sp>
        <p:nvSpPr>
          <p:cNvPr id="788515" name="Line 35"/>
          <p:cNvSpPr>
            <a:spLocks noChangeShapeType="1"/>
          </p:cNvSpPr>
          <p:nvPr/>
        </p:nvSpPr>
        <p:spPr bwMode="auto">
          <a:xfrm flipV="1">
            <a:off x="4016375" y="5732463"/>
            <a:ext cx="2155825" cy="0"/>
          </a:xfrm>
          <a:prstGeom prst="line">
            <a:avLst/>
          </a:prstGeom>
          <a:noFill/>
          <a:ln w="19050">
            <a:solidFill>
              <a:schemeClr val="tx1"/>
            </a:solidFill>
            <a:round/>
            <a:headEnd/>
            <a:tailEnd type="triangle" w="med" len="med"/>
          </a:ln>
          <a:effectLst/>
        </p:spPr>
        <p:txBody>
          <a:bodyPr/>
          <a:lstStyle/>
          <a:p>
            <a:endParaRPr lang="es-ES"/>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3 Marcador de número de diapositiva"/>
          <p:cNvSpPr>
            <a:spLocks noGrp="1"/>
          </p:cNvSpPr>
          <p:nvPr>
            <p:ph type="sldNum" sz="quarter" idx="10"/>
          </p:nvPr>
        </p:nvSpPr>
        <p:spPr/>
        <p:txBody>
          <a:bodyPr/>
          <a:lstStyle/>
          <a:p>
            <a:r>
              <a:rPr lang="es-ES"/>
              <a:t>Ampliación Redes 6-</a:t>
            </a:r>
            <a:fld id="{AC79B270-0D99-4ABC-99E3-25A0B9167C2B}" type="slidenum">
              <a:rPr lang="es-ES"/>
              <a:pPr/>
              <a:t>70</a:t>
            </a:fld>
            <a:endParaRPr lang="es-ES"/>
          </a:p>
        </p:txBody>
      </p:sp>
      <p:sp>
        <p:nvSpPr>
          <p:cNvPr id="814082" name="Rectangle 2"/>
          <p:cNvSpPr>
            <a:spLocks noGrp="1" noChangeArrowheads="1"/>
          </p:cNvSpPr>
          <p:nvPr>
            <p:ph type="title"/>
          </p:nvPr>
        </p:nvSpPr>
        <p:spPr/>
        <p:txBody>
          <a:bodyPr/>
          <a:lstStyle/>
          <a:p>
            <a:r>
              <a:rPr lang="es-ES" sz="4000"/>
              <a:t>Mecanismos de Control de Congestión en Internet</a:t>
            </a:r>
          </a:p>
        </p:txBody>
      </p:sp>
      <p:graphicFrame>
        <p:nvGraphicFramePr>
          <p:cNvPr id="814145" name="Group 65"/>
          <p:cNvGraphicFramePr>
            <a:graphicFrameLocks noGrp="1"/>
          </p:cNvGraphicFramePr>
          <p:nvPr>
            <p:ph idx="1"/>
          </p:nvPr>
        </p:nvGraphicFramePr>
        <p:xfrm>
          <a:off x="650875" y="2209800"/>
          <a:ext cx="7737475" cy="3597593"/>
        </p:xfrm>
        <a:graphic>
          <a:graphicData uri="http://schemas.openxmlformats.org/drawingml/2006/table">
            <a:tbl>
              <a:tblPr/>
              <a:tblGrid>
                <a:gridCol w="1706563"/>
                <a:gridCol w="3986212"/>
                <a:gridCol w="2044700"/>
              </a:tblGrid>
              <a:tr h="793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1" i="0" u="none" strike="noStrike" cap="none" normalizeH="0" baseline="0" smtClean="0">
                          <a:ln>
                            <a:noFill/>
                          </a:ln>
                          <a:solidFill>
                            <a:schemeClr val="tx1"/>
                          </a:solidFill>
                          <a:effectLst/>
                          <a:latin typeface="Times New Roman" pitchFamily="18" charset="0"/>
                        </a:rPr>
                        <a:t>Mecanismo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1" i="0" u="none" strike="noStrike" cap="none" normalizeH="0" baseline="0" smtClean="0">
                          <a:ln>
                            <a:noFill/>
                          </a:ln>
                          <a:solidFill>
                            <a:schemeClr val="tx1"/>
                          </a:solidFill>
                          <a:effectLst/>
                          <a:latin typeface="Times New Roman" pitchFamily="18" charset="0"/>
                        </a:rPr>
                        <a:t>Consiste 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1" i="0" u="none" strike="noStrike" cap="none" normalizeH="0" baseline="0" smtClean="0">
                          <a:ln>
                            <a:noFill/>
                          </a:ln>
                          <a:solidFill>
                            <a:schemeClr val="tx1"/>
                          </a:solidFill>
                          <a:effectLst/>
                          <a:latin typeface="Times New Roman" pitchFamily="18" charset="0"/>
                        </a:rPr>
                        <a:t>Aplicado a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1" i="0" u="none" strike="noStrike" cap="none" normalizeH="0" baseline="0" smtClean="0">
                          <a:ln>
                            <a:noFill/>
                          </a:ln>
                          <a:solidFill>
                            <a:schemeClr val="tx1"/>
                          </a:solidFill>
                          <a:effectLst/>
                          <a:latin typeface="Times New Roman" pitchFamily="18" charset="0"/>
                        </a:rPr>
                        <a:t>nivel 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2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Slow Start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Cuando un host detecta pérdidas reduce el ritmo y se autocontrola.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Transporte (TCP)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3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RED (Random Early Detect)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Cuando los routers detectan congestión descartan paquetes al azar. Los hosts reducen el ritmo.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Red (IP)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2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ECN (Explicit Congestion Notification)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Cuando los routers detectan congestión notifican a los hosts para que reduzcan el ritmo.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Red (IP) y Transporte (TCP)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ED7B9AED-C21F-49ED-AD55-9951AA055E4B}" type="slidenum">
              <a:rPr lang="es-ES"/>
              <a:pPr/>
              <a:t>71</a:t>
            </a:fld>
            <a:endParaRPr lang="es-ES"/>
          </a:p>
        </p:txBody>
      </p:sp>
      <p:sp>
        <p:nvSpPr>
          <p:cNvPr id="811010" name="Rectangle 2"/>
          <p:cNvSpPr>
            <a:spLocks noGrp="1" noChangeArrowheads="1"/>
          </p:cNvSpPr>
          <p:nvPr>
            <p:ph type="title"/>
          </p:nvPr>
        </p:nvSpPr>
        <p:spPr/>
        <p:txBody>
          <a:bodyPr/>
          <a:lstStyle/>
          <a:p>
            <a:r>
              <a:rPr lang="es-ES"/>
              <a:t>ECN en Internet</a:t>
            </a:r>
          </a:p>
        </p:txBody>
      </p:sp>
      <p:sp>
        <p:nvSpPr>
          <p:cNvPr id="811011" name="Rectangle 3"/>
          <p:cNvSpPr>
            <a:spLocks noGrp="1" noChangeArrowheads="1"/>
          </p:cNvSpPr>
          <p:nvPr>
            <p:ph type="body" idx="1"/>
          </p:nvPr>
        </p:nvSpPr>
        <p:spPr>
          <a:xfrm>
            <a:off x="685800" y="1981200"/>
            <a:ext cx="7918450" cy="4114800"/>
          </a:xfrm>
        </p:spPr>
        <p:txBody>
          <a:bodyPr/>
          <a:lstStyle/>
          <a:p>
            <a:r>
              <a:rPr lang="es-ES" sz="2800"/>
              <a:t>El RFC 2481(1/1999) definió el uso de los dos bits libres del campo DS para el subcampo ECN (Explicit Congestion Notification). También se añadieron dos flags en la cabecera TCP. Se especificó como un protocolo ‘Experimental’</a:t>
            </a:r>
          </a:p>
          <a:p>
            <a:r>
              <a:rPr lang="es-ES" sz="2800"/>
              <a:t>El RFC 3168 (7/2001) deja obsoleto al RFC 2481, eleva el ECN al status de  ‘Standards Track’ y aclara algunos puntos</a:t>
            </a:r>
          </a:p>
          <a:p>
            <a:r>
              <a:rPr lang="es-ES" sz="2800"/>
              <a:t>Ya hay algunas implementaciones de ECN (Linux)</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3 Marcador de número de diapositiva"/>
          <p:cNvSpPr>
            <a:spLocks noGrp="1"/>
          </p:cNvSpPr>
          <p:nvPr>
            <p:ph type="sldNum" sz="quarter" idx="10"/>
          </p:nvPr>
        </p:nvSpPr>
        <p:spPr/>
        <p:txBody>
          <a:bodyPr/>
          <a:lstStyle/>
          <a:p>
            <a:r>
              <a:rPr lang="es-ES"/>
              <a:t>Ampliación Redes 6-</a:t>
            </a:r>
            <a:fld id="{007516E9-6BA2-4340-8863-37559E470AB3}" type="slidenum">
              <a:rPr lang="es-ES"/>
              <a:pPr/>
              <a:t>72</a:t>
            </a:fld>
            <a:endParaRPr lang="es-ES"/>
          </a:p>
        </p:txBody>
      </p:sp>
      <p:sp>
        <p:nvSpPr>
          <p:cNvPr id="812045" name="Text Box 13"/>
          <p:cNvSpPr txBox="1">
            <a:spLocks noChangeArrowheads="1"/>
          </p:cNvSpPr>
          <p:nvPr/>
        </p:nvSpPr>
        <p:spPr bwMode="auto">
          <a:xfrm>
            <a:off x="1819275" y="1916113"/>
            <a:ext cx="4027488" cy="528637"/>
          </a:xfrm>
          <a:prstGeom prst="rect">
            <a:avLst/>
          </a:prstGeom>
          <a:no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800" b="1">
                <a:effectLst>
                  <a:outerShdw blurRad="38100" dist="38100" dir="2700000" algn="tl">
                    <a:srgbClr val="C0C0C0"/>
                  </a:outerShdw>
                </a:effectLst>
                <a:latin typeface="Arial" charset="0"/>
              </a:rPr>
              <a:t>DSCP</a:t>
            </a:r>
          </a:p>
        </p:txBody>
      </p:sp>
      <p:sp>
        <p:nvSpPr>
          <p:cNvPr id="812034" name="Rectangle 2"/>
          <p:cNvSpPr>
            <a:spLocks noGrp="1" noChangeArrowheads="1"/>
          </p:cNvSpPr>
          <p:nvPr>
            <p:ph type="title"/>
          </p:nvPr>
        </p:nvSpPr>
        <p:spPr>
          <a:xfrm>
            <a:off x="755650" y="609600"/>
            <a:ext cx="7772400" cy="731838"/>
          </a:xfrm>
        </p:spPr>
        <p:txBody>
          <a:bodyPr lIns="102833" tIns="51417" rIns="102833" bIns="51417" anchor="t"/>
          <a:lstStyle/>
          <a:p>
            <a:r>
              <a:rPr lang="en-GB"/>
              <a:t>Campo ECN en IP (RFC 3168)</a:t>
            </a:r>
          </a:p>
        </p:txBody>
      </p:sp>
      <p:grpSp>
        <p:nvGrpSpPr>
          <p:cNvPr id="812036" name="Group 4"/>
          <p:cNvGrpSpPr>
            <a:grpSpLocks/>
          </p:cNvGrpSpPr>
          <p:nvPr/>
        </p:nvGrpSpPr>
        <p:grpSpPr bwMode="auto">
          <a:xfrm>
            <a:off x="1647825" y="1798638"/>
            <a:ext cx="5913438" cy="792162"/>
            <a:chOff x="672" y="1152"/>
            <a:chExt cx="2304" cy="240"/>
          </a:xfrm>
        </p:grpSpPr>
        <p:sp>
          <p:nvSpPr>
            <p:cNvPr id="812037" name="Rectangle 5"/>
            <p:cNvSpPr>
              <a:spLocks noChangeArrowheads="1"/>
            </p:cNvSpPr>
            <p:nvPr/>
          </p:nvSpPr>
          <p:spPr bwMode="auto">
            <a:xfrm>
              <a:off x="672"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812038" name="Rectangle 6"/>
            <p:cNvSpPr>
              <a:spLocks noChangeArrowheads="1"/>
            </p:cNvSpPr>
            <p:nvPr/>
          </p:nvSpPr>
          <p:spPr bwMode="auto">
            <a:xfrm>
              <a:off x="960"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812039" name="Rectangle 7"/>
            <p:cNvSpPr>
              <a:spLocks noChangeArrowheads="1"/>
            </p:cNvSpPr>
            <p:nvPr/>
          </p:nvSpPr>
          <p:spPr bwMode="auto">
            <a:xfrm>
              <a:off x="1248"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812040" name="Rectangle 8"/>
            <p:cNvSpPr>
              <a:spLocks noChangeArrowheads="1"/>
            </p:cNvSpPr>
            <p:nvPr/>
          </p:nvSpPr>
          <p:spPr bwMode="auto">
            <a:xfrm>
              <a:off x="1536"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812041" name="Rectangle 9"/>
            <p:cNvSpPr>
              <a:spLocks noChangeArrowheads="1"/>
            </p:cNvSpPr>
            <p:nvPr/>
          </p:nvSpPr>
          <p:spPr bwMode="auto">
            <a:xfrm>
              <a:off x="1824"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812042" name="Rectangle 10"/>
            <p:cNvSpPr>
              <a:spLocks noChangeArrowheads="1"/>
            </p:cNvSpPr>
            <p:nvPr/>
          </p:nvSpPr>
          <p:spPr bwMode="auto">
            <a:xfrm>
              <a:off x="2112"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812043" name="Rectangle 11"/>
            <p:cNvSpPr>
              <a:spLocks noChangeArrowheads="1"/>
            </p:cNvSpPr>
            <p:nvPr/>
          </p:nvSpPr>
          <p:spPr bwMode="auto">
            <a:xfrm>
              <a:off x="2400"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sp>
          <p:nvSpPr>
            <p:cNvPr id="812044" name="Rectangle 12"/>
            <p:cNvSpPr>
              <a:spLocks noChangeArrowheads="1"/>
            </p:cNvSpPr>
            <p:nvPr/>
          </p:nvSpPr>
          <p:spPr bwMode="auto">
            <a:xfrm>
              <a:off x="2688" y="1152"/>
              <a:ext cx="288" cy="240"/>
            </a:xfrm>
            <a:prstGeom prst="rect">
              <a:avLst/>
            </a:prstGeom>
            <a:noFill/>
            <a:ln w="9525" cap="rnd">
              <a:solidFill>
                <a:schemeClr val="tx1"/>
              </a:solidFill>
              <a:prstDash val="sysDot"/>
              <a:miter lim="800000"/>
              <a:headEnd type="none" w="sm" len="sm"/>
              <a:tailEnd type="none" w="sm" len="sm"/>
            </a:ln>
            <a:effectLst/>
          </p:spPr>
          <p:txBody>
            <a:bodyPr wrap="none" anchor="ctr"/>
            <a:lstStyle/>
            <a:p>
              <a:endParaRPr lang="es-ES"/>
            </a:p>
          </p:txBody>
        </p:sp>
      </p:grpSp>
      <p:sp>
        <p:nvSpPr>
          <p:cNvPr id="812046" name="Text Box 14"/>
          <p:cNvSpPr txBox="1">
            <a:spLocks noChangeArrowheads="1"/>
          </p:cNvSpPr>
          <p:nvPr/>
        </p:nvSpPr>
        <p:spPr bwMode="auto">
          <a:xfrm>
            <a:off x="6223000" y="1916113"/>
            <a:ext cx="1200150" cy="528637"/>
          </a:xfrm>
          <a:prstGeom prst="rect">
            <a:avLst/>
          </a:prstGeom>
          <a:solidFill>
            <a:srgbClr val="F5FA1B"/>
          </a:solidFill>
          <a:ln w="9525">
            <a:noFill/>
            <a:miter lim="800000"/>
            <a:headEnd type="none" w="sm" len="sm"/>
            <a:tailEnd type="none" w="sm" len="sm"/>
          </a:ln>
          <a:effectLst/>
        </p:spPr>
        <p:txBody>
          <a:bodyPr lIns="102833" tIns="51417" rIns="102833" bIns="51417">
            <a:spAutoFit/>
          </a:bodyPr>
          <a:lstStyle/>
          <a:p>
            <a:pPr algn="ctr" defTabSz="1028700" eaLnBrk="0" hangingPunct="0">
              <a:spcBef>
                <a:spcPct val="50000"/>
              </a:spcBef>
            </a:pPr>
            <a:r>
              <a:rPr lang="en-GB" sz="2800" b="1">
                <a:effectLst>
                  <a:outerShdw blurRad="38100" dist="38100" dir="2700000" algn="tl">
                    <a:srgbClr val="FFFFFF"/>
                  </a:outerShdw>
                </a:effectLst>
                <a:latin typeface="Arial" charset="0"/>
              </a:rPr>
              <a:t>ECN</a:t>
            </a:r>
          </a:p>
        </p:txBody>
      </p:sp>
      <p:graphicFrame>
        <p:nvGraphicFramePr>
          <p:cNvPr id="812079" name="Group 47"/>
          <p:cNvGraphicFramePr>
            <a:graphicFrameLocks noGrp="1"/>
          </p:cNvGraphicFramePr>
          <p:nvPr>
            <p:ph idx="1"/>
          </p:nvPr>
        </p:nvGraphicFramePr>
        <p:xfrm>
          <a:off x="1627188" y="3900488"/>
          <a:ext cx="6305550" cy="1981200"/>
        </p:xfrm>
        <a:graphic>
          <a:graphicData uri="http://schemas.openxmlformats.org/drawingml/2006/table">
            <a:tbl>
              <a:tblPr/>
              <a:tblGrid>
                <a:gridCol w="722312"/>
                <a:gridCol w="5583238"/>
              </a:tblGrid>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1" i="0" u="none" strike="noStrike" cap="none" normalizeH="0" baseline="0" smtClean="0">
                          <a:ln>
                            <a:noFill/>
                          </a:ln>
                          <a:solidFill>
                            <a:schemeClr val="tx1"/>
                          </a:solidFill>
                          <a:effectLst/>
                          <a:latin typeface="Times New Roman" pitchFamily="18" charset="0"/>
                        </a:rPr>
                        <a:t>ECN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1" i="0" u="none" strike="noStrike" cap="none" normalizeH="0" baseline="0" smtClean="0">
                          <a:ln>
                            <a:noFill/>
                          </a:ln>
                          <a:solidFill>
                            <a:schemeClr val="tx1"/>
                          </a:solidFill>
                          <a:effectLst/>
                          <a:latin typeface="Times New Roman" pitchFamily="18" charset="0"/>
                        </a:rPr>
                        <a:t>Significado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El Host emisor no soporta ECN.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El Host emisor soporta ECN (caso alternativo).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El Host emisor soporta ECN (caso normal).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El Host soporta ECN. La red ha marcado congestión.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12080" name="Line 48"/>
          <p:cNvSpPr>
            <a:spLocks noChangeShapeType="1"/>
          </p:cNvSpPr>
          <p:nvPr/>
        </p:nvSpPr>
        <p:spPr bwMode="auto">
          <a:xfrm flipH="1">
            <a:off x="2051050" y="2852738"/>
            <a:ext cx="4752975" cy="936625"/>
          </a:xfrm>
          <a:prstGeom prst="line">
            <a:avLst/>
          </a:prstGeom>
          <a:noFill/>
          <a:ln w="9525">
            <a:solidFill>
              <a:schemeClr val="tx1"/>
            </a:solidFill>
            <a:round/>
            <a:headEnd/>
            <a:tailEnd type="triangle" w="med" len="med"/>
          </a:ln>
          <a:effectLst/>
        </p:spPr>
        <p:txBody>
          <a:bodyPr/>
          <a:lstStyle/>
          <a:p>
            <a:endParaRPr lang="es-ES"/>
          </a:p>
        </p:txBody>
      </p:sp>
      <p:sp>
        <p:nvSpPr>
          <p:cNvPr id="812081" name="AutoShape 49"/>
          <p:cNvSpPr>
            <a:spLocks/>
          </p:cNvSpPr>
          <p:nvPr/>
        </p:nvSpPr>
        <p:spPr bwMode="auto">
          <a:xfrm rot="16200000">
            <a:off x="6731794" y="1988344"/>
            <a:ext cx="144462" cy="1441450"/>
          </a:xfrm>
          <a:prstGeom prst="leftBrace">
            <a:avLst>
              <a:gd name="adj1" fmla="val 83150"/>
              <a:gd name="adj2" fmla="val 50000"/>
            </a:avLst>
          </a:prstGeom>
          <a:noFill/>
          <a:ln w="9525">
            <a:solidFill>
              <a:schemeClr val="tx1"/>
            </a:solidFill>
            <a:round/>
            <a:headEnd/>
            <a:tailEnd/>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1 Marcador de número de diapositiva"/>
          <p:cNvSpPr>
            <a:spLocks noGrp="1"/>
          </p:cNvSpPr>
          <p:nvPr>
            <p:ph type="sldNum" sz="quarter" idx="10"/>
          </p:nvPr>
        </p:nvSpPr>
        <p:spPr/>
        <p:txBody>
          <a:bodyPr/>
          <a:lstStyle/>
          <a:p>
            <a:r>
              <a:rPr lang="es-ES"/>
              <a:t>Ampliación Redes 6-</a:t>
            </a:r>
            <a:fld id="{099EB0DC-15AE-4111-8048-00DE5D6420CB}" type="slidenum">
              <a:rPr lang="es-ES"/>
              <a:pPr/>
              <a:t>73</a:t>
            </a:fld>
            <a:endParaRPr lang="es-ES"/>
          </a:p>
        </p:txBody>
      </p:sp>
      <p:sp>
        <p:nvSpPr>
          <p:cNvPr id="823423" name="Rectangle 127"/>
          <p:cNvSpPr>
            <a:spLocks noChangeArrowheads="1"/>
          </p:cNvSpPr>
          <p:nvPr/>
        </p:nvSpPr>
        <p:spPr bwMode="auto">
          <a:xfrm>
            <a:off x="4711700" y="4152900"/>
            <a:ext cx="723900" cy="895350"/>
          </a:xfrm>
          <a:prstGeom prst="rect">
            <a:avLst/>
          </a:prstGeom>
          <a:solidFill>
            <a:srgbClr val="FFFF00"/>
          </a:solidFill>
          <a:ln w="9525">
            <a:noFill/>
            <a:miter lim="800000"/>
            <a:headEnd/>
            <a:tailEnd/>
          </a:ln>
          <a:effectLst/>
        </p:spPr>
        <p:txBody>
          <a:bodyPr wrap="none" anchor="ctr"/>
          <a:lstStyle/>
          <a:p>
            <a:endParaRPr lang="es-ES"/>
          </a:p>
        </p:txBody>
      </p:sp>
      <p:graphicFrame>
        <p:nvGraphicFramePr>
          <p:cNvPr id="823434" name="Group 138"/>
          <p:cNvGraphicFramePr>
            <a:graphicFrameLocks noGrp="1"/>
          </p:cNvGraphicFramePr>
          <p:nvPr/>
        </p:nvGraphicFramePr>
        <p:xfrm>
          <a:off x="2051050" y="4151313"/>
          <a:ext cx="5400675" cy="914400"/>
        </p:xfrm>
        <a:graphic>
          <a:graphicData uri="http://schemas.openxmlformats.org/drawingml/2006/table">
            <a:tbl>
              <a:tblPr/>
              <a:tblGrid>
                <a:gridCol w="1296988"/>
                <a:gridCol w="1357312"/>
                <a:gridCol w="352425"/>
                <a:gridCol w="361950"/>
                <a:gridCol w="342900"/>
                <a:gridCol w="342900"/>
                <a:gridCol w="333375"/>
                <a:gridCol w="352425"/>
                <a:gridCol w="333375"/>
                <a:gridCol w="327025"/>
              </a:tblGrid>
              <a:tr h="215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Long.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Cabecera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Reservado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CWR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ECE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URG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ACK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PSH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SYN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FIN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3300" name="Text Box 4"/>
          <p:cNvSpPr txBox="1">
            <a:spLocks noChangeArrowheads="1"/>
          </p:cNvSpPr>
          <p:nvPr/>
        </p:nvSpPr>
        <p:spPr bwMode="auto">
          <a:xfrm>
            <a:off x="1852613" y="115888"/>
            <a:ext cx="5527675" cy="1066800"/>
          </a:xfrm>
          <a:prstGeom prst="rect">
            <a:avLst/>
          </a:prstGeom>
          <a:noFill/>
          <a:ln w="9525">
            <a:noFill/>
            <a:miter lim="800000"/>
            <a:headEnd/>
            <a:tailEnd/>
          </a:ln>
          <a:effectLst/>
        </p:spPr>
        <p:txBody>
          <a:bodyPr wrap="none">
            <a:spAutoFit/>
          </a:bodyPr>
          <a:lstStyle/>
          <a:p>
            <a:pPr algn="ctr"/>
            <a:r>
              <a:rPr lang="es-ES" sz="3200">
                <a:latin typeface="Arial" charset="0"/>
              </a:rPr>
              <a:t>Formato de los bytes 13 y 14 </a:t>
            </a:r>
          </a:p>
          <a:p>
            <a:pPr algn="ctr"/>
            <a:r>
              <a:rPr lang="es-ES" sz="3200">
                <a:latin typeface="Arial" charset="0"/>
              </a:rPr>
              <a:t>en la cabecera TCP</a:t>
            </a:r>
          </a:p>
        </p:txBody>
      </p:sp>
      <p:sp>
        <p:nvSpPr>
          <p:cNvPr id="823301" name="Text Box 5"/>
          <p:cNvSpPr txBox="1">
            <a:spLocks noChangeArrowheads="1"/>
          </p:cNvSpPr>
          <p:nvPr/>
        </p:nvSpPr>
        <p:spPr bwMode="auto">
          <a:xfrm>
            <a:off x="323850" y="1128713"/>
            <a:ext cx="1863725" cy="396875"/>
          </a:xfrm>
          <a:prstGeom prst="rect">
            <a:avLst/>
          </a:prstGeom>
          <a:noFill/>
          <a:ln w="9525">
            <a:noFill/>
            <a:miter lim="800000"/>
            <a:headEnd/>
            <a:tailEnd/>
          </a:ln>
          <a:effectLst/>
        </p:spPr>
        <p:txBody>
          <a:bodyPr wrap="none">
            <a:spAutoFit/>
          </a:bodyPr>
          <a:lstStyle/>
          <a:p>
            <a:r>
              <a:rPr lang="es-ES" sz="2000">
                <a:latin typeface="Arial" charset="0"/>
              </a:rPr>
              <a:t>Antes de ECN:</a:t>
            </a:r>
          </a:p>
        </p:txBody>
      </p:sp>
      <p:graphicFrame>
        <p:nvGraphicFramePr>
          <p:cNvPr id="823376" name="Group 80"/>
          <p:cNvGraphicFramePr>
            <a:graphicFrameLocks noGrp="1"/>
          </p:cNvGraphicFramePr>
          <p:nvPr/>
        </p:nvGraphicFramePr>
        <p:xfrm>
          <a:off x="2066925" y="1895475"/>
          <a:ext cx="5384800" cy="914400"/>
        </p:xfrm>
        <a:graphic>
          <a:graphicData uri="http://schemas.openxmlformats.org/drawingml/2006/table">
            <a:tbl>
              <a:tblPr/>
              <a:tblGrid>
                <a:gridCol w="1301750"/>
                <a:gridCol w="2051050"/>
                <a:gridCol w="349250"/>
                <a:gridCol w="336550"/>
                <a:gridCol w="336550"/>
                <a:gridCol w="349250"/>
                <a:gridCol w="336550"/>
                <a:gridCol w="323850"/>
              </a:tblGrid>
              <a:tr h="215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Long.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Cabecera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Reservado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URG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ACK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PSH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SYN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FIN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3406" name="Text Box 110"/>
          <p:cNvSpPr txBox="1">
            <a:spLocks noChangeArrowheads="1"/>
          </p:cNvSpPr>
          <p:nvPr/>
        </p:nvSpPr>
        <p:spPr bwMode="auto">
          <a:xfrm>
            <a:off x="2330450" y="1487488"/>
            <a:ext cx="669925" cy="336550"/>
          </a:xfrm>
          <a:prstGeom prst="rect">
            <a:avLst/>
          </a:prstGeom>
          <a:noFill/>
          <a:ln w="9525">
            <a:noFill/>
            <a:miter lim="800000"/>
            <a:headEnd/>
            <a:tailEnd/>
          </a:ln>
          <a:effectLst/>
        </p:spPr>
        <p:txBody>
          <a:bodyPr wrap="none">
            <a:spAutoFit/>
          </a:bodyPr>
          <a:lstStyle/>
          <a:p>
            <a:r>
              <a:rPr lang="es-ES" sz="1600">
                <a:latin typeface="Arial" charset="0"/>
              </a:rPr>
              <a:t>4 bits</a:t>
            </a:r>
          </a:p>
        </p:txBody>
      </p:sp>
      <p:sp>
        <p:nvSpPr>
          <p:cNvPr id="823407" name="Text Box 111"/>
          <p:cNvSpPr txBox="1">
            <a:spLocks noChangeArrowheads="1"/>
          </p:cNvSpPr>
          <p:nvPr/>
        </p:nvSpPr>
        <p:spPr bwMode="auto">
          <a:xfrm>
            <a:off x="4008438" y="1487488"/>
            <a:ext cx="669925" cy="336550"/>
          </a:xfrm>
          <a:prstGeom prst="rect">
            <a:avLst/>
          </a:prstGeom>
          <a:noFill/>
          <a:ln w="9525">
            <a:noFill/>
            <a:miter lim="800000"/>
            <a:headEnd/>
            <a:tailEnd/>
          </a:ln>
          <a:effectLst/>
        </p:spPr>
        <p:txBody>
          <a:bodyPr wrap="none">
            <a:spAutoFit/>
          </a:bodyPr>
          <a:lstStyle/>
          <a:p>
            <a:r>
              <a:rPr lang="es-ES" sz="1600">
                <a:latin typeface="Arial" charset="0"/>
              </a:rPr>
              <a:t>6 bits</a:t>
            </a:r>
          </a:p>
        </p:txBody>
      </p:sp>
      <p:sp>
        <p:nvSpPr>
          <p:cNvPr id="823408" name="Line 112"/>
          <p:cNvSpPr>
            <a:spLocks noChangeShapeType="1"/>
          </p:cNvSpPr>
          <p:nvPr/>
        </p:nvSpPr>
        <p:spPr bwMode="auto">
          <a:xfrm flipH="1">
            <a:off x="2051050" y="1679575"/>
            <a:ext cx="217488" cy="0"/>
          </a:xfrm>
          <a:prstGeom prst="line">
            <a:avLst/>
          </a:prstGeom>
          <a:noFill/>
          <a:ln w="9525">
            <a:solidFill>
              <a:schemeClr val="tx1"/>
            </a:solidFill>
            <a:round/>
            <a:headEnd/>
            <a:tailEnd type="triangle" w="med" len="med"/>
          </a:ln>
          <a:effectLst/>
        </p:spPr>
        <p:txBody>
          <a:bodyPr/>
          <a:lstStyle/>
          <a:p>
            <a:endParaRPr lang="es-ES"/>
          </a:p>
        </p:txBody>
      </p:sp>
      <p:sp>
        <p:nvSpPr>
          <p:cNvPr id="823409" name="Line 113"/>
          <p:cNvSpPr>
            <a:spLocks noChangeShapeType="1"/>
          </p:cNvSpPr>
          <p:nvPr/>
        </p:nvSpPr>
        <p:spPr bwMode="auto">
          <a:xfrm>
            <a:off x="3059113" y="1679575"/>
            <a:ext cx="288925" cy="0"/>
          </a:xfrm>
          <a:prstGeom prst="line">
            <a:avLst/>
          </a:prstGeom>
          <a:noFill/>
          <a:ln w="9525">
            <a:solidFill>
              <a:schemeClr val="tx1"/>
            </a:solidFill>
            <a:round/>
            <a:headEnd/>
            <a:tailEnd type="triangle" w="med" len="med"/>
          </a:ln>
          <a:effectLst/>
        </p:spPr>
        <p:txBody>
          <a:bodyPr/>
          <a:lstStyle/>
          <a:p>
            <a:endParaRPr lang="es-ES"/>
          </a:p>
        </p:txBody>
      </p:sp>
      <p:sp>
        <p:nvSpPr>
          <p:cNvPr id="823410" name="Line 114"/>
          <p:cNvSpPr>
            <a:spLocks noChangeShapeType="1"/>
          </p:cNvSpPr>
          <p:nvPr/>
        </p:nvSpPr>
        <p:spPr bwMode="auto">
          <a:xfrm flipH="1">
            <a:off x="3348038" y="1679575"/>
            <a:ext cx="576262" cy="0"/>
          </a:xfrm>
          <a:prstGeom prst="line">
            <a:avLst/>
          </a:prstGeom>
          <a:noFill/>
          <a:ln w="9525">
            <a:solidFill>
              <a:schemeClr val="tx1"/>
            </a:solidFill>
            <a:round/>
            <a:headEnd/>
            <a:tailEnd type="triangle" w="med" len="med"/>
          </a:ln>
          <a:effectLst/>
        </p:spPr>
        <p:txBody>
          <a:bodyPr/>
          <a:lstStyle/>
          <a:p>
            <a:endParaRPr lang="es-ES"/>
          </a:p>
        </p:txBody>
      </p:sp>
      <p:sp>
        <p:nvSpPr>
          <p:cNvPr id="823411" name="Line 115"/>
          <p:cNvSpPr>
            <a:spLocks noChangeShapeType="1"/>
          </p:cNvSpPr>
          <p:nvPr/>
        </p:nvSpPr>
        <p:spPr bwMode="auto">
          <a:xfrm>
            <a:off x="4787900" y="1679575"/>
            <a:ext cx="576263" cy="0"/>
          </a:xfrm>
          <a:prstGeom prst="line">
            <a:avLst/>
          </a:prstGeom>
          <a:noFill/>
          <a:ln w="9525">
            <a:solidFill>
              <a:schemeClr val="tx1"/>
            </a:solidFill>
            <a:round/>
            <a:headEnd/>
            <a:tailEnd type="triangle" w="med" len="med"/>
          </a:ln>
          <a:effectLst/>
        </p:spPr>
        <p:txBody>
          <a:bodyPr/>
          <a:lstStyle/>
          <a:p>
            <a:endParaRPr lang="es-ES"/>
          </a:p>
        </p:txBody>
      </p:sp>
      <p:sp>
        <p:nvSpPr>
          <p:cNvPr id="823412" name="Text Box 116"/>
          <p:cNvSpPr txBox="1">
            <a:spLocks noChangeArrowheads="1"/>
          </p:cNvSpPr>
          <p:nvPr/>
        </p:nvSpPr>
        <p:spPr bwMode="auto">
          <a:xfrm>
            <a:off x="2330450" y="3743325"/>
            <a:ext cx="669925" cy="336550"/>
          </a:xfrm>
          <a:prstGeom prst="rect">
            <a:avLst/>
          </a:prstGeom>
          <a:noFill/>
          <a:ln w="9525">
            <a:noFill/>
            <a:miter lim="800000"/>
            <a:headEnd/>
            <a:tailEnd/>
          </a:ln>
          <a:effectLst/>
        </p:spPr>
        <p:txBody>
          <a:bodyPr wrap="none">
            <a:spAutoFit/>
          </a:bodyPr>
          <a:lstStyle/>
          <a:p>
            <a:r>
              <a:rPr lang="es-ES" sz="1600">
                <a:latin typeface="Arial" charset="0"/>
              </a:rPr>
              <a:t>4 bits</a:t>
            </a:r>
          </a:p>
        </p:txBody>
      </p:sp>
      <p:sp>
        <p:nvSpPr>
          <p:cNvPr id="823413" name="Line 117"/>
          <p:cNvSpPr>
            <a:spLocks noChangeShapeType="1"/>
          </p:cNvSpPr>
          <p:nvPr/>
        </p:nvSpPr>
        <p:spPr bwMode="auto">
          <a:xfrm flipH="1">
            <a:off x="2051050" y="3935413"/>
            <a:ext cx="217488" cy="0"/>
          </a:xfrm>
          <a:prstGeom prst="line">
            <a:avLst/>
          </a:prstGeom>
          <a:noFill/>
          <a:ln w="9525">
            <a:solidFill>
              <a:schemeClr val="tx1"/>
            </a:solidFill>
            <a:round/>
            <a:headEnd/>
            <a:tailEnd type="triangle" w="med" len="med"/>
          </a:ln>
          <a:effectLst/>
        </p:spPr>
        <p:txBody>
          <a:bodyPr/>
          <a:lstStyle/>
          <a:p>
            <a:endParaRPr lang="es-ES"/>
          </a:p>
        </p:txBody>
      </p:sp>
      <p:sp>
        <p:nvSpPr>
          <p:cNvPr id="823414" name="Line 118"/>
          <p:cNvSpPr>
            <a:spLocks noChangeShapeType="1"/>
          </p:cNvSpPr>
          <p:nvPr/>
        </p:nvSpPr>
        <p:spPr bwMode="auto">
          <a:xfrm>
            <a:off x="3059113" y="3935413"/>
            <a:ext cx="288925" cy="0"/>
          </a:xfrm>
          <a:prstGeom prst="line">
            <a:avLst/>
          </a:prstGeom>
          <a:noFill/>
          <a:ln w="9525">
            <a:solidFill>
              <a:schemeClr val="tx1"/>
            </a:solidFill>
            <a:round/>
            <a:headEnd/>
            <a:tailEnd type="triangle" w="med" len="med"/>
          </a:ln>
          <a:effectLst/>
        </p:spPr>
        <p:txBody>
          <a:bodyPr/>
          <a:lstStyle/>
          <a:p>
            <a:endParaRPr lang="es-ES"/>
          </a:p>
        </p:txBody>
      </p:sp>
      <p:sp>
        <p:nvSpPr>
          <p:cNvPr id="823415" name="Text Box 119"/>
          <p:cNvSpPr txBox="1">
            <a:spLocks noChangeArrowheads="1"/>
          </p:cNvSpPr>
          <p:nvPr/>
        </p:nvSpPr>
        <p:spPr bwMode="auto">
          <a:xfrm>
            <a:off x="3627438" y="3743325"/>
            <a:ext cx="669925" cy="336550"/>
          </a:xfrm>
          <a:prstGeom prst="rect">
            <a:avLst/>
          </a:prstGeom>
          <a:noFill/>
          <a:ln w="9525">
            <a:noFill/>
            <a:miter lim="800000"/>
            <a:headEnd/>
            <a:tailEnd/>
          </a:ln>
          <a:effectLst/>
        </p:spPr>
        <p:txBody>
          <a:bodyPr wrap="none">
            <a:spAutoFit/>
          </a:bodyPr>
          <a:lstStyle/>
          <a:p>
            <a:r>
              <a:rPr lang="es-ES" sz="1600">
                <a:latin typeface="Arial" charset="0"/>
              </a:rPr>
              <a:t>4 bits</a:t>
            </a:r>
          </a:p>
        </p:txBody>
      </p:sp>
      <p:sp>
        <p:nvSpPr>
          <p:cNvPr id="823416" name="Line 120"/>
          <p:cNvSpPr>
            <a:spLocks noChangeShapeType="1"/>
          </p:cNvSpPr>
          <p:nvPr/>
        </p:nvSpPr>
        <p:spPr bwMode="auto">
          <a:xfrm flipH="1">
            <a:off x="3348038" y="3935413"/>
            <a:ext cx="217487" cy="0"/>
          </a:xfrm>
          <a:prstGeom prst="line">
            <a:avLst/>
          </a:prstGeom>
          <a:noFill/>
          <a:ln w="9525">
            <a:solidFill>
              <a:schemeClr val="tx1"/>
            </a:solidFill>
            <a:round/>
            <a:headEnd/>
            <a:tailEnd type="triangle" w="med" len="med"/>
          </a:ln>
          <a:effectLst/>
        </p:spPr>
        <p:txBody>
          <a:bodyPr/>
          <a:lstStyle/>
          <a:p>
            <a:endParaRPr lang="es-ES"/>
          </a:p>
        </p:txBody>
      </p:sp>
      <p:sp>
        <p:nvSpPr>
          <p:cNvPr id="823417" name="Line 121"/>
          <p:cNvSpPr>
            <a:spLocks noChangeShapeType="1"/>
          </p:cNvSpPr>
          <p:nvPr/>
        </p:nvSpPr>
        <p:spPr bwMode="auto">
          <a:xfrm>
            <a:off x="4356100" y="3935413"/>
            <a:ext cx="288925" cy="0"/>
          </a:xfrm>
          <a:prstGeom prst="line">
            <a:avLst/>
          </a:prstGeom>
          <a:noFill/>
          <a:ln w="9525">
            <a:solidFill>
              <a:schemeClr val="tx1"/>
            </a:solidFill>
            <a:round/>
            <a:headEnd/>
            <a:tailEnd type="triangle" w="med" len="med"/>
          </a:ln>
          <a:effectLst/>
        </p:spPr>
        <p:txBody>
          <a:bodyPr/>
          <a:lstStyle/>
          <a:p>
            <a:endParaRPr lang="es-ES"/>
          </a:p>
        </p:txBody>
      </p:sp>
      <p:sp>
        <p:nvSpPr>
          <p:cNvPr id="823421" name="Text Box 125"/>
          <p:cNvSpPr txBox="1">
            <a:spLocks noChangeArrowheads="1"/>
          </p:cNvSpPr>
          <p:nvPr/>
        </p:nvSpPr>
        <p:spPr bwMode="auto">
          <a:xfrm>
            <a:off x="323850" y="3395663"/>
            <a:ext cx="2217738" cy="396875"/>
          </a:xfrm>
          <a:prstGeom prst="rect">
            <a:avLst/>
          </a:prstGeom>
          <a:noFill/>
          <a:ln w="9525">
            <a:noFill/>
            <a:miter lim="800000"/>
            <a:headEnd/>
            <a:tailEnd/>
          </a:ln>
          <a:effectLst/>
        </p:spPr>
        <p:txBody>
          <a:bodyPr wrap="none">
            <a:spAutoFit/>
          </a:bodyPr>
          <a:lstStyle/>
          <a:p>
            <a:r>
              <a:rPr lang="es-ES" sz="2000">
                <a:latin typeface="Arial" charset="0"/>
              </a:rPr>
              <a:t>Después de ECN:</a:t>
            </a:r>
          </a:p>
        </p:txBody>
      </p:sp>
      <p:sp>
        <p:nvSpPr>
          <p:cNvPr id="823422" name="Text Box 126"/>
          <p:cNvSpPr txBox="1">
            <a:spLocks noChangeArrowheads="1"/>
          </p:cNvSpPr>
          <p:nvPr/>
        </p:nvSpPr>
        <p:spPr bwMode="auto">
          <a:xfrm>
            <a:off x="1992313" y="5661025"/>
            <a:ext cx="3659187" cy="581025"/>
          </a:xfrm>
          <a:prstGeom prst="rect">
            <a:avLst/>
          </a:prstGeom>
          <a:noFill/>
          <a:ln w="9525">
            <a:noFill/>
            <a:miter lim="800000"/>
            <a:headEnd/>
            <a:tailEnd/>
          </a:ln>
          <a:effectLst/>
        </p:spPr>
        <p:txBody>
          <a:bodyPr wrap="none">
            <a:spAutoFit/>
          </a:bodyPr>
          <a:lstStyle/>
          <a:p>
            <a:r>
              <a:rPr lang="es-ES" sz="1600" b="1">
                <a:latin typeface="Arial" charset="0"/>
              </a:rPr>
              <a:t>CWR: Congestion Window Reduced</a:t>
            </a:r>
          </a:p>
          <a:p>
            <a:r>
              <a:rPr lang="es-ES" sz="1600" b="1">
                <a:latin typeface="Arial" charset="0"/>
              </a:rPr>
              <a:t>ECE: ECN Echo</a:t>
            </a:r>
          </a:p>
        </p:txBody>
      </p:sp>
      <p:sp>
        <p:nvSpPr>
          <p:cNvPr id="823435" name="Text Box 139"/>
          <p:cNvSpPr txBox="1">
            <a:spLocks noChangeArrowheads="1"/>
          </p:cNvSpPr>
          <p:nvPr/>
        </p:nvSpPr>
        <p:spPr bwMode="auto">
          <a:xfrm>
            <a:off x="6040438" y="1493838"/>
            <a:ext cx="669925" cy="336550"/>
          </a:xfrm>
          <a:prstGeom prst="rect">
            <a:avLst/>
          </a:prstGeom>
          <a:noFill/>
          <a:ln w="9525">
            <a:noFill/>
            <a:miter lim="800000"/>
            <a:headEnd/>
            <a:tailEnd/>
          </a:ln>
          <a:effectLst/>
        </p:spPr>
        <p:txBody>
          <a:bodyPr wrap="none">
            <a:spAutoFit/>
          </a:bodyPr>
          <a:lstStyle/>
          <a:p>
            <a:r>
              <a:rPr lang="es-ES" sz="1600">
                <a:latin typeface="Arial" charset="0"/>
              </a:rPr>
              <a:t>6 bits</a:t>
            </a:r>
          </a:p>
        </p:txBody>
      </p:sp>
      <p:sp>
        <p:nvSpPr>
          <p:cNvPr id="823436" name="Line 140"/>
          <p:cNvSpPr>
            <a:spLocks noChangeShapeType="1"/>
          </p:cNvSpPr>
          <p:nvPr/>
        </p:nvSpPr>
        <p:spPr bwMode="auto">
          <a:xfrm flipH="1">
            <a:off x="5435600" y="1676400"/>
            <a:ext cx="576263" cy="0"/>
          </a:xfrm>
          <a:prstGeom prst="line">
            <a:avLst/>
          </a:prstGeom>
          <a:noFill/>
          <a:ln w="9525">
            <a:solidFill>
              <a:schemeClr val="tx1"/>
            </a:solidFill>
            <a:round/>
            <a:headEnd/>
            <a:tailEnd type="triangle" w="med" len="med"/>
          </a:ln>
          <a:effectLst/>
        </p:spPr>
        <p:txBody>
          <a:bodyPr/>
          <a:lstStyle/>
          <a:p>
            <a:endParaRPr lang="es-ES"/>
          </a:p>
        </p:txBody>
      </p:sp>
      <p:sp>
        <p:nvSpPr>
          <p:cNvPr id="823437" name="Line 141"/>
          <p:cNvSpPr>
            <a:spLocks noChangeShapeType="1"/>
          </p:cNvSpPr>
          <p:nvPr/>
        </p:nvSpPr>
        <p:spPr bwMode="auto">
          <a:xfrm>
            <a:off x="6804025" y="1676400"/>
            <a:ext cx="576263" cy="0"/>
          </a:xfrm>
          <a:prstGeom prst="line">
            <a:avLst/>
          </a:prstGeom>
          <a:noFill/>
          <a:ln w="9525">
            <a:solidFill>
              <a:schemeClr val="tx1"/>
            </a:solidFill>
            <a:round/>
            <a:headEnd/>
            <a:tailEnd type="triangle" w="med" len="med"/>
          </a:ln>
          <a:effectLst/>
        </p:spPr>
        <p:txBody>
          <a:bodyPr/>
          <a:lstStyle/>
          <a:p>
            <a:endParaRPr lang="es-ES"/>
          </a:p>
        </p:txBody>
      </p:sp>
      <p:sp>
        <p:nvSpPr>
          <p:cNvPr id="823438" name="Text Box 142"/>
          <p:cNvSpPr txBox="1">
            <a:spLocks noChangeArrowheads="1"/>
          </p:cNvSpPr>
          <p:nvPr/>
        </p:nvSpPr>
        <p:spPr bwMode="auto">
          <a:xfrm>
            <a:off x="5664200" y="3740150"/>
            <a:ext cx="669925" cy="336550"/>
          </a:xfrm>
          <a:prstGeom prst="rect">
            <a:avLst/>
          </a:prstGeom>
          <a:noFill/>
          <a:ln w="9525">
            <a:noFill/>
            <a:miter lim="800000"/>
            <a:headEnd/>
            <a:tailEnd/>
          </a:ln>
          <a:effectLst/>
        </p:spPr>
        <p:txBody>
          <a:bodyPr wrap="none">
            <a:spAutoFit/>
          </a:bodyPr>
          <a:lstStyle/>
          <a:p>
            <a:r>
              <a:rPr lang="es-ES" sz="1600">
                <a:latin typeface="Arial" charset="0"/>
              </a:rPr>
              <a:t>8 bits</a:t>
            </a:r>
          </a:p>
        </p:txBody>
      </p:sp>
      <p:sp>
        <p:nvSpPr>
          <p:cNvPr id="823439" name="Line 143"/>
          <p:cNvSpPr>
            <a:spLocks noChangeShapeType="1"/>
          </p:cNvSpPr>
          <p:nvPr/>
        </p:nvSpPr>
        <p:spPr bwMode="auto">
          <a:xfrm flipH="1">
            <a:off x="4716463" y="3932238"/>
            <a:ext cx="863600" cy="1587"/>
          </a:xfrm>
          <a:prstGeom prst="line">
            <a:avLst/>
          </a:prstGeom>
          <a:noFill/>
          <a:ln w="9525">
            <a:solidFill>
              <a:schemeClr val="tx1"/>
            </a:solidFill>
            <a:round/>
            <a:headEnd/>
            <a:tailEnd type="triangle" w="med" len="med"/>
          </a:ln>
          <a:effectLst/>
        </p:spPr>
        <p:txBody>
          <a:bodyPr/>
          <a:lstStyle/>
          <a:p>
            <a:endParaRPr lang="es-ES"/>
          </a:p>
        </p:txBody>
      </p:sp>
      <p:sp>
        <p:nvSpPr>
          <p:cNvPr id="823440" name="Line 144"/>
          <p:cNvSpPr>
            <a:spLocks noChangeShapeType="1"/>
          </p:cNvSpPr>
          <p:nvPr/>
        </p:nvSpPr>
        <p:spPr bwMode="auto">
          <a:xfrm>
            <a:off x="6443663" y="3932238"/>
            <a:ext cx="1008062" cy="1587"/>
          </a:xfrm>
          <a:prstGeom prst="line">
            <a:avLst/>
          </a:prstGeom>
          <a:noFill/>
          <a:ln w="9525">
            <a:solidFill>
              <a:schemeClr val="tx1"/>
            </a:solidFill>
            <a:round/>
            <a:headEnd/>
            <a:tailEnd type="triangle" w="med" len="med"/>
          </a:ln>
          <a:effectLst/>
        </p:spPr>
        <p:txBody>
          <a:bodyPr/>
          <a:lstStyle/>
          <a:p>
            <a:endParaRPr lang="es-ES"/>
          </a:p>
        </p:txBody>
      </p:sp>
      <p:sp>
        <p:nvSpPr>
          <p:cNvPr id="823441" name="AutoShape 145"/>
          <p:cNvSpPr>
            <a:spLocks/>
          </p:cNvSpPr>
          <p:nvPr/>
        </p:nvSpPr>
        <p:spPr bwMode="auto">
          <a:xfrm rot="16200000">
            <a:off x="6334919" y="2024856"/>
            <a:ext cx="217488" cy="2016125"/>
          </a:xfrm>
          <a:prstGeom prst="leftBrace">
            <a:avLst>
              <a:gd name="adj1" fmla="val 77250"/>
              <a:gd name="adj2" fmla="val 50000"/>
            </a:avLst>
          </a:prstGeom>
          <a:noFill/>
          <a:ln w="9525">
            <a:solidFill>
              <a:schemeClr val="tx1"/>
            </a:solidFill>
            <a:round/>
            <a:headEnd/>
            <a:tailEnd/>
          </a:ln>
          <a:effectLst/>
        </p:spPr>
        <p:txBody>
          <a:bodyPr wrap="none" anchor="ctr"/>
          <a:lstStyle/>
          <a:p>
            <a:endParaRPr lang="es-ES"/>
          </a:p>
        </p:txBody>
      </p:sp>
      <p:sp>
        <p:nvSpPr>
          <p:cNvPr id="823442" name="AutoShape 146"/>
          <p:cNvSpPr>
            <a:spLocks/>
          </p:cNvSpPr>
          <p:nvPr/>
        </p:nvSpPr>
        <p:spPr bwMode="auto">
          <a:xfrm rot="16200000">
            <a:off x="5975350" y="3897313"/>
            <a:ext cx="217488" cy="2735262"/>
          </a:xfrm>
          <a:prstGeom prst="leftBrace">
            <a:avLst>
              <a:gd name="adj1" fmla="val 104805"/>
              <a:gd name="adj2" fmla="val 50000"/>
            </a:avLst>
          </a:prstGeom>
          <a:noFill/>
          <a:ln w="9525">
            <a:solidFill>
              <a:schemeClr val="tx1"/>
            </a:solidFill>
            <a:round/>
            <a:headEnd/>
            <a:tailEnd/>
          </a:ln>
          <a:effectLst/>
        </p:spPr>
        <p:txBody>
          <a:bodyPr wrap="none" anchor="ctr"/>
          <a:lstStyle/>
          <a:p>
            <a:endParaRPr lang="es-ES"/>
          </a:p>
        </p:txBody>
      </p:sp>
      <p:sp>
        <p:nvSpPr>
          <p:cNvPr id="823443" name="Text Box 147"/>
          <p:cNvSpPr txBox="1">
            <a:spLocks noChangeArrowheads="1"/>
          </p:cNvSpPr>
          <p:nvPr/>
        </p:nvSpPr>
        <p:spPr bwMode="auto">
          <a:xfrm>
            <a:off x="6084888" y="3068638"/>
            <a:ext cx="742950" cy="366712"/>
          </a:xfrm>
          <a:prstGeom prst="rect">
            <a:avLst/>
          </a:prstGeom>
          <a:noFill/>
          <a:ln w="9525">
            <a:noFill/>
            <a:miter lim="800000"/>
            <a:headEnd/>
            <a:tailEnd/>
          </a:ln>
          <a:effectLst/>
        </p:spPr>
        <p:txBody>
          <a:bodyPr wrap="none">
            <a:spAutoFit/>
          </a:bodyPr>
          <a:lstStyle/>
          <a:p>
            <a:r>
              <a:rPr lang="es-ES" sz="1800">
                <a:latin typeface="Arial" charset="0"/>
              </a:rPr>
              <a:t>Flags</a:t>
            </a:r>
          </a:p>
        </p:txBody>
      </p:sp>
      <p:sp>
        <p:nvSpPr>
          <p:cNvPr id="823444" name="Text Box 148"/>
          <p:cNvSpPr txBox="1">
            <a:spLocks noChangeArrowheads="1"/>
          </p:cNvSpPr>
          <p:nvPr/>
        </p:nvSpPr>
        <p:spPr bwMode="auto">
          <a:xfrm>
            <a:off x="5724525" y="5300663"/>
            <a:ext cx="742950" cy="366712"/>
          </a:xfrm>
          <a:prstGeom prst="rect">
            <a:avLst/>
          </a:prstGeom>
          <a:noFill/>
          <a:ln w="9525">
            <a:noFill/>
            <a:miter lim="800000"/>
            <a:headEnd/>
            <a:tailEnd/>
          </a:ln>
          <a:effectLst/>
        </p:spPr>
        <p:txBody>
          <a:bodyPr wrap="none">
            <a:spAutoFit/>
          </a:bodyPr>
          <a:lstStyle/>
          <a:p>
            <a:r>
              <a:rPr lang="es-ES" sz="1800">
                <a:latin typeface="Arial" charset="0"/>
              </a:rPr>
              <a:t>Flags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1 Marcador de número de diapositiva"/>
          <p:cNvSpPr>
            <a:spLocks noGrp="1"/>
          </p:cNvSpPr>
          <p:nvPr>
            <p:ph type="sldNum" sz="quarter" idx="10"/>
          </p:nvPr>
        </p:nvSpPr>
        <p:spPr/>
        <p:txBody>
          <a:bodyPr/>
          <a:lstStyle/>
          <a:p>
            <a:r>
              <a:rPr lang="es-ES"/>
              <a:t>Ampliación Redes 6-</a:t>
            </a:r>
            <a:fld id="{234262F3-5940-488E-A577-4722B325D720}" type="slidenum">
              <a:rPr lang="es-ES"/>
              <a:pPr/>
              <a:t>74</a:t>
            </a:fld>
            <a:endParaRPr lang="es-ES"/>
          </a:p>
        </p:txBody>
      </p:sp>
      <p:pic>
        <p:nvPicPr>
          <p:cNvPr id="825348" name="Picture 4"/>
          <p:cNvPicPr>
            <a:picLocks noChangeArrowheads="1"/>
          </p:cNvPicPr>
          <p:nvPr/>
        </p:nvPicPr>
        <p:blipFill>
          <a:blip r:embed="rId3" cstate="print"/>
          <a:srcRect/>
          <a:stretch>
            <a:fillRect/>
          </a:stretch>
        </p:blipFill>
        <p:spPr bwMode="auto">
          <a:xfrm>
            <a:off x="2506663" y="2924175"/>
            <a:ext cx="3011487" cy="1441450"/>
          </a:xfrm>
          <a:prstGeom prst="rect">
            <a:avLst/>
          </a:prstGeom>
          <a:noFill/>
          <a:ln w="9525">
            <a:noFill/>
            <a:miter lim="800000"/>
            <a:headEnd/>
            <a:tailEnd/>
          </a:ln>
          <a:effectLst/>
        </p:spPr>
      </p:pic>
      <p:sp>
        <p:nvSpPr>
          <p:cNvPr id="825356" name="Line 12"/>
          <p:cNvSpPr>
            <a:spLocks noChangeShapeType="1"/>
          </p:cNvSpPr>
          <p:nvPr/>
        </p:nvSpPr>
        <p:spPr bwMode="auto">
          <a:xfrm flipH="1" flipV="1">
            <a:off x="1427163" y="3573463"/>
            <a:ext cx="5592762" cy="0"/>
          </a:xfrm>
          <a:prstGeom prst="line">
            <a:avLst/>
          </a:prstGeom>
          <a:noFill/>
          <a:ln w="25400">
            <a:solidFill>
              <a:schemeClr val="accent2"/>
            </a:solidFill>
            <a:round/>
            <a:headEnd/>
            <a:tailEnd/>
          </a:ln>
          <a:effectLst/>
        </p:spPr>
        <p:txBody>
          <a:bodyPr/>
          <a:lstStyle/>
          <a:p>
            <a:endParaRPr lang="es-ES"/>
          </a:p>
        </p:txBody>
      </p:sp>
      <p:pic>
        <p:nvPicPr>
          <p:cNvPr id="825351" name="Picture 7"/>
          <p:cNvPicPr>
            <a:picLocks noChangeArrowheads="1"/>
          </p:cNvPicPr>
          <p:nvPr/>
        </p:nvPicPr>
        <p:blipFill>
          <a:blip r:embed="rId4" cstate="print"/>
          <a:srcRect/>
          <a:stretch>
            <a:fillRect/>
          </a:stretch>
        </p:blipFill>
        <p:spPr bwMode="auto">
          <a:xfrm>
            <a:off x="850900" y="3005138"/>
            <a:ext cx="762000" cy="855662"/>
          </a:xfrm>
          <a:prstGeom prst="rect">
            <a:avLst/>
          </a:prstGeom>
          <a:noFill/>
          <a:ln w="12700">
            <a:noFill/>
            <a:miter lim="800000"/>
            <a:headEnd/>
            <a:tailEnd/>
          </a:ln>
          <a:effectLst/>
        </p:spPr>
      </p:pic>
      <p:pic>
        <p:nvPicPr>
          <p:cNvPr id="825349" name="Picture 5"/>
          <p:cNvPicPr>
            <a:picLocks noChangeArrowheads="1"/>
          </p:cNvPicPr>
          <p:nvPr/>
        </p:nvPicPr>
        <p:blipFill>
          <a:blip r:embed="rId5" cstate="print"/>
          <a:srcRect/>
          <a:stretch>
            <a:fillRect/>
          </a:stretch>
        </p:blipFill>
        <p:spPr bwMode="auto">
          <a:xfrm>
            <a:off x="3803650" y="3327400"/>
            <a:ext cx="703263" cy="533400"/>
          </a:xfrm>
          <a:prstGeom prst="rect">
            <a:avLst/>
          </a:prstGeom>
          <a:noFill/>
          <a:ln w="12700">
            <a:noFill/>
            <a:miter lim="800000"/>
            <a:headEnd/>
            <a:tailEnd/>
          </a:ln>
          <a:effectLst/>
        </p:spPr>
      </p:pic>
      <p:pic>
        <p:nvPicPr>
          <p:cNvPr id="825352" name="Picture 8"/>
          <p:cNvPicPr>
            <a:picLocks noChangeArrowheads="1"/>
          </p:cNvPicPr>
          <p:nvPr/>
        </p:nvPicPr>
        <p:blipFill>
          <a:blip r:embed="rId5" cstate="print"/>
          <a:srcRect/>
          <a:stretch>
            <a:fillRect/>
          </a:stretch>
        </p:blipFill>
        <p:spPr bwMode="auto">
          <a:xfrm>
            <a:off x="5172075" y="3327400"/>
            <a:ext cx="703263" cy="533400"/>
          </a:xfrm>
          <a:prstGeom prst="rect">
            <a:avLst/>
          </a:prstGeom>
          <a:noFill/>
          <a:ln w="12700">
            <a:noFill/>
            <a:miter lim="800000"/>
            <a:headEnd/>
            <a:tailEnd/>
          </a:ln>
          <a:effectLst/>
        </p:spPr>
      </p:pic>
      <p:pic>
        <p:nvPicPr>
          <p:cNvPr id="825353" name="Picture 9"/>
          <p:cNvPicPr>
            <a:picLocks noChangeArrowheads="1"/>
          </p:cNvPicPr>
          <p:nvPr/>
        </p:nvPicPr>
        <p:blipFill>
          <a:blip r:embed="rId5" cstate="print"/>
          <a:srcRect/>
          <a:stretch>
            <a:fillRect/>
          </a:stretch>
        </p:blipFill>
        <p:spPr bwMode="auto">
          <a:xfrm>
            <a:off x="2219325" y="3357563"/>
            <a:ext cx="703263" cy="533400"/>
          </a:xfrm>
          <a:prstGeom prst="rect">
            <a:avLst/>
          </a:prstGeom>
          <a:noFill/>
          <a:ln w="12700">
            <a:noFill/>
            <a:miter lim="800000"/>
            <a:headEnd/>
            <a:tailEnd/>
          </a:ln>
          <a:effectLst/>
        </p:spPr>
      </p:pic>
      <p:pic>
        <p:nvPicPr>
          <p:cNvPr id="825357" name="Picture 13"/>
          <p:cNvPicPr>
            <a:picLocks noChangeArrowheads="1"/>
          </p:cNvPicPr>
          <p:nvPr/>
        </p:nvPicPr>
        <p:blipFill>
          <a:blip r:embed="rId4" cstate="print"/>
          <a:srcRect/>
          <a:stretch>
            <a:fillRect/>
          </a:stretch>
        </p:blipFill>
        <p:spPr bwMode="auto">
          <a:xfrm>
            <a:off x="6611938" y="2997200"/>
            <a:ext cx="762000" cy="855663"/>
          </a:xfrm>
          <a:prstGeom prst="rect">
            <a:avLst/>
          </a:prstGeom>
          <a:noFill/>
          <a:ln w="12700">
            <a:noFill/>
            <a:miter lim="800000"/>
            <a:headEnd/>
            <a:tailEnd/>
          </a:ln>
          <a:effectLst/>
        </p:spPr>
      </p:pic>
      <p:sp>
        <p:nvSpPr>
          <p:cNvPr id="825359" name="AutoShape 15"/>
          <p:cNvSpPr>
            <a:spLocks noChangeArrowheads="1"/>
          </p:cNvSpPr>
          <p:nvPr/>
        </p:nvSpPr>
        <p:spPr bwMode="auto">
          <a:xfrm>
            <a:off x="1716088" y="3068638"/>
            <a:ext cx="431800" cy="360362"/>
          </a:xfrm>
          <a:prstGeom prst="rightArrow">
            <a:avLst>
              <a:gd name="adj1" fmla="val 50000"/>
              <a:gd name="adj2" fmla="val 29956"/>
            </a:avLst>
          </a:prstGeom>
          <a:solidFill>
            <a:schemeClr val="accent1"/>
          </a:solidFill>
          <a:ln w="9525">
            <a:solidFill>
              <a:schemeClr val="tx1"/>
            </a:solidFill>
            <a:miter lim="800000"/>
            <a:headEnd/>
            <a:tailEnd/>
          </a:ln>
          <a:effectLst/>
        </p:spPr>
        <p:txBody>
          <a:bodyPr wrap="none" anchor="ctr"/>
          <a:lstStyle/>
          <a:p>
            <a:pPr algn="ctr"/>
            <a:r>
              <a:rPr lang="es-ES" sz="1600">
                <a:latin typeface="Arial" charset="0"/>
              </a:rPr>
              <a:t>1</a:t>
            </a:r>
          </a:p>
        </p:txBody>
      </p:sp>
      <p:sp>
        <p:nvSpPr>
          <p:cNvPr id="825361" name="Text Box 17"/>
          <p:cNvSpPr txBox="1">
            <a:spLocks noChangeArrowheads="1"/>
          </p:cNvSpPr>
          <p:nvPr/>
        </p:nvSpPr>
        <p:spPr bwMode="auto">
          <a:xfrm>
            <a:off x="450850" y="1700213"/>
            <a:ext cx="2176463" cy="942975"/>
          </a:xfrm>
          <a:prstGeom prst="rect">
            <a:avLst/>
          </a:prstGeom>
          <a:noFill/>
          <a:ln w="9525">
            <a:noFill/>
            <a:miter lim="800000"/>
            <a:headEnd/>
            <a:tailEnd/>
          </a:ln>
          <a:effectLst/>
        </p:spPr>
        <p:txBody>
          <a:bodyPr>
            <a:spAutoFit/>
          </a:bodyPr>
          <a:lstStyle/>
          <a:p>
            <a:pPr algn="ctr"/>
            <a:r>
              <a:rPr lang="es-ES" sz="1400" b="1">
                <a:latin typeface="Arial" charset="0"/>
              </a:rPr>
              <a:t>1: A envía un paquete a B</a:t>
            </a:r>
          </a:p>
          <a:p>
            <a:pPr algn="ctr"/>
            <a:r>
              <a:rPr lang="es-ES" sz="1400" b="1">
                <a:latin typeface="Arial" charset="0"/>
              </a:rPr>
              <a:t>IP: ECN = ’10’</a:t>
            </a:r>
          </a:p>
          <a:p>
            <a:pPr algn="ctr"/>
            <a:r>
              <a:rPr lang="es-ES" sz="1400" b="1">
                <a:latin typeface="Arial" charset="0"/>
              </a:rPr>
              <a:t>TCP: CWR = 0, ECE = 0</a:t>
            </a:r>
          </a:p>
        </p:txBody>
      </p:sp>
      <p:sp>
        <p:nvSpPr>
          <p:cNvPr id="825362" name="Text Box 18"/>
          <p:cNvSpPr txBox="1">
            <a:spLocks noChangeArrowheads="1"/>
          </p:cNvSpPr>
          <p:nvPr/>
        </p:nvSpPr>
        <p:spPr bwMode="auto">
          <a:xfrm>
            <a:off x="1066800" y="3141663"/>
            <a:ext cx="330200" cy="336550"/>
          </a:xfrm>
          <a:prstGeom prst="rect">
            <a:avLst/>
          </a:prstGeom>
          <a:noFill/>
          <a:ln w="9525">
            <a:noFill/>
            <a:miter lim="800000"/>
            <a:headEnd/>
            <a:tailEnd/>
          </a:ln>
          <a:effectLst/>
        </p:spPr>
        <p:txBody>
          <a:bodyPr wrap="none">
            <a:spAutoFit/>
          </a:bodyPr>
          <a:lstStyle/>
          <a:p>
            <a:r>
              <a:rPr lang="es-ES" sz="1600" b="1">
                <a:latin typeface="Arial" charset="0"/>
              </a:rPr>
              <a:t>A</a:t>
            </a:r>
          </a:p>
        </p:txBody>
      </p:sp>
      <p:sp>
        <p:nvSpPr>
          <p:cNvPr id="825363" name="AutoShape 19"/>
          <p:cNvSpPr>
            <a:spLocks noChangeArrowheads="1"/>
          </p:cNvSpPr>
          <p:nvPr/>
        </p:nvSpPr>
        <p:spPr bwMode="auto">
          <a:xfrm>
            <a:off x="3348038" y="3068638"/>
            <a:ext cx="431800" cy="360362"/>
          </a:xfrm>
          <a:prstGeom prst="rightArrow">
            <a:avLst>
              <a:gd name="adj1" fmla="val 50000"/>
              <a:gd name="adj2" fmla="val 29956"/>
            </a:avLst>
          </a:prstGeom>
          <a:solidFill>
            <a:schemeClr val="accent1"/>
          </a:solidFill>
          <a:ln w="9525">
            <a:solidFill>
              <a:schemeClr val="tx1"/>
            </a:solidFill>
            <a:miter lim="800000"/>
            <a:headEnd/>
            <a:tailEnd/>
          </a:ln>
          <a:effectLst/>
        </p:spPr>
        <p:txBody>
          <a:bodyPr wrap="none" anchor="ctr"/>
          <a:lstStyle/>
          <a:p>
            <a:pPr algn="ctr"/>
            <a:r>
              <a:rPr lang="es-ES" sz="1600">
                <a:latin typeface="Arial" charset="0"/>
              </a:rPr>
              <a:t>2</a:t>
            </a:r>
          </a:p>
        </p:txBody>
      </p:sp>
      <p:sp>
        <p:nvSpPr>
          <p:cNvPr id="825364" name="Text Box 20"/>
          <p:cNvSpPr txBox="1">
            <a:spLocks noChangeArrowheads="1"/>
          </p:cNvSpPr>
          <p:nvPr/>
        </p:nvSpPr>
        <p:spPr bwMode="auto">
          <a:xfrm>
            <a:off x="2916238" y="1909763"/>
            <a:ext cx="2470150" cy="942975"/>
          </a:xfrm>
          <a:prstGeom prst="rect">
            <a:avLst/>
          </a:prstGeom>
          <a:noFill/>
          <a:ln w="9525">
            <a:noFill/>
            <a:miter lim="800000"/>
            <a:headEnd/>
            <a:tailEnd/>
          </a:ln>
          <a:effectLst/>
        </p:spPr>
        <p:txBody>
          <a:bodyPr>
            <a:spAutoFit/>
          </a:bodyPr>
          <a:lstStyle/>
          <a:p>
            <a:pPr algn="ctr"/>
            <a:r>
              <a:rPr lang="es-ES" sz="1400" b="1">
                <a:latin typeface="Arial" charset="0"/>
              </a:rPr>
              <a:t>2: Router Y recibe el paquete, detecta congestión y cambia ECN</a:t>
            </a:r>
          </a:p>
          <a:p>
            <a:pPr algn="ctr"/>
            <a:r>
              <a:rPr lang="es-ES" sz="1400" b="1">
                <a:latin typeface="Arial" charset="0"/>
              </a:rPr>
              <a:t>IP: ECN = ’11’</a:t>
            </a:r>
          </a:p>
        </p:txBody>
      </p:sp>
      <p:sp>
        <p:nvSpPr>
          <p:cNvPr id="825365" name="Text Box 21"/>
          <p:cNvSpPr txBox="1">
            <a:spLocks noChangeArrowheads="1"/>
          </p:cNvSpPr>
          <p:nvPr/>
        </p:nvSpPr>
        <p:spPr bwMode="auto">
          <a:xfrm>
            <a:off x="6858000" y="3141663"/>
            <a:ext cx="330200" cy="336550"/>
          </a:xfrm>
          <a:prstGeom prst="rect">
            <a:avLst/>
          </a:prstGeom>
          <a:noFill/>
          <a:ln w="9525">
            <a:noFill/>
            <a:miter lim="800000"/>
            <a:headEnd/>
            <a:tailEnd/>
          </a:ln>
          <a:effectLst/>
        </p:spPr>
        <p:txBody>
          <a:bodyPr wrap="none">
            <a:spAutoFit/>
          </a:bodyPr>
          <a:lstStyle/>
          <a:p>
            <a:r>
              <a:rPr lang="es-ES" sz="1600" b="1">
                <a:latin typeface="Arial" charset="0"/>
              </a:rPr>
              <a:t>B</a:t>
            </a:r>
          </a:p>
        </p:txBody>
      </p:sp>
      <p:sp>
        <p:nvSpPr>
          <p:cNvPr id="825366" name="Text Box 22"/>
          <p:cNvSpPr txBox="1">
            <a:spLocks noChangeArrowheads="1"/>
          </p:cNvSpPr>
          <p:nvPr/>
        </p:nvSpPr>
        <p:spPr bwMode="auto">
          <a:xfrm>
            <a:off x="2457450" y="3436938"/>
            <a:ext cx="169863" cy="279400"/>
          </a:xfrm>
          <a:prstGeom prst="rect">
            <a:avLst/>
          </a:prstGeom>
          <a:solidFill>
            <a:schemeClr val="bg1"/>
          </a:solidFill>
          <a:ln w="9525">
            <a:noFill/>
            <a:miter lim="800000"/>
            <a:headEnd/>
            <a:tailEnd/>
          </a:ln>
          <a:effectLst/>
        </p:spPr>
        <p:txBody>
          <a:bodyPr wrap="none" lIns="18000" tIns="18000" rIns="18000" bIns="18000">
            <a:spAutoFit/>
          </a:bodyPr>
          <a:lstStyle/>
          <a:p>
            <a:r>
              <a:rPr lang="es-ES" sz="1600" b="1">
                <a:latin typeface="Arial" charset="0"/>
              </a:rPr>
              <a:t>X</a:t>
            </a:r>
          </a:p>
        </p:txBody>
      </p:sp>
      <p:sp>
        <p:nvSpPr>
          <p:cNvPr id="825367" name="Text Box 23"/>
          <p:cNvSpPr txBox="1">
            <a:spLocks noChangeArrowheads="1"/>
          </p:cNvSpPr>
          <p:nvPr/>
        </p:nvSpPr>
        <p:spPr bwMode="auto">
          <a:xfrm>
            <a:off x="4041775" y="3429000"/>
            <a:ext cx="169863" cy="279400"/>
          </a:xfrm>
          <a:prstGeom prst="rect">
            <a:avLst/>
          </a:prstGeom>
          <a:solidFill>
            <a:schemeClr val="bg1"/>
          </a:solidFill>
          <a:ln w="9525">
            <a:noFill/>
            <a:miter lim="800000"/>
            <a:headEnd/>
            <a:tailEnd/>
          </a:ln>
          <a:effectLst/>
        </p:spPr>
        <p:txBody>
          <a:bodyPr wrap="none" lIns="18000" tIns="18000" rIns="18000" bIns="18000">
            <a:spAutoFit/>
          </a:bodyPr>
          <a:lstStyle/>
          <a:p>
            <a:r>
              <a:rPr lang="es-ES" sz="1600" b="1">
                <a:latin typeface="Arial" charset="0"/>
              </a:rPr>
              <a:t>Y</a:t>
            </a:r>
          </a:p>
        </p:txBody>
      </p:sp>
      <p:sp>
        <p:nvSpPr>
          <p:cNvPr id="825368" name="Text Box 24"/>
          <p:cNvSpPr txBox="1">
            <a:spLocks noChangeArrowheads="1"/>
          </p:cNvSpPr>
          <p:nvPr/>
        </p:nvSpPr>
        <p:spPr bwMode="auto">
          <a:xfrm>
            <a:off x="5421313" y="3429000"/>
            <a:ext cx="158750" cy="279400"/>
          </a:xfrm>
          <a:prstGeom prst="rect">
            <a:avLst/>
          </a:prstGeom>
          <a:solidFill>
            <a:schemeClr val="bg1"/>
          </a:solidFill>
          <a:ln w="9525">
            <a:noFill/>
            <a:miter lim="800000"/>
            <a:headEnd/>
            <a:tailEnd/>
          </a:ln>
          <a:effectLst/>
        </p:spPr>
        <p:txBody>
          <a:bodyPr wrap="none" lIns="18000" tIns="18000" rIns="18000" bIns="18000">
            <a:spAutoFit/>
          </a:bodyPr>
          <a:lstStyle/>
          <a:p>
            <a:r>
              <a:rPr lang="es-ES" sz="1600" b="1">
                <a:latin typeface="Arial" charset="0"/>
              </a:rPr>
              <a:t>Z</a:t>
            </a:r>
          </a:p>
        </p:txBody>
      </p:sp>
      <p:sp>
        <p:nvSpPr>
          <p:cNvPr id="825369" name="AutoShape 25"/>
          <p:cNvSpPr>
            <a:spLocks noChangeArrowheads="1"/>
          </p:cNvSpPr>
          <p:nvPr/>
        </p:nvSpPr>
        <p:spPr bwMode="auto">
          <a:xfrm>
            <a:off x="5964238" y="3068638"/>
            <a:ext cx="431800" cy="360362"/>
          </a:xfrm>
          <a:prstGeom prst="rightArrow">
            <a:avLst>
              <a:gd name="adj1" fmla="val 50000"/>
              <a:gd name="adj2" fmla="val 29956"/>
            </a:avLst>
          </a:prstGeom>
          <a:solidFill>
            <a:schemeClr val="accent1"/>
          </a:solidFill>
          <a:ln w="9525">
            <a:solidFill>
              <a:schemeClr val="tx1"/>
            </a:solidFill>
            <a:miter lim="800000"/>
            <a:headEnd/>
            <a:tailEnd/>
          </a:ln>
          <a:effectLst/>
        </p:spPr>
        <p:txBody>
          <a:bodyPr wrap="none" anchor="ctr"/>
          <a:lstStyle/>
          <a:p>
            <a:pPr algn="ctr"/>
            <a:r>
              <a:rPr lang="es-ES" sz="1600">
                <a:latin typeface="Arial" charset="0"/>
              </a:rPr>
              <a:t>3</a:t>
            </a:r>
          </a:p>
        </p:txBody>
      </p:sp>
      <p:sp>
        <p:nvSpPr>
          <p:cNvPr id="825370" name="Text Box 26"/>
          <p:cNvSpPr txBox="1">
            <a:spLocks noChangeArrowheads="1"/>
          </p:cNvSpPr>
          <p:nvPr/>
        </p:nvSpPr>
        <p:spPr bwMode="auto">
          <a:xfrm>
            <a:off x="5651500" y="1981200"/>
            <a:ext cx="2405063" cy="942975"/>
          </a:xfrm>
          <a:prstGeom prst="rect">
            <a:avLst/>
          </a:prstGeom>
          <a:noFill/>
          <a:ln w="9525">
            <a:noFill/>
            <a:miter lim="800000"/>
            <a:headEnd/>
            <a:tailEnd/>
          </a:ln>
          <a:effectLst/>
        </p:spPr>
        <p:txBody>
          <a:bodyPr>
            <a:spAutoFit/>
          </a:bodyPr>
          <a:lstStyle/>
          <a:p>
            <a:pPr algn="ctr"/>
            <a:r>
              <a:rPr lang="es-ES" sz="1400" b="1">
                <a:latin typeface="Arial" charset="0"/>
              </a:rPr>
              <a:t>3: B recibe el paquete y detecta que ha habido congestión en el camino (ECN = ’11’)</a:t>
            </a:r>
          </a:p>
        </p:txBody>
      </p:sp>
      <p:sp>
        <p:nvSpPr>
          <p:cNvPr id="825372" name="AutoShape 28"/>
          <p:cNvSpPr>
            <a:spLocks noChangeArrowheads="1"/>
          </p:cNvSpPr>
          <p:nvPr/>
        </p:nvSpPr>
        <p:spPr bwMode="auto">
          <a:xfrm>
            <a:off x="6083300" y="3644900"/>
            <a:ext cx="431800" cy="360363"/>
          </a:xfrm>
          <a:prstGeom prst="leftArrow">
            <a:avLst>
              <a:gd name="adj1" fmla="val 50000"/>
              <a:gd name="adj2" fmla="val 29956"/>
            </a:avLst>
          </a:prstGeom>
          <a:solidFill>
            <a:schemeClr val="accent1"/>
          </a:solidFill>
          <a:ln w="9525">
            <a:solidFill>
              <a:schemeClr val="tx1"/>
            </a:solidFill>
            <a:miter lim="800000"/>
            <a:headEnd/>
            <a:tailEnd/>
          </a:ln>
          <a:effectLst/>
        </p:spPr>
        <p:txBody>
          <a:bodyPr wrap="none" anchor="ctr"/>
          <a:lstStyle/>
          <a:p>
            <a:pPr algn="ctr"/>
            <a:r>
              <a:rPr lang="es-ES" sz="1600"/>
              <a:t>4</a:t>
            </a:r>
          </a:p>
        </p:txBody>
      </p:sp>
      <p:sp>
        <p:nvSpPr>
          <p:cNvPr id="825374" name="Text Box 30"/>
          <p:cNvSpPr txBox="1">
            <a:spLocks noChangeArrowheads="1"/>
          </p:cNvSpPr>
          <p:nvPr/>
        </p:nvSpPr>
        <p:spPr bwMode="auto">
          <a:xfrm>
            <a:off x="6486525" y="3854450"/>
            <a:ext cx="2189163" cy="942975"/>
          </a:xfrm>
          <a:prstGeom prst="rect">
            <a:avLst/>
          </a:prstGeom>
          <a:noFill/>
          <a:ln w="9525">
            <a:noFill/>
            <a:miter lim="800000"/>
            <a:headEnd/>
            <a:tailEnd/>
          </a:ln>
          <a:effectLst/>
        </p:spPr>
        <p:txBody>
          <a:bodyPr>
            <a:spAutoFit/>
          </a:bodyPr>
          <a:lstStyle/>
          <a:p>
            <a:pPr algn="ctr"/>
            <a:r>
              <a:rPr lang="es-ES" sz="1400" b="1">
                <a:latin typeface="Arial" charset="0"/>
              </a:rPr>
              <a:t>4: TCP de B envía paquete de aviso a A</a:t>
            </a:r>
          </a:p>
          <a:p>
            <a:pPr algn="ctr"/>
            <a:r>
              <a:rPr lang="es-ES" sz="1400" b="1">
                <a:latin typeface="Arial" charset="0"/>
              </a:rPr>
              <a:t>IP: ECN = ’10’</a:t>
            </a:r>
          </a:p>
          <a:p>
            <a:pPr algn="ctr"/>
            <a:r>
              <a:rPr lang="es-ES" sz="1400" b="1">
                <a:latin typeface="Arial" charset="0"/>
              </a:rPr>
              <a:t>TCP: CWR = 0, ECE = 1</a:t>
            </a:r>
          </a:p>
        </p:txBody>
      </p:sp>
      <p:sp>
        <p:nvSpPr>
          <p:cNvPr id="825375" name="AutoShape 31"/>
          <p:cNvSpPr>
            <a:spLocks noChangeArrowheads="1"/>
          </p:cNvSpPr>
          <p:nvPr/>
        </p:nvSpPr>
        <p:spPr bwMode="auto">
          <a:xfrm>
            <a:off x="1692275" y="3644900"/>
            <a:ext cx="431800" cy="360363"/>
          </a:xfrm>
          <a:prstGeom prst="leftArrow">
            <a:avLst>
              <a:gd name="adj1" fmla="val 50000"/>
              <a:gd name="adj2" fmla="val 29956"/>
            </a:avLst>
          </a:prstGeom>
          <a:solidFill>
            <a:schemeClr val="accent1"/>
          </a:solidFill>
          <a:ln w="9525">
            <a:solidFill>
              <a:schemeClr val="tx1"/>
            </a:solidFill>
            <a:miter lim="800000"/>
            <a:headEnd/>
            <a:tailEnd/>
          </a:ln>
          <a:effectLst/>
        </p:spPr>
        <p:txBody>
          <a:bodyPr wrap="none" anchor="ctr"/>
          <a:lstStyle/>
          <a:p>
            <a:pPr algn="ctr"/>
            <a:r>
              <a:rPr lang="es-ES" sz="1600"/>
              <a:t>5</a:t>
            </a:r>
          </a:p>
        </p:txBody>
      </p:sp>
      <p:sp>
        <p:nvSpPr>
          <p:cNvPr id="825376" name="Text Box 32"/>
          <p:cNvSpPr txBox="1">
            <a:spLocks noChangeArrowheads="1"/>
          </p:cNvSpPr>
          <p:nvPr/>
        </p:nvSpPr>
        <p:spPr bwMode="auto">
          <a:xfrm>
            <a:off x="106363" y="4149725"/>
            <a:ext cx="1728787" cy="517525"/>
          </a:xfrm>
          <a:prstGeom prst="rect">
            <a:avLst/>
          </a:prstGeom>
          <a:noFill/>
          <a:ln w="9525">
            <a:noFill/>
            <a:miter lim="800000"/>
            <a:headEnd/>
            <a:tailEnd/>
          </a:ln>
          <a:effectLst/>
        </p:spPr>
        <p:txBody>
          <a:bodyPr>
            <a:spAutoFit/>
          </a:bodyPr>
          <a:lstStyle/>
          <a:p>
            <a:pPr algn="ctr"/>
            <a:r>
              <a:rPr lang="es-ES" sz="1400" b="1">
                <a:latin typeface="Arial" charset="0"/>
              </a:rPr>
              <a:t>5: A recibe aviso de B (ECE = 1)</a:t>
            </a:r>
          </a:p>
        </p:txBody>
      </p:sp>
      <p:sp>
        <p:nvSpPr>
          <p:cNvPr id="825377" name="AutoShape 33"/>
          <p:cNvSpPr>
            <a:spLocks noChangeArrowheads="1"/>
          </p:cNvSpPr>
          <p:nvPr/>
        </p:nvSpPr>
        <p:spPr bwMode="auto">
          <a:xfrm>
            <a:off x="2052638" y="4075113"/>
            <a:ext cx="431800" cy="360362"/>
          </a:xfrm>
          <a:prstGeom prst="rightArrow">
            <a:avLst>
              <a:gd name="adj1" fmla="val 50000"/>
              <a:gd name="adj2" fmla="val 29956"/>
            </a:avLst>
          </a:prstGeom>
          <a:solidFill>
            <a:schemeClr val="accent1"/>
          </a:solidFill>
          <a:ln w="9525">
            <a:solidFill>
              <a:schemeClr val="tx1"/>
            </a:solidFill>
            <a:miter lim="800000"/>
            <a:headEnd/>
            <a:tailEnd/>
          </a:ln>
          <a:effectLst/>
        </p:spPr>
        <p:txBody>
          <a:bodyPr wrap="none" anchor="ctr"/>
          <a:lstStyle/>
          <a:p>
            <a:pPr algn="ctr"/>
            <a:r>
              <a:rPr lang="es-ES" sz="1600">
                <a:latin typeface="Arial" charset="0"/>
              </a:rPr>
              <a:t>6</a:t>
            </a:r>
          </a:p>
        </p:txBody>
      </p:sp>
      <p:sp>
        <p:nvSpPr>
          <p:cNvPr id="825378" name="Text Box 34"/>
          <p:cNvSpPr txBox="1">
            <a:spLocks noChangeArrowheads="1"/>
          </p:cNvSpPr>
          <p:nvPr/>
        </p:nvSpPr>
        <p:spPr bwMode="auto">
          <a:xfrm>
            <a:off x="1908175" y="4508500"/>
            <a:ext cx="2808288" cy="1368425"/>
          </a:xfrm>
          <a:prstGeom prst="rect">
            <a:avLst/>
          </a:prstGeom>
          <a:noFill/>
          <a:ln w="9525">
            <a:noFill/>
            <a:miter lim="800000"/>
            <a:headEnd/>
            <a:tailEnd/>
          </a:ln>
          <a:effectLst/>
        </p:spPr>
        <p:txBody>
          <a:bodyPr>
            <a:spAutoFit/>
          </a:bodyPr>
          <a:lstStyle/>
          <a:p>
            <a:pPr algn="ctr"/>
            <a:r>
              <a:rPr lang="es-ES" sz="1400" b="1">
                <a:latin typeface="Arial" charset="0"/>
              </a:rPr>
              <a:t>6: TCP de A reduce su ventana y envía confirmación a B indicando que ha recibido el aviso</a:t>
            </a:r>
          </a:p>
          <a:p>
            <a:pPr algn="ctr"/>
            <a:r>
              <a:rPr lang="es-ES" sz="1400" b="1">
                <a:latin typeface="Arial" charset="0"/>
              </a:rPr>
              <a:t>IP: ECN = ’10’</a:t>
            </a:r>
          </a:p>
          <a:p>
            <a:pPr algn="ctr"/>
            <a:r>
              <a:rPr lang="es-ES" sz="1400" b="1">
                <a:latin typeface="Arial" charset="0"/>
              </a:rPr>
              <a:t>TCP: CWR = 1, ECE = 0</a:t>
            </a:r>
          </a:p>
        </p:txBody>
      </p:sp>
      <p:sp>
        <p:nvSpPr>
          <p:cNvPr id="825379" name="AutoShape 35"/>
          <p:cNvSpPr>
            <a:spLocks noChangeArrowheads="1"/>
          </p:cNvSpPr>
          <p:nvPr/>
        </p:nvSpPr>
        <p:spPr bwMode="auto">
          <a:xfrm>
            <a:off x="5580063" y="4292600"/>
            <a:ext cx="431800" cy="360363"/>
          </a:xfrm>
          <a:prstGeom prst="rightArrow">
            <a:avLst>
              <a:gd name="adj1" fmla="val 50000"/>
              <a:gd name="adj2" fmla="val 29956"/>
            </a:avLst>
          </a:prstGeom>
          <a:solidFill>
            <a:schemeClr val="accent1"/>
          </a:solidFill>
          <a:ln w="9525">
            <a:solidFill>
              <a:schemeClr val="tx1"/>
            </a:solidFill>
            <a:miter lim="800000"/>
            <a:headEnd/>
            <a:tailEnd/>
          </a:ln>
          <a:effectLst/>
        </p:spPr>
        <p:txBody>
          <a:bodyPr wrap="none" anchor="ctr"/>
          <a:lstStyle/>
          <a:p>
            <a:pPr algn="ctr"/>
            <a:r>
              <a:rPr lang="es-ES" sz="1600">
                <a:latin typeface="Arial" charset="0"/>
              </a:rPr>
              <a:t>7</a:t>
            </a:r>
          </a:p>
        </p:txBody>
      </p:sp>
      <p:sp>
        <p:nvSpPr>
          <p:cNvPr id="825380" name="Text Box 36"/>
          <p:cNvSpPr txBox="1">
            <a:spLocks noChangeArrowheads="1"/>
          </p:cNvSpPr>
          <p:nvPr/>
        </p:nvSpPr>
        <p:spPr bwMode="auto">
          <a:xfrm>
            <a:off x="5148263" y="4797425"/>
            <a:ext cx="2736850" cy="942975"/>
          </a:xfrm>
          <a:prstGeom prst="rect">
            <a:avLst/>
          </a:prstGeom>
          <a:noFill/>
          <a:ln w="9525">
            <a:noFill/>
            <a:miter lim="800000"/>
            <a:headEnd/>
            <a:tailEnd/>
          </a:ln>
          <a:effectLst/>
        </p:spPr>
        <p:txBody>
          <a:bodyPr>
            <a:spAutoFit/>
          </a:bodyPr>
          <a:lstStyle/>
          <a:p>
            <a:pPr algn="ctr"/>
            <a:r>
              <a:rPr lang="es-ES" sz="1400" b="1">
                <a:latin typeface="Arial" charset="0"/>
              </a:rPr>
              <a:t>7: B recibe confirmación (CWR = 1) y se queda tranquilo (sabe que no ha de insistir con ECE = 1)</a:t>
            </a:r>
          </a:p>
        </p:txBody>
      </p:sp>
      <p:sp>
        <p:nvSpPr>
          <p:cNvPr id="825381" name="Text Box 37"/>
          <p:cNvSpPr txBox="1">
            <a:spLocks noChangeArrowheads="1"/>
          </p:cNvSpPr>
          <p:nvPr/>
        </p:nvSpPr>
        <p:spPr bwMode="auto">
          <a:xfrm>
            <a:off x="663575" y="411163"/>
            <a:ext cx="7981950" cy="641350"/>
          </a:xfrm>
          <a:prstGeom prst="rect">
            <a:avLst/>
          </a:prstGeom>
          <a:noFill/>
          <a:ln w="9525">
            <a:noFill/>
            <a:miter lim="800000"/>
            <a:headEnd/>
            <a:tailEnd/>
          </a:ln>
          <a:effectLst/>
        </p:spPr>
        <p:txBody>
          <a:bodyPr wrap="none">
            <a:spAutoFit/>
          </a:bodyPr>
          <a:lstStyle/>
          <a:p>
            <a:r>
              <a:rPr lang="es-ES">
                <a:latin typeface="Arial" charset="0"/>
              </a:rPr>
              <a:t>Funcionamiento de IP y TCP con ECN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53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536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253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253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537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2536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2537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253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2537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2537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2537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2537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2537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253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5359" grpId="0" animBg="1"/>
      <p:bldP spid="825361" grpId="0"/>
      <p:bldP spid="825363" grpId="0" animBg="1"/>
      <p:bldP spid="825364" grpId="0"/>
      <p:bldP spid="825369" grpId="0" animBg="1"/>
      <p:bldP spid="825370" grpId="0"/>
      <p:bldP spid="825372" grpId="0" animBg="1"/>
      <p:bldP spid="825374" grpId="0"/>
      <p:bldP spid="825375" grpId="0" animBg="1"/>
      <p:bldP spid="825376" grpId="0"/>
      <p:bldP spid="825377" grpId="0" animBg="1"/>
      <p:bldP spid="825378" grpId="0"/>
      <p:bldP spid="825379" grpId="0" animBg="1"/>
      <p:bldP spid="825380"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1 Marcador de número de diapositiva"/>
          <p:cNvSpPr>
            <a:spLocks noGrp="1"/>
          </p:cNvSpPr>
          <p:nvPr>
            <p:ph type="sldNum" sz="quarter" idx="10"/>
          </p:nvPr>
        </p:nvSpPr>
        <p:spPr/>
        <p:txBody>
          <a:bodyPr/>
          <a:lstStyle/>
          <a:p>
            <a:r>
              <a:rPr lang="es-ES"/>
              <a:t>Ampliación Redes 6-</a:t>
            </a:r>
            <a:fld id="{23C72579-8152-49CB-A487-451B38A50365}" type="slidenum">
              <a:rPr lang="es-ES"/>
              <a:pPr/>
              <a:t>75</a:t>
            </a:fld>
            <a:endParaRPr lang="es-ES"/>
          </a:p>
        </p:txBody>
      </p:sp>
      <p:pic>
        <p:nvPicPr>
          <p:cNvPr id="827394" name="Picture 2"/>
          <p:cNvPicPr>
            <a:picLocks noChangeArrowheads="1"/>
          </p:cNvPicPr>
          <p:nvPr/>
        </p:nvPicPr>
        <p:blipFill>
          <a:blip r:embed="rId3" cstate="print"/>
          <a:srcRect/>
          <a:stretch>
            <a:fillRect/>
          </a:stretch>
        </p:blipFill>
        <p:spPr bwMode="auto">
          <a:xfrm>
            <a:off x="2771775" y="2779713"/>
            <a:ext cx="2520950" cy="1512887"/>
          </a:xfrm>
          <a:prstGeom prst="rect">
            <a:avLst/>
          </a:prstGeom>
          <a:noFill/>
          <a:ln w="9525">
            <a:noFill/>
            <a:miter lim="800000"/>
            <a:headEnd/>
            <a:tailEnd/>
          </a:ln>
          <a:effectLst/>
        </p:spPr>
      </p:pic>
      <p:sp>
        <p:nvSpPr>
          <p:cNvPr id="827395" name="Line 3"/>
          <p:cNvSpPr>
            <a:spLocks noChangeShapeType="1"/>
          </p:cNvSpPr>
          <p:nvPr/>
        </p:nvSpPr>
        <p:spPr bwMode="auto">
          <a:xfrm flipH="1" flipV="1">
            <a:off x="1427163" y="3573463"/>
            <a:ext cx="5592762" cy="0"/>
          </a:xfrm>
          <a:prstGeom prst="line">
            <a:avLst/>
          </a:prstGeom>
          <a:noFill/>
          <a:ln w="25400">
            <a:solidFill>
              <a:schemeClr val="accent2"/>
            </a:solidFill>
            <a:round/>
            <a:headEnd/>
            <a:tailEnd/>
          </a:ln>
          <a:effectLst/>
        </p:spPr>
        <p:txBody>
          <a:bodyPr/>
          <a:lstStyle/>
          <a:p>
            <a:endParaRPr lang="es-ES"/>
          </a:p>
        </p:txBody>
      </p:sp>
      <p:pic>
        <p:nvPicPr>
          <p:cNvPr id="827396" name="Picture 4"/>
          <p:cNvPicPr>
            <a:picLocks noChangeArrowheads="1"/>
          </p:cNvPicPr>
          <p:nvPr/>
        </p:nvPicPr>
        <p:blipFill>
          <a:blip r:embed="rId4" cstate="print"/>
          <a:srcRect/>
          <a:stretch>
            <a:fillRect/>
          </a:stretch>
        </p:blipFill>
        <p:spPr bwMode="auto">
          <a:xfrm>
            <a:off x="850900" y="3005138"/>
            <a:ext cx="762000" cy="855662"/>
          </a:xfrm>
          <a:prstGeom prst="rect">
            <a:avLst/>
          </a:prstGeom>
          <a:noFill/>
          <a:ln w="12700">
            <a:noFill/>
            <a:miter lim="800000"/>
            <a:headEnd/>
            <a:tailEnd/>
          </a:ln>
          <a:effectLst/>
        </p:spPr>
      </p:pic>
      <p:pic>
        <p:nvPicPr>
          <p:cNvPr id="827397" name="Picture 5"/>
          <p:cNvPicPr>
            <a:picLocks noChangeArrowheads="1"/>
          </p:cNvPicPr>
          <p:nvPr/>
        </p:nvPicPr>
        <p:blipFill>
          <a:blip r:embed="rId5" cstate="print"/>
          <a:srcRect/>
          <a:stretch>
            <a:fillRect/>
          </a:stretch>
        </p:blipFill>
        <p:spPr bwMode="auto">
          <a:xfrm>
            <a:off x="3803650" y="3327400"/>
            <a:ext cx="703263" cy="533400"/>
          </a:xfrm>
          <a:prstGeom prst="rect">
            <a:avLst/>
          </a:prstGeom>
          <a:noFill/>
          <a:ln w="12700">
            <a:noFill/>
            <a:miter lim="800000"/>
            <a:headEnd/>
            <a:tailEnd/>
          </a:ln>
          <a:effectLst/>
        </p:spPr>
      </p:pic>
      <p:pic>
        <p:nvPicPr>
          <p:cNvPr id="827398" name="Picture 6"/>
          <p:cNvPicPr>
            <a:picLocks noChangeArrowheads="1"/>
          </p:cNvPicPr>
          <p:nvPr/>
        </p:nvPicPr>
        <p:blipFill>
          <a:blip r:embed="rId5" cstate="print"/>
          <a:srcRect/>
          <a:stretch>
            <a:fillRect/>
          </a:stretch>
        </p:blipFill>
        <p:spPr bwMode="auto">
          <a:xfrm>
            <a:off x="5172075" y="3327400"/>
            <a:ext cx="703263" cy="533400"/>
          </a:xfrm>
          <a:prstGeom prst="rect">
            <a:avLst/>
          </a:prstGeom>
          <a:noFill/>
          <a:ln w="12700">
            <a:noFill/>
            <a:miter lim="800000"/>
            <a:headEnd/>
            <a:tailEnd/>
          </a:ln>
          <a:effectLst/>
        </p:spPr>
      </p:pic>
      <p:pic>
        <p:nvPicPr>
          <p:cNvPr id="827399" name="Picture 7"/>
          <p:cNvPicPr>
            <a:picLocks noChangeArrowheads="1"/>
          </p:cNvPicPr>
          <p:nvPr/>
        </p:nvPicPr>
        <p:blipFill>
          <a:blip r:embed="rId5" cstate="print"/>
          <a:srcRect/>
          <a:stretch>
            <a:fillRect/>
          </a:stretch>
        </p:blipFill>
        <p:spPr bwMode="auto">
          <a:xfrm>
            <a:off x="2219325" y="3357563"/>
            <a:ext cx="703263" cy="533400"/>
          </a:xfrm>
          <a:prstGeom prst="rect">
            <a:avLst/>
          </a:prstGeom>
          <a:noFill/>
          <a:ln w="12700">
            <a:noFill/>
            <a:miter lim="800000"/>
            <a:headEnd/>
            <a:tailEnd/>
          </a:ln>
          <a:effectLst/>
        </p:spPr>
      </p:pic>
      <p:pic>
        <p:nvPicPr>
          <p:cNvPr id="827400" name="Picture 8"/>
          <p:cNvPicPr>
            <a:picLocks noChangeArrowheads="1"/>
          </p:cNvPicPr>
          <p:nvPr/>
        </p:nvPicPr>
        <p:blipFill>
          <a:blip r:embed="rId4" cstate="print"/>
          <a:srcRect/>
          <a:stretch>
            <a:fillRect/>
          </a:stretch>
        </p:blipFill>
        <p:spPr bwMode="auto">
          <a:xfrm>
            <a:off x="6611938" y="2997200"/>
            <a:ext cx="762000" cy="855663"/>
          </a:xfrm>
          <a:prstGeom prst="rect">
            <a:avLst/>
          </a:prstGeom>
          <a:noFill/>
          <a:ln w="12700">
            <a:noFill/>
            <a:miter lim="800000"/>
            <a:headEnd/>
            <a:tailEnd/>
          </a:ln>
          <a:effectLst/>
        </p:spPr>
      </p:pic>
      <p:sp>
        <p:nvSpPr>
          <p:cNvPr id="827401" name="AutoShape 9"/>
          <p:cNvSpPr>
            <a:spLocks noChangeArrowheads="1"/>
          </p:cNvSpPr>
          <p:nvPr/>
        </p:nvSpPr>
        <p:spPr bwMode="auto">
          <a:xfrm>
            <a:off x="1716088" y="3068638"/>
            <a:ext cx="431800" cy="360362"/>
          </a:xfrm>
          <a:prstGeom prst="rightArrow">
            <a:avLst>
              <a:gd name="adj1" fmla="val 50000"/>
              <a:gd name="adj2" fmla="val 29956"/>
            </a:avLst>
          </a:prstGeom>
          <a:solidFill>
            <a:schemeClr val="accent1"/>
          </a:solidFill>
          <a:ln w="9525">
            <a:solidFill>
              <a:schemeClr val="tx1"/>
            </a:solidFill>
            <a:miter lim="800000"/>
            <a:headEnd/>
            <a:tailEnd/>
          </a:ln>
          <a:effectLst/>
        </p:spPr>
        <p:txBody>
          <a:bodyPr wrap="none" anchor="ctr"/>
          <a:lstStyle/>
          <a:p>
            <a:pPr algn="ctr"/>
            <a:r>
              <a:rPr lang="es-ES" sz="1600">
                <a:latin typeface="Arial" charset="0"/>
              </a:rPr>
              <a:t>1</a:t>
            </a:r>
          </a:p>
        </p:txBody>
      </p:sp>
      <p:sp>
        <p:nvSpPr>
          <p:cNvPr id="827402" name="Text Box 10"/>
          <p:cNvSpPr txBox="1">
            <a:spLocks noChangeArrowheads="1"/>
          </p:cNvSpPr>
          <p:nvPr/>
        </p:nvSpPr>
        <p:spPr bwMode="auto">
          <a:xfrm>
            <a:off x="250825" y="1700213"/>
            <a:ext cx="2176463" cy="730250"/>
          </a:xfrm>
          <a:prstGeom prst="rect">
            <a:avLst/>
          </a:prstGeom>
          <a:noFill/>
          <a:ln w="9525">
            <a:noFill/>
            <a:miter lim="800000"/>
            <a:headEnd/>
            <a:tailEnd/>
          </a:ln>
          <a:effectLst/>
        </p:spPr>
        <p:txBody>
          <a:bodyPr>
            <a:spAutoFit/>
          </a:bodyPr>
          <a:lstStyle/>
          <a:p>
            <a:pPr algn="ctr"/>
            <a:r>
              <a:rPr lang="es-ES" sz="1400" b="1">
                <a:latin typeface="Arial" charset="0"/>
              </a:rPr>
              <a:t>1: A envía paquete a B</a:t>
            </a:r>
          </a:p>
          <a:p>
            <a:pPr algn="ctr"/>
            <a:r>
              <a:rPr lang="es-ES" sz="1400" b="1">
                <a:latin typeface="Arial" charset="0"/>
              </a:rPr>
              <a:t>IP: ECN = ’10’</a:t>
            </a:r>
          </a:p>
          <a:p>
            <a:pPr algn="ctr"/>
            <a:r>
              <a:rPr lang="es-ES" sz="1400" b="1">
                <a:latin typeface="Arial" charset="0"/>
              </a:rPr>
              <a:t>TCP: CWR = 0, ECE = 0</a:t>
            </a:r>
          </a:p>
        </p:txBody>
      </p:sp>
      <p:sp>
        <p:nvSpPr>
          <p:cNvPr id="827403" name="Text Box 11"/>
          <p:cNvSpPr txBox="1">
            <a:spLocks noChangeArrowheads="1"/>
          </p:cNvSpPr>
          <p:nvPr/>
        </p:nvSpPr>
        <p:spPr bwMode="auto">
          <a:xfrm>
            <a:off x="1066800" y="3141663"/>
            <a:ext cx="330200" cy="336550"/>
          </a:xfrm>
          <a:prstGeom prst="rect">
            <a:avLst/>
          </a:prstGeom>
          <a:noFill/>
          <a:ln w="9525">
            <a:noFill/>
            <a:miter lim="800000"/>
            <a:headEnd/>
            <a:tailEnd/>
          </a:ln>
          <a:effectLst/>
        </p:spPr>
        <p:txBody>
          <a:bodyPr wrap="none">
            <a:spAutoFit/>
          </a:bodyPr>
          <a:lstStyle/>
          <a:p>
            <a:r>
              <a:rPr lang="es-ES" sz="1600" b="1">
                <a:latin typeface="Arial" charset="0"/>
              </a:rPr>
              <a:t>A</a:t>
            </a:r>
          </a:p>
        </p:txBody>
      </p:sp>
      <p:sp>
        <p:nvSpPr>
          <p:cNvPr id="827404" name="AutoShape 12"/>
          <p:cNvSpPr>
            <a:spLocks noChangeArrowheads="1"/>
          </p:cNvSpPr>
          <p:nvPr/>
        </p:nvSpPr>
        <p:spPr bwMode="auto">
          <a:xfrm>
            <a:off x="2916238" y="3141663"/>
            <a:ext cx="431800" cy="360362"/>
          </a:xfrm>
          <a:prstGeom prst="rightArrow">
            <a:avLst>
              <a:gd name="adj1" fmla="val 50000"/>
              <a:gd name="adj2" fmla="val 29956"/>
            </a:avLst>
          </a:prstGeom>
          <a:solidFill>
            <a:schemeClr val="accent1"/>
          </a:solidFill>
          <a:ln w="9525">
            <a:solidFill>
              <a:schemeClr val="tx1"/>
            </a:solidFill>
            <a:miter lim="800000"/>
            <a:headEnd/>
            <a:tailEnd/>
          </a:ln>
          <a:effectLst/>
        </p:spPr>
        <p:txBody>
          <a:bodyPr wrap="none" anchor="ctr"/>
          <a:lstStyle/>
          <a:p>
            <a:pPr algn="ctr"/>
            <a:r>
              <a:rPr lang="es-ES" sz="1600">
                <a:latin typeface="Arial" charset="0"/>
              </a:rPr>
              <a:t>2</a:t>
            </a:r>
          </a:p>
        </p:txBody>
      </p:sp>
      <p:sp>
        <p:nvSpPr>
          <p:cNvPr id="827405" name="Text Box 13"/>
          <p:cNvSpPr txBox="1">
            <a:spLocks noChangeArrowheads="1"/>
          </p:cNvSpPr>
          <p:nvPr/>
        </p:nvSpPr>
        <p:spPr bwMode="auto">
          <a:xfrm>
            <a:off x="2339975" y="2133600"/>
            <a:ext cx="1944688" cy="517525"/>
          </a:xfrm>
          <a:prstGeom prst="rect">
            <a:avLst/>
          </a:prstGeom>
          <a:noFill/>
          <a:ln w="9525">
            <a:noFill/>
            <a:miter lim="800000"/>
            <a:headEnd/>
            <a:tailEnd/>
          </a:ln>
          <a:effectLst/>
        </p:spPr>
        <p:txBody>
          <a:bodyPr>
            <a:spAutoFit/>
          </a:bodyPr>
          <a:lstStyle/>
          <a:p>
            <a:pPr algn="ctr"/>
            <a:r>
              <a:rPr lang="es-ES" sz="1400" b="1">
                <a:latin typeface="Arial" charset="0"/>
              </a:rPr>
              <a:t>2: Router X pone ECN = ’00’ y lo envía </a:t>
            </a:r>
          </a:p>
        </p:txBody>
      </p:sp>
      <p:sp>
        <p:nvSpPr>
          <p:cNvPr id="827406" name="Text Box 14"/>
          <p:cNvSpPr txBox="1">
            <a:spLocks noChangeArrowheads="1"/>
          </p:cNvSpPr>
          <p:nvPr/>
        </p:nvSpPr>
        <p:spPr bwMode="auto">
          <a:xfrm>
            <a:off x="6858000" y="3141663"/>
            <a:ext cx="330200" cy="336550"/>
          </a:xfrm>
          <a:prstGeom prst="rect">
            <a:avLst/>
          </a:prstGeom>
          <a:noFill/>
          <a:ln w="9525">
            <a:noFill/>
            <a:miter lim="800000"/>
            <a:headEnd/>
            <a:tailEnd/>
          </a:ln>
          <a:effectLst/>
        </p:spPr>
        <p:txBody>
          <a:bodyPr wrap="none">
            <a:spAutoFit/>
          </a:bodyPr>
          <a:lstStyle/>
          <a:p>
            <a:r>
              <a:rPr lang="es-ES" sz="1600" b="1">
                <a:latin typeface="Arial" charset="0"/>
              </a:rPr>
              <a:t>B</a:t>
            </a:r>
          </a:p>
        </p:txBody>
      </p:sp>
      <p:sp>
        <p:nvSpPr>
          <p:cNvPr id="827407" name="Text Box 15"/>
          <p:cNvSpPr txBox="1">
            <a:spLocks noChangeArrowheads="1"/>
          </p:cNvSpPr>
          <p:nvPr/>
        </p:nvSpPr>
        <p:spPr bwMode="auto">
          <a:xfrm>
            <a:off x="2457450" y="3436938"/>
            <a:ext cx="169863" cy="279400"/>
          </a:xfrm>
          <a:prstGeom prst="rect">
            <a:avLst/>
          </a:prstGeom>
          <a:solidFill>
            <a:schemeClr val="bg1"/>
          </a:solidFill>
          <a:ln w="9525">
            <a:noFill/>
            <a:miter lim="800000"/>
            <a:headEnd/>
            <a:tailEnd/>
          </a:ln>
          <a:effectLst/>
        </p:spPr>
        <p:txBody>
          <a:bodyPr wrap="none" lIns="18000" tIns="18000" rIns="18000" bIns="18000">
            <a:spAutoFit/>
          </a:bodyPr>
          <a:lstStyle/>
          <a:p>
            <a:r>
              <a:rPr lang="es-ES" sz="1600" b="1">
                <a:latin typeface="Arial" charset="0"/>
              </a:rPr>
              <a:t>X</a:t>
            </a:r>
          </a:p>
        </p:txBody>
      </p:sp>
      <p:sp>
        <p:nvSpPr>
          <p:cNvPr id="827408" name="Text Box 16"/>
          <p:cNvSpPr txBox="1">
            <a:spLocks noChangeArrowheads="1"/>
          </p:cNvSpPr>
          <p:nvPr/>
        </p:nvSpPr>
        <p:spPr bwMode="auto">
          <a:xfrm>
            <a:off x="4041775" y="3429000"/>
            <a:ext cx="169863" cy="279400"/>
          </a:xfrm>
          <a:prstGeom prst="rect">
            <a:avLst/>
          </a:prstGeom>
          <a:solidFill>
            <a:schemeClr val="bg1"/>
          </a:solidFill>
          <a:ln w="9525">
            <a:noFill/>
            <a:miter lim="800000"/>
            <a:headEnd/>
            <a:tailEnd/>
          </a:ln>
          <a:effectLst/>
        </p:spPr>
        <p:txBody>
          <a:bodyPr wrap="none" lIns="18000" tIns="18000" rIns="18000" bIns="18000">
            <a:spAutoFit/>
          </a:bodyPr>
          <a:lstStyle/>
          <a:p>
            <a:r>
              <a:rPr lang="es-ES" sz="1600" b="1">
                <a:latin typeface="Arial" charset="0"/>
              </a:rPr>
              <a:t>Y</a:t>
            </a:r>
          </a:p>
        </p:txBody>
      </p:sp>
      <p:sp>
        <p:nvSpPr>
          <p:cNvPr id="827409" name="Text Box 17"/>
          <p:cNvSpPr txBox="1">
            <a:spLocks noChangeArrowheads="1"/>
          </p:cNvSpPr>
          <p:nvPr/>
        </p:nvSpPr>
        <p:spPr bwMode="auto">
          <a:xfrm>
            <a:off x="5421313" y="3429000"/>
            <a:ext cx="158750" cy="279400"/>
          </a:xfrm>
          <a:prstGeom prst="rect">
            <a:avLst/>
          </a:prstGeom>
          <a:solidFill>
            <a:schemeClr val="bg1"/>
          </a:solidFill>
          <a:ln w="9525">
            <a:noFill/>
            <a:miter lim="800000"/>
            <a:headEnd/>
            <a:tailEnd/>
          </a:ln>
          <a:effectLst/>
        </p:spPr>
        <p:txBody>
          <a:bodyPr wrap="none" lIns="18000" tIns="18000" rIns="18000" bIns="18000">
            <a:spAutoFit/>
          </a:bodyPr>
          <a:lstStyle/>
          <a:p>
            <a:r>
              <a:rPr lang="es-ES" sz="1600" b="1">
                <a:latin typeface="Arial" charset="0"/>
              </a:rPr>
              <a:t>Z</a:t>
            </a:r>
          </a:p>
        </p:txBody>
      </p:sp>
      <p:sp>
        <p:nvSpPr>
          <p:cNvPr id="827410" name="AutoShape 18"/>
          <p:cNvSpPr>
            <a:spLocks noChangeArrowheads="1"/>
          </p:cNvSpPr>
          <p:nvPr/>
        </p:nvSpPr>
        <p:spPr bwMode="auto">
          <a:xfrm>
            <a:off x="5964238" y="3068638"/>
            <a:ext cx="431800" cy="360362"/>
          </a:xfrm>
          <a:prstGeom prst="rightArrow">
            <a:avLst>
              <a:gd name="adj1" fmla="val 50000"/>
              <a:gd name="adj2" fmla="val 29956"/>
            </a:avLst>
          </a:prstGeom>
          <a:solidFill>
            <a:schemeClr val="accent1"/>
          </a:solidFill>
          <a:ln w="9525">
            <a:solidFill>
              <a:schemeClr val="tx1"/>
            </a:solidFill>
            <a:miter lim="800000"/>
            <a:headEnd/>
            <a:tailEnd/>
          </a:ln>
          <a:effectLst/>
        </p:spPr>
        <p:txBody>
          <a:bodyPr wrap="none" anchor="ctr"/>
          <a:lstStyle/>
          <a:p>
            <a:pPr algn="ctr"/>
            <a:r>
              <a:rPr lang="es-ES" sz="1600">
                <a:latin typeface="Arial" charset="0"/>
              </a:rPr>
              <a:t>3</a:t>
            </a:r>
          </a:p>
        </p:txBody>
      </p:sp>
      <p:sp>
        <p:nvSpPr>
          <p:cNvPr id="827411" name="Text Box 19"/>
          <p:cNvSpPr txBox="1">
            <a:spLocks noChangeArrowheads="1"/>
          </p:cNvSpPr>
          <p:nvPr/>
        </p:nvSpPr>
        <p:spPr bwMode="auto">
          <a:xfrm>
            <a:off x="5292725" y="1844675"/>
            <a:ext cx="2405063" cy="730250"/>
          </a:xfrm>
          <a:prstGeom prst="rect">
            <a:avLst/>
          </a:prstGeom>
          <a:noFill/>
          <a:ln w="9525">
            <a:noFill/>
            <a:miter lim="800000"/>
            <a:headEnd/>
            <a:tailEnd/>
          </a:ln>
          <a:effectLst/>
        </p:spPr>
        <p:txBody>
          <a:bodyPr>
            <a:spAutoFit/>
          </a:bodyPr>
          <a:lstStyle/>
          <a:p>
            <a:pPr algn="ctr"/>
            <a:r>
              <a:rPr lang="es-ES" sz="1400" b="1">
                <a:latin typeface="Arial" charset="0"/>
              </a:rPr>
              <a:t>3: Router Z recibe paquete, pone ECN = ’10’ y lo envía a B</a:t>
            </a:r>
          </a:p>
        </p:txBody>
      </p:sp>
      <p:sp>
        <p:nvSpPr>
          <p:cNvPr id="827413" name="Text Box 21"/>
          <p:cNvSpPr txBox="1">
            <a:spLocks noChangeArrowheads="1"/>
          </p:cNvSpPr>
          <p:nvPr/>
        </p:nvSpPr>
        <p:spPr bwMode="auto">
          <a:xfrm>
            <a:off x="6486525" y="3854450"/>
            <a:ext cx="2189163" cy="942975"/>
          </a:xfrm>
          <a:prstGeom prst="rect">
            <a:avLst/>
          </a:prstGeom>
          <a:noFill/>
          <a:ln w="9525">
            <a:noFill/>
            <a:miter lim="800000"/>
            <a:headEnd/>
            <a:tailEnd/>
          </a:ln>
          <a:effectLst/>
        </p:spPr>
        <p:txBody>
          <a:bodyPr>
            <a:spAutoFit/>
          </a:bodyPr>
          <a:lstStyle/>
          <a:p>
            <a:pPr algn="ctr"/>
            <a:r>
              <a:rPr lang="es-ES" sz="1400" b="1">
                <a:latin typeface="Arial" charset="0"/>
              </a:rPr>
              <a:t>Host B nunca detecta congestión, por tanto nunca pone a 1 flag ECE</a:t>
            </a:r>
          </a:p>
        </p:txBody>
      </p:sp>
      <p:sp>
        <p:nvSpPr>
          <p:cNvPr id="827420" name="Text Box 28"/>
          <p:cNvSpPr txBox="1">
            <a:spLocks noChangeArrowheads="1"/>
          </p:cNvSpPr>
          <p:nvPr/>
        </p:nvSpPr>
        <p:spPr bwMode="auto">
          <a:xfrm>
            <a:off x="663575" y="411163"/>
            <a:ext cx="7677150" cy="641350"/>
          </a:xfrm>
          <a:prstGeom prst="rect">
            <a:avLst/>
          </a:prstGeom>
          <a:noFill/>
          <a:ln w="9525">
            <a:noFill/>
            <a:miter lim="800000"/>
            <a:headEnd/>
            <a:tailEnd/>
          </a:ln>
          <a:effectLst/>
        </p:spPr>
        <p:txBody>
          <a:bodyPr wrap="none">
            <a:spAutoFit/>
          </a:bodyPr>
          <a:lstStyle/>
          <a:p>
            <a:r>
              <a:rPr lang="es-ES">
                <a:latin typeface="Arial" charset="0"/>
              </a:rPr>
              <a:t>ECN en una red que ‘engaña’ al host</a:t>
            </a:r>
          </a:p>
        </p:txBody>
      </p:sp>
      <p:sp>
        <p:nvSpPr>
          <p:cNvPr id="827421" name="Text Box 29"/>
          <p:cNvSpPr txBox="1">
            <a:spLocks noChangeArrowheads="1"/>
          </p:cNvSpPr>
          <p:nvPr/>
        </p:nvSpPr>
        <p:spPr bwMode="auto">
          <a:xfrm>
            <a:off x="1979613" y="3789363"/>
            <a:ext cx="936625" cy="730250"/>
          </a:xfrm>
          <a:prstGeom prst="rect">
            <a:avLst/>
          </a:prstGeom>
          <a:noFill/>
          <a:ln w="9525">
            <a:noFill/>
            <a:miter lim="800000"/>
            <a:headEnd/>
            <a:tailEnd/>
          </a:ln>
          <a:effectLst/>
        </p:spPr>
        <p:txBody>
          <a:bodyPr>
            <a:spAutoFit/>
          </a:bodyPr>
          <a:lstStyle/>
          <a:p>
            <a:pPr algn="ctr"/>
            <a:r>
              <a:rPr lang="es-ES" sz="1400" b="1">
                <a:latin typeface="Arial" charset="0"/>
              </a:rPr>
              <a:t>Router frontera de ISP</a:t>
            </a:r>
          </a:p>
        </p:txBody>
      </p:sp>
      <p:sp>
        <p:nvSpPr>
          <p:cNvPr id="827422" name="Text Box 30"/>
          <p:cNvSpPr txBox="1">
            <a:spLocks noChangeArrowheads="1"/>
          </p:cNvSpPr>
          <p:nvPr/>
        </p:nvSpPr>
        <p:spPr bwMode="auto">
          <a:xfrm>
            <a:off x="5148263" y="3778250"/>
            <a:ext cx="936625" cy="730250"/>
          </a:xfrm>
          <a:prstGeom prst="rect">
            <a:avLst/>
          </a:prstGeom>
          <a:noFill/>
          <a:ln w="9525">
            <a:noFill/>
            <a:miter lim="800000"/>
            <a:headEnd/>
            <a:tailEnd/>
          </a:ln>
          <a:effectLst/>
        </p:spPr>
        <p:txBody>
          <a:bodyPr>
            <a:spAutoFit/>
          </a:bodyPr>
          <a:lstStyle/>
          <a:p>
            <a:pPr algn="ctr"/>
            <a:r>
              <a:rPr lang="es-ES" sz="1400" b="1">
                <a:latin typeface="Arial" charset="0"/>
              </a:rPr>
              <a:t>Router frontera de ISP</a:t>
            </a:r>
          </a:p>
        </p:txBody>
      </p:sp>
      <p:sp>
        <p:nvSpPr>
          <p:cNvPr id="827424" name="Text Box 32"/>
          <p:cNvSpPr txBox="1">
            <a:spLocks noChangeArrowheads="1"/>
          </p:cNvSpPr>
          <p:nvPr/>
        </p:nvSpPr>
        <p:spPr bwMode="auto">
          <a:xfrm>
            <a:off x="2843213" y="4508500"/>
            <a:ext cx="2305050" cy="1155700"/>
          </a:xfrm>
          <a:prstGeom prst="rect">
            <a:avLst/>
          </a:prstGeom>
          <a:noFill/>
          <a:ln w="9525">
            <a:noFill/>
            <a:miter lim="800000"/>
            <a:headEnd/>
            <a:tailEnd/>
          </a:ln>
          <a:effectLst/>
        </p:spPr>
        <p:txBody>
          <a:bodyPr>
            <a:spAutoFit/>
          </a:bodyPr>
          <a:lstStyle/>
          <a:p>
            <a:pPr algn="ctr"/>
            <a:r>
              <a:rPr lang="es-ES" sz="1400" b="1">
                <a:latin typeface="Arial" charset="0"/>
              </a:rPr>
              <a:t>Cuando router Y sufra congestión descartará paquetes (nunca cambiará ECN pues la red no lo soporta)</a:t>
            </a:r>
          </a:p>
        </p:txBody>
      </p:sp>
      <p:sp>
        <p:nvSpPr>
          <p:cNvPr id="827425" name="Text Box 33"/>
          <p:cNvSpPr txBox="1">
            <a:spLocks noChangeArrowheads="1"/>
          </p:cNvSpPr>
          <p:nvPr/>
        </p:nvSpPr>
        <p:spPr bwMode="auto">
          <a:xfrm>
            <a:off x="3486150" y="2947988"/>
            <a:ext cx="1301750" cy="336550"/>
          </a:xfrm>
          <a:prstGeom prst="rect">
            <a:avLst/>
          </a:prstGeom>
          <a:noFill/>
          <a:ln w="9525">
            <a:noFill/>
            <a:miter lim="800000"/>
            <a:headEnd/>
            <a:tailEnd/>
          </a:ln>
          <a:effectLst/>
        </p:spPr>
        <p:txBody>
          <a:bodyPr wrap="none">
            <a:spAutoFit/>
          </a:bodyPr>
          <a:lstStyle/>
          <a:p>
            <a:r>
              <a:rPr lang="es-ES" sz="1600" b="1">
                <a:latin typeface="Arial" charset="0"/>
              </a:rPr>
              <a:t>Red del ISP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740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740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2740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2740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74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274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274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27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7401" grpId="0" animBg="1"/>
      <p:bldP spid="827402" grpId="0"/>
      <p:bldP spid="827404" grpId="0" animBg="1"/>
      <p:bldP spid="827405" grpId="0"/>
      <p:bldP spid="827410" grpId="0" animBg="1"/>
      <p:bldP spid="827411" grpId="0"/>
      <p:bldP spid="827413" grpId="0"/>
      <p:bldP spid="827424"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4A6F4F1B-9A28-4A9A-9E94-53581D916475}" type="slidenum">
              <a:rPr lang="es-ES"/>
              <a:pPr/>
              <a:t>76</a:t>
            </a:fld>
            <a:endParaRPr lang="es-ES"/>
          </a:p>
        </p:txBody>
      </p:sp>
      <p:sp>
        <p:nvSpPr>
          <p:cNvPr id="824322" name="Rectangle 2"/>
          <p:cNvSpPr>
            <a:spLocks noGrp="1" noChangeArrowheads="1"/>
          </p:cNvSpPr>
          <p:nvPr>
            <p:ph type="title"/>
          </p:nvPr>
        </p:nvSpPr>
        <p:spPr/>
        <p:txBody>
          <a:bodyPr/>
          <a:lstStyle/>
          <a:p>
            <a:r>
              <a:rPr lang="es-ES"/>
              <a:t>ECN alternativo</a:t>
            </a:r>
          </a:p>
        </p:txBody>
      </p:sp>
      <p:sp>
        <p:nvSpPr>
          <p:cNvPr id="824323" name="Rectangle 3"/>
          <p:cNvSpPr>
            <a:spLocks noGrp="1" noChangeArrowheads="1"/>
          </p:cNvSpPr>
          <p:nvPr>
            <p:ph type="body" idx="1"/>
          </p:nvPr>
        </p:nvSpPr>
        <p:spPr/>
        <p:txBody>
          <a:bodyPr/>
          <a:lstStyle/>
          <a:p>
            <a:pPr>
              <a:lnSpc>
                <a:spcPct val="90000"/>
              </a:lnSpc>
            </a:pPr>
            <a:r>
              <a:rPr lang="es-ES" sz="2800"/>
              <a:t>El caso alternativo funciona igual, salvo que el host pone el segundo bit y el router el primero </a:t>
            </a:r>
          </a:p>
          <a:p>
            <a:pPr>
              <a:lnSpc>
                <a:spcPct val="90000"/>
              </a:lnSpc>
            </a:pPr>
            <a:r>
              <a:rPr lang="es-ES" sz="2800"/>
              <a:t>Con dos posibles maneras de marcar el soporte de congestión en el host resulta mucho más difícil para el ISP engañar al usuario </a:t>
            </a:r>
          </a:p>
          <a:p>
            <a:pPr>
              <a:lnSpc>
                <a:spcPct val="90000"/>
              </a:lnSpc>
            </a:pPr>
            <a:r>
              <a:rPr lang="es-ES" sz="2800"/>
              <a:t>Por ejemplo en el caso anterior el router Z no sabe si ha de restaurar el ECN ’10’ o el ’01’. Para saberlo tendría que preguntar al router de entrada (X) y mantener ambos información de estado para cada conexión TCP activa</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2650E303-7E26-4BA9-A7C6-4350A435CC5C}" type="slidenum">
              <a:rPr lang="es-ES"/>
              <a:pPr/>
              <a:t>77</a:t>
            </a:fld>
            <a:endParaRPr lang="es-ES"/>
          </a:p>
        </p:txBody>
      </p:sp>
      <p:sp>
        <p:nvSpPr>
          <p:cNvPr id="818178" name="Rectangle 2"/>
          <p:cNvSpPr>
            <a:spLocks noGrp="1" noChangeArrowheads="1"/>
          </p:cNvSpPr>
          <p:nvPr>
            <p:ph type="title"/>
          </p:nvPr>
        </p:nvSpPr>
        <p:spPr/>
        <p:txBody>
          <a:bodyPr/>
          <a:lstStyle/>
          <a:p>
            <a:r>
              <a:rPr lang="es-ES"/>
              <a:t>Funcionamiento de ECN</a:t>
            </a:r>
          </a:p>
        </p:txBody>
      </p:sp>
      <p:sp>
        <p:nvSpPr>
          <p:cNvPr id="818179" name="Rectangle 3"/>
          <p:cNvSpPr>
            <a:spLocks noGrp="1" noChangeArrowheads="1"/>
          </p:cNvSpPr>
          <p:nvPr>
            <p:ph type="body" idx="1"/>
          </p:nvPr>
        </p:nvSpPr>
        <p:spPr/>
        <p:txBody>
          <a:bodyPr/>
          <a:lstStyle/>
          <a:p>
            <a:r>
              <a:rPr lang="es-ES"/>
              <a:t>El bit de congestión de ECN equivale en IP a:</a:t>
            </a:r>
          </a:p>
          <a:p>
            <a:pPr lvl="1"/>
            <a:r>
              <a:rPr lang="es-ES"/>
              <a:t>El bit EFCI de ATM (bit intermedio del campo PTI, EFCI=Explicit Forward Congestion Indication)</a:t>
            </a:r>
          </a:p>
          <a:p>
            <a:pPr lvl="1"/>
            <a:r>
              <a:rPr lang="es-ES"/>
              <a:t>El bit FECN (Forward Explicit Congestion Notification) de Frame Relay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1 Marcador de número de diapositiva"/>
          <p:cNvSpPr>
            <a:spLocks noGrp="1"/>
          </p:cNvSpPr>
          <p:nvPr>
            <p:ph type="sldNum" sz="quarter" idx="10"/>
          </p:nvPr>
        </p:nvSpPr>
        <p:spPr/>
        <p:txBody>
          <a:bodyPr/>
          <a:lstStyle/>
          <a:p>
            <a:r>
              <a:rPr lang="es-ES"/>
              <a:t>Ampliación Redes 6-</a:t>
            </a:r>
            <a:fld id="{23C31541-5921-40B3-9C74-8F3E57486B43}" type="slidenum">
              <a:rPr lang="es-ES"/>
              <a:pPr/>
              <a:t>8</a:t>
            </a:fld>
            <a:endParaRPr lang="es-ES"/>
          </a:p>
        </p:txBody>
      </p:sp>
      <p:sp>
        <p:nvSpPr>
          <p:cNvPr id="663554" name="Rectangle 1026"/>
          <p:cNvSpPr>
            <a:spLocks noChangeArrowheads="1"/>
          </p:cNvSpPr>
          <p:nvPr/>
        </p:nvSpPr>
        <p:spPr bwMode="auto">
          <a:xfrm>
            <a:off x="625475" y="1089025"/>
            <a:ext cx="7793038" cy="4343400"/>
          </a:xfrm>
          <a:prstGeom prst="rect">
            <a:avLst/>
          </a:prstGeom>
          <a:gradFill rotWithShape="0">
            <a:gsLst>
              <a:gs pos="0">
                <a:srgbClr val="FFD358"/>
              </a:gs>
              <a:gs pos="50000">
                <a:srgbClr val="FFD358">
                  <a:gamma/>
                  <a:tint val="80000"/>
                  <a:invGamma/>
                </a:srgbClr>
              </a:gs>
              <a:gs pos="100000">
                <a:srgbClr val="FFD358"/>
              </a:gs>
            </a:gsLst>
            <a:lin ang="2700000" scaled="1"/>
          </a:gradFill>
          <a:ln w="12700">
            <a:solidFill>
              <a:schemeClr val="tx1"/>
            </a:solidFill>
            <a:miter lim="800000"/>
            <a:headEnd/>
            <a:tailEnd/>
          </a:ln>
          <a:effectLst/>
        </p:spPr>
        <p:txBody>
          <a:bodyPr wrap="none" anchor="ctr"/>
          <a:lstStyle/>
          <a:p>
            <a:endParaRPr lang="es-ES"/>
          </a:p>
        </p:txBody>
      </p:sp>
      <p:sp>
        <p:nvSpPr>
          <p:cNvPr id="663555" name="Line 1027"/>
          <p:cNvSpPr>
            <a:spLocks noChangeShapeType="1"/>
          </p:cNvSpPr>
          <p:nvPr/>
        </p:nvSpPr>
        <p:spPr bwMode="auto">
          <a:xfrm>
            <a:off x="1025525" y="2959100"/>
            <a:ext cx="0" cy="2370138"/>
          </a:xfrm>
          <a:prstGeom prst="line">
            <a:avLst/>
          </a:prstGeom>
          <a:noFill/>
          <a:ln w="25400">
            <a:solidFill>
              <a:schemeClr val="tx1"/>
            </a:solidFill>
            <a:prstDash val="dash"/>
            <a:round/>
            <a:headEnd type="none" w="sm" len="sm"/>
            <a:tailEnd type="none" w="sm" len="sm"/>
          </a:ln>
          <a:effectLst/>
        </p:spPr>
        <p:txBody>
          <a:bodyPr/>
          <a:lstStyle/>
          <a:p>
            <a:endParaRPr lang="es-ES"/>
          </a:p>
        </p:txBody>
      </p:sp>
      <p:sp>
        <p:nvSpPr>
          <p:cNvPr id="663556" name="Rectangle 1028"/>
          <p:cNvSpPr>
            <a:spLocks noChangeArrowheads="1"/>
          </p:cNvSpPr>
          <p:nvPr/>
        </p:nvSpPr>
        <p:spPr bwMode="auto">
          <a:xfrm>
            <a:off x="3563938" y="4567238"/>
            <a:ext cx="1846262" cy="847725"/>
          </a:xfrm>
          <a:prstGeom prst="rect">
            <a:avLst/>
          </a:prstGeom>
          <a:gradFill rotWithShape="0">
            <a:gsLst>
              <a:gs pos="0">
                <a:srgbClr val="FFE59B">
                  <a:gamma/>
                  <a:shade val="29804"/>
                  <a:invGamma/>
                </a:srgbClr>
              </a:gs>
              <a:gs pos="50000">
                <a:srgbClr val="FFE59B"/>
              </a:gs>
              <a:gs pos="100000">
                <a:srgbClr val="FFE59B">
                  <a:gamma/>
                  <a:shade val="29804"/>
                  <a:invGamma/>
                </a:srgbClr>
              </a:gs>
            </a:gsLst>
            <a:lin ang="2700000" scaled="1"/>
          </a:gradFill>
          <a:ln w="9525">
            <a:noFill/>
            <a:miter lim="800000"/>
            <a:headEnd/>
            <a:tailEnd/>
          </a:ln>
          <a:effectLst/>
        </p:spPr>
        <p:txBody>
          <a:bodyPr wrap="none" anchor="ctr"/>
          <a:lstStyle/>
          <a:p>
            <a:endParaRPr lang="es-ES"/>
          </a:p>
        </p:txBody>
      </p:sp>
      <p:sp>
        <p:nvSpPr>
          <p:cNvPr id="663557" name="Line 1029"/>
          <p:cNvSpPr>
            <a:spLocks noChangeShapeType="1"/>
          </p:cNvSpPr>
          <p:nvPr/>
        </p:nvSpPr>
        <p:spPr bwMode="auto">
          <a:xfrm>
            <a:off x="2301875" y="2959100"/>
            <a:ext cx="0" cy="2370138"/>
          </a:xfrm>
          <a:prstGeom prst="line">
            <a:avLst/>
          </a:prstGeom>
          <a:noFill/>
          <a:ln w="25400">
            <a:solidFill>
              <a:schemeClr val="tx1"/>
            </a:solidFill>
            <a:prstDash val="dash"/>
            <a:round/>
            <a:headEnd type="none" w="sm" len="sm"/>
            <a:tailEnd type="none" w="sm" len="sm"/>
          </a:ln>
          <a:effectLst/>
        </p:spPr>
        <p:txBody>
          <a:bodyPr/>
          <a:lstStyle/>
          <a:p>
            <a:endParaRPr lang="es-ES"/>
          </a:p>
        </p:txBody>
      </p:sp>
      <p:sp>
        <p:nvSpPr>
          <p:cNvPr id="663558" name="Line 1030"/>
          <p:cNvSpPr>
            <a:spLocks noChangeShapeType="1"/>
          </p:cNvSpPr>
          <p:nvPr/>
        </p:nvSpPr>
        <p:spPr bwMode="auto">
          <a:xfrm>
            <a:off x="3578225" y="2959100"/>
            <a:ext cx="0" cy="2370138"/>
          </a:xfrm>
          <a:prstGeom prst="line">
            <a:avLst/>
          </a:prstGeom>
          <a:noFill/>
          <a:ln w="25400">
            <a:solidFill>
              <a:schemeClr val="tx1"/>
            </a:solidFill>
            <a:prstDash val="dash"/>
            <a:round/>
            <a:headEnd type="none" w="sm" len="sm"/>
            <a:tailEnd type="none" w="sm" len="sm"/>
          </a:ln>
          <a:effectLst/>
        </p:spPr>
        <p:txBody>
          <a:bodyPr/>
          <a:lstStyle/>
          <a:p>
            <a:endParaRPr lang="es-ES"/>
          </a:p>
        </p:txBody>
      </p:sp>
      <p:sp>
        <p:nvSpPr>
          <p:cNvPr id="663559" name="Rectangle 1031"/>
          <p:cNvSpPr>
            <a:spLocks noChangeArrowheads="1"/>
          </p:cNvSpPr>
          <p:nvPr/>
        </p:nvSpPr>
        <p:spPr bwMode="auto">
          <a:xfrm>
            <a:off x="685800" y="404813"/>
            <a:ext cx="7772400" cy="684212"/>
          </a:xfrm>
          <a:prstGeom prst="rect">
            <a:avLst/>
          </a:prstGeom>
          <a:noFill/>
          <a:ln w="9525">
            <a:noFill/>
            <a:miter lim="800000"/>
            <a:headEnd/>
            <a:tailEnd/>
          </a:ln>
          <a:effectLst/>
        </p:spPr>
        <p:txBody>
          <a:bodyPr lIns="82124" tIns="41063" rIns="82124" bIns="41063" anchor="ctr"/>
          <a:lstStyle/>
          <a:p>
            <a:pPr algn="ctr" defTabSz="723900" eaLnBrk="0" hangingPunct="0"/>
            <a:r>
              <a:rPr lang="es-ES_tradnl">
                <a:solidFill>
                  <a:schemeClr val="tx2"/>
                </a:solidFill>
              </a:rPr>
              <a:t>Fluctuación del retardo</a:t>
            </a:r>
            <a:r>
              <a:rPr lang="es-ES">
                <a:solidFill>
                  <a:schemeClr val="tx2"/>
                </a:solidFill>
              </a:rPr>
              <a:t>—“Jitter”</a:t>
            </a:r>
          </a:p>
        </p:txBody>
      </p:sp>
      <p:sp>
        <p:nvSpPr>
          <p:cNvPr id="663560" name="Rectangle 1032"/>
          <p:cNvSpPr>
            <a:spLocks noChangeArrowheads="1"/>
          </p:cNvSpPr>
          <p:nvPr/>
        </p:nvSpPr>
        <p:spPr bwMode="auto">
          <a:xfrm>
            <a:off x="1017588" y="2713038"/>
            <a:ext cx="661987" cy="492125"/>
          </a:xfrm>
          <a:prstGeom prst="rect">
            <a:avLst/>
          </a:prstGeom>
          <a:gradFill rotWithShape="0">
            <a:gsLst>
              <a:gs pos="0">
                <a:srgbClr val="5F5F5F">
                  <a:gamma/>
                  <a:shade val="29804"/>
                  <a:invGamma/>
                </a:srgbClr>
              </a:gs>
              <a:gs pos="50000">
                <a:srgbClr val="5F5F5F"/>
              </a:gs>
              <a:gs pos="100000">
                <a:srgbClr val="5F5F5F">
                  <a:gamma/>
                  <a:shade val="29804"/>
                  <a:invGamma/>
                </a:srgbClr>
              </a:gs>
            </a:gsLst>
            <a:lin ang="2700000" scaled="1"/>
          </a:gradFill>
          <a:ln w="12700">
            <a:solidFill>
              <a:schemeClr val="tx1"/>
            </a:solidFill>
            <a:miter lim="800000"/>
            <a:headEnd/>
            <a:tailEnd/>
          </a:ln>
          <a:effectLst/>
        </p:spPr>
        <p:txBody>
          <a:bodyPr wrap="none" anchor="ctr"/>
          <a:lstStyle/>
          <a:p>
            <a:endParaRPr lang="es-ES"/>
          </a:p>
        </p:txBody>
      </p:sp>
      <p:sp>
        <p:nvSpPr>
          <p:cNvPr id="663561" name="Line 1033"/>
          <p:cNvSpPr>
            <a:spLocks noChangeShapeType="1"/>
          </p:cNvSpPr>
          <p:nvPr/>
        </p:nvSpPr>
        <p:spPr bwMode="auto">
          <a:xfrm>
            <a:off x="1011238" y="3213100"/>
            <a:ext cx="6156325" cy="0"/>
          </a:xfrm>
          <a:prstGeom prst="line">
            <a:avLst/>
          </a:prstGeom>
          <a:noFill/>
          <a:ln w="25400">
            <a:solidFill>
              <a:schemeClr val="tx1"/>
            </a:solidFill>
            <a:round/>
            <a:headEnd type="none" w="sm" len="sm"/>
            <a:tailEnd type="stealth" w="med" len="lg"/>
          </a:ln>
          <a:effectLst/>
        </p:spPr>
        <p:txBody>
          <a:bodyPr/>
          <a:lstStyle/>
          <a:p>
            <a:endParaRPr lang="es-ES"/>
          </a:p>
        </p:txBody>
      </p:sp>
      <p:sp>
        <p:nvSpPr>
          <p:cNvPr id="663562" name="Rectangle 1034"/>
          <p:cNvSpPr>
            <a:spLocks noChangeArrowheads="1"/>
          </p:cNvSpPr>
          <p:nvPr/>
        </p:nvSpPr>
        <p:spPr bwMode="auto">
          <a:xfrm>
            <a:off x="7000875" y="3286125"/>
            <a:ext cx="282575" cy="457200"/>
          </a:xfrm>
          <a:prstGeom prst="rect">
            <a:avLst/>
          </a:prstGeom>
          <a:noFill/>
          <a:ln w="9525">
            <a:noFill/>
            <a:miter lim="800000"/>
            <a:headEnd/>
            <a:tailEnd/>
          </a:ln>
          <a:effectLst/>
        </p:spPr>
        <p:txBody>
          <a:bodyPr wrap="none" lIns="91051" tIns="46418" rIns="91051" bIns="46418">
            <a:spAutoFit/>
          </a:bodyPr>
          <a:lstStyle/>
          <a:p>
            <a:pPr defTabSz="904875" eaLnBrk="0" hangingPunct="0"/>
            <a:r>
              <a:rPr lang="es-ES" sz="2400" b="1" i="1">
                <a:latin typeface="Arial" charset="0"/>
              </a:rPr>
              <a:t>t</a:t>
            </a:r>
          </a:p>
        </p:txBody>
      </p:sp>
      <p:sp>
        <p:nvSpPr>
          <p:cNvPr id="663563" name="Line 1035"/>
          <p:cNvSpPr>
            <a:spLocks noChangeShapeType="1"/>
          </p:cNvSpPr>
          <p:nvPr/>
        </p:nvSpPr>
        <p:spPr bwMode="auto">
          <a:xfrm>
            <a:off x="1011238" y="5245100"/>
            <a:ext cx="1276350" cy="0"/>
          </a:xfrm>
          <a:prstGeom prst="line">
            <a:avLst/>
          </a:prstGeom>
          <a:noFill/>
          <a:ln w="25400">
            <a:solidFill>
              <a:schemeClr val="tx1"/>
            </a:solidFill>
            <a:round/>
            <a:headEnd type="stealth" w="med" len="lg"/>
            <a:tailEnd type="stealth" w="med" len="lg"/>
          </a:ln>
          <a:effectLst/>
        </p:spPr>
        <p:txBody>
          <a:bodyPr/>
          <a:lstStyle/>
          <a:p>
            <a:endParaRPr lang="es-ES"/>
          </a:p>
        </p:txBody>
      </p:sp>
      <p:sp>
        <p:nvSpPr>
          <p:cNvPr id="663564" name="Rectangle 1036"/>
          <p:cNvSpPr>
            <a:spLocks noChangeArrowheads="1"/>
          </p:cNvSpPr>
          <p:nvPr/>
        </p:nvSpPr>
        <p:spPr bwMode="auto">
          <a:xfrm>
            <a:off x="2293938" y="2713038"/>
            <a:ext cx="661987" cy="492125"/>
          </a:xfrm>
          <a:prstGeom prst="rect">
            <a:avLst/>
          </a:prstGeom>
          <a:gradFill rotWithShape="0">
            <a:gsLst>
              <a:gs pos="0">
                <a:srgbClr val="5F5F5F">
                  <a:gamma/>
                  <a:shade val="29804"/>
                  <a:invGamma/>
                </a:srgbClr>
              </a:gs>
              <a:gs pos="50000">
                <a:srgbClr val="5F5F5F"/>
              </a:gs>
              <a:gs pos="100000">
                <a:srgbClr val="5F5F5F">
                  <a:gamma/>
                  <a:shade val="29804"/>
                  <a:invGamma/>
                </a:srgbClr>
              </a:gs>
            </a:gsLst>
            <a:lin ang="2700000" scaled="1"/>
          </a:gradFill>
          <a:ln w="12700">
            <a:solidFill>
              <a:schemeClr val="tx1"/>
            </a:solidFill>
            <a:miter lim="800000"/>
            <a:headEnd/>
            <a:tailEnd/>
          </a:ln>
          <a:effectLst/>
        </p:spPr>
        <p:txBody>
          <a:bodyPr wrap="none" anchor="ctr"/>
          <a:lstStyle/>
          <a:p>
            <a:endParaRPr lang="es-ES"/>
          </a:p>
        </p:txBody>
      </p:sp>
      <p:sp>
        <p:nvSpPr>
          <p:cNvPr id="663565" name="Line 1037"/>
          <p:cNvSpPr>
            <a:spLocks noChangeShapeType="1"/>
          </p:cNvSpPr>
          <p:nvPr/>
        </p:nvSpPr>
        <p:spPr bwMode="auto">
          <a:xfrm>
            <a:off x="1011238" y="4567238"/>
            <a:ext cx="6156325" cy="0"/>
          </a:xfrm>
          <a:prstGeom prst="line">
            <a:avLst/>
          </a:prstGeom>
          <a:noFill/>
          <a:ln w="25400">
            <a:solidFill>
              <a:schemeClr val="tx1"/>
            </a:solidFill>
            <a:round/>
            <a:headEnd type="none" w="sm" len="sm"/>
            <a:tailEnd type="stealth" w="med" len="lg"/>
          </a:ln>
          <a:effectLst/>
        </p:spPr>
        <p:txBody>
          <a:bodyPr/>
          <a:lstStyle/>
          <a:p>
            <a:endParaRPr lang="es-ES"/>
          </a:p>
        </p:txBody>
      </p:sp>
      <p:sp>
        <p:nvSpPr>
          <p:cNvPr id="663566" name="Rectangle 1038"/>
          <p:cNvSpPr>
            <a:spLocks noChangeArrowheads="1"/>
          </p:cNvSpPr>
          <p:nvPr/>
        </p:nvSpPr>
        <p:spPr bwMode="auto">
          <a:xfrm>
            <a:off x="7077075" y="4640263"/>
            <a:ext cx="282575" cy="457200"/>
          </a:xfrm>
          <a:prstGeom prst="rect">
            <a:avLst/>
          </a:prstGeom>
          <a:noFill/>
          <a:ln w="9525">
            <a:noFill/>
            <a:miter lim="800000"/>
            <a:headEnd/>
            <a:tailEnd/>
          </a:ln>
          <a:effectLst/>
        </p:spPr>
        <p:txBody>
          <a:bodyPr wrap="none" lIns="91051" tIns="46418" rIns="91051" bIns="46418">
            <a:spAutoFit/>
          </a:bodyPr>
          <a:lstStyle/>
          <a:p>
            <a:pPr defTabSz="904875" eaLnBrk="0" hangingPunct="0"/>
            <a:r>
              <a:rPr lang="es-ES" sz="2400" b="1" i="1">
                <a:latin typeface="Arial" charset="0"/>
              </a:rPr>
              <a:t>t</a:t>
            </a:r>
          </a:p>
        </p:txBody>
      </p:sp>
      <p:sp>
        <p:nvSpPr>
          <p:cNvPr id="663567" name="Rectangle 1039"/>
          <p:cNvSpPr>
            <a:spLocks noChangeArrowheads="1"/>
          </p:cNvSpPr>
          <p:nvPr/>
        </p:nvSpPr>
        <p:spPr bwMode="auto">
          <a:xfrm>
            <a:off x="2300288" y="4060825"/>
            <a:ext cx="661987" cy="493713"/>
          </a:xfrm>
          <a:prstGeom prst="rect">
            <a:avLst/>
          </a:prstGeom>
          <a:gradFill rotWithShape="0">
            <a:gsLst>
              <a:gs pos="0">
                <a:srgbClr val="5F5F5F">
                  <a:gamma/>
                  <a:shade val="29804"/>
                  <a:invGamma/>
                </a:srgbClr>
              </a:gs>
              <a:gs pos="50000">
                <a:srgbClr val="5F5F5F"/>
              </a:gs>
              <a:gs pos="100000">
                <a:srgbClr val="5F5F5F">
                  <a:gamma/>
                  <a:shade val="29804"/>
                  <a:invGamma/>
                </a:srgbClr>
              </a:gs>
            </a:gsLst>
            <a:lin ang="2700000" scaled="1"/>
          </a:gradFill>
          <a:ln w="12700">
            <a:solidFill>
              <a:schemeClr val="tx1"/>
            </a:solidFill>
            <a:miter lim="800000"/>
            <a:headEnd/>
            <a:tailEnd/>
          </a:ln>
          <a:effectLst/>
        </p:spPr>
        <p:txBody>
          <a:bodyPr wrap="none" anchor="ctr"/>
          <a:lstStyle/>
          <a:p>
            <a:endParaRPr lang="es-ES"/>
          </a:p>
        </p:txBody>
      </p:sp>
      <p:sp>
        <p:nvSpPr>
          <p:cNvPr id="663568" name="Rectangle 1040"/>
          <p:cNvSpPr>
            <a:spLocks noChangeArrowheads="1"/>
          </p:cNvSpPr>
          <p:nvPr/>
        </p:nvSpPr>
        <p:spPr bwMode="auto">
          <a:xfrm>
            <a:off x="3571875" y="2713038"/>
            <a:ext cx="660400" cy="492125"/>
          </a:xfrm>
          <a:prstGeom prst="rect">
            <a:avLst/>
          </a:prstGeom>
          <a:gradFill rotWithShape="0">
            <a:gsLst>
              <a:gs pos="0">
                <a:srgbClr val="5F5F5F">
                  <a:gamma/>
                  <a:shade val="29804"/>
                  <a:invGamma/>
                </a:srgbClr>
              </a:gs>
              <a:gs pos="50000">
                <a:srgbClr val="5F5F5F"/>
              </a:gs>
              <a:gs pos="100000">
                <a:srgbClr val="5F5F5F">
                  <a:gamma/>
                  <a:shade val="29804"/>
                  <a:invGamma/>
                </a:srgbClr>
              </a:gs>
            </a:gsLst>
            <a:lin ang="2700000" scaled="1"/>
          </a:gradFill>
          <a:ln w="12700">
            <a:solidFill>
              <a:schemeClr val="tx1"/>
            </a:solidFill>
            <a:miter lim="800000"/>
            <a:headEnd/>
            <a:tailEnd/>
          </a:ln>
          <a:effectLst/>
        </p:spPr>
        <p:txBody>
          <a:bodyPr wrap="none" anchor="ctr"/>
          <a:lstStyle/>
          <a:p>
            <a:endParaRPr lang="es-ES"/>
          </a:p>
        </p:txBody>
      </p:sp>
      <p:sp>
        <p:nvSpPr>
          <p:cNvPr id="663569" name="Rectangle 1041"/>
          <p:cNvSpPr>
            <a:spLocks noChangeArrowheads="1"/>
          </p:cNvSpPr>
          <p:nvPr/>
        </p:nvSpPr>
        <p:spPr bwMode="auto">
          <a:xfrm>
            <a:off x="6254750" y="2846388"/>
            <a:ext cx="1898650" cy="336550"/>
          </a:xfrm>
          <a:prstGeom prst="rect">
            <a:avLst/>
          </a:prstGeom>
          <a:noFill/>
          <a:ln w="9525">
            <a:noFill/>
            <a:miter lim="800000"/>
            <a:headEnd/>
            <a:tailEnd/>
          </a:ln>
          <a:effectLst/>
        </p:spPr>
        <p:txBody>
          <a:bodyPr wrap="none" lIns="91051" tIns="46418" rIns="91051" bIns="46418">
            <a:spAutoFit/>
          </a:bodyPr>
          <a:lstStyle/>
          <a:p>
            <a:pPr defTabSz="904875" eaLnBrk="0" hangingPunct="0"/>
            <a:r>
              <a:rPr lang="es-ES_tradnl" sz="1600" b="1">
                <a:latin typeface="Arial" charset="0"/>
              </a:rPr>
              <a:t>Emisor Transmite</a:t>
            </a:r>
            <a:endParaRPr lang="es-ES" sz="1600" b="1">
              <a:latin typeface="Arial" charset="0"/>
            </a:endParaRPr>
          </a:p>
        </p:txBody>
      </p:sp>
      <p:sp>
        <p:nvSpPr>
          <p:cNvPr id="663570" name="Rectangle 1042"/>
          <p:cNvSpPr>
            <a:spLocks noChangeArrowheads="1"/>
          </p:cNvSpPr>
          <p:nvPr/>
        </p:nvSpPr>
        <p:spPr bwMode="auto">
          <a:xfrm>
            <a:off x="6254750" y="4202113"/>
            <a:ext cx="1782763" cy="336550"/>
          </a:xfrm>
          <a:prstGeom prst="rect">
            <a:avLst/>
          </a:prstGeom>
          <a:noFill/>
          <a:ln w="9525">
            <a:noFill/>
            <a:miter lim="800000"/>
            <a:headEnd/>
            <a:tailEnd/>
          </a:ln>
          <a:effectLst/>
        </p:spPr>
        <p:txBody>
          <a:bodyPr wrap="none" lIns="91051" tIns="46418" rIns="91051" bIns="46418">
            <a:spAutoFit/>
          </a:bodyPr>
          <a:lstStyle/>
          <a:p>
            <a:pPr defTabSz="904875" eaLnBrk="0" hangingPunct="0"/>
            <a:r>
              <a:rPr lang="es-ES_tradnl" sz="1600" b="1">
                <a:latin typeface="Arial" charset="0"/>
              </a:rPr>
              <a:t>Receptor Recibe</a:t>
            </a:r>
            <a:endParaRPr lang="es-ES" sz="1600" b="1">
              <a:latin typeface="Arial" charset="0"/>
            </a:endParaRPr>
          </a:p>
        </p:txBody>
      </p:sp>
      <p:sp>
        <p:nvSpPr>
          <p:cNvPr id="663571" name="Rectangle 1043"/>
          <p:cNvSpPr>
            <a:spLocks noChangeArrowheads="1"/>
          </p:cNvSpPr>
          <p:nvPr/>
        </p:nvSpPr>
        <p:spPr bwMode="auto">
          <a:xfrm>
            <a:off x="1147763" y="2738438"/>
            <a:ext cx="401637" cy="457200"/>
          </a:xfrm>
          <a:prstGeom prst="rect">
            <a:avLst/>
          </a:prstGeom>
          <a:noFill/>
          <a:ln w="9525">
            <a:noFill/>
            <a:miter lim="800000"/>
            <a:headEnd/>
            <a:tailEnd/>
          </a:ln>
          <a:effectLst>
            <a:outerShdw dist="35921" dir="2700000" algn="ctr" rotWithShape="0">
              <a:schemeClr val="bg2"/>
            </a:outerShdw>
          </a:effectLst>
        </p:spPr>
        <p:txBody>
          <a:bodyPr wrap="none" lIns="91051" tIns="46418" rIns="91051" bIns="46418">
            <a:spAutoFit/>
          </a:bodyPr>
          <a:lstStyle/>
          <a:p>
            <a:pPr defTabSz="904875" eaLnBrk="0" hangingPunct="0"/>
            <a:r>
              <a:rPr lang="es-ES" sz="2400" b="1">
                <a:solidFill>
                  <a:schemeClr val="hlink"/>
                </a:solidFill>
                <a:latin typeface="Arial" charset="0"/>
              </a:rPr>
              <a:t>A</a:t>
            </a:r>
          </a:p>
        </p:txBody>
      </p:sp>
      <p:sp>
        <p:nvSpPr>
          <p:cNvPr id="663572" name="Rectangle 1044"/>
          <p:cNvSpPr>
            <a:spLocks noChangeArrowheads="1"/>
          </p:cNvSpPr>
          <p:nvPr/>
        </p:nvSpPr>
        <p:spPr bwMode="auto">
          <a:xfrm>
            <a:off x="2424113" y="2735263"/>
            <a:ext cx="401637" cy="457200"/>
          </a:xfrm>
          <a:prstGeom prst="rect">
            <a:avLst/>
          </a:prstGeom>
          <a:noFill/>
          <a:ln w="9525">
            <a:noFill/>
            <a:miter lim="800000"/>
            <a:headEnd/>
            <a:tailEnd/>
          </a:ln>
          <a:effectLst>
            <a:outerShdw dist="35921" dir="2700000" algn="ctr" rotWithShape="0">
              <a:schemeClr val="bg2"/>
            </a:outerShdw>
          </a:effectLst>
        </p:spPr>
        <p:txBody>
          <a:bodyPr wrap="none" lIns="91051" tIns="46418" rIns="91051" bIns="46418">
            <a:spAutoFit/>
          </a:bodyPr>
          <a:lstStyle/>
          <a:p>
            <a:pPr defTabSz="904875" eaLnBrk="0" hangingPunct="0"/>
            <a:r>
              <a:rPr lang="es-ES" sz="2400" b="1">
                <a:solidFill>
                  <a:schemeClr val="hlink"/>
                </a:solidFill>
                <a:latin typeface="Arial" charset="0"/>
              </a:rPr>
              <a:t>B</a:t>
            </a:r>
          </a:p>
        </p:txBody>
      </p:sp>
      <p:sp>
        <p:nvSpPr>
          <p:cNvPr id="663573" name="Rectangle 1045"/>
          <p:cNvSpPr>
            <a:spLocks noChangeArrowheads="1"/>
          </p:cNvSpPr>
          <p:nvPr/>
        </p:nvSpPr>
        <p:spPr bwMode="auto">
          <a:xfrm>
            <a:off x="3702050" y="2735263"/>
            <a:ext cx="401638" cy="457200"/>
          </a:xfrm>
          <a:prstGeom prst="rect">
            <a:avLst/>
          </a:prstGeom>
          <a:noFill/>
          <a:ln w="9525">
            <a:noFill/>
            <a:miter lim="800000"/>
            <a:headEnd/>
            <a:tailEnd/>
          </a:ln>
          <a:effectLst>
            <a:outerShdw dist="35921" dir="2700000" algn="ctr" rotWithShape="0">
              <a:schemeClr val="bg2"/>
            </a:outerShdw>
          </a:effectLst>
        </p:spPr>
        <p:txBody>
          <a:bodyPr wrap="none" lIns="91051" tIns="46418" rIns="91051" bIns="46418">
            <a:spAutoFit/>
          </a:bodyPr>
          <a:lstStyle/>
          <a:p>
            <a:pPr defTabSz="904875" eaLnBrk="0" hangingPunct="0"/>
            <a:r>
              <a:rPr lang="es-ES" sz="2400" b="1">
                <a:solidFill>
                  <a:schemeClr val="hlink"/>
                </a:solidFill>
                <a:latin typeface="Arial" charset="0"/>
              </a:rPr>
              <a:t>C</a:t>
            </a:r>
          </a:p>
        </p:txBody>
      </p:sp>
      <p:sp>
        <p:nvSpPr>
          <p:cNvPr id="663574" name="Rectangle 1046"/>
          <p:cNvSpPr>
            <a:spLocks noChangeArrowheads="1"/>
          </p:cNvSpPr>
          <p:nvPr/>
        </p:nvSpPr>
        <p:spPr bwMode="auto">
          <a:xfrm>
            <a:off x="5435600" y="4067175"/>
            <a:ext cx="660400" cy="493713"/>
          </a:xfrm>
          <a:prstGeom prst="rect">
            <a:avLst/>
          </a:prstGeom>
          <a:gradFill rotWithShape="0">
            <a:gsLst>
              <a:gs pos="0">
                <a:srgbClr val="5F5F5F">
                  <a:gamma/>
                  <a:shade val="29804"/>
                  <a:invGamma/>
                </a:srgbClr>
              </a:gs>
              <a:gs pos="50000">
                <a:srgbClr val="5F5F5F"/>
              </a:gs>
              <a:gs pos="100000">
                <a:srgbClr val="5F5F5F">
                  <a:gamma/>
                  <a:shade val="29804"/>
                  <a:invGamma/>
                </a:srgbClr>
              </a:gs>
            </a:gsLst>
            <a:lin ang="2700000" scaled="1"/>
          </a:gradFill>
          <a:ln w="12700">
            <a:solidFill>
              <a:schemeClr val="tx1"/>
            </a:solidFill>
            <a:miter lim="800000"/>
            <a:headEnd/>
            <a:tailEnd/>
          </a:ln>
          <a:effectLst/>
        </p:spPr>
        <p:txBody>
          <a:bodyPr wrap="none" anchor="ctr"/>
          <a:lstStyle/>
          <a:p>
            <a:endParaRPr lang="es-ES"/>
          </a:p>
        </p:txBody>
      </p:sp>
      <p:sp>
        <p:nvSpPr>
          <p:cNvPr id="663575" name="Rectangle 1047"/>
          <p:cNvSpPr>
            <a:spLocks noChangeArrowheads="1"/>
          </p:cNvSpPr>
          <p:nvPr/>
        </p:nvSpPr>
        <p:spPr bwMode="auto">
          <a:xfrm>
            <a:off x="2411413" y="4090988"/>
            <a:ext cx="401637" cy="457200"/>
          </a:xfrm>
          <a:prstGeom prst="rect">
            <a:avLst/>
          </a:prstGeom>
          <a:noFill/>
          <a:ln w="9525">
            <a:noFill/>
            <a:miter lim="800000"/>
            <a:headEnd/>
            <a:tailEnd/>
          </a:ln>
          <a:effectLst>
            <a:outerShdw dist="35921" dir="2700000" algn="ctr" rotWithShape="0">
              <a:schemeClr val="bg2"/>
            </a:outerShdw>
          </a:effectLst>
        </p:spPr>
        <p:txBody>
          <a:bodyPr wrap="none" lIns="91051" tIns="46418" rIns="91051" bIns="46418">
            <a:spAutoFit/>
          </a:bodyPr>
          <a:lstStyle/>
          <a:p>
            <a:pPr defTabSz="904875" eaLnBrk="0" hangingPunct="0"/>
            <a:r>
              <a:rPr lang="es-ES" sz="2400" b="1">
                <a:solidFill>
                  <a:schemeClr val="hlink"/>
                </a:solidFill>
                <a:latin typeface="Arial" charset="0"/>
              </a:rPr>
              <a:t>A</a:t>
            </a:r>
          </a:p>
        </p:txBody>
      </p:sp>
      <p:sp>
        <p:nvSpPr>
          <p:cNvPr id="663576" name="Rectangle 1048"/>
          <p:cNvSpPr>
            <a:spLocks noChangeArrowheads="1"/>
          </p:cNvSpPr>
          <p:nvPr/>
        </p:nvSpPr>
        <p:spPr bwMode="auto">
          <a:xfrm>
            <a:off x="3563938" y="4067175"/>
            <a:ext cx="660400" cy="493713"/>
          </a:xfrm>
          <a:prstGeom prst="rect">
            <a:avLst/>
          </a:prstGeom>
          <a:gradFill rotWithShape="0">
            <a:gsLst>
              <a:gs pos="0">
                <a:srgbClr val="5F5F5F">
                  <a:gamma/>
                  <a:shade val="29804"/>
                  <a:invGamma/>
                </a:srgbClr>
              </a:gs>
              <a:gs pos="50000">
                <a:srgbClr val="5F5F5F"/>
              </a:gs>
              <a:gs pos="100000">
                <a:srgbClr val="5F5F5F">
                  <a:gamma/>
                  <a:shade val="29804"/>
                  <a:invGamma/>
                </a:srgbClr>
              </a:gs>
            </a:gsLst>
            <a:lin ang="2700000" scaled="1"/>
          </a:gradFill>
          <a:ln w="12700">
            <a:solidFill>
              <a:schemeClr val="tx1"/>
            </a:solidFill>
            <a:miter lim="800000"/>
            <a:headEnd/>
            <a:tailEnd/>
          </a:ln>
          <a:effectLst/>
        </p:spPr>
        <p:txBody>
          <a:bodyPr wrap="none" anchor="ctr"/>
          <a:lstStyle/>
          <a:p>
            <a:endParaRPr lang="es-ES"/>
          </a:p>
        </p:txBody>
      </p:sp>
      <p:sp>
        <p:nvSpPr>
          <p:cNvPr id="663577" name="Rectangle 1049"/>
          <p:cNvSpPr>
            <a:spLocks noChangeArrowheads="1"/>
          </p:cNvSpPr>
          <p:nvPr/>
        </p:nvSpPr>
        <p:spPr bwMode="auto">
          <a:xfrm>
            <a:off x="3694113" y="4090988"/>
            <a:ext cx="401637" cy="457200"/>
          </a:xfrm>
          <a:prstGeom prst="rect">
            <a:avLst/>
          </a:prstGeom>
          <a:noFill/>
          <a:ln w="9525">
            <a:noFill/>
            <a:miter lim="800000"/>
            <a:headEnd/>
            <a:tailEnd/>
          </a:ln>
          <a:effectLst>
            <a:outerShdw dist="35921" dir="2700000" algn="ctr" rotWithShape="0">
              <a:schemeClr val="bg2"/>
            </a:outerShdw>
          </a:effectLst>
        </p:spPr>
        <p:txBody>
          <a:bodyPr wrap="none" lIns="91051" tIns="46418" rIns="91051" bIns="46418">
            <a:spAutoFit/>
          </a:bodyPr>
          <a:lstStyle/>
          <a:p>
            <a:pPr defTabSz="904875" eaLnBrk="0" hangingPunct="0"/>
            <a:r>
              <a:rPr lang="es-ES" sz="2400" b="1">
                <a:solidFill>
                  <a:schemeClr val="hlink"/>
                </a:solidFill>
                <a:latin typeface="Arial" charset="0"/>
              </a:rPr>
              <a:t>B</a:t>
            </a:r>
          </a:p>
        </p:txBody>
      </p:sp>
      <p:sp>
        <p:nvSpPr>
          <p:cNvPr id="663578" name="Rectangle 1050"/>
          <p:cNvSpPr>
            <a:spLocks noChangeArrowheads="1"/>
          </p:cNvSpPr>
          <p:nvPr/>
        </p:nvSpPr>
        <p:spPr bwMode="auto">
          <a:xfrm>
            <a:off x="5562600" y="4090988"/>
            <a:ext cx="401638" cy="457200"/>
          </a:xfrm>
          <a:prstGeom prst="rect">
            <a:avLst/>
          </a:prstGeom>
          <a:noFill/>
          <a:ln w="9525">
            <a:noFill/>
            <a:miter lim="800000"/>
            <a:headEnd/>
            <a:tailEnd/>
          </a:ln>
          <a:effectLst>
            <a:outerShdw dist="35921" dir="2700000" algn="ctr" rotWithShape="0">
              <a:schemeClr val="bg2"/>
            </a:outerShdw>
          </a:effectLst>
        </p:spPr>
        <p:txBody>
          <a:bodyPr wrap="none" lIns="91051" tIns="46418" rIns="91051" bIns="46418">
            <a:spAutoFit/>
          </a:bodyPr>
          <a:lstStyle/>
          <a:p>
            <a:pPr defTabSz="904875" eaLnBrk="0" hangingPunct="0"/>
            <a:r>
              <a:rPr lang="es-ES" sz="2400" b="1">
                <a:solidFill>
                  <a:schemeClr val="hlink"/>
                </a:solidFill>
                <a:latin typeface="Arial" charset="0"/>
              </a:rPr>
              <a:t>C</a:t>
            </a:r>
          </a:p>
        </p:txBody>
      </p:sp>
      <p:sp>
        <p:nvSpPr>
          <p:cNvPr id="663579" name="Line 1051"/>
          <p:cNvSpPr>
            <a:spLocks noChangeShapeType="1"/>
          </p:cNvSpPr>
          <p:nvPr/>
        </p:nvSpPr>
        <p:spPr bwMode="auto">
          <a:xfrm>
            <a:off x="1011238" y="3213100"/>
            <a:ext cx="1290637" cy="1349375"/>
          </a:xfrm>
          <a:prstGeom prst="line">
            <a:avLst/>
          </a:prstGeom>
          <a:noFill/>
          <a:ln w="25400">
            <a:solidFill>
              <a:schemeClr val="tx1"/>
            </a:solidFill>
            <a:round/>
            <a:headEnd type="none" w="sm" len="sm"/>
            <a:tailEnd type="none" w="sm" len="sm"/>
          </a:ln>
          <a:effectLst/>
        </p:spPr>
        <p:txBody>
          <a:bodyPr/>
          <a:lstStyle/>
          <a:p>
            <a:endParaRPr lang="es-ES"/>
          </a:p>
        </p:txBody>
      </p:sp>
      <p:sp>
        <p:nvSpPr>
          <p:cNvPr id="663580" name="Line 1052"/>
          <p:cNvSpPr>
            <a:spLocks noChangeShapeType="1"/>
          </p:cNvSpPr>
          <p:nvPr/>
        </p:nvSpPr>
        <p:spPr bwMode="auto">
          <a:xfrm>
            <a:off x="2287588" y="3213100"/>
            <a:ext cx="1281112" cy="1360488"/>
          </a:xfrm>
          <a:prstGeom prst="line">
            <a:avLst/>
          </a:prstGeom>
          <a:noFill/>
          <a:ln w="25400">
            <a:solidFill>
              <a:schemeClr val="tx1"/>
            </a:solidFill>
            <a:round/>
            <a:headEnd type="none" w="sm" len="sm"/>
            <a:tailEnd type="none" w="sm" len="sm"/>
          </a:ln>
          <a:effectLst/>
        </p:spPr>
        <p:txBody>
          <a:bodyPr/>
          <a:lstStyle/>
          <a:p>
            <a:endParaRPr lang="es-ES"/>
          </a:p>
        </p:txBody>
      </p:sp>
      <p:sp>
        <p:nvSpPr>
          <p:cNvPr id="663581" name="Line 1053"/>
          <p:cNvSpPr>
            <a:spLocks noChangeShapeType="1"/>
          </p:cNvSpPr>
          <p:nvPr/>
        </p:nvSpPr>
        <p:spPr bwMode="auto">
          <a:xfrm>
            <a:off x="3563938" y="3213100"/>
            <a:ext cx="1858962" cy="1341438"/>
          </a:xfrm>
          <a:prstGeom prst="line">
            <a:avLst/>
          </a:prstGeom>
          <a:noFill/>
          <a:ln w="25400">
            <a:solidFill>
              <a:schemeClr val="tx1"/>
            </a:solidFill>
            <a:round/>
            <a:headEnd type="none" w="sm" len="sm"/>
            <a:tailEnd type="none" w="sm" len="sm"/>
          </a:ln>
          <a:effectLst/>
        </p:spPr>
        <p:txBody>
          <a:bodyPr/>
          <a:lstStyle/>
          <a:p>
            <a:endParaRPr lang="es-ES"/>
          </a:p>
        </p:txBody>
      </p:sp>
      <p:sp>
        <p:nvSpPr>
          <p:cNvPr id="663582" name="Line 1054"/>
          <p:cNvSpPr>
            <a:spLocks noChangeShapeType="1"/>
          </p:cNvSpPr>
          <p:nvPr/>
        </p:nvSpPr>
        <p:spPr bwMode="auto">
          <a:xfrm>
            <a:off x="5410200" y="4508500"/>
            <a:ext cx="0" cy="846138"/>
          </a:xfrm>
          <a:prstGeom prst="line">
            <a:avLst/>
          </a:prstGeom>
          <a:noFill/>
          <a:ln w="25400">
            <a:solidFill>
              <a:schemeClr val="tx1"/>
            </a:solidFill>
            <a:prstDash val="dash"/>
            <a:round/>
            <a:headEnd type="none" w="sm" len="sm"/>
            <a:tailEnd type="none" w="sm" len="sm"/>
          </a:ln>
          <a:effectLst/>
        </p:spPr>
        <p:txBody>
          <a:bodyPr/>
          <a:lstStyle/>
          <a:p>
            <a:endParaRPr lang="es-ES"/>
          </a:p>
        </p:txBody>
      </p:sp>
      <p:sp>
        <p:nvSpPr>
          <p:cNvPr id="663583" name="Rectangle 1055"/>
          <p:cNvSpPr>
            <a:spLocks noChangeArrowheads="1"/>
          </p:cNvSpPr>
          <p:nvPr/>
        </p:nvSpPr>
        <p:spPr bwMode="auto">
          <a:xfrm>
            <a:off x="1219200" y="4881563"/>
            <a:ext cx="900113" cy="396875"/>
          </a:xfrm>
          <a:prstGeom prst="rect">
            <a:avLst/>
          </a:prstGeom>
          <a:noFill/>
          <a:ln w="9525">
            <a:noFill/>
            <a:miter lim="800000"/>
            <a:headEnd/>
            <a:tailEnd/>
          </a:ln>
          <a:effectLst/>
        </p:spPr>
        <p:txBody>
          <a:bodyPr wrap="none" lIns="91051" tIns="46418" rIns="91051" bIns="46418">
            <a:spAutoFit/>
          </a:bodyPr>
          <a:lstStyle/>
          <a:p>
            <a:pPr defTabSz="904875" eaLnBrk="0" hangingPunct="0"/>
            <a:r>
              <a:rPr lang="es-ES_tradnl" sz="2000" b="1">
                <a:latin typeface="Arial" charset="0"/>
              </a:rPr>
              <a:t>50 ms</a:t>
            </a:r>
            <a:endParaRPr lang="es-ES" sz="2000" b="1" baseline="-25000">
              <a:latin typeface="Arial" charset="0"/>
            </a:endParaRPr>
          </a:p>
        </p:txBody>
      </p:sp>
      <p:sp>
        <p:nvSpPr>
          <p:cNvPr id="663584" name="Line 1056"/>
          <p:cNvSpPr>
            <a:spLocks noChangeShapeType="1"/>
          </p:cNvSpPr>
          <p:nvPr/>
        </p:nvSpPr>
        <p:spPr bwMode="auto">
          <a:xfrm>
            <a:off x="2287588" y="5245100"/>
            <a:ext cx="1276350" cy="0"/>
          </a:xfrm>
          <a:prstGeom prst="line">
            <a:avLst/>
          </a:prstGeom>
          <a:noFill/>
          <a:ln w="25400">
            <a:solidFill>
              <a:schemeClr val="tx1"/>
            </a:solidFill>
            <a:round/>
            <a:headEnd type="stealth" w="med" len="lg"/>
            <a:tailEnd type="stealth" w="med" len="lg"/>
          </a:ln>
          <a:effectLst/>
        </p:spPr>
        <p:txBody>
          <a:bodyPr/>
          <a:lstStyle/>
          <a:p>
            <a:endParaRPr lang="es-ES"/>
          </a:p>
        </p:txBody>
      </p:sp>
      <p:sp>
        <p:nvSpPr>
          <p:cNvPr id="663585" name="Line 1057"/>
          <p:cNvSpPr>
            <a:spLocks noChangeShapeType="1"/>
          </p:cNvSpPr>
          <p:nvPr/>
        </p:nvSpPr>
        <p:spPr bwMode="auto">
          <a:xfrm flipV="1">
            <a:off x="3563938" y="5243513"/>
            <a:ext cx="1871662" cy="1587"/>
          </a:xfrm>
          <a:prstGeom prst="line">
            <a:avLst/>
          </a:prstGeom>
          <a:noFill/>
          <a:ln w="25400">
            <a:solidFill>
              <a:schemeClr val="tx1"/>
            </a:solidFill>
            <a:round/>
            <a:headEnd type="stealth" w="med" len="lg"/>
            <a:tailEnd type="stealth" w="med" len="lg"/>
          </a:ln>
          <a:effectLst/>
        </p:spPr>
        <p:txBody>
          <a:bodyPr/>
          <a:lstStyle/>
          <a:p>
            <a:endParaRPr lang="es-ES"/>
          </a:p>
        </p:txBody>
      </p:sp>
      <p:sp>
        <p:nvSpPr>
          <p:cNvPr id="663586" name="Line 1058"/>
          <p:cNvSpPr>
            <a:spLocks noChangeShapeType="1"/>
          </p:cNvSpPr>
          <p:nvPr/>
        </p:nvSpPr>
        <p:spPr bwMode="auto">
          <a:xfrm>
            <a:off x="1700213" y="1865313"/>
            <a:ext cx="5827712" cy="0"/>
          </a:xfrm>
          <a:prstGeom prst="line">
            <a:avLst/>
          </a:prstGeom>
          <a:noFill/>
          <a:ln w="508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pic>
        <p:nvPicPr>
          <p:cNvPr id="663587" name="Picture 1059"/>
          <p:cNvPicPr>
            <a:picLocks noChangeArrowheads="1"/>
          </p:cNvPicPr>
          <p:nvPr/>
        </p:nvPicPr>
        <p:blipFill>
          <a:blip r:embed="rId3" cstate="print"/>
          <a:srcRect/>
          <a:stretch>
            <a:fillRect/>
          </a:stretch>
        </p:blipFill>
        <p:spPr bwMode="auto">
          <a:xfrm>
            <a:off x="7165975" y="1409700"/>
            <a:ext cx="722313" cy="1139825"/>
          </a:xfrm>
          <a:prstGeom prst="rect">
            <a:avLst/>
          </a:prstGeom>
          <a:noFill/>
          <a:ln w="9525">
            <a:noFill/>
            <a:miter lim="800000"/>
            <a:headEnd/>
            <a:tailEnd/>
          </a:ln>
          <a:effectLst/>
        </p:spPr>
      </p:pic>
      <p:pic>
        <p:nvPicPr>
          <p:cNvPr id="663588" name="Picture 1060"/>
          <p:cNvPicPr>
            <a:picLocks noChangeArrowheads="1"/>
          </p:cNvPicPr>
          <p:nvPr/>
        </p:nvPicPr>
        <p:blipFill>
          <a:blip r:embed="rId4" cstate="print"/>
          <a:srcRect/>
          <a:stretch>
            <a:fillRect/>
          </a:stretch>
        </p:blipFill>
        <p:spPr bwMode="auto">
          <a:xfrm>
            <a:off x="1563688" y="1409700"/>
            <a:ext cx="773112" cy="1104900"/>
          </a:xfrm>
          <a:prstGeom prst="rect">
            <a:avLst/>
          </a:prstGeom>
          <a:noFill/>
          <a:ln w="9525">
            <a:noFill/>
            <a:miter lim="800000"/>
            <a:headEnd/>
            <a:tailEnd/>
          </a:ln>
          <a:effectLst/>
        </p:spPr>
      </p:pic>
      <p:sp>
        <p:nvSpPr>
          <p:cNvPr id="663589" name="Rectangle 1061"/>
          <p:cNvSpPr>
            <a:spLocks noChangeArrowheads="1"/>
          </p:cNvSpPr>
          <p:nvPr/>
        </p:nvSpPr>
        <p:spPr bwMode="auto">
          <a:xfrm>
            <a:off x="1400175" y="1077913"/>
            <a:ext cx="1041400" cy="396875"/>
          </a:xfrm>
          <a:prstGeom prst="rect">
            <a:avLst/>
          </a:prstGeom>
          <a:noFill/>
          <a:ln w="9525">
            <a:noFill/>
            <a:miter lim="800000"/>
            <a:headEnd/>
            <a:tailEnd/>
          </a:ln>
          <a:effectLst/>
        </p:spPr>
        <p:txBody>
          <a:bodyPr wrap="none" lIns="91051" tIns="46418" rIns="91051" bIns="46418">
            <a:spAutoFit/>
          </a:bodyPr>
          <a:lstStyle/>
          <a:p>
            <a:pPr algn="ctr" defTabSz="904875" eaLnBrk="0" hangingPunct="0"/>
            <a:r>
              <a:rPr lang="es-ES_tradnl" sz="2000" b="1">
                <a:latin typeface="Arial" charset="0"/>
              </a:rPr>
              <a:t>Emisor</a:t>
            </a:r>
            <a:endParaRPr lang="es-ES" sz="2000" b="1">
              <a:latin typeface="Arial" charset="0"/>
            </a:endParaRPr>
          </a:p>
        </p:txBody>
      </p:sp>
      <p:sp>
        <p:nvSpPr>
          <p:cNvPr id="663590" name="Rectangle 1062"/>
          <p:cNvSpPr>
            <a:spLocks noChangeArrowheads="1"/>
          </p:cNvSpPr>
          <p:nvPr/>
        </p:nvSpPr>
        <p:spPr bwMode="auto">
          <a:xfrm>
            <a:off x="6688138" y="1077913"/>
            <a:ext cx="1282700" cy="396875"/>
          </a:xfrm>
          <a:prstGeom prst="rect">
            <a:avLst/>
          </a:prstGeom>
          <a:noFill/>
          <a:ln w="9525">
            <a:noFill/>
            <a:miter lim="800000"/>
            <a:headEnd/>
            <a:tailEnd/>
          </a:ln>
          <a:effectLst/>
        </p:spPr>
        <p:txBody>
          <a:bodyPr wrap="none" lIns="91051" tIns="46418" rIns="91051" bIns="46418">
            <a:spAutoFit/>
          </a:bodyPr>
          <a:lstStyle/>
          <a:p>
            <a:pPr defTabSz="904875" eaLnBrk="0" hangingPunct="0"/>
            <a:r>
              <a:rPr lang="es-ES" sz="2000" b="1">
                <a:latin typeface="Arial" charset="0"/>
              </a:rPr>
              <a:t>Rece</a:t>
            </a:r>
            <a:r>
              <a:rPr lang="es-ES_tradnl" sz="2000" b="1">
                <a:latin typeface="Arial" charset="0"/>
              </a:rPr>
              <a:t>ptor</a:t>
            </a:r>
            <a:endParaRPr lang="es-ES" sz="2000" b="1">
              <a:latin typeface="Arial" charset="0"/>
            </a:endParaRPr>
          </a:p>
        </p:txBody>
      </p:sp>
      <p:pic>
        <p:nvPicPr>
          <p:cNvPr id="663591" name="Picture 1063"/>
          <p:cNvPicPr>
            <a:picLocks noChangeArrowheads="1"/>
          </p:cNvPicPr>
          <p:nvPr/>
        </p:nvPicPr>
        <p:blipFill>
          <a:blip r:embed="rId5" cstate="print"/>
          <a:srcRect/>
          <a:stretch>
            <a:fillRect/>
          </a:stretch>
        </p:blipFill>
        <p:spPr bwMode="auto">
          <a:xfrm>
            <a:off x="3440113" y="1162050"/>
            <a:ext cx="2066925" cy="1249363"/>
          </a:xfrm>
          <a:prstGeom prst="rect">
            <a:avLst/>
          </a:prstGeom>
          <a:noFill/>
          <a:ln w="9525">
            <a:noFill/>
            <a:miter lim="800000"/>
            <a:headEnd/>
            <a:tailEnd/>
          </a:ln>
          <a:effectLst/>
        </p:spPr>
      </p:pic>
      <p:sp>
        <p:nvSpPr>
          <p:cNvPr id="663592" name="Rectangle 1064"/>
          <p:cNvSpPr>
            <a:spLocks noChangeArrowheads="1"/>
          </p:cNvSpPr>
          <p:nvPr/>
        </p:nvSpPr>
        <p:spPr bwMode="auto">
          <a:xfrm>
            <a:off x="4140200" y="1546225"/>
            <a:ext cx="661988" cy="396875"/>
          </a:xfrm>
          <a:prstGeom prst="rect">
            <a:avLst/>
          </a:prstGeom>
          <a:noFill/>
          <a:ln w="9525">
            <a:noFill/>
            <a:miter lim="800000"/>
            <a:headEnd/>
            <a:tailEnd/>
          </a:ln>
          <a:effectLst/>
        </p:spPr>
        <p:txBody>
          <a:bodyPr wrap="none" lIns="91051" tIns="46418" rIns="91051" bIns="46418">
            <a:spAutoFit/>
          </a:bodyPr>
          <a:lstStyle/>
          <a:p>
            <a:pPr algn="ctr" defTabSz="904875" eaLnBrk="0" hangingPunct="0"/>
            <a:r>
              <a:rPr lang="es-ES_tradnl" sz="2000" b="1">
                <a:latin typeface="Arial" charset="0"/>
              </a:rPr>
              <a:t>Red</a:t>
            </a:r>
            <a:endParaRPr lang="es-ES" sz="2000" b="1">
              <a:latin typeface="Arial" charset="0"/>
            </a:endParaRPr>
          </a:p>
        </p:txBody>
      </p:sp>
      <p:sp>
        <p:nvSpPr>
          <p:cNvPr id="663593" name="Rectangle 1065"/>
          <p:cNvSpPr>
            <a:spLocks noChangeArrowheads="1"/>
          </p:cNvSpPr>
          <p:nvPr/>
        </p:nvSpPr>
        <p:spPr bwMode="auto">
          <a:xfrm>
            <a:off x="2514600" y="4897438"/>
            <a:ext cx="900113" cy="396875"/>
          </a:xfrm>
          <a:prstGeom prst="rect">
            <a:avLst/>
          </a:prstGeom>
          <a:noFill/>
          <a:ln w="9525">
            <a:noFill/>
            <a:miter lim="800000"/>
            <a:headEnd/>
            <a:tailEnd/>
          </a:ln>
          <a:effectLst/>
        </p:spPr>
        <p:txBody>
          <a:bodyPr wrap="none" lIns="91051" tIns="46418" rIns="91051" bIns="46418">
            <a:spAutoFit/>
          </a:bodyPr>
          <a:lstStyle/>
          <a:p>
            <a:pPr defTabSz="904875" eaLnBrk="0" hangingPunct="0"/>
            <a:r>
              <a:rPr lang="es-ES_tradnl" sz="2000" b="1">
                <a:latin typeface="Arial" charset="0"/>
              </a:rPr>
              <a:t>50 ms</a:t>
            </a:r>
            <a:endParaRPr lang="es-ES" sz="2000" b="1" baseline="-25000">
              <a:latin typeface="Arial" charset="0"/>
            </a:endParaRPr>
          </a:p>
        </p:txBody>
      </p:sp>
      <p:sp>
        <p:nvSpPr>
          <p:cNvPr id="663594" name="Rectangle 1066"/>
          <p:cNvSpPr>
            <a:spLocks noChangeArrowheads="1"/>
          </p:cNvSpPr>
          <p:nvPr/>
        </p:nvSpPr>
        <p:spPr bwMode="auto">
          <a:xfrm>
            <a:off x="3976688" y="4897438"/>
            <a:ext cx="900112" cy="396875"/>
          </a:xfrm>
          <a:prstGeom prst="rect">
            <a:avLst/>
          </a:prstGeom>
          <a:noFill/>
          <a:ln w="9525">
            <a:noFill/>
            <a:miter lim="800000"/>
            <a:headEnd/>
            <a:tailEnd/>
          </a:ln>
          <a:effectLst/>
        </p:spPr>
        <p:txBody>
          <a:bodyPr wrap="none" lIns="91051" tIns="46418" rIns="91051" bIns="46418">
            <a:spAutoFit/>
          </a:bodyPr>
          <a:lstStyle/>
          <a:p>
            <a:pPr defTabSz="904875" eaLnBrk="0" hangingPunct="0"/>
            <a:r>
              <a:rPr lang="es-ES_tradnl" sz="2000" b="1">
                <a:latin typeface="Arial" charset="0"/>
              </a:rPr>
              <a:t>90 ms</a:t>
            </a:r>
            <a:endParaRPr lang="es-ES" sz="2000" b="1" baseline="-25000">
              <a:latin typeface="Arial" charset="0"/>
            </a:endParaRPr>
          </a:p>
        </p:txBody>
      </p:sp>
      <p:sp>
        <p:nvSpPr>
          <p:cNvPr id="663595" name="Rectangle 1067"/>
          <p:cNvSpPr>
            <a:spLocks noChangeArrowheads="1"/>
          </p:cNvSpPr>
          <p:nvPr/>
        </p:nvSpPr>
        <p:spPr bwMode="auto">
          <a:xfrm>
            <a:off x="3884613" y="5661025"/>
            <a:ext cx="1296987" cy="336550"/>
          </a:xfrm>
          <a:prstGeom prst="rect">
            <a:avLst/>
          </a:prstGeom>
          <a:noFill/>
          <a:ln w="9525">
            <a:noFill/>
            <a:miter lim="800000"/>
            <a:headEnd/>
            <a:tailEnd/>
          </a:ln>
          <a:effectLst/>
        </p:spPr>
        <p:txBody>
          <a:bodyPr wrap="none" lIns="91051" tIns="46418" rIns="91051" bIns="46418">
            <a:spAutoFit/>
          </a:bodyPr>
          <a:lstStyle/>
          <a:p>
            <a:pPr defTabSz="904875" eaLnBrk="0" hangingPunct="0"/>
            <a:r>
              <a:rPr lang="es-ES_tradnl" sz="1600" b="1">
                <a:latin typeface="Arial" charset="0"/>
              </a:rPr>
              <a:t>Congestión</a:t>
            </a:r>
            <a:endParaRPr lang="es-ES" sz="1600" b="1">
              <a:latin typeface="Arial" charset="0"/>
            </a:endParaRPr>
          </a:p>
        </p:txBody>
      </p:sp>
      <p:sp>
        <p:nvSpPr>
          <p:cNvPr id="663596" name="Rectangle 1068"/>
          <p:cNvSpPr>
            <a:spLocks noChangeArrowheads="1"/>
          </p:cNvSpPr>
          <p:nvPr/>
        </p:nvSpPr>
        <p:spPr bwMode="auto">
          <a:xfrm>
            <a:off x="1687513" y="5965825"/>
            <a:ext cx="5932487" cy="366713"/>
          </a:xfrm>
          <a:prstGeom prst="rect">
            <a:avLst/>
          </a:prstGeom>
          <a:noFill/>
          <a:ln w="9525">
            <a:noFill/>
            <a:miter lim="800000"/>
            <a:headEnd/>
            <a:tailEnd/>
          </a:ln>
          <a:effectLst/>
        </p:spPr>
        <p:txBody>
          <a:bodyPr wrap="none" lIns="91051" tIns="46418" rIns="91051" bIns="46418">
            <a:spAutoFit/>
          </a:bodyPr>
          <a:lstStyle/>
          <a:p>
            <a:pPr defTabSz="904875" eaLnBrk="0" hangingPunct="0"/>
            <a:r>
              <a:rPr lang="es-ES_tradnl" sz="1800" b="1">
                <a:latin typeface="Arial" charset="0"/>
              </a:rPr>
              <a:t>Retardo: 70 ms </a:t>
            </a:r>
            <a:r>
              <a:rPr lang="es-ES_tradnl" sz="1800" b="1">
                <a:latin typeface="Arial" charset="0"/>
                <a:sym typeface="Symbol" pitchFamily="18" charset="2"/>
              </a:rPr>
              <a:t> 20 ms (retardo: 70 ms, jitter: 40 ms)</a:t>
            </a:r>
            <a:endParaRPr lang="es-ES" sz="1800" b="1">
              <a:latin typeface="Arial" charset="0"/>
            </a:endParaRPr>
          </a:p>
        </p:txBody>
      </p:sp>
      <p:sp>
        <p:nvSpPr>
          <p:cNvPr id="663597" name="Rectangle 1069"/>
          <p:cNvSpPr>
            <a:spLocks noChangeArrowheads="1"/>
          </p:cNvSpPr>
          <p:nvPr/>
        </p:nvSpPr>
        <p:spPr bwMode="auto">
          <a:xfrm>
            <a:off x="1766888" y="5661025"/>
            <a:ext cx="1128712" cy="336550"/>
          </a:xfrm>
          <a:prstGeom prst="rect">
            <a:avLst/>
          </a:prstGeom>
          <a:noFill/>
          <a:ln w="9525">
            <a:noFill/>
            <a:miter lim="800000"/>
            <a:headEnd/>
            <a:tailEnd/>
          </a:ln>
          <a:effectLst/>
        </p:spPr>
        <p:txBody>
          <a:bodyPr wrap="none" lIns="91051" tIns="46418" rIns="91051" bIns="46418">
            <a:spAutoFit/>
          </a:bodyPr>
          <a:lstStyle/>
          <a:p>
            <a:pPr defTabSz="904875" eaLnBrk="0" hangingPunct="0"/>
            <a:r>
              <a:rPr lang="es-ES_tradnl" sz="1600" b="1">
                <a:latin typeface="Arial" charset="0"/>
              </a:rPr>
              <a:t>Red vacía</a:t>
            </a:r>
            <a:endParaRPr lang="es-ES" sz="1600" b="1">
              <a:latin typeface="Arial" charset="0"/>
            </a:endParaRPr>
          </a:p>
        </p:txBody>
      </p:sp>
      <p:sp>
        <p:nvSpPr>
          <p:cNvPr id="663598" name="AutoShape 1070"/>
          <p:cNvSpPr>
            <a:spLocks/>
          </p:cNvSpPr>
          <p:nvPr/>
        </p:nvSpPr>
        <p:spPr bwMode="auto">
          <a:xfrm rot="16200000">
            <a:off x="4375150" y="4727575"/>
            <a:ext cx="228600" cy="1790700"/>
          </a:xfrm>
          <a:prstGeom prst="leftBrace">
            <a:avLst>
              <a:gd name="adj1" fmla="val 65278"/>
              <a:gd name="adj2" fmla="val 50000"/>
            </a:avLst>
          </a:prstGeom>
          <a:noFill/>
          <a:ln w="9525">
            <a:solidFill>
              <a:schemeClr val="tx1"/>
            </a:solidFill>
            <a:round/>
            <a:headEnd/>
            <a:tailEnd/>
          </a:ln>
          <a:effectLst/>
        </p:spPr>
        <p:txBody>
          <a:bodyPr wrap="none" anchor="ctr"/>
          <a:lstStyle/>
          <a:p>
            <a:endParaRPr lang="es-ES"/>
          </a:p>
        </p:txBody>
      </p:sp>
      <p:sp>
        <p:nvSpPr>
          <p:cNvPr id="663599" name="AutoShape 1071"/>
          <p:cNvSpPr>
            <a:spLocks/>
          </p:cNvSpPr>
          <p:nvPr/>
        </p:nvSpPr>
        <p:spPr bwMode="auto">
          <a:xfrm rot="16200000">
            <a:off x="2159000" y="4365625"/>
            <a:ext cx="228600" cy="2514600"/>
          </a:xfrm>
          <a:prstGeom prst="leftBrace">
            <a:avLst>
              <a:gd name="adj1" fmla="val 91667"/>
              <a:gd name="adj2" fmla="val 50000"/>
            </a:avLst>
          </a:prstGeom>
          <a:noFill/>
          <a:ln w="9525">
            <a:solidFill>
              <a:schemeClr val="tx1"/>
            </a:solidFill>
            <a:round/>
            <a:headEnd/>
            <a:tailEnd/>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r>
              <a:rPr lang="es-ES"/>
              <a:t>Ampliación Redes 6-</a:t>
            </a:r>
            <a:fld id="{019098F4-FABB-49CE-B08D-71E3BC1DA3E8}" type="slidenum">
              <a:rPr lang="es-ES"/>
              <a:pPr/>
              <a:t>9</a:t>
            </a:fld>
            <a:endParaRPr lang="es-ES"/>
          </a:p>
        </p:txBody>
      </p:sp>
      <p:sp>
        <p:nvSpPr>
          <p:cNvPr id="902146" name="Rectangle 2"/>
          <p:cNvSpPr>
            <a:spLocks noGrp="1" noChangeArrowheads="1"/>
          </p:cNvSpPr>
          <p:nvPr>
            <p:ph type="title"/>
          </p:nvPr>
        </p:nvSpPr>
        <p:spPr/>
        <p:txBody>
          <a:bodyPr/>
          <a:lstStyle/>
          <a:p>
            <a:r>
              <a:rPr lang="es-ES_tradnl" sz="4000"/>
              <a:t>Reducción del Jitter</a:t>
            </a:r>
            <a:endParaRPr lang="es-ES" sz="4000"/>
          </a:p>
        </p:txBody>
      </p:sp>
      <p:sp>
        <p:nvSpPr>
          <p:cNvPr id="902147" name="Rectangle 3"/>
          <p:cNvSpPr>
            <a:spLocks noGrp="1" noChangeArrowheads="1"/>
          </p:cNvSpPr>
          <p:nvPr>
            <p:ph type="body" idx="1"/>
          </p:nvPr>
        </p:nvSpPr>
        <p:spPr/>
        <p:txBody>
          <a:bodyPr/>
          <a:lstStyle/>
          <a:p>
            <a:pPr>
              <a:lnSpc>
                <a:spcPct val="90000"/>
              </a:lnSpc>
            </a:pPr>
            <a:r>
              <a:rPr lang="es-ES_tradnl" sz="2400"/>
              <a:t>El jitter puede reducirse si el receptor retrasa la reproducción (buffer ‘anti-jitter’).</a:t>
            </a:r>
          </a:p>
          <a:p>
            <a:pPr>
              <a:lnSpc>
                <a:spcPct val="90000"/>
              </a:lnSpc>
            </a:pPr>
            <a:r>
              <a:rPr lang="es-ES_tradnl" sz="2400"/>
              <a:t>Por ejemplo en VoIP lo habitual es enviar un paquete de voz cada 20 ms. Si el receptor reproduce los paquetes tal cual le llegan cualquier fluctuación en la entrega afectará la calidad. Si en vez de eso retrasa 40 ms la reproducción podrá compensar fluctuaciones de hasta 40 ms en el tiempo de entrega.</a:t>
            </a:r>
          </a:p>
          <a:p>
            <a:pPr>
              <a:lnSpc>
                <a:spcPct val="90000"/>
              </a:lnSpc>
            </a:pPr>
            <a:r>
              <a:rPr lang="es-ES_tradnl" sz="2400"/>
              <a:t>En algunas aplicaciones (vídeo o audio unidireccional) se llegan a introducir retardos de hasta 30 segundos. Pero en estos casos no existe interacción receptor-emisor.</a:t>
            </a:r>
            <a:endParaRPr lang="es-ES"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19318</TotalTime>
  <Words>7435</Words>
  <Application>Microsoft Office PowerPoint</Application>
  <PresentationFormat>Presentación en pantalla (4:3)</PresentationFormat>
  <Paragraphs>1345</Paragraphs>
  <Slides>77</Slides>
  <Notes>77</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77</vt:i4>
      </vt:variant>
    </vt:vector>
  </HeadingPairs>
  <TitlesOfParts>
    <vt:vector size="82" baseType="lpstr">
      <vt:lpstr>Arial</vt:lpstr>
      <vt:lpstr>Symbol</vt:lpstr>
      <vt:lpstr>Times New Roman</vt:lpstr>
      <vt:lpstr>Diseño predeterminado</vt:lpstr>
      <vt:lpstr>Documento</vt:lpstr>
      <vt:lpstr>Presentación de PowerPoint</vt:lpstr>
      <vt:lpstr>Sumario</vt:lpstr>
      <vt:lpstr>Calidad de Servicio (QoS)</vt:lpstr>
      <vt:lpstr>Congestión y Calidad de Servicio</vt:lpstr>
      <vt:lpstr>Presentación de PowerPoint</vt:lpstr>
      <vt:lpstr>Presentación de PowerPoint</vt:lpstr>
      <vt:lpstr>Presentación de PowerPoint</vt:lpstr>
      <vt:lpstr>Presentación de PowerPoint</vt:lpstr>
      <vt:lpstr>Reducción del Jitter</vt:lpstr>
      <vt:lpstr>Requerimientos de Calidad de Servicio de las aplicaciones</vt:lpstr>
      <vt:lpstr>Presentación de PowerPoint</vt:lpstr>
      <vt:lpstr>Presentación de PowerPoint</vt:lpstr>
      <vt:lpstr>Sumario</vt:lpstr>
      <vt:lpstr>Presentación de PowerPoint</vt:lpstr>
      <vt:lpstr>Presentación de PowerPoint</vt:lpstr>
      <vt:lpstr>Historia de la QoS en Internet</vt:lpstr>
      <vt:lpstr>Sumario</vt:lpstr>
      <vt:lpstr>Octeto ToS (Type of Service)</vt:lpstr>
      <vt:lpstr>Presentación de PowerPoint</vt:lpstr>
      <vt:lpstr>Significado del campo precedencia</vt:lpstr>
      <vt:lpstr>Inconvenientes del campo TOS</vt:lpstr>
      <vt:lpstr>Sumario</vt:lpstr>
      <vt:lpstr>Presentación de PowerPoint</vt:lpstr>
      <vt:lpstr>Clasificación de las aplicaciones en IntServ (Integrated Services)</vt:lpstr>
      <vt:lpstr>IntServ y RSVP</vt:lpstr>
      <vt:lpstr>Concepto de flujo</vt:lpstr>
      <vt:lpstr>Identificación de flujos</vt:lpstr>
      <vt:lpstr>Presentación de PowerPoint</vt:lpstr>
      <vt:lpstr>¿Que es RSVP?</vt:lpstr>
      <vt:lpstr>RSVP (Cont.)</vt:lpstr>
      <vt:lpstr>Presentación de PowerPoint</vt:lpstr>
      <vt:lpstr>Tipos de servicio en IntServ</vt:lpstr>
      <vt:lpstr>Presentación de PowerPoint</vt:lpstr>
      <vt:lpstr>Problemas de IntServ/RSVP</vt:lpstr>
      <vt:lpstr>Presentación de PowerPoint</vt:lpstr>
      <vt:lpstr>Problemas de IntServ/RSVP</vt:lpstr>
      <vt:lpstr>Sumario</vt:lpstr>
      <vt:lpstr>QoS en IPv6</vt:lpstr>
      <vt:lpstr>Presentación de PowerPoint</vt:lpstr>
      <vt:lpstr>Sumario</vt:lpstr>
      <vt:lpstr>Modelo DiffServ (Differentiated Services)</vt:lpstr>
      <vt:lpstr>DiffServ (II)</vt:lpstr>
      <vt:lpstr>Campo DS (RFC 2474)</vt:lpstr>
      <vt:lpstr>Presentación de PowerPoint</vt:lpstr>
      <vt:lpstr>Presentación de PowerPoint</vt:lpstr>
      <vt:lpstr>Presentación de PowerPoint</vt:lpstr>
      <vt:lpstr>Presentación de PowerPoint</vt:lpstr>
      <vt:lpstr>Significado de las clases del DSCP</vt:lpstr>
      <vt:lpstr>Presentación de PowerPoint</vt:lpstr>
      <vt:lpstr>Presentación de PowerPoint</vt:lpstr>
      <vt:lpstr>Presentación de PowerPoint</vt:lpstr>
      <vt:lpstr>Traffic Policing en Servicio AF</vt:lpstr>
      <vt:lpstr>Presentación de PowerPoint</vt:lpstr>
      <vt:lpstr>Presentación de PowerPoint</vt:lpstr>
      <vt:lpstr>Presentación de PowerPoint</vt:lpstr>
      <vt:lpstr>Implementación de DiffServ</vt:lpstr>
      <vt:lpstr>Implantación de Diffserv</vt:lpstr>
      <vt:lpstr>Presentación de PowerPoint</vt:lpstr>
      <vt:lpstr>Presentación de PowerPoint</vt:lpstr>
      <vt:lpstr>IntServ vs DiffServ</vt:lpstr>
      <vt:lpstr>Sumario</vt:lpstr>
      <vt:lpstr>QoS en LANs</vt:lpstr>
      <vt:lpstr>Presentación de PowerPoint</vt:lpstr>
      <vt:lpstr>QoS: Implementación</vt:lpstr>
      <vt:lpstr>Configuración QoS recomendada en conmutadores Catalyst 3560 para VoIP</vt:lpstr>
      <vt:lpstr>Presentación de PowerPoint</vt:lpstr>
      <vt:lpstr>Referencias QoS</vt:lpstr>
      <vt:lpstr>Sumario</vt:lpstr>
      <vt:lpstr>Control de congestión en Internet</vt:lpstr>
      <vt:lpstr>Mecanismos de Control de Congestión en Internet</vt:lpstr>
      <vt:lpstr>ECN en Internet</vt:lpstr>
      <vt:lpstr>Campo ECN en IP (RFC 3168)</vt:lpstr>
      <vt:lpstr>Presentación de PowerPoint</vt:lpstr>
      <vt:lpstr>Presentación de PowerPoint</vt:lpstr>
      <vt:lpstr>Presentación de PowerPoint</vt:lpstr>
      <vt:lpstr>ECN alternativo</vt:lpstr>
      <vt:lpstr>Funcionamiento de ECN</vt:lpstr>
    </vt:vector>
  </TitlesOfParts>
  <Company>Universidad de Valencia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Calidad de Servicio (QoS)</dc:title>
  <dc:creator>Rogelio Montañana</dc:creator>
  <cp:lastModifiedBy>montanan</cp:lastModifiedBy>
  <cp:revision>338</cp:revision>
  <dcterms:created xsi:type="dcterms:W3CDTF">1999-12-07T18:45:38Z</dcterms:created>
  <dcterms:modified xsi:type="dcterms:W3CDTF">2016-01-18T23:01:37Z</dcterms:modified>
</cp:coreProperties>
</file>